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3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 id="402" r:id="rId151"/>
    <p:sldId id="403" r:id="rId152"/>
    <p:sldId id="404" r:id="rId153"/>
    <p:sldId id="405" r:id="rId154"/>
    <p:sldId id="406" r:id="rId155"/>
    <p:sldId id="407" r:id="rId156"/>
    <p:sldId id="408" r:id="rId157"/>
    <p:sldId id="409" r:id="rId158"/>
    <p:sldId id="410" r:id="rId159"/>
    <p:sldId id="411" r:id="rId160"/>
    <p:sldId id="412" r:id="rId161"/>
    <p:sldId id="413" r:id="rId162"/>
    <p:sldId id="414" r:id="rId163"/>
    <p:sldId id="415" r:id="rId164"/>
    <p:sldId id="416" r:id="rId165"/>
    <p:sldId id="417" r:id="rId166"/>
    <p:sldId id="418" r:id="rId167"/>
    <p:sldId id="419" r:id="rId168"/>
    <p:sldId id="420" r:id="rId169"/>
    <p:sldId id="421" r:id="rId170"/>
    <p:sldId id="422" r:id="rId171"/>
    <p:sldId id="423" r:id="rId172"/>
    <p:sldId id="424" r:id="rId173"/>
    <p:sldId id="425" r:id="rId174"/>
    <p:sldId id="426" r:id="rId175"/>
    <p:sldId id="427" r:id="rId176"/>
    <p:sldId id="428" r:id="rId177"/>
    <p:sldId id="429" r:id="rId178"/>
    <p:sldId id="430" r:id="rId179"/>
    <p:sldId id="431" r:id="rId180"/>
    <p:sldId id="432" r:id="rId181"/>
    <p:sldId id="433" r:id="rId182"/>
    <p:sldId id="434" r:id="rId183"/>
    <p:sldId id="435" r:id="rId184"/>
    <p:sldId id="436" r:id="rId185"/>
    <p:sldId id="437" r:id="rId186"/>
    <p:sldId id="438" r:id="rId187"/>
    <p:sldId id="439" r:id="rId188"/>
    <p:sldId id="440" r:id="rId18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pos="416" userDrawn="1">
          <p15:clr>
            <a:srgbClr val="A4A3A4"/>
          </p15:clr>
        </p15:guide>
        <p15:guide id="2" pos="7272" userDrawn="1">
          <p15:clr>
            <a:srgbClr val="A4A3A4"/>
          </p15:clr>
        </p15:guide>
        <p15:guide id="4" orient="horz" pos="648" userDrawn="1">
          <p15:clr>
            <a:srgbClr val="A4A3A4"/>
          </p15:clr>
        </p15:guide>
        <p15:guide id="5" orient="horz" pos="3936"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96" y="210"/>
      </p:cViewPr>
      <p:guideLst>
        <p:guide pos="416"/>
        <p:guide pos="7272"/>
        <p:guide orient="horz" pos="648"/>
        <p:guide orient="horz" pos="3936"/>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5" Type="http://schemas.openxmlformats.org/officeDocument/2006/relationships/slide" Target="slides/slide171.xml"/><Relationship Id="rId170" Type="http://schemas.openxmlformats.org/officeDocument/2006/relationships/slide" Target="slides/slide166.xml"/><Relationship Id="rId191"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72" Type="http://schemas.openxmlformats.org/officeDocument/2006/relationships/slide" Target="slides/slide168.xml"/><Relationship Id="rId193"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507D2A4-0006-45A3-A9B6-94EF3643D1AE}"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F83B84-B245-4B38-B92C-290A7715A7C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D5640A-A730-4C71-9DF9-DDF91DEC5D8A}"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626391-16CE-42AD-9536-72C9F95189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9D2D887-893C-4290-8103-E842BABF80F8}"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DEA8A7-62F5-4AA2-9EB8-FADF6D6CE24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292CF1-63A0-4006-9A26-A12E6235940A}"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F06F1FE-4F60-4AC0-B268-5FDE30FB9C8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01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1F46DCC-6FDD-4BA4-860F-370153F23EE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98474F-D0F4-416E-904E-63C4720EF49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59520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FFC7A39-C0CF-4C83-BD9F-50C9627D275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11C050-B385-4A6C-A22E-57722A378DC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0520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A7ABDF3-F4DF-4573-A84D-DED7B88F0EE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2C7087-7F7E-4029-8010-D11A3E4F651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4032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C5AF96-16AD-4C08-A39E-D148DD407E8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D7C6D5-E757-4C67-BE13-3D64BF7E480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0915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2774735-73C5-4F86-B87E-D28154AB567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FB74B7-5DB3-480F-8EE9-6E60D8DC78D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5404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801FB5F-8F3B-42C1-AC8B-79B062ACF493}"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4DDEF7-8EFF-46B0-A3F3-D18B199BC8C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49510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66C30E-F236-4F79-BAF6-C2D75BD891A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264B4B-02D2-4D63-AAB7-025655E99F9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942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1611C8-7D7B-46B2-8709-77B059824348}"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6A254F-AFDE-4297-81EB-EC5A207A9CC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5ADFBF0-44B0-4A2A-B4BA-36F5D0D254F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0C367A-DBFF-413A-989A-5420900148C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2443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BA2A3F-7CC1-4E9C-91A7-70E5D2A7C94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E2BE1E-625D-490B-AE37-A85140C58EC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7837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2C9A2F4-15F9-4A8C-B5D9-06FB82016C0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954C62-E199-41B6-80E8-49D3CF0FEB4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0799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B9B7C5-45BE-4E0F-8119-D9B263EE6FC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5C89B9-53CA-4618-9A7A-CB76A496D9E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3410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6F65FD-93EB-4A4A-A8DF-A4B6DF8B252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28A817-0A67-4E15-85C4-00194F16878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8291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89E8AC-DEE9-4E44-B8DE-ED6C71B1E633}"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7F5678-790E-48E1-84F7-33E34A9D63D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6415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E81E6F-D272-4C64-A626-F6DA42399D5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73DDC1-00A5-423A-B7A9-92D90FD04CF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0075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8559F8-874A-44AE-8823-5497C3D7CFC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514B63-86E3-4C68-A72D-19DE9416852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5107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BC6240B-27AB-4AAA-96B8-C7CC39D1256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B5EABF-EA81-46F3-8091-AEA93880B53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71909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D011C38-3ADE-461F-8222-3E1B56983AA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8E036B-3C35-4326-8647-C1522802675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186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D15C641B-7C9E-470B-BE85-A768F8B7EBB7}"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886013-BFEB-4702-9883-B48A0309815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997D3D-2F9E-4E1E-9CBD-BB5C4376B64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CB17CA-C7F5-49B3-89EB-7E499EDB738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8070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DE6122-6559-42CE-ABB8-6F02BB0F96E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791258-8612-4E82-B6E6-30D94B1261E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723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326393-E9E9-447C-90D9-248EEAF754A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F144C3-AE06-4223-B851-2AC12FE37EA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5780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EC22BD7-C9BB-42D9-BAD6-5B88A17FF9B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5B8B4-DDDF-437C-AEAA-AC0B2B8EB3E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1486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954229-7932-4259-83AE-9EDBF9D711E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071E38-9742-40B0-97F9-583F6965660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7651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7F9A87-E9BF-482D-99D0-7EEA332FBCD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4755E9-555D-43B8-82A3-A5ACBA6ABB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7541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6D4D45-F2EF-4CA7-B17D-9919ABE86CB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C04D41-70DA-48CD-AEEE-9268F3B7F21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6370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400BDA3-85D3-42CA-B671-201D03BE12F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63AF0A-88C4-4382-98A5-255EB6AE351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1046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CF081B-CF45-437E-94DB-D556E2B1AB9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01F4F7-138D-4606-90E0-00639232918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2835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6D5228-D573-449F-9F6E-3F5E8108EF36}"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ECA39F-40E2-4181-A4C9-702D2F997C9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815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9C0405F-CEAE-4E83-8D36-A2B6B58F9EED}" type="datetimeFigureOut">
              <a:rPr lang="en-US"/>
              <a:pPr>
                <a:defRPr/>
              </a:pPr>
              <a:t>20/8/2021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471B75-1D4A-4082-9E79-95F61691E43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3FDA10-10AC-48A9-B53B-D1B65A28B5F6}"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49B275-C083-45A0-9CE2-34AC8FCE209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07711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404DD1-38D4-458E-8011-94130C7BE98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D250AB-E764-48E0-8179-EE81CBBE79B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6870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B9B269-EE56-475B-8AE4-14D6C23CFA9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8CBC30-5F69-4566-948D-810A613C5D7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34108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9FE6F22-4B07-4484-8FCF-A9AA67160E8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AC9DDB-019F-46F8-BC35-140C5A86A23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89149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B83159-BF3D-49C4-8F02-1B22B8937676}"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DF185C-6919-4B8D-A92B-998FD66C2B5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22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62C7952-968C-4593-8F22-D43BC87C94FD}" type="datetimeFigureOut">
              <a:rPr lang="en-US"/>
              <a:pPr>
                <a:defRPr/>
              </a:pPr>
              <a:t>20/8/2021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AB1D5C1-6212-4BCF-A006-5DB719C718F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529D883-8ED6-4377-B605-B116AD23A27D}" type="datetimeFigureOut">
              <a:rPr lang="en-US"/>
              <a:pPr>
                <a:defRPr/>
              </a:pPr>
              <a:t>20/8/2021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9D53B05-DC5C-4CE7-AE44-32E2619030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D5F267-E690-45AA-8010-6B2686C30C91}" type="datetimeFigureOut">
              <a:rPr lang="en-US"/>
              <a:pPr>
                <a:defRPr/>
              </a:pPr>
              <a:t>20/8/2021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BD4775-DA56-4385-8013-BE7CE2434A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87132A6-5DAB-4AEC-9AB3-E86CDA6A7C2C}" type="datetimeFigureOut">
              <a:rPr lang="en-US"/>
              <a:pPr>
                <a:defRPr/>
              </a:pPr>
              <a:t>20/8/2021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CAF2C9-6A15-4EEC-96B1-2D979CB1E2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899D805-492B-483A-87F9-672D2CEDCA6A}" type="datetimeFigureOut">
              <a:rPr lang="en-US"/>
              <a:pPr>
                <a:defRPr/>
              </a:pPr>
              <a:t>20/8/2021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119CF1-D033-45C5-83A5-C4F9D81A5F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367277A-5A3D-4D27-9920-C32AF7FBA438}" type="datetimeFigureOut">
              <a:rPr lang="en-US"/>
              <a:pPr>
                <a:defRPr/>
              </a:pPr>
              <a:t>20/8/2021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5A3850C-BB21-4CF5-B172-3B9BD95B86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D16F17-8015-4C47-9E5F-D8AB26A3F05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6ADAAF-975D-4797-9F07-88979B3BDA6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4020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44C3A6-8545-4614-AFFB-E1DA703070A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C0CA08-5FD7-4623-9131-27F66F88246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78289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B1E8DD-5CCF-4FA5-886C-D93DC56B5E4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B87F0A-3470-4164-A8B4-A25E62BBECC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40705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hyperlink" Target="http://tieuhoc.daytot.vn/" TargetMode="Externa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1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1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1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1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24543" y="196835"/>
            <a:ext cx="4330212" cy="740686"/>
          </a:xfrm>
          <a:prstGeom prst="roundRect">
            <a:avLst>
              <a:gd name="adj" fmla="val 16667"/>
            </a:avLst>
          </a:prstGeom>
          <a:blipFill>
            <a:blip r:embed="rId2"/>
            <a:tile tx="0" ty="0" sx="100000" sy="100000" flip="none" algn="tl"/>
          </a:blipFill>
          <a:ln w="19050">
            <a:solidFill>
              <a:schemeClr val="tx1"/>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eaLnBrk="0" hangingPunct="0">
              <a:spcAft>
                <a:spcPts val="800"/>
              </a:spcAft>
              <a:defRPr/>
            </a:pPr>
            <a:endParaRPr lang="en-U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p>
            <a:pPr algn="ctr" eaLnBrk="0" hangingPunct="0">
              <a:defRPr/>
            </a:pPr>
            <a:endParaRPr lang="en-US" alt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4158190" y="279584"/>
            <a:ext cx="3862917" cy="584775"/>
          </a:xfrm>
          <a:prstGeom prst="rect">
            <a:avLst/>
          </a:prstGeom>
        </p:spPr>
        <p:txBody>
          <a:bodyPr wrap="none">
            <a:spAutoFit/>
          </a:bodyPr>
          <a:lstStyle/>
          <a:p>
            <a:pPr fontAlgn="auto">
              <a:spcBef>
                <a:spcPts val="0"/>
              </a:spcBef>
              <a:spcAft>
                <a:spcPts val="0"/>
              </a:spcAft>
              <a:defRPr/>
            </a:pP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cs typeface="+mn-cs"/>
              </a:rPr>
              <a:t>GÕ CỬA TRÁI TIM</a:t>
            </a:r>
            <a:endParaRPr lang="en-US" sz="3200" b="1" dirty="0">
              <a:ln w="6600">
                <a:solidFill>
                  <a:schemeClr val="accent2"/>
                </a:solidFill>
                <a:prstDash val="solid"/>
              </a:ln>
              <a:solidFill>
                <a:srgbClr val="FFFFFF"/>
              </a:solidFill>
              <a:effectLst>
                <a:outerShdw dist="38100" dir="2700000" algn="tl" rotWithShape="0">
                  <a:schemeClr val="accent2"/>
                </a:outerShdw>
              </a:effectLst>
              <a:latin typeface="+mn-lt"/>
              <a:cs typeface="+mn-cs"/>
            </a:endParaRPr>
          </a:p>
        </p:txBody>
      </p:sp>
      <p:sp>
        <p:nvSpPr>
          <p:cNvPr id="3" name="Rectangle 2"/>
          <p:cNvSpPr/>
          <p:nvPr/>
        </p:nvSpPr>
        <p:spPr>
          <a:xfrm>
            <a:off x="4856427" y="1270052"/>
            <a:ext cx="6329361" cy="1938992"/>
          </a:xfrm>
          <a:prstGeom prst="rect">
            <a:avLst/>
          </a:prstGeom>
          <a:solidFill>
            <a:schemeClr val="accent1">
              <a:lumMod val="20000"/>
              <a:lumOff val="80000"/>
            </a:schemeClr>
          </a:solid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convex"/>
          </a:sp3d>
        </p:spPr>
        <p:txBody>
          <a:bodyPr wrap="square">
            <a:spAutoFit/>
          </a:bodyPr>
          <a:lstStyle/>
          <a:p>
            <a:pPr fontAlgn="auto">
              <a:lnSpc>
                <a:spcPct val="150000"/>
              </a:lnSpc>
              <a:spcBef>
                <a:spcPts val="0"/>
              </a:spcBef>
              <a:spcAft>
                <a:spcPts val="0"/>
              </a:spcAft>
              <a:defRPr/>
            </a:pPr>
            <a:r>
              <a:rPr lang="en-US" sz="2400" b="1" dirty="0" smtClean="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mn-cs"/>
              </a:rPr>
              <a:t>    </a:t>
            </a:r>
            <a:r>
              <a:rPr lang="en-US" sz="2400" b="1" dirty="0" err="1" smtClean="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Công</a:t>
            </a:r>
            <a:r>
              <a:rPr lang="en-US" sz="2400" b="1" dirty="0" smtClean="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cha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như</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núi</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Thái</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Sơn</a:t>
            </a:r>
            <a:endPar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endParaRPr>
          </a:p>
          <a:p>
            <a:pPr fontAlgn="auto">
              <a:lnSpc>
                <a:spcPct val="150000"/>
              </a:lnSpc>
              <a:spcBef>
                <a:spcPts val="0"/>
              </a:spcBef>
              <a:spcAft>
                <a:spcPts val="0"/>
              </a:spcAft>
              <a:defRPr/>
            </a:pPr>
            <a:r>
              <a:rPr lang="en-US" sz="2400" b="1" dirty="0" smtClean="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smtClean="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Nghĩa</a:t>
            </a:r>
            <a:r>
              <a:rPr lang="en-US" sz="2400" b="1" dirty="0" smtClean="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mẹ</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như</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nước</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trong</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nguồn</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chảy</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ra.</a:t>
            </a:r>
            <a:r>
              <a:rPr lang="vi-VN"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endPar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vi-VN"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vi-VN" sz="2400" b="1" i="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a:t>
            </a:r>
            <a:r>
              <a:rPr lang="en-US" sz="2400" b="1" i="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Ca </a:t>
            </a:r>
            <a:r>
              <a:rPr lang="en-US" sz="2400" b="1" i="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dao</a:t>
            </a:r>
            <a:r>
              <a:rPr lang="en-US" sz="2400" b="1" i="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i="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Việt</a:t>
            </a:r>
            <a:r>
              <a:rPr lang="en-US" sz="2400" b="1" i="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Nam</a:t>
            </a:r>
            <a:r>
              <a:rPr lang="vi-VN" sz="2400" b="1" i="1" dirty="0" smtClean="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a:t>
            </a:r>
            <a:endParaRPr lang="en-US" sz="2400" b="1" i="1" dirty="0" smtClean="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endParaRPr lang="en-US" sz="2400" b="1" dirty="0">
              <a:ln w="22225">
                <a:solidFill>
                  <a:schemeClr val="accent2"/>
                </a:solidFill>
                <a:prstDash val="solid"/>
              </a:ln>
              <a:solidFill>
                <a:schemeClr val="accent2">
                  <a:lumMod val="40000"/>
                  <a:lumOff val="60000"/>
                </a:schemeClr>
              </a:solidFill>
              <a:latin typeface="+mn-lt"/>
              <a:cs typeface="+mn-cs"/>
            </a:endParaRPr>
          </a:p>
        </p:txBody>
      </p:sp>
      <p:pic>
        <p:nvPicPr>
          <p:cNvPr id="13317" name="Picture 2" descr="phan-tich-doan-trich-hai-cay-phong-trong-tac-pham-nguoi-thay-dau-tien-cua-ai-ma-top"/>
          <p:cNvPicPr>
            <a:picLocks noChangeAspect="1" noChangeArrowheads="1"/>
          </p:cNvPicPr>
          <p:nvPr/>
        </p:nvPicPr>
        <p:blipFill>
          <a:blip r:embed="rId3"/>
          <a:srcRect/>
          <a:stretch>
            <a:fillRect/>
          </a:stretch>
        </p:blipFill>
        <p:spPr bwMode="auto">
          <a:xfrm>
            <a:off x="4481513" y="3448050"/>
            <a:ext cx="3678237" cy="33115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3318" name="Rectangle 4"/>
          <p:cNvSpPr>
            <a:spLocks noChangeArrowheads="1"/>
          </p:cNvSpPr>
          <p:nvPr/>
        </p:nvSpPr>
        <p:spPr bwMode="auto">
          <a:xfrm>
            <a:off x="0" y="0"/>
            <a:ext cx="12192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13319" name="Picture 4"/>
          <p:cNvPicPr>
            <a:picLocks noChangeAspect="1"/>
          </p:cNvPicPr>
          <p:nvPr/>
        </p:nvPicPr>
        <p:blipFill>
          <a:blip r:embed="rId4"/>
          <a:srcRect/>
          <a:stretch>
            <a:fillRect/>
          </a:stretch>
        </p:blipFill>
        <p:spPr bwMode="auto">
          <a:xfrm>
            <a:off x="8348663" y="3429000"/>
            <a:ext cx="3521075" cy="33305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3320" name="Rectangle 6"/>
          <p:cNvSpPr>
            <a:spLocks noChangeArrowheads="1"/>
          </p:cNvSpPr>
          <p:nvPr/>
        </p:nvSpPr>
        <p:spPr bwMode="auto">
          <a:xfrm>
            <a:off x="941388" y="4067175"/>
            <a:ext cx="18451512" cy="0"/>
          </a:xfrm>
          <a:prstGeom prst="rect">
            <a:avLst/>
          </a:prstGeom>
          <a:noFill/>
          <a:ln w="9525">
            <a:noFill/>
            <a:miter lim="800000"/>
            <a:headEnd/>
            <a:tailEnd/>
          </a:ln>
        </p:spPr>
        <p:txBody>
          <a:bodyPr anchor="ctr">
            <a:spAutoFit/>
          </a:bodyPr>
          <a:lstStyle/>
          <a:p>
            <a:endParaRPr lang="en-US">
              <a:latin typeface="Calibri" pitchFamily="34" charset="0"/>
            </a:endParaRPr>
          </a:p>
        </p:txBody>
      </p:sp>
      <p:pic>
        <p:nvPicPr>
          <p:cNvPr id="13321" name="Picture 9"/>
          <p:cNvPicPr>
            <a:picLocks noChangeAspect="1"/>
          </p:cNvPicPr>
          <p:nvPr/>
        </p:nvPicPr>
        <p:blipFill>
          <a:blip r:embed="rId5"/>
          <a:srcRect/>
          <a:stretch>
            <a:fillRect/>
          </a:stretch>
        </p:blipFill>
        <p:spPr bwMode="auto">
          <a:xfrm>
            <a:off x="463550" y="3448050"/>
            <a:ext cx="3829050" cy="3200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82563" y="231775"/>
            <a:ext cx="11774487" cy="66262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1009650" y="180975"/>
            <a:ext cx="1584325" cy="457200"/>
          </a:xfrm>
          <a:prstGeom prst="rect">
            <a:avLst/>
          </a:prstGeom>
          <a:noFill/>
          <a:ln w="9525">
            <a:noFill/>
            <a:miter lim="800000"/>
            <a:headEnd/>
            <a:tailEnd/>
          </a:ln>
        </p:spPr>
        <p:txBody>
          <a:bodyPr wrap="none">
            <a:spAutoFit/>
          </a:bodyPr>
          <a:lstStyle/>
          <a:p>
            <a:r>
              <a:rPr lang="en-US" sz="2400" b="1">
                <a:solidFill>
                  <a:srgbClr val="0D0D0D"/>
                </a:solidFill>
                <a:latin typeface="Times New Roman" pitchFamily="18" charset="0"/>
                <a:ea typeface="MS Mincho" pitchFamily="49" charset="-128"/>
                <a:cs typeface="Times New Roman" pitchFamily="18" charset="0"/>
              </a:rPr>
              <a:t>2. Bố cục: </a:t>
            </a:r>
            <a:endParaRPr lang="en-US" sz="2400">
              <a:latin typeface="Times New Roman" pitchFamily="18" charset="0"/>
              <a:ea typeface="MS Mincho" pitchFamily="49" charset="-128"/>
              <a:cs typeface="Times New Roman" pitchFamily="18" charset="0"/>
            </a:endParaRPr>
          </a:p>
        </p:txBody>
      </p:sp>
      <p:sp>
        <p:nvSpPr>
          <p:cNvPr id="3" name="Rectangle 2"/>
          <p:cNvSpPr>
            <a:spLocks noChangeArrowheads="1"/>
          </p:cNvSpPr>
          <p:nvPr/>
        </p:nvSpPr>
        <p:spPr bwMode="auto">
          <a:xfrm>
            <a:off x="2543175" y="209550"/>
            <a:ext cx="1084263" cy="461963"/>
          </a:xfrm>
          <a:prstGeom prst="rect">
            <a:avLst/>
          </a:prstGeom>
          <a:noFill/>
          <a:ln w="9525">
            <a:noFill/>
            <a:miter lim="800000"/>
            <a:headEnd/>
            <a:tailEnd/>
          </a:ln>
        </p:spPr>
        <p:txBody>
          <a:bodyPr wrap="none">
            <a:spAutoFit/>
          </a:bodyPr>
          <a:lstStyle/>
          <a:p>
            <a:r>
              <a:rPr lang="en-US" sz="2400" b="1">
                <a:solidFill>
                  <a:srgbClr val="0D0D0D"/>
                </a:solidFill>
                <a:latin typeface="Times New Roman" pitchFamily="18" charset="0"/>
                <a:ea typeface="MS Mincho" pitchFamily="49" charset="-128"/>
                <a:cs typeface="Times New Roman" pitchFamily="18" charset="0"/>
              </a:rPr>
              <a:t>2 phần</a:t>
            </a:r>
            <a:endParaRPr lang="en-US" sz="2400">
              <a:latin typeface="Times New Roman" pitchFamily="18" charset="0"/>
              <a:ea typeface="MS Mincho" pitchFamily="49" charset="-128"/>
              <a:cs typeface="Times New Roman" pitchFamily="18" charset="0"/>
            </a:endParaRPr>
          </a:p>
        </p:txBody>
      </p:sp>
      <p:sp>
        <p:nvSpPr>
          <p:cNvPr id="6" name="Rectangle 5"/>
          <p:cNvSpPr>
            <a:spLocks noChangeArrowheads="1"/>
          </p:cNvSpPr>
          <p:nvPr/>
        </p:nvSpPr>
        <p:spPr bwMode="auto">
          <a:xfrm>
            <a:off x="749300" y="674688"/>
            <a:ext cx="1797050" cy="457200"/>
          </a:xfrm>
          <a:prstGeom prst="rect">
            <a:avLst/>
          </a:prstGeom>
          <a:noFill/>
          <a:ln w="9525">
            <a:noFill/>
            <a:miter lim="800000"/>
            <a:headEnd/>
            <a:tailEnd/>
          </a:ln>
        </p:spPr>
        <p:txBody>
          <a:bodyPr wrap="none">
            <a:spAutoFit/>
          </a:bodyPr>
          <a:lstStyle/>
          <a:p>
            <a:r>
              <a:rPr lang="en-US" sz="2400" dirty="0">
                <a:solidFill>
                  <a:srgbClr val="FF0000"/>
                </a:solidFill>
                <a:latin typeface="Times New Roman" pitchFamily="18" charset="0"/>
                <a:ea typeface="MS Mincho" pitchFamily="49" charset="-128"/>
                <a:cs typeface="Times New Roman" pitchFamily="18" charset="0"/>
              </a:rPr>
              <a:t>- </a:t>
            </a:r>
            <a:r>
              <a:rPr lang="en-US" sz="2400" dirty="0" err="1">
                <a:solidFill>
                  <a:srgbClr val="FF0000"/>
                </a:solidFill>
                <a:latin typeface="Times New Roman" pitchFamily="18" charset="0"/>
                <a:ea typeface="MS Mincho" pitchFamily="49" charset="-128"/>
                <a:cs typeface="Times New Roman" pitchFamily="18" charset="0"/>
              </a:rPr>
              <a:t>Đoạn</a:t>
            </a:r>
            <a:r>
              <a:rPr lang="en-US" sz="2400" dirty="0">
                <a:solidFill>
                  <a:srgbClr val="FF0000"/>
                </a:solidFill>
                <a:latin typeface="Times New Roman" pitchFamily="18" charset="0"/>
                <a:ea typeface="MS Mincho" pitchFamily="49" charset="-128"/>
                <a:cs typeface="Times New Roman" pitchFamily="18" charset="0"/>
              </a:rPr>
              <a:t> </a:t>
            </a:r>
            <a:r>
              <a:rPr lang="en-US" sz="2400" dirty="0" err="1">
                <a:solidFill>
                  <a:srgbClr val="FF0000"/>
                </a:solidFill>
                <a:latin typeface="Times New Roman" pitchFamily="18" charset="0"/>
                <a:ea typeface="MS Mincho" pitchFamily="49" charset="-128"/>
                <a:cs typeface="Times New Roman" pitchFamily="18" charset="0"/>
              </a:rPr>
              <a:t>đầu</a:t>
            </a:r>
            <a:r>
              <a:rPr lang="en-US" sz="2400" dirty="0">
                <a:solidFill>
                  <a:srgbClr val="FF0000"/>
                </a:solidFill>
                <a:latin typeface="Times New Roman" pitchFamily="18" charset="0"/>
                <a:ea typeface="MS Mincho" pitchFamily="49" charset="-128"/>
                <a:cs typeface="Times New Roman" pitchFamily="18" charset="0"/>
              </a:rPr>
              <a:t>: </a:t>
            </a:r>
            <a:endParaRPr lang="en-US" sz="2400" dirty="0">
              <a:latin typeface="Times New Roman" pitchFamily="18" charset="0"/>
              <a:ea typeface="MS Mincho" pitchFamily="49" charset="-128"/>
              <a:cs typeface="Times New Roman" pitchFamily="18" charset="0"/>
            </a:endParaRPr>
          </a:p>
        </p:txBody>
      </p:sp>
      <p:sp>
        <p:nvSpPr>
          <p:cNvPr id="7" name="Rectangle 6"/>
          <p:cNvSpPr>
            <a:spLocks noChangeArrowheads="1"/>
          </p:cNvSpPr>
          <p:nvPr/>
        </p:nvSpPr>
        <p:spPr bwMode="auto">
          <a:xfrm>
            <a:off x="2319338" y="701675"/>
            <a:ext cx="5070475" cy="457200"/>
          </a:xfrm>
          <a:prstGeom prst="rect">
            <a:avLst/>
          </a:prstGeom>
          <a:noFill/>
          <a:ln w="9525">
            <a:noFill/>
            <a:miter lim="800000"/>
            <a:headEnd/>
            <a:tailEnd/>
          </a:ln>
        </p:spPr>
        <p:txBody>
          <a:bodyPr wrap="none">
            <a:spAutoFit/>
          </a:bodyPr>
          <a:lstStyle/>
          <a:p>
            <a:r>
              <a:rPr lang="en-US" sz="2400" dirty="0" err="1">
                <a:solidFill>
                  <a:srgbClr val="0D0D0D"/>
                </a:solidFill>
                <a:latin typeface="Times New Roman" pitchFamily="18" charset="0"/>
                <a:ea typeface="MS Mincho" pitchFamily="49" charset="-128"/>
                <a:cs typeface="Times New Roman" pitchFamily="18" charset="0"/>
              </a:rPr>
              <a:t>Thế</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giới</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trước</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khi</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trẻ</a:t>
            </a:r>
            <a:r>
              <a:rPr lang="en-US" sz="2400" dirty="0">
                <a:solidFill>
                  <a:srgbClr val="0D0D0D"/>
                </a:solidFill>
                <a:latin typeface="Times New Roman" pitchFamily="18" charset="0"/>
                <a:ea typeface="MS Mincho" pitchFamily="49" charset="-128"/>
                <a:cs typeface="Times New Roman" pitchFamily="18" charset="0"/>
              </a:rPr>
              <a:t> con </a:t>
            </a:r>
            <a:r>
              <a:rPr lang="en-US" sz="2400" dirty="0" err="1">
                <a:solidFill>
                  <a:srgbClr val="0D0D0D"/>
                </a:solidFill>
                <a:latin typeface="Times New Roman" pitchFamily="18" charset="0"/>
                <a:ea typeface="MS Mincho" pitchFamily="49" charset="-128"/>
                <a:cs typeface="Times New Roman" pitchFamily="18" charset="0"/>
              </a:rPr>
              <a:t>được</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sinh</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ra</a:t>
            </a:r>
            <a:endParaRPr lang="en-US" sz="2400" dirty="0">
              <a:latin typeface="Times New Roman" pitchFamily="18" charset="0"/>
              <a:ea typeface="MS Mincho" pitchFamily="49" charset="-128"/>
              <a:cs typeface="Times New Roman" pitchFamily="18" charset="0"/>
            </a:endParaRPr>
          </a:p>
        </p:txBody>
      </p:sp>
      <p:sp>
        <p:nvSpPr>
          <p:cNvPr id="8" name="Rectangle 7"/>
          <p:cNvSpPr>
            <a:spLocks noChangeArrowheads="1"/>
          </p:cNvSpPr>
          <p:nvPr/>
        </p:nvSpPr>
        <p:spPr bwMode="auto">
          <a:xfrm>
            <a:off x="706438" y="1168400"/>
            <a:ext cx="2097087" cy="460375"/>
          </a:xfrm>
          <a:prstGeom prst="rect">
            <a:avLst/>
          </a:prstGeom>
          <a:noFill/>
          <a:ln w="9525">
            <a:noFill/>
            <a:miter lim="800000"/>
            <a:headEnd/>
            <a:tailEnd/>
          </a:ln>
        </p:spPr>
        <p:txBody>
          <a:bodyPr wrap="none">
            <a:spAutoFit/>
          </a:bodyPr>
          <a:lstStyle/>
          <a:p>
            <a:r>
              <a:rPr lang="en-US" sz="2400">
                <a:solidFill>
                  <a:srgbClr val="FF0000"/>
                </a:solidFill>
                <a:latin typeface="Times New Roman" pitchFamily="18" charset="0"/>
                <a:ea typeface="MS Mincho" pitchFamily="49" charset="-128"/>
                <a:cs typeface="Times New Roman" pitchFamily="18" charset="0"/>
              </a:rPr>
              <a:t>- Đoạn còn lại: </a:t>
            </a:r>
            <a:endParaRPr lang="en-US" sz="2400">
              <a:latin typeface="Times New Roman" pitchFamily="18" charset="0"/>
              <a:ea typeface="MS Mincho" pitchFamily="49" charset="-128"/>
              <a:cs typeface="Times New Roman" pitchFamily="18" charset="0"/>
            </a:endParaRPr>
          </a:p>
        </p:txBody>
      </p:sp>
      <p:sp>
        <p:nvSpPr>
          <p:cNvPr id="21511" name="Rectangle 8"/>
          <p:cNvSpPr>
            <a:spLocks noChangeArrowheads="1"/>
          </p:cNvSpPr>
          <p:nvPr/>
        </p:nvSpPr>
        <p:spPr bwMode="auto">
          <a:xfrm>
            <a:off x="2651125" y="1176338"/>
            <a:ext cx="4870450" cy="461962"/>
          </a:xfrm>
          <a:prstGeom prst="rect">
            <a:avLst/>
          </a:prstGeom>
          <a:noFill/>
          <a:ln w="9525">
            <a:noFill/>
            <a:miter lim="800000"/>
            <a:headEnd/>
            <a:tailEnd/>
          </a:ln>
        </p:spPr>
        <p:txBody>
          <a:bodyPr wrap="none">
            <a:spAutoFit/>
          </a:bodyPr>
          <a:lstStyle/>
          <a:p>
            <a:r>
              <a:rPr lang="en-US" sz="2400">
                <a:solidFill>
                  <a:srgbClr val="0D0D0D"/>
                </a:solidFill>
                <a:latin typeface="Times New Roman" pitchFamily="18" charset="0"/>
                <a:ea typeface="MS Mincho" pitchFamily="49" charset="-128"/>
                <a:cs typeface="Times New Roman" pitchFamily="18" charset="0"/>
              </a:rPr>
              <a:t>Thế giới sau khi trẻ con được sinh ra: </a:t>
            </a:r>
            <a:endParaRPr lang="en-US" sz="2400">
              <a:latin typeface="Times New Roman" pitchFamily="18" charset="0"/>
              <a:ea typeface="MS Mincho" pitchFamily="49" charset="-128"/>
              <a:cs typeface="Times New Roman" pitchFamily="18" charset="0"/>
            </a:endParaRPr>
          </a:p>
        </p:txBody>
      </p:sp>
      <p:sp>
        <p:nvSpPr>
          <p:cNvPr id="10" name="Rectangle 9"/>
          <p:cNvSpPr>
            <a:spLocks noChangeArrowheads="1"/>
          </p:cNvSpPr>
          <p:nvPr/>
        </p:nvSpPr>
        <p:spPr bwMode="auto">
          <a:xfrm>
            <a:off x="182563" y="1638300"/>
            <a:ext cx="11774487" cy="830263"/>
          </a:xfrm>
          <a:prstGeom prst="rect">
            <a:avLst/>
          </a:prstGeom>
          <a:noFill/>
          <a:ln w="9525">
            <a:noFill/>
            <a:miter lim="800000"/>
            <a:headEnd/>
            <a:tailEnd/>
          </a:ln>
        </p:spPr>
        <p:txBody>
          <a:bodyPr>
            <a:spAutoFit/>
          </a:bodyPr>
          <a:lstStyle/>
          <a:p>
            <a:pPr>
              <a:tabLst>
                <a:tab pos="1385888" algn="l"/>
              </a:tabLst>
            </a:pPr>
            <a:r>
              <a:rPr lang="en-US" sz="240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Những</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đổi</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thay</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về</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thiên</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nhiên</a:t>
            </a:r>
            <a:endParaRPr lang="en-US" sz="2400" dirty="0">
              <a:latin typeface="Times New Roman" pitchFamily="18" charset="0"/>
              <a:ea typeface="MS Mincho" pitchFamily="49" charset="-128"/>
              <a:cs typeface="Times New Roman" pitchFamily="18" charset="0"/>
            </a:endParaRPr>
          </a:p>
          <a:p>
            <a:pPr>
              <a:tabLst>
                <a:tab pos="1385888" algn="l"/>
              </a:tabLst>
            </a:pP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Sự</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xuất</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hiện</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của</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những</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người</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thân:Người</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mẹ</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người</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bà</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người</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bố</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người</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thầy</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và</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mái</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trường</a:t>
            </a:r>
            <a:endParaRPr lang="en-US" sz="2400" dirty="0">
              <a:latin typeface="Times New Roman" pitchFamily="18" charset="0"/>
              <a:ea typeface="MS Mincho" pitchFamily="49" charset="-128"/>
              <a:cs typeface="Times New Roman" pitchFamily="18" charset="0"/>
            </a:endParaRPr>
          </a:p>
        </p:txBody>
      </p:sp>
      <p:sp>
        <p:nvSpPr>
          <p:cNvPr id="11" name="Rectangle 10"/>
          <p:cNvSpPr>
            <a:spLocks noChangeArrowheads="1"/>
          </p:cNvSpPr>
          <p:nvPr/>
        </p:nvSpPr>
        <p:spPr bwMode="auto">
          <a:xfrm>
            <a:off x="933450" y="2425700"/>
            <a:ext cx="3175000" cy="457200"/>
          </a:xfrm>
          <a:prstGeom prst="rect">
            <a:avLst/>
          </a:prstGeom>
          <a:noFill/>
          <a:ln w="9525">
            <a:noFill/>
            <a:miter lim="800000"/>
            <a:headEnd/>
            <a:tailEnd/>
          </a:ln>
        </p:spPr>
        <p:txBody>
          <a:bodyPr wrap="none">
            <a:spAutoFit/>
          </a:bodyPr>
          <a:lstStyle/>
          <a:p>
            <a:r>
              <a:rPr lang="en-US" sz="2400" b="1">
                <a:solidFill>
                  <a:srgbClr val="0D0D0D"/>
                </a:solidFill>
                <a:latin typeface="Times New Roman" pitchFamily="18" charset="0"/>
                <a:ea typeface="MS Mincho" pitchFamily="49" charset="-128"/>
                <a:cs typeface="Times New Roman" pitchFamily="18" charset="0"/>
              </a:rPr>
              <a:t>3. Đặc sắc nghệ thuật </a:t>
            </a:r>
            <a:endParaRPr lang="en-US" sz="2400">
              <a:latin typeface="Times New Roman" pitchFamily="18" charset="0"/>
              <a:ea typeface="MS Mincho" pitchFamily="49" charset="-128"/>
              <a:cs typeface="Times New Roman" pitchFamily="18" charset="0"/>
            </a:endParaRPr>
          </a:p>
        </p:txBody>
      </p:sp>
      <p:sp>
        <p:nvSpPr>
          <p:cNvPr id="12" name="Rectangle 11"/>
          <p:cNvSpPr>
            <a:spLocks noChangeArrowheads="1"/>
          </p:cNvSpPr>
          <p:nvPr/>
        </p:nvSpPr>
        <p:spPr bwMode="auto">
          <a:xfrm>
            <a:off x="182563" y="2832100"/>
            <a:ext cx="11577637" cy="1938338"/>
          </a:xfrm>
          <a:prstGeom prst="rect">
            <a:avLst/>
          </a:prstGeom>
          <a:noFill/>
          <a:ln w="9525">
            <a:noFill/>
            <a:miter lim="800000"/>
            <a:headEnd/>
            <a:tailEnd/>
          </a:ln>
        </p:spPr>
        <p:txBody>
          <a:bodyPr>
            <a:spAutoFit/>
          </a:bodyPr>
          <a:lstStyle/>
          <a:p>
            <a:pPr>
              <a:tabLst>
                <a:tab pos="1385888" algn="l"/>
              </a:tabLst>
            </a:pPr>
            <a:r>
              <a:rPr lang="en-US" sz="2400">
                <a:solidFill>
                  <a:srgbClr val="0D0D0D"/>
                </a:solidFill>
                <a:latin typeface="Times New Roman" pitchFamily="18" charset="0"/>
                <a:ea typeface="MS Mincho" pitchFamily="49" charset="-128"/>
                <a:cs typeface="Times New Roman" pitchFamily="18" charset="0"/>
              </a:rPr>
              <a:t>- Thể thơ 5 chữ, với giọng thơ tâm tình, thủ thỉ, yêu thương.</a:t>
            </a:r>
            <a:endParaRPr lang="en-US" sz="2400">
              <a:latin typeface="Times New Roman" pitchFamily="18" charset="0"/>
              <a:ea typeface="MS Mincho" pitchFamily="49" charset="-128"/>
              <a:cs typeface="Times New Roman" pitchFamily="18" charset="0"/>
            </a:endParaRPr>
          </a:p>
          <a:p>
            <a:pPr>
              <a:tabLst>
                <a:tab pos="1385888" algn="l"/>
              </a:tabLst>
            </a:pPr>
            <a:r>
              <a:rPr lang="en-US" sz="2400">
                <a:solidFill>
                  <a:srgbClr val="0D0D0D"/>
                </a:solidFill>
                <a:latin typeface="Times New Roman" pitchFamily="18" charset="0"/>
                <a:ea typeface="MS Mincho" pitchFamily="49" charset="-128"/>
                <a:cs typeface="Times New Roman" pitchFamily="18" charset="0"/>
              </a:rPr>
              <a:t>- Dùng yếu tố tự sự kết hợp miêu tả trong tác phẩm trữ tình.</a:t>
            </a:r>
            <a:endParaRPr lang="en-US" sz="2400">
              <a:latin typeface="Times New Roman" pitchFamily="18" charset="0"/>
              <a:ea typeface="MS Mincho" pitchFamily="49" charset="-128"/>
              <a:cs typeface="Times New Roman" pitchFamily="18" charset="0"/>
            </a:endParaRPr>
          </a:p>
          <a:p>
            <a:pPr>
              <a:tabLst>
                <a:tab pos="1385888" algn="l"/>
              </a:tabLst>
            </a:pPr>
            <a:r>
              <a:rPr lang="en-US" sz="2400">
                <a:solidFill>
                  <a:srgbClr val="0D0D0D"/>
                </a:solidFill>
                <a:latin typeface="Times New Roman" pitchFamily="18" charset="0"/>
                <a:ea typeface="MS Mincho" pitchFamily="49" charset="-128"/>
                <a:cs typeface="Times New Roman" pitchFamily="18" charset="0"/>
              </a:rPr>
              <a:t>-  Ngôn ngữ, hình ảnh thơ thân thuộc, bình dị, với trí tưởng tưởng bay bổng, tác giả dùng yếu tố hoang đường, kì ảo tạo ra màu sắc cổ tích, suy nguyên tăng sức hấp dẫn cho bài thơ.</a:t>
            </a:r>
            <a:endParaRPr lang="en-US" sz="2400">
              <a:latin typeface="Times New Roman" pitchFamily="18" charset="0"/>
              <a:ea typeface="MS Mincho" pitchFamily="49" charset="-128"/>
              <a:cs typeface="Times New Roman" pitchFamily="18" charset="0"/>
            </a:endParaRPr>
          </a:p>
          <a:p>
            <a:pPr>
              <a:tabLst>
                <a:tab pos="1385888" algn="l"/>
              </a:tabLst>
            </a:pPr>
            <a:r>
              <a:rPr lang="en-US" sz="2400">
                <a:solidFill>
                  <a:srgbClr val="0D0D0D"/>
                </a:solidFill>
                <a:latin typeface="Times New Roman" pitchFamily="18" charset="0"/>
                <a:ea typeface="MS Mincho" pitchFamily="49" charset="-128"/>
                <a:cs typeface="Times New Roman" pitchFamily="18" charset="0"/>
              </a:rPr>
              <a:t>- Sử dụng nhiều phép tu từ so sánh, nhân hóa, điệp ngữ đặc sắc</a:t>
            </a:r>
            <a:endParaRPr lang="en-US" sz="2400">
              <a:latin typeface="Times New Roman" pitchFamily="18" charset="0"/>
              <a:ea typeface="MS Mincho" pitchFamily="49" charset="-128"/>
              <a:cs typeface="Times New Roman" pitchFamily="18" charset="0"/>
            </a:endParaRPr>
          </a:p>
        </p:txBody>
      </p:sp>
      <p:sp>
        <p:nvSpPr>
          <p:cNvPr id="13" name="Rectangle 12"/>
          <p:cNvSpPr>
            <a:spLocks noChangeArrowheads="1"/>
          </p:cNvSpPr>
          <p:nvPr/>
        </p:nvSpPr>
        <p:spPr bwMode="auto">
          <a:xfrm>
            <a:off x="933450" y="4770438"/>
            <a:ext cx="2846388" cy="487362"/>
          </a:xfrm>
          <a:prstGeom prst="rect">
            <a:avLst/>
          </a:prstGeom>
          <a:noFill/>
          <a:ln w="9525">
            <a:noFill/>
            <a:miter lim="800000"/>
            <a:headEnd/>
            <a:tailEnd/>
          </a:ln>
        </p:spPr>
        <p:txBody>
          <a:bodyPr wrap="none">
            <a:spAutoFit/>
          </a:bodyPr>
          <a:lstStyle/>
          <a:p>
            <a:pPr>
              <a:lnSpc>
                <a:spcPct val="107000"/>
              </a:lnSpc>
              <a:tabLst>
                <a:tab pos="1385888" algn="l"/>
              </a:tabLst>
            </a:pPr>
            <a:r>
              <a:rPr lang="en-US" sz="2400" b="1">
                <a:latin typeface="Times New Roman" pitchFamily="18" charset="0"/>
                <a:cs typeface="Times New Roman" pitchFamily="18" charset="0"/>
              </a:rPr>
              <a:t>4. </a:t>
            </a:r>
            <a:r>
              <a:rPr lang="en-US" sz="2400" b="1">
                <a:solidFill>
                  <a:srgbClr val="0D0D0D"/>
                </a:solidFill>
                <a:latin typeface="Times New Roman" pitchFamily="18" charset="0"/>
                <a:ea typeface="MS Mincho" pitchFamily="49" charset="-128"/>
                <a:cs typeface="Times New Roman" pitchFamily="18" charset="0"/>
              </a:rPr>
              <a:t>Nội dung ý nghĩa:</a:t>
            </a:r>
            <a:endParaRPr lang="en-US" sz="2400">
              <a:latin typeface="Times New Roman" pitchFamily="18" charset="0"/>
              <a:cs typeface="Times New Roman" pitchFamily="18" charset="0"/>
            </a:endParaRPr>
          </a:p>
        </p:txBody>
      </p:sp>
      <p:sp>
        <p:nvSpPr>
          <p:cNvPr id="14" name="Rectangle 13"/>
          <p:cNvSpPr>
            <a:spLocks noChangeArrowheads="1"/>
          </p:cNvSpPr>
          <p:nvPr/>
        </p:nvSpPr>
        <p:spPr bwMode="auto">
          <a:xfrm>
            <a:off x="579438" y="5184775"/>
            <a:ext cx="11377612" cy="1622425"/>
          </a:xfrm>
          <a:prstGeom prst="rect">
            <a:avLst/>
          </a:prstGeom>
          <a:noFill/>
          <a:ln w="9525">
            <a:noFill/>
            <a:miter lim="800000"/>
            <a:headEnd/>
            <a:tailEnd/>
          </a:ln>
        </p:spPr>
        <p:txBody>
          <a:bodyPr>
            <a:spAutoFit/>
          </a:bodyPr>
          <a:lstStyle/>
          <a:p>
            <a:pPr>
              <a:tabLst>
                <a:tab pos="1385888" algn="l"/>
              </a:tabLst>
            </a:pPr>
            <a:r>
              <a:rPr lang="en-US" sz="2400">
                <a:solidFill>
                  <a:srgbClr val="0D0D0D"/>
                </a:solidFill>
                <a:latin typeface="Times New Roman" pitchFamily="18" charset="0"/>
                <a:ea typeface="MS Mincho" pitchFamily="49" charset="-128"/>
                <a:cs typeface="Times New Roman" pitchFamily="18" charset="0"/>
              </a:rPr>
              <a:t>- Từ những lí giải về nguồn gốc loài người, nhà thơ nhắc nhở mọi người cần yêu thương, sự chăm sóc, chở che, nuôi dưỡng trẻ em cả về thể xác và tâm hồn.</a:t>
            </a:r>
            <a:endParaRPr lang="en-US" sz="2400">
              <a:latin typeface="Times New Roman" pitchFamily="18" charset="0"/>
              <a:ea typeface="MS Mincho" pitchFamily="49" charset="-128"/>
              <a:cs typeface="Times New Roman" pitchFamily="18" charset="0"/>
            </a:endParaRPr>
          </a:p>
          <a:p>
            <a:pPr>
              <a:lnSpc>
                <a:spcPct val="107000"/>
              </a:lnSpc>
              <a:tabLst>
                <a:tab pos="1385888" algn="l"/>
              </a:tabLst>
            </a:pPr>
            <a:r>
              <a:rPr lang="en-US" sz="2400">
                <a:solidFill>
                  <a:srgbClr val="000000"/>
                </a:solidFill>
                <a:latin typeface="Times New Roman" pitchFamily="18" charset="0"/>
                <a:ea typeface="MS Mincho" pitchFamily="49" charset="-128"/>
                <a:cs typeface="Times New Roman" pitchFamily="18" charset="0"/>
              </a:rPr>
              <a:t>- Bài thơ thể hiện tình yêu thương trẻ thơ,  tấm lòng nhân hậu yêu thương con người của             nhà thơ.</a:t>
            </a:r>
            <a:endParaRPr lang="en-US" sz="2400">
              <a:latin typeface="Times New Roman" pitchFamily="18" charset="0"/>
              <a:ea typeface="MS Mincho" pitchFamily="49" charset="-128"/>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1511"/>
                                        </p:tgtEl>
                                        <p:attrNameLst>
                                          <p:attrName>style.visibility</p:attrName>
                                        </p:attrNameLst>
                                      </p:cBhvr>
                                      <p:to>
                                        <p:strVal val="visible"/>
                                      </p:to>
                                    </p:set>
                                    <p:animEffect transition="in" filter="box(in)">
                                      <p:cBhvr>
                                        <p:cTn id="35" dur="500"/>
                                        <p:tgtEl>
                                          <p:spTgt spid="215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6" grpId="0"/>
      <p:bldP spid="7" grpId="0"/>
      <p:bldP spid="8" grpId="0"/>
      <p:bldP spid="21511" grpId="0"/>
      <p:bldP spid="10" grpId="0"/>
      <p:bldP spid="11" grpId="0"/>
      <p:bldP spid="12" grpId="0"/>
      <p:bldP spid="13" grpId="0"/>
      <p:bldP spid="1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39713" y="388938"/>
            <a:ext cx="11452225" cy="62071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219700" y="427038"/>
            <a:ext cx="6094413" cy="460375"/>
          </a:xfrm>
          <a:prstGeom prst="rect">
            <a:avLst/>
          </a:prstGeom>
          <a:noFill/>
          <a:ln w="9525">
            <a:noFill/>
            <a:miter lim="800000"/>
            <a:headEnd/>
            <a:tailEnd/>
          </a:ln>
        </p:spPr>
        <p:txBody>
          <a:bodyPr>
            <a:spAutoFit/>
          </a:bodyPr>
          <a:lstStyle/>
          <a:p>
            <a:r>
              <a:rPr lang="en-US" sz="2400" b="1" i="1">
                <a:solidFill>
                  <a:srgbClr val="000000"/>
                </a:solidFill>
                <a:latin typeface="Times New Roman" pitchFamily="18" charset="0"/>
                <a:cs typeface="Times New Roman" pitchFamily="18" charset="0"/>
              </a:rPr>
              <a:t>Gợi ý:</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00063" y="925513"/>
            <a:ext cx="11191875" cy="5205412"/>
          </a:xfrm>
          <a:prstGeom prst="rect">
            <a:avLst/>
          </a:prstGeom>
          <a:noFill/>
          <a:ln w="9525">
            <a:noFill/>
            <a:miter lim="800000"/>
            <a:headEnd/>
            <a:tailEnd/>
          </a:ln>
        </p:spPr>
        <p:txBody>
          <a:bodyPr>
            <a:spAutoFit/>
          </a:bodyPr>
          <a:lstStyle/>
          <a:p>
            <a:pPr algn="just">
              <a:lnSpc>
                <a:spcPct val="107000"/>
              </a:lnSpc>
              <a:spcAft>
                <a:spcPts val="800"/>
              </a:spcAft>
            </a:pPr>
            <a:r>
              <a:rPr lang="en-US" sz="2400" b="1">
                <a:solidFill>
                  <a:srgbClr val="000000"/>
                </a:solidFill>
                <a:latin typeface="Times New Roman" pitchFamily="18" charset="0"/>
                <a:cs typeface="Times New Roman" pitchFamily="18" charset="0"/>
              </a:rPr>
              <a:t>Câu 1: </a:t>
            </a:r>
            <a:r>
              <a:rPr lang="en-US" sz="2400">
                <a:solidFill>
                  <a:srgbClr val="000000"/>
                </a:solidFill>
                <a:latin typeface="Times New Roman" pitchFamily="18" charset="0"/>
                <a:cs typeface="Times New Roman" pitchFamily="18" charset="0"/>
              </a:rPr>
              <a:t>Phương thức biểu đạt chính của văn bản: Tự sự .</a:t>
            </a:r>
            <a:endParaRPr lang="en-US" sz="2400">
              <a:latin typeface="Times New Roman" pitchFamily="18" charset="0"/>
              <a:cs typeface="Times New Roman" pitchFamily="18" charset="0"/>
            </a:endParaRPr>
          </a:p>
          <a:p>
            <a:pPr algn="just">
              <a:lnSpc>
                <a:spcPct val="107000"/>
              </a:lnSpc>
              <a:spcAft>
                <a:spcPts val="800"/>
              </a:spcAft>
            </a:pPr>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Quà tặng của nhân vật tôi khiến cậu bé thích thú và ngưỡng mộ</a:t>
            </a: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một chiếc xe đạp leo núi rất đẹp.</a:t>
            </a:r>
            <a:endParaRPr lang="en-US" sz="2400">
              <a:latin typeface="Times New Roman" pitchFamily="18" charset="0"/>
              <a:cs typeface="Times New Roman" pitchFamily="18" charset="0"/>
            </a:endParaRPr>
          </a:p>
          <a:p>
            <a:pPr>
              <a:lnSpc>
                <a:spcPct val="107000"/>
              </a:lnSpc>
              <a:spcBef>
                <a:spcPts val="450"/>
              </a:spcBef>
              <a:spcAft>
                <a:spcPts val="450"/>
              </a:spcAft>
            </a:pPr>
            <a:r>
              <a:rPr lang="en-US" sz="2400" b="1">
                <a:solidFill>
                  <a:srgbClr val="000000"/>
                </a:solidFill>
                <a:latin typeface="Times New Roman" pitchFamily="18" charset="0"/>
                <a:cs typeface="Times New Roman" pitchFamily="18" charset="0"/>
              </a:rPr>
              <a:t>Câu 3</a:t>
            </a:r>
            <a:r>
              <a:rPr lang="en-US" sz="2400" i="1">
                <a:solidFill>
                  <a:srgbClr val="000000"/>
                </a:solidFill>
                <a:latin typeface="Times New Roman" pitchFamily="18" charset="0"/>
                <a:cs typeface="Times New Roman" pitchFamily="18" charset="0"/>
              </a:rPr>
              <a:t>. HS có thể trả lời 1 trong các cách sau: </a:t>
            </a:r>
            <a:br>
              <a:rPr lang="en-US" sz="2400" i="1">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 Cậu bé ước trở thành người anh mang lại niềm vui, niềm tự hào, niềm hạnh phúc… cho người em.</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 Cậu bé ước trở thành người anh nhân hậu, được bù đắp, chia sẻ, yêu thương người em… </a:t>
            </a:r>
            <a:br>
              <a:rPr lang="en-US" sz="2400">
                <a:solidFill>
                  <a:srgbClr val="000000"/>
                </a:solidFill>
                <a:latin typeface="Times New Roman" pitchFamily="18" charset="0"/>
                <a:cs typeface="Times New Roman" pitchFamily="18" charset="0"/>
              </a:rPr>
            </a:br>
            <a:r>
              <a:rPr lang="en-US" sz="2400" b="1">
                <a:solidFill>
                  <a:srgbClr val="000000"/>
                </a:solidFill>
                <a:latin typeface="Times New Roman" pitchFamily="18" charset="0"/>
                <a:cs typeface="Times New Roman" pitchFamily="18" charset="0"/>
              </a:rPr>
              <a:t>Câu 4.</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Đây là câu hỏi mở. Học sinh có thể rút ra một bài học của riêng mình miễn là hợp lí, có sức thuyết phục. </a:t>
            </a:r>
            <a:endParaRPr lang="en-US" sz="2400">
              <a:latin typeface="Times New Roman" pitchFamily="18" charset="0"/>
              <a:cs typeface="Times New Roman" pitchFamily="18" charset="0"/>
            </a:endParaRPr>
          </a:p>
          <a:p>
            <a:pPr>
              <a:lnSpc>
                <a:spcPct val="107000"/>
              </a:lnSpc>
              <a:spcBef>
                <a:spcPts val="450"/>
              </a:spcBef>
              <a:spcAft>
                <a:spcPts val="450"/>
              </a:spcAft>
            </a:pPr>
            <a:r>
              <a:rPr lang="en-US" sz="2400">
                <a:solidFill>
                  <a:srgbClr val="000000"/>
                </a:solidFill>
                <a:latin typeface="Times New Roman" pitchFamily="18" charset="0"/>
                <a:cs typeface="Times New Roman" pitchFamily="18" charset="0"/>
              </a:rPr>
              <a:t>Chẳng hạn như: Sống phải biết yêu thương, quan tâm, chia sẻ , giúp đỡ lẫn nhau, nhất là với những người bất hạnh, tật nguyền để họ có được sự bình đẳng như mọi người...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77838" y="311150"/>
            <a:ext cx="4481512"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77837" y="1130301"/>
            <a:ext cx="11318875" cy="35131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23900" y="357188"/>
            <a:ext cx="6092825" cy="484187"/>
          </a:xfrm>
          <a:prstGeom prst="rect">
            <a:avLst/>
          </a:prstGeom>
          <a:noFill/>
          <a:ln w="9525">
            <a:noFill/>
            <a:miter lim="800000"/>
            <a:headEnd/>
            <a:tailEnd/>
          </a:ln>
        </p:spPr>
        <p:txBody>
          <a:bodyPr>
            <a:spAutoFit/>
          </a:bodyPr>
          <a:lstStyle/>
          <a:p>
            <a:pPr>
              <a:lnSpc>
                <a:spcPct val="115000"/>
              </a:lnSpc>
              <a:spcAft>
                <a:spcPts val="800"/>
              </a:spcAft>
            </a:pPr>
            <a:r>
              <a:rPr lang="en-US" sz="2400" b="1">
                <a:solidFill>
                  <a:srgbClr val="3366FF"/>
                </a:solidFill>
                <a:latin typeface="Times New Roman" pitchFamily="18" charset="0"/>
                <a:cs typeface="Times New Roman" pitchFamily="18" charset="0"/>
              </a:rPr>
              <a:t>Dạng 3: Kết nối cả chủ đề</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39774" y="1422400"/>
            <a:ext cx="10795000" cy="2678113"/>
          </a:xfrm>
          <a:prstGeom prst="rect">
            <a:avLst/>
          </a:prstGeom>
          <a:noFill/>
          <a:ln w="9525">
            <a:noFill/>
            <a:miter lim="800000"/>
            <a:headEnd/>
            <a:tailEnd/>
          </a:ln>
        </p:spPr>
        <p:txBody>
          <a:bodyPr wrap="square">
            <a:spAutoFit/>
          </a:bodyPr>
          <a:lstStyle/>
          <a:p>
            <a:pPr>
              <a:tabLst>
                <a:tab pos="723900" algn="l"/>
              </a:tabLst>
            </a:pP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bản</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Chuyện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cổ</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tích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về</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loài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người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Mây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và</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sóng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Bức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tranh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của</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em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gái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gắn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tabLst>
                <a:tab pos="723900" algn="l"/>
              </a:tabLs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Mọi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luôn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chia </a:t>
            </a:r>
            <a:r>
              <a:rPr lang="en-US" sz="2400" dirty="0" err="1">
                <a:solidFill>
                  <a:srgbClr val="000000"/>
                </a:solidFill>
                <a:latin typeface="Times New Roman" pitchFamily="18" charset="0"/>
                <a:cs typeface="Times New Roman" pitchFamily="18" charset="0"/>
              </a:rPr>
              <a:t>sẻ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gắn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nhau</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tabLst>
                <a:tab pos="723900" algn="l"/>
              </a:tabLs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gắn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cả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phía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tabLst>
                <a:tab pos="723900" algn="l"/>
              </a:tabLs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biệt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bỏ</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ghen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ghét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họ</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kiện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triển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thân</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2089" y="2967335"/>
            <a:ext cx="6827831"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ÔN TẬP TIẾNG VIỆT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0656973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74750"/>
            <a:ext cx="3930650"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15925" y="2265363"/>
            <a:ext cx="11485563" cy="43322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TextBox 9">
            <a:extLst/>
          </p:cNvPr>
          <p:cNvSpPr txBox="1"/>
          <p:nvPr/>
        </p:nvSpPr>
        <p:spPr>
          <a:xfrm>
            <a:off x="429782" y="1300877"/>
            <a:ext cx="6115986"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I. 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p:cNvSpPr txBox="1">
            <a:spLocks noChangeArrowheads="1"/>
          </p:cNvSpPr>
          <p:nvPr/>
        </p:nvSpPr>
        <p:spPr bwMode="auto">
          <a:xfrm>
            <a:off x="581025" y="2728913"/>
            <a:ext cx="11195050" cy="31384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1. Các phép tu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So sánh</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So sánh là đối chiếu sự vật hiện tượng này với sự vật hiện tượng khác dựa trên nét tương đồng, để làm tăng sức gợi hình gợi cảm cho sự diễn đạt.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Ví dụ: HS tìm trong VB “Chuyện cổ tích về loài người” những câu thơ sử dụng phép so sánh. Đoc, nêu hiệu quả nghệ thuật của phép so sánh đó.</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Nhân hóa:</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là biện pháp tu từ gán thuộc tính của người cho những sự vật không phải là người để làm tăng sức gợi hình gợi cảm cho sự diễn đạt.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5" name="Rounded Rectangle 10"/>
          <p:cNvSpPr>
            <a:spLocks noChangeArrowheads="1"/>
          </p:cNvSpPr>
          <p:nvPr/>
        </p:nvSpPr>
        <p:spPr bwMode="auto">
          <a:xfrm>
            <a:off x="4130675" y="104775"/>
            <a:ext cx="3930650" cy="733425"/>
          </a:xfrm>
          <a:prstGeom prst="roundRect">
            <a:avLst>
              <a:gd name="adj" fmla="val 16667"/>
            </a:avLst>
          </a:prstGeom>
          <a:solidFill>
            <a:schemeClr val="accent2"/>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4" name="TextBox 13"/>
          <p:cNvSpPr txBox="1">
            <a:spLocks noChangeArrowheads="1"/>
          </p:cNvSpPr>
          <p:nvPr/>
        </p:nvSpPr>
        <p:spPr bwMode="auto">
          <a:xfrm>
            <a:off x="2833688" y="260350"/>
            <a:ext cx="6115050" cy="4619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ÔN TẬP TIẾNG VIỆT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9614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p:bldP spid="15" grpId="0" animBg="1"/>
      <p:bldP spid="1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9875" y="152400"/>
            <a:ext cx="11707813" cy="65532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73100" y="390525"/>
            <a:ext cx="11102975" cy="631507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Ví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Những làn gió thơ ngây”</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Nhà thơ dung từ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thơ ngây</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thường dùng để nói về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đặc điểm của con người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đặc biệt là trẻ em,  để nói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gió</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Biện pháp tu từ nhân hóa khiến làn gió mang vẻ đáng yêu, hồn nhiên của trẻ nhỏ.</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Điệp ngữ:</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là phép tu từ lặp đi, lặp lại một từ (đôi khi là một cụm từ, hoặc cả một câu) để làm nổi bật ý muốn nhấn mạnh.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Ví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Con là sóng và mẹ sẽ là bến bờ kì lạ.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Con lăn, lăn, lăn mãi rồi sẽ cười vang vỡ tan vào lòng mẹ</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Điệp ngữ “lăn” vừa có ý nghĩa tả thực hành động em bé sà vào lòng mẹ hết lần này đến lần khác, vừa gợi hình tượng những con sóng nối tiếp nhau, đuổi theo nhau lan xa trên mặt đại dương bao la rôi vỗ vào bờ cát. Từ đó gợi lên hình ảnh em bé hồn nhiên vô tư, tinh nghịch vui chơi bên người mẹ hiền từ dịu dàng, âu yếm che chở cho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2327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69863" y="330200"/>
            <a:ext cx="11852275" cy="63404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15925" y="658813"/>
            <a:ext cx="11606213" cy="55260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Ẩn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Ví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Mặt trời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của bắp thì nằm trên đồi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Mặt trời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của mẹ, em nằm trên lưng.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(Nguyễn Khoa Điềm, Khúc hát du những em bé lớn trên lưng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Từ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mặt trời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trong dòng thơ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Mặt trời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của mẹ, em nằm trên lưng” dùng để chỉ em bé là hình ảnh ẩn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Tác dụng: Con giống như mặt trời tỏa ánh sáng trong cuộc đời mẹ. Ví con như mặt trời, nhà thơ nói lên tình yêu con tha thiết của người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Khái niệm: Ẩn dụ</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là biện pháp tu từ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gọi tên sự vật hiện tượng này bằng tên sự vật hiện tượng khác</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có </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nét tương đồng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với nó, nhằm làm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tăng sức gợi hình, gợi cảm cho sự diễn đạt</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Nét tương đồng giữa các sự vật dựa vào cảm nhận chủ quan của người sử dụng nó.</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3067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636588" y="614363"/>
            <a:ext cx="11115675" cy="53419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866775" y="901700"/>
            <a:ext cx="5924550" cy="46196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 Dấu ngoặc kép: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731838" y="1604963"/>
            <a:ext cx="11020425" cy="353536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Dấu câu được dùng để đánh dấu lời dẫn trực tiếp là dấu ngoặc kép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HS theo dõi lại VB “Mây và sóng” để phát hiện công dụng của dấu ngoặc kép.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3. Đại từ: (Bài này chỉ dừng lại ở đại từ xưng hô)</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Đại từ</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xưng hô thể hiện ở 3 ngôi:</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chỉ ngôi thứ nhất (chỉ người nói): tôi, ta, tớ, chúng tôi, chúng ta,...</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chỉ ngôi thứ hai (chỉ người nghe): mày, cậu, các cậu,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chỉ ngôi thứ ba (người được 2 người ở ngôi thứ nhất và thứ 2 nói tới): họ, nó, hắn, bọn họ, chúng nó,</a:t>
            </a:r>
            <a:r>
              <a:rPr kumimoji="0" lang="en-US" sz="2400" b="0" i="0" u="none" strike="noStrike" kern="1200" cap="none" spc="0" normalizeH="0" baseline="0" noProof="0">
                <a:ln>
                  <a:noFill/>
                </a:ln>
                <a:solidFill>
                  <a:srgbClr val="0E73E6"/>
                </a:solidFill>
                <a:effectLst/>
                <a:uLnTx/>
                <a:uFillTx/>
                <a:latin typeface="Times New Roman" pitchFamily="18" charset="0"/>
                <a:ea typeface="+mn-ea"/>
                <a:cs typeface="Times New Roman" pitchFamily="18" charset="0"/>
                <a:hlinkClick r:id="rId2"/>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7178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69863" y="77788"/>
            <a:ext cx="4522787"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169863" y="1058863"/>
            <a:ext cx="4837112"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a:extLst/>
          </p:cNvPr>
          <p:cNvSpPr txBox="1"/>
          <p:nvPr/>
        </p:nvSpPr>
        <p:spPr>
          <a:xfrm>
            <a:off x="149903" y="206774"/>
            <a:ext cx="6145966"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II. THỰC HÀNH TIẾNG VIỆT</a:t>
            </a:r>
            <a:endParaRPr kumimoji="0" lang="en-US"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TextBox 8"/>
          <p:cNvSpPr txBox="1">
            <a:spLocks noChangeArrowheads="1"/>
          </p:cNvSpPr>
          <p:nvPr/>
        </p:nvSpPr>
        <p:spPr bwMode="auto">
          <a:xfrm>
            <a:off x="169863" y="1187450"/>
            <a:ext cx="6243637"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Nội dung 1: Ôn tập biện pháp tu từ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Rounded Rectangle 10"/>
          <p:cNvSpPr>
            <a:spLocks noChangeArrowheads="1"/>
          </p:cNvSpPr>
          <p:nvPr/>
        </p:nvSpPr>
        <p:spPr bwMode="auto">
          <a:xfrm>
            <a:off x="260350" y="1957388"/>
            <a:ext cx="11671300" cy="41132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4" name="TextBox 13"/>
          <p:cNvSpPr txBox="1">
            <a:spLocks noChangeArrowheads="1"/>
          </p:cNvSpPr>
          <p:nvPr/>
        </p:nvSpPr>
        <p:spPr bwMode="auto">
          <a:xfrm>
            <a:off x="349250" y="2163763"/>
            <a:ext cx="11493500" cy="482600"/>
          </a:xfrm>
          <a:prstGeom prst="rect">
            <a:avLst/>
          </a:prstGeom>
          <a:noFill/>
          <a:ln w="9525">
            <a:noFill/>
            <a:miter lim="800000"/>
            <a:headEnd/>
            <a:tailEnd/>
          </a:ln>
        </p:spPr>
        <p:txBody>
          <a:bodyPr>
            <a:spAutoFit/>
          </a:bodyPr>
          <a:lstStyle/>
          <a:p>
            <a:pPr marL="45720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Bài  1</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Chỉ ra và phân tích các biện pháp tu từ điệp ngữ trong các đoạn thơ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7" name="Rectangle 5"/>
          <p:cNvSpPr>
            <a:spLocks noChangeArrowheads="1"/>
          </p:cNvSpPr>
          <p:nvPr/>
        </p:nvSpPr>
        <p:spPr bwMode="auto">
          <a:xfrm>
            <a:off x="1528763" y="2693988"/>
            <a:ext cx="8574087" cy="2794000"/>
          </a:xfrm>
          <a:prstGeom prst="rect">
            <a:avLst/>
          </a:prstGeom>
          <a:noFill/>
          <a:ln w="9525">
            <a:noFill/>
            <a:miter lim="800000"/>
            <a:headEnd/>
            <a:tailEnd/>
          </a:ln>
        </p:spPr>
        <p:txBody>
          <a:bodyPr anchor="ctr">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Times New Roman" pitchFamily="18" charset="0"/>
              </a:rPr>
              <a:t>a.                        Mai về miền Nam, thương trào nước mắt.</a:t>
            </a:r>
            <a:br>
              <a:rPr kumimoji="0" lang="en-US" altLang="en-US" sz="2400" b="0" i="0" u="none" strike="noStrike" kern="1200" cap="none" spc="0" normalizeH="0" baseline="0" noProof="0">
                <a:ln>
                  <a:noFill/>
                </a:ln>
                <a:solidFill>
                  <a:srgbClr val="000000"/>
                </a:solidFill>
                <a:effectLst/>
                <a:uLnTx/>
                <a:uFillTx/>
                <a:latin typeface="Arial" charset="0"/>
                <a:ea typeface="+mn-ea"/>
                <a:cs typeface="Times New Roman" pitchFamily="18" charset="0"/>
              </a:rPr>
            </a:br>
            <a:r>
              <a:rPr kumimoji="0" lang="en-US" altLang="en-US" sz="2400" b="0" i="0" u="none" strike="noStrike" kern="1200" cap="none" spc="0" normalizeH="0" baseline="0" noProof="0">
                <a:ln>
                  <a:noFill/>
                </a:ln>
                <a:solidFill>
                  <a:srgbClr val="000000"/>
                </a:solidFill>
                <a:effectLst/>
                <a:uLnTx/>
                <a:uFillTx/>
                <a:latin typeface="Arial" charset="0"/>
                <a:ea typeface="+mn-ea"/>
                <a:cs typeface="Times New Roman" pitchFamily="18" charset="0"/>
              </a:rPr>
              <a:t>                        Muốn làm con chim hót quanh lăng Bác.</a:t>
            </a:r>
            <a:br>
              <a:rPr kumimoji="0" lang="en-US" altLang="en-US" sz="2400" b="0" i="0" u="none" strike="noStrike" kern="1200" cap="none" spc="0" normalizeH="0" baseline="0" noProof="0">
                <a:ln>
                  <a:noFill/>
                </a:ln>
                <a:solidFill>
                  <a:srgbClr val="000000"/>
                </a:solidFill>
                <a:effectLst/>
                <a:uLnTx/>
                <a:uFillTx/>
                <a:latin typeface="Arial" charset="0"/>
                <a:ea typeface="+mn-ea"/>
                <a:cs typeface="Times New Roman" pitchFamily="18" charset="0"/>
              </a:rPr>
            </a:br>
            <a:r>
              <a:rPr kumimoji="0" lang="en-US" altLang="en-US" sz="2400" b="0" i="0" u="none" strike="noStrike" kern="1200" cap="none" spc="0" normalizeH="0" baseline="0" noProof="0">
                <a:ln>
                  <a:noFill/>
                </a:ln>
                <a:solidFill>
                  <a:srgbClr val="000000"/>
                </a:solidFill>
                <a:effectLst/>
                <a:uLnTx/>
                <a:uFillTx/>
                <a:latin typeface="Arial" charset="0"/>
                <a:ea typeface="+mn-ea"/>
                <a:cs typeface="Times New Roman" pitchFamily="18" charset="0"/>
              </a:rPr>
              <a:t>                       Muốn làm đoá hoa toả hương đâu đây.</a:t>
            </a:r>
            <a:br>
              <a:rPr kumimoji="0" lang="en-US" altLang="en-US" sz="2400" b="0" i="0" u="none" strike="noStrike" kern="1200" cap="none" spc="0" normalizeH="0" baseline="0" noProof="0">
                <a:ln>
                  <a:noFill/>
                </a:ln>
                <a:solidFill>
                  <a:srgbClr val="000000"/>
                </a:solidFill>
                <a:effectLst/>
                <a:uLnTx/>
                <a:uFillTx/>
                <a:latin typeface="Arial" charset="0"/>
                <a:ea typeface="+mn-ea"/>
                <a:cs typeface="Times New Roman" pitchFamily="18" charset="0"/>
              </a:rPr>
            </a:br>
            <a:r>
              <a:rPr kumimoji="0" lang="en-US" altLang="en-US" sz="2400" b="0" i="0" u="none" strike="noStrike" kern="1200" cap="none" spc="0" normalizeH="0" baseline="0" noProof="0">
                <a:ln>
                  <a:noFill/>
                </a:ln>
                <a:solidFill>
                  <a:srgbClr val="000000"/>
                </a:solidFill>
                <a:effectLst/>
                <a:uLnTx/>
                <a:uFillTx/>
                <a:latin typeface="Arial" charset="0"/>
                <a:ea typeface="+mn-ea"/>
                <a:cs typeface="Times New Roman" pitchFamily="18" charset="0"/>
              </a:rPr>
              <a:t>                      Muốn làm cây tre trung hiếu chốn này.</a:t>
            </a:r>
            <a:endParaRPr kumimoji="0" lang="en-US" altLang="en-US" sz="2400" b="0" i="0" u="none" strike="noStrike" kern="1200" cap="none" spc="0" normalizeH="0" baseline="0" noProof="0">
              <a:ln>
                <a:noFill/>
              </a:ln>
              <a:solidFill>
                <a:prstClr val="black"/>
              </a:solidFill>
              <a:effectLst/>
              <a:uLnTx/>
              <a:uFillTx/>
              <a:latin typeface="Arial" charset="0"/>
              <a:ea typeface="+mn-ea"/>
              <a:cs typeface="Arial"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Times New Roman" pitchFamily="18" charset="0"/>
              </a:rPr>
              <a:t>                       (</a:t>
            </a:r>
            <a:r>
              <a:rPr kumimoji="0" lang="en-US" altLang="en-US" sz="2400" b="0" i="1" u="none" strike="noStrike" kern="1200" cap="none" spc="0" normalizeH="0" baseline="0" noProof="0">
                <a:ln>
                  <a:noFill/>
                </a:ln>
                <a:solidFill>
                  <a:srgbClr val="000000"/>
                </a:solidFill>
                <a:effectLst/>
                <a:uLnTx/>
                <a:uFillTx/>
                <a:latin typeface="Arial" charset="0"/>
                <a:ea typeface="+mn-ea"/>
                <a:cs typeface="Times New Roman" pitchFamily="18" charset="0"/>
              </a:rPr>
              <a:t>Viếng lăng Bác</a:t>
            </a:r>
            <a:r>
              <a:rPr kumimoji="0" lang="en-US" altLang="en-US" sz="2400" b="0" i="0" u="none" strike="noStrike" kern="1200" cap="none" spc="0" normalizeH="0" baseline="0" noProof="0">
                <a:ln>
                  <a:noFill/>
                </a:ln>
                <a:solidFill>
                  <a:srgbClr val="000000"/>
                </a:solidFill>
                <a:effectLst/>
                <a:uLnTx/>
                <a:uFillTx/>
                <a:latin typeface="Arial" charset="0"/>
                <a:ea typeface="+mn-ea"/>
                <a:cs typeface="Times New Roman" pitchFamily="18" charset="0"/>
              </a:rPr>
              <a:t> – Viễn Phương)</a:t>
            </a:r>
            <a:endParaRPr kumimoji="0" lang="en-US" altLang="en-US" sz="24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0247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0" grpId="0" animBg="1"/>
      <p:bldP spid="14" grpId="0"/>
      <p:bldP spid="1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285750"/>
            <a:ext cx="11168063" cy="63992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800100" y="496888"/>
            <a:ext cx="10975975" cy="60753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b,Trời xanh đây là của chúng ta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Núi rừng đây là của chúng ta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Những cánh đồng thơm mát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Những ngả đường bát ngát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Những dòng sông đỏ nặng phù sa.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(Nguyễn Đình Thi)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Anh đã tìm em rất lâu, rất lâu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Cô gái ở Thạch Kim, Thạch Nhọn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Khăn xanh, khăn xanh phơi đầy lán sớm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Sách giấy mở tung trắng cả rừng chiều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(Phạm Tiến Duật)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4860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79388" y="255588"/>
            <a:ext cx="11812587" cy="64595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a:extLst/>
          </p:cNvPr>
          <p:cNvSpPr txBox="1"/>
          <p:nvPr/>
        </p:nvSpPr>
        <p:spPr>
          <a:xfrm>
            <a:off x="814388" y="544513"/>
            <a:ext cx="11198225" cy="588168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Gợi ý: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Điệp ngữ: “Muốn làm” 3 lần lặp lại</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Tác dụng:    + Bày tỏ tình cảm, cảm xúc lưu luyến không muốn rời xa Bác, khát khao dâng hiến, tình cảm đối với Bác Hồ của nhà thơ.</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Giọng thơ tha thiết, xúc động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Điệp ngữ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“của chúng ta”</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 lần,</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điệp từ</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“Những”</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3 lần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Tác dụng:</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Tạo âm hưởng, nhịp điệu nhanh, khỏe khoắn.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nhấn mạnh cảm xúc vui tươi ,hồ hởi của tác giả khi đất nước giành được độc lập, niềm vui của những con người sống trong chế độ mới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Điệp ngữ: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“rất lâu”</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2 lần;</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“khăn xanh”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 lần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Tạo âm hưởng cho câu thơ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Nhấn mạnh khoảng thời gian dài ( rất lâu), khắc họa hình ảnh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Khăn xanh, khăn xanh phơi đầy lán sớm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854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74625"/>
            <a:ext cx="6040438"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61938" y="1116013"/>
            <a:ext cx="11582400" cy="48625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01650" y="304800"/>
            <a:ext cx="6040438" cy="460375"/>
          </a:xfrm>
          <a:prstGeom prst="rect">
            <a:avLst/>
          </a:prstGeom>
          <a:noFill/>
          <a:ln w="9525">
            <a:noFill/>
            <a:miter lim="800000"/>
            <a:headEnd/>
            <a:tailEnd/>
          </a:ln>
        </p:spPr>
        <p:txBody>
          <a:bodyPr wrap="none">
            <a:spAutoFit/>
          </a:bodyPr>
          <a:lstStyle/>
          <a:p>
            <a:r>
              <a:rPr lang="en-US" sz="2400" b="1">
                <a:solidFill>
                  <a:srgbClr val="FF0000"/>
                </a:solidFill>
                <a:latin typeface="Times New Roman" pitchFamily="18" charset="0"/>
                <a:ea typeface="MS Mincho" pitchFamily="49" charset="-128"/>
              </a:rPr>
              <a:t>III. </a:t>
            </a:r>
            <a:r>
              <a:rPr lang="en-US" sz="2400" b="1">
                <a:solidFill>
                  <a:srgbClr val="FF0000"/>
                </a:solidFill>
                <a:latin typeface="Times New Roman" pitchFamily="18" charset="0"/>
                <a:cs typeface="Times New Roman" pitchFamily="18" charset="0"/>
              </a:rPr>
              <a:t>ĐỊNH HƯỚNG PHÂN TÍCH VĂN BẢN</a:t>
            </a:r>
            <a:endParaRPr lang="en-US" sz="2400">
              <a:latin typeface="Calibri" pitchFamily="34" charset="0"/>
            </a:endParaRPr>
          </a:p>
        </p:txBody>
      </p:sp>
      <p:sp>
        <p:nvSpPr>
          <p:cNvPr id="3" name="Rectangle 2"/>
          <p:cNvSpPr>
            <a:spLocks noChangeArrowheads="1"/>
          </p:cNvSpPr>
          <p:nvPr/>
        </p:nvSpPr>
        <p:spPr bwMode="auto">
          <a:xfrm>
            <a:off x="160338" y="1293813"/>
            <a:ext cx="1733550" cy="517525"/>
          </a:xfrm>
          <a:prstGeom prst="rect">
            <a:avLst/>
          </a:prstGeom>
          <a:noFill/>
          <a:ln w="9525">
            <a:noFill/>
            <a:miter lim="800000"/>
            <a:headEnd/>
            <a:tailEnd/>
          </a:ln>
        </p:spPr>
        <p:txBody>
          <a:bodyPr wrap="none">
            <a:spAutoFit/>
          </a:bodyPr>
          <a:lstStyle/>
          <a:p>
            <a:pPr marL="457200">
              <a:lnSpc>
                <a:spcPct val="115000"/>
              </a:lnSpc>
              <a:spcAft>
                <a:spcPts val="1000"/>
              </a:spcAft>
            </a:pPr>
            <a:r>
              <a:rPr lang="en-US" sz="2400" b="1">
                <a:solidFill>
                  <a:srgbClr val="FF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6" name="Rectangle 5"/>
          <p:cNvSpPr>
            <a:spLocks noChangeArrowheads="1"/>
          </p:cNvSpPr>
          <p:nvPr/>
        </p:nvSpPr>
        <p:spPr bwMode="auto">
          <a:xfrm>
            <a:off x="501650" y="1704975"/>
            <a:ext cx="2373313" cy="461963"/>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1.1. Nêu vấn đề: </a:t>
            </a:r>
            <a:endParaRPr lang="en-US" sz="2400">
              <a:latin typeface="Calibri" pitchFamily="34" charset="0"/>
            </a:endParaRPr>
          </a:p>
        </p:txBody>
      </p:sp>
      <p:sp>
        <p:nvSpPr>
          <p:cNvPr id="7" name="Rectangle 6"/>
          <p:cNvSpPr>
            <a:spLocks noChangeArrowheads="1"/>
          </p:cNvSpPr>
          <p:nvPr/>
        </p:nvSpPr>
        <p:spPr bwMode="auto">
          <a:xfrm>
            <a:off x="2706688" y="1673225"/>
            <a:ext cx="9405937" cy="461963"/>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giới thiệu nhà thơ Xuân Quỳnh, bài thơ </a:t>
            </a:r>
            <a:r>
              <a:rPr lang="en-US" sz="2400" i="1">
                <a:latin typeface="Times New Roman" pitchFamily="18" charset="0"/>
                <a:cs typeface="Times New Roman" pitchFamily="18" charset="0"/>
              </a:rPr>
              <a:t>“ Chuyện cổ tích về loài người”.</a:t>
            </a:r>
            <a:endParaRPr lang="en-US" sz="2400">
              <a:latin typeface="Calibri" pitchFamily="34" charset="0"/>
            </a:endParaRPr>
          </a:p>
        </p:txBody>
      </p:sp>
      <p:sp>
        <p:nvSpPr>
          <p:cNvPr id="8" name="Rectangle 7"/>
          <p:cNvSpPr>
            <a:spLocks noChangeArrowheads="1"/>
          </p:cNvSpPr>
          <p:nvPr/>
        </p:nvSpPr>
        <p:spPr bwMode="auto">
          <a:xfrm>
            <a:off x="501650" y="2181225"/>
            <a:ext cx="3141663" cy="517525"/>
          </a:xfrm>
          <a:prstGeom prst="rect">
            <a:avLst/>
          </a:prstGeom>
          <a:noFill/>
          <a:ln w="9525">
            <a:noFill/>
            <a:miter lim="800000"/>
            <a:headEnd/>
            <a:tailEnd/>
          </a:ln>
        </p:spPr>
        <p:txBody>
          <a:bodyPr wrap="none">
            <a:spAutoFit/>
          </a:bodyPr>
          <a:lstStyle/>
          <a:p>
            <a:pPr>
              <a:lnSpc>
                <a:spcPct val="115000"/>
              </a:lnSpc>
              <a:spcAft>
                <a:spcPts val="1200"/>
              </a:spcAft>
            </a:pPr>
            <a:r>
              <a:rPr lang="en-US" sz="2400" b="1">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9" name="Rectangle 8"/>
          <p:cNvSpPr>
            <a:spLocks noChangeArrowheads="1"/>
          </p:cNvSpPr>
          <p:nvPr/>
        </p:nvSpPr>
        <p:spPr bwMode="auto">
          <a:xfrm>
            <a:off x="698500" y="2663825"/>
            <a:ext cx="10864850"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B1: Khái quát về văn bản: </a:t>
            </a:r>
            <a:r>
              <a:rPr lang="en-US" sz="2400">
                <a:latin typeface="Times New Roman" pitchFamily="18" charset="0"/>
                <a:cs typeface="Times New Roman" pitchFamily="18" charset="0"/>
              </a:rPr>
              <a:t>chủ đề, thể thơ, bố cục văn bản, chủ đề, …</a:t>
            </a:r>
            <a:endParaRPr lang="en-US" sz="2400">
              <a:latin typeface="Calibri" pitchFamily="34" charset="0"/>
            </a:endParaRPr>
          </a:p>
        </p:txBody>
      </p:sp>
      <p:sp>
        <p:nvSpPr>
          <p:cNvPr id="10" name="Rectangle 9"/>
          <p:cNvSpPr>
            <a:spLocks noChangeArrowheads="1"/>
          </p:cNvSpPr>
          <p:nvPr/>
        </p:nvSpPr>
        <p:spPr bwMode="auto">
          <a:xfrm>
            <a:off x="628650" y="3111500"/>
            <a:ext cx="11215688" cy="515938"/>
          </a:xfrm>
          <a:prstGeom prst="rect">
            <a:avLst/>
          </a:prstGeom>
          <a:noFill/>
          <a:ln w="9525">
            <a:noFill/>
            <a:miter lim="800000"/>
            <a:headEnd/>
            <a:tailEnd/>
          </a:ln>
        </p:spPr>
        <p:txBody>
          <a:bodyPr>
            <a:spAutoFit/>
          </a:bodyPr>
          <a:lstStyle/>
          <a:p>
            <a:pPr>
              <a:lnSpc>
                <a:spcPct val="115000"/>
              </a:lnSpc>
              <a:spcAft>
                <a:spcPts val="1200"/>
              </a:spcAft>
            </a:pPr>
            <a:r>
              <a:rPr lang="en-US" sz="2400" b="1">
                <a:latin typeface="Times New Roman" pitchFamily="18" charset="0"/>
                <a:cs typeface="Times New Roman" pitchFamily="18" charset="0"/>
              </a:rPr>
              <a:t> B2: Phân tích nội dung – nghệ thuật của văn bản theo luận điểm:</a:t>
            </a:r>
            <a:endParaRPr lang="en-US" sz="2400">
              <a:latin typeface="Times New Roman" pitchFamily="18" charset="0"/>
              <a:cs typeface="Times New Roman" pitchFamily="18" charset="0"/>
            </a:endParaRPr>
          </a:p>
        </p:txBody>
      </p:sp>
      <p:sp>
        <p:nvSpPr>
          <p:cNvPr id="11" name="Rectangle 10"/>
          <p:cNvSpPr>
            <a:spLocks noChangeArrowheads="1"/>
          </p:cNvSpPr>
          <p:nvPr/>
        </p:nvSpPr>
        <p:spPr bwMode="auto">
          <a:xfrm>
            <a:off x="365125" y="3576638"/>
            <a:ext cx="4673600" cy="461962"/>
          </a:xfrm>
          <a:prstGeom prst="rect">
            <a:avLst/>
          </a:prstGeom>
          <a:noFill/>
          <a:ln w="9525">
            <a:noFill/>
            <a:miter lim="800000"/>
            <a:headEnd/>
            <a:tailEnd/>
          </a:ln>
        </p:spPr>
        <p:txBody>
          <a:bodyPr wrap="none">
            <a:spAutoFit/>
          </a:bodyPr>
          <a:lstStyle/>
          <a:p>
            <a:pPr>
              <a:tabLst>
                <a:tab pos="1385888" algn="l"/>
              </a:tabLst>
            </a:pPr>
            <a:r>
              <a:rPr lang="en-US" sz="2400" b="1">
                <a:latin typeface="Times New Roman" pitchFamily="18" charset="0"/>
                <a:ea typeface="MS Mincho" pitchFamily="49" charset="-128"/>
              </a:rPr>
              <a:t>a. Thế giới trước khi trẻ em ra đời</a:t>
            </a:r>
            <a:endParaRPr lang="en-US" sz="2400">
              <a:latin typeface="Times New Roman" pitchFamily="18" charset="0"/>
              <a:cs typeface="Times New Roman" pitchFamily="18" charset="0"/>
            </a:endParaRPr>
          </a:p>
        </p:txBody>
      </p:sp>
      <p:sp>
        <p:nvSpPr>
          <p:cNvPr id="12" name="Rectangle 11"/>
          <p:cNvSpPr>
            <a:spLocks noChangeArrowheads="1"/>
          </p:cNvSpPr>
          <p:nvPr/>
        </p:nvSpPr>
        <p:spPr bwMode="auto">
          <a:xfrm>
            <a:off x="701675" y="4144963"/>
            <a:ext cx="11031538" cy="1200150"/>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rPr>
              <a:t>Trẻ em được sinh ra đầu tiên trên Trái đất. Khi ấy cả trái đất trụi trần, không có gì hết, không có ánh sáng, cây cỏ, màu sắc...</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Tất cả bao trùm bởi màu đen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3" grpId="0"/>
      <p:bldP spid="6" grpId="0"/>
      <p:bldP spid="7" grpId="0"/>
      <p:bldP spid="8" grpId="0"/>
      <p:bldP spid="9" grpId="0"/>
      <p:bldP spid="10" grpId="0"/>
      <p:bldP spid="11" grpId="0"/>
      <p:bldP spid="1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3563" y="860425"/>
            <a:ext cx="11064875" cy="53149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63563" y="1079500"/>
            <a:ext cx="10739437" cy="482600"/>
          </a:xfrm>
          <a:prstGeom prst="rect">
            <a:avLst/>
          </a:prstGeom>
          <a:noFill/>
          <a:ln w="9525">
            <a:noFill/>
            <a:miter lim="800000"/>
            <a:headEnd/>
            <a:tailEnd/>
          </a:ln>
        </p:spPr>
        <p:txBody>
          <a:bodyPr>
            <a:spAutoFit/>
          </a:bodyPr>
          <a:lstStyle/>
          <a:p>
            <a:pPr marL="45720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Bài  2</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Chỉ ra và phân tích các biện pháp tu từ ẩn dụ trong các câu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a:extLst/>
          </p:cNvPr>
          <p:cNvSpPr txBox="1"/>
          <p:nvPr/>
        </p:nvSpPr>
        <p:spPr>
          <a:xfrm>
            <a:off x="993775" y="2303463"/>
            <a:ext cx="9879013" cy="3694112"/>
          </a:xfrm>
          <a:prstGeom prst="rect">
            <a:avLst/>
          </a:prstGeom>
          <a:noFill/>
        </p:spPr>
        <p:txBody>
          <a:bodyPr>
            <a:spAutoFit/>
          </a:bodyPr>
          <a:lstStyle/>
          <a:p>
            <a:pPr marL="17145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Thuyền ơi có nhớ bến chăng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171450" marR="0" lvl="0" indent="0" algn="l" defTabSz="914400" rtl="0" eaLnBrk="1" fontAlgn="base" latinLnBrk="0" hangingPunct="1">
              <a:lnSpc>
                <a:spcPct val="115000"/>
              </a:lnSpc>
              <a:spcBef>
                <a:spcPct val="0"/>
              </a:spcBef>
              <a:spcAft>
                <a:spcPts val="1125"/>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Bến thì một dạ khăng khăng đợi thuyền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171450" marR="0" lvl="0" indent="0" algn="r" defTabSz="914400" rtl="0" eaLnBrk="1" fontAlgn="base" latinLnBrk="0" hangingPunct="1">
              <a:lnSpc>
                <a:spcPct val="115000"/>
              </a:lnSpc>
              <a:spcBef>
                <a:spcPct val="0"/>
              </a:spcBef>
              <a:spcAft>
                <a:spcPts val="75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(Ca dao)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171450" marR="0" lvl="0" indent="0" algn="l"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17145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Bây giờ mận mới hỏi đào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17145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Vườn hồng đã cố ai vào hay chưa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171450" marR="0" lvl="0" indent="0" algn="r" defTabSz="914400" rtl="0" eaLnBrk="1" fontAlgn="base" latinLnBrk="0" hangingPunct="1">
              <a:lnSpc>
                <a:spcPct val="115000"/>
              </a:lnSpc>
              <a:spcBef>
                <a:spcPct val="0"/>
              </a:spcBef>
              <a:spcAft>
                <a:spcPts val="75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(Ca dao)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1036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96900" y="958850"/>
            <a:ext cx="11304588" cy="51720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a:extLst/>
          </p:cNvPr>
          <p:cNvSpPr txBox="1"/>
          <p:nvPr/>
        </p:nvSpPr>
        <p:spPr>
          <a:xfrm>
            <a:off x="1063625" y="1262063"/>
            <a:ext cx="9653588" cy="4333875"/>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75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125"/>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Thác bao nhiêu thác cũng qua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125"/>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Thênh thênh là chiếc thuyền ta trên đời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(Tố Hữu)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d)</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Từ ấy trong tôi bừng nắng hạ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Mặt trời chân lí chói qua tim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(Tố Hữu)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e)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Uống nước nhớ nguồn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1762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163" y="215900"/>
            <a:ext cx="11737975" cy="64262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14363" y="215900"/>
            <a:ext cx="11093450" cy="630872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1125"/>
              </a:spcAft>
              <a:buClrTx/>
              <a:buSzTx/>
              <a:buFontTx/>
              <a:buNone/>
              <a:tabLst/>
              <a:defRPr/>
            </a:pPr>
            <a:r>
              <a:rPr kumimoji="0" lang="en-US" sz="20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Gợi ý trả lời</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0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Ẩn dụ : thuyền, bến</a:t>
            </a:r>
            <a:b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b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Thuyền: là vật thường xuyên thay đổi </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sym typeface="Wingdings" pitchFamily="2" charset="2"/>
              </a:rPr>
              <a:t></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biểu tượng cho người con trai ( tình cảm dễ đổi thay)</a:t>
            </a:r>
            <a:b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b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Bến : vật cố định </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sym typeface="Wingdings" pitchFamily="2" charset="2"/>
              </a:rPr>
              <a:t></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tình cảm thủy chung của người con gái</a:t>
            </a:r>
            <a:b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b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Cách nói ẩn dụ là cho câu ca thêm tế nhị, phù hợp với việc bày tỏ nỗi nhớ, tình cảm thủy chung của người con gái</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 Ẩn dụ</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Mận, đào, vườn hồng</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Mận</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(chỉ người con trai)</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Đào</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(Chỉ người con gái)</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Vườn hồng</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(Chỉ tình cảm,  cảm xúc trong lòng,...)</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sym typeface="Wingdings" pitchFamily="2" charset="2"/>
              </a:rPr>
              <a:t></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Chàng trai muốn ướm hỏi cô gái liệu xem cô đã có người thương hay chưa, liệu xem tình cảm, ý tứ của cô gái như thế nào.</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0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 </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Ẩn dụ: “thác”, “thuyền”</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Thác: những khó khăn trở ngại.</a:t>
            </a:r>
            <a:b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b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Thuyền : ý chí, nghị lực của con người</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4059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44475" y="195263"/>
            <a:ext cx="11703050" cy="64674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44525" y="236538"/>
            <a:ext cx="11303000" cy="64262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Ẩn dụ:</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“mặt trời chân lí”, “bừng nắng hạ”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“Mặt trời chân lí”: chỉ tư tưởng cách mạng có ý nghĩa như mặt trời đem lại nguồn sáng cho nhân vật trữ tình, xua đi những tối tăm, nô lệ.</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“bừng nắng hạ”: chỉ cảm xúc vui sướng, hạnh phúc ngập tràn khi nhân vật “tôi” (tác giả) bắt gặp lí tưởng cách mạng.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(GV có thể cung cấp thêm hoàn cảnh sáng tác của bài thơ “Từ ấy” _Tố Hữu để HS hiểu rõ hơn nội dung bài thơ, từ đó dễ phát hiện và hiểu được ý nghĩa các hình ảnh ẩn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e) Ẩn dụ: “uống nước”, “nhớ nguồn”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“Uống nước” là hình ảnh ẩn dụ cho việc hưởng thụ những điều tốt đẹp, những thành quả tốt đẹp mà người khác để lại.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"nhớ nguồn" là ẩn dụ của việc tưởng nhớ, khắc ghi những công ơn mà mình nhận được từ người khác. Từ đó, tổng thể nội dung câu tục ngữ truyền tải nội dung về bài học phải khắc ghi công ơn và thành quả mà mình nhận được từ người khác.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0581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80788" cy="44608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a:extLst/>
          </p:cNvPr>
          <p:cNvSpPr txBox="1"/>
          <p:nvPr/>
        </p:nvSpPr>
        <p:spPr>
          <a:xfrm>
            <a:off x="415925" y="2012950"/>
            <a:ext cx="11380788" cy="2568575"/>
          </a:xfrm>
          <a:prstGeom prst="rect">
            <a:avLst/>
          </a:prstGeom>
          <a:noFill/>
        </p:spPr>
        <p:txBody>
          <a:bodyPr>
            <a:spAutoFit/>
          </a:bodyPr>
          <a:lstStyle/>
          <a:p>
            <a:pPr marL="457200" marR="0" lvl="0" indent="0" algn="l"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tập 3: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Viết đoạn văn theo chủ đề, trong đó có sử dụng  01 hình ảnh ẩn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Nhóm 1+ 2</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Viết đoạn văn nói về tình cảm của em với một người thân trong gia đình.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Nhóm 3+ 4</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Viết đoạn văn nêu cảm nhận của em về một trong 03 văn bản đọc hiểu.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15000"/>
              </a:lnSpc>
              <a:spcBef>
                <a:spcPct val="0"/>
              </a:spcBef>
              <a:spcAft>
                <a:spcPct val="0"/>
              </a:spcAft>
              <a:buClrTx/>
              <a:buSzTx/>
              <a:buFont typeface="Times New Roman" pitchFamily="18" charset="0"/>
              <a:buChar cha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GV hướng dẫn HS cách viết.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15000"/>
              </a:lnSpc>
              <a:spcBef>
                <a:spcPct val="0"/>
              </a:spcBef>
              <a:spcAft>
                <a:spcPts val="800"/>
              </a:spcAft>
              <a:buClrTx/>
              <a:buSzTx/>
              <a:buFont typeface="Times New Roman" pitchFamily="18" charset="0"/>
              <a:buChar cha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HS hoàn thiện ở nhà, tiết sau báo cáo.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530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1150" y="381000"/>
            <a:ext cx="3321050"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311150" y="1357313"/>
            <a:ext cx="11471275" cy="46688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74675" y="511175"/>
            <a:ext cx="6115050"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Nội dung 2: Đại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TextBox 9"/>
          <p:cNvSpPr txBox="1">
            <a:spLocks noChangeArrowheads="1"/>
          </p:cNvSpPr>
          <p:nvPr/>
        </p:nvSpPr>
        <p:spPr bwMode="auto">
          <a:xfrm>
            <a:off x="835025" y="1617663"/>
            <a:ext cx="6169025" cy="8318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3366FF"/>
                </a:solidFill>
                <a:effectLst/>
                <a:uLnTx/>
                <a:uFillTx/>
                <a:latin typeface="Times New Roman" pitchFamily="18" charset="0"/>
                <a:ea typeface="+mn-ea"/>
                <a:cs typeface="Times New Roman" pitchFamily="18" charset="0"/>
              </a:rPr>
              <a:t>Bài 1:</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4" name="TextBox 13"/>
          <p:cNvSpPr txBox="1">
            <a:spLocks noChangeArrowheads="1"/>
          </p:cNvSpPr>
          <p:nvPr/>
        </p:nvSpPr>
        <p:spPr bwMode="auto">
          <a:xfrm>
            <a:off x="1585913" y="1617663"/>
            <a:ext cx="6167437" cy="8318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Tìm đại từ trong đoạn hội thoại sau:</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8" name="Rectangle 7"/>
          <p:cNvSpPr>
            <a:spLocks noChangeArrowheads="1"/>
          </p:cNvSpPr>
          <p:nvPr/>
        </p:nvSpPr>
        <p:spPr bwMode="auto">
          <a:xfrm>
            <a:off x="1585913" y="2287588"/>
            <a:ext cx="4351337" cy="461962"/>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Trong giờ ra chơi , Nam hỏi Bắc:</a:t>
            </a: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p>
        </p:txBody>
      </p:sp>
      <p:sp>
        <p:nvSpPr>
          <p:cNvPr id="20" name="TextBox 19"/>
          <p:cNvSpPr txBox="1">
            <a:spLocks noChangeArrowheads="1"/>
          </p:cNvSpPr>
          <p:nvPr/>
        </p:nvSpPr>
        <p:spPr bwMode="auto">
          <a:xfrm>
            <a:off x="1228725" y="2922588"/>
            <a:ext cx="10188575" cy="25781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Bắc ơi, hôm qua bạn được mấy điểm môn Tiếng Anh ? (câu 1)</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Tớ được điểm 10, còn cậu được mấy điểm ?- Bắc nói. (câu 2)</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Tớ cũng thế. (câu 3)</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Câu 1: từ “bạn”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Câu 2: “tớ”, “cậu”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Câu 3: “tớ” , “thế”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5159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0" grpId="0"/>
      <p:bldP spid="14" grpId="0"/>
      <p:bldP spid="18" grpId="0"/>
      <p:bldP spid="20"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39788"/>
            <a:ext cx="11096625" cy="48720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15925" y="1301750"/>
            <a:ext cx="11096625" cy="41084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3366FF"/>
                </a:solidFill>
                <a:effectLst/>
                <a:uLnTx/>
                <a:uFillTx/>
                <a:latin typeface="Times New Roman" pitchFamily="18" charset="0"/>
                <a:ea typeface="+mn-ea"/>
                <a:cs typeface="Times New Roman" pitchFamily="18" charset="0"/>
              </a:rPr>
              <a:t>Bài 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Đọc các câu sau:</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Sóc nhảy nhót chuyền cành thế nào ngã trúng ngay vào Chó Sói đang ngủ. Chó Sói choàng dậy tóm được Sóc, định ăn thịt, Sóc bèn van xin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Xin ông thả cháu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r</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Calibri" pitchFamily="34" charset="0"/>
              </a:rPr>
              <a:t>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Sói trả lời:</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Thôi được, ta sẽ thả mày ra. Có điều mày hãy nói cho ta hay , vì sao họ nhà Sóc chúng mày lúc nào cũng vui vẻ như vậy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(Theo Lép Tôn- xtôi).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Tìm đại từ xưng hô trong các câu trên: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Ông, cháu, ta, mày, chúng mày.</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82513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27038"/>
            <a:ext cx="3781425"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15925" y="1239838"/>
            <a:ext cx="4395788"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15925" y="557213"/>
            <a:ext cx="6116638"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Nội dung 3:</a:t>
            </a: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Dấu ngoặc kép</a:t>
            </a:r>
            <a:r>
              <a:rPr kumimoji="0" lang="en-US" sz="2400" b="0" i="0" u="none" strike="noStrike" kern="1200" cap="none" spc="0" normalizeH="0" baseline="0" noProof="0">
                <a:ln>
                  <a:noFill/>
                </a:ln>
                <a:solidFill>
                  <a:srgbClr val="212529"/>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679450" y="1370013"/>
            <a:ext cx="6115050"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ts val="450"/>
              </a:spcAft>
              <a:buClrTx/>
              <a:buSzTx/>
              <a:buFontTx/>
              <a:buNone/>
              <a:tabLst/>
              <a:defRPr/>
            </a:pPr>
            <a:r>
              <a:rPr kumimoji="0" lang="en-US" sz="2400" b="0" i="0" u="none" strike="noStrike" kern="1200" cap="none" spc="0" normalizeH="0" baseline="0" noProof="0">
                <a:ln>
                  <a:noFill/>
                </a:ln>
                <a:solidFill>
                  <a:srgbClr val="3366FF"/>
                </a:solidFill>
                <a:effectLst/>
                <a:uLnTx/>
                <a:uFillTx/>
                <a:latin typeface="Times New Roman" pitchFamily="18" charset="0"/>
                <a:ea typeface="+mn-ea"/>
                <a:cs typeface="Times New Roman" pitchFamily="18" charset="0"/>
              </a:rPr>
              <a:t>Bài 1: Chọn câu trả lời đúng.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Rounded Rectangle 10"/>
          <p:cNvSpPr>
            <a:spLocks noChangeArrowheads="1"/>
          </p:cNvSpPr>
          <p:nvPr/>
        </p:nvSpPr>
        <p:spPr bwMode="auto">
          <a:xfrm>
            <a:off x="284163" y="2182813"/>
            <a:ext cx="11633200" cy="45180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a:spLocks noChangeArrowheads="1"/>
          </p:cNvSpPr>
          <p:nvPr/>
        </p:nvSpPr>
        <p:spPr bwMode="auto">
          <a:xfrm>
            <a:off x="679450" y="2311400"/>
            <a:ext cx="11499850" cy="41560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Xác định công dụng của dấu ngoặc kép trong câu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Người chiến sĩ là dân Bắc Bộ, không hiểu tiếng địa phương, lấy làm hối rối. Sau đó mới hiểu nghĩa của câu nói ấy là : “Chú này rất giống con của bố”.</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Đánh dấu từ, ngữ, câu, đoạn dẫn trực tiếp.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Đánh dấu từ ngữ được hiểu theo nghĩa đặc biệt có hàm ý mỉa mai.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Đánh dấu tên tác phẩm, tờ báo, tập san... được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Đặt dấu ngoặc kép vào vị trí nào trong câu sau là hợp lí?</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Nó nhập tâm lời dạy của chú Tiến Lê cháu hãy vẽ cái gì thân thuộc nhất với cháu.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Đặt đầu câu                                           C. Đặt cuối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Đặt từ "lời dạy" đến hết câu            D. Đặt từ "cháu hãy..." đến hết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4" name="TextBox 13"/>
          <p:cNvSpPr txBox="1">
            <a:spLocks noChangeArrowheads="1"/>
          </p:cNvSpPr>
          <p:nvPr/>
        </p:nvSpPr>
        <p:spPr bwMode="auto">
          <a:xfrm>
            <a:off x="5348288" y="5965825"/>
            <a:ext cx="6184900"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D</a:t>
            </a:r>
          </a:p>
        </p:txBody>
      </p:sp>
      <p:sp>
        <p:nvSpPr>
          <p:cNvPr id="16" name="TextBox 15"/>
          <p:cNvSpPr txBox="1">
            <a:spLocks noChangeArrowheads="1"/>
          </p:cNvSpPr>
          <p:nvPr/>
        </p:nvSpPr>
        <p:spPr bwMode="auto">
          <a:xfrm>
            <a:off x="679450" y="3398838"/>
            <a:ext cx="6183313"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a:t>
            </a:r>
          </a:p>
        </p:txBody>
      </p:sp>
    </p:spTree>
    <p:extLst>
      <p:ext uri="{BB962C8B-B14F-4D97-AF65-F5344CB8AC3E}">
        <p14:creationId xmlns:p14="http://schemas.microsoft.com/office/powerpoint/2010/main" val="61577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barn(inVertical)">
                                      <p:cBhvr>
                                        <p:cTn id="26" dur="500"/>
                                        <p:tgtEl>
                                          <p:spTgt spid="12">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barn(inVertical)">
                                      <p:cBhvr>
                                        <p:cTn id="29" dur="500"/>
                                        <p:tgtEl>
                                          <p:spTgt spid="12">
                                            <p:txEl>
                                              <p:pRg st="1" end="1"/>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barn(inVertical)">
                                      <p:cBhvr>
                                        <p:cTn id="32" dur="500"/>
                                        <p:tgtEl>
                                          <p:spTgt spid="12">
                                            <p:txEl>
                                              <p:pRg st="2" end="2"/>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animEffect transition="in" filter="barn(inVertical)">
                                      <p:cBhvr>
                                        <p:cTn id="35" dur="500"/>
                                        <p:tgtEl>
                                          <p:spTgt spid="12">
                                            <p:txEl>
                                              <p:pRg st="3" end="3"/>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Effect transition="in" filter="barn(inVertical)">
                                      <p:cBhvr>
                                        <p:cTn id="38" dur="500"/>
                                        <p:tgtEl>
                                          <p:spTgt spid="1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2">
                                            <p:txEl>
                                              <p:pRg st="6" end="6"/>
                                            </p:txEl>
                                          </p:spTgt>
                                        </p:tgtEl>
                                        <p:attrNameLst>
                                          <p:attrName>style.visibility</p:attrName>
                                        </p:attrNameLst>
                                      </p:cBhvr>
                                      <p:to>
                                        <p:strVal val="visible"/>
                                      </p:to>
                                    </p:set>
                                    <p:animEffect transition="in" filter="barn(inVertical)">
                                      <p:cBhvr>
                                        <p:cTn id="48" dur="500"/>
                                        <p:tgtEl>
                                          <p:spTgt spid="12">
                                            <p:txEl>
                                              <p:pRg st="6" end="6"/>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12">
                                            <p:txEl>
                                              <p:pRg st="7" end="7"/>
                                            </p:txEl>
                                          </p:spTgt>
                                        </p:tgtEl>
                                        <p:attrNameLst>
                                          <p:attrName>style.visibility</p:attrName>
                                        </p:attrNameLst>
                                      </p:cBhvr>
                                      <p:to>
                                        <p:strVal val="visible"/>
                                      </p:to>
                                    </p:set>
                                    <p:animEffect transition="in" filter="barn(inVertical)">
                                      <p:cBhvr>
                                        <p:cTn id="51" dur="500"/>
                                        <p:tgtEl>
                                          <p:spTgt spid="12">
                                            <p:txEl>
                                              <p:pRg st="7" end="7"/>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12">
                                            <p:txEl>
                                              <p:pRg st="8" end="8"/>
                                            </p:txEl>
                                          </p:spTgt>
                                        </p:tgtEl>
                                        <p:attrNameLst>
                                          <p:attrName>style.visibility</p:attrName>
                                        </p:attrNameLst>
                                      </p:cBhvr>
                                      <p:to>
                                        <p:strVal val="visible"/>
                                      </p:to>
                                    </p:set>
                                    <p:animEffect transition="in" filter="barn(inVertical)">
                                      <p:cBhvr>
                                        <p:cTn id="54" dur="500"/>
                                        <p:tgtEl>
                                          <p:spTgt spid="12">
                                            <p:txEl>
                                              <p:pRg st="8" end="8"/>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12">
                                            <p:txEl>
                                              <p:pRg st="9" end="9"/>
                                            </p:txEl>
                                          </p:spTgt>
                                        </p:tgtEl>
                                        <p:attrNameLst>
                                          <p:attrName>style.visibility</p:attrName>
                                        </p:attrNameLst>
                                      </p:cBhvr>
                                      <p:to>
                                        <p:strVal val="visible"/>
                                      </p:to>
                                    </p:set>
                                    <p:animEffect transition="in" filter="barn(inVertical)">
                                      <p:cBhvr>
                                        <p:cTn id="57" dur="500"/>
                                        <p:tgtEl>
                                          <p:spTgt spid="12">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p:bldP spid="10" grpId="0" animBg="1"/>
      <p:bldP spid="14" grpId="0"/>
      <p:bldP spid="1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55575" y="179388"/>
            <a:ext cx="11776075" cy="64992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66738" y="306388"/>
            <a:ext cx="11364912" cy="60023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3:</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ngoặc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hợp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hãy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lòng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nhắm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mắt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đừng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lo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vườn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Ðến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trao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hắn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hắn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đây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vườn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sinh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trọn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vẹn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chịu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cuối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đây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vườn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4:</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đây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ngoặc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trực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ư ử,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rằng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tệ</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lắm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hầu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yếu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mọn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hắn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túm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lẳng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thềm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Nguyên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Hồng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yếu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niệm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buồn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tủi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cực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trẻ</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sinh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hòa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sắt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ngây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50863" y="5800725"/>
            <a:ext cx="6184900"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D</a:t>
            </a:r>
          </a:p>
        </p:txBody>
      </p:sp>
      <p:sp>
        <p:nvSpPr>
          <p:cNvPr id="9" name="TextBox 8"/>
          <p:cNvSpPr txBox="1">
            <a:spLocks noChangeArrowheads="1"/>
          </p:cNvSpPr>
          <p:nvPr/>
        </p:nvSpPr>
        <p:spPr bwMode="auto">
          <a:xfrm>
            <a:off x="566738" y="2139950"/>
            <a:ext cx="6183312"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a:t>
            </a:r>
          </a:p>
        </p:txBody>
      </p:sp>
    </p:spTree>
    <p:extLst>
      <p:ext uri="{BB962C8B-B14F-4D97-AF65-F5344CB8AC3E}">
        <p14:creationId xmlns:p14="http://schemas.microsoft.com/office/powerpoint/2010/main" val="76340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arn(inVertical)">
                                      <p:cBhvr>
                                        <p:cTn id="10" dur="500"/>
                                        <p:tgtEl>
                                          <p:spTgt spid="7">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arn(inVertical)">
                                      <p:cBhvr>
                                        <p:cTn id="13" dur="500"/>
                                        <p:tgtEl>
                                          <p:spTgt spid="7">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barn(inVertical)">
                                      <p:cBhvr>
                                        <p:cTn id="16" dur="500"/>
                                        <p:tgtEl>
                                          <p:spTgt spid="7">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barn(inVertical)">
                                      <p:cBhvr>
                                        <p:cTn id="19" dur="500"/>
                                        <p:tgtEl>
                                          <p:spTgt spid="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barn(inVertical)">
                                      <p:cBhvr>
                                        <p:cTn id="29" dur="500"/>
                                        <p:tgtEl>
                                          <p:spTgt spid="7">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barn(inVertical)">
                                      <p:cBhvr>
                                        <p:cTn id="35" dur="500"/>
                                        <p:tgtEl>
                                          <p:spTgt spid="7">
                                            <p:txEl>
                                              <p:pRg st="6" end="6"/>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barn(inVertical)">
                                      <p:cBhvr>
                                        <p:cTn id="38" dur="500"/>
                                        <p:tgtEl>
                                          <p:spTgt spid="7">
                                            <p:txEl>
                                              <p:pRg st="7" end="7"/>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barn(inVertical)">
                                      <p:cBhvr>
                                        <p:cTn id="41" dur="500"/>
                                        <p:tgtEl>
                                          <p:spTgt spid="7">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2125" y="735013"/>
            <a:ext cx="11425238" cy="51863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a:extLst/>
          </p:cNvPr>
          <p:cNvSpPr txBox="1"/>
          <p:nvPr/>
        </p:nvSpPr>
        <p:spPr>
          <a:xfrm>
            <a:off x="492125" y="1341438"/>
            <a:ext cx="11425238" cy="389096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ts val="450"/>
              </a:spcAft>
              <a:buClrTx/>
              <a:buSzTx/>
              <a:buFontTx/>
              <a:buNone/>
              <a:tabLst/>
              <a:defRPr/>
            </a:pPr>
            <a:r>
              <a:rPr kumimoji="0" lang="en-US" sz="2400" b="1" i="0" u="none" strike="noStrike" kern="1200" cap="none" spc="0" normalizeH="0" baseline="0" noProof="0" dirty="0" err="1">
                <a:ln>
                  <a:noFill/>
                </a:ln>
                <a:solidFill>
                  <a:srgbClr val="3366FF"/>
                </a:solidFill>
                <a:effectLst/>
                <a:uLnTx/>
                <a:uFillTx/>
                <a:latin typeface="Times New Roman" pitchFamily="18" charset="0"/>
                <a:ea typeface="+mn-ea"/>
                <a:cs typeface="Times New Roman" pitchFamily="18" charset="0"/>
              </a:rPr>
              <a:t>Bài</a:t>
            </a:r>
            <a:r>
              <a:rPr kumimoji="0" lang="en-US" sz="2400" b="1" i="0" u="none" strike="noStrike" kern="1200" cap="none" spc="0" normalizeH="0" baseline="0" noProof="0" dirty="0">
                <a:ln>
                  <a:noFill/>
                </a:ln>
                <a:solidFill>
                  <a:srgbClr val="3366FF"/>
                </a:solidFill>
                <a:effectLst/>
                <a:uLnTx/>
                <a:uFillTx/>
                <a:latin typeface="Times New Roman" pitchFamily="18" charset="0"/>
                <a:ea typeface="+mn-ea"/>
                <a:cs typeface="Times New Roman" pitchFamily="18" charset="0"/>
              </a:rPr>
              <a:t> 2</a:t>
            </a:r>
            <a:r>
              <a:rPr kumimoji="0" lang="en-US" sz="2400" b="0" i="0" u="none" strike="noStrike" kern="1200" cap="none" spc="0" normalizeH="0" baseline="0" noProof="0" dirty="0">
                <a:ln>
                  <a:noFill/>
                </a:ln>
                <a:solidFill>
                  <a:srgbClr val="3366FF"/>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ngoặc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212529"/>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dirty="0">
                <a:ln>
                  <a:noFill/>
                </a:ln>
                <a:solidFill>
                  <a:srgbClr val="212529"/>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Găng-đi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mọi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cũng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lòng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giữa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b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(Theo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xử</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195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trực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Găng-đi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tịch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Hồ</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Minh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ham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ham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bậc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hoàn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toàn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lập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hoàn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toàn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cũng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cơm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cũng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Trích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trực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chủ</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tịch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Hồ</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Minh</a:t>
            </a:r>
          </a:p>
        </p:txBody>
      </p:sp>
    </p:spTree>
    <p:extLst>
      <p:ext uri="{BB962C8B-B14F-4D97-AF65-F5344CB8AC3E}">
        <p14:creationId xmlns:p14="http://schemas.microsoft.com/office/powerpoint/2010/main" val="92970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0" y="166688"/>
            <a:ext cx="12041188" cy="65817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1038225" y="265113"/>
            <a:ext cx="4408488" cy="461962"/>
          </a:xfrm>
          <a:prstGeom prst="rect">
            <a:avLst/>
          </a:prstGeom>
          <a:noFill/>
          <a:ln w="9525">
            <a:noFill/>
            <a:miter lim="800000"/>
            <a:headEnd/>
            <a:tailEnd/>
          </a:ln>
        </p:spPr>
        <p:txBody>
          <a:bodyPr wrap="none">
            <a:spAutoFit/>
          </a:bodyPr>
          <a:lstStyle/>
          <a:p>
            <a:pPr>
              <a:tabLst>
                <a:tab pos="1385888" algn="l"/>
              </a:tabLst>
            </a:pPr>
            <a:r>
              <a:rPr lang="en-US" sz="2400" b="1">
                <a:latin typeface="Times New Roman" pitchFamily="18" charset="0"/>
                <a:ea typeface="MS Mincho" pitchFamily="49" charset="-128"/>
              </a:rPr>
              <a:t>b. Thế giới sau khi trẻ em ra đời</a:t>
            </a:r>
            <a:endParaRPr lang="en-US" sz="2400">
              <a:latin typeface="Times New Roman" pitchFamily="18" charset="0"/>
              <a:cs typeface="Times New Roman" pitchFamily="18" charset="0"/>
            </a:endParaRPr>
          </a:p>
        </p:txBody>
      </p:sp>
      <p:sp>
        <p:nvSpPr>
          <p:cNvPr id="3" name="Rectangle 2"/>
          <p:cNvSpPr>
            <a:spLocks noChangeArrowheads="1"/>
          </p:cNvSpPr>
          <p:nvPr/>
        </p:nvSpPr>
        <p:spPr bwMode="auto">
          <a:xfrm>
            <a:off x="582613" y="752475"/>
            <a:ext cx="3995737" cy="461963"/>
          </a:xfrm>
          <a:prstGeom prst="rect">
            <a:avLst/>
          </a:prstGeom>
          <a:noFill/>
          <a:ln w="9525">
            <a:noFill/>
            <a:miter lim="800000"/>
            <a:headEnd/>
            <a:tailEnd/>
          </a:ln>
        </p:spPr>
        <p:txBody>
          <a:bodyPr wrap="none">
            <a:spAutoFit/>
          </a:bodyPr>
          <a:lstStyle/>
          <a:p>
            <a:pPr>
              <a:tabLst>
                <a:tab pos="1385888" algn="l"/>
              </a:tabLst>
            </a:pPr>
            <a:r>
              <a:rPr lang="en-US" sz="2400" b="1">
                <a:latin typeface="Times New Roman" pitchFamily="18" charset="0"/>
                <a:ea typeface="MS Mincho" pitchFamily="49" charset="-128"/>
              </a:rPr>
              <a:t>*Sự biến đối của thiên nhiên.</a:t>
            </a:r>
            <a:endParaRPr lang="en-US" sz="2400">
              <a:latin typeface="Times New Roman" pitchFamily="18" charset="0"/>
              <a:cs typeface="Times New Roman" pitchFamily="18" charset="0"/>
            </a:endParaRPr>
          </a:p>
        </p:txBody>
      </p:sp>
      <p:sp>
        <p:nvSpPr>
          <p:cNvPr id="6" name="Rectangle 5"/>
          <p:cNvSpPr>
            <a:spLocks noChangeArrowheads="1"/>
          </p:cNvSpPr>
          <p:nvPr/>
        </p:nvSpPr>
        <p:spPr bwMode="auto">
          <a:xfrm>
            <a:off x="290513" y="1228725"/>
            <a:ext cx="11541125" cy="5262563"/>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rPr>
              <a:t>- Hình ảnh: Mặt trời, cỏ cây, bông hoa, ngọn gió, sóng, sông, biển, cá tôm... </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Màu sắc: màu xanh của cây cỏ, màu đỏ của hoa,...</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Âm thanh: tiếng chim hót, tiếng gió..</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Ánh sáng: mặt trời</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Mặt trời xuất hiện đầu tiên là món quà vô giá, mang ánh sáng và mọi sự sống được sinh sôi, nảy nở. Những màu sắc của sỏ cây, hoa lá cứ trỗi dậy, lớn dần. Rồi đến chim chóc được sinh ra, mang tiếng hót trong trẻo đến: </a:t>
            </a:r>
            <a:r>
              <a:rPr lang="en-US" sz="2400" i="1">
                <a:latin typeface="Times New Roman" pitchFamily="18" charset="0"/>
                <a:ea typeface="MS Mincho" pitchFamily="49" charset="-128"/>
              </a:rPr>
              <a:t>“Màu xanh bắt đầu cỏ...truyền âm thanh đi khắp”</a:t>
            </a:r>
            <a:r>
              <a:rPr lang="en-US" sz="2400">
                <a:latin typeface="Times New Roman" pitchFamily="18" charset="0"/>
                <a:ea typeface="MS Mincho" pitchFamily="49" charset="-128"/>
              </a:rPr>
              <a:t> </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Các sự vật, hình ảnh thiên nhiên được liệt kê ra thật phong phú, đáng yêu.</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Biệp pháp tu từ so sánh: “Tiếng hót trong bằng nước/ tiếng hót cao bằng mây”;  “cây cao bằng gang tay/ Lá cỏ bằng sợi tóc...”; nhân hóa :”Những làn gió thơ ngây”</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Thế giới thiên nhiên hiện ra thật sinh động, gần gũi, hiền lành, là người bạn của trẻ thơ.</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Vai trò của thiên nhiên: Dưới trí tưởng tượng của nhà thơ, thiên nhiên dường như đang biến đổi, đem đến cho trẻ em không gian trong trẻo, ánh sáng dịu dàng, âm thanh du dương...Tất cả hướng đến nuôi dưỡng, chăm chút cho trẻ.</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5911" y="2967335"/>
            <a:ext cx="7700186"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ÔN TẬP </a:t>
            </a:r>
            <a:r>
              <a:rPr lang="en-US" sz="5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TẬP</a:t>
            </a: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LÀM VĂN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9276767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4975" y="2087563"/>
            <a:ext cx="4062413"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3315" name="Rounded Rectangle 12"/>
          <p:cNvSpPr>
            <a:spLocks noChangeArrowheads="1"/>
          </p:cNvSpPr>
          <p:nvPr/>
        </p:nvSpPr>
        <p:spPr bwMode="auto">
          <a:xfrm>
            <a:off x="2103438" y="182563"/>
            <a:ext cx="8259762" cy="1701800"/>
          </a:xfrm>
          <a:prstGeom prst="roundRect">
            <a:avLst>
              <a:gd name="adj" fmla="val 16667"/>
            </a:avLst>
          </a:prstGeom>
          <a:solidFill>
            <a:srgbClr val="F79646"/>
          </a:solidFill>
          <a:ln w="25400">
            <a:solidFill>
              <a:srgbClr val="243F60"/>
            </a:solidFill>
            <a:round/>
            <a:headEnd/>
            <a:tailEnd/>
          </a:ln>
        </p:spPr>
        <p:txBody>
          <a:bodyPr anchor="ct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alt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n-US" alt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ÔN TẬP KĨ NĂNG VIẾT: </a:t>
            </a: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n-US" altLang="en-US" sz="24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Viết đoạn văn ghi lai cảm xúc của em</a:t>
            </a: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n-US" altLang="en-US" sz="24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về một bài thơ có yếu tố tự sự và miêu tả</a:t>
            </a:r>
            <a:endParaRPr kumimoji="0" lang="en-US" altLang="ja-JP" sz="2400" b="0" i="0" u="none" strike="noStrike" kern="1200" cap="none" spc="0" normalizeH="0" baseline="0" noProof="0">
              <a:ln>
                <a:noFill/>
              </a:ln>
              <a:solidFill>
                <a:srgbClr val="0D0D0D"/>
              </a:solidFill>
              <a:effectLst/>
              <a:uLnTx/>
              <a:uFillTx/>
              <a:latin typeface="Times New Roman" pitchFamily="18" charset="0"/>
              <a:ea typeface="游ゴシック" panose="020B0400000000000000"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TextBox 5">
            <a:extLst/>
          </p:cNvPr>
          <p:cNvSpPr txBox="1"/>
          <p:nvPr/>
        </p:nvSpPr>
        <p:spPr>
          <a:xfrm>
            <a:off x="416521" y="2183743"/>
            <a:ext cx="6093500"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grpSp>
        <p:nvGrpSpPr>
          <p:cNvPr id="2" name="Group 1"/>
          <p:cNvGrpSpPr/>
          <p:nvPr/>
        </p:nvGrpSpPr>
        <p:grpSpPr>
          <a:xfrm>
            <a:off x="434975" y="2925763"/>
            <a:ext cx="11014075" cy="998538"/>
            <a:chOff x="441325" y="3082925"/>
            <a:chExt cx="11014075" cy="998538"/>
          </a:xfrm>
        </p:grpSpPr>
        <p:sp>
          <p:nvSpPr>
            <p:cNvPr id="5" name="Rounded Rectangle 10"/>
            <p:cNvSpPr>
              <a:spLocks noChangeArrowheads="1"/>
            </p:cNvSpPr>
            <p:nvPr/>
          </p:nvSpPr>
          <p:spPr bwMode="auto">
            <a:xfrm>
              <a:off x="441325" y="3082925"/>
              <a:ext cx="10991850" cy="9985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758825" y="3133725"/>
              <a:ext cx="10696575" cy="8318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S Mincho" pitchFamily="49" charset="-128"/>
                  <a:cs typeface="Arial" charset="0"/>
                </a:rPr>
                <a:t>1.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S Mincho" pitchFamily="49" charset="-128"/>
                  <a:cs typeface="Arial" charset="0"/>
                </a:rPr>
                <a:t>Kĩ</a:t>
              </a:r>
              <a:r>
                <a:rPr kumimoji="0" lang="en-US" sz="2400" b="1" i="0" u="none" strike="noStrike" kern="1200" cap="none" spc="0" normalizeH="0" baseline="0" noProof="0" dirty="0">
                  <a:ln>
                    <a:noFill/>
                  </a:ln>
                  <a:solidFill>
                    <a:srgbClr val="00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S Mincho" pitchFamily="49" charset="-128"/>
                  <a:cs typeface="Arial" charset="0"/>
                </a:rPr>
                <a:t>năng</a:t>
              </a:r>
              <a:r>
                <a:rPr kumimoji="0" lang="en-US" sz="2400" b="1" i="0" u="none" strike="noStrike" kern="1200" cap="none" spc="0" normalizeH="0" baseline="0" noProof="0" dirty="0">
                  <a:ln>
                    <a:noFill/>
                  </a:ln>
                  <a:solidFill>
                    <a:srgbClr val="00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S Mincho" pitchFamily="49" charset="-128"/>
                  <a:cs typeface="Arial" charset="0"/>
                </a:rPr>
                <a:t>viết</a:t>
              </a:r>
              <a:r>
                <a:rPr kumimoji="0" lang="en-US" sz="2400" b="1" i="0" u="none" strike="noStrike" kern="1200" cap="none" spc="0" normalizeH="0" baseline="0" noProof="0" dirty="0">
                  <a:ln>
                    <a:noFill/>
                  </a:ln>
                  <a:solidFill>
                    <a:srgbClr val="00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viết</a:t>
              </a:r>
              <a:r>
                <a:rPr kumimoji="0" lang="en-US" sz="2400" b="1"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đoạn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ghi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lai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cảm</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xúc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thơ</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yếu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tố</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tự</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miêu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tả</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grpSp>
      <p:grpSp>
        <p:nvGrpSpPr>
          <p:cNvPr id="3" name="Group 2"/>
          <p:cNvGrpSpPr/>
          <p:nvPr/>
        </p:nvGrpSpPr>
        <p:grpSpPr>
          <a:xfrm>
            <a:off x="434975" y="4204656"/>
            <a:ext cx="11161712" cy="2139950"/>
            <a:chOff x="434975" y="4204656"/>
            <a:chExt cx="11161712" cy="2139950"/>
          </a:xfrm>
        </p:grpSpPr>
        <p:sp>
          <p:nvSpPr>
            <p:cNvPr id="9" name="Rounded Rectangle 10"/>
            <p:cNvSpPr>
              <a:spLocks noChangeArrowheads="1"/>
            </p:cNvSpPr>
            <p:nvPr/>
          </p:nvSpPr>
          <p:spPr bwMode="auto">
            <a:xfrm>
              <a:off x="434975" y="4204656"/>
              <a:ext cx="10991850" cy="21399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604837" y="4531681"/>
              <a:ext cx="10991850" cy="14859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1.1.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bộ</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phận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chủ</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thống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cấu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hoàn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chỉnh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chỗ</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lùi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dòng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chỗ</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chấm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xuống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dòng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05088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2413" y="501650"/>
            <a:ext cx="11514137" cy="58086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25450" y="820738"/>
            <a:ext cx="11341100" cy="23352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Về nội dung: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đoạn văn thường diễn đạt một ý tương đối hoàn chỉnh. Các câu trong đoạn văn thường liên kết chặt chẽ với nhau để cùng làm rõ nội dung.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Về hình thức:</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mỗi đoạn văn bao gồm một số câu văn có liên kết với nhau về mặt hình thức, thể hiện bằng các phép liên kết; mỗi đoạn văn được bắt đầu bằng chữ viết hoa lùi đầu dòng và kết thúc bằng dấu chấm xuống dòng.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57200" y="3155950"/>
            <a:ext cx="11342688" cy="8318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1.2</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Yêu cầu đối với </a:t>
            </a:r>
            <a:r>
              <a:rPr kumimoji="0" lang="en-US" sz="24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viết </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đoạn văn ghi lai cảm xúc của em về một bài thơ</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có yếu tố tự sự và miêu tả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457200" y="4075113"/>
            <a:ext cx="11358563" cy="19383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Giới thiệu được nhan đề bài thơ và tên tác giả.</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Thể hiện được cảm xúc chung về bài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Nêu được các chi tiết mang tính tự sự và miêu tả trong bài thơ, đánh giá được ý nghĩa của chúng trong việc thể hiện tình cảm cảm xúc của nhà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Chỉ ra được nét độc đáo trong cách tự sự và miêu tả của nhà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8451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0988" y="584200"/>
            <a:ext cx="5475287"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144462" y="1568450"/>
            <a:ext cx="11696700" cy="42624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85813" y="600075"/>
            <a:ext cx="6116637" cy="46196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ts val="160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 Hướng dẫn quy trình viết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355599" y="1965325"/>
            <a:ext cx="11485563" cy="294957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bị</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trước</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khi</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viết</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Lựa</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chọn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thơ</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định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mục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đích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yếu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tố</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miêu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sự</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Đối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tượng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yếu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tố</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miêu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Lựa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chọn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kĩ</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3,4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lần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vừa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vừa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nghĩ</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ảnh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yếu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tố</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miếu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tả</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ngôn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8377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14363"/>
            <a:ext cx="11336338" cy="53816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55663" y="1047750"/>
            <a:ext cx="11336337" cy="44434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b.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Bước</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2:</a:t>
            </a: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lập</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dàn</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Tìm</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ý:</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Xác</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định</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cảm</a:t>
            </a:r>
            <a:r>
              <a:rPr kumimoji="0" lang="en-US" sz="2400" b="0"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xúc</a:t>
            </a:r>
            <a:r>
              <a:rPr kumimoji="0" lang="en-US" sz="2400" b="0"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mà</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bài</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thơ</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mang</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lại</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Xác</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định</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chủ</a:t>
            </a:r>
            <a:r>
              <a:rPr kumimoji="0" lang="en-US" sz="2400" b="0"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đề</a:t>
            </a:r>
            <a:r>
              <a:rPr kumimoji="0" lang="en-US" sz="2400" b="0"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bài</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thơ</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Xác</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định</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yếu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tố</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miêu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tả</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bài</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chuyện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chi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miêu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nổi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chi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thú</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góp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hiện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điều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6633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Vertical)">
                                      <p:cBhvr>
                                        <p:cTn id="23" dur="500"/>
                                        <p:tgtEl>
                                          <p:spTgt spid="6">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barn(inVertical)">
                                      <p:cBhvr>
                                        <p:cTn id="26" dur="500"/>
                                        <p:tgtEl>
                                          <p:spTgt spid="6">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barn(inVertical)">
                                      <p:cBhvr>
                                        <p:cTn id="29" dur="500"/>
                                        <p:tgtEl>
                                          <p:spTgt spid="6">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arn(inVertical)">
                                      <p:cBhvr>
                                        <p:cTn id="32" dur="500"/>
                                        <p:tgtEl>
                                          <p:spTgt spid="6">
                                            <p:txEl>
                                              <p:pRg st="6" end="6"/>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barn(inVertical)">
                                      <p:cBhvr>
                                        <p:cTn id="35" dur="500"/>
                                        <p:tgtEl>
                                          <p:spTgt spid="6">
                                            <p:txEl>
                                              <p:pRg st="7" end="7"/>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barn(inVertical)">
                                      <p:cBhvr>
                                        <p:cTn id="3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5588" y="404813"/>
            <a:ext cx="11645900" cy="61166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a:extLst/>
          </p:cNvPr>
          <p:cNvSpPr txBox="1"/>
          <p:nvPr/>
        </p:nvSpPr>
        <p:spPr>
          <a:xfrm>
            <a:off x="847725" y="407988"/>
            <a:ext cx="10915650" cy="6113462"/>
          </a:xfrm>
          <a:prstGeom prst="rect">
            <a:avLst/>
          </a:prstGeom>
          <a:noFill/>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Lập dàn ý</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bằng cách dựa vào các ý đã tìm được, sắp xếp lại theo ba phần lớn của đoạn văn, gồm: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 Mở kết: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giới thiệu nhan đề bài thơ, tên tác giả, và nêu cảm xúc chung của người viết.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Thân đoạn: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Bài thơ gợi lên câu chuyện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Đâu là chi tiết tự sự và miêu tả nổi bật?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Các chi tiết ấy sống động, thú vị như thế nào?</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Chỉ ra nội dung hoặc nghệ thuật cụ thể của bài thơ khiến em yêu thích và có nhiều cảm xúc, suy nghĩ.</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Nêu lên các lí do khiến em thích.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Chúng đã góp phần thể hiện ấn tượng điều nhà thơ muốn nói ra sao?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Kết đoạn:</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Khái quát cảm xúc chung của người viết về bài thơ trong hình thức kể chuyện độc đáo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2286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00025" y="120650"/>
            <a:ext cx="11791950" cy="67373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44513" y="106363"/>
            <a:ext cx="11447462" cy="66309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c. Bước 3:</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Viết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12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Khi viết bài, các em cần lưu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12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Bám sát dàn ý đề viết đoạn.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12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Thể hiện được cảm xúc chân thành của em về nội dung và hình thức trữ tình độc đáo của bài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12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Trình bày đúng hình thức của đoạn văn: viết lùi đầu dòng từ đầu tiên của đoạn văn và chữ cái đầu của từ đó phải viết hoa; kết thúc đoạn văn bằng một dấu chấm câu. Các câu trong đoạn cần tập trung vào chủ đề chung, giữa các câu có sự liên kết. Đoạn văn khoảng 7 - 10 câu.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S Mincho" pitchFamily="49" charset="-128"/>
                <a:cs typeface="Arial" charset="0"/>
              </a:rPr>
              <a:t>          d. Bước 4: Xem lại và chỉnh sửa, rút kinh nghiệm.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Đọc kĩ bài viết của mình và khoanh tròn những lỗi chính tả, lỗi sử dụng từ ngữ (nếu có). Sau đó sửa lại các lỗi đó.</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Gạch chân những câu sai ngữ pháp bằng cách phân tích cấu trúc ngữ pháp và sửa lại cho         đúng (nếu có).</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4303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85775" y="284163"/>
            <a:ext cx="3765550"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398463" y="1263650"/>
            <a:ext cx="11395075" cy="11191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679119" y="367445"/>
            <a:ext cx="6115986"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THỰC HÀNH VIẾT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sp>
        <p:nvSpPr>
          <p:cNvPr id="7" name="TextBox 6"/>
          <p:cNvSpPr txBox="1">
            <a:spLocks noChangeArrowheads="1"/>
          </p:cNvSpPr>
          <p:nvPr/>
        </p:nvSpPr>
        <p:spPr bwMode="auto">
          <a:xfrm>
            <a:off x="530225" y="1323975"/>
            <a:ext cx="11131550" cy="9159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Đề 1:</a:t>
            </a: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Em hãy viết một đoạn văn ghi lại cảm xúc của em về bài thơ “Mây và sóng” của nhà thơ Ta- go.</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9" name="TextBox 8"/>
          <p:cNvSpPr txBox="1">
            <a:spLocks noChangeArrowheads="1"/>
          </p:cNvSpPr>
          <p:nvPr/>
        </p:nvSpPr>
        <p:spPr bwMode="auto">
          <a:xfrm>
            <a:off x="485775" y="3021013"/>
            <a:ext cx="11520488" cy="405606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Bước 1: Chuẩn bị trước khi viết.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Các định mục đích viết: ghi lại cảm xúc.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Lựa chọn bài thơ:  bài thơ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“Mây và sóng” của nhà thơ Ta- go.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S Mincho" pitchFamily="49" charset="-128"/>
                <a:cs typeface="Arial" charset="0"/>
              </a:rPr>
              <a:t>b. Bước 2:</a:t>
            </a: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Tìm ý, lập dàn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Tìm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Xác định cảm xúc mà bài thơ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“Mây và sóng”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mang lại: khơi dậy trong em niềm xúc động, biết ơn, tự hào về  mẹ, tình yêu thiên nhiên, ước mơ của trẻ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Rounded Rectangle 10"/>
          <p:cNvSpPr>
            <a:spLocks noChangeArrowheads="1"/>
          </p:cNvSpPr>
          <p:nvPr/>
        </p:nvSpPr>
        <p:spPr bwMode="auto">
          <a:xfrm>
            <a:off x="292100" y="2586038"/>
            <a:ext cx="11520488" cy="41163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3353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p:bldP spid="10"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76250" y="1281113"/>
            <a:ext cx="11272838" cy="37703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87375" y="1493838"/>
            <a:ext cx="11161713" cy="33448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Xác định chủ đề của bài thơ: Tình yêu mẹ của trẻ thơ, ca ngợi tình mẫu tử thiêng liêng, bất diệt.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Xác định yếu tố tự sự, miêu tả có trong bài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Bài thơ gợi lên câu chuyện: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Đâu là chi tiết tự sự và miêu tả nổi bật?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Các chi tiết ấy sống động, thú vị như thế nào?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Chúng đã góp phần thể hiện ấn tượng điều nhà thơ muốn nói ra sao?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8386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77825"/>
            <a:ext cx="11123613" cy="8778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738313"/>
            <a:ext cx="11055350" cy="47196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842963" y="400050"/>
            <a:ext cx="10780712" cy="8556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Lập dàn ý</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bằng cách dựa vào các ý đã tìm được, sắp xếp lại theo ba phần lớn của đoạn văn, gồm: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722313" y="1974850"/>
            <a:ext cx="10914062" cy="40338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Mở đoạn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iới thiệu bài thơ “Mây và sóng”, tác giả Ta-go,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m</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ượn yếu tố tự sự, miêu tả, nhà thơ giãi bày tình yêu mẹ tha thiết và những ước mơ kì diệu của tuổi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Thân đoạn: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Yếu tố tự sự trong bài thơ vô cùng đặc sắc: Bài thơ gợi lên câu chuyện: lời tâm tình của một em bé với mẹ, em kể cho mẹ nghe về cuộc trò chuyện của em bé với mây và sóng. Mây vè sóng rủ em đi chơi, dù muốn đi, nhưng em vẫn từ chối, vì mẹ đợi ở nhà, rồi em còn sáng tạo ra trò chơi có mẹ, có em, có cả mây, cả sóng.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089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590550"/>
            <a:ext cx="11342688" cy="57404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846138" y="935038"/>
            <a:ext cx="10766425" cy="461962"/>
          </a:xfrm>
          <a:prstGeom prst="rect">
            <a:avLst/>
          </a:prstGeom>
          <a:noFill/>
          <a:ln w="9525">
            <a:noFill/>
            <a:miter lim="800000"/>
            <a:headEnd/>
            <a:tailEnd/>
          </a:ln>
        </p:spPr>
        <p:txBody>
          <a:bodyPr>
            <a:spAutoFit/>
          </a:bodyPr>
          <a:lstStyle/>
          <a:p>
            <a:pPr>
              <a:tabLst>
                <a:tab pos="1385888" algn="l"/>
              </a:tabLst>
            </a:pPr>
            <a:r>
              <a:rPr lang="en-US" sz="2400" b="1">
                <a:latin typeface="Times New Roman" pitchFamily="18" charset="0"/>
                <a:ea typeface="MS Mincho" pitchFamily="49" charset="-128"/>
                <a:cs typeface="Times New Roman" pitchFamily="18" charset="0"/>
              </a:rPr>
              <a:t>*Sự xuất hiện những người thân và món quà mang đến cho trẻ em.</a:t>
            </a:r>
            <a:endParaRPr lang="en-US" sz="2400">
              <a:latin typeface="Times New Roman" pitchFamily="18" charset="0"/>
              <a:ea typeface="MS Mincho" pitchFamily="49" charset="-128"/>
              <a:cs typeface="Times New Roman" pitchFamily="18" charset="0"/>
            </a:endParaRPr>
          </a:p>
        </p:txBody>
      </p:sp>
      <p:sp>
        <p:nvSpPr>
          <p:cNvPr id="3" name="Rectangle 2"/>
          <p:cNvSpPr>
            <a:spLocks noChangeArrowheads="1"/>
          </p:cNvSpPr>
          <p:nvPr/>
        </p:nvSpPr>
        <p:spPr bwMode="auto">
          <a:xfrm>
            <a:off x="612775" y="1595438"/>
            <a:ext cx="5032375" cy="460375"/>
          </a:xfrm>
          <a:prstGeom prst="rect">
            <a:avLst/>
          </a:prstGeom>
          <a:noFill/>
          <a:ln w="9525">
            <a:noFill/>
            <a:miter lim="800000"/>
            <a:headEnd/>
            <a:tailEnd/>
          </a:ln>
        </p:spPr>
        <p:txBody>
          <a:bodyPr wrap="none">
            <a:spAutoFit/>
          </a:bodyPr>
          <a:lstStyle/>
          <a:p>
            <a:pPr>
              <a:tabLst>
                <a:tab pos="1385888" algn="l"/>
              </a:tabLst>
            </a:pPr>
            <a:r>
              <a:rPr lang="en-US" sz="2400" b="1">
                <a:latin typeface="Times New Roman" pitchFamily="18" charset="0"/>
                <a:ea typeface="MS Mincho" pitchFamily="49" charset="-128"/>
                <a:cs typeface="Times New Roman" pitchFamily="18" charset="0"/>
              </a:rPr>
              <a:t>- Hình ảnh người mẹ và những lời ru</a:t>
            </a:r>
            <a:endParaRPr lang="en-US" sz="2400">
              <a:latin typeface="Times New Roman" pitchFamily="18" charset="0"/>
              <a:ea typeface="MS Mincho" pitchFamily="49" charset="-128"/>
              <a:cs typeface="Times New Roman" pitchFamily="18" charset="0"/>
            </a:endParaRPr>
          </a:p>
        </p:txBody>
      </p:sp>
      <p:sp>
        <p:nvSpPr>
          <p:cNvPr id="5" name="Rectangle 4"/>
          <p:cNvSpPr>
            <a:spLocks noChangeArrowheads="1"/>
          </p:cNvSpPr>
          <p:nvPr/>
        </p:nvSpPr>
        <p:spPr bwMode="auto">
          <a:xfrm>
            <a:off x="612775" y="2203450"/>
            <a:ext cx="11231563" cy="3786188"/>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cs typeface="Times New Roman" pitchFamily="18" charset="0"/>
              </a:rPr>
              <a:t>+Mẹ mang đến cho con tình yêu thương của mẹ. Tình yêu ấy được thể hiện một cách bình dị nhất qua sự chăm sóc ân cần và lời ru của mẹ</a:t>
            </a:r>
          </a:p>
          <a:p>
            <a:pPr>
              <a:tabLst>
                <a:tab pos="1385888" algn="l"/>
              </a:tabLst>
            </a:pPr>
            <a:r>
              <a:rPr lang="en-US" sz="2400">
                <a:latin typeface="Times New Roman" pitchFamily="18" charset="0"/>
                <a:ea typeface="MS Mincho" pitchFamily="49" charset="-128"/>
                <a:cs typeface="Times New Roman" pitchFamily="18" charset="0"/>
              </a:rPr>
              <a:t>+ Những hình ảnh trong lời ru được gợi ra từ lời ru của mẹ: </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a:t>
            </a:r>
            <a:r>
              <a:rPr lang="en-US" sz="2400" b="1">
                <a:latin typeface="Times New Roman" pitchFamily="18" charset="0"/>
                <a:ea typeface="MS Mincho" pitchFamily="49" charset="-128"/>
              </a:rPr>
              <a:t> . </a:t>
            </a:r>
            <a:r>
              <a:rPr lang="en-US" sz="2400">
                <a:latin typeface="Times New Roman" pitchFamily="18" charset="0"/>
                <a:ea typeface="MS Mincho" pitchFamily="49" charset="-128"/>
              </a:rPr>
              <a:t>Cái bống cái bang gợi liên tưởng đến câu ca dao quen thuộc, cái bống giống như những em bé ngoan ngoãn, chăm chỉ trong bài ca dao </a:t>
            </a:r>
            <a:r>
              <a:rPr lang="en-US" sz="2400" i="1">
                <a:latin typeface="Times New Roman" pitchFamily="18" charset="0"/>
                <a:ea typeface="MS Mincho" pitchFamily="49" charset="-128"/>
              </a:rPr>
              <a:t>“ Cái Bống là cái bống bang...”.</a:t>
            </a:r>
            <a:r>
              <a:rPr lang="en-US" sz="2400">
                <a:latin typeface="Times New Roman" pitchFamily="18" charset="0"/>
                <a:ea typeface="MS Mincho" pitchFamily="49" charset="-128"/>
              </a:rPr>
              <a:t> Nhắc đến cái bống, nhà thơ ngầm nhắc nhở đến những em bé ngoan ngoãn, hiếu thảo, biết yêu thương giúp đỡ cha mẹ</a:t>
            </a:r>
            <a:endParaRPr lang="en-US" sz="2400">
              <a:latin typeface="Times New Roman" pitchFamily="18" charset="0"/>
              <a:cs typeface="Times New Roman" pitchFamily="18" charset="0"/>
            </a:endParaRPr>
          </a:p>
          <a:p>
            <a:pPr>
              <a:tabLst>
                <a:tab pos="1385888" algn="l"/>
              </a:tabLst>
            </a:pPr>
            <a:r>
              <a:rPr lang="en-US" sz="2400" b="1">
                <a:latin typeface="Times New Roman" pitchFamily="18" charset="0"/>
                <a:ea typeface="MS Mincho" pitchFamily="49" charset="-128"/>
              </a:rPr>
              <a:t>. </a:t>
            </a:r>
            <a:r>
              <a:rPr lang="en-US" sz="2400">
                <a:latin typeface="Times New Roman" pitchFamily="18" charset="0"/>
                <a:ea typeface="MS Mincho" pitchFamily="49" charset="-128"/>
              </a:rPr>
              <a:t>Cánh cò trắng: gợi đến bài ca dao </a:t>
            </a:r>
            <a:r>
              <a:rPr lang="en-US" sz="2400" i="1">
                <a:latin typeface="Times New Roman" pitchFamily="18" charset="0"/>
                <a:ea typeface="MS Mincho" pitchFamily="49" charset="-128"/>
              </a:rPr>
              <a:t>“Con cò mà đi ăn đêm...” </a:t>
            </a:r>
            <a:r>
              <a:rPr lang="en-US" sz="2400">
                <a:latin typeface="Times New Roman" pitchFamily="18" charset="0"/>
                <a:ea typeface="MS Mincho" pitchFamily="49" charset="-128"/>
              </a:rPr>
              <a:t>Cánh cò trắng biểu tượng cho người nông dân vất vẻ, một nắng hai sương kiến ăn mà vẫn quanh năm thiếu thốn. Tuy hoàn cảnh sống lam lũ, cực nhọc nhưng họ vẫn luôn giữa tấm lòng trong sạch.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5"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69863" y="523875"/>
            <a:ext cx="11747500" cy="58912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854075" y="854075"/>
            <a:ext cx="10883900" cy="5253038"/>
          </a:xfrm>
          <a:prstGeom prst="rect">
            <a:avLst/>
          </a:prstGeom>
          <a:noFill/>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Yếu tố miêu tả nổi bật: không gian bao la, lấp lánh sắc màu, âm thanh mà mây và sóng vẽ ra trước mắt em bé.</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Các chi tiết ấy sống động, thú vị: thiên nhiên mang ý nghĩa ẩn dụ, cuộc đối thoại tạo giọng điệu tâm tình.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Ý nghĩa của yếu tố miêu tả, tự sự</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Hình ảnh thiên nhiên đẹp, giàu ý nghĩa, ẩn dụ, thủ pháp trùng điệp...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Chúng đã góp phần thể hiện ấn tượng điều nhà thơ muốn: Trẻ thơ có ước mơ, có tình yêu thiên nhiên, nhưng tình mẹ con là tình cảm mãnh liệt nhất.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Kết đoạn:</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Khái quát cảm xúc chung của người viết về bài thơ trong hình thức kể chuyện độc đáo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“Mây và sóng”</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là một bài ca cảm động về tình mẹ con, giúp mỗi người cảm nhận được tình mẹ ngọt ngào và trân trọng hơn những giây phút hạnh phúc được ở bên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3247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1475" y="461963"/>
            <a:ext cx="3321050"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149225" y="1373188"/>
            <a:ext cx="11558588" cy="52625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371475" y="461963"/>
            <a:ext cx="6116638"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Đoạn văn tham khảo: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84188" y="1373188"/>
            <a:ext cx="11053762" cy="52625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Bất cứ ai yêu thơ cũng đều biết đến bài thơ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Mây và sóng</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của nhà thơ Ta-go, bài thơ viết về</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tình yêu mẹ tha thiết và những ước mơ kì diệu của tuổi thơ.</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Bài thơ dẫn người đọc vào một câu chuyện kể về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lời tâm tình của một em bé với mẹ, em kể cho mẹ nghe về cuộc trò chuyện của em bé với mây và sóng. Người đọc bị hấp dẫn bới những lời mời mọc, rủ rê của mây và sóng. Mây và sóng rủ em đi chơi, và n</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hư bao đứa trẻ khác, em bé thiết tha mong muốn được lãng du tới những xứ sở thần tiên, được rong ruổi khắp nơi, được vui chơi với những trò chơi thú vị, hấp dẫn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Những câu em bé </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hỏi lại, hỏi về cách thức đi chơi: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Nhưng  làm thế nào mình lên đó được ?”, “Nhưng  làm thế nào mình ra ngoài đó được</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chứa bao háo hức, thể hiện khao khát được đến những chân trời mới. Cùng với tự sự, bài thơ có những hình ảnh miêu tả vô cùng sống động về thế giới của những người trên mây, dưới sóng là : </a:t>
            </a:r>
            <a:r>
              <a:rPr kumimoji="0" lang="pt-BR"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“Bình minh vàng, vầng trăng bạc</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Đây là những hình ảnh ẩn dụ đặc sắc, mở ra trước mắt em bé một thế giới xa xôi, rộng lớn, chứa đựng biết bao điều bí ẩn; một thế giới rực rỡ lung linh, huyền ảo tượng trưng cho niềm vui  và hạnh phúc.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98441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09588"/>
            <a:ext cx="11485563" cy="58610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542925" y="922338"/>
            <a:ext cx="11358563" cy="51704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Nhưng khi em nhớ đến mẹ, em đã dứt khoát từ chối và đưa ra lí do từ chối. Với em, điều quan trọng và có ý nghĩa hơn những cuộc phiêu du chính là sự chờ đợi, mong mỏi em trở về nhà của mẹ. Mẹ yêu em nên luôn mong muốn em ở bên mẹ. Chính tình yêu mẹ đã khiến em </a:t>
            </a:r>
            <a:r>
              <a:rPr kumimoji="0" lang="en-US" sz="2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sáng tạo trò chơi</a:t>
            </a:r>
            <a:r>
              <a:rPr kumimoji="0" lang="en-US" sz="22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Con là mây và mẹ sẽ là trăng”</a:t>
            </a:r>
            <a:r>
              <a:rPr kumimoji="0" lang="en-US" sz="22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Con là sóng, mẹ sẽ là  bến bờ kì lạ”. </a:t>
            </a:r>
            <a:r>
              <a:rPr kumimoji="0" lang="en-US" sz="2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Quan hệ “mẹ- con” được nâng lên ngang tầm vũ trụ, mang kích cỡ rộng lớn như mối quan hệ giữa </a:t>
            </a:r>
            <a:r>
              <a:rPr kumimoji="0" lang="en-US" sz="22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“mây- trăng”, “sóng- bến bờ”.</a:t>
            </a: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Tình mẹ con đã hòa quyện lan tỏa trong sóng, thâm nhập khắp vũ trụ mênh mông nên “</a:t>
            </a:r>
            <a:r>
              <a:rPr kumimoji="0" lang="en-US" sz="22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không ai trên thế gian này biết mẹ con ta ở chốn nào”. </a:t>
            </a: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Đặt tình mẫu tử trong mối quan hệ với thiên nhiên vũ trụ, nhà thơ đã thể hiện cảm hứng tôn vinh ca ngợi tình mẫu tử bao la, thiêng liêng, vĩnh cửu. B</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ài thơ </a:t>
            </a:r>
            <a:r>
              <a:rPr kumimoji="0" lang="en-US" sz="22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“Mây và sóng”</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đã đem đến một sức hấp dẫn bởi phong cách viết vô cùng độc đáo, thể thơ tự do, với dòng thơ dài ngắn đan xen tuôn chảy theo cảm xúc. Bài thơ giống như một câu chuyện kể, kết hợp các yếu tố tự sự và miêu tả để làm nổi bật cảm xúc, tình cảm yêu mến của nhà thơ với trẻ thơ. </a:t>
            </a: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Giọng điệu tâm tình, cách thức lặp lại biến đổi , b</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ài thơ ca ngợi tình mẫu tử thiêng liêng, bất diệt, đồng thời </a:t>
            </a:r>
            <a:r>
              <a:rPr kumimoji="0" lang="en-US" sz="2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thể hiện tình yêu thương trẻ thơ, tấm lòng nhân hậu yêu thương con người của nhà thơ.</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Tóm lại, </a:t>
            </a:r>
            <a:r>
              <a:rPr kumimoji="0" lang="en-US" sz="22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“Mây và sóng”</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là một bài ca cảm động về tình mẹ con, giúp mỗi người cảm nhận được tình mẹ ngọt ngào và trân trọng hơn những giây phút hạnh phúc được ở bên mẹ. </a:t>
            </a:r>
            <a:endParaRPr kumimoji="0" lang="en-US" sz="2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92743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2125" y="411163"/>
            <a:ext cx="11439525" cy="8556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92125" y="1724025"/>
            <a:ext cx="11439525" cy="49022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28675" y="411163"/>
            <a:ext cx="11102975" cy="8556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Đề 2:</a:t>
            </a: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Em hãy viết một đoạn văn ghi lại cảm xúc của em về bài thơ “Chuyện cổ tích về loài người” của nhà thơ Xuân Quỳnh.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719138" y="1866900"/>
            <a:ext cx="11322050" cy="453866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 Bước 1: Chuẩn bị trước khi viết.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Các định mục đích viết: ghi lại cảm xúc.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Lựa chọn bài thơ:  bài thơ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“Chuyện cổ tích về loài ngườ</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i” của nhà thơ Xuân Quỳnh.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a:ln>
                  <a:noFill/>
                </a:ln>
                <a:solidFill>
                  <a:srgbClr val="FF0000"/>
                </a:solidFill>
                <a:effectLst/>
                <a:uLnTx/>
                <a:uFillTx/>
                <a:latin typeface="Times New Roman" pitchFamily="18" charset="0"/>
                <a:ea typeface="MS Mincho" pitchFamily="49" charset="-128"/>
                <a:cs typeface="Arial" charset="0"/>
              </a:rPr>
              <a:t>b. Bước 2:</a:t>
            </a: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Tìm ý, lập dàn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Tìm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Xác định cảm xúc mà bài thơ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“Chuyện cổ tích về loài người”</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mang lại xúc động trước tình yêu mến trẻ thơ của nhà thơ, hiểu được sự quan tâm yêu thương của người thân dành cho mình.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Xác định chủ đề của bài thơ: Tình yêu với trẻ thơ.</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054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barn(inVertical)">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barn(inVertical)">
                                      <p:cBhvr>
                                        <p:cTn id="31" dur="5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barn(inVertical)">
                                      <p:cBhvr>
                                        <p:cTn id="36" dur="500"/>
                                        <p:tgtEl>
                                          <p:spTgt spid="7">
                                            <p:txEl>
                                              <p:pRg st="4" end="4"/>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barn(inVertical)">
                                      <p:cBhvr>
                                        <p:cTn id="39" dur="500"/>
                                        <p:tgtEl>
                                          <p:spTgt spid="7">
                                            <p:txEl>
                                              <p:pRg st="5" end="5"/>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barn(inVertical)">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2288" y="1049338"/>
            <a:ext cx="11185525" cy="50958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68338" y="1412875"/>
            <a:ext cx="10855325" cy="40322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Xác định yếu tố tự sự, miêu tả có trong bài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Bài thơ gợi lên câu chuyện: chuyện kể lí giải về nguồn gốc của loài người bằng nhiều chi tiết hư cấu tưởng tượng.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Miêu tả: thiên nhiên cây cỏ vạn vật sinh sôi, lời ru của mẹ, không gian thế giới rộng lớn...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Các chi tiết ấy sống động, thú vị: nhờ trí tưởng tượng, hình ảnh so sánh, nhân hóa, điệp từ, giọng tâm tình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Chúng đã góp phần thể hiện ấn tượng điều nhà thơ muốn nói: Hãy yêu thương, chăm sóc trẻ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3519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65100" y="523875"/>
            <a:ext cx="11601450" cy="62214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25450" y="831850"/>
            <a:ext cx="10896600" cy="8556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Lập dàn ý</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bằng cách dựa vào các ý đã tìm được, sắp xếp lại theo ba phần lớn của đoạn văn, gồm: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25450" y="1931988"/>
            <a:ext cx="11350625" cy="49260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Mở đoạn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iới thiệu bài thơ “Chuyện cổ tích về loài người” tác giả Xuân Quỳnh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m</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ượn yếu tố tự sự, miêu tả, nhà thơ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tình yêu mến trẻ thơ, nhắc nhở mọi người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yêu thương, chăm sóc trẻ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Thân đoạn: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Yếu tố tự sự trong bài thơ vô cùng đặc sắc: Bài thơ gợi lên câu chuyện kể nguồn gốc của loài người bằng nhiều chi tiết hư cấu tưởng tượng. Trời sinh ra trước hết, rồi sau đó trẻ con được sinh ra trong không gian tăm tối. Từ đó, thiên nhiên trỗi dậy ánh sánh, mọi sự sống bắt đầu, cỏ cây, hoa lá, chim muông...Và những người thân cũng được sinh ra để cho trẻ được yêu thương, chăm sóc.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2948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arn(inVertical)">
                                      <p:cBhvr>
                                        <p:cTn id="20" dur="500"/>
                                        <p:tgtEl>
                                          <p:spTgt spid="7">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barn(inVertical)">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barn(inVertical)">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barn(inVertical)">
                                      <p:cBhvr>
                                        <p:cTn id="3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225425"/>
            <a:ext cx="11501438" cy="64579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a:extLst/>
          </p:cNvPr>
          <p:cNvSpPr txBox="1"/>
          <p:nvPr/>
        </p:nvSpPr>
        <p:spPr>
          <a:xfrm>
            <a:off x="415925" y="261938"/>
            <a:ext cx="11360150" cy="6459537"/>
          </a:xfrm>
          <a:prstGeom prst="rect">
            <a:avLst/>
          </a:prstGeom>
          <a:noFill/>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Yếu tố miêu tả nổi bật: không gian bao la, lấp lánh sắc màu, âm thanh mà mây và sóng vẽ ra trước mắt em bé.</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Các chi tiết ấy sống động, thú vị: Lời ru của mẹ giàu ý nghĩa, gửi gắm tình yêu, ước mơ cho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Ý nghĩa của yếu tố miêu tả, tự sự:</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 </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Arial" charset="0"/>
              </a:rPr>
              <a:t>Cùng với ngôn ngữ, hình ảnh thơ thân thuộc, bình dị, với trí tưởng tưởng bay bổng, tác giả dùng yếu tố hoang đường, kì ảo tạo ra màu sắc cổ tích, suy nguyên tăng sức hấp dẫn cho bài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 </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Arial" charset="0"/>
              </a:rPr>
              <a:t>Bài thơ còn nhắc nhở mọi người hãy yêu thương chăm sóc và dành cho trẻ em những gì tốt đẹp nhất. Bởi vì trẻ em là tương lai của gia đình, đất nước. Các em cần được sống trong môi trường tốt đẹp, được yêu thương, chăm sóc, dạy dỗ khôn lớn, trưởng thành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Kết đoạn:</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Arial" charset="0"/>
              </a:rPr>
              <a:t>Khái quát cảm xúc chung của người viết về bài thơ trong hình thức kể chuyện độc đáo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6552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6088" y="396875"/>
            <a:ext cx="3481387"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366713" y="1484313"/>
            <a:ext cx="11476037" cy="52466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28650" y="525463"/>
            <a:ext cx="6116638"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Đoạn văn tham khảo: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28650" y="1674813"/>
            <a:ext cx="11196638" cy="48926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“Chuyện cổ tích về loài người</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của nhà thơ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Xuân Quỳnh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là bài thơ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thể hiện tình yêu thương với trẻ thơ thông qua cách giải thích về nguồn gốc của loài người đầy đáng yêu. Đi theo câu chuyện kể, giọng thơ tâm tình, nhà thơ vẽ ra cả một thế giới với biết bao sự sinh sôi, nảy nở diệu kì. Trẻ em được sinh ra đầu tiên, rồi sau đó c</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ả thể giới bừng tỉnh với những đổi thay tuyệt diệu.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Lúc đầu, cả trái đất trụi trần, không có gì hết, không có ánh sáng, cây cỏ, màu sắc...Tất cả bao trùm bởi màu đen. Mặt trời xuất hiện rồi đến cỏ cây, hoa lá cứ trỗi dậy, lớn dần</a:t>
            </a:r>
            <a:r>
              <a:rPr kumimoji="0" lang="en-US" sz="2400" b="0" i="1"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“Màu xanh bắt đầu cỏ...truyền âm thanh đi khắp”</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Màu xanh của cái cây, màu đỏ của bông hoa; các biệp pháp tu từ so sánh: “</a:t>
            </a:r>
            <a:r>
              <a:rPr kumimoji="0" lang="en-US" sz="2400" b="0" i="1"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Tiếng hót trong bằng nước/ tiếng hót cao bằng mây”;  “cây cao bằng gang tay/ Lá cỏ bằng sợi tóc...”;</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nhân hóa </a:t>
            </a:r>
            <a:r>
              <a:rPr kumimoji="0" lang="en-US" sz="2400" b="0" i="1"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“Những làn gió thơ ngây</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làm cho bức tranh thiên nhiên có sức cuốn hút kì lạ. Tiếp sau sự xuất hiện của thiên nhiên, nhà thơ viết tiếp chuyện cổ tích  bằng cả trái tim yêu thương dành cho trẻ thơ. Nhà thơ kể về sự xuất hiện của mẹ, của bà, người bố, người thầy. Mẹ mang đến cho con tình yêu thương và lời ru.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44141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36575" y="269875"/>
            <a:ext cx="11276013" cy="64833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71513" y="511175"/>
            <a:ext cx="11276012" cy="60007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Tình yêu ấy được thể hiện một cách bình dị nhất qua sự chăm sóc ân cần “</a:t>
            </a:r>
            <a:r>
              <a:rPr kumimoji="0" lang="en-US" sz="2400" b="0" i="1"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bế bồng, chăm sóc</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qua cả lời ru ngọt ngào của mẹ. Mỗi hình ảnh trong lời ru như “</a:t>
            </a:r>
            <a:r>
              <a:rPr kumimoji="0" lang="en-US" sz="2400" b="0" i="1"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cái bống, cái bang”, “cái hoa”, “cánh cò”, “vị gừng”</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...đâu chỉ là lời tâm sự của mẹ với con về nỗi nhọc nhằn của cuộc sống, mà ở đó chứa đựng những lời nhắn nhủ ân cần về cách sống đep: biết yêu thương chia sẻ, nhân ái, thủy chung.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Ngay sau sự xuất hiện của mẹ, bà đến đem bao yêu thương cho trẻ thơ.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Bới vì, hơn ai hết, bà thường tâm tình với trẻ bằng những câu chuyện cổ tích. Còn bố, bố truyền dậy cho trẻ em những tri thức về thiên nhiên, về cuộc sống. Người thầy và  mái trường hiện lên rất những gì rất đỗi thân thương và bình dị qua phép tu từ liệt kê: </a:t>
            </a:r>
            <a:r>
              <a:rPr kumimoji="0" lang="en-US" sz="2400" b="0" i="1"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chữ viết, bàn ghế, lớp học, bảng, phấn và thầy giáo</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Người thầy đã mang đến cho trẻ em bài học về đạo đức, tri thức, nuôi dưỡng những ước mơ đẹp đẽ... giúp trẻ trưởng thành. Bài thơ hấp dẫn ở thể thơ 5 chữ, với giọng thơ tâm tình, dùng yếu tố tự sự kết hợp miêu tả trong tác phẩm trữ tình, ngôn ngữ, hình ảnh thơ thân thuộc, bình dị, yếu tố hoang đường, kì ảo tạo ra màu sắc cổ tích.</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Từ những lí giải về nguồn gốc loài người, nhà thơ nhắc nhở mọi người cần yêu thương, sự chăm sóc, chở che, nuôi dưỡng trẻ em cả về thể xác và tâm hồn.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Bài thơ thể hiện tình yêu thương trẻ thơ,  tấm lòng nhân hậu yêu thương con người của nhà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9733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4325" y="184150"/>
            <a:ext cx="11707813" cy="65309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560388" y="336550"/>
            <a:ext cx="11461750" cy="61849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PHIẾU CHỈNH SỬA BÀI VIẾT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Nhiệm vụ: Hãy đọc bài viết của mình và hoàn chỉnh bài viết bằng </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cách trả lời các câu hỏi sau:</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1. Đoạn văn em viết  đã giới thiệu nhan đề bài thơ, tên tác giả, và nêu cảm xúc chung của người viết</a:t>
            </a:r>
            <a:r>
              <a:rPr kumimoji="0" lang="en-US" sz="22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2. Nội dung đoạn văn em viết đã nêu và đánh giá ý nghĩa của các chi tiết mang tính tự sự và miêu tả trong bài thơ chưa? ..............................................................................................................................</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3.Em có dùng những </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từ ngữ thể hiện được cảm xúc của mình về bài thơ chưa?</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4.Có nên bổ sung nội dung cho bài viết không? (Nếu có, hãy viết rõ ý cần bổ</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sung.)</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5.Có nên lược bỏ các câu trong bài viết không? (Nếu có, hãy viết rõ câu </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hay đoạn cần lược bỏ.)</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6.Bài viết có mắc lỗi chính tả hay lỗi diễn đạt không? (Nếu có, hãy viết rõ</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các mắc lỗi chính tả hay lỗi diễn đạt cần sửa chữa.)</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0545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338138"/>
            <a:ext cx="11233150" cy="29019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712788" y="473075"/>
            <a:ext cx="10909300" cy="2676525"/>
          </a:xfrm>
          <a:prstGeom prst="rect">
            <a:avLst/>
          </a:prstGeom>
          <a:noFill/>
          <a:ln w="9525">
            <a:noFill/>
            <a:miter lim="800000"/>
            <a:headEnd/>
            <a:tailEnd/>
          </a:ln>
        </p:spPr>
        <p:txBody>
          <a:bodyPr anchor="ctr">
            <a:spAutoFit/>
          </a:bodyPr>
          <a:lstStyle/>
          <a:p>
            <a:pPr eaLnBrk="0" hangingPunct="0">
              <a:tabLst>
                <a:tab pos="1387475" algn="l"/>
              </a:tabLst>
            </a:pPr>
            <a:r>
              <a:rPr lang="en-US" altLang="ja-JP" sz="2400" b="1">
                <a:latin typeface="Times New Roman" pitchFamily="18" charset="0"/>
                <a:ea typeface="MS Mincho" pitchFamily="49" charset="-128"/>
                <a:cs typeface="Times New Roman" pitchFamily="18" charset="0"/>
              </a:rPr>
              <a:t>. </a:t>
            </a:r>
            <a:r>
              <a:rPr lang="en-US" altLang="ja-JP" sz="2400">
                <a:latin typeface="Times New Roman" pitchFamily="18" charset="0"/>
                <a:ea typeface="MS Mincho" pitchFamily="49" charset="-128"/>
                <a:cs typeface="Times New Roman" pitchFamily="18" charset="0"/>
              </a:rPr>
              <a:t>Vị gừng : gợi đến bài ca dao </a:t>
            </a:r>
            <a:r>
              <a:rPr lang="en-US" altLang="ja-JP" sz="2400" i="1">
                <a:latin typeface="Times New Roman" pitchFamily="18" charset="0"/>
                <a:ea typeface="MS Mincho" pitchFamily="49" charset="-128"/>
                <a:cs typeface="Times New Roman" pitchFamily="18" charset="0"/>
              </a:rPr>
              <a:t>“Tay nâng chén muối đĩa gừng...” </a:t>
            </a:r>
            <a:r>
              <a:rPr lang="en-US" altLang="ja-JP" sz="2400">
                <a:latin typeface="Times New Roman" pitchFamily="18" charset="0"/>
                <a:ea typeface="MS Mincho" pitchFamily="49" charset="-128"/>
                <a:cs typeface="Times New Roman" pitchFamily="18" charset="0"/>
              </a:rPr>
              <a:t>Bài ca nhắc nhở sự thủy chung, nghĩa tình</a:t>
            </a:r>
            <a:endParaRPr lang="en-US" altLang="ja-JP" sz="2400">
              <a:latin typeface="Times New Roman" pitchFamily="18" charset="0"/>
              <a:cs typeface="Times New Roman" pitchFamily="18" charset="0"/>
            </a:endParaRPr>
          </a:p>
          <a:p>
            <a:pPr eaLnBrk="0" hangingPunct="0">
              <a:tabLst>
                <a:tab pos="1387475" algn="l"/>
              </a:tabLst>
            </a:pPr>
            <a:r>
              <a:rPr lang="en-US" altLang="ja-JP" sz="2400" b="1">
                <a:latin typeface="Times New Roman" pitchFamily="18" charset="0"/>
                <a:ea typeface="MS Mincho" pitchFamily="49" charset="-128"/>
                <a:cs typeface="Times New Roman" pitchFamily="18" charset="0"/>
              </a:rPr>
              <a:t>. </a:t>
            </a:r>
            <a:r>
              <a:rPr lang="en-US" altLang="ja-JP" sz="2400">
                <a:latin typeface="Times New Roman" pitchFamily="18" charset="0"/>
                <a:ea typeface="MS Mincho" pitchFamily="49" charset="-128"/>
                <a:cs typeface="Times New Roman" pitchFamily="18" charset="0"/>
              </a:rPr>
              <a:t>Vết lấm, cơn mưa, bãi sông...</a:t>
            </a:r>
            <a:endParaRPr lang="en-US" altLang="ja-JP" sz="2400">
              <a:latin typeface="Times New Roman" pitchFamily="18" charset="0"/>
              <a:cs typeface="Times New Roman" pitchFamily="18" charset="0"/>
            </a:endParaRPr>
          </a:p>
          <a:p>
            <a:pPr eaLnBrk="0" hangingPunct="0">
              <a:tabLst>
                <a:tab pos="1387475" algn="l"/>
              </a:tabLst>
            </a:pPr>
            <a:r>
              <a:rPr lang="en-US" altLang="ja-JP" sz="2400">
                <a:latin typeface="Times New Roman" pitchFamily="18" charset="0"/>
                <a:ea typeface="MS Mincho" pitchFamily="49" charset="-128"/>
                <a:cs typeface="Times New Roman" pitchFamily="18" charset="0"/>
              </a:rPr>
              <a:t>Mỗi một hình ảnh trong lời ra của mẹ đều có ý nghĩa sâu xa, gửi gắm những ước mong của mẹ dành cho trẻ thơ</a:t>
            </a:r>
            <a:endParaRPr lang="en-US" altLang="ja-JP" sz="2400">
              <a:latin typeface="Times New Roman" pitchFamily="18" charset="0"/>
              <a:cs typeface="Times New Roman" pitchFamily="18" charset="0"/>
            </a:endParaRPr>
          </a:p>
          <a:p>
            <a:pPr eaLnBrk="0" hangingPunct="0">
              <a:tabLst>
                <a:tab pos="1387475" algn="l"/>
              </a:tabLst>
            </a:pPr>
            <a:r>
              <a:rPr lang="en-US" altLang="ja-JP" sz="2400">
                <a:latin typeface="Times New Roman" pitchFamily="18" charset="0"/>
                <a:ea typeface="MS Mincho" pitchFamily="49" charset="-128"/>
                <a:cs typeface="Times New Roman" pitchFamily="18" charset="0"/>
              </a:rPr>
              <a:t>+Những hình ảnh mẹ mang đến cho trẻ qua lời ru chứa đựng những lời nhắn nhủ ân cần về cách sống đep: biết yêu thương chia sẻ, nhân ái, thủy chung.</a:t>
            </a:r>
            <a:endParaRPr lang="en-US" altLang="ja-JP" sz="2400">
              <a:latin typeface="Times New Roman" pitchFamily="18" charset="0"/>
              <a:cs typeface="Times New Roman" pitchFamily="18" charset="0"/>
            </a:endParaRPr>
          </a:p>
        </p:txBody>
      </p:sp>
      <p:sp>
        <p:nvSpPr>
          <p:cNvPr id="5" name="Rounded Rectangle 10"/>
          <p:cNvSpPr>
            <a:spLocks noChangeArrowheads="1"/>
          </p:cNvSpPr>
          <p:nvPr/>
        </p:nvSpPr>
        <p:spPr bwMode="auto">
          <a:xfrm>
            <a:off x="600075" y="3605213"/>
            <a:ext cx="11134725" cy="30543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3" name="Rectangle 2"/>
          <p:cNvSpPr>
            <a:spLocks noChangeArrowheads="1"/>
          </p:cNvSpPr>
          <p:nvPr/>
        </p:nvSpPr>
        <p:spPr bwMode="auto">
          <a:xfrm>
            <a:off x="663575" y="3763963"/>
            <a:ext cx="7888288" cy="461962"/>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cs typeface="Times New Roman" pitchFamily="18" charset="0"/>
              </a:rPr>
              <a:t>-</a:t>
            </a:r>
            <a:r>
              <a:rPr lang="en-US" sz="2400" b="1">
                <a:latin typeface="Times New Roman" pitchFamily="18" charset="0"/>
                <a:ea typeface="MS Mincho" pitchFamily="49" charset="-128"/>
                <a:cs typeface="Times New Roman" pitchFamily="18" charset="0"/>
              </a:rPr>
              <a:t>  Hình ảnh người bà và những câu chuyện cổ tích</a:t>
            </a:r>
            <a:endParaRPr lang="en-US" sz="2400">
              <a:latin typeface="Times New Roman" pitchFamily="18" charset="0"/>
              <a:ea typeface="MS Mincho" pitchFamily="49" charset="-128"/>
              <a:cs typeface="Times New Roman" pitchFamily="18" charset="0"/>
            </a:endParaRPr>
          </a:p>
        </p:txBody>
      </p:sp>
      <p:sp>
        <p:nvSpPr>
          <p:cNvPr id="6" name="Rectangle 5"/>
          <p:cNvSpPr>
            <a:spLocks noChangeArrowheads="1"/>
          </p:cNvSpPr>
          <p:nvPr/>
        </p:nvSpPr>
        <p:spPr bwMode="auto">
          <a:xfrm>
            <a:off x="966788" y="4195763"/>
            <a:ext cx="10768012" cy="2308225"/>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cs typeface="Times New Roman" pitchFamily="18" charset="0"/>
              </a:rPr>
              <a:t>Những câu chuyện cổ tích và những điều bà gửi gắm:</a:t>
            </a:r>
          </a:p>
          <a:p>
            <a:pPr>
              <a:tabLst>
                <a:tab pos="1385888" algn="l"/>
              </a:tabLst>
            </a:pPr>
            <a:r>
              <a:rPr lang="en-US" sz="2400">
                <a:latin typeface="Times New Roman" pitchFamily="18" charset="0"/>
                <a:ea typeface="MS Mincho" pitchFamily="49" charset="-128"/>
                <a:cs typeface="Times New Roman" pitchFamily="18" charset="0"/>
              </a:rPr>
              <a:t>+ Tấm Cám, Thạch Sanh: ước mơ về công bằng, ở hiền thi gặp lành</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Cóc kiện trời: Đoàn kết tạo nên sức mạnh.</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Nàng tiên ốc, ba cô tiên: Lạc quan, tin tưởng vào những điều tốt đẹp.</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Những câu chuyện cổ tích mang đến cho trẻ thơ bài học về triết lí sống nhân hậu, ở hiền gặp lành ; là suối nguồn trong trẻo nuôi dưỡng, bồi đắp tâm hồn trẻ thơ.</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animBg="1"/>
      <p:bldP spid="3" grpId="0"/>
      <p:bldP spid="6"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50813" y="336550"/>
            <a:ext cx="7720012" cy="8064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150813" y="1565275"/>
            <a:ext cx="11812587" cy="46704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738265" y="447678"/>
            <a:ext cx="6093500"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BÁO CÁO SẢN PHẨM VIẾT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graphicFrame>
        <p:nvGraphicFramePr>
          <p:cNvPr id="8" name="Table 7"/>
          <p:cNvGraphicFramePr>
            <a:graphicFrameLocks noGrp="1"/>
          </p:cNvGraphicFramePr>
          <p:nvPr>
            <p:extLst/>
          </p:nvPr>
        </p:nvGraphicFramePr>
        <p:xfrm>
          <a:off x="450850" y="1741488"/>
          <a:ext cx="11233150" cy="4360863"/>
        </p:xfrm>
        <a:graphic>
          <a:graphicData uri="http://schemas.openxmlformats.org/drawingml/2006/table">
            <a:tbl>
              <a:tblPr/>
              <a:tblGrid>
                <a:gridCol w="2049463">
                  <a:extLst>
                    <a:ext uri="{9D8B030D-6E8A-4147-A177-3AD203B41FA5}">
                      <a16:colId xmlns:a16="http://schemas.microsoft.com/office/drawing/2014/main" val="20000"/>
                    </a:ext>
                  </a:extLst>
                </a:gridCol>
                <a:gridCol w="2646362">
                  <a:extLst>
                    <a:ext uri="{9D8B030D-6E8A-4147-A177-3AD203B41FA5}">
                      <a16:colId xmlns:a16="http://schemas.microsoft.com/office/drawing/2014/main" val="20001"/>
                    </a:ext>
                  </a:extLst>
                </a:gridCol>
                <a:gridCol w="2646363">
                  <a:extLst>
                    <a:ext uri="{9D8B030D-6E8A-4147-A177-3AD203B41FA5}">
                      <a16:colId xmlns:a16="http://schemas.microsoft.com/office/drawing/2014/main" val="20002"/>
                    </a:ext>
                  </a:extLst>
                </a:gridCol>
                <a:gridCol w="2293937">
                  <a:extLst>
                    <a:ext uri="{9D8B030D-6E8A-4147-A177-3AD203B41FA5}">
                      <a16:colId xmlns:a16="http://schemas.microsoft.com/office/drawing/2014/main" val="20003"/>
                    </a:ext>
                  </a:extLst>
                </a:gridCol>
                <a:gridCol w="1597025">
                  <a:extLst>
                    <a:ext uri="{9D8B030D-6E8A-4147-A177-3AD203B41FA5}">
                      <a16:colId xmlns:a16="http://schemas.microsoft.com/office/drawing/2014/main" val="20004"/>
                    </a:ext>
                  </a:extLst>
                </a:gridCol>
              </a:tblGrid>
              <a:tr h="8620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FFFF"/>
                          </a:solidFill>
                          <a:effectLst/>
                          <a:latin typeface="Times New Roman" pitchFamily="18" charset="0"/>
                          <a:cs typeface="Times New Roman" pitchFamily="18" charset="0"/>
                        </a:rPr>
                        <a:t>Mức</a:t>
                      </a:r>
                      <a:r>
                        <a:rPr kumimoji="0" lang="en-US" sz="20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FFFF"/>
                          </a:solidFill>
                          <a:effectLst/>
                          <a:latin typeface="Times New Roman" pitchFamily="18" charset="0"/>
                          <a:cs typeface="Times New Roman" pitchFamily="18" charset="0"/>
                        </a:rPr>
                        <a:t>độ</a:t>
                      </a:r>
                      <a:endParaRPr kumimoji="0" lang="en-US" sz="2000" b="1" i="0" u="none" strike="noStrike" cap="none" normalizeH="0" baseline="0" dirty="0" smtClean="0">
                        <a:ln>
                          <a:noFill/>
                        </a:ln>
                        <a:solidFill>
                          <a:srgbClr val="FFFF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smtClean="0">
                          <a:ln>
                            <a:noFill/>
                          </a:ln>
                          <a:solidFill>
                            <a:srgbClr val="FFFFFF"/>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FFFF"/>
                          </a:solidFill>
                          <a:effectLst/>
                          <a:latin typeface="Times New Roman" pitchFamily="18" charset="0"/>
                          <a:cs typeface="Times New Roman" pitchFamily="18" charset="0"/>
                        </a:rPr>
                        <a:t>Tiêu</a:t>
                      </a:r>
                      <a:r>
                        <a:rPr kumimoji="0" lang="en-US" sz="20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FFFF"/>
                          </a:solidFill>
                          <a:effectLst/>
                          <a:latin typeface="Times New Roman" pitchFamily="18" charset="0"/>
                          <a:cs typeface="Times New Roman" pitchFamily="18" charset="0"/>
                        </a:rPr>
                        <a:t>chí</a:t>
                      </a:r>
                      <a:endParaRPr kumimoji="0" lang="en-US" sz="20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smtClean="0">
                          <a:ln>
                            <a:noFill/>
                          </a:ln>
                          <a:solidFill>
                            <a:srgbClr val="FFFFFF"/>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FFFF"/>
                          </a:solidFill>
                          <a:effectLst/>
                          <a:latin typeface="Times New Roman" pitchFamily="18" charset="0"/>
                          <a:cs typeface="Times New Roman" pitchFamily="18" charset="0"/>
                        </a:rPr>
                        <a:t>Mức</a:t>
                      </a:r>
                      <a:r>
                        <a:rPr kumimoji="0" lang="en-US" sz="2000" b="1" i="0" u="none" strike="noStrike" cap="none" normalizeH="0" baseline="0" dirty="0" smtClean="0">
                          <a:ln>
                            <a:noFill/>
                          </a:ln>
                          <a:solidFill>
                            <a:srgbClr val="FFFFFF"/>
                          </a:solidFill>
                          <a:effectLst/>
                          <a:latin typeface="Times New Roman" pitchFamily="18" charset="0"/>
                          <a:cs typeface="Times New Roman" pitchFamily="18" charset="0"/>
                        </a:rPr>
                        <a:t> 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        Mức 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        Mức 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Mức 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4464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Viết đoạn văn ghi lại cảm xúc về một bài thơ có yếu tố miêu tả, tự sự</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(10 điểm)</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vi-VN" sz="2000" b="0" i="0" u="none" strike="noStrike" cap="none" normalizeH="0" baseline="0" dirty="0" smtClean="0">
                          <a:ln>
                            <a:noFill/>
                          </a:ln>
                          <a:solidFill>
                            <a:srgbClr val="000000"/>
                          </a:solidFill>
                          <a:effectLst/>
                          <a:latin typeface="Times New Roman" pitchFamily="18" charset="0"/>
                          <a:cs typeface="Times New Roman" pitchFamily="18" charset="0"/>
                        </a:rPr>
                        <a:t>Đảm bảo đầy đủ yêu cầu về kiến thức, kĩ năng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ghi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lại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yếu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miêu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tả</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sự</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601663" algn="l"/>
                        </a:tabLst>
                      </a:pPr>
                      <a:r>
                        <a:rPr kumimoji="0" lang="vi-VN" sz="2000" b="0" i="0" u="none" strike="noStrike" cap="none" normalizeH="0" baseline="0" dirty="0" smtClean="0">
                          <a:ln>
                            <a:noFill/>
                          </a:ln>
                          <a:solidFill>
                            <a:srgbClr val="000000"/>
                          </a:solidFill>
                          <a:effectLst/>
                          <a:latin typeface="Times New Roman" pitchFamily="18" charset="0"/>
                          <a:cs typeface="Times New Roman" pitchFamily="18" charset="0"/>
                        </a:rPr>
                        <a:t> lời văn trong sáng, văn viết giàu cảm xúc, giàu sức thuyết phục. </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(9 -10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điểm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vi-VN" sz="2000" b="0" i="0" u="none" strike="noStrike" cap="none" normalizeH="0" baseline="0" dirty="0" smtClean="0">
                          <a:ln>
                            <a:noFill/>
                          </a:ln>
                          <a:solidFill>
                            <a:srgbClr val="000000"/>
                          </a:solidFill>
                          <a:effectLst/>
                          <a:latin typeface="Times New Roman" pitchFamily="18" charset="0"/>
                          <a:cs typeface="Times New Roman" pitchFamily="18" charset="0"/>
                        </a:rPr>
                        <a:t>Đảm bảo yêu cầu về kiến thức, kĩ năng</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ghi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lại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yếu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miêu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tả</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sự</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vi-VN" sz="2000" b="0" i="0" u="none" strike="noStrike" cap="none" normalizeH="0" baseline="0" dirty="0" smtClean="0">
                          <a:ln>
                            <a:noFill/>
                          </a:ln>
                          <a:solidFill>
                            <a:srgbClr val="000000"/>
                          </a:solidFill>
                          <a:effectLst/>
                          <a:latin typeface="Times New Roman" pitchFamily="18" charset="0"/>
                          <a:cs typeface="Times New Roman" pitchFamily="18" charset="0"/>
                        </a:rPr>
                        <a:t>nhưng còn mắc một vài lỗi diễn đạt, văn viết có cảm xúc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vi-VN" sz="2000" b="0" i="0" u="none" strike="noStrike" cap="none" normalizeH="0" baseline="0" dirty="0" smtClean="0">
                          <a:ln>
                            <a:noFill/>
                          </a:ln>
                          <a:solidFill>
                            <a:srgbClr val="000000"/>
                          </a:solidFill>
                          <a:effectLst/>
                          <a:latin typeface="Times New Roman" pitchFamily="18" charset="0"/>
                          <a:cs typeface="Times New Roman" pitchFamily="18" charset="0"/>
                        </a:rPr>
                        <a:t>nhưng chưa rõ ràng, sâu sắc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(7 - 8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điểm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Đảm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bảo</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cầu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cơ</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bản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ghi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lại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yếu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miêu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tả</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sự</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nhưng</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chưa</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rõ</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ràngyếu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sự</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miêu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tả</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còn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nặng</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diễn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xuôi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thơ</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(5- 6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điểm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Chưa</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đảm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bảo</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cầu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cơ</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bản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ghi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lại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yếu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miêu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tả</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sự</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dưới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5điểm)</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1"/>
                  </a:ext>
                </a:extLst>
              </a:tr>
            </a:tbl>
          </a:graphicData>
        </a:graphic>
      </p:graphicFrame>
      <p:cxnSp>
        <p:nvCxnSpPr>
          <p:cNvPr id="10" name="Straight Connector 9">
            <a:extLst/>
          </p:cNvPr>
          <p:cNvCxnSpPr>
            <a:cxnSpLocks/>
          </p:cNvCxnSpPr>
          <p:nvPr/>
        </p:nvCxnSpPr>
        <p:spPr>
          <a:xfrm>
            <a:off x="450850" y="1741488"/>
            <a:ext cx="2054225" cy="8890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9441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690688"/>
            <a:ext cx="4365625"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15925" y="2757488"/>
            <a:ext cx="11545888" cy="35385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 name="Rounded Rectangle 7"/>
          <p:cNvSpPr>
            <a:spLocks noChangeArrowheads="1"/>
          </p:cNvSpPr>
          <p:nvPr/>
        </p:nvSpPr>
        <p:spPr bwMode="auto">
          <a:xfrm>
            <a:off x="3133725" y="227013"/>
            <a:ext cx="6624638" cy="1243012"/>
          </a:xfrm>
          <a:prstGeom prst="roundRect">
            <a:avLst>
              <a:gd name="adj" fmla="val 16667"/>
            </a:avLst>
          </a:prstGeom>
          <a:solidFill>
            <a:srgbClr val="E36C0A"/>
          </a:solidFill>
          <a:ln w="25400">
            <a:solidFill>
              <a:srgbClr val="243F60"/>
            </a:solidFill>
            <a:round/>
            <a:headEnd/>
            <a:tailEnd/>
          </a:ln>
        </p:spPr>
        <p:txBody>
          <a:bodyPr anchor="ct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alt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n-US" alt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ÔN TẬP NÓI VÀ NGHE:</a:t>
            </a: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n-US" altLang="ja-JP" sz="2400" b="1" i="0" u="none" strike="noStrike" kern="1200" cap="none" spc="0" normalizeH="0" baseline="0" noProof="0">
                <a:ln>
                  <a:noFill/>
                </a:ln>
                <a:solidFill>
                  <a:srgbClr val="002060"/>
                </a:solidFill>
                <a:effectLst/>
                <a:uLnTx/>
                <a:uFillTx/>
                <a:latin typeface="Times New Roman" pitchFamily="18" charset="0"/>
                <a:ea typeface="游ゴシック" panose="020B0400000000000000" pitchFamily="34" charset="-128"/>
                <a:cs typeface="Times New Roman" pitchFamily="18" charset="0"/>
              </a:rPr>
              <a:t>TRÌNH BÀY Ý KIẾN VỀ MỘT VẤN ĐỀ TRONG ĐỜI SỐNG GIA ĐÌNH</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533102" y="1773853"/>
            <a:ext cx="6123482"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533400" y="3195638"/>
            <a:ext cx="11125200" cy="26765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1. </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bước thực hành nói và nghe: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Bước 1</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Chuẩn bị</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Mục đích nói: chia sẻ ý kiến về một vấn đề trong đời sống gia đình.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Người nghe: thầy cô, bạn bè, người thân…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Dựa vào trải nghiệm của bản thân để lựa chọn đề tài phù hợp. (Gợi ý: Quan hệ giữa các thành viên trong gia đình; việc chăm sóc lắng nghe thấu hiểu của cha mẹ với con cái; thái độ cư xử của con cái với cha mẹ…).</a:t>
            </a:r>
          </a:p>
        </p:txBody>
      </p:sp>
    </p:spTree>
    <p:extLst>
      <p:ext uri="{BB962C8B-B14F-4D97-AF65-F5344CB8AC3E}">
        <p14:creationId xmlns:p14="http://schemas.microsoft.com/office/powerpoint/2010/main" val="21574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8"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74638" y="269875"/>
            <a:ext cx="11733212" cy="64309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36600" y="307975"/>
            <a:ext cx="10807700" cy="51704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Đọc lại văn bản trong SGK để có thêm ý tưởng (ví dụ </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như sự yêu thương chăm sóc của những người thân dành cho trẻ em như trong bài </a:t>
            </a:r>
            <a:r>
              <a:rPr kumimoji="0" lang="en-US" sz="2200" b="1" i="1"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Chuyện cổ tích về loài người;</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tình cảm gắn bó yêu thương của người mẹ với con trong </a:t>
            </a:r>
            <a:r>
              <a:rPr kumimoji="0" lang="en-US" sz="22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Mây và sóng</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của Ta-go; tình yêu thương của anh chị em trong gia đình </a:t>
            </a:r>
            <a:r>
              <a:rPr kumimoji="0" lang="en-US" sz="22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trong Bức tranh của em gái tôi</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Tìm các thông tin liên quan từ sách, báo hoặc các phương tiện khác.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Chuẩn bị tranh, ảnh minh họa (ví dụ sưu tầm bài thơ, câu hát tranh ảnh liên qua đến chủ đề gia đình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Ghi ra giấy những ý chính cần nói và sắp xếp theo trình tự.</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2: Chuẩn bị nội dung nói </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Xác định đề tài: </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Các ý cần phải nói và sắp xếp theo trình tự phù hợp:</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Nêu vấn đề: </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Các biểu hiện cụ thể của vấn đề </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Nêu tác dụng của vấn đề với các thành viên trong gia đình.</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Trình bày mong muốn của em và cách giải quyết vấn đề.</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736600" y="5441950"/>
            <a:ext cx="11271250" cy="11080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Bước 3: Luyện tập và trình bày.</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 Để trình bày tốt, em hãy luyện tập trước ( trình bày một mình hoặc trước bạn bè, người thân)</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Cách nói: tự nhiên, gần gũi, chia sẻ, giãi bày.</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7776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638" y="306388"/>
            <a:ext cx="5280025"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5842" name="TextBox 8"/>
          <p:cNvSpPr txBox="1">
            <a:spLocks noChangeArrowheads="1"/>
          </p:cNvSpPr>
          <p:nvPr/>
        </p:nvSpPr>
        <p:spPr bwMode="auto">
          <a:xfrm>
            <a:off x="619125" y="390525"/>
            <a:ext cx="6124575" cy="460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4</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Kiểm tra và chỉnh sửa: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Rounded Rectangle 10"/>
          <p:cNvSpPr>
            <a:spLocks noChangeArrowheads="1"/>
          </p:cNvSpPr>
          <p:nvPr/>
        </p:nvSpPr>
        <p:spPr bwMode="auto">
          <a:xfrm>
            <a:off x="401638" y="1373188"/>
            <a:ext cx="11171237" cy="51784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5844" name="TextBox 16"/>
          <p:cNvSpPr txBox="1">
            <a:spLocks noChangeArrowheads="1"/>
          </p:cNvSpPr>
          <p:nvPr/>
        </p:nvSpPr>
        <p:spPr bwMode="auto">
          <a:xfrm>
            <a:off x="798513" y="1636713"/>
            <a:ext cx="6122987"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70C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a:ln>
                  <a:noFill/>
                </a:ln>
                <a:solidFill>
                  <a:srgbClr val="0070C0"/>
                </a:solidFill>
                <a:effectLst/>
                <a:uLnTx/>
                <a:uFillTx/>
                <a:latin typeface="Times New Roman" pitchFamily="18" charset="0"/>
                <a:ea typeface="MS Mincho" pitchFamily="49" charset="-128"/>
                <a:cs typeface="Arial" charset="0"/>
              </a:rPr>
              <a:t>Bảng tự kiểm tra kĩ năng nói: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5845" name="TextBox 18"/>
          <p:cNvSpPr txBox="1">
            <a:spLocks noChangeArrowheads="1"/>
          </p:cNvSpPr>
          <p:nvPr/>
        </p:nvSpPr>
        <p:spPr bwMode="auto">
          <a:xfrm>
            <a:off x="6653212" y="1644651"/>
            <a:ext cx="6122988"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Bảng</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tự</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kiểm</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tra</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kĩ</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năng</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nghe</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21" name="Straight Connector 20">
            <a:extLst/>
          </p:cNvPr>
          <p:cNvCxnSpPr>
            <a:stCxn id="10" idx="0"/>
            <a:endCxn id="10" idx="2"/>
          </p:cNvCxnSpPr>
          <p:nvPr/>
        </p:nvCxnSpPr>
        <p:spPr>
          <a:xfrm>
            <a:off x="5986463" y="1373188"/>
            <a:ext cx="0" cy="517842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2" name="Table 21"/>
          <p:cNvGraphicFramePr>
            <a:graphicFrameLocks noGrp="1"/>
          </p:cNvGraphicFramePr>
          <p:nvPr/>
        </p:nvGraphicFramePr>
        <p:xfrm>
          <a:off x="730250" y="2211388"/>
          <a:ext cx="5227638" cy="4191000"/>
        </p:xfrm>
        <a:graphic>
          <a:graphicData uri="http://schemas.openxmlformats.org/drawingml/2006/table">
            <a:tbl>
              <a:tblPr/>
              <a:tblGrid>
                <a:gridCol w="3416300">
                  <a:extLst>
                    <a:ext uri="{9D8B030D-6E8A-4147-A177-3AD203B41FA5}">
                      <a16:colId xmlns:a16="http://schemas.microsoft.com/office/drawing/2014/main" val="20000"/>
                    </a:ext>
                  </a:extLst>
                </a:gridCol>
                <a:gridCol w="1811338">
                  <a:extLst>
                    <a:ext uri="{9D8B030D-6E8A-4147-A177-3AD203B41FA5}">
                      <a16:colId xmlns:a16="http://schemas.microsoft.com/office/drawing/2014/main" val="20001"/>
                    </a:ext>
                  </a:extLst>
                </a:gridCol>
              </a:tblGrid>
              <a:tr h="723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kiểm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tra</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Đạt/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chưa đạt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23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đủ</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phần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mở</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84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Mớ</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nhận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sắp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thực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chứng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kiến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446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Thân bài: Em đã trình bày lần lượt: biểu hiện của vấn đề; tác dụng, mong muốn và cách giải quyết vấn đề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23" name="Table 22"/>
          <p:cNvGraphicFramePr>
            <a:graphicFrameLocks noGrp="1"/>
          </p:cNvGraphicFramePr>
          <p:nvPr/>
        </p:nvGraphicFramePr>
        <p:xfrm>
          <a:off x="6205538" y="2211388"/>
          <a:ext cx="4970462" cy="4210050"/>
        </p:xfrm>
        <a:graphic>
          <a:graphicData uri="http://schemas.openxmlformats.org/drawingml/2006/table">
            <a:tbl>
              <a:tblPr/>
              <a:tblGrid>
                <a:gridCol w="3500437">
                  <a:extLst>
                    <a:ext uri="{9D8B030D-6E8A-4147-A177-3AD203B41FA5}">
                      <a16:colId xmlns:a16="http://schemas.microsoft.com/office/drawing/2014/main" val="20000"/>
                    </a:ext>
                  </a:extLst>
                </a:gridCol>
                <a:gridCol w="1470025">
                  <a:extLst>
                    <a:ext uri="{9D8B030D-6E8A-4147-A177-3AD203B41FA5}">
                      <a16:colId xmlns:a16="http://schemas.microsoft.com/office/drawing/2014/main" val="20001"/>
                    </a:ext>
                  </a:extLst>
                </a:gridCol>
              </a:tblGrid>
              <a:tr h="2105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kiểm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tra</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đạt</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105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 Nắm và hiểu được nội dung chính vấn đề bạn nói;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9269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81025" y="590550"/>
            <a:ext cx="11306175" cy="57800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cxnSp>
        <p:nvCxnSpPr>
          <p:cNvPr id="3" name="Straight Connector 2">
            <a:extLst/>
          </p:cNvPr>
          <p:cNvCxnSpPr>
            <a:stCxn id="4" idx="0"/>
            <a:endCxn id="4" idx="2"/>
          </p:cNvCxnSpPr>
          <p:nvPr/>
        </p:nvCxnSpPr>
        <p:spPr>
          <a:xfrm>
            <a:off x="6234113" y="590550"/>
            <a:ext cx="0" cy="57800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765175" y="1055688"/>
          <a:ext cx="5468938" cy="4472623"/>
        </p:xfrm>
        <a:graphic>
          <a:graphicData uri="http://schemas.openxmlformats.org/drawingml/2006/table">
            <a:tbl>
              <a:tblPr/>
              <a:tblGrid>
                <a:gridCol w="3408363">
                  <a:extLst>
                    <a:ext uri="{9D8B030D-6E8A-4147-A177-3AD203B41FA5}">
                      <a16:colId xmlns:a16="http://schemas.microsoft.com/office/drawing/2014/main" val="20000"/>
                    </a:ext>
                  </a:extLst>
                </a:gridCol>
                <a:gridCol w="2060575">
                  <a:extLst>
                    <a:ext uri="{9D8B030D-6E8A-4147-A177-3AD203B41FA5}">
                      <a16:colId xmlns:a16="http://schemas.microsoft.com/office/drawing/2014/main" val="20001"/>
                    </a:ext>
                  </a:extLst>
                </a:gridCol>
              </a:tblGrid>
              <a:tr h="896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Tập</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trung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cột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lõi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mang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tính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tiêu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đang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bàn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96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thúc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đã</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nhấn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mạnh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vào</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ứng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ứng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thích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mà</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lựa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chọn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 </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49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 </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96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Lí giải được sự quan trọng, ý nghĩa của vấn đề được nói.</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 </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nvGraphicFramePr>
        <p:xfrm>
          <a:off x="6234113" y="1055688"/>
          <a:ext cx="5653087" cy="3499485"/>
        </p:xfrm>
        <a:graphic>
          <a:graphicData uri="http://schemas.openxmlformats.org/drawingml/2006/table">
            <a:tbl>
              <a:tblPr/>
              <a:tblGrid>
                <a:gridCol w="3981450">
                  <a:extLst>
                    <a:ext uri="{9D8B030D-6E8A-4147-A177-3AD203B41FA5}">
                      <a16:colId xmlns:a16="http://schemas.microsoft.com/office/drawing/2014/main" val="20000"/>
                    </a:ext>
                  </a:extLst>
                </a:gridCol>
                <a:gridCol w="1671637">
                  <a:extLst>
                    <a:ext uri="{9D8B030D-6E8A-4147-A177-3AD203B41FA5}">
                      <a16:colId xmlns:a16="http://schemas.microsoft.com/office/drawing/2014/main" val="20001"/>
                    </a:ext>
                  </a:extLst>
                </a:gridCol>
              </a:tblGrid>
              <a:tr h="168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Đưa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nhận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xét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ưu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yếu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tố</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sáng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tạo</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lời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đánh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giá</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bạn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hay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hạn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chế</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bạn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charset="0"/>
                        </a:rPr>
                        <a:t> </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304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Thái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chú</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tôn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trọng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nghiêm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túc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viên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khi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nghe</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bạn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bày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 </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8227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54013" y="306388"/>
            <a:ext cx="11563350" cy="9525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31800" y="1739900"/>
            <a:ext cx="11485563" cy="12684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11188" y="471488"/>
            <a:ext cx="11306175"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2. Thực hành luyện nghe, nói trình bày ý kiến về một vấn đề trong đời sống gia đình.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11188" y="1958975"/>
            <a:ext cx="11149012" cy="8302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Đề 1: Em hãy trình bày ý kiến về những việc cần làm để gia đình trở thành một tổ ấm yêu thương.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Rounded Rectangle 10"/>
          <p:cNvSpPr>
            <a:spLocks noChangeArrowheads="1"/>
          </p:cNvSpPr>
          <p:nvPr/>
        </p:nvSpPr>
        <p:spPr bwMode="auto">
          <a:xfrm>
            <a:off x="354013" y="3552825"/>
            <a:ext cx="11483975" cy="26685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a:spLocks noChangeArrowheads="1"/>
          </p:cNvSpPr>
          <p:nvPr/>
        </p:nvSpPr>
        <p:spPr bwMode="auto">
          <a:xfrm>
            <a:off x="746125" y="3800475"/>
            <a:ext cx="11014075" cy="19383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Bước 1</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Chuẩn bị</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Mục đích nói: chia sẻ ý kiến về một vấn đề trong đời sống gia đình.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Người nghe: thầy cô, bạn bè, người thân…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Dựa vào trải nghiệm của bản thân để nội dung nói phù hợp với vấn đề cần chia sẻ</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a:t>
            </a:r>
            <a:r>
              <a:rPr kumimoji="0" lang="en-US" sz="2400" b="1"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Những việc cần làm để gia đình trở thành một tổ ấm yêu thương.</a:t>
            </a:r>
          </a:p>
        </p:txBody>
      </p:sp>
    </p:spTree>
    <p:extLst>
      <p:ext uri="{BB962C8B-B14F-4D97-AF65-F5344CB8AC3E}">
        <p14:creationId xmlns:p14="http://schemas.microsoft.com/office/powerpoint/2010/main" val="400802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1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88963"/>
            <a:ext cx="11531600" cy="59293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884238" y="736600"/>
            <a:ext cx="11063287" cy="56324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2</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Tìm ý, lập dàn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Tìm ý vấn đề cần trình bày:</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việc cần làm để gia đình trở thành một tổ ấm yêu thương.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Nêu vấn đề: Gia đình có vai trò quan trong với mỗi con người. Đ</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ể gia đình trở thành một tổ ấm yêu thương thì mỗi thành viên trong gia đình cần phải làm gì?</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Các biểu hiện cụ thể của vấn đề: Gia đình có vai trò quan trong với mỗi người: nơi con người sinh ra, nuôi dưỡng ta trưởng thành, nơi chia sẻ vui buồn, giúp đỡ nhau vượt qua khó khăn, nơi tạo động lực cho ta tiến bộ...</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Nêu tác dụng của vấn đề với các thành viên trong gia đình: Mỗi thành viên trong gia đình cần có việc làm cụ thể để gia đình trở thành tổ ấm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Trình bày mong muốn của em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việc cần làm để gia đình trở thành một tổ ấm yêu thương.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 Với cha mẹ với con: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Con cái với cha mẹ:</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Anh chị em với nhau</a:t>
            </a:r>
          </a:p>
        </p:txBody>
      </p:sp>
    </p:spTree>
    <p:extLst>
      <p:ext uri="{BB962C8B-B14F-4D97-AF65-F5344CB8AC3E}">
        <p14:creationId xmlns:p14="http://schemas.microsoft.com/office/powerpoint/2010/main" val="203065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2288" y="485775"/>
            <a:ext cx="6740525"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22288" y="1728788"/>
            <a:ext cx="11274425" cy="44465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79450" y="522288"/>
            <a:ext cx="6740525" cy="4826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Lập dàn ý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bài kể (có thể bằng sơ đồ tư duy):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792163" y="1854200"/>
            <a:ext cx="10877550" cy="39084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Mở đầu</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Chào hỏi. Nêu vấn đề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Gợi ý</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Xin chào thầy cô và các bạn. Tôi tên là......................, học lớp......., trường................. Sau đây tôi xin trình bày vấn đề: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việc cần làm để gia đình trở thành một tổ ấm yêu thương.</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Trước khi bắt đầu bài nói của mình, tôi có một câu hỏi "Các bạn có cùng chơi thể thao với bố, có cùng làm việc nhà với mẹ chưa?" (Có thể giao lưu với 1 bạn hỏi lí do). Bản thân tôi cũng thường được làm những việc ấy. Bởi vì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gia đình có vai trò quan trong với mỗi con người. Đ</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ể gia đình trở thành một tổ ấm yêu thương thì mỗi thành viên trong gia đình cần phải làm gì?</a:t>
            </a:r>
          </a:p>
        </p:txBody>
      </p:sp>
    </p:spTree>
    <p:extLst>
      <p:ext uri="{BB962C8B-B14F-4D97-AF65-F5344CB8AC3E}">
        <p14:creationId xmlns:p14="http://schemas.microsoft.com/office/powerpoint/2010/main" val="189174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14313" y="269875"/>
            <a:ext cx="11763375" cy="64452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61963" y="401638"/>
            <a:ext cx="11515725" cy="61864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2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Nội dung chính</a:t>
            </a:r>
            <a:r>
              <a:rPr kumimoji="0" lang="en-US" sz="22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Lựa chọn và sắp xếp các ý tìm được theo một trình tự hợp lí.</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Biểu hiện của vấn đề:</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 +Nêu được vai trò của gia đình với mỗi người: Gia đình có vai trò quan trong với mỗi người: nơi con người sinh ra, nuôi dưỡng ta trưởng thành, nơi chia sẻ vui buồn, giúp đỡ nhau vượt qua khó khăn, nơi tạo động lực cho ta tiến bộ...</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 + Nhưng nhiều vấn đề nảy sinh, khiến nhiều gia đình không thực sự là tổ ấm như cha mẹ mải lo cơm áo, thú sử dụng điện thoại phổ biến, nhiều trẻ nhỏ không được ở với cha mẹ...</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Nêu tác dụng của vấn đề với các thành viên trong gia đình: Mỗi thành viên trong gia đình cần có việc làm cụ thể để gia đình trở thành tổ ấm: Sự cần thiết của việc gắn kết các thành viên: ông bà, cha mẹ, con cái...</a:t>
            </a: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Để có một gia đình bình yên, hạnh phúc phải đến từ sự cố gắng của các thành viên trong gia đình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Trình bày mong muốn của em về </a:t>
            </a: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việc cần làm để gia đình trở thành một tổ ấm yêu thương.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 Với cha mẹ với con: cần trở thành một người bạn của con, chia sẻ với con những vấn đề trong cuộc sống, đưa ra những lời khuyên hay lời động viên đúng lúc. Không áp đặt suy nghĩ của mình cho con, không so sánh giữa các con, tôn trọng sở thích, ước mơ của con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Con cái với cha mẹ: vâng lời, lễ phép và học tập những đức tính tốt đẹp của cha mẹ; chia sẻ với cha mẹ để có thể nhận được sự thấu hiểu, hay lời khuyên đúng đắn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Anh chị em với nhau: cần sống hòa thiện, nhường nhịn, chia sẻ và giúp đỡ nhau, tôn trọng nhau.</a:t>
            </a:r>
          </a:p>
        </p:txBody>
      </p:sp>
    </p:spTree>
    <p:extLst>
      <p:ext uri="{BB962C8B-B14F-4D97-AF65-F5344CB8AC3E}">
        <p14:creationId xmlns:p14="http://schemas.microsoft.com/office/powerpoint/2010/main" val="327156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9263" y="387350"/>
            <a:ext cx="11512550" cy="61341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850900" y="488950"/>
            <a:ext cx="11110913" cy="5880100"/>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Kết thúc</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 Khẳng định sự cần thiết của việc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cần làm để gia đình trở thành một tổ ấm yêu thương.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Bày tỏ mong muốn nhận được sự chia sẻ từ người nghe về vấn đề.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3:</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Thực hành nói và nghe</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Dựa vào dàn ý và thực hiện việc trình bày vấn đề n</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hững việc cần làm để gia đình trở thành một tổ ấm yêu thương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trước tổ hoặc lớp.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Chú ý bảo đảm nội dung trình bày, cách nói thế nào để vấn đề trở nên hấp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Có thể sử dụng thêm tranh ảnh, đạo cụ…kết hợp với ngôn ngữ hình thể để bài nói thêm sinh động và hấp dẫn hơn.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4</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Kiểm tra và chỉnh sửa: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Dựa vào bảng trên để đánh giá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8007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39700" y="88897"/>
            <a:ext cx="11899900" cy="66690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871538" y="88897"/>
            <a:ext cx="2951162" cy="461962"/>
          </a:xfrm>
          <a:prstGeom prst="rect">
            <a:avLst/>
          </a:prstGeom>
          <a:noFill/>
          <a:ln w="9525">
            <a:noFill/>
            <a:miter lim="800000"/>
            <a:headEnd/>
            <a:tailEnd/>
          </a:ln>
        </p:spPr>
        <p:txBody>
          <a:bodyPr wrap="none">
            <a:spAutoFit/>
          </a:bodyPr>
          <a:lstStyle/>
          <a:p>
            <a:pPr>
              <a:tabLst>
                <a:tab pos="1385888" algn="l"/>
              </a:tabLst>
            </a:pPr>
            <a:r>
              <a:rPr lang="en-US" sz="2400">
                <a:latin typeface="Times New Roman" pitchFamily="18" charset="0"/>
                <a:ea typeface="MS Mincho" pitchFamily="49" charset="-128"/>
              </a:rPr>
              <a:t>-</a:t>
            </a:r>
            <a:r>
              <a:rPr lang="en-US" sz="2400" b="1">
                <a:latin typeface="Times New Roman" pitchFamily="18" charset="0"/>
                <a:ea typeface="MS Mincho" pitchFamily="49" charset="-128"/>
              </a:rPr>
              <a:t> Hình ảnh người bố:</a:t>
            </a:r>
            <a:endParaRPr lang="en-US" sz="2400">
              <a:latin typeface="Times New Roman" pitchFamily="18" charset="0"/>
              <a:cs typeface="Times New Roman" pitchFamily="18" charset="0"/>
            </a:endParaRPr>
          </a:p>
        </p:txBody>
      </p:sp>
      <p:sp>
        <p:nvSpPr>
          <p:cNvPr id="3" name="Rectangle 2"/>
          <p:cNvSpPr>
            <a:spLocks noChangeArrowheads="1"/>
          </p:cNvSpPr>
          <p:nvPr/>
        </p:nvSpPr>
        <p:spPr bwMode="auto">
          <a:xfrm>
            <a:off x="541338" y="525459"/>
            <a:ext cx="11385550" cy="2538413"/>
          </a:xfrm>
          <a:prstGeom prst="rect">
            <a:avLst/>
          </a:prstGeom>
          <a:noFill/>
          <a:ln w="9525">
            <a:noFill/>
            <a:miter lim="800000"/>
            <a:headEnd/>
            <a:tailEnd/>
          </a:ln>
        </p:spPr>
        <p:txBody>
          <a:bodyPr>
            <a:spAutoFit/>
          </a:bodyPr>
          <a:lstStyle/>
          <a:p>
            <a:pPr>
              <a:lnSpc>
                <a:spcPct val="107000"/>
              </a:lnSpc>
              <a:tabLst>
                <a:tab pos="1385888" algn="l"/>
              </a:tabLst>
            </a:pPr>
            <a:r>
              <a:rPr lang="en-US" sz="2400" dirty="0">
                <a:latin typeface="Times New Roman" pitchFamily="18" charset="0"/>
                <a:ea typeface="MS Mincho" pitchFamily="49" charset="-128"/>
              </a:rPr>
              <a:t>+</a:t>
            </a:r>
            <a:r>
              <a:rPr lang="en-US" sz="2400" dirty="0" err="1">
                <a:latin typeface="Times New Roman" pitchFamily="18" charset="0"/>
                <a:ea typeface="MS Mincho" pitchFamily="49" charset="-128"/>
              </a:rPr>
              <a:t>Nếu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mẹ</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yêu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thương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trẻ</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dành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cho</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trẻ</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sự</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chăm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sóc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ân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lời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ru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ngọt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ngào</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thì</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bố</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thể</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hiện</a:t>
            </a:r>
            <a:r>
              <a:rPr lang="en-US" sz="2400" dirty="0">
                <a:latin typeface="Times New Roman" pitchFamily="18" charset="0"/>
                <a:ea typeface="MS Mincho" pitchFamily="49" charset="-128"/>
              </a:rPr>
              <a:t> qua </a:t>
            </a:r>
            <a:r>
              <a:rPr lang="en-US" sz="2400" dirty="0" err="1">
                <a:latin typeface="Times New Roman" pitchFamily="18" charset="0"/>
                <a:ea typeface="MS Mincho" pitchFamily="49" charset="-128"/>
              </a:rPr>
              <a:t>sự</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truyền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dậy</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cho</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trẻ</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em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những</a:t>
            </a:r>
            <a:r>
              <a:rPr lang="en-US" sz="2400" dirty="0">
                <a:latin typeface="Times New Roman" pitchFamily="18" charset="0"/>
                <a:ea typeface="MS Mincho" pitchFamily="49" charset="-128"/>
              </a:rPr>
              <a:t> tri </a:t>
            </a:r>
            <a:r>
              <a:rPr lang="en-US" sz="2400" dirty="0" err="1">
                <a:latin typeface="Times New Roman" pitchFamily="18" charset="0"/>
                <a:ea typeface="MS Mincho" pitchFamily="49" charset="-128"/>
              </a:rPr>
              <a:t>thức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về</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thiên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nhiên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về</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cuộc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sống</a:t>
            </a:r>
            <a:r>
              <a:rPr lang="en-US" sz="2400" dirty="0">
                <a:latin typeface="Times New Roman" pitchFamily="18" charset="0"/>
                <a:ea typeface="MS Mincho" pitchFamily="49" charset="-128"/>
              </a:rPr>
              <a:t>.</a:t>
            </a:r>
            <a:endParaRPr lang="en-US" sz="2400" dirty="0">
              <a:latin typeface="Times New Roman" pitchFamily="18" charset="0"/>
              <a:cs typeface="Times New Roman" pitchFamily="18" charset="0"/>
            </a:endParaRPr>
          </a:p>
          <a:p>
            <a:pPr algn="just">
              <a:lnSpc>
                <a:spcPct val="107000"/>
              </a:lnSpc>
              <a:spcAft>
                <a:spcPts val="800"/>
              </a:spcAft>
              <a:tabLst>
                <a:tab pos="1385888" algn="l"/>
              </a:tabLst>
            </a:pPr>
            <a:r>
              <a:rPr lang="en-US" sz="2400" b="1" dirty="0">
                <a:latin typeface="Times New Roman" pitchFamily="18" charset="0"/>
                <a:ea typeface="MS Mincho" pitchFamily="49" charset="-128"/>
              </a:rPr>
              <a:t>+</a:t>
            </a:r>
            <a:r>
              <a:rPr lang="en-US" sz="2400" dirty="0" err="1">
                <a:latin typeface="Times New Roman" pitchFamily="18" charset="0"/>
                <a:ea typeface="MS Mincho" pitchFamily="49" charset="-128"/>
              </a:rPr>
              <a:t>Mẹ</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nuôi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dưỡng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cho</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trẻ</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trái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tim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ấm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áp</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yêu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thương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Bố</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giúp</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trẻ</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trưởng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thành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về</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trí</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tuệ</a:t>
            </a:r>
            <a:endParaRPr lang="en-US" sz="2400" dirty="0">
              <a:latin typeface="Times New Roman" pitchFamily="18" charset="0"/>
              <a:cs typeface="Times New Roman" pitchFamily="18" charset="0"/>
            </a:endParaRPr>
          </a:p>
          <a:p>
            <a:pPr algn="just">
              <a:lnSpc>
                <a:spcPct val="107000"/>
              </a:lnSpc>
              <a:spcAft>
                <a:spcPts val="800"/>
              </a:spcAft>
              <a:tabLst>
                <a:tab pos="1385888" algn="l"/>
              </a:tabLst>
            </a:pPr>
            <a:r>
              <a:rPr lang="en-US" sz="2400" dirty="0">
                <a:solidFill>
                  <a:srgbClr val="000000"/>
                </a:solidFill>
                <a:latin typeface="Times New Roman" pitchFamily="18" charset="0"/>
                <a:cs typeface="Times New Roman" pitchFamily="18" charset="0"/>
              </a:rPr>
              <a:t>+</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còn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ngoan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dậy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dỗ</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dậy</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rộng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mặt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đường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núi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tròn</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6" name="Rectangle 5"/>
          <p:cNvSpPr>
            <a:spLocks noChangeArrowheads="1"/>
          </p:cNvSpPr>
          <p:nvPr/>
        </p:nvSpPr>
        <p:spPr bwMode="auto">
          <a:xfrm>
            <a:off x="527050" y="3021009"/>
            <a:ext cx="5160963" cy="460375"/>
          </a:xfrm>
          <a:prstGeom prst="rect">
            <a:avLst/>
          </a:prstGeom>
          <a:noFill/>
          <a:ln w="9525">
            <a:noFill/>
            <a:miter lim="800000"/>
            <a:headEnd/>
            <a:tailEnd/>
          </a:ln>
        </p:spPr>
        <p:txBody>
          <a:bodyPr wrap="none">
            <a:spAutoFit/>
          </a:bodyPr>
          <a:lstStyle/>
          <a:p>
            <a:pPr>
              <a:tabLst>
                <a:tab pos="1385888" algn="l"/>
              </a:tabLst>
            </a:pPr>
            <a:r>
              <a:rPr lang="en-US" sz="2400">
                <a:latin typeface="Times New Roman" pitchFamily="18" charset="0"/>
                <a:ea typeface="MS Mincho" pitchFamily="49" charset="-128"/>
              </a:rPr>
              <a:t>- </a:t>
            </a:r>
            <a:r>
              <a:rPr lang="en-US" sz="2400" b="1">
                <a:latin typeface="Times New Roman" pitchFamily="18" charset="0"/>
                <a:ea typeface="MS Mincho" pitchFamily="49" charset="-128"/>
              </a:rPr>
              <a:t>Hình ảnh người thầy và mái trường:</a:t>
            </a:r>
            <a:endParaRPr lang="en-US" sz="2400">
              <a:latin typeface="Times New Roman" pitchFamily="18" charset="0"/>
              <a:cs typeface="Times New Roman" pitchFamily="18" charset="0"/>
            </a:endParaRPr>
          </a:p>
        </p:txBody>
      </p:sp>
      <p:sp>
        <p:nvSpPr>
          <p:cNvPr id="7" name="Rectangle 6"/>
          <p:cNvSpPr>
            <a:spLocks noChangeArrowheads="1"/>
          </p:cNvSpPr>
          <p:nvPr/>
        </p:nvSpPr>
        <p:spPr bwMode="auto">
          <a:xfrm>
            <a:off x="527050" y="3449634"/>
            <a:ext cx="11387138" cy="3046413"/>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rPr>
              <a:t>+ Hình ảnh mái trường hiện lên rất những gì rất đỗi thân thương và bình dị như chữ viết, bàn ghế, lớp học, bảng,phấn và thầy giáo.</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Người thầy đa mang đến cho trẻ em bài học về đạo đức, tri thức, nuôi dưỡng những ước mơ đẹp đẽ... giúp trẻ trưởng thành.Vai trò của yếu tố tự sự trong thơ: Mặc dù phương thức biểu đạt chính của thơ là biểu cảm, nhưng trong bài thơ được lồng yếu tố tự sự. Bài thơ có nhan đề là Chuyện cổ tích về loài người gợi cho người đọc liên tưởng đến những câu chuyện ưởng tượng về sự xuất hiện của loài người trong vũ trụ dưới hình thức cổ tích suy nghiêm, giải thích nguồn gốc của loài người mang màu sắc hoàng đường kì lạ.</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6" grpId="0"/>
      <p:bldP spid="7"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4025" y="546100"/>
            <a:ext cx="11283950" cy="13525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54025" y="2147875"/>
            <a:ext cx="11274425" cy="13747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a:extLst/>
          </p:cNvPr>
          <p:cNvSpPr txBox="1"/>
          <p:nvPr/>
        </p:nvSpPr>
        <p:spPr>
          <a:xfrm>
            <a:off x="752822" y="795325"/>
            <a:ext cx="8406168" cy="852349"/>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BÁO CÁO SẢN PHẨM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342900" marR="0" lvl="0" indent="-342900" algn="l" defTabSz="914400" rtl="0" eaLnBrk="1" fontAlgn="auto" latinLnBrk="0" hangingPunct="1">
              <a:lnSpc>
                <a:spcPct val="115000"/>
              </a:lnSpc>
              <a:spcBef>
                <a:spcPts val="0"/>
              </a:spcBef>
              <a:spcAft>
                <a:spcPts val="1000"/>
              </a:spcAft>
              <a:buClrTx/>
              <a:buSzTx/>
              <a:buFont typeface="Times New Roman" panose="02020603050405020304" pitchFamily="18" charset="0"/>
              <a:buChar char="-"/>
              <a:tabLst>
                <a:tab pos="457200" algn="l"/>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GV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số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HS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tr</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sản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phẩm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sp>
        <p:nvSpPr>
          <p:cNvPr id="9" name="TextBox 8"/>
          <p:cNvSpPr txBox="1">
            <a:spLocks noChangeArrowheads="1"/>
          </p:cNvSpPr>
          <p:nvPr/>
        </p:nvSpPr>
        <p:spPr bwMode="auto">
          <a:xfrm>
            <a:off x="568325" y="2182800"/>
            <a:ext cx="11160125" cy="12001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Bài tham khảo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Đề 1: Trình bày ý kiến về vấn đề những việc cần làm để gia đình trở thành một tổ ấm yêu thương.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Rounded Rectangle 10"/>
          <p:cNvSpPr>
            <a:spLocks noChangeArrowheads="1"/>
          </p:cNvSpPr>
          <p:nvPr/>
        </p:nvSpPr>
        <p:spPr bwMode="auto">
          <a:xfrm>
            <a:off x="454025" y="3771875"/>
            <a:ext cx="11274425" cy="17573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a:spLocks noChangeArrowheads="1"/>
          </p:cNvSpPr>
          <p:nvPr/>
        </p:nvSpPr>
        <p:spPr bwMode="auto">
          <a:xfrm>
            <a:off x="511175" y="4063975"/>
            <a:ext cx="11160125" cy="12001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Mở</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đầu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Xin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trường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đây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xin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vấn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cần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đình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trở</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tổ</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ấm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386888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Vertical)">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arn(inVertical)">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0" grpId="0" animBg="1"/>
      <p:bldP spid="12"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1475" y="352425"/>
            <a:ext cx="11474450" cy="62738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08000" y="673100"/>
            <a:ext cx="11201400" cy="56324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Trước khi bắt đầu bài nói của mình, tôi có một câu hỏi "Các bạn có cùng chơi thể thao với bố chưa, có cùng làm việc nhà với mẹ bao giờ không nhỉ?"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Có thể giao lưu với 1 bạn hỏi lí do</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Bản thân tôi cũng thường được làm những việc ấy. Bởi vì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gia đình có vai trò quan trong với mỗi con người. Đ</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ể gia đình trở thành một tổ ấm yêu thương thì mỗi thành viên trong gia đình đều có vai tò rất quan trọng. Những việc làm nhỏ hàng ngày của chúng ta như cùng ăn một bữa cơm với cả gia đình, cùng làm việc nhà với mẹ...Đó chính là cách chúng ta làm cho gia đình của mình thật sự là tổ ấm yêu thương.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Sau đây tôi xin trình bày vấn đề: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việc cần làm để gia đình trở thành một tổ ấm yêu thương.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Giọng tâm tình, vừa phải)</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Trước hết, chúng ta cần phải hiểu được g</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ia đình có vai trò quan trong với mỗi người. Bởi gia đình là nơi con người sinh ra, nuôi dưỡng ta trưởng thành, nơi ghi dấu bao kỉ niệm thân thương, gắn liền với ông bà, cha mẹ, anh chị em của ta. Gia đình là máu thịt, là những gì thiêng liêng nhất. Nơi đây, chúng ta cùng chia sẻ vui buồn. Khi gặp khó khăn, gia đình sẽ giúp đỡ nhau vượt qua giông bão, nơi tạo động lực cho ta tiến bộ, nâng đỡ khi ta vấp ngã, chốn yêu thương để ta tìm về...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1906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2275" y="1524794"/>
            <a:ext cx="11334750" cy="42275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 name="Rectangle 2"/>
          <p:cNvSpPr>
            <a:spLocks noChangeArrowheads="1"/>
          </p:cNvSpPr>
          <p:nvPr/>
        </p:nvSpPr>
        <p:spPr bwMode="auto">
          <a:xfrm>
            <a:off x="631032" y="2114550"/>
            <a:ext cx="10917237" cy="3048000"/>
          </a:xfrm>
          <a:prstGeom prst="rect">
            <a:avLst/>
          </a:prstGeom>
          <a:noFill/>
          <a:ln w="9525">
            <a:noFill/>
            <a:miter lim="800000"/>
            <a:headEnd/>
            <a:tailEnd/>
          </a:ln>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400" b="0" i="1"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 </a:t>
            </a:r>
            <a:r>
              <a:rPr kumimoji="0" lang="en-US" altLang="ja-JP" sz="2400" b="0" i="1"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Giọng</a:t>
            </a:r>
            <a:r>
              <a:rPr kumimoji="0" lang="en-US" altLang="ja-JP" sz="2400" b="0" i="1"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1"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trầm</a:t>
            </a:r>
            <a:r>
              <a:rPr kumimoji="0" lang="en-US" altLang="ja-JP" sz="2400" b="0" i="1"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1"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lắng</a:t>
            </a:r>
            <a:r>
              <a:rPr kumimoji="0" lang="en-US" altLang="ja-JP" sz="2400" b="0" i="1"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Nhưng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không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phải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gia</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đình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nào</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cũng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thực</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sự</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là</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tổ</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ấm</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Lối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sống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hiện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đại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đang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làm</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nhiều</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giá</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trị</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truyền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thống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tốt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đẹp</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của</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gia</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đình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Việt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Nam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ít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nhiều</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bị</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phai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nhạt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mất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Xã</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hội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phát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triển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cuộc</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sống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bận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rộn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thiết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bị</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công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nghệ</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thông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minh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ra</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đời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khiến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các</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thành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viên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gia</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đình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ngày</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càng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ít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thời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gian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bên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nhau</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quan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tâm</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lẫn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nhau</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Nhiều</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bậc</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cha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mẹ</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vì</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mải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lo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làm</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ăn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kinh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tế</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phấn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đấu</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vì</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sự</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nghiệp</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mà</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ít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gần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gũi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chú</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trọng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đến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giáo</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dục</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nhân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cách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cho</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con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cái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Bên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cạnh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đó</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tình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trạng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bạo</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lực</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gia</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đình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ly</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thân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ly</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hôn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lối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sống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tự</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do,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buông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thả</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đang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có</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chiều</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hướng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gia</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tăng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đã</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làm</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cho</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giá</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trị</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gia</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đình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dần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giảm</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游ゴシック" panose="020B0400000000000000" pitchFamily="34" charset="-128"/>
                <a:cs typeface="Times New Roman" pitchFamily="18" charset="0"/>
              </a:rPr>
              <a:t> </a:t>
            </a:r>
          </a:p>
        </p:txBody>
      </p:sp>
    </p:spTree>
    <p:extLst>
      <p:ext uri="{BB962C8B-B14F-4D97-AF65-F5344CB8AC3E}">
        <p14:creationId xmlns:p14="http://schemas.microsoft.com/office/powerpoint/2010/main" val="160837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0038" y="344488"/>
            <a:ext cx="11512550" cy="60261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46082" name="TextBox 4"/>
          <p:cNvSpPr txBox="1">
            <a:spLocks noChangeArrowheads="1"/>
          </p:cNvSpPr>
          <p:nvPr/>
        </p:nvSpPr>
        <p:spPr bwMode="auto">
          <a:xfrm>
            <a:off x="623888" y="603250"/>
            <a:ext cx="10863262" cy="55086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1"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(Giọng cất cao hơn, nhấn mạnh vấn đề)</a:t>
            </a: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Như vậy, mỗi thành viên trong gia đình cần làm gì để gia đình trở thành tổ ấm. Trước hết, mỗi gia đình có sự gắn kết các thành viên: ông bà, cha mẹ, con cái...</a:t>
            </a: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Để có một gia đình bình yên, hạnh phúc phải đến từ sự cố gắng của các thành viên trong gia đình.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Cha mẹ cần trở thành một người bạn của con, chia sẻ với con những vấn đề trong cuộc sống, đưa ra những lời khuyên hay lời động viên đúng lúc. Nhiều bậc cha mẹ cố thói quen  áp đặt suy nghĩ của mình cho con, so sánh giữa các con khiến cho nhiều trẻ bị tổn thương, các bạn luôn tự ti, thấy mình kém cỏi. Vậy mỗi cha mẹ hãy yêu thương con bằng việc tôn trọng sở thích, ước mơ của con, không so sánh, suy bì để tạo áp lực cho con. Còn với chúng ta, là con cái  phải biết vâng lời, lễ phép, tôn trọng cha mẹ. Con cái cần học tập những đức tính tốt đẹp của cha mẹ như tính chăm chỉ, gọn gàng của mẹ, thói quen chăm sóc cây của cha... Hãy chia sẻ với cha mẹ để có thể nhận được sự thấu hiểu, hay lời khuyên đúng đắn. Anh chị em với nhau cần sống hòa thiện, nhường nhịn, chia sẻ và giúp đỡ nhau, tôn trọng nhau. Có đôi khi, tình yêu thương lại xuất phát từ những hành động vô cùng nhỏ bé. Đó có thể là cả gia đình cùng nhau ăn một bữa cơm, lời nhắc nhở người cha người mẹ mặc ấm, cùng chụp chung một tấm ảnh vào năm mới… Tuy nhỏ bé nhưng lại đem đến sự ấm áp vô cùng.</a:t>
            </a:r>
          </a:p>
        </p:txBody>
      </p:sp>
    </p:spTree>
    <p:extLst>
      <p:ext uri="{BB962C8B-B14F-4D97-AF65-F5344CB8AC3E}">
        <p14:creationId xmlns:p14="http://schemas.microsoft.com/office/powerpoint/2010/main" val="20979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6413" y="1198563"/>
            <a:ext cx="11276012" cy="38084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a:spLocks noChangeArrowheads="1"/>
          </p:cNvSpPr>
          <p:nvPr/>
        </p:nvSpPr>
        <p:spPr bwMode="auto">
          <a:xfrm>
            <a:off x="506413" y="1689100"/>
            <a:ext cx="10726737" cy="2678113"/>
          </a:xfrm>
          <a:prstGeom prst="rect">
            <a:avLst/>
          </a:prstGeom>
          <a:noFill/>
          <a:ln w="9525">
            <a:noFill/>
            <a:miter lim="800000"/>
            <a:headEnd/>
            <a:tailEnd/>
          </a:ln>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(Giọng nhẹ nhàng)Thưa các thầy cô, các bạn! </a:t>
            </a: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Mỗi năm, Ngày Gia đình Việt Nam (28/6) nhắc nhở chúng ta hãy trở về nhà để vun đắp cho mái ấm gia đình bằng những việc làm đơn giản mà bấy lâu nay mình lãng quên. Đó có thể là một lần bỏ điện thoại xuống, cất Ipad đi để cùng nhau vào bếp chuẩn bị bữa cơm gia đình. Đôi khi chỉ đơn thuần mỗi người hãy quên đi những niềm vui riêng tư, về nhà ăn một bữa cơm có đầy đủ các thành viên; điều này cho thấy rằng, tình yêu gia đình không phải là những điều gì to tát, lớn lao mà xuất phát từ những điều giản dị nhất trong cuộc sống hàng ngày. </a:t>
            </a:r>
          </a:p>
        </p:txBody>
      </p:sp>
    </p:spTree>
    <p:extLst>
      <p:ext uri="{BB962C8B-B14F-4D97-AF65-F5344CB8AC3E}">
        <p14:creationId xmlns:p14="http://schemas.microsoft.com/office/powerpoint/2010/main" val="357213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963" y="501650"/>
            <a:ext cx="11469687" cy="9906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993900"/>
            <a:ext cx="11363325" cy="42037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68325" y="660400"/>
            <a:ext cx="11363325" cy="6588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175"/>
              </a:lnSpc>
              <a:spcBef>
                <a:spcPct val="0"/>
              </a:spcBef>
              <a:spcAft>
                <a:spcPts val="8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Đề 2: Trình bày ý kiến về vấn việc chăm sóc, lắng nghe, thấu hiểu của cha mẹ với con cái.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68325" y="2390775"/>
            <a:ext cx="11363325" cy="32321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175"/>
              </a:lnSpc>
              <a:spcBef>
                <a:spcPct val="0"/>
              </a:spcBef>
              <a:spcAft>
                <a:spcPts val="800"/>
              </a:spcAft>
              <a:buClrTx/>
              <a:buSzTx/>
              <a:buFontTx/>
              <a:buNone/>
              <a:tabLst/>
              <a:defRPr/>
            </a:pPr>
            <a:r>
              <a:rPr kumimoji="0" lang="en-US" sz="2400" b="0"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1</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Chuẩn bị</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Mục đích nói: chia sẻ ý kiến về một vấn đề trong đời sống gia đình.</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Người nghe: thầy cô, bạn bè, người thân…</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Dựa vào trải nghiệm của bản thân để nội dung nói phù hợp với vấn đề cần chia sẻ</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việc 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con cái.</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2</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Tìm ý, lập dàn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Tìm ý vấn đề cần trình bày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việc 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con cái</a:t>
            </a:r>
          </a:p>
        </p:txBody>
      </p:sp>
    </p:spTree>
    <p:extLst>
      <p:ext uri="{BB962C8B-B14F-4D97-AF65-F5344CB8AC3E}">
        <p14:creationId xmlns:p14="http://schemas.microsoft.com/office/powerpoint/2010/main" val="73655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5300" y="765175"/>
            <a:ext cx="11201400" cy="54102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95300" y="1042988"/>
            <a:ext cx="11201400" cy="47720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Nêu vấn đề: Gia đình có vai trò quan trong với mỗi con người. Bạn có thật sự đang hài lòng, cảm thấy hạnh phúc, vui vẻ khi ở trong gia đình của mình. Trong cuộc sống hàng ngày, liệu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việc 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bạn đã làm bạn thực sự tự tin và hạnh phúc chưa?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Các biểu hiện cụ thể của vấn đề: bạn thường bị cha mẹ áp đặt suy nghĩ,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yêu thích, ưu tiên hơn đối với anh chị em của mình, so sánh giữa các con...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Nêu tác dụng của vấn đề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con cái: Đem đến cảm giác an toàn, ấm cúng cho con, gia đình đầm ấm, hạnh phúc.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Trình bày mong muốn của em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ts val="2175"/>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Với cha mẹ với con: tôn trọng sự khác biệt, dành nhiều thời gian chăm sóc, quan tâm, chuyện trò với con cái để hai bên có thể sẻ chia, thấu hiều và tìm ra cách giải quyết khi có vấn đề.</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Con cái với cha mẹ: ngoan ngoan, lễ phép, kính trọng cha mẹ.</a:t>
            </a:r>
          </a:p>
        </p:txBody>
      </p:sp>
    </p:spTree>
    <p:extLst>
      <p:ext uri="{BB962C8B-B14F-4D97-AF65-F5344CB8AC3E}">
        <p14:creationId xmlns:p14="http://schemas.microsoft.com/office/powerpoint/2010/main" val="64037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441325"/>
            <a:ext cx="10841038" cy="8032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31800" y="1558925"/>
            <a:ext cx="10841038" cy="47355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792163" y="563563"/>
            <a:ext cx="9505950" cy="4826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Lập dàn ý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bài kể (có thể bằng sơ đồ tư duy):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525463" y="1943100"/>
            <a:ext cx="10747375" cy="39084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Mở đầu</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Chào hỏi. Nêu vấn đề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Gợi ý</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Xin chào thầy cô và các bạn. Tôi tên là......................, học lớp......., trường................. Sau đây tôi xin trình bày vấn đề: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việc 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con cái.</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Gia đình có vai trò quan trong với mỗi con người. Bạn có thật sự đang hài lòng, cảm thấy hạnh phúc, vui vẻ khi ở trong gia đình của mình.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Bạn có bao giờ bị cha mẹ so sánh “Con vụng về thế, suốt ngày làm vỡ bát!”, “nhìn chị con kia kìa, chị luôn giỏi giang, chăm chỉ, còn còn thì yếu đuối mọi nhẽ”...H</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àng ngày, liệu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việc 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bạn đã làm bạn thực sự tự tin và hạnh phúc chưa? </a:t>
            </a:r>
          </a:p>
        </p:txBody>
      </p:sp>
    </p:spTree>
    <p:extLst>
      <p:ext uri="{BB962C8B-B14F-4D97-AF65-F5344CB8AC3E}">
        <p14:creationId xmlns:p14="http://schemas.microsoft.com/office/powerpoint/2010/main" val="32645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336338" cy="49768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88975" y="1293813"/>
            <a:ext cx="10928350" cy="40909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Các biểu hiện cụ thể của vấn đề: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 +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cha mẹ có thể vô tình làm tăng mâu thuẫn giữa anh chị em bằng cách trực tiếp so sánh hoặc khen ngợi một đứa trẻ thành công.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Cha mẹ thường có xu hướng yêu thích, ưu tiên hơn đối với anh chị em của mình.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Cha mẹ áp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đặt hay thờ ơ với những chuyện mà bạn gặp phải mỗi ngày.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Sự phán xét quá mức của cha mẹ về cách ăn mặc, sở thích... của con đôi khi trở thành thiếu tôn trọng</a:t>
            </a:r>
          </a:p>
          <a:p>
            <a:pPr marL="0" marR="0" lvl="0" indent="0" algn="just" defTabSz="914400" rtl="0" eaLnBrk="1" fontAlgn="base" latinLnBrk="0" hangingPunct="1">
              <a:lnSpc>
                <a:spcPts val="2175"/>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Arial" charset="0"/>
              </a:rPr>
              <a:t>+ Nêu tác dụng của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việc chăm sóc, lắng nghe,</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thấu hiểu của cha mẹ với con cái: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ts val="2175"/>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Đem đến cảm giác an toàn, ấm cúng cho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ts val="2175"/>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Con tìm thấy tài năng và sở trường riêng của mình trong cuộc sống, cảm thấy tự tin, mạnh dạn hơn.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4825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2125" y="419100"/>
            <a:ext cx="11439525" cy="61023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23900" y="635000"/>
            <a:ext cx="11207750" cy="55880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Trình bày mong muốn của em về việc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con cái: </a:t>
            </a:r>
          </a:p>
          <a:p>
            <a:pPr marL="0" marR="0" lvl="0" indent="0" algn="just" defTabSz="914400" rtl="0" eaLnBrk="1" fontAlgn="base" latinLnBrk="0" hangingPunct="1">
              <a:lnSpc>
                <a:spcPts val="2175"/>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 Cha mẹ cần tôn trọng sự khác biệt của mỗi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ts val="2175"/>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Hãy yêu cả những điều tốt và chưa tốt, yêu sự độc đáo, khác biệt của con; cha mẹ nên tôn trọng sở thích, năng lực, cá tính của mỗi đứa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ts val="2175"/>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Đừng nên cố gắng so sánh con mình với bất kỳ ai; dành nhiều thời gian chăm sóc, quan tâm, chuyện trò với con cái để hai bên có thể sẻ chia, thấu hiều và tìm ra cách giải quyết khi có vấn đề.</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Con cái cần vâng lời, lễ phép, chia sẻ với cha mẹ để có thể nhận được sự thấu hiểu, hay lời khuyên đúng đắn</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Kết thúc</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ts val="2175"/>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 Khẳng định sự cần thiết của việc chăm sóc, lắng nghe,</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thấu hiểu của cha mẹ với con cái.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 Bày tỏ mong muốn nhận được sự chia sẻ từ người nghe về vấn đề.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7132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3525" y="317500"/>
            <a:ext cx="11491913" cy="60785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1185863" y="461963"/>
            <a:ext cx="3248025" cy="461962"/>
          </a:xfrm>
          <a:prstGeom prst="rect">
            <a:avLst/>
          </a:prstGeom>
          <a:noFill/>
          <a:ln w="9525">
            <a:noFill/>
            <a:miter lim="800000"/>
            <a:headEnd/>
            <a:tailEnd/>
          </a:ln>
        </p:spPr>
        <p:txBody>
          <a:bodyPr wrap="none">
            <a:spAutoFit/>
          </a:bodyPr>
          <a:lstStyle/>
          <a:p>
            <a:r>
              <a:rPr lang="en-US" sz="2400" b="1">
                <a:solidFill>
                  <a:srgbClr val="0D0D0D"/>
                </a:solidFill>
                <a:latin typeface="Times New Roman" pitchFamily="18" charset="0"/>
                <a:cs typeface="Times New Roman" pitchFamily="18" charset="0"/>
              </a:rPr>
              <a:t>1.3. Đánh giá khái quát</a:t>
            </a:r>
            <a:endParaRPr lang="en-US" sz="2400">
              <a:latin typeface="Calibri" pitchFamily="34" charset="0"/>
            </a:endParaRPr>
          </a:p>
        </p:txBody>
      </p:sp>
      <p:sp>
        <p:nvSpPr>
          <p:cNvPr id="3" name="Rectangle 2"/>
          <p:cNvSpPr>
            <a:spLocks noChangeArrowheads="1"/>
          </p:cNvSpPr>
          <p:nvPr/>
        </p:nvSpPr>
        <p:spPr bwMode="auto">
          <a:xfrm>
            <a:off x="674688" y="1042988"/>
            <a:ext cx="2135187" cy="461962"/>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a. Nghệ thuật: </a:t>
            </a:r>
            <a:endParaRPr lang="en-US" sz="2400">
              <a:latin typeface="Calibri" pitchFamily="34" charset="0"/>
            </a:endParaRPr>
          </a:p>
        </p:txBody>
      </p:sp>
      <p:sp>
        <p:nvSpPr>
          <p:cNvPr id="6" name="Rectangle 5"/>
          <p:cNvSpPr>
            <a:spLocks noChangeArrowheads="1"/>
          </p:cNvSpPr>
          <p:nvPr/>
        </p:nvSpPr>
        <p:spPr bwMode="auto">
          <a:xfrm>
            <a:off x="674688" y="1554163"/>
            <a:ext cx="11253787" cy="2308225"/>
          </a:xfrm>
          <a:prstGeom prst="rect">
            <a:avLst/>
          </a:prstGeom>
          <a:noFill/>
          <a:ln w="9525">
            <a:noFill/>
            <a:miter lim="800000"/>
            <a:headEnd/>
            <a:tailEnd/>
          </a:ln>
        </p:spPr>
        <p:txBody>
          <a:bodyPr>
            <a:spAutoFit/>
          </a:bodyPr>
          <a:lstStyle/>
          <a:p>
            <a:pPr>
              <a:tabLst>
                <a:tab pos="1385888" algn="l"/>
              </a:tabLst>
            </a:pPr>
            <a:r>
              <a:rPr lang="en-US" sz="2400">
                <a:solidFill>
                  <a:srgbClr val="0D0D0D"/>
                </a:solidFill>
                <a:latin typeface="Times New Roman" pitchFamily="18" charset="0"/>
                <a:ea typeface="MS Mincho" pitchFamily="49" charset="-128"/>
              </a:rPr>
              <a:t>- Thể thơ 5 chữ, với giọng thơ tâm tình, thủ thỉ, yêu thương.</a:t>
            </a:r>
            <a:endParaRPr lang="en-US" sz="2400">
              <a:latin typeface="Times New Roman" pitchFamily="18" charset="0"/>
              <a:cs typeface="Times New Roman" pitchFamily="18" charset="0"/>
            </a:endParaRPr>
          </a:p>
          <a:p>
            <a:pPr>
              <a:tabLst>
                <a:tab pos="1385888" algn="l"/>
              </a:tabLst>
            </a:pPr>
            <a:r>
              <a:rPr lang="en-US" sz="2400">
                <a:solidFill>
                  <a:srgbClr val="0D0D0D"/>
                </a:solidFill>
                <a:latin typeface="Times New Roman" pitchFamily="18" charset="0"/>
                <a:ea typeface="MS Mincho" pitchFamily="49" charset="-128"/>
              </a:rPr>
              <a:t>- Dùng yếu tố tự sự kết hợp miêu tả trong tác phẩm trữ tình.</a:t>
            </a:r>
            <a:endParaRPr lang="en-US" sz="2400">
              <a:latin typeface="Times New Roman" pitchFamily="18" charset="0"/>
              <a:cs typeface="Times New Roman" pitchFamily="18" charset="0"/>
            </a:endParaRPr>
          </a:p>
          <a:p>
            <a:pPr>
              <a:tabLst>
                <a:tab pos="1385888" algn="l"/>
              </a:tabLst>
            </a:pPr>
            <a:r>
              <a:rPr lang="en-US" sz="2400">
                <a:solidFill>
                  <a:srgbClr val="0D0D0D"/>
                </a:solidFill>
                <a:latin typeface="Times New Roman" pitchFamily="18" charset="0"/>
                <a:ea typeface="MS Mincho" pitchFamily="49" charset="-128"/>
              </a:rPr>
              <a:t>-  Ngôn ngữ, hình ảnh thơ thân thuộc, bình dị, với trí tưởng tưởng bay bổng, tác giả dùng yếu tố hoang đường, kì ảo tạo ra màu sắc cổ tích, suy nguyên tăng sức hấp dẫn cho bài thơ.</a:t>
            </a:r>
            <a:endParaRPr lang="en-US" sz="2400">
              <a:latin typeface="Times New Roman" pitchFamily="18" charset="0"/>
              <a:cs typeface="Times New Roman" pitchFamily="18" charset="0"/>
            </a:endParaRPr>
          </a:p>
          <a:p>
            <a:pPr>
              <a:tabLst>
                <a:tab pos="1385888" algn="l"/>
              </a:tabLst>
            </a:pPr>
            <a:r>
              <a:rPr lang="en-US" sz="2400">
                <a:solidFill>
                  <a:srgbClr val="0D0D0D"/>
                </a:solidFill>
                <a:latin typeface="Times New Roman" pitchFamily="18" charset="0"/>
                <a:ea typeface="MS Mincho" pitchFamily="49" charset="-128"/>
              </a:rPr>
              <a:t>- Sử dụng nhiều phép tu từ so sánh, nhân hóa, điệp ngữ đặc sắc</a:t>
            </a:r>
            <a:endParaRPr lang="en-US" sz="2400">
              <a:latin typeface="Times New Roman" pitchFamily="18" charset="0"/>
              <a:cs typeface="Times New Roman" pitchFamily="18" charset="0"/>
            </a:endParaRPr>
          </a:p>
        </p:txBody>
      </p:sp>
      <p:sp>
        <p:nvSpPr>
          <p:cNvPr id="7" name="Rectangle 6"/>
          <p:cNvSpPr>
            <a:spLocks noChangeArrowheads="1"/>
          </p:cNvSpPr>
          <p:nvPr/>
        </p:nvSpPr>
        <p:spPr bwMode="auto">
          <a:xfrm>
            <a:off x="493713" y="3862388"/>
            <a:ext cx="1897062" cy="482600"/>
          </a:xfrm>
          <a:prstGeom prst="rect">
            <a:avLst/>
          </a:prstGeom>
          <a:noFill/>
          <a:ln w="9525">
            <a:noFill/>
            <a:miter lim="800000"/>
            <a:headEnd/>
            <a:tailEnd/>
          </a:ln>
        </p:spPr>
        <p:txBody>
          <a:bodyPr wrap="none">
            <a:spAutoFit/>
          </a:bodyPr>
          <a:lstStyle/>
          <a:p>
            <a:pPr>
              <a:lnSpc>
                <a:spcPct val="115000"/>
              </a:lnSpc>
              <a:spcAft>
                <a:spcPts val="1200"/>
              </a:spcAft>
            </a:pPr>
            <a:r>
              <a:rPr lang="en-US" sz="2400" b="1">
                <a:latin typeface="Times New Roman" pitchFamily="18" charset="0"/>
                <a:cs typeface="Times New Roman" pitchFamily="18" charset="0"/>
              </a:rPr>
              <a:t> b. </a:t>
            </a:r>
            <a:r>
              <a:rPr lang="en-US" sz="2400" b="1">
                <a:solidFill>
                  <a:srgbClr val="0D0D0D"/>
                </a:solidFill>
                <a:latin typeface="Times New Roman" pitchFamily="18" charset="0"/>
                <a:cs typeface="Times New Roman" pitchFamily="18" charset="0"/>
              </a:rPr>
              <a:t>Nội dung:</a:t>
            </a:r>
            <a:endParaRPr lang="en-US" sz="2400">
              <a:latin typeface="Times New Roman" pitchFamily="18" charset="0"/>
              <a:cs typeface="Times New Roman" pitchFamily="18" charset="0"/>
            </a:endParaRPr>
          </a:p>
        </p:txBody>
      </p:sp>
      <p:sp>
        <p:nvSpPr>
          <p:cNvPr id="8" name="Rectangle 7"/>
          <p:cNvSpPr>
            <a:spLocks noChangeArrowheads="1"/>
          </p:cNvSpPr>
          <p:nvPr/>
        </p:nvSpPr>
        <p:spPr bwMode="auto">
          <a:xfrm>
            <a:off x="674688" y="4467225"/>
            <a:ext cx="11253787" cy="1593850"/>
          </a:xfrm>
          <a:prstGeom prst="rect">
            <a:avLst/>
          </a:prstGeom>
          <a:noFill/>
          <a:ln w="9525">
            <a:noFill/>
            <a:miter lim="800000"/>
            <a:headEnd/>
            <a:tailEnd/>
          </a:ln>
        </p:spPr>
        <p:txBody>
          <a:bodyPr>
            <a:spAutoFit/>
          </a:bodyPr>
          <a:lstStyle/>
          <a:p>
            <a:pPr>
              <a:tabLst>
                <a:tab pos="1385888" algn="l"/>
              </a:tabLst>
            </a:pPr>
            <a:r>
              <a:rPr lang="en-US" sz="2400">
                <a:solidFill>
                  <a:srgbClr val="0D0D0D"/>
                </a:solidFill>
                <a:latin typeface="Times New Roman" pitchFamily="18" charset="0"/>
                <a:ea typeface="MS Mincho" pitchFamily="49" charset="-128"/>
              </a:rPr>
              <a:t>- Từ những lí giải về nguồn gốc loài người, nhà thơ nhắc nhở mọi người cần yêu thương, sự chăm sóc, chở che, nuôi dưỡng trẻ em cả về thể xác và tâm hồn.</a:t>
            </a:r>
            <a:endParaRPr lang="en-US" sz="2400">
              <a:latin typeface="Times New Roman" pitchFamily="18" charset="0"/>
              <a:cs typeface="Times New Roman" pitchFamily="18" charset="0"/>
            </a:endParaRPr>
          </a:p>
          <a:p>
            <a:pPr>
              <a:lnSpc>
                <a:spcPct val="107000"/>
              </a:lnSpc>
              <a:tabLst>
                <a:tab pos="1385888" algn="l"/>
              </a:tabLst>
            </a:pPr>
            <a:r>
              <a:rPr lang="en-US" sz="2400">
                <a:solidFill>
                  <a:srgbClr val="000000"/>
                </a:solidFill>
                <a:latin typeface="Times New Roman" pitchFamily="18" charset="0"/>
                <a:cs typeface="Times New Roman" pitchFamily="18" charset="0"/>
              </a:rPr>
              <a:t>- Bài thơ thể hiện tình yêu thương trẻ thơ,  tấm lòng nhân hậu yêu thương con người của nhà thơ.</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6" grpId="0"/>
      <p:bldP spid="7" grpId="0"/>
      <p:bldP spid="8"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81013" y="1168400"/>
            <a:ext cx="11229975" cy="45212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a:extLst/>
          </p:cNvPr>
          <p:cNvSpPr txBox="1"/>
          <p:nvPr/>
        </p:nvSpPr>
        <p:spPr>
          <a:xfrm>
            <a:off x="704850" y="1628775"/>
            <a:ext cx="11006138" cy="3768725"/>
          </a:xfrm>
          <a:prstGeom prst="rect">
            <a:avLst/>
          </a:prstGeom>
          <a:noFill/>
        </p:spPr>
        <p:txBody>
          <a:bodyPr>
            <a:spAutoFit/>
          </a:bodyPr>
          <a:lstStyle/>
          <a:p>
            <a:pPr marL="76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3:</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Thực hành nói và nghe</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Dựa vào dàn ý và thực hiện việc trình bày vấn đề n</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hững việc cần làm để gia đình trở thành một tổ ấm yêu thương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trước tổ hoặc lớp.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Chú ý bảo đảm nội dung trình bày, cách nói thế nào để vấn đề trở nên hấp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Có thể sử dụng thêm tranh ảnh, đạo cụ…kết hợp với ngôn ngữ hình thể để bài nói thêm sinh động và hấp dẫn hơn.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4</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Kiểm tra và chỉnh sửa: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Dựa vào bảng trên để đánh giá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5110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36575" y="285750"/>
            <a:ext cx="11185525" cy="12080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36575" y="1858963"/>
            <a:ext cx="11185525" cy="47132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39788" y="368300"/>
            <a:ext cx="10598150" cy="10429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175"/>
              </a:lnSpc>
              <a:spcBef>
                <a:spcPct val="0"/>
              </a:spcBef>
              <a:spcAft>
                <a:spcPts val="8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Bài tham khảo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175"/>
              </a:lnSpc>
              <a:spcBef>
                <a:spcPct val="0"/>
              </a:spcBef>
              <a:spcAft>
                <a:spcPts val="8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Đề 2: Trình bày ý kiến về vấn việc chăm sóc, lắng nghe, thấu hiểu của cha mẹ với con cái.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906463" y="2008188"/>
            <a:ext cx="10815637" cy="43037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Chào hỏi. Nêu vấn đề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Xin chào thầy cô và các bạn. Tôi tên là......................, học lớp......., trường................. Sau đây tôi xin trình bày vấn đề: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việc 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con cái.</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Chúng ta đều biết, gia đình có vai trò quan trong với mỗi con người. Bạn có thật sự đang hài lòng, cảm thấy hạnh phúc, vui vẻ khi ở trong gia đình của mình.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Bạn có bao giờ bị cha mẹ so sánh “Con vụng về thế, suốt ngày làm vỡ bát!”, “nhìn chị con kia kìa, chị luôn giỏi giang, chăm chỉ, còn còn thì yếu đuối mọi nhẽ”...H</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àng ngày, liệu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việc 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bạn đã làm bạn thực sự tự tin và hạnh phúc chưa? </a:t>
            </a:r>
          </a:p>
        </p:txBody>
      </p:sp>
    </p:spTree>
    <p:extLst>
      <p:ext uri="{BB962C8B-B14F-4D97-AF65-F5344CB8AC3E}">
        <p14:creationId xmlns:p14="http://schemas.microsoft.com/office/powerpoint/2010/main" val="92737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729854"/>
            <a:ext cx="11425238" cy="581739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60400" y="1130300"/>
            <a:ext cx="10858500" cy="499624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tin ở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trường</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nếu</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kiểm</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tra</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tốt</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cũng</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hạnh</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phúc</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gia</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đình</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nếu</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anh</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chị</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khác</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tốt</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hoặc</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tố</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chất</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đặc</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biệt</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vô</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ha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tăng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thuẫn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giữa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anh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chị</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bằng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trực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so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sánh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hoặc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khen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ngợi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trẻ</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công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bậc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Suy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sở</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Chẳng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bắt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món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kia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lúc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thờ</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ơ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chuyện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gặp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xét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quá</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mức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mặc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sở</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thích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đôi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trở</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thiếu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tôn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trọng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thua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dường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trở</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phản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nhiên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Đây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cũng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nguyên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thiếu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tin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tổn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lòng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trọng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rằng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trẻ</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lập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trọng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biệt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1674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09588"/>
            <a:ext cx="11650663" cy="58308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76263" y="919163"/>
            <a:ext cx="11331575" cy="501173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5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1A1A1A"/>
                </a:solidFill>
                <a:effectLst/>
                <a:uLnTx/>
                <a:uFillTx/>
                <a:latin typeface="Times New Roman" pitchFamily="18" charset="0"/>
                <a:ea typeface="+mn-ea"/>
                <a:cs typeface="Times New Roman" pitchFamily="18" charset="0"/>
              </a:rPr>
              <a:t>Bởi vậy, để giải quyết tình trạng xích mích giữa những đứa trẻ trong gia đình, cha mẹ cần tôn trọng sự khác biệt của mỗi đứa trẻ. V</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iệc chăm sóc, lắng nghe,</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thấu hiểu của cha mẹ với con cái có ý nghĩa vô cùng lớn với sự của con. Với tôi, khi được cha mẹ thấu hiểu, lắng nghe, tôi có cảm giác an toàn, ấm cúng, hạnh phúc. Và điều đó, cha mẹ đã giúp chúng ta tìm thấy tài năng và sở trường riêng của mình trong cuộc sống, cảm thấy tự tin, mạnh dạn hơn.</a:t>
            </a:r>
            <a:r>
              <a:rPr kumimoji="0" lang="en-US" sz="2400" b="0" i="0" u="none" strike="noStrike" kern="1200" cap="none" spc="0" normalizeH="0" baseline="0" noProof="0">
                <a:ln>
                  <a:noFill/>
                </a:ln>
                <a:solidFill>
                  <a:srgbClr val="1A1A1A"/>
                </a:solidFill>
                <a:effectLst/>
                <a:uLnTx/>
                <a:uFillTx/>
                <a:latin typeface="Times New Roman" pitchFamily="18" charset="0"/>
                <a:ea typeface="+mn-ea"/>
                <a:cs typeface="Times New Roman" pitchFamily="18" charset="0"/>
              </a:rPr>
              <a:t> Mỗi lời động viên, an ủi của cha mẹ khi chúng ta bị điểm kém, khi bị bạn trêu, khi gặp khuyết điểm sẽ làm cho trái tim ta không cô đơn, không cảm giác bị ghét bỏ. Tôi tin chắc, nếu cùng đọc sách, cùng xem phim, chơi thể thao, nấu ăn với cha mẹ sẽ, bạn sẽ thấy vui vẻ, phấn trấn, tự tin.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3792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96863" y="330200"/>
            <a:ext cx="11725275" cy="62611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635000" y="331788"/>
            <a:ext cx="11161713" cy="62611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5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Là con, bạn mong muốn điều gì ở cha mẹ? Còn tôi, tôi mong muốn được cha mẹ chăm sóc, lắng nghe,</a:t>
            </a:r>
            <a:r>
              <a:rPr kumimoji="0" lang="en-US" sz="2400" b="1"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thấu hiểu mình hơn. Hi vọng, các bậc phụ huynh của chúng ta cần tôn trọng sự khác biệt của mỗi đứa con của mình. Hãy yêu cả những điều tốt và chưa tốt, yêu sự độc đáo, khác biệt của con; cha mẹ nên tôn trọng sở thích, năng lực, cá tính của mỗi đứa con. Đặc biệt, tôi mong cha mẹ đừng nên cố gắng so sánh con mình với bất kỳ ai; dành nhiều thời gian chăm sóc, quan tâm, chuyện trò với con cái để hai bên có thể sẻ chia, thấu hiều và tìm ra cách giải quyết khi có vấn đề. Con cái cần vâng lời, lễ phép, chia sẻ với cha mẹ để có thể nhận được sự thấu hiểu, hay lời khuyên đúng đắn.</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5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Tóm lại, thời gian cha mẹ ở bên con cái là rất quan trọng. Càng được gần gũi cha mẹ, chúng ta càng cảm nhận được sự an toàn, tôn trọng và hiểu được ý nghĩa của một gia đình. Các bạn có đồng ý với ý kiến của tôi không?</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Tree>
    <p:extLst>
      <p:ext uri="{BB962C8B-B14F-4D97-AF65-F5344CB8AC3E}">
        <p14:creationId xmlns:p14="http://schemas.microsoft.com/office/powerpoint/2010/main" val="231103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896143" y="330200"/>
          <a:ext cx="10387013" cy="869950"/>
        </p:xfrm>
        <a:graphic>
          <a:graphicData uri="http://schemas.openxmlformats.org/drawingml/2006/table">
            <a:tbl>
              <a:tblPr/>
              <a:tblGrid>
                <a:gridCol w="10387013">
                  <a:extLst>
                    <a:ext uri="{9D8B030D-6E8A-4147-A177-3AD203B41FA5}">
                      <a16:colId xmlns:a16="http://schemas.microsoft.com/office/drawing/2014/main" val="20000"/>
                    </a:ext>
                  </a:extLst>
                </a:gridCol>
              </a:tblGrid>
              <a:tr h="4349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PHIẾU ĐÁNH GIÁ TIÊU CHÍ</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NHÓM............................</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nvPr>
        </p:nvGraphicFramePr>
        <p:xfrm>
          <a:off x="431007" y="1428750"/>
          <a:ext cx="11317287" cy="4419600"/>
        </p:xfrm>
        <a:graphic>
          <a:graphicData uri="http://schemas.openxmlformats.org/drawingml/2006/table">
            <a:tbl>
              <a:tblPr/>
              <a:tblGrid>
                <a:gridCol w="2832100">
                  <a:extLst>
                    <a:ext uri="{9D8B030D-6E8A-4147-A177-3AD203B41FA5}">
                      <a16:colId xmlns:a16="http://schemas.microsoft.com/office/drawing/2014/main" val="20000"/>
                    </a:ext>
                  </a:extLst>
                </a:gridCol>
                <a:gridCol w="2832100">
                  <a:extLst>
                    <a:ext uri="{9D8B030D-6E8A-4147-A177-3AD203B41FA5}">
                      <a16:colId xmlns:a16="http://schemas.microsoft.com/office/drawing/2014/main" val="20001"/>
                    </a:ext>
                  </a:extLst>
                </a:gridCol>
                <a:gridCol w="2825750">
                  <a:extLst>
                    <a:ext uri="{9D8B030D-6E8A-4147-A177-3AD203B41FA5}">
                      <a16:colId xmlns:a16="http://schemas.microsoft.com/office/drawing/2014/main" val="20002"/>
                    </a:ext>
                  </a:extLst>
                </a:gridCol>
                <a:gridCol w="2827337">
                  <a:extLst>
                    <a:ext uri="{9D8B030D-6E8A-4147-A177-3AD203B41FA5}">
                      <a16:colId xmlns:a16="http://schemas.microsoft.com/office/drawing/2014/main" val="20003"/>
                    </a:ext>
                  </a:extLst>
                </a:gridCol>
              </a:tblGrid>
              <a:tr h="9525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TIÊU CHÍ</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đạt</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Tốt</a:t>
                      </a:r>
                    </a:p>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(2 điểm)</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625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Chọn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hay,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Có vấn đề để nói nhưng chưa hay</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Có vấn đề  để nói ấn tượng</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287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2.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chọn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hay,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phong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phú</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hấp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dẫn</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Nôi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đủ</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chi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nghe</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hiểu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đủ</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nghe</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hiểu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Nội dung vấn  đề hay, phong phú, hấp dẫn</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525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 Nói to, rõ ràng, truyền cảm</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Nói nhỏ, khó nghe, nói lặp lại ngập ngừng nhiều lần.</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to,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nhưng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đôi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chỗ</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lặp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ngập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ngừng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to,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truyền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hầu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như</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lặp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hay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ngập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ngừng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7771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86569" y="1619726"/>
          <a:ext cx="11206162" cy="4037648"/>
        </p:xfrm>
        <a:graphic>
          <a:graphicData uri="http://schemas.openxmlformats.org/drawingml/2006/table">
            <a:tbl>
              <a:tblPr/>
              <a:tblGrid>
                <a:gridCol w="2798762">
                  <a:extLst>
                    <a:ext uri="{9D8B030D-6E8A-4147-A177-3AD203B41FA5}">
                      <a16:colId xmlns:a16="http://schemas.microsoft.com/office/drawing/2014/main" val="20000"/>
                    </a:ext>
                  </a:extLst>
                </a:gridCol>
                <a:gridCol w="2806700">
                  <a:extLst>
                    <a:ext uri="{9D8B030D-6E8A-4147-A177-3AD203B41FA5}">
                      <a16:colId xmlns:a16="http://schemas.microsoft.com/office/drawing/2014/main" val="20001"/>
                    </a:ext>
                  </a:extLst>
                </a:gridCol>
                <a:gridCol w="2798763">
                  <a:extLst>
                    <a:ext uri="{9D8B030D-6E8A-4147-A177-3AD203B41FA5}">
                      <a16:colId xmlns:a16="http://schemas.microsoft.com/office/drawing/2014/main" val="20002"/>
                    </a:ext>
                  </a:extLst>
                </a:gridCol>
                <a:gridCol w="2801937">
                  <a:extLst>
                    <a:ext uri="{9D8B030D-6E8A-4147-A177-3AD203B41FA5}">
                      <a16:colId xmlns:a16="http://schemas.microsoft.com/office/drawing/2014/main" val="20003"/>
                    </a:ext>
                  </a:extLst>
                </a:gridCol>
              </a:tblGrid>
              <a:tr h="18430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4.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Sử</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dụng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yếu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tố</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phi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ngôn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điệu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bộ</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cử</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chỉ</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nét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ánh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mắt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hợp</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Điệu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bộ</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thiếu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tin,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mắt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nhìn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nghe</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nét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Điệu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bộ</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tin,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mắt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nhìn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nghe</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đề</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Điệu bộ tự tin, mắt nhìn vào người nghe, nét mặt sinh động.</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287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5. Mở đầu và kết thúc hợp lí</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Không chào hỏi và/ hoặc không có lời kết thúc bài nói.</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hỏi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thúc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hỏi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thúc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ấn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tượng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4363">
                <a:tc gridSpan="4">
                  <a:txBody>
                    <a:bodyPr/>
                    <a:lstStyle/>
                    <a:p>
                      <a:pPr marL="0" marR="0" lvl="0" indent="0" algn="r" defTabSz="914400" rtl="0" eaLnBrk="1" fontAlgn="base" latinLnBrk="0" hangingPunct="1">
                        <a:lnSpc>
                          <a:spcPct val="100000"/>
                        </a:lnSpc>
                        <a:spcBef>
                          <a:spcPct val="0"/>
                        </a:spcBef>
                        <a:spcAft>
                          <a:spcPct val="0"/>
                        </a:spcAft>
                        <a:buClrTx/>
                        <a:buSzTx/>
                        <a:buFontTx/>
                        <a:buNone/>
                        <a:tabLst>
                          <a:tab pos="1385888" algn="l"/>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Tổng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................/10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điểm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6" name="Rectangle 1"/>
          <p:cNvSpPr>
            <a:spLocks noChangeArrowheads="1"/>
          </p:cNvSpPr>
          <p:nvPr/>
        </p:nvSpPr>
        <p:spPr bwMode="auto">
          <a:xfrm>
            <a:off x="3375025" y="1357313"/>
            <a:ext cx="12192000"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12426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3901" y="2967335"/>
            <a:ext cx="762420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LUYỆN ĐỀ TỔNG HỢP</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51700145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98563" y="255494"/>
            <a:ext cx="6782174" cy="739869"/>
            <a:chOff x="2482850" y="258763"/>
            <a:chExt cx="7213600" cy="962025"/>
          </a:xfrm>
        </p:grpSpPr>
        <p:sp>
          <p:nvSpPr>
            <p:cNvPr id="4" name="Rounded Rectangle 10"/>
            <p:cNvSpPr>
              <a:spLocks noChangeArrowheads="1"/>
            </p:cNvSpPr>
            <p:nvPr/>
          </p:nvSpPr>
          <p:spPr bwMode="auto">
            <a:xfrm>
              <a:off x="2482850" y="258763"/>
              <a:ext cx="7213600" cy="962025"/>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3041649" y="364363"/>
              <a:ext cx="6096000" cy="461963"/>
            </a:xfrm>
            <a:prstGeom prst="rect">
              <a:avLst/>
            </a:prstGeom>
            <a:blipFill>
              <a:blip r:embed="rId2"/>
              <a:tile tx="0" ty="0" sx="100000" sy="100000" flip="none" algn="tl"/>
            </a:blip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HOẠT ĐỘNG : LUYỆN ĐỀ TỔNG HỢP</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3" name="Group 2"/>
          <p:cNvGrpSpPr/>
          <p:nvPr/>
        </p:nvGrpSpPr>
        <p:grpSpPr>
          <a:xfrm>
            <a:off x="417512" y="1245393"/>
            <a:ext cx="11344275" cy="4738548"/>
            <a:chOff x="417513" y="1511300"/>
            <a:chExt cx="11344275" cy="4902200"/>
          </a:xfrm>
        </p:grpSpPr>
        <p:sp>
          <p:nvSpPr>
            <p:cNvPr id="6" name="Rounded Rectangle 10"/>
            <p:cNvSpPr>
              <a:spLocks noChangeArrowheads="1"/>
            </p:cNvSpPr>
            <p:nvPr/>
          </p:nvSpPr>
          <p:spPr bwMode="auto">
            <a:xfrm>
              <a:off x="417513" y="1511300"/>
              <a:ext cx="11344275" cy="49022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TextBox 9">
              <a:extLst/>
            </p:cNvPr>
            <p:cNvSpPr txBox="1"/>
            <p:nvPr/>
          </p:nvSpPr>
          <p:spPr>
            <a:xfrm>
              <a:off x="417513" y="1628775"/>
              <a:ext cx="11344275" cy="4376738"/>
            </a:xfrm>
            <a:prstGeom prst="rect">
              <a:avLst/>
            </a:prstGeom>
            <a:noFill/>
          </p:spPr>
          <p:txBody>
            <a:bodyPr>
              <a:spAutoFit/>
            </a:bodyPr>
            <a:lstStyle/>
            <a:p>
              <a:pPr marL="457200" marR="0" lvl="0" indent="0" algn="ctr"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ĐỀ BÀI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Tiếng</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Việt</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( 2,0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400" b="0"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1:</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chiến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sĩ</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dân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Bắc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Bộ</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hiểu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địa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phương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lấy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hối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rối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mới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hiểu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rất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giống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bố</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ngoặc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trực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457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biệt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tờ</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tập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san...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457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phẩm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94854038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6575" y="1130301"/>
            <a:ext cx="11320463" cy="5003800"/>
            <a:chOff x="536575" y="606425"/>
            <a:chExt cx="11320463" cy="5794375"/>
          </a:xfrm>
        </p:grpSpPr>
        <p:sp>
          <p:nvSpPr>
            <p:cNvPr id="4" name="Rounded Rectangle 10"/>
            <p:cNvSpPr>
              <a:spLocks noChangeArrowheads="1"/>
            </p:cNvSpPr>
            <p:nvPr/>
          </p:nvSpPr>
          <p:spPr bwMode="auto">
            <a:xfrm>
              <a:off x="536575" y="606425"/>
              <a:ext cx="11320463" cy="57943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738188" y="746125"/>
              <a:ext cx="11118850" cy="4692888"/>
            </a:xfrm>
            <a:prstGeom prst="rect">
              <a:avLst/>
            </a:prstGeom>
            <a:noFill/>
          </p:spPr>
          <p:txBody>
            <a:bodyPr>
              <a:spAutoFit/>
            </a:bodyPr>
            <a:lstStyle/>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ca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dao</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sau</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mấy</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đại</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Mình</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mình</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nhớ</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ta</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Mười</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lăm</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năm</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ấy</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thiết</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tha</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mặn</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nồng</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Tố</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Hữu</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7000"/>
                </a:lnSpc>
                <a:spcBef>
                  <a:spcPct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 Hai</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7000"/>
                </a:lnSpc>
                <a:spcBef>
                  <a:spcPct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Ba                                                 D.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Bốn</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l" defTabSz="914400" rtl="0" eaLnBrk="1" fontAlgn="base" latinLnBrk="0" hangingPunct="1">
                <a:lnSpc>
                  <a:spcPct val="107000"/>
                </a:lnSpc>
                <a:spcBef>
                  <a:spcPct val="0"/>
                </a:spcBef>
                <a:spcAft>
                  <a:spcPts val="1200"/>
                </a:spcAft>
                <a:buClrTx/>
                <a:buSzTx/>
                <a:buFontTx/>
                <a:buNone/>
                <a:tabLst/>
                <a:defRPr/>
              </a:pPr>
              <a:r>
                <a:rPr kumimoji="0" lang="pt-BR" sz="2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Câu 3</a:t>
              </a:r>
              <a:r>
                <a:rPr kumimoji="0" lang="pt-BR"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Câu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trận</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bão</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chân</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ngấn</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bể</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sạch</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tấm</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kính</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lau</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hết</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mây</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hết</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bụi</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Nguyễn</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Tuân</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sử</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dụng</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phép</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tu</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l" defTabSz="914400" rtl="0" eaLnBrk="1" fontAlgn="base" latinLnBrk="0" hangingPunct="1">
                <a:lnSpc>
                  <a:spcPct val="107000"/>
                </a:lnSpc>
                <a:spcBef>
                  <a:spcPct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hóa</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 So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sánh</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l" defTabSz="914400" rtl="0" eaLnBrk="1" fontAlgn="base" latinLnBrk="0" hangingPunct="1">
                <a:lnSpc>
                  <a:spcPct val="107000"/>
                </a:lnSpc>
                <a:spcBef>
                  <a:spcPct val="0"/>
                </a:spcBef>
                <a:spcAft>
                  <a:spcPts val="12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Điệp</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Ẩn</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4"/>
          <p:cNvGrpSpPr/>
          <p:nvPr/>
        </p:nvGrpSpPr>
        <p:grpSpPr>
          <a:xfrm>
            <a:off x="2698563" y="255494"/>
            <a:ext cx="6782174" cy="739869"/>
            <a:chOff x="2482850" y="258763"/>
            <a:chExt cx="7213600" cy="962025"/>
          </a:xfrm>
        </p:grpSpPr>
        <p:sp>
          <p:nvSpPr>
            <p:cNvPr id="7" name="Rounded Rectangle 10"/>
            <p:cNvSpPr>
              <a:spLocks noChangeArrowheads="1"/>
            </p:cNvSpPr>
            <p:nvPr/>
          </p:nvSpPr>
          <p:spPr bwMode="auto">
            <a:xfrm>
              <a:off x="2482850" y="258763"/>
              <a:ext cx="7213600" cy="962025"/>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3041649" y="364363"/>
              <a:ext cx="6096000" cy="461963"/>
            </a:xfrm>
            <a:prstGeom prst="rect">
              <a:avLst/>
            </a:prstGeom>
            <a:blipFill>
              <a:blip r:embed="rId2"/>
              <a:tile tx="0" ty="0" sx="100000" sy="100000" flip="none" algn="tl"/>
            </a:blip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HOẠT ĐỘNG : LUYỆN ĐỀ TỔNG HỢP</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076699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1625" y="333375"/>
            <a:ext cx="4481513"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83368" y="1471613"/>
            <a:ext cx="11612563" cy="40671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39750" y="417513"/>
            <a:ext cx="3389313" cy="461962"/>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2. Định hướng phân tích</a:t>
            </a:r>
            <a:endParaRPr lang="en-US" sz="2400">
              <a:latin typeface="Calibri" pitchFamily="34" charset="0"/>
            </a:endParaRPr>
          </a:p>
        </p:txBody>
      </p:sp>
      <p:sp>
        <p:nvSpPr>
          <p:cNvPr id="3" name="Rectangle 2"/>
          <p:cNvSpPr>
            <a:spLocks noChangeArrowheads="1"/>
          </p:cNvSpPr>
          <p:nvPr/>
        </p:nvSpPr>
        <p:spPr bwMode="auto">
          <a:xfrm>
            <a:off x="283368" y="1858963"/>
            <a:ext cx="11612563" cy="3048000"/>
          </a:xfrm>
          <a:prstGeom prst="rect">
            <a:avLst/>
          </a:prstGeom>
          <a:noFill/>
          <a:ln w="9525">
            <a:noFill/>
            <a:miter lim="800000"/>
            <a:headEnd/>
            <a:tailEnd/>
          </a:ln>
        </p:spPr>
        <p:txBody>
          <a:bodyPr>
            <a:spAutoFit/>
          </a:bodyPr>
          <a:lstStyle/>
          <a:p>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Nhắc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đến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Xuân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Quỳnh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nhắc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đến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sĩ</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nổi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tiếng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với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những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trong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trẻo</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dịu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dàng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mà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chan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chứa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tình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yêu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thương</a:t>
            </a:r>
            <a:r>
              <a:rPr lang="en-US" sz="2400" dirty="0">
                <a:latin typeface="Times New Roman" pitchFamily="18" charset="0"/>
                <a:ea typeface="MS Mincho" pitchFamily="49" charset="-128"/>
              </a:rPr>
              <a:t> con </a:t>
            </a:r>
            <a:r>
              <a:rPr lang="en-US" sz="2400" dirty="0" err="1">
                <a:latin typeface="Times New Roman" pitchFamily="18" charset="0"/>
                <a:ea typeface="MS Mincho" pitchFamily="49" charset="-128"/>
              </a:rPr>
              <a:t>người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đặc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biệt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viết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cho</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thiếu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Trong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rất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nhiều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bài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sĩ</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viết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cho</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trẻ</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có</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lẽ</a:t>
            </a:r>
            <a:r>
              <a:rPr lang="en-US" sz="2400" dirty="0">
                <a:latin typeface="Times New Roman" pitchFamily="18" charset="0"/>
                <a:ea typeface="MS Mincho" pitchFamily="49" charset="-128"/>
              </a:rPr>
              <a:t> </a:t>
            </a:r>
            <a:r>
              <a:rPr lang="en-US" sz="2400" i="1" dirty="0">
                <a:latin typeface="Times New Roman" pitchFamily="18" charset="0"/>
                <a:ea typeface="MS Mincho" pitchFamily="49" charset="-128"/>
              </a:rPr>
              <a:t>“</a:t>
            </a:r>
            <a:r>
              <a:rPr lang="en-US" sz="2400" i="1" dirty="0" err="1">
                <a:latin typeface="Times New Roman" pitchFamily="18" charset="0"/>
                <a:ea typeface="MS Mincho" pitchFamily="49" charset="-128"/>
              </a:rPr>
              <a:t>Chuyện</a:t>
            </a:r>
            <a:r>
              <a:rPr lang="en-US" sz="2400" i="1" dirty="0">
                <a:latin typeface="Times New Roman" pitchFamily="18" charset="0"/>
                <a:ea typeface="MS Mincho" pitchFamily="49" charset="-128"/>
              </a:rPr>
              <a:t> </a:t>
            </a:r>
            <a:r>
              <a:rPr lang="en-US" sz="2400" i="1" dirty="0" err="1">
                <a:latin typeface="Times New Roman" pitchFamily="18" charset="0"/>
                <a:ea typeface="MS Mincho" pitchFamily="49" charset="-128"/>
              </a:rPr>
              <a:t>cổ</a:t>
            </a:r>
            <a:r>
              <a:rPr lang="en-US" sz="2400" i="1" dirty="0">
                <a:latin typeface="Times New Roman" pitchFamily="18" charset="0"/>
                <a:ea typeface="MS Mincho" pitchFamily="49" charset="-128"/>
              </a:rPr>
              <a:t> </a:t>
            </a:r>
            <a:r>
              <a:rPr lang="en-US" sz="2400" i="1" dirty="0" err="1">
                <a:latin typeface="Times New Roman" pitchFamily="18" charset="0"/>
                <a:ea typeface="MS Mincho" pitchFamily="49" charset="-128"/>
              </a:rPr>
              <a:t>tích</a:t>
            </a:r>
            <a:r>
              <a:rPr lang="en-US" sz="2400" i="1" dirty="0">
                <a:latin typeface="Times New Roman" pitchFamily="18" charset="0"/>
                <a:ea typeface="MS Mincho" pitchFamily="49" charset="-128"/>
              </a:rPr>
              <a:t> </a:t>
            </a:r>
            <a:r>
              <a:rPr lang="en-US" sz="2400" i="1" dirty="0" err="1">
                <a:latin typeface="Times New Roman" pitchFamily="18" charset="0"/>
                <a:ea typeface="MS Mincho" pitchFamily="49" charset="-128"/>
              </a:rPr>
              <a:t>về</a:t>
            </a:r>
            <a:r>
              <a:rPr lang="en-US" sz="2400" i="1" dirty="0">
                <a:latin typeface="Times New Roman" pitchFamily="18" charset="0"/>
                <a:ea typeface="MS Mincho" pitchFamily="49" charset="-128"/>
              </a:rPr>
              <a:t> </a:t>
            </a:r>
            <a:r>
              <a:rPr lang="en-US" sz="2400" i="1" dirty="0" err="1">
                <a:latin typeface="Times New Roman" pitchFamily="18" charset="0"/>
                <a:ea typeface="MS Mincho" pitchFamily="49" charset="-128"/>
              </a:rPr>
              <a:t>loài</a:t>
            </a:r>
            <a:r>
              <a:rPr lang="en-US" sz="2400" i="1" dirty="0">
                <a:latin typeface="Times New Roman" pitchFamily="18" charset="0"/>
                <a:ea typeface="MS Mincho" pitchFamily="49" charset="-128"/>
              </a:rPr>
              <a:t> </a:t>
            </a:r>
            <a:r>
              <a:rPr lang="en-US" sz="2400" i="1" dirty="0" err="1">
                <a:latin typeface="Times New Roman" pitchFamily="18" charset="0"/>
                <a:ea typeface="MS Mincho" pitchFamily="49" charset="-128"/>
              </a:rPr>
              <a:t>người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tiêu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biểu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nhất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Bài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được</a:t>
            </a:r>
            <a:r>
              <a:rPr lang="en-US" sz="2400" dirty="0">
                <a:latin typeface="Times New Roman" pitchFamily="18" charset="0"/>
                <a:ea typeface="MS Mincho" pitchFamily="49" charset="-128"/>
              </a:rPr>
              <a:t> in </a:t>
            </a:r>
            <a:r>
              <a:rPr lang="en-US" sz="2400" dirty="0" err="1">
                <a:latin typeface="Times New Roman" pitchFamily="18" charset="0"/>
                <a:ea typeface="MS Mincho" pitchFamily="49" charset="-128"/>
              </a:rPr>
              <a:t>trong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tập</a:t>
            </a:r>
            <a:r>
              <a:rPr lang="en-US" sz="2400" dirty="0">
                <a:latin typeface="Times New Roman" pitchFamily="18" charset="0"/>
                <a:ea typeface="MS Mincho" pitchFamily="49" charset="-128"/>
              </a:rPr>
              <a:t> </a:t>
            </a:r>
            <a:r>
              <a:rPr lang="en-US" sz="2400" i="1" dirty="0">
                <a:latin typeface="Times New Roman" pitchFamily="18" charset="0"/>
                <a:ea typeface="MS Mincho" pitchFamily="49" charset="-128"/>
              </a:rPr>
              <a:t>“</a:t>
            </a:r>
            <a:r>
              <a:rPr lang="en-US" sz="2400" i="1" dirty="0" err="1">
                <a:solidFill>
                  <a:srgbClr val="000000"/>
                </a:solidFill>
                <a:latin typeface="Times New Roman" pitchFamily="18" charset="0"/>
                <a:cs typeface="Times New Roman" pitchFamily="18" charset="0"/>
              </a:rPr>
              <a:t>Lời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ru</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trên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mặt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đất</a:t>
            </a:r>
            <a:r>
              <a:rPr lang="en-US" sz="2400" i="1" dirty="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 1978), </a:t>
            </a:r>
            <a:r>
              <a:rPr lang="en-US" sz="2400" dirty="0" err="1">
                <a:solidFill>
                  <a:srgbClr val="000000"/>
                </a:solidFill>
                <a:latin typeface="Times New Roman" pitchFamily="18" charset="0"/>
                <a:cs typeface="Times New Roman" pitchFamily="18" charset="0"/>
              </a:rPr>
              <a:t>viết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theo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chữ</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dịu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vừa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vừa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giúp</a:t>
            </a:r>
            <a:r>
              <a:rPr lang="en-US" sz="2400" dirty="0">
                <a:solidFill>
                  <a:srgbClr val="000000"/>
                </a:solidFill>
                <a:latin typeface="Times New Roman" pitchFamily="18" charset="0"/>
                <a:cs typeface="Times New Roman" pitchFamily="18" charset="0"/>
              </a:rPr>
              <a:t> ta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nét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hậu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Xuân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Quỳnh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tưởng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tượng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nguồn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gốc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loài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theo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mọi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sóc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a:t>
            </a: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3"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a:xfrm>
            <a:off x="660400" y="1130300"/>
            <a:ext cx="10858500" cy="5003800"/>
            <a:chOff x="387350" y="531813"/>
            <a:chExt cx="11395075" cy="5119687"/>
          </a:xfrm>
        </p:grpSpPr>
        <p:sp>
          <p:nvSpPr>
            <p:cNvPr id="4" name="Rounded Rectangle 10"/>
            <p:cNvSpPr>
              <a:spLocks noChangeArrowheads="1"/>
            </p:cNvSpPr>
            <p:nvPr/>
          </p:nvSpPr>
          <p:spPr bwMode="auto">
            <a:xfrm>
              <a:off x="387350" y="531813"/>
              <a:ext cx="11395075" cy="51196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a:spLocks noChangeArrowheads="1"/>
            </p:cNvSpPr>
            <p:nvPr/>
          </p:nvSpPr>
          <p:spPr bwMode="auto">
            <a:xfrm>
              <a:off x="544513" y="1022350"/>
              <a:ext cx="11102975" cy="3786188"/>
            </a:xfrm>
            <a:prstGeom prst="rect">
              <a:avLst/>
            </a:prstGeom>
            <a:solidFill>
              <a:srgbClr val="FFFFFF"/>
            </a:solidFill>
            <a:ln w="9525">
              <a:noFill/>
              <a:miter lim="800000"/>
              <a:headEnd/>
              <a:tailEnd/>
            </a:ln>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4</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phép</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tu</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điệp</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kính</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phải</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vì</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xe</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kính</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chiếc</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xe</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bom</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rơi</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 Ung dung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buồng</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lái</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ngồi</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Xe</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vẫn</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chạy</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vì</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miềm</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Nam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phía</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trước</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alt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5:</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biện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pháp</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tu</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gọi</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tên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hiện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tượng</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này</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bằng</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tên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hiện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tượng</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khác</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nét</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tương</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đồng</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nhằm</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tăng</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sức</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gợi</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hình</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gợi</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cảm</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diễn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đạt</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Em</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chọn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điền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vào</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chỗ</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hóa</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 So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sánh</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Điệp</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Ẩn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4"/>
          <p:cNvGrpSpPr/>
          <p:nvPr/>
        </p:nvGrpSpPr>
        <p:grpSpPr>
          <a:xfrm>
            <a:off x="2698563" y="255494"/>
            <a:ext cx="6782174" cy="739869"/>
            <a:chOff x="2482850" y="258763"/>
            <a:chExt cx="7213600" cy="962025"/>
          </a:xfrm>
        </p:grpSpPr>
        <p:sp>
          <p:nvSpPr>
            <p:cNvPr id="6" name="Rounded Rectangle 10"/>
            <p:cNvSpPr>
              <a:spLocks noChangeArrowheads="1"/>
            </p:cNvSpPr>
            <p:nvPr/>
          </p:nvSpPr>
          <p:spPr bwMode="auto">
            <a:xfrm>
              <a:off x="2482850" y="258763"/>
              <a:ext cx="7213600" cy="962025"/>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3041649" y="364363"/>
              <a:ext cx="6096000" cy="461963"/>
            </a:xfrm>
            <a:prstGeom prst="rect">
              <a:avLst/>
            </a:prstGeom>
            <a:blipFill>
              <a:blip r:embed="rId2"/>
              <a:tile tx="0" ty="0" sx="100000" sy="100000" flip="none" algn="tl"/>
            </a:blip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HOẠT ĐỘNG : LUYỆN ĐỀ TỔNG HỢP</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71564820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a:xfrm>
            <a:off x="660400" y="1130300"/>
            <a:ext cx="10858500" cy="4477871"/>
            <a:chOff x="566738" y="944563"/>
            <a:chExt cx="11369675" cy="4946650"/>
          </a:xfrm>
        </p:grpSpPr>
        <p:sp>
          <p:nvSpPr>
            <p:cNvPr id="4" name="Rounded Rectangle 10"/>
            <p:cNvSpPr>
              <a:spLocks noChangeArrowheads="1"/>
            </p:cNvSpPr>
            <p:nvPr/>
          </p:nvSpPr>
          <p:spPr bwMode="auto">
            <a:xfrm>
              <a:off x="566738" y="944563"/>
              <a:ext cx="11245850" cy="4946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a:extLst/>
            </p:cNvPr>
            <p:cNvSpPr txBox="1"/>
            <p:nvPr/>
          </p:nvSpPr>
          <p:spPr>
            <a:xfrm>
              <a:off x="692150" y="1506538"/>
              <a:ext cx="11244263" cy="3784600"/>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pt-BR"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Câu 6: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ảnh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lối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ẩn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Mặt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mọc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đằng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đông</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Thấy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thấy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mặt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Chói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chang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khó</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trao</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khó</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trao</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Ngày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ngày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mặt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trên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lăng</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Thấy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mặt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lăng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rất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đỏ</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ánh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mặt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xua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đêm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giá</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5"/>
          <p:cNvGrpSpPr/>
          <p:nvPr/>
        </p:nvGrpSpPr>
        <p:grpSpPr>
          <a:xfrm>
            <a:off x="2698563" y="255494"/>
            <a:ext cx="6782174" cy="739869"/>
            <a:chOff x="2482850" y="258763"/>
            <a:chExt cx="7213600" cy="962025"/>
          </a:xfrm>
        </p:grpSpPr>
        <p:sp>
          <p:nvSpPr>
            <p:cNvPr id="7" name="Rounded Rectangle 10"/>
            <p:cNvSpPr>
              <a:spLocks noChangeArrowheads="1"/>
            </p:cNvSpPr>
            <p:nvPr/>
          </p:nvSpPr>
          <p:spPr bwMode="auto">
            <a:xfrm>
              <a:off x="2482850" y="258763"/>
              <a:ext cx="7213600" cy="962025"/>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3041649" y="364363"/>
              <a:ext cx="6096000" cy="461963"/>
            </a:xfrm>
            <a:prstGeom prst="rect">
              <a:avLst/>
            </a:prstGeom>
            <a:blipFill>
              <a:blip r:embed="rId2"/>
              <a:tile tx="0" ty="0" sx="100000" sy="100000" flip="none" algn="tl"/>
            </a:blip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HOẠT ĐỘNG : LUYỆN ĐỀ TỔNG HỢP</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49210312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a:xfrm>
            <a:off x="660400" y="1130300"/>
            <a:ext cx="10858500" cy="5003800"/>
            <a:chOff x="415925" y="1063625"/>
            <a:chExt cx="10888663" cy="4872038"/>
          </a:xfrm>
        </p:grpSpPr>
        <p:sp>
          <p:nvSpPr>
            <p:cNvPr id="4" name="Rounded Rectangle 10"/>
            <p:cNvSpPr>
              <a:spLocks noChangeArrowheads="1"/>
            </p:cNvSpPr>
            <p:nvPr/>
          </p:nvSpPr>
          <p:spPr bwMode="auto">
            <a:xfrm>
              <a:off x="415925" y="1063625"/>
              <a:ext cx="10721975" cy="48720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887413" y="1146175"/>
              <a:ext cx="10417175" cy="4668838"/>
            </a:xfrm>
            <a:prstGeom prst="rect">
              <a:avLst/>
            </a:prstGeom>
            <a:noFill/>
          </p:spPr>
          <p:txBody>
            <a:bodyPr>
              <a:spAutoFit/>
            </a:bodyPr>
            <a:lstStyle/>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7:</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7000"/>
                </a:lnSpc>
                <a:spcBef>
                  <a:spcPct val="0"/>
                </a:spcBef>
                <a:spcAft>
                  <a:spcPts val="1200"/>
                </a:spcAft>
                <a:buClrTx/>
                <a:buSzTx/>
                <a:buFontTx/>
                <a:buAutoNum type="alphaUcPeriod"/>
                <a:tabLst/>
                <a:defRPr/>
              </a:pP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thức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30163" marR="0" lvl="0" indent="0" algn="just" defTabSz="914400" rtl="0" eaLnBrk="1" fontAlgn="base" latinLnBrk="0" hangingPunct="1">
                <a:lnSpc>
                  <a:spcPct val="107000"/>
                </a:lnSpc>
                <a:spcBef>
                  <a:spcPct val="0"/>
                </a:spcBef>
                <a:spcAft>
                  <a:spcPts val="1200"/>
                </a:spcAft>
                <a:buClrTx/>
                <a:buSzTx/>
                <a:buFontTx/>
                <a:buAutoNum type="alphaUcPeriod"/>
                <a:tabLst/>
                <a:defRPr/>
              </a:pP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À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ơi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trăng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ngủ</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ngon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ngôi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sao</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thức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ngoài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kia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Chẳng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bằng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đã</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thức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vì</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30163"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Nghẹn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ngào</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nhiều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hơn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l" defTabSz="914400" rtl="0" eaLnBrk="1" fontAlgn="base" latinLnBrk="0" hangingPunct="1">
                <a:lnSpc>
                  <a:spcPct val="150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8:</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ghép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l" defTabSz="914400" rtl="0" eaLnBrk="1" fontAlgn="base" latinLnBrk="0" hangingPunct="1">
                <a:lnSpc>
                  <a:spcPct val="150000"/>
                </a:lnSpc>
                <a:spcBef>
                  <a:spcPct val="0"/>
                </a:spcBef>
                <a:spcAft>
                  <a:spcPts val="800"/>
                </a:spcAft>
                <a:buClrTx/>
                <a:buSzTx/>
                <a:buFontTx/>
                <a:buAutoNum type="alphaUcPeriod"/>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tắn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tốt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p>
            <a:p>
              <a:pPr marL="30163" marR="0" lvl="0" indent="0" algn="l" defTabSz="914400" rtl="0" eaLnBrk="1" fontAlgn="base" latinLnBrk="0" hangingPunct="1">
                <a:lnSpc>
                  <a:spcPct val="150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đẽ</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Xinh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xắn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4"/>
          <p:cNvGrpSpPr/>
          <p:nvPr/>
        </p:nvGrpSpPr>
        <p:grpSpPr>
          <a:xfrm>
            <a:off x="2698563" y="255494"/>
            <a:ext cx="6782174" cy="739869"/>
            <a:chOff x="2482850" y="258763"/>
            <a:chExt cx="7213600" cy="962025"/>
          </a:xfrm>
        </p:grpSpPr>
        <p:sp>
          <p:nvSpPr>
            <p:cNvPr id="7" name="Rounded Rectangle 10"/>
            <p:cNvSpPr>
              <a:spLocks noChangeArrowheads="1"/>
            </p:cNvSpPr>
            <p:nvPr/>
          </p:nvSpPr>
          <p:spPr bwMode="auto">
            <a:xfrm>
              <a:off x="2482850" y="258763"/>
              <a:ext cx="7213600" cy="962025"/>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3041649" y="364363"/>
              <a:ext cx="6096000" cy="461963"/>
            </a:xfrm>
            <a:prstGeom prst="rect">
              <a:avLst/>
            </a:prstGeom>
            <a:blipFill>
              <a:blip r:embed="rId2"/>
              <a:tile tx="0" ty="0" sx="100000" sy="100000" flip="none" algn="tl"/>
            </a:blip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HOẠT ĐỘNG : LUYỆN ĐỀ TỔNG HỢP</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873888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0400" y="1130300"/>
            <a:ext cx="10858500" cy="5005864"/>
            <a:chOff x="660400" y="1130300"/>
            <a:chExt cx="10858500" cy="5005864"/>
          </a:xfrm>
        </p:grpSpPr>
        <p:sp>
          <p:nvSpPr>
            <p:cNvPr id="5" name="Rounded Rectangle 10"/>
            <p:cNvSpPr>
              <a:spLocks noChangeArrowheads="1"/>
            </p:cNvSpPr>
            <p:nvPr/>
          </p:nvSpPr>
          <p:spPr bwMode="auto">
            <a:xfrm>
              <a:off x="660400" y="1130300"/>
              <a:ext cx="10858500" cy="50038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1058863" y="1195388"/>
              <a:ext cx="10074275" cy="4940776"/>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hỏi:Đọc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hỏi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nôn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nao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Lưng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còng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xuống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Cho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thêm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cao</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hát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hiện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chắp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cánh</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rồi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bay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hát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Nam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7" name="TextBox 6"/>
          <p:cNvSpPr txBox="1">
            <a:spLocks noChangeArrowheads="1"/>
          </p:cNvSpPr>
          <p:nvPr/>
        </p:nvSpPr>
        <p:spPr bwMode="auto">
          <a:xfrm>
            <a:off x="3005931" y="269875"/>
            <a:ext cx="6167438" cy="4889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ts val="600"/>
              </a:spcBef>
              <a:spcAft>
                <a:spcPts val="600"/>
              </a:spcAft>
              <a:buClrTx/>
              <a:buSzTx/>
              <a:buFontTx/>
              <a:buNone/>
              <a:tabLst/>
              <a:defRPr/>
            </a:pP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II.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Đọc</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hiểu</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(2,0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321295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554038" y="1130300"/>
            <a:ext cx="10958512" cy="274478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1</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(0,5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thức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biểu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đạt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2</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(0,5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3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(0,75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hiệu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nghệ</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thuật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biện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pháp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4</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(0,25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điệp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3005931" y="269875"/>
            <a:ext cx="6167438" cy="4889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ts val="600"/>
              </a:spcBef>
              <a:spcAft>
                <a:spcPts val="600"/>
              </a:spcAft>
              <a:buClrTx/>
              <a:buSzTx/>
              <a:buFontTx/>
              <a:buNone/>
              <a:tabLst/>
              <a:defRPr/>
            </a:pP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II.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Đọc</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hiểu</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(2,0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365346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1000"/>
                                        <p:tgtEl>
                                          <p:spTgt spid="6">
                                            <p:txEl>
                                              <p:pRg st="3" end="3"/>
                                            </p:txEl>
                                          </p:spTgt>
                                        </p:tgtEl>
                                      </p:cBhvr>
                                    </p:animEffect>
                                    <p:anim calcmode="lin" valueType="num">
                                      <p:cBhvr>
                                        <p:cTn id="3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660400" y="1130299"/>
            <a:ext cx="10858500" cy="262143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0483" name="TextBox 7"/>
          <p:cNvSpPr txBox="1">
            <a:spLocks noChangeArrowheads="1"/>
          </p:cNvSpPr>
          <p:nvPr/>
        </p:nvSpPr>
        <p:spPr bwMode="auto">
          <a:xfrm>
            <a:off x="3042444" y="253206"/>
            <a:ext cx="6094413" cy="5222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28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Phần III. Làm văn (</a:t>
            </a:r>
            <a:r>
              <a:rPr kumimoji="0" lang="en-US" sz="28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6,0 </a:t>
            </a:r>
            <a:r>
              <a:rPr kumimoji="0" lang="vi-VN" sz="28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điểm)</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0484" name="TextBox 8"/>
          <p:cNvSpPr txBox="1">
            <a:spLocks noChangeArrowheads="1"/>
          </p:cNvSpPr>
          <p:nvPr/>
        </p:nvSpPr>
        <p:spPr bwMode="auto">
          <a:xfrm>
            <a:off x="915147" y="1494491"/>
            <a:ext cx="10349006" cy="1814513"/>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(2.0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Viết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đoạn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ghi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xúc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thơ</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yếu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tố</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tự</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miêu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tả</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yêu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thích</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(4.0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ý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kiến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vấn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đề</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đời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194614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484">
                                            <p:txEl>
                                              <p:pRg st="0" end="0"/>
                                            </p:txEl>
                                          </p:spTgt>
                                        </p:tgtEl>
                                        <p:attrNameLst>
                                          <p:attrName>style.visibility</p:attrName>
                                        </p:attrNameLst>
                                      </p:cBhvr>
                                      <p:to>
                                        <p:strVal val="visible"/>
                                      </p:to>
                                    </p:set>
                                    <p:animEffect transition="in" filter="fade">
                                      <p:cBhvr>
                                        <p:cTn id="12" dur="1000"/>
                                        <p:tgtEl>
                                          <p:spTgt spid="20484">
                                            <p:txEl>
                                              <p:pRg st="0" end="0"/>
                                            </p:txEl>
                                          </p:spTgt>
                                        </p:tgtEl>
                                      </p:cBhvr>
                                    </p:animEffect>
                                    <p:anim calcmode="lin" valueType="num">
                                      <p:cBhvr>
                                        <p:cTn id="13" dur="10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04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484">
                                            <p:txEl>
                                              <p:pRg st="1" end="1"/>
                                            </p:txEl>
                                          </p:spTgt>
                                        </p:tgtEl>
                                        <p:attrNameLst>
                                          <p:attrName>style.visibility</p:attrName>
                                        </p:attrNameLst>
                                      </p:cBhvr>
                                      <p:to>
                                        <p:strVal val="visible"/>
                                      </p:to>
                                    </p:set>
                                    <p:animEffect transition="in" filter="fade">
                                      <p:cBhvr>
                                        <p:cTn id="19" dur="1000"/>
                                        <p:tgtEl>
                                          <p:spTgt spid="20484">
                                            <p:txEl>
                                              <p:pRg st="1" end="1"/>
                                            </p:txEl>
                                          </p:spTgt>
                                        </p:tgtEl>
                                      </p:cBhvr>
                                    </p:animEffect>
                                    <p:anim calcmode="lin" valueType="num">
                                      <p:cBhvr>
                                        <p:cTn id="20" dur="10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048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20675" y="1130300"/>
            <a:ext cx="11198225" cy="15605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4046211" y="204789"/>
            <a:ext cx="3499503" cy="461963"/>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ĐÁP ÁN HƯỚNG DẪN</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3033245" y="1267620"/>
            <a:ext cx="6176963" cy="4619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Phần I. Tiếng Việt  ( 2,0 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aphicFrame>
        <p:nvGraphicFramePr>
          <p:cNvPr id="10" name="Table 9"/>
          <p:cNvGraphicFramePr>
            <a:graphicFrameLocks noGrp="1"/>
          </p:cNvGraphicFramePr>
          <p:nvPr>
            <p:extLst/>
          </p:nvPr>
        </p:nvGraphicFramePr>
        <p:xfrm>
          <a:off x="320675" y="1868488"/>
          <a:ext cx="11198225" cy="822326"/>
        </p:xfrm>
        <a:graphic>
          <a:graphicData uri="http://schemas.openxmlformats.org/drawingml/2006/table">
            <a:tbl>
              <a:tblPr/>
              <a:tblGrid>
                <a:gridCol w="1398587">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398588">
                  <a:extLst>
                    <a:ext uri="{9D8B030D-6E8A-4147-A177-3AD203B41FA5}">
                      <a16:colId xmlns:a16="http://schemas.microsoft.com/office/drawing/2014/main" val="20002"/>
                    </a:ext>
                  </a:extLst>
                </a:gridCol>
                <a:gridCol w="1400175">
                  <a:extLst>
                    <a:ext uri="{9D8B030D-6E8A-4147-A177-3AD203B41FA5}">
                      <a16:colId xmlns:a16="http://schemas.microsoft.com/office/drawing/2014/main" val="20003"/>
                    </a:ext>
                  </a:extLst>
                </a:gridCol>
                <a:gridCol w="1398587">
                  <a:extLst>
                    <a:ext uri="{9D8B030D-6E8A-4147-A177-3AD203B41FA5}">
                      <a16:colId xmlns:a16="http://schemas.microsoft.com/office/drawing/2014/main" val="20004"/>
                    </a:ext>
                  </a:extLst>
                </a:gridCol>
                <a:gridCol w="1400175">
                  <a:extLst>
                    <a:ext uri="{9D8B030D-6E8A-4147-A177-3AD203B41FA5}">
                      <a16:colId xmlns:a16="http://schemas.microsoft.com/office/drawing/2014/main" val="20005"/>
                    </a:ext>
                  </a:extLst>
                </a:gridCol>
                <a:gridCol w="1400175">
                  <a:extLst>
                    <a:ext uri="{9D8B030D-6E8A-4147-A177-3AD203B41FA5}">
                      <a16:colId xmlns:a16="http://schemas.microsoft.com/office/drawing/2014/main" val="20006"/>
                    </a:ext>
                  </a:extLst>
                </a:gridCol>
                <a:gridCol w="1401763">
                  <a:extLst>
                    <a:ext uri="{9D8B030D-6E8A-4147-A177-3AD203B41FA5}">
                      <a16:colId xmlns:a16="http://schemas.microsoft.com/office/drawing/2014/main" val="20007"/>
                    </a:ext>
                  </a:extLst>
                </a:gridCol>
              </a:tblGrid>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B</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B</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2" name="TextBox 11"/>
          <p:cNvSpPr txBox="1">
            <a:spLocks noChangeArrowheads="1"/>
          </p:cNvSpPr>
          <p:nvPr/>
        </p:nvSpPr>
        <p:spPr bwMode="auto">
          <a:xfrm>
            <a:off x="2809408" y="2824956"/>
            <a:ext cx="6400800"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Phần</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II.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Đọc</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hiểu</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bản</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(2,0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điểm</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13" name="Table 12"/>
          <p:cNvGraphicFramePr>
            <a:graphicFrameLocks noGrp="1"/>
          </p:cNvGraphicFramePr>
          <p:nvPr>
            <p:extLst/>
          </p:nvPr>
        </p:nvGraphicFramePr>
        <p:xfrm>
          <a:off x="320675" y="3286918"/>
          <a:ext cx="11198225" cy="2523236"/>
        </p:xfrm>
        <a:graphic>
          <a:graphicData uri="http://schemas.openxmlformats.org/drawingml/2006/table">
            <a:tbl>
              <a:tblPr/>
              <a:tblGrid>
                <a:gridCol w="982662">
                  <a:extLst>
                    <a:ext uri="{9D8B030D-6E8A-4147-A177-3AD203B41FA5}">
                      <a16:colId xmlns:a16="http://schemas.microsoft.com/office/drawing/2014/main" val="20000"/>
                    </a:ext>
                  </a:extLst>
                </a:gridCol>
                <a:gridCol w="9232900">
                  <a:extLst>
                    <a:ext uri="{9D8B030D-6E8A-4147-A177-3AD203B41FA5}">
                      <a16:colId xmlns:a16="http://schemas.microsoft.com/office/drawing/2014/main" val="20001"/>
                    </a:ext>
                  </a:extLst>
                </a:gridCol>
                <a:gridCol w="982663">
                  <a:extLst>
                    <a:ext uri="{9D8B030D-6E8A-4147-A177-3AD203B41FA5}">
                      <a16:colId xmlns:a16="http://schemas.microsoft.com/office/drawing/2014/main" val="20002"/>
                    </a:ext>
                  </a:extLst>
                </a:gridCol>
              </a:tblGrid>
              <a:tr h="304800">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thức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miêu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sự</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97100">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chỉ</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nỗi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vất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mẹ</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đến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07000"/>
                        </a:lnSpc>
                        <a:spcBef>
                          <a:spcPct val="0"/>
                        </a:spcBef>
                        <a:spcAft>
                          <a:spcPts val="800"/>
                        </a:spcAft>
                        <a:buClrTx/>
                        <a:buSzTx/>
                        <a:buFont typeface="Times New Roman" pitchFamily="18" charset="0"/>
                        <a:buChar char="-"/>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Mái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tóc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mẹ</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trắng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07000"/>
                        </a:lnSpc>
                        <a:spcBef>
                          <a:spcPct val="0"/>
                        </a:spcBef>
                        <a:spcAft>
                          <a:spcPts val="800"/>
                        </a:spcAft>
                        <a:buClrTx/>
                        <a:buSzTx/>
                        <a:buFont typeface="Times New Roman" pitchFamily="18" charset="0"/>
                        <a:buChar char="-"/>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Tấm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lưng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còng</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đầy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đủ</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0.5 đ;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1 chi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như</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đáp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0.25 đ)</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4679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2"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60400" y="1130300"/>
          <a:ext cx="10858499" cy="5486400"/>
        </p:xfrm>
        <a:graphic>
          <a:graphicData uri="http://schemas.openxmlformats.org/drawingml/2006/table">
            <a:tbl>
              <a:tblPr>
                <a:tableStyleId>{5940675A-B579-460E-94D1-54222C63F5DA}</a:tableStyleId>
              </a:tblPr>
              <a:tblGrid>
                <a:gridCol w="952721">
                  <a:extLst>
                    <a:ext uri="{9D8B030D-6E8A-4147-A177-3AD203B41FA5}">
                      <a16:colId xmlns:a16="http://schemas.microsoft.com/office/drawing/2014/main" val="20000"/>
                    </a:ext>
                  </a:extLst>
                </a:gridCol>
                <a:gridCol w="8953057">
                  <a:extLst>
                    <a:ext uri="{9D8B030D-6E8A-4147-A177-3AD203B41FA5}">
                      <a16:colId xmlns:a16="http://schemas.microsoft.com/office/drawing/2014/main" val="20001"/>
                    </a:ext>
                  </a:extLst>
                </a:gridCol>
                <a:gridCol w="952721">
                  <a:extLst>
                    <a:ext uri="{9D8B030D-6E8A-4147-A177-3AD203B41FA5}">
                      <a16:colId xmlns:a16="http://schemas.microsoft.com/office/drawing/2014/main" val="20002"/>
                    </a:ext>
                  </a:extLst>
                </a:gridCol>
              </a:tblGrid>
              <a:tr h="23351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3</a:t>
                      </a:r>
                      <a:endParaRPr kumimoji="0" lang="en-US"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Biện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pháp</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tu</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được</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sử</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dụng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trong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câu</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thơ</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là</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nhân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hóa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Thời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gian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chạy</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).0.25 </a:t>
                      </a:r>
                      <a:b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b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Hiệu</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quả</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biện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pháp</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tu</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Nhấn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mạnh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sự</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trôi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qua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nhanh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thời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gian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làm</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mẹ</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già</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đó</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tác</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giả</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bày</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tỏ</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tình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yêu</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kính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biết</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ơn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những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hi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sinh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vất</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vả</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cuộc</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đời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mẹ.0.25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Làm</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câu</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thơ</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sinh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động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gợi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hình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gợi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cảm.0.25 </a:t>
                      </a:r>
                      <a:endParaRPr kumimoji="0" lang="en-US"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latin typeface="Times New Roman" panose="02020603050405020304" pitchFamily="18" charset="0"/>
                          <a:cs typeface="Times New Roman" panose="02020603050405020304" pitchFamily="18" charset="0"/>
                        </a:rPr>
                        <a:t>0.5</a:t>
                      </a:r>
                      <a:endParaRPr kumimoji="0" lang="en-US" sz="24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tc>
                <a:extLst>
                  <a:ext uri="{0D108BD9-81ED-4DB2-BD59-A6C34878D82A}">
                    <a16:rowId xmlns:a16="http://schemas.microsoft.com/office/drawing/2014/main" val="10000"/>
                  </a:ext>
                </a:extLst>
              </a:tr>
              <a:tr h="26686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latin typeface="Times New Roman" panose="02020603050405020304" pitchFamily="18" charset="0"/>
                          <a:cs typeface="Times New Roman" panose="02020603050405020304" pitchFamily="18" charset="0"/>
                        </a:rPr>
                        <a:t>4</a:t>
                      </a:r>
                      <a:endParaRPr kumimoji="0" lang="en-US" sz="24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đoạn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văn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trên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em</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rút</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ra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mình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một</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trong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những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thông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điệp</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Hãy</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biết</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ơn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trân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trọng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những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hi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sinh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mẹ</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với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mình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Đừng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bao</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giờ</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làm</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cha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mẹ</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phiền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lòng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vì</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họ</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đã</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hi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sinh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cả</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cuộc</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đời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mình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con.</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(HS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đưa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ra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thông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điệp</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phù</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hợp</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là</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điểm</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mỗi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thông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điệp</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đúng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0,25, . HS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đưa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ra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2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thông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điệp</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không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điểm</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0,5</a:t>
                      </a:r>
                      <a:endParaRPr kumimoji="0" lang="en-US"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tc>
                <a:extLst>
                  <a:ext uri="{0D108BD9-81ED-4DB2-BD59-A6C34878D82A}">
                    <a16:rowId xmlns:a16="http://schemas.microsoft.com/office/drawing/2014/main" val="10001"/>
                  </a:ext>
                </a:extLst>
              </a:tr>
            </a:tbl>
          </a:graphicData>
        </a:graphic>
      </p:graphicFrame>
      <p:sp>
        <p:nvSpPr>
          <p:cNvPr id="5" name="TextBox 4"/>
          <p:cNvSpPr txBox="1">
            <a:spLocks noChangeArrowheads="1"/>
          </p:cNvSpPr>
          <p:nvPr/>
        </p:nvSpPr>
        <p:spPr bwMode="auto">
          <a:xfrm>
            <a:off x="4046211" y="204789"/>
            <a:ext cx="3499503" cy="461963"/>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ĐÁP ÁN HƯỚNG DẪN</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19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107656" y="105896"/>
            <a:ext cx="6249988" cy="628650"/>
            <a:chOff x="314325" y="287338"/>
            <a:chExt cx="6249988" cy="628650"/>
          </a:xfrm>
        </p:grpSpPr>
        <p:sp>
          <p:nvSpPr>
            <p:cNvPr id="4" name="Rounded Rectangle 10"/>
            <p:cNvSpPr>
              <a:spLocks noChangeArrowheads="1"/>
            </p:cNvSpPr>
            <p:nvPr/>
          </p:nvSpPr>
          <p:spPr bwMode="auto">
            <a:xfrm>
              <a:off x="314325" y="287338"/>
              <a:ext cx="4227513"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33388" y="381000"/>
              <a:ext cx="6130925"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Phần III. Làm văn (</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6,0 </a:t>
              </a:r>
              <a:r>
                <a:rPr kumimoji="0" lang="vi-VN"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grpSp>
      <p:graphicFrame>
        <p:nvGraphicFramePr>
          <p:cNvPr id="8" name="Table 7"/>
          <p:cNvGraphicFramePr>
            <a:graphicFrameLocks noGrp="1"/>
          </p:cNvGraphicFramePr>
          <p:nvPr>
            <p:extLst/>
          </p:nvPr>
        </p:nvGraphicFramePr>
        <p:xfrm>
          <a:off x="660400" y="828675"/>
          <a:ext cx="10858500" cy="5981897"/>
        </p:xfrm>
        <a:graphic>
          <a:graphicData uri="http://schemas.openxmlformats.org/drawingml/2006/table">
            <a:tbl>
              <a:tblPr/>
              <a:tblGrid>
                <a:gridCol w="624385">
                  <a:extLst>
                    <a:ext uri="{9D8B030D-6E8A-4147-A177-3AD203B41FA5}">
                      <a16:colId xmlns:a16="http://schemas.microsoft.com/office/drawing/2014/main" val="20000"/>
                    </a:ext>
                  </a:extLst>
                </a:gridCol>
                <a:gridCol w="9661121">
                  <a:extLst>
                    <a:ext uri="{9D8B030D-6E8A-4147-A177-3AD203B41FA5}">
                      <a16:colId xmlns:a16="http://schemas.microsoft.com/office/drawing/2014/main" val="20001"/>
                    </a:ext>
                  </a:extLst>
                </a:gridCol>
                <a:gridCol w="572994">
                  <a:extLst>
                    <a:ext uri="{9D8B030D-6E8A-4147-A177-3AD203B41FA5}">
                      <a16:colId xmlns:a16="http://schemas.microsoft.com/office/drawing/2014/main" val="20002"/>
                    </a:ext>
                  </a:extLst>
                </a:gridCol>
              </a:tblGrid>
              <a:tr h="252829">
                <a:tc rowSpan="5">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a. Đảm bảo thể thức, dung lượng yêu cầu của một đoạn văn .</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5657">
                <a:tc vMerge="1">
                  <a:txBody>
                    <a:bodyPr/>
                    <a:lstStyle/>
                    <a:p>
                      <a:endParaRPr lang="en-US"/>
                    </a:p>
                  </a:txBody>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b.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định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đúng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chủ</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yếu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Ghi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tượng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yếu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miêu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86829">
                <a:tc vMerge="1">
                  <a:txBody>
                    <a:bodyPr/>
                    <a:lstStyle/>
                    <a:p>
                      <a:endParaRPr lang="en-US"/>
                    </a:p>
                  </a:txBody>
                  <a:tcPr/>
                </a:tc>
                <a:tc>
                  <a:txBody>
                    <a:bodyPr/>
                    <a:lstStyle/>
                    <a:p>
                      <a:pPr marL="457200" marR="0" lvl="0" indent="0" algn="just" defTabSz="914400" rtl="0" eaLnBrk="1" fontAlgn="base" latinLnBrk="0" hangingPunct="1">
                        <a:lnSpc>
                          <a:spcPct val="115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c.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Triển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khai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lý</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hướng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sau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Mở</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giới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thiệu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nhan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giả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p>
                      <a:pPr marL="457200" marR="0" lvl="0" indent="0" algn="l"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gợi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chuyện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gì</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Đâu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chi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miêu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nổi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bật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15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chi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ấy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thú</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như</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thế</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nào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Chỉ</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nghệ</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thuật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cụ</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khiến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thích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15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lí</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do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khiến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thích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Chúng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góp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phần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hiện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tượng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muốn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sao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Khái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2829">
                <a:tc vMerge="1">
                  <a:txBody>
                    <a:bodyPr/>
                    <a:lstStyle/>
                    <a:p>
                      <a:endParaRPr lang="en-US"/>
                    </a:p>
                  </a:txBody>
                  <a:tcPr/>
                </a:tc>
                <a:tc>
                  <a:txBody>
                    <a:body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d.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tạo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diễn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đáo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riêng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sâu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sắc</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0,25</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5657">
                <a:tc vMerge="1">
                  <a:txBody>
                    <a:bodyPr/>
                    <a:lstStyle/>
                    <a:p>
                      <a:endParaRPr lang="en-US"/>
                    </a:p>
                  </a:txBody>
                  <a:tcPr/>
                </a:tc>
                <a:tc>
                  <a:txBody>
                    <a:body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e.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đặt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Đảm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chuẩn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pháp</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Tiếng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Việt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0,25</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867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99490" y="1305634"/>
          <a:ext cx="11393580" cy="5218431"/>
        </p:xfrm>
        <a:graphic>
          <a:graphicData uri="http://schemas.openxmlformats.org/drawingml/2006/table">
            <a:tbl>
              <a:tblPr>
                <a:tableStyleId>{5940675A-B579-460E-94D1-54222C63F5DA}</a:tableStyleId>
              </a:tblPr>
              <a:tblGrid>
                <a:gridCol w="735795">
                  <a:extLst>
                    <a:ext uri="{9D8B030D-6E8A-4147-A177-3AD203B41FA5}">
                      <a16:colId xmlns:a16="http://schemas.microsoft.com/office/drawing/2014/main" val="20000"/>
                    </a:ext>
                  </a:extLst>
                </a:gridCol>
                <a:gridCol w="10082644">
                  <a:extLst>
                    <a:ext uri="{9D8B030D-6E8A-4147-A177-3AD203B41FA5}">
                      <a16:colId xmlns:a16="http://schemas.microsoft.com/office/drawing/2014/main" val="20001"/>
                    </a:ext>
                  </a:extLst>
                </a:gridCol>
                <a:gridCol w="575141">
                  <a:extLst>
                    <a:ext uri="{9D8B030D-6E8A-4147-A177-3AD203B41FA5}">
                      <a16:colId xmlns:a16="http://schemas.microsoft.com/office/drawing/2014/main" val="20002"/>
                    </a:ext>
                  </a:extLst>
                </a:gridCol>
              </a:tblGrid>
              <a:tr h="969963">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rPr>
                        <a:t>2</a:t>
                      </a:r>
                      <a:endParaRPr kumimoji="0" lang="en-US" sz="2200" b="1" i="0" u="none" strike="noStrike" cap="none" normalizeH="0" baseline="0" smtClean="0">
                        <a:ln>
                          <a:noFill/>
                        </a:ln>
                        <a:solidFill>
                          <a:srgbClr val="FFFFFF"/>
                        </a:solidFill>
                        <a:effectLst/>
                        <a:latin typeface="Times New Roman" pitchFamily="18" charset="0"/>
                        <a:cs typeface="Times New Roman" pitchFamily="18" charset="0"/>
                      </a:endParaRPr>
                    </a:p>
                  </a:txBody>
                  <a:tcPr marL="40393" marR="40393"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a.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Đảm</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bảo</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cấu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trúc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một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văn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đầy</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đủ</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các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phần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Mở</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Thân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Kết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Mở</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nêu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Thân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bày</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ý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kiến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trong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đời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sống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gia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theo</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một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tự</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hợp</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lí</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Kết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khẳng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định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lại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20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40393" marR="40393"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rPr>
                        <a:t>0.5</a:t>
                      </a:r>
                      <a:endParaRPr kumimoji="0" lang="en-US" sz="2200" b="1" i="0" u="none" strike="noStrike" cap="none" normalizeH="0" baseline="0" smtClean="0">
                        <a:ln>
                          <a:noFill/>
                        </a:ln>
                        <a:solidFill>
                          <a:srgbClr val="FFFFFF"/>
                        </a:solidFill>
                        <a:effectLst/>
                        <a:latin typeface="Times New Roman" pitchFamily="18" charset="0"/>
                        <a:cs typeface="Times New Roman" pitchFamily="18" charset="0"/>
                      </a:endParaRPr>
                    </a:p>
                  </a:txBody>
                  <a:tcPr marL="40393" marR="40393" marT="0" marB="0" horzOverflow="overflow"/>
                </a:tc>
                <a:extLst>
                  <a:ext uri="{0D108BD9-81ED-4DB2-BD59-A6C34878D82A}">
                    <a16:rowId xmlns:a16="http://schemas.microsoft.com/office/drawing/2014/main" val="10000"/>
                  </a:ext>
                </a:extLst>
              </a:tr>
              <a:tr h="354013">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b.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Xác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định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đúng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yêu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cầu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viết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bày</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ý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kiến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trong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đời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sống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gia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0393" marR="40393"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rPr>
                        <a:t>0,5</a:t>
                      </a:r>
                      <a:endParaRPr kumimoji="0" lang="en-US" sz="2200" b="1" i="0" u="none" strike="noStrike" cap="none" normalizeH="0" baseline="0" smtClean="0">
                        <a:ln>
                          <a:noFill/>
                        </a:ln>
                        <a:solidFill>
                          <a:srgbClr val="FFFFFF"/>
                        </a:solidFill>
                        <a:effectLst/>
                        <a:latin typeface="Times New Roman" pitchFamily="18" charset="0"/>
                        <a:cs typeface="Times New Roman" pitchFamily="18" charset="0"/>
                      </a:endParaRPr>
                    </a:p>
                  </a:txBody>
                  <a:tcPr marL="40393" marR="40393" marT="0" marB="0" horzOverflow="overflow"/>
                </a:tc>
                <a:extLst>
                  <a:ext uri="{0D108BD9-81ED-4DB2-BD59-A6C34878D82A}">
                    <a16:rowId xmlns:a16="http://schemas.microsoft.com/office/drawing/2014/main" val="10001"/>
                  </a:ext>
                </a:extLst>
              </a:tr>
              <a:tr h="29114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Triển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khai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viết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triển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khai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theo</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hướng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sau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Các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biểu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hiện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cụ</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Gia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vai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trò</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quan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trong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với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mỗi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người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nơi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con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người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sinh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ra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nuôi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dưỡng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ta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trưởng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thành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nơi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chia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sẻ</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vui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buồn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giúp</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đỡ</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nhau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vượt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qua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khó</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khăn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nơi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tạo</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động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lực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ta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tiến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bộ</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Nhưng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thực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tế</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còn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những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nảy</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sinh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như</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lấy</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dẫn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chứng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cụ</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để</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thấy</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được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mình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viết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là</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ý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nghĩa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Nêu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tác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dụng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việc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giải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quyết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được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sẽ</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ý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nghĩa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với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các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thành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viên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trong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gia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đình</a:t>
                      </a:r>
                      <a:endPar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bày</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mong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muốn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những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kiến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giải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người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viết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để</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gia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trở</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thành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một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tổ</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ấm</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yêu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thương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gia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hạnh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phúc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vui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vẻ</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0393" marR="40393"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rPr>
                        <a:t>2,75</a:t>
                      </a:r>
                      <a:endParaRPr kumimoji="0" lang="en-US" sz="2200" b="1" i="0" u="none" strike="noStrike" cap="none" normalizeH="0" baseline="0" smtClean="0">
                        <a:ln>
                          <a:noFill/>
                        </a:ln>
                        <a:solidFill>
                          <a:srgbClr val="FFFFFF"/>
                        </a:solidFill>
                        <a:effectLst/>
                        <a:latin typeface="Times New Roman" pitchFamily="18" charset="0"/>
                        <a:cs typeface="Times New Roman" pitchFamily="18" charset="0"/>
                      </a:endParaRPr>
                    </a:p>
                  </a:txBody>
                  <a:tcPr marL="40393" marR="40393" marT="0" marB="0" horzOverflow="overflow"/>
                </a:tc>
                <a:extLst>
                  <a:ext uri="{0D108BD9-81ED-4DB2-BD59-A6C34878D82A}">
                    <a16:rowId xmlns:a16="http://schemas.microsoft.com/office/drawing/2014/main" val="10002"/>
                  </a:ext>
                </a:extLst>
              </a:tr>
              <a:tr h="323850">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d.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Sáng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tạo</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Cách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diễn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đạt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độc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đáo</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suy</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nghĩ</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cảm</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xúc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sâu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sắc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0393" marR="40393"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rPr>
                        <a:t>0,5</a:t>
                      </a:r>
                      <a:endParaRPr kumimoji="0" lang="en-US" sz="2200" b="1" i="0" u="none" strike="noStrike" cap="none" normalizeH="0" baseline="0" smtClean="0">
                        <a:ln>
                          <a:noFill/>
                        </a:ln>
                        <a:solidFill>
                          <a:srgbClr val="FFFFFF"/>
                        </a:solidFill>
                        <a:effectLst/>
                        <a:latin typeface="Times New Roman" pitchFamily="18" charset="0"/>
                        <a:cs typeface="Times New Roman" pitchFamily="18" charset="0"/>
                      </a:endParaRPr>
                    </a:p>
                  </a:txBody>
                  <a:tcPr marL="40393" marR="40393" marT="0" marB="0" horzOverflow="overflow"/>
                </a:tc>
                <a:extLst>
                  <a:ext uri="{0D108BD9-81ED-4DB2-BD59-A6C34878D82A}">
                    <a16:rowId xmlns:a16="http://schemas.microsoft.com/office/drawing/2014/main" val="10003"/>
                  </a:ext>
                </a:extLst>
              </a:tr>
              <a:tr h="647700">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e.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Chính</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tả</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dùng</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đặt</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câu</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Đảm</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bảo</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chuẩn</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chính</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tả</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ngữ</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pháp</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ngữ</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nghĩa</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Tiếng</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Việt</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2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40393" marR="40393"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0,25</a:t>
                      </a:r>
                      <a:endParaRPr kumimoji="0" lang="en-US" sz="2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40393" marR="40393" marT="0" marB="0" horzOverflow="overflow"/>
                </a:tc>
                <a:extLst>
                  <a:ext uri="{0D108BD9-81ED-4DB2-BD59-A6C34878D82A}">
                    <a16:rowId xmlns:a16="http://schemas.microsoft.com/office/drawing/2014/main" val="10004"/>
                  </a:ext>
                </a:extLst>
              </a:tr>
            </a:tbl>
          </a:graphicData>
        </a:graphic>
      </p:graphicFrame>
      <p:sp>
        <p:nvSpPr>
          <p:cNvPr id="4" name="TextBox 3"/>
          <p:cNvSpPr txBox="1">
            <a:spLocks noChangeArrowheads="1"/>
          </p:cNvSpPr>
          <p:nvPr/>
        </p:nvSpPr>
        <p:spPr bwMode="auto">
          <a:xfrm>
            <a:off x="4199825" y="455052"/>
            <a:ext cx="6130925"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Phần III. Làm văn (</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6,0 </a:t>
            </a:r>
            <a:r>
              <a:rPr kumimoji="0" lang="vi-VN"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63761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41313" y="265113"/>
            <a:ext cx="11652250" cy="64135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660400" y="474663"/>
            <a:ext cx="11190288" cy="3046412"/>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 Bài thơ giống như một câu chuyện kể lí giải về nguồn gốc của loài người bằng nhiều chi tiết hư cấu tưởng tượng. Nhờ yếu tố tự sự (kể về nguồn gốc loài người), miêu tả (về sự ra đời của vạn vật, con người), nhà thơ bộc lộ tình cảm, cảm xúc của mình. Đó là tình cảm yêu thương dành cho trẻ thơ. Cách gieo vần khá linh hoạt, ngắt nhịp 3/2/ hoặc 2/3, bài thơ vẽ ra cả một thế giới với biết bao sự sinh sôi, nảy nở diệu kì. Một thế giới trong trẻo, đẹp đẽ để dành cho trẻ. Mở đầu là hình ảnh t</a:t>
            </a:r>
            <a:r>
              <a:rPr lang="en-US" sz="2400">
                <a:solidFill>
                  <a:srgbClr val="0D0D0D"/>
                </a:solidFill>
                <a:latin typeface="Times New Roman" pitchFamily="18" charset="0"/>
                <a:ea typeface="MS Mincho" pitchFamily="49" charset="-128"/>
              </a:rPr>
              <a:t>hế giới trước khi trẻ con được sinh ra. Rồi cứ thế, khi trẻ ra đời, cả thể giới bừng tỉnh với những đổi thay tuyệt diệu. Thiên nhiên, đến con người ra đời để dành cho trẻ những gì tốt đẹp nhất.</a:t>
            </a:r>
            <a:endParaRPr lang="en-US" sz="2400">
              <a:latin typeface="Calibri" pitchFamily="34" charset="0"/>
            </a:endParaRPr>
          </a:p>
        </p:txBody>
      </p:sp>
      <p:sp>
        <p:nvSpPr>
          <p:cNvPr id="3" name="Rectangle 2"/>
          <p:cNvSpPr>
            <a:spLocks noChangeArrowheads="1"/>
          </p:cNvSpPr>
          <p:nvPr/>
        </p:nvSpPr>
        <p:spPr bwMode="auto">
          <a:xfrm>
            <a:off x="3644900" y="3565525"/>
            <a:ext cx="6096000" cy="3046413"/>
          </a:xfrm>
          <a:prstGeom prst="rect">
            <a:avLst/>
          </a:prstGeom>
          <a:noFill/>
          <a:ln w="9525">
            <a:noFill/>
            <a:miter lim="800000"/>
            <a:headEnd/>
            <a:tailEnd/>
          </a:ln>
        </p:spPr>
        <p:txBody>
          <a:bodyPr>
            <a:spAutoFit/>
          </a:bodyPr>
          <a:lstStyle/>
          <a:p>
            <a:r>
              <a:rPr lang="en-US" i="1">
                <a:latin typeface="Times New Roman" pitchFamily="18" charset="0"/>
                <a:cs typeface="Times New Roman" pitchFamily="18" charset="0"/>
              </a:rPr>
              <a:t>            </a:t>
            </a:r>
            <a:r>
              <a:rPr lang="en-US" sz="2400" i="1">
                <a:latin typeface="Times New Roman" pitchFamily="18" charset="0"/>
                <a:cs typeface="Times New Roman" pitchFamily="18" charset="0"/>
              </a:rPr>
              <a:t>Trời sinh ra trước nhất</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Chỉ toàn là trẻ con</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Trên trái đất trụi trần</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Không dáng cây ngọn cỏ</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Mặt trời cũng chưa có</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Chỉ toàn là bóng đêm</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Không khí chỉ màu đen</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Chưa có màu sắc khác</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1255713" y="1284288"/>
            <a:ext cx="9896475" cy="417521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1395132" y="1562940"/>
            <a:ext cx="9389036" cy="3617913"/>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Đọc</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liệu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trả</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hỏi</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srgbClr val="444444"/>
                </a:solidFill>
                <a:effectLst/>
                <a:uLnTx/>
                <a:uFillTx/>
                <a:latin typeface="Times New Roman" pitchFamily="18" charset="0"/>
                <a:ea typeface="+mn-ea"/>
                <a:cs typeface="Times New Roman" pitchFamily="18" charset="0"/>
              </a:rPr>
              <a:t>Đi</a:t>
            </a:r>
            <a:r>
              <a:rPr kumimoji="0" lang="en-US" sz="2400" b="1" i="0" u="none" strike="noStrike" kern="1200" cap="none" spc="0" normalizeH="0" baseline="0" noProof="0" dirty="0">
                <a:ln>
                  <a:noFill/>
                </a:ln>
                <a:solidFill>
                  <a:srgbClr val="444444"/>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444444"/>
                </a:solidFill>
                <a:effectLst/>
                <a:uLnTx/>
                <a:uFillTx/>
                <a:latin typeface="Times New Roman" pitchFamily="18" charset="0"/>
                <a:ea typeface="+mn-ea"/>
                <a:cs typeface="Times New Roman" pitchFamily="18" charset="0"/>
              </a:rPr>
              <a:t>dọc</a:t>
            </a:r>
            <a:r>
              <a:rPr kumimoji="0" lang="en-US" sz="2400" b="1" i="0" u="none" strike="noStrike" kern="1200" cap="none" spc="0" normalizeH="0" baseline="0" noProof="0" dirty="0">
                <a:ln>
                  <a:noFill/>
                </a:ln>
                <a:solidFill>
                  <a:srgbClr val="444444"/>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444444"/>
                </a:solidFill>
                <a:effectLst/>
                <a:uLnTx/>
                <a:uFillTx/>
                <a:latin typeface="Times New Roman" pitchFamily="18" charset="0"/>
                <a:ea typeface="+mn-ea"/>
                <a:cs typeface="Times New Roman" pitchFamily="18" charset="0"/>
              </a:rPr>
              <a:t>lời</a:t>
            </a:r>
            <a:r>
              <a:rPr kumimoji="0" lang="en-US" sz="2400" b="1" i="0" u="none" strike="noStrike" kern="1200" cap="none" spc="0" normalizeH="0" baseline="0" noProof="0" dirty="0">
                <a:ln>
                  <a:noFill/>
                </a:ln>
                <a:solidFill>
                  <a:srgbClr val="444444"/>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444444"/>
                </a:solidFill>
                <a:effectLst/>
                <a:uLnTx/>
                <a:uFillTx/>
                <a:latin typeface="Times New Roman" pitchFamily="18" charset="0"/>
                <a:ea typeface="+mn-ea"/>
                <a:cs typeface="Times New Roman" pitchFamily="18" charset="0"/>
              </a:rPr>
              <a:t>ru</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À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ơi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suốt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cuộc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đời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Vẫn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nghiêng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cánh</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võng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lời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từ</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thuở</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ngày</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xưa</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Hắt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nẻo</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nắng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mưa</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cuộc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đời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Chông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chênh</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hạnh</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phúc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xa</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vời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4096403" y="255818"/>
            <a:ext cx="3986493" cy="517065"/>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400050" algn="ctr" defTabSz="914400" rtl="0" eaLnBrk="1" fontAlgn="base" latinLnBrk="0" hangingPunct="1">
              <a:lnSpc>
                <a:spcPct val="115000"/>
              </a:lnSpc>
              <a:spcBef>
                <a:spcPts val="750"/>
              </a:spcBef>
              <a:spcAft>
                <a:spcPts val="800"/>
              </a:spcAft>
              <a:buClrTx/>
              <a:buSzTx/>
              <a:buFontTx/>
              <a:buNone/>
              <a:tabLst/>
              <a:defRPr/>
            </a:pPr>
            <a:r>
              <a:rPr kumimoji="0" lang="da-DK" sz="2400" b="1" i="0" u="sng"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Hoạt động : Vận dụng</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6067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0400" y="1130300"/>
            <a:ext cx="10858500" cy="50038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23888" y="1544638"/>
            <a:ext cx="10931525" cy="417512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Lắt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lay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số</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phận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lời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đắng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cay.</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gom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thế</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gian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này</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yêu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hạnh</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phúc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trao</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tay</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cầm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Nẻo</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xưa</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nước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mắt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âm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thầm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Đường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gần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trái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ngọt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cầm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trên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tay</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À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ơi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Bóng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mây</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bay</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Lời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dọc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tháng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ngày</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trong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con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(Chu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Thị</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Thơm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Bờ</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vẫn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NXB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Giáo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dục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1999,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41)</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4096403" y="406066"/>
            <a:ext cx="3986493" cy="517065"/>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400050" algn="ctr" defTabSz="914400" rtl="0" eaLnBrk="1" fontAlgn="base" latinLnBrk="0" hangingPunct="1">
              <a:lnSpc>
                <a:spcPct val="115000"/>
              </a:lnSpc>
              <a:spcBef>
                <a:spcPts val="750"/>
              </a:spcBef>
              <a:spcAft>
                <a:spcPts val="800"/>
              </a:spcAft>
              <a:buClrTx/>
              <a:buSzTx/>
              <a:buFontTx/>
              <a:buNone/>
              <a:tabLst/>
              <a:defRPr/>
            </a:pPr>
            <a:r>
              <a:rPr kumimoji="0" lang="da-DK" sz="2400" b="1" i="0" u="sng"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Hoạt động : Vận dụng</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2080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5"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0400" y="1130300"/>
            <a:ext cx="10858500" cy="50038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84213" y="1208088"/>
            <a:ext cx="10823575" cy="45989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Câu 1</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Xác định thể thơ và phương thức biểu đạt chính của bài thơ trên.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Câu 2.</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Chỉ ra và nêu tác dụng của các từ láy trong đoạn thơ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Câu ca từ thuở ngày xưa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Hắt hiu những nẻo nắng mưa cuộc đời.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Chông chênh hạnh phúc xa vời,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Lắt lay số phận những lời đắng cay.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Câu 3.</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Ngẫm về lời ru của mẹ, người con đã hiểu ra điều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Câu 4.</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Từ nội dung của văn bản đọc hiểu, em hãy rút ra thông điệp ý nghĩa nhất với mình.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096403" y="406066"/>
            <a:ext cx="3986493" cy="517065"/>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400050" algn="ctr" defTabSz="914400" rtl="0" eaLnBrk="1" fontAlgn="base" latinLnBrk="0" hangingPunct="1">
              <a:lnSpc>
                <a:spcPct val="115000"/>
              </a:lnSpc>
              <a:spcBef>
                <a:spcPts val="750"/>
              </a:spcBef>
              <a:spcAft>
                <a:spcPts val="800"/>
              </a:spcAft>
              <a:buClrTx/>
              <a:buSzTx/>
              <a:buFontTx/>
              <a:buNone/>
              <a:tabLst/>
              <a:defRPr/>
            </a:pPr>
            <a:r>
              <a:rPr kumimoji="0" lang="da-DK" sz="2400" b="1" i="0" u="sng"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Hoạt động : Vận dụng</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5932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6750" y="520700"/>
            <a:ext cx="10858500" cy="22383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609600" y="2846388"/>
            <a:ext cx="10972800" cy="37465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a:extLst/>
          </p:cNvPr>
          <p:cNvSpPr txBox="1"/>
          <p:nvPr/>
        </p:nvSpPr>
        <p:spPr>
          <a:xfrm>
            <a:off x="700088" y="2846388"/>
            <a:ext cx="10779125" cy="3613150"/>
          </a:xfrm>
          <a:prstGeom prst="rect">
            <a:avLst/>
          </a:prstGeom>
          <a:noFill/>
        </p:spPr>
        <p:txBody>
          <a:bodyPr>
            <a:spAutoFit/>
          </a:bodyPr>
          <a:lstStyle/>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0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Gợi</a:t>
            </a:r>
            <a:r>
              <a:rPr kumimoji="0" lang="en-US"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ý </a:t>
            </a:r>
            <a:r>
              <a:rPr kumimoji="0" lang="en-US" sz="20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làm</a:t>
            </a:r>
            <a:r>
              <a:rPr kumimoji="0" lang="en-US"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1: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Thể</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thơ</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lục</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bát</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Phương</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thức</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biểu</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đạt</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chính</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Biểu</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2:</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 typeface="Times New Roman" pitchFamily="18" charset="0"/>
              <a:buChar char="-"/>
              <a:tabLst/>
              <a:defRPr/>
            </a:pP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Từ</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láy</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hắt</a:t>
            </a:r>
            <a:r>
              <a:rPr kumimoji="0" lang="en-US" sz="20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hiu</a:t>
            </a:r>
            <a:r>
              <a:rPr kumimoji="0" lang="en-US" sz="20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chông</a:t>
            </a:r>
            <a:r>
              <a:rPr kumimoji="0" lang="en-US" sz="20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chênh</a:t>
            </a:r>
            <a:r>
              <a:rPr kumimoji="0" lang="en-US" sz="20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lắt</a:t>
            </a:r>
            <a:r>
              <a:rPr kumimoji="0" lang="en-US" sz="20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lay, </a:t>
            </a:r>
            <a:r>
              <a:rPr kumimoji="0" lang="en-US" sz="20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âm</a:t>
            </a:r>
            <a:r>
              <a:rPr kumimoji="0" lang="en-US" sz="20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thầm</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 typeface="Times New Roman" pitchFamily="18" charset="0"/>
              <a:buChar char="-"/>
              <a:tabLst/>
              <a:defRPr/>
            </a:pP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Tác</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dụng</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Làm</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cho</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lời</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thơ</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thêm</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sinh</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động</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giàu</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nhịp</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điệu</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hơn</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Những</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từ</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láy</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trên</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nhấn</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mạnh</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hơn</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số</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phận</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cuộc</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đời</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đầy</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những</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đắng</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cay,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vất</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cực</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khổ</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mẹ</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660400" y="586815"/>
            <a:ext cx="7843837" cy="21463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B2: </a:t>
            </a:r>
            <a:r>
              <a:rPr kumimoji="0" lang="pt-BR"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Thực hiện nhiệm vụ: </a:t>
            </a:r>
            <a:r>
              <a:rPr kumimoji="0" lang="pt-BR"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HS về nhà hoàn thành cá nhân.</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pt-BR"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B3:  Báo cáo, thảo luận: </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pt-BR"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GV gọi HS lên chữa bài,</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pt-BR"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 Tổ chức trao đổi, thảo luận trong tiết học sau.</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pt-BR"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B4:  Kết luận, đánh giá.</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1608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0400" y="1130300"/>
            <a:ext cx="10858500" cy="50038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a:extLst/>
          </p:cNvPr>
          <p:cNvSpPr txBox="1"/>
          <p:nvPr/>
        </p:nvSpPr>
        <p:spPr>
          <a:xfrm>
            <a:off x="976313" y="1484313"/>
            <a:ext cx="10239375" cy="3889375"/>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3: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Ngẫm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thấu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 typeface="Times New Roman" pitchFamily="18" charset="0"/>
              <a:buChar char="-"/>
              <a:tabLst/>
              <a:defRPr/>
            </a:pPr>
            <a:r>
              <a:rPr kumimoji="0" lang="en-US" sz="2400" b="0" i="0" u="none" strike="noStrike" kern="1200" cap="none" spc="0" normalizeH="0" baseline="0" noProof="0" dirty="0" smtClean="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smtClean="0">
                <a:ln>
                  <a:noFill/>
                </a:ln>
                <a:solidFill>
                  <a:srgbClr val="0D0D0D"/>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smtClean="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đầy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cay,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vả</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cực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khổ</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chưa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giây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hạnh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 typeface="Times New Roman" pitchFamily="18" charset="0"/>
              <a:buChar char="-"/>
              <a:tabLst/>
              <a:defRPr/>
            </a:pP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bao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la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dành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bước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đường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4: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HS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rút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điệp</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qua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Cần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trọng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cần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luôn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to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lớn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ẹm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hiếu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cha.,…</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1025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0400" y="1528669"/>
            <a:ext cx="10858500" cy="3715684"/>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a:spLocks/>
          </p:cNvSpPr>
          <p:nvPr/>
        </p:nvSpPr>
        <p:spPr>
          <a:xfrm>
            <a:off x="660400" y="1528669"/>
            <a:ext cx="10858500" cy="5003800"/>
          </a:xfrm>
          <a:prstGeom prst="rect">
            <a:avLst/>
          </a:prstGeom>
          <a:noFill/>
        </p:spPr>
        <p:txBody>
          <a:bodyPr>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Hướng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dẫn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tự</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GV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yêu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cầu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HS: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Tìm đọc và tham khảo các tài liệu liên quan đến nội dung bài học.</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Học bài ở nhà, ôn tập các nội dung đã học.</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Làm hoàn chỉnh các đề bài.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Vẽ sơ đồ tư duy bài học.</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1863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7500" y="966788"/>
            <a:ext cx="11557000" cy="49974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461963" y="1444625"/>
            <a:ext cx="11372850" cy="3784600"/>
          </a:xfrm>
          <a:prstGeom prst="rect">
            <a:avLst/>
          </a:prstGeom>
          <a:noFill/>
          <a:ln w="9525">
            <a:noFill/>
            <a:miter lim="800000"/>
            <a:headEnd/>
            <a:tailEnd/>
          </a:ln>
        </p:spPr>
        <p:txBody>
          <a:bodyPr>
            <a:spAutoFit/>
          </a:bodyPr>
          <a:lstStyle/>
          <a:p>
            <a:pPr algn="just">
              <a:tabLst>
                <a:tab pos="1927225" algn="l"/>
              </a:tabLst>
            </a:pPr>
            <a:r>
              <a:rPr lang="pt-BR" sz="2400">
                <a:solidFill>
                  <a:srgbClr val="000000"/>
                </a:solidFill>
                <a:latin typeface="Times New Roman" pitchFamily="18" charset="0"/>
                <a:cs typeface="Times New Roman" pitchFamily="18" charset="0"/>
              </a:rPr>
              <a:t>Lí giải về nguồn gốc loài người, kho tàng văn học dân gian có bao câu chuyện hấp dẫn như </a:t>
            </a:r>
            <a:r>
              <a:rPr lang="pt-BR" sz="2400" i="1">
                <a:solidFill>
                  <a:srgbClr val="000000"/>
                </a:solidFill>
                <a:latin typeface="Times New Roman" pitchFamily="18" charset="0"/>
                <a:cs typeface="Times New Roman" pitchFamily="18" charset="0"/>
              </a:rPr>
              <a:t>Con rồng, cháu tiên</a:t>
            </a:r>
            <a:r>
              <a:rPr lang="pt-BR" sz="2400">
                <a:solidFill>
                  <a:srgbClr val="000000"/>
                </a:solidFill>
                <a:latin typeface="Times New Roman" pitchFamily="18" charset="0"/>
                <a:cs typeface="Times New Roman" pitchFamily="18" charset="0"/>
              </a:rPr>
              <a:t> kể về Lạc Long Quân và Âu Cơ, </a:t>
            </a:r>
            <a:r>
              <a:rPr lang="pt-BR" sz="2400" i="1">
                <a:solidFill>
                  <a:srgbClr val="000000"/>
                </a:solidFill>
                <a:latin typeface="Times New Roman" pitchFamily="18" charset="0"/>
                <a:cs typeface="Times New Roman" pitchFamily="18" charset="0"/>
              </a:rPr>
              <a:t>Bàn cổ khai thiên lập địa</a:t>
            </a:r>
            <a:r>
              <a:rPr lang="pt-BR" sz="2400">
                <a:solidFill>
                  <a:srgbClr val="000000"/>
                </a:solidFill>
                <a:latin typeface="Times New Roman" pitchFamily="18" charset="0"/>
                <a:cs typeface="Times New Roman" pitchFamily="18" charset="0"/>
              </a:rPr>
              <a:t>, Nữ Oa sáng tạo ra con người (phương Đông), </a:t>
            </a:r>
            <a:r>
              <a:rPr lang="pt-BR" sz="2400" i="1">
                <a:solidFill>
                  <a:srgbClr val="000000"/>
                </a:solidFill>
                <a:latin typeface="Times New Roman" pitchFamily="18" charset="0"/>
                <a:cs typeface="Times New Roman" pitchFamily="18" charset="0"/>
              </a:rPr>
              <a:t>Thần Pờ-rô-mê-tê</a:t>
            </a:r>
            <a:r>
              <a:rPr lang="pt-BR" sz="2400">
                <a:solidFill>
                  <a:srgbClr val="000000"/>
                </a:solidFill>
                <a:latin typeface="Times New Roman" pitchFamily="18" charset="0"/>
                <a:cs typeface="Times New Roman" pitchFamily="18" charset="0"/>
              </a:rPr>
              <a:t> (thần thoại Hi Lạp)...Các truyện đó có điểm kì lạ là đều giải thích về nguồn gốc loài người do Trời sinh ra. Đó là cách giải thích mang màu sắc hoang đường, kì ảo. Còn với Xuân Quỳnh, một nhà thơ tiêu biểu của nền thơ ca hiện đại, nhà thơ đã giải thích nguồn gốc của con người bằng một lối tư duy giàu hình tượng của thơ. Nhà thơ mượn lời tâm tình từ trái tim của người mẹ, để lí giải về nguồn gốc của loài người một cách rất độc đáo, rất thơ. </a:t>
            </a:r>
            <a:r>
              <a:rPr lang="en-US" sz="2400">
                <a:latin typeface="Times New Roman" pitchFamily="18" charset="0"/>
                <a:ea typeface="MS Mincho" pitchFamily="49" charset="-128"/>
                <a:cs typeface="Times New Roman" pitchFamily="18" charset="0"/>
              </a:rPr>
              <a:t>Trẻ em được sinh ra đầu tiên trên Trái đất. Khi ấy cả trái đất trụi trần, không có gì hết, không có ánh sáng, cây cỏ, màu sắc...Tất cả bao trùm bởi màu đen.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7364" y="2967335"/>
            <a:ext cx="6917278"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ĐỌC HIỂU VĂN BẢN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932455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371475"/>
            <a:ext cx="11333163" cy="63468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887413" y="546100"/>
            <a:ext cx="10217150" cy="6372225"/>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rPr>
              <a:t>Nhưng, khi trẻ em ra đời, điều kì diệu đã xảy ra, mà đầu tiên là s</a:t>
            </a:r>
            <a:r>
              <a:rPr lang="en-US" sz="2400" b="1">
                <a:latin typeface="Times New Roman" pitchFamily="18" charset="0"/>
                <a:ea typeface="MS Mincho" pitchFamily="49" charset="-128"/>
              </a:rPr>
              <a:t>ự biến đối của thiên nhiên.</a:t>
            </a:r>
            <a:endParaRPr lang="en-US" sz="2400">
              <a:latin typeface="Times New Roman" pitchFamily="18" charset="0"/>
              <a:cs typeface="Times New Roman" pitchFamily="18" charset="0"/>
            </a:endParaRPr>
          </a:p>
          <a:p>
            <a:pPr algn="ctr">
              <a:tabLst>
                <a:tab pos="1385888" algn="l"/>
              </a:tabLst>
            </a:pPr>
            <a:r>
              <a:rPr lang="en-US" sz="2400" i="1">
                <a:latin typeface="Times New Roman" pitchFamily="18" charset="0"/>
                <a:cs typeface="Times New Roman" pitchFamily="18" charset="0"/>
              </a:rPr>
              <a:t>  Mặt trời mới nhô cao</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Cho trẻ con nhìn rõ</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Màu xanh bắt đầu cỏ</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Màu xanh bắt đầu cây</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Cây cao bằng gang tay</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Lá cỏ bằng sợi tóc</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Cái hoa bằng cái cúc</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Màu đỏ làm ra hoa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Chim bấy giờ sinh ra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Cho trẻ nghe tiếng hót</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Tiếng hót trong bằng nước</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Tiếng hót cao bằng mây</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Những làn gió thơ ngây</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Truyền âm thanh đi khắp</a:t>
            </a:r>
            <a:br>
              <a:rPr lang="en-US" sz="2400" i="1">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46050" y="304800"/>
            <a:ext cx="11793538" cy="63611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3" name="Rectangle 2"/>
          <p:cNvSpPr>
            <a:spLocks noChangeArrowheads="1"/>
          </p:cNvSpPr>
          <p:nvPr/>
        </p:nvSpPr>
        <p:spPr bwMode="auto">
          <a:xfrm>
            <a:off x="593725" y="550863"/>
            <a:ext cx="11201400" cy="6002337"/>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rPr>
              <a:t>Mặt trời xuất hiện đầu tiên là món quà vô giá, mang ánh sáng và mọi sự sống được sinh sôi, nảy nở. Những màu sắc của cỏ cây, hoa lá cứ trỗi dậy, lớn dần. Rồi đến chim chóc được sinh ra, mang tiếng hót trong trẻo đến</a:t>
            </a:r>
            <a:r>
              <a:rPr lang="en-US" sz="2400" i="1">
                <a:latin typeface="Times New Roman" pitchFamily="18" charset="0"/>
                <a:ea typeface="MS Mincho" pitchFamily="49" charset="-128"/>
              </a:rPr>
              <a:t>“Màu xanh bắt đầu cỏ...truyền âm thanh đi khắp”</a:t>
            </a:r>
            <a:r>
              <a:rPr lang="en-US" sz="2400">
                <a:latin typeface="Times New Roman" pitchFamily="18" charset="0"/>
                <a:ea typeface="MS Mincho" pitchFamily="49" charset="-128"/>
              </a:rPr>
              <a:t>. Các sự vật, hình ảnh thiên nhiên được liệt kê ra thật phong phú, đáng yêu, gần gũi và trẻ đều rất yêu thích. Tfế giới thiên nhiên cứ dần dần xuất hiện trước mắt trẻ thơ, từ sự vật nhỏ bé, gần gũi như “cỏ, cây, hoa, lá” đến những hình ảnh thiên nhiên lớn lao kì vĩ luôn có sức hấp dẫn vô ngần như dòng sông, biển cả, con đường, đám mây...Không chỉ là hình ảnh, mà thiên nhiên còn đẹp đẽ với biết bao sắc màu. Màu xanh của cái cây, màu đỏ của bông hoa. Lại cả những âm thanh trong trẻo vô ngần của tiếng chim, làn gió. Xuân Quỳnh dùng nhiều hình ảnh gần gũi, chân thực kết hợp với các biệp pháp tu từ so sánh: “</a:t>
            </a:r>
            <a:r>
              <a:rPr lang="en-US" sz="2400" i="1">
                <a:latin typeface="Times New Roman" pitchFamily="18" charset="0"/>
                <a:ea typeface="MS Mincho" pitchFamily="49" charset="-128"/>
              </a:rPr>
              <a:t>Tiếng hót trong bằng nước/ tiếng hót cao bằng mây”;  “cây cao bằng gang tay/ Lá cỏ bằng sợi tóc...”;</a:t>
            </a:r>
            <a:r>
              <a:rPr lang="en-US" sz="2400">
                <a:latin typeface="Times New Roman" pitchFamily="18" charset="0"/>
                <a:ea typeface="MS Mincho" pitchFamily="49" charset="-128"/>
              </a:rPr>
              <a:t> nhân hóa </a:t>
            </a:r>
            <a:r>
              <a:rPr lang="en-US" sz="2400" i="1">
                <a:latin typeface="Times New Roman" pitchFamily="18" charset="0"/>
                <a:ea typeface="MS Mincho" pitchFamily="49" charset="-128"/>
              </a:rPr>
              <a:t>“Những làn gió thơ ngây</a:t>
            </a:r>
            <a:r>
              <a:rPr lang="en-US" sz="2400">
                <a:latin typeface="Times New Roman" pitchFamily="18" charset="0"/>
                <a:ea typeface="MS Mincho" pitchFamily="49" charset="-128"/>
              </a:rPr>
              <a:t>” làm cho lời thơ có sức cuốn hút kì lạ. Thế giới thiên nhiên hiện ra thật sinh động, gần gũi, hiền lành, là người bạn của trẻ thơ. Dưới trí tưởng tượng của nhà thơ, thiên nhiên dường như đang biến đổi, đem đến cho trẻ em không gian trong trẻo, ánh sáng dịu dàng, âm thanh du dương...Tất cả hướng đến nuôi dưỡng, chăm chút cho trẻ.</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85738" y="292100"/>
            <a:ext cx="11887200" cy="64531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01650" y="403225"/>
            <a:ext cx="11358563" cy="6740525"/>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rPr>
              <a:t>    Tiếp sau sự xuất hiện của thiên nhiên, nhà thơ viết tiếp chuyện cổ tích  bằng cả trái tim yêu thương dành cho trẻ thơ. Trẻ thơ cần sống hòa mình trong thiên nhiên, nhưng trẻ thơ cũng cần lắm sự quan tâm, chăm sóc, của người thân. Và phép màu của tình yêu đã chắp cánh cho trí tưởng tượng, Xuân Quỳnh kể về </a:t>
            </a:r>
            <a:r>
              <a:rPr lang="en-US" sz="2400" b="1">
                <a:latin typeface="Times New Roman" pitchFamily="18" charset="0"/>
                <a:ea typeface="MS Mincho" pitchFamily="49" charset="-128"/>
              </a:rPr>
              <a:t>sự xuất hiện những người thân và món quà mang đến cho trẻ em. Đầu tiên là sự xuất hiện của người mẹ.</a:t>
            </a:r>
            <a:endParaRPr lang="en-US" sz="2400">
              <a:latin typeface="Times New Roman" pitchFamily="18" charset="0"/>
              <a:cs typeface="Times New Roman" pitchFamily="18" charset="0"/>
            </a:endParaRPr>
          </a:p>
          <a:p>
            <a:pPr algn="ctr">
              <a:tabLst>
                <a:tab pos="1385888" algn="l"/>
              </a:tabLst>
            </a:pPr>
            <a:r>
              <a:rPr lang="en-US" sz="2400" i="1">
                <a:latin typeface="Times New Roman" pitchFamily="18" charset="0"/>
                <a:cs typeface="Times New Roman" pitchFamily="18" charset="0"/>
              </a:rPr>
              <a:t>        Nhưng còn cần cho trẻ</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Tình yêu và lời ru</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Cho nên mẹ sinh ra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Để bế bồng chăm sóc</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Mẹ mang về tiếng hát</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Từ cái bống cái bang</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Từ cái hoa rất thơm</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Từ cánh cò rất trắng</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Từ vị gừng rất đắng</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Từ vết lấm chưa khô</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Từ đầu nguồn cơn mưa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Từ bãi sông cát vắng...</a:t>
            </a:r>
            <a:br>
              <a:rPr lang="en-US" sz="2400" i="1">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808038"/>
            <a:ext cx="11266488" cy="51562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01650" y="1444625"/>
            <a:ext cx="11266488" cy="3784600"/>
          </a:xfrm>
          <a:prstGeom prst="rect">
            <a:avLst/>
          </a:prstGeom>
          <a:noFill/>
          <a:ln w="9525">
            <a:noFill/>
            <a:miter lim="800000"/>
            <a:headEnd/>
            <a:tailEnd/>
          </a:ln>
        </p:spPr>
        <p:txBody>
          <a:bodyPr>
            <a:spAutoFit/>
          </a:bodyPr>
          <a:lstStyle/>
          <a:p>
            <a:r>
              <a:rPr lang="en-US" sz="2400">
                <a:latin typeface="Times New Roman" pitchFamily="18" charset="0"/>
                <a:ea typeface="MS Mincho" pitchFamily="49" charset="-128"/>
              </a:rPr>
              <a:t>Mẹ mang đến cho con tình yêu thương và lời ru. Tình yêu ấy được thể hiện một cách bình dị nhất qua sự chăm sóc ân cần “bế bồng, chăm sóc”, qua cả lời ru ngọt ngào của mẹ. Điệp từ “Từ” đứng đầu câu thơ vừa nhấn mạnh vừa gợi mở một thế giới hình ảnh phong phú đẹp đẽ, vừa gần gũi thân thương trong mẹ ru. Âm hưởng thiết tha, sâu lắng cho lời thơ. Những hình ảnh trong lời ru gợi ra biết bao tâm tình của mẹ. Đó là tình yêu thương tha thiết, là cử chỉ vỗ về chăm chút cho con. Đó còn là ước mơ, hi vọng chứa chan mẹ dành cho con. Mỗi hình ảnh trong lời ru mang lại những giá trị biểu cảm sâu sắc. Hình ảnh “</a:t>
            </a:r>
            <a:r>
              <a:rPr lang="en-US" sz="2400" i="1">
                <a:latin typeface="Times New Roman" pitchFamily="18" charset="0"/>
                <a:ea typeface="MS Mincho" pitchFamily="49" charset="-128"/>
              </a:rPr>
              <a:t>Cái bống cái bang”</a:t>
            </a:r>
            <a:r>
              <a:rPr lang="en-US" sz="2400">
                <a:latin typeface="Times New Roman" pitchFamily="18" charset="0"/>
                <a:ea typeface="MS Mincho" pitchFamily="49" charset="-128"/>
              </a:rPr>
              <a:t> gợi liên tưởng đến câu ca dao quen thuộc</a:t>
            </a:r>
            <a:r>
              <a:rPr lang="en-US" sz="2400" i="1">
                <a:latin typeface="Times New Roman" pitchFamily="18" charset="0"/>
                <a:ea typeface="MS Mincho" pitchFamily="49" charset="-128"/>
              </a:rPr>
              <a:t>“ Cái bống là cái bống bang...”.</a:t>
            </a:r>
            <a:r>
              <a:rPr lang="en-US" sz="2400">
                <a:latin typeface="Times New Roman" pitchFamily="18" charset="0"/>
                <a:ea typeface="MS Mincho" pitchFamily="49" charset="-128"/>
              </a:rPr>
              <a:t> Nhắc đến cái bống, nhà thơ ngầm nhắc nhở đến những em bé ngoan ngoãn, hiếu thảo, biết yêu thương giúp đỡ cha mẹ. Lời ru của mẹ còn có cả “</a:t>
            </a:r>
            <a:r>
              <a:rPr lang="en-US" sz="2400" i="1">
                <a:latin typeface="Times New Roman" pitchFamily="18" charset="0"/>
                <a:ea typeface="MS Mincho" pitchFamily="49" charset="-128"/>
              </a:rPr>
              <a:t>cánh cò rất  trắng</a:t>
            </a:r>
            <a:r>
              <a:rPr lang="en-US" sz="2400">
                <a:latin typeface="Times New Roman" pitchFamily="18" charset="0"/>
                <a:ea typeface="MS Mincho" pitchFamily="49" charset="-128"/>
              </a:rPr>
              <a:t>”.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046163"/>
            <a:ext cx="11571288" cy="5327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0" name="Rectangle 9"/>
          <p:cNvSpPr>
            <a:spLocks noChangeArrowheads="1"/>
          </p:cNvSpPr>
          <p:nvPr/>
        </p:nvSpPr>
        <p:spPr bwMode="auto">
          <a:xfrm>
            <a:off x="501650" y="1444625"/>
            <a:ext cx="11571288" cy="4892675"/>
          </a:xfrm>
          <a:prstGeom prst="rect">
            <a:avLst/>
          </a:prstGeom>
          <a:noFill/>
          <a:ln w="9525">
            <a:noFill/>
            <a:miter lim="800000"/>
            <a:headEnd/>
            <a:tailEnd/>
          </a:ln>
        </p:spPr>
        <p:txBody>
          <a:bodyPr>
            <a:spAutoFit/>
          </a:bodyPr>
          <a:lstStyle/>
          <a:p>
            <a:pPr algn="ctr">
              <a:tabLst>
                <a:tab pos="1385888" algn="l"/>
              </a:tabLst>
            </a:pPr>
            <a:r>
              <a:rPr lang="en-US" sz="2400">
                <a:latin typeface="Times New Roman" pitchFamily="18" charset="0"/>
                <a:cs typeface="Times New Roman" pitchFamily="18" charset="0"/>
              </a:rPr>
              <a:t>Ngay sau sự xuất hiện của mẹ, bà đến đem bao yêu thương cho trẻ thơ.</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Biết trẻ con khao khát</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Chuyện ngày xưa, ngày sau</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Không hiểu là từ đâu</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Mà bà về ở đó</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Kể cho bao chuyện cổ</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Chuyện con cóc, nàng tiên</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Chuyện cô Tấm ở hiền</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Thằng Lý Thông ở ác...</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Mái tóc bà thì bạc</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Con mắt bà thì vui</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Bà kể đến suốt đời</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Cũng không sao hết chuyện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92075" y="131763"/>
            <a:ext cx="12007850" cy="67262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3" name="Rectangle 2"/>
          <p:cNvSpPr>
            <a:spLocks noChangeArrowheads="1"/>
          </p:cNvSpPr>
          <p:nvPr/>
        </p:nvSpPr>
        <p:spPr bwMode="auto">
          <a:xfrm>
            <a:off x="311150" y="309563"/>
            <a:ext cx="11788775" cy="6370637"/>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rPr>
              <a:t>    Không phải nhẫu nhiên nhà thơ viết về bà là nhắc đến thế giới của những câu chuyện cổ tích. Bới vì, hơn ai hết, bà thường tâm tình với trẻ bằng những câu chuyện cổ tích. Trẻ thơ, ai chả khao khát nghe bà kể chuyện Tấm Cám, Thạch Sanh, ...Mỗi một câu chuyện là ước mơ cao đẹp của con người về giá trị, đạo lí làm người</a:t>
            </a:r>
            <a:r>
              <a:rPr lang="en-US" sz="2400" b="1">
                <a:latin typeface="Times New Roman" pitchFamily="18" charset="0"/>
                <a:ea typeface="MS Mincho" pitchFamily="49" charset="-128"/>
              </a:rPr>
              <a:t>. </a:t>
            </a:r>
            <a:r>
              <a:rPr lang="en-US" sz="2400">
                <a:latin typeface="Times New Roman" pitchFamily="18" charset="0"/>
                <a:ea typeface="MS Mincho" pitchFamily="49" charset="-128"/>
              </a:rPr>
              <a:t>Đó là</a:t>
            </a:r>
            <a:r>
              <a:rPr lang="en-US" sz="2400" b="1">
                <a:latin typeface="Times New Roman" pitchFamily="18" charset="0"/>
                <a:ea typeface="MS Mincho" pitchFamily="49" charset="-128"/>
              </a:rPr>
              <a:t> </a:t>
            </a:r>
            <a:r>
              <a:rPr lang="en-US" sz="2400">
                <a:latin typeface="Times New Roman" pitchFamily="18" charset="0"/>
                <a:ea typeface="MS Mincho" pitchFamily="49" charset="-128"/>
              </a:rPr>
              <a:t>“</a:t>
            </a:r>
            <a:r>
              <a:rPr lang="en-US" sz="2400" i="1">
                <a:latin typeface="Times New Roman" pitchFamily="18" charset="0"/>
                <a:ea typeface="MS Mincho" pitchFamily="49" charset="-128"/>
              </a:rPr>
              <a:t>Tấm Cám”, “Thạch Sanh</a:t>
            </a:r>
            <a:r>
              <a:rPr lang="en-US" sz="2400">
                <a:latin typeface="Times New Roman" pitchFamily="18" charset="0"/>
                <a:ea typeface="MS Mincho" pitchFamily="49" charset="-128"/>
              </a:rPr>
              <a:t>” chính là ước mơ về công bằng, ở hiền thi gặp lành; “</a:t>
            </a:r>
            <a:r>
              <a:rPr lang="en-US" sz="2400" i="1">
                <a:latin typeface="Times New Roman" pitchFamily="18" charset="0"/>
                <a:ea typeface="MS Mincho" pitchFamily="49" charset="-128"/>
              </a:rPr>
              <a:t>Cóc kiện trời</a:t>
            </a:r>
            <a:r>
              <a:rPr lang="en-US" sz="2400">
                <a:latin typeface="Times New Roman" pitchFamily="18" charset="0"/>
                <a:ea typeface="MS Mincho" pitchFamily="49" charset="-128"/>
              </a:rPr>
              <a:t>” là biểu tượng cho giá trị của đoàn kết tạo nên sức mạnh; nào là “</a:t>
            </a:r>
            <a:r>
              <a:rPr lang="en-US" sz="2400" i="1">
                <a:latin typeface="Times New Roman" pitchFamily="18" charset="0"/>
                <a:ea typeface="MS Mincho" pitchFamily="49" charset="-128"/>
              </a:rPr>
              <a:t>Nàng tiên ốc”, “Ba cô tiên”</a:t>
            </a:r>
            <a:r>
              <a:rPr lang="en-US" sz="2400">
                <a:latin typeface="Times New Roman" pitchFamily="18" charset="0"/>
                <a:ea typeface="MS Mincho" pitchFamily="49" charset="-128"/>
              </a:rPr>
              <a:t> nơi  lạc quan, tin tưởng vào những điều tốt đẹp. Những câu chuyện cổ tích mang đến cho trẻ thơ bài học về triết lí sống nhân hậu, ở hiền gặp lành ; là suối nguồn trong trẻo nuôi dưỡng, bồi đắp tâm hồn trẻ thơ. Dùng yếu tố tự sự, kết hợp miêu tả, nhà thơ bộc lộ tình yêu thương trẻ thơ tha thiết. </a:t>
            </a:r>
            <a:endParaRPr lang="en-US" sz="2400">
              <a:latin typeface="Times New Roman" pitchFamily="18" charset="0"/>
              <a:cs typeface="Times New Roman" pitchFamily="18" charset="0"/>
            </a:endParaRPr>
          </a:p>
          <a:p>
            <a:pPr algn="ctr">
              <a:tabLst>
                <a:tab pos="1385888" algn="l"/>
              </a:tabLst>
            </a:pPr>
            <a:r>
              <a:rPr lang="en-US" sz="2400" i="1">
                <a:latin typeface="Times New Roman" pitchFamily="18" charset="0"/>
                <a:cs typeface="Times New Roman" pitchFamily="18" charset="0"/>
              </a:rPr>
              <a:t>        Muốn cho trẻ hiểu biết</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Thế là bố sinh ra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Bố bảo cho biết ngoan</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Bố dạy cho biết nghĩ</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Rộng lắm là mặt bể</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Dài là con đường đi</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Núi thì xanh và xa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Hình tròn là trái đất...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628650"/>
            <a:ext cx="11385550" cy="57721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01650" y="1019175"/>
            <a:ext cx="11385550" cy="5210175"/>
          </a:xfrm>
          <a:prstGeom prst="rect">
            <a:avLst/>
          </a:prstGeom>
          <a:noFill/>
          <a:ln w="9525">
            <a:noFill/>
            <a:miter lim="800000"/>
            <a:headEnd/>
            <a:tailEnd/>
          </a:ln>
        </p:spPr>
        <p:txBody>
          <a:bodyPr>
            <a:spAutoFit/>
          </a:bodyPr>
          <a:lstStyle/>
          <a:p>
            <a:pPr>
              <a:lnSpc>
                <a:spcPct val="107000"/>
              </a:lnSpc>
              <a:tabLst>
                <a:tab pos="1385888" algn="l"/>
              </a:tabLst>
            </a:pPr>
            <a:r>
              <a:rPr lang="en-US" sz="2400">
                <a:latin typeface="Times New Roman" pitchFamily="18" charset="0"/>
                <a:ea typeface="MS Mincho" pitchFamily="49" charset="-128"/>
              </a:rPr>
              <a:t> Nếu mẹ yêu thương trẻ, dành cho trẻ sự chăm sóc ân cần và lời ru ngọt ngào thì bố thể hiện qua sự truyền dậy cho trẻ em những tri thức về thiên nhiên, về cuộc sống. Mẹ nuôi dưỡng cho trẻ trái tim ấm áp, yêu thương. Bố giúp trẻ trưởng thành về trí tuệ.</a:t>
            </a:r>
            <a:r>
              <a:rPr lang="en-US" sz="2400">
                <a:solidFill>
                  <a:srgbClr val="000000"/>
                </a:solidFill>
                <a:latin typeface="Times New Roman" pitchFamily="18" charset="0"/>
                <a:cs typeface="Times New Roman" pitchFamily="18" charset="0"/>
              </a:rPr>
              <a:t>Trẻ còn cần biết nghĩ, biết ngoan, biết mở rộng hiểu biết và khám phá thế giới xung quanh bằng sự dậy dỗ của bố. Bố dậy con rộng là mặt bể, dài là con đường đi, núi màu xanh và trái đất hình tròn. </a:t>
            </a:r>
            <a:endParaRPr lang="en-US" sz="2400">
              <a:latin typeface="Times New Roman" pitchFamily="18" charset="0"/>
              <a:cs typeface="Times New Roman" pitchFamily="18" charset="0"/>
            </a:endParaRPr>
          </a:p>
          <a:p>
            <a:pPr algn="ctr">
              <a:lnSpc>
                <a:spcPct val="107000"/>
              </a:lnSpc>
              <a:spcAft>
                <a:spcPts val="800"/>
              </a:spcAft>
              <a:tabLst>
                <a:tab pos="1385888" algn="l"/>
              </a:tabLst>
            </a:pPr>
            <a:r>
              <a:rPr lang="en-US" sz="2400" i="1">
                <a:latin typeface="Times New Roman" pitchFamily="18" charset="0"/>
                <a:cs typeface="Times New Roman" pitchFamily="18" charset="0"/>
              </a:rPr>
              <a:t>     Chữ bắt đầu có trước</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Rồi có ghế có bàn</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Rồi có lớp có trường</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Và sinh ra thầy giáo...</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Cái bảng bằng cái chiếu</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Cục phấn từ đá ra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Thầy viết chữ thật to</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“Chuyện loài người” trước nhất</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112838"/>
            <a:ext cx="11279188" cy="48641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01650" y="1720850"/>
            <a:ext cx="11279188" cy="3786188"/>
          </a:xfrm>
          <a:prstGeom prst="rect">
            <a:avLst/>
          </a:prstGeom>
          <a:noFill/>
          <a:ln w="9525">
            <a:noFill/>
            <a:miter lim="800000"/>
            <a:headEnd/>
            <a:tailEnd/>
          </a:ln>
        </p:spPr>
        <p:txBody>
          <a:bodyPr>
            <a:spAutoFit/>
          </a:bodyPr>
          <a:lstStyle/>
          <a:p>
            <a:pPr>
              <a:tabLst>
                <a:tab pos="1385888" algn="l"/>
              </a:tabLst>
            </a:pPr>
            <a:r>
              <a:rPr lang="en-US" sz="2400" b="1">
                <a:latin typeface="Times New Roman" pitchFamily="18" charset="0"/>
                <a:ea typeface="MS Mincho" pitchFamily="49" charset="-128"/>
              </a:rPr>
              <a:t>Hình ảnh người thầy và mái trường cũng là điều vô cùng cần thiết và ý nghĩa với trẻ thơ.</a:t>
            </a:r>
            <a:r>
              <a:rPr lang="en-US" sz="2400">
                <a:latin typeface="Times New Roman" pitchFamily="18" charset="0"/>
                <a:ea typeface="MS Mincho" pitchFamily="49" charset="-128"/>
              </a:rPr>
              <a:t> Hình ảnh mái trường hiện lên rất những gì rất đỗi thân thương và bình dị qua phép tu từ liệt kê: chữ viết, bàn ghế, lớp học, bảng, phấn và thầy giáo. Người thầy đã mang đến cho trẻ em bài học về đạo đức, tri thức, nuôi dưỡng những ước mơ đẹp đẽ... giúp trẻ trưởng thành.</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Mặc dù phương thức biểu đạt chính của thơ là biểu cảm, nhưng trong bài thơ được lồng yếu tố tự sự. Bài thơ có nhan đề là “Chuyện cổ tích về loài người” gợi cho người đọc liên tưởng đến những câu chuyện tưởng tượng về sự xuất hiện của loài người trong vũ trụ dưới hình thức cổ tích suy nghiêm, giải thích nguồn gốc của loài người mang màu sắc hoàng đường kì lạ.</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179513"/>
            <a:ext cx="11358563" cy="43989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649288" y="1858963"/>
            <a:ext cx="11041062" cy="3048000"/>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rPr>
              <a:t>Bằng thể thơ 5 chữ, với giọng thơ tâm tình, thủ thỉ, yêu thương, dùng yếu tố tự sự kết hợp miêu tả trong tác phẩm trữ tình, bài thơ tạo sức hấp dẫn trong lòng bạn đọc, nhất là trẻ thơ. Cùng với ngôn ngữ, hình ảnh thơ thân thuộc, bình dị, với trí tưởng tưởng bay bổng, tác giả dùng yếu tố hoang đường, kì ảo tạo ra màu sắc cổ tích, suy nguyên tăng sức hấp dẫn cho bài thơ. Tác giả sử dụng nhiều phép tu từ so sánh, nhân hóa, điệp ngữ đặc sắc.</a:t>
            </a:r>
            <a:r>
              <a:rPr lang="en-US" sz="2400">
                <a:solidFill>
                  <a:srgbClr val="0D0D0D"/>
                </a:solidFill>
                <a:latin typeface="Times New Roman" pitchFamily="18" charset="0"/>
                <a:ea typeface="MS Mincho" pitchFamily="49" charset="-128"/>
              </a:rPr>
              <a:t> Từ những lí giải về nguồn gốc loài người, nhà thơ nhắc nhở mọi người cần yêu thương, sự chăm sóc, chở che, nuôi dưỡng trẻ em cả về thể xác và tâm hồn.</a:t>
            </a:r>
            <a:r>
              <a:rPr lang="en-US" sz="2400">
                <a:solidFill>
                  <a:srgbClr val="000000"/>
                </a:solidFill>
                <a:latin typeface="Times New Roman" pitchFamily="18" charset="0"/>
                <a:cs typeface="Times New Roman" pitchFamily="18" charset="0"/>
              </a:rPr>
              <a:t> Bài thơ thể hiện tình yêu thương trẻ thơ,  tấm lòng nhân hậu yêu thương con người của nhà thơ.</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927100"/>
            <a:ext cx="11318875" cy="49958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688975" y="1582738"/>
            <a:ext cx="10893425" cy="3784600"/>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 </a:t>
            </a:r>
            <a:r>
              <a:rPr lang="en-US" sz="2400">
                <a:latin typeface="Times New Roman" pitchFamily="18" charset="0"/>
                <a:ea typeface="MS Mincho" pitchFamily="49" charset="-128"/>
              </a:rPr>
              <a:t>Bài thơ kể về nguồn gốc loài người mang yếu tố hoàng đường kì lạ. Nhưng được kể theo cách riêng, trẻ con được sinh ra trước, là trung tâm vũ trụ. Vạn vật trên trái đất đều được sinh ra vì trẻ em. Những người thân như ông bà, bố mẹ, được sinh ra để nuôi dạy trẻ khôn lớn thành người.Bài thơ mang thông điệp sâu sắc. Mỗi trẻ em chúng ta cần yêu thương những người thân trong gia đình bởi vì họ đã dành cho trẻ em những tình cảm tốt đẹp nhất. Tình cảm cần được thể hiện qua hành động, lời nói,việc làm cụ thể giản dị hành ngày. Bài thơ còn nhắc nhở mọi người hãy yêu thương chăm sóc và dành cho trẻ em những gì tốt đẹp nhất. Bởi vì trẻ em là tương lai của gia đình, đất nước. Các em cần được sống trong môi trường tốt đẹp, được yêu thương, chăm sóc, dạy dỗ khôn lớn, trưởng thành.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0751" y="277815"/>
            <a:ext cx="7075335" cy="669925"/>
            <a:chOff x="320751" y="382588"/>
            <a:chExt cx="7075335" cy="669925"/>
          </a:xfrm>
        </p:grpSpPr>
        <p:sp>
          <p:nvSpPr>
            <p:cNvPr id="4" name="Rounded Rectangle 10"/>
            <p:cNvSpPr>
              <a:spLocks noChangeArrowheads="1"/>
            </p:cNvSpPr>
            <p:nvPr/>
          </p:nvSpPr>
          <p:spPr bwMode="auto">
            <a:xfrm>
              <a:off x="415925" y="382588"/>
              <a:ext cx="6884988" cy="669925"/>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p:nvPr/>
          </p:nvSpPr>
          <p:spPr>
            <a:xfrm>
              <a:off x="320751" y="480368"/>
              <a:ext cx="7075335" cy="461665"/>
            </a:xfrm>
            <a:prstGeom prst="rect">
              <a:avLst/>
            </a:prstGeom>
            <a:noFill/>
          </p:spPr>
          <p:txBody>
            <a:bodyPr wrap="none">
              <a:spAutoFit/>
            </a:bodyPr>
            <a:lstStyle/>
            <a:p>
              <a:pPr marR="91440" algn="ctr" fontAlgn="auto">
                <a:spcBef>
                  <a:spcPts val="0"/>
                </a:spcBef>
                <a:spcAft>
                  <a:spcPts val="0"/>
                </a:spcAft>
                <a:defRPr/>
              </a:pPr>
              <a:r>
                <a:rPr lang="da-DK" sz="2400" b="1" dirty="0">
                  <a:latin typeface="Times New Roman" panose="02020603050405020304" pitchFamily="18" charset="0"/>
                  <a:cs typeface="Times New Roman" panose="02020603050405020304" pitchFamily="18" charset="0"/>
                </a:rPr>
                <a:t>1.Hoạt động : Khởi động xác định nhiệm vụ học tập</a:t>
              </a:r>
              <a:endParaRPr lang="en-US" sz="2400" b="1" dirty="0">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2647156" y="1166964"/>
            <a:ext cx="6884988" cy="628650"/>
            <a:chOff x="415925" y="1265238"/>
            <a:chExt cx="6884988" cy="628650"/>
          </a:xfrm>
          <a:blipFill>
            <a:blip r:embed="rId3"/>
            <a:tile tx="0" ty="0" sx="100000" sy="100000" flip="none" algn="tl"/>
          </a:blipFill>
        </p:grpSpPr>
        <p:sp>
          <p:nvSpPr>
            <p:cNvPr id="5" name="Rounded Rectangle 10"/>
            <p:cNvSpPr>
              <a:spLocks noChangeArrowheads="1"/>
            </p:cNvSpPr>
            <p:nvPr/>
          </p:nvSpPr>
          <p:spPr bwMode="auto">
            <a:xfrm>
              <a:off x="415925" y="1265238"/>
              <a:ext cx="6884988" cy="628650"/>
            </a:xfrm>
            <a:prstGeom prst="roundRect">
              <a:avLst>
                <a:gd name="adj" fmla="val 16667"/>
              </a:avLst>
            </a:prstGeom>
            <a:gr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3" name="Rectangle 2"/>
            <p:cNvSpPr>
              <a:spLocks noChangeArrowheads="1"/>
            </p:cNvSpPr>
            <p:nvPr/>
          </p:nvSpPr>
          <p:spPr bwMode="auto">
            <a:xfrm>
              <a:off x="546100" y="1370014"/>
              <a:ext cx="6492875" cy="461962"/>
            </a:xfrm>
            <a:prstGeom prst="rect">
              <a:avLst/>
            </a:prstGeom>
            <a:grpFill/>
            <a:ln w="9525">
              <a:noFill/>
              <a:miter lim="800000"/>
              <a:headEnd/>
              <a:tailEnd/>
            </a:ln>
          </p:spPr>
          <p:txBody>
            <a:bodyPr wrap="none">
              <a:spAutoFit/>
            </a:bodyPr>
            <a:lstStyle/>
            <a:p>
              <a:r>
                <a:rPr lang="da-DK" dirty="0">
                  <a:latin typeface="Times New Roman" pitchFamily="18" charset="0"/>
                  <a:cs typeface="Times New Roman" pitchFamily="18" charset="0"/>
                </a:rPr>
                <a:t> </a:t>
              </a:r>
              <a:r>
                <a:rPr lang="da-DK" sz="2400" dirty="0">
                  <a:latin typeface="Times New Roman" pitchFamily="18" charset="0"/>
                  <a:cs typeface="Times New Roman" pitchFamily="18" charset="0"/>
                </a:rPr>
                <a:t>HS làm việc cá nhân, hoàn thành phiếu học tập 01.</a:t>
              </a:r>
              <a:endParaRPr lang="en-US" sz="2400" dirty="0">
                <a:latin typeface="Calibri" pitchFamily="34" charset="0"/>
              </a:endParaRPr>
            </a:p>
          </p:txBody>
        </p:sp>
      </p:grpSp>
      <p:pic>
        <p:nvPicPr>
          <p:cNvPr id="1026" name="Ảnh 13"/>
          <p:cNvPicPr>
            <a:picLocks noChangeAspect="1" noChangeArrowheads="1"/>
          </p:cNvPicPr>
          <p:nvPr/>
        </p:nvPicPr>
        <p:blipFill>
          <a:blip r:embed="rId4"/>
          <a:srcRect/>
          <a:stretch>
            <a:fillRect/>
          </a:stretch>
        </p:blipFill>
        <p:spPr bwMode="auto">
          <a:xfrm>
            <a:off x="773113" y="1994694"/>
            <a:ext cx="10633075" cy="4635500"/>
          </a:xfrm>
          <a:prstGeom prst="rect">
            <a:avLst/>
          </a:prstGeom>
          <a:noFill/>
          <a:ln w="9525">
            <a:noFill/>
            <a:miter lim="800000"/>
            <a:headEnd/>
            <a:tailEnd/>
          </a:ln>
        </p:spPr>
      </p:pic>
      <p:sp>
        <p:nvSpPr>
          <p:cNvPr id="6" name="Cloud 3"/>
          <p:cNvSpPr>
            <a:spLocks/>
          </p:cNvSpPr>
          <p:nvPr/>
        </p:nvSpPr>
        <p:spPr bwMode="auto">
          <a:xfrm>
            <a:off x="4257675" y="2097088"/>
            <a:ext cx="4149725" cy="695325"/>
          </a:xfrm>
          <a:custGeom>
            <a:avLst/>
            <a:gdLst>
              <a:gd name="T0" fmla="*/ 21577414 w 43200"/>
              <a:gd name="T1" fmla="*/ 5381468 h 43200"/>
              <a:gd name="T2" fmla="*/ 9931222 w 43200"/>
              <a:gd name="T3" fmla="*/ 5217621 h 43200"/>
              <a:gd name="T4" fmla="*/ 31853400 w 43200"/>
              <a:gd name="T5" fmla="*/ 7174550 h 43200"/>
              <a:gd name="T6" fmla="*/ 26759117 w 43200"/>
              <a:gd name="T7" fmla="*/ 7252875 h 43200"/>
              <a:gd name="T8" fmla="*/ 75762303 w 43200"/>
              <a:gd name="T9" fmla="*/ 8036130 h 43200"/>
              <a:gd name="T10" fmla="*/ 72690959 w 43200"/>
              <a:gd name="T11" fmla="*/ 7678425 h 43200"/>
              <a:gd name="T12" fmla="*/ 132540352 w 43200"/>
              <a:gd name="T13" fmla="*/ 7144121 h 43200"/>
              <a:gd name="T14" fmla="*/ 131312698 w 43200"/>
              <a:gd name="T15" fmla="*/ 7536569 h 43200"/>
              <a:gd name="T16" fmla="*/ 156917732 w 43200"/>
              <a:gd name="T17" fmla="*/ 4718881 h 43200"/>
              <a:gd name="T18" fmla="*/ 171865137 w 43200"/>
              <a:gd name="T19" fmla="*/ 6185910 h 43200"/>
              <a:gd name="T20" fmla="*/ 192178196 w 43200"/>
              <a:gd name="T21" fmla="*/ 3156477 h 43200"/>
              <a:gd name="T22" fmla="*/ 185520528 w 43200"/>
              <a:gd name="T23" fmla="*/ 3706606 h 43200"/>
              <a:gd name="T24" fmla="*/ 176205441 w 43200"/>
              <a:gd name="T25" fmla="*/ 1115474 h 43200"/>
              <a:gd name="T26" fmla="*/ 176554909 w 43200"/>
              <a:gd name="T27" fmla="*/ 1375325 h 43200"/>
              <a:gd name="T28" fmla="*/ 133694327 w 43200"/>
              <a:gd name="T29" fmla="*/ 812460 h 43200"/>
              <a:gd name="T30" fmla="*/ 137105918 w 43200"/>
              <a:gd name="T31" fmla="*/ 481062 h 43200"/>
              <a:gd name="T32" fmla="*/ 101799537 w 43200"/>
              <a:gd name="T33" fmla="*/ 970334 h 43200"/>
              <a:gd name="T34" fmla="*/ 103450145 w 43200"/>
              <a:gd name="T35" fmla="*/ 684579 h 43200"/>
              <a:gd name="T36" fmla="*/ 64368946 w 43200"/>
              <a:gd name="T37" fmla="*/ 1067368 h 43200"/>
              <a:gd name="T38" fmla="*/ 70346121 w 43200"/>
              <a:gd name="T39" fmla="*/ 1344494 h 43200"/>
              <a:gd name="T40" fmla="*/ 18975037 w 43200"/>
              <a:gd name="T41" fmla="*/ 3245911 h 43200"/>
              <a:gd name="T42" fmla="*/ 17931340 w 43200"/>
              <a:gd name="T43" fmla="*/ 2954183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25400">
            <a:solidFill>
              <a:srgbClr val="F79646"/>
            </a:solidFill>
            <a:miter lim="800000"/>
            <a:headEnd/>
            <a:tailEnd/>
          </a:ln>
        </p:spPr>
        <p:txBody>
          <a:bodyPr anchor="ctr"/>
          <a:lstStyle/>
          <a:p>
            <a:pPr algn="ctr" eaLnBrk="0" hangingPunct="0">
              <a:spcAft>
                <a:spcPts val="800"/>
              </a:spcAft>
            </a:pPr>
            <a:r>
              <a:rPr lang="en-US" altLang="en-US" b="1">
                <a:solidFill>
                  <a:srgbClr val="0070C0"/>
                </a:solidFill>
                <a:latin typeface="Times New Roman" pitchFamily="18" charset="0"/>
                <a:cs typeface="Times New Roman" pitchFamily="18" charset="0"/>
              </a:rPr>
              <a:t>PHIẾU HỌC TẬP 01</a:t>
            </a:r>
            <a:endParaRPr lang="en-US" altLang="en-US">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813707883"/>
              </p:ext>
            </p:extLst>
          </p:nvPr>
        </p:nvGraphicFramePr>
        <p:xfrm>
          <a:off x="773113" y="2644774"/>
          <a:ext cx="10633075" cy="4032252"/>
        </p:xfrm>
        <a:graphic>
          <a:graphicData uri="http://schemas.openxmlformats.org/drawingml/2006/table">
            <a:tbl>
              <a:tblPr/>
              <a:tblGrid>
                <a:gridCol w="1916112">
                  <a:extLst>
                    <a:ext uri="{9D8B030D-6E8A-4147-A177-3AD203B41FA5}">
                      <a16:colId xmlns:a16="http://schemas.microsoft.com/office/drawing/2014/main" val="20000"/>
                    </a:ext>
                  </a:extLst>
                </a:gridCol>
                <a:gridCol w="8716963">
                  <a:extLst>
                    <a:ext uri="{9D8B030D-6E8A-4147-A177-3AD203B41FA5}">
                      <a16:colId xmlns:a16="http://schemas.microsoft.com/office/drawing/2014/main" val="20001"/>
                    </a:ext>
                  </a:extLst>
                </a:gridCol>
              </a:tblGrid>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KĨ NĂNG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pitchFamily="18" charset="0"/>
                          <a:cs typeface="Times New Roman" pitchFamily="18" charset="0"/>
                        </a:rPr>
                        <a:t>NỘI DUNG CỤ THỂ</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36588">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Times New Roman" pitchFamily="18" charset="0"/>
                          <a:cs typeface="Times New Roman" pitchFamily="18" charset="0"/>
                        </a:rPr>
                        <a:t>Đọc</a:t>
                      </a:r>
                      <a:r>
                        <a:rPr kumimoji="0" lang="en-US" sz="1800" b="1" i="0" u="none" strike="noStrike" cap="none" normalizeH="0" baseline="0" dirty="0" smtClean="0">
                          <a:ln>
                            <a:noFill/>
                          </a:ln>
                          <a:solidFill>
                            <a:srgbClr val="FFFFFF"/>
                          </a:solidFill>
                          <a:effectLst/>
                          <a:latin typeface="Times New Roman" pitchFamily="18" charset="0"/>
                          <a:cs typeface="Times New Roman" pitchFamily="18" charset="0"/>
                        </a:rPr>
                        <a:t> – </a:t>
                      </a:r>
                      <a:r>
                        <a:rPr kumimoji="0" lang="en-US" sz="1800" b="1" i="0" u="none" strike="noStrike" cap="none" normalizeH="0" baseline="0" dirty="0" err="1" smtClean="0">
                          <a:ln>
                            <a:noFill/>
                          </a:ln>
                          <a:solidFill>
                            <a:srgbClr val="FFFFFF"/>
                          </a:solidFill>
                          <a:effectLst/>
                          <a:latin typeface="Times New Roman" pitchFamily="18" charset="0"/>
                          <a:cs typeface="Times New Roman" pitchFamily="18" charset="0"/>
                        </a:rPr>
                        <a:t>hiểu</a:t>
                      </a:r>
                      <a:r>
                        <a:rPr kumimoji="0" lang="en-US" sz="18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FFFFFF"/>
                          </a:solidFill>
                          <a:effectLst/>
                          <a:latin typeface="Times New Roman" pitchFamily="18" charset="0"/>
                          <a:cs typeface="Times New Roman" pitchFamily="18" charset="0"/>
                        </a:rPr>
                        <a:t>văn</a:t>
                      </a:r>
                      <a:r>
                        <a:rPr kumimoji="0" lang="en-US" sz="18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FFFFFF"/>
                          </a:solidFill>
                          <a:effectLst/>
                          <a:latin typeface="Times New Roman" pitchFamily="18" charset="0"/>
                          <a:cs typeface="Times New Roman" pitchFamily="18" charset="0"/>
                        </a:rPr>
                        <a:t>bản</a:t>
                      </a:r>
                      <a:endParaRPr kumimoji="0" lang="en-US" sz="18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bản</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63658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bản</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2: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2"/>
                  </a:ext>
                </a:extLst>
              </a:tr>
              <a:tr h="4778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bản</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3: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4778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Thực</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hành</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tiếng</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Việt</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4"/>
                  </a:ext>
                </a:extLst>
              </a:tr>
              <a:tr h="693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Viết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5"/>
                  </a:ext>
                </a:extLst>
              </a:tr>
              <a:tr h="693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Nói và nghe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6"/>
                  </a:ext>
                </a:extLst>
              </a:tr>
            </a:tbl>
          </a:graphicData>
        </a:graphic>
      </p:graphicFrame>
      <p:sp>
        <p:nvSpPr>
          <p:cNvPr id="14366" name="Rectangle 5"/>
          <p:cNvSpPr>
            <a:spLocks noChangeArrowheads="1"/>
          </p:cNvSpPr>
          <p:nvPr/>
        </p:nvSpPr>
        <p:spPr bwMode="auto">
          <a:xfrm>
            <a:off x="1514475" y="2574925"/>
            <a:ext cx="6191250" cy="469900"/>
          </a:xfrm>
          <a:prstGeom prst="rect">
            <a:avLst/>
          </a:prstGeom>
          <a:noFill/>
          <a:ln w="9525">
            <a:noFill/>
            <a:miter lim="800000"/>
            <a:headEnd/>
            <a:tailEnd/>
          </a:ln>
        </p:spPr>
        <p:txBody>
          <a:bodyPr anchor="ctr">
            <a:spAutoFit/>
          </a:bodyPr>
          <a:lstStyle/>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285875"/>
            <a:ext cx="11358563" cy="41481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676275" y="2136775"/>
            <a:ext cx="10893425" cy="2676525"/>
          </a:xfrm>
          <a:prstGeom prst="rect">
            <a:avLst/>
          </a:prstGeom>
          <a:noFill/>
          <a:ln w="9525">
            <a:noFill/>
            <a:miter lim="800000"/>
            <a:headEnd/>
            <a:tailEnd/>
          </a:ln>
        </p:spPr>
        <p:txBody>
          <a:bodyPr>
            <a:spAutoFit/>
          </a:bodyPr>
          <a:lstStyle/>
          <a:p>
            <a:pPr>
              <a:tabLst>
                <a:tab pos="1927225" algn="l"/>
              </a:tabLst>
            </a:pPr>
            <a:r>
              <a:rPr lang="en-US" sz="2400">
                <a:solidFill>
                  <a:srgbClr val="0D0D0D"/>
                </a:solidFill>
                <a:latin typeface="Times New Roman" pitchFamily="18" charset="0"/>
                <a:ea typeface="MS Mincho" pitchFamily="49" charset="-128"/>
              </a:rPr>
              <a:t>     Thơ Xuân Quỳnh là vậy đó, tiếng thơ bình dị, trong trẻo mà vô cùng sâu lắng. Cùng nhiều bài thơ viết cho thiếu nhi như</a:t>
            </a:r>
            <a:r>
              <a:rPr lang="en-US" sz="2400" i="1">
                <a:solidFill>
                  <a:srgbClr val="0D0D0D"/>
                </a:solidFill>
                <a:latin typeface="Times New Roman" pitchFamily="18" charset="0"/>
                <a:ea typeface="MS Mincho" pitchFamily="49" charset="-128"/>
              </a:rPr>
              <a:t> “Tiếng gà trưa”, “ Cô giáo của em”, “Trời xanh của mỗi người”, “Chuyện cổ tích về loài người” </a:t>
            </a:r>
            <a:r>
              <a:rPr lang="en-US" sz="2400">
                <a:solidFill>
                  <a:srgbClr val="0D0D0D"/>
                </a:solidFill>
                <a:latin typeface="Times New Roman" pitchFamily="18" charset="0"/>
                <a:ea typeface="MS Mincho" pitchFamily="49" charset="-128"/>
              </a:rPr>
              <a:t>là một trong những bài thơ giản dị, sâu sắc chan chứa tình yêu thương trẻ thơ của thi sĩ. Từ đó, thi sĩ nhắc nhở mọi người hãy yêu thương, chăm sóc trẻ thơ, để mỗi đứa trẻ cần được sống trong thiên nhiên trong lành, trong mái ấm gia đình yêu thương; tất cả các em cần được vui chơi, học hành, được bảo vệ, chở che!</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8288" y="203200"/>
            <a:ext cx="4481512" cy="6302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68288" y="1033463"/>
            <a:ext cx="11552237" cy="5540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109538" y="273050"/>
            <a:ext cx="4478337" cy="482600"/>
          </a:xfrm>
          <a:prstGeom prst="rect">
            <a:avLst/>
          </a:prstGeom>
          <a:noFill/>
          <a:ln w="9525">
            <a:noFill/>
            <a:miter lim="800000"/>
            <a:headEnd/>
            <a:tailEnd/>
          </a:ln>
        </p:spPr>
        <p:txBody>
          <a:bodyPr wrap="none">
            <a:spAutoFit/>
          </a:bodyPr>
          <a:lstStyle/>
          <a:p>
            <a:pPr marL="457200">
              <a:lnSpc>
                <a:spcPct val="115000"/>
              </a:lnSpc>
              <a:spcAft>
                <a:spcPts val="1000"/>
              </a:spcAft>
              <a:tabLst>
                <a:tab pos="628650" algn="l"/>
              </a:tabLst>
            </a:pPr>
            <a:r>
              <a:rPr lang="en-US" sz="2400" b="1">
                <a:solidFill>
                  <a:srgbClr val="FF0000"/>
                </a:solidFill>
                <a:latin typeface="Times New Roman" pitchFamily="18" charset="0"/>
                <a:cs typeface="Times New Roman" pitchFamily="18" charset="0"/>
              </a:rPr>
              <a:t>IV. LUYỆN TẬP ĐỌC HIỂU</a:t>
            </a:r>
            <a:endParaRPr lang="en-US" sz="2400">
              <a:latin typeface="Times New Roman" pitchFamily="18" charset="0"/>
              <a:cs typeface="Times New Roman" pitchFamily="18" charset="0"/>
            </a:endParaRPr>
          </a:p>
        </p:txBody>
      </p:sp>
      <p:sp>
        <p:nvSpPr>
          <p:cNvPr id="3" name="Rectangle 2">
            <a:extLst/>
          </p:cNvPr>
          <p:cNvSpPr/>
          <p:nvPr/>
        </p:nvSpPr>
        <p:spPr>
          <a:xfrm>
            <a:off x="373924" y="1150495"/>
            <a:ext cx="3307316" cy="461665"/>
          </a:xfrm>
          <a:prstGeom prst="rect">
            <a:avLst/>
          </a:prstGeom>
        </p:spPr>
        <p:txBody>
          <a:bodyPr wrap="none">
            <a:spAutoFit/>
          </a:bodyPr>
          <a:lstStyle/>
          <a:p>
            <a:pPr algn="just" fontAlgn="auto">
              <a:spcBef>
                <a:spcPts val="0"/>
              </a:spcBef>
              <a:spcAft>
                <a:spcPts val="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ĐỀ ĐỌC HIỂU SỐ 1</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p:cNvPr>
          <p:cNvSpPr/>
          <p:nvPr/>
        </p:nvSpPr>
        <p:spPr>
          <a:xfrm>
            <a:off x="530225" y="1136650"/>
            <a:ext cx="11287125" cy="5319713"/>
          </a:xfrm>
          <a:prstGeom prst="rect">
            <a:avLst/>
          </a:prstGeom>
        </p:spPr>
        <p:txBody>
          <a:bodyPr>
            <a:spAutoFit/>
          </a:bodyPr>
          <a:lstStyle/>
          <a:p>
            <a:pPr algn="just">
              <a:lnSpc>
                <a:spcPct val="115000"/>
              </a:lnSpc>
            </a:pPr>
            <a:r>
              <a:rPr lang="en-US" sz="2400" b="1">
                <a:latin typeface="Times New Roman" pitchFamily="18" charset="0"/>
                <a:cs typeface="Times New Roman" pitchFamily="18" charset="0"/>
              </a:rPr>
              <a:t>                                         Đọc đoạn thơ sau và trả lời các câu hỏi:</a:t>
            </a:r>
            <a:endParaRPr lang="en-US" sz="2400">
              <a:latin typeface="Times New Roman" pitchFamily="18" charset="0"/>
              <a:cs typeface="Times New Roman" pitchFamily="18" charset="0"/>
            </a:endParaRPr>
          </a:p>
          <a:p>
            <a:pPr algn="ctr"/>
            <a:r>
              <a:rPr lang="en-US" sz="2400">
                <a:latin typeface="Times New Roman" pitchFamily="18" charset="0"/>
                <a:cs typeface="Times New Roman" pitchFamily="18" charset="0"/>
              </a:rPr>
              <a:t>   Nhưng còn cần cho trẻ</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Tình yêu và lời ru</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Cho nên mẹ sinh ra</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Để bế bồng chăm sóc</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Mẹ mang về tiếng hát</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Từ cái bống cái bang</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Từ cái hoa rất thơm</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Từ cánh cò rất trắng</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Từ vị gừng rất đắng</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Từ vết lấm chưa khô</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Từ đầu nguồn cơn mưa</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Từ bãi sông cát vắng...</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                                         </a:t>
            </a:r>
            <a:r>
              <a:rPr lang="en-US" sz="2400" i="1">
                <a:latin typeface="Times New Roman" pitchFamily="18" charset="0"/>
                <a:cs typeface="Times New Roman" pitchFamily="18" charset="0"/>
              </a:rPr>
              <a:t>(Trích Chuyện cổ tích về loài người, Xuân Quỳnh)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431925"/>
            <a:ext cx="10988675" cy="3657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01650" y="2136775"/>
            <a:ext cx="10988675" cy="230822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Xác định các phương thức biểu đạt của đoạn thơ.</a:t>
            </a:r>
          </a:p>
          <a:p>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Trong lời ru của mẹ dành cho trẻ, những hình ảnh nào được gợi ra?</a:t>
            </a:r>
          </a:p>
          <a:p>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Chỉ ra và nêu tác dụng của phép tu từ điệp ngữ trong đoạn thơ trên?</a:t>
            </a:r>
          </a:p>
          <a:p>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Ngày nay, khi khoa học công nghệ phát triển, người ta có thể dùng nôi điện, smartphone, mở đĩa ghi âm bài hát ru cho trẻ. Việc làm này sẽ thay thế cho lời ru của mẹ. Em có đồng ý với quan điểm đó không? Vì sao?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barn(inVertical)">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436563"/>
            <a:ext cx="11318875" cy="61102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a:extLst/>
          </p:cNvPr>
          <p:cNvSpPr/>
          <p:nvPr/>
        </p:nvSpPr>
        <p:spPr>
          <a:xfrm>
            <a:off x="501650" y="676275"/>
            <a:ext cx="11318875" cy="5632450"/>
          </a:xfrm>
          <a:prstGeom prst="rect">
            <a:avLst/>
          </a:prstGeom>
        </p:spPr>
        <p:txBody>
          <a:bodyPr>
            <a:spAutoFit/>
          </a:bodyPr>
          <a:lstStyle/>
          <a:p>
            <a:r>
              <a:rPr lang="en-US" sz="2400" b="1">
                <a:solidFill>
                  <a:srgbClr val="000000"/>
                </a:solidFill>
                <a:latin typeface="Times New Roman" pitchFamily="18" charset="0"/>
                <a:cs typeface="Times New Roman" pitchFamily="18" charset="0"/>
              </a:rPr>
              <a:t>                                                         Gợi ý làm bài</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Các phương thức biểu đạt của đoạn thơ: Biểu cảm kết hợp tự sự, miêu tả.</a:t>
            </a:r>
          </a:p>
          <a:p>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Trong lời ru của mẹ dành cho trẻ, những hình ảnh hiện ra: cái bống cái bang, cái hoa, vị gừng, cơn mưa, bãi sông, vết lấm.</a:t>
            </a:r>
          </a:p>
          <a:p>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a:t>
            </a:r>
          </a:p>
          <a:p>
            <a:pPr>
              <a:buFont typeface="Times New Roman" pitchFamily="18" charset="0"/>
              <a:buChar char="-"/>
            </a:pPr>
            <a:r>
              <a:rPr lang="en-US" sz="2400">
                <a:solidFill>
                  <a:srgbClr val="000000"/>
                </a:solidFill>
                <a:latin typeface="Times New Roman" pitchFamily="18" charset="0"/>
                <a:cs typeface="Times New Roman" pitchFamily="18" charset="0"/>
              </a:rPr>
              <a:t>Điệp ngữ trong đoạn thơ là các từ ngữ như: </a:t>
            </a:r>
            <a:r>
              <a:rPr lang="en-US" sz="2400" i="1">
                <a:solidFill>
                  <a:srgbClr val="000000"/>
                </a:solidFill>
                <a:latin typeface="Times New Roman" pitchFamily="18" charset="0"/>
                <a:cs typeface="Times New Roman" pitchFamily="18" charset="0"/>
              </a:rPr>
              <a:t>“rất”, “Từ cái...”, “Từ...”</a:t>
            </a:r>
            <a:r>
              <a:rPr lang="en-US" sz="2400">
                <a:solidFill>
                  <a:srgbClr val="000000"/>
                </a:solidFill>
                <a:latin typeface="Times New Roman" pitchFamily="18" charset="0"/>
                <a:cs typeface="Times New Roman" pitchFamily="18" charset="0"/>
              </a:rPr>
              <a:t>được lặp đi lặp lại</a:t>
            </a:r>
            <a:r>
              <a:rPr lang="en-US" sz="2400"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buFont typeface="Times New Roman" pitchFamily="18" charset="0"/>
              <a:buChar char="-"/>
            </a:pPr>
            <a:r>
              <a:rPr lang="en-US" sz="2400">
                <a:solidFill>
                  <a:srgbClr val="000000"/>
                </a:solidFill>
                <a:latin typeface="Times New Roman" pitchFamily="18" charset="0"/>
                <a:cs typeface="Times New Roman" pitchFamily="18" charset="0"/>
              </a:rPr>
              <a:t>Tác dụng:</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nhấn mạnh vẻ đẹp của những hình ảnh</a:t>
            </a: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 trong lời ru của mẹ.</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Ca ngợi ý nghĩa của lời ru: Lời ru kết thành những giá trị cao quý nhất trong kho tàng văn hóa dân tộc; thắm đượm trong lời ru của mẹ là tình cảm thiết tha, là trí tuệ, tâm hồn người Việt. Vì vậy nó trở thành nguồn dinh dưỡng quý giá nuôi dưỡng tâm hồn trẻ thơ.</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Khẳng dịnh tình yêu thương bao la của mẹ dành cho con.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Làm cho câu thơ hấp dẫn, giọng thơ tha thiết.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arn(inVertical)">
                                      <p:cBhvr>
                                        <p:cTn id="28" dur="500"/>
                                        <p:tgtEl>
                                          <p:spTgt spid="2">
                                            <p:txEl>
                                              <p:pRg st="5" end="5"/>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arn(inVertical)">
                                      <p:cBhvr>
                                        <p:cTn id="31" dur="500"/>
                                        <p:tgtEl>
                                          <p:spTgt spid="2">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barn(inVertical)">
                                      <p:cBhvr>
                                        <p:cTn id="34" dur="500"/>
                                        <p:tgtEl>
                                          <p:spTgt spid="2">
                                            <p:txEl>
                                              <p:pRg st="7" end="7"/>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barn(inVertical)">
                                      <p:cBhvr>
                                        <p:cTn id="37" dur="500"/>
                                        <p:tgtEl>
                                          <p:spTgt spid="2">
                                            <p:txEl>
                                              <p:pRg st="8" end="8"/>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barn(inVertical)">
                                      <p:cBhvr>
                                        <p:cTn id="40" dur="500"/>
                                        <p:tgtEl>
                                          <p:spTgt spid="2">
                                            <p:txEl>
                                              <p:pRg st="9" end="9"/>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barn(inVertical)">
                                      <p:cBhvr>
                                        <p:cTn id="4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790575"/>
            <a:ext cx="11253788" cy="55705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a:extLst/>
          </p:cNvPr>
          <p:cNvSpPr/>
          <p:nvPr/>
        </p:nvSpPr>
        <p:spPr>
          <a:xfrm>
            <a:off x="660400" y="1173163"/>
            <a:ext cx="11095038" cy="4894262"/>
          </a:xfrm>
          <a:prstGeom prst="rect">
            <a:avLst/>
          </a:prstGeom>
        </p:spPr>
        <p:txBody>
          <a:bodyPr>
            <a:spAutoFit/>
          </a:bodyPr>
          <a:lstStyle/>
          <a:p>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Ngày nay, khi khoa học công nghệ phát triển, người ta có thể dùng nôi điện, smartphone, mở đĩa ghi âm bài hát ru cho trẻ. Việc làm này có thể thay thế cho lời ru của mẹ.</a:t>
            </a:r>
          </a:p>
          <a:p>
            <a:r>
              <a:rPr lang="en-US" sz="2400">
                <a:latin typeface="Times New Roman" pitchFamily="18" charset="0"/>
                <a:cs typeface="Times New Roman" pitchFamily="18" charset="0"/>
              </a:rPr>
              <a:t>HS bày tỏ quan điểm </a:t>
            </a:r>
            <a:r>
              <a:rPr lang="en-US" sz="2400" b="1">
                <a:latin typeface="Times New Roman" pitchFamily="18" charset="0"/>
                <a:cs typeface="Times New Roman" pitchFamily="18" charset="0"/>
              </a:rPr>
              <a:t>đồng ý</a:t>
            </a:r>
            <a:r>
              <a:rPr lang="en-US" sz="2400">
                <a:latin typeface="Times New Roman" pitchFamily="18" charset="0"/>
                <a:cs typeface="Times New Roman" pitchFamily="18" charset="0"/>
              </a:rPr>
              <a:t> hoặc </a:t>
            </a:r>
            <a:r>
              <a:rPr lang="en-US" sz="2400" b="1">
                <a:latin typeface="Times New Roman" pitchFamily="18" charset="0"/>
                <a:cs typeface="Times New Roman" pitchFamily="18" charset="0"/>
              </a:rPr>
              <a:t>không đồng ý</a:t>
            </a:r>
            <a:r>
              <a:rPr lang="en-US" sz="2400">
                <a:latin typeface="Times New Roman" pitchFamily="18" charset="0"/>
                <a:cs typeface="Times New Roman" pitchFamily="18" charset="0"/>
              </a:rPr>
              <a:t> với quan điểm trên</a:t>
            </a:r>
          </a:p>
          <a:p>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Nếu đồng ý.</a:t>
            </a:r>
            <a:r>
              <a:rPr lang="en-US" sz="2400">
                <a:latin typeface="Times New Roman" pitchFamily="18" charset="0"/>
                <a:cs typeface="Times New Roman" pitchFamily="18" charset="0"/>
              </a:rPr>
              <a:t> HS phải lí giải được:</a:t>
            </a:r>
          </a:p>
          <a:p>
            <a:r>
              <a:rPr lang="en-US" sz="2400">
                <a:latin typeface="Times New Roman" pitchFamily="18" charset="0"/>
                <a:cs typeface="Times New Roman" pitchFamily="18" charset="0"/>
              </a:rPr>
              <a:t>+ Tầm quan trọng của công nghệ thay thế con người, phục vụ cuộc sống. Việc ru con cũng vậy.</a:t>
            </a:r>
          </a:p>
          <a:p>
            <a:r>
              <a:rPr lang="en-US" sz="2400">
                <a:latin typeface="Times New Roman" pitchFamily="18" charset="0"/>
                <a:cs typeface="Times New Roman" pitchFamily="18" charset="0"/>
              </a:rPr>
              <a:t>+ Nhiều ngươi mẹ phải đi làm việc khi con còn bé, nên không thể trực tiếp ru con...</a:t>
            </a:r>
          </a:p>
          <a:p>
            <a:r>
              <a:rPr lang="en-US" sz="2400" b="1">
                <a:latin typeface="Times New Roman" pitchFamily="18" charset="0"/>
                <a:cs typeface="Times New Roman" pitchFamily="18" charset="0"/>
              </a:rPr>
              <a:t>Nếu không đồng ý.</a:t>
            </a:r>
            <a:r>
              <a:rPr lang="en-US" sz="2400">
                <a:latin typeface="Times New Roman" pitchFamily="18" charset="0"/>
                <a:cs typeface="Times New Roman" pitchFamily="18" charset="0"/>
              </a:rPr>
              <a:t> HS phải lí giải được”</a:t>
            </a:r>
          </a:p>
          <a:p>
            <a:r>
              <a:rPr lang="en-US" sz="2400">
                <a:latin typeface="Times New Roman" pitchFamily="18" charset="0"/>
                <a:cs typeface="Times New Roman" pitchFamily="18" charset="0"/>
              </a:rPr>
              <a:t>+ Không có một thiết bị nào có thể thay thế được lời ru của mẹ vì mẹ ru con là truyền cho con hơi ấm, tình thương, ước mơ, khát vọng của mẹ cho con.</a:t>
            </a:r>
          </a:p>
          <a:p>
            <a:r>
              <a:rPr lang="en-US" sz="2400">
                <a:latin typeface="Times New Roman" pitchFamily="18" charset="0"/>
                <a:cs typeface="Times New Roman" pitchFamily="18" charset="0"/>
              </a:rPr>
              <a:t>+ Lời ru trở thành dòng sữa tinh thần để con khôn lớn, lời ru bồi đắp tâm hồn con.</a:t>
            </a:r>
          </a:p>
          <a:p>
            <a:r>
              <a:rPr lang="en-US" sz="2400">
                <a:latin typeface="Times New Roman" pitchFamily="18" charset="0"/>
                <a:cs typeface="Times New Roman" pitchFamily="18" charset="0"/>
              </a:rPr>
              <a:t>+ Lời ru kết gắn tình mẹ con, giúp con cảm nhận được sự chở che, yêu thương của mẹ.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292100"/>
            <a:ext cx="11318875" cy="64992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a:extLst/>
          </p:cNvPr>
          <p:cNvSpPr/>
          <p:nvPr/>
        </p:nvSpPr>
        <p:spPr>
          <a:xfrm>
            <a:off x="501035" y="392039"/>
            <a:ext cx="11319904" cy="6399701"/>
          </a:xfrm>
          <a:prstGeom prst="rect">
            <a:avLst/>
          </a:prstGeom>
        </p:spPr>
        <p:txBody>
          <a:bodyPr>
            <a:spAutoFit/>
          </a:bodyPr>
          <a:lstStyle/>
          <a:p>
            <a:pPr algn="ctr" fontAlgn="auto">
              <a:lnSpc>
                <a:spcPct val="107000"/>
              </a:lnSpc>
              <a:spcBef>
                <a:spcPts val="0"/>
              </a:spcBef>
              <a:spcAft>
                <a:spcPts val="0"/>
              </a:spcAft>
              <a:defRPr/>
            </a:pPr>
            <a:r>
              <a:rPr lang="en-US" sz="2400" b="1" dirty="0">
                <a:highlight>
                  <a:srgbClr val="00FF00"/>
                </a:highlight>
                <a:latin typeface="Times New Roman" panose="02020603050405020304" pitchFamily="18" charset="0"/>
                <a:ea typeface="Times New Roman" panose="02020603050405020304" pitchFamily="18" charset="0"/>
                <a:cs typeface="+mn-cs"/>
              </a:rPr>
              <a:t>ĐỀ ĐỌC HIỂU SỐ 2</a:t>
            </a:r>
            <a:endParaRPr lang="en-US" sz="2400" dirty="0">
              <a:latin typeface="Times New Roman" panose="02020603050405020304" pitchFamily="18" charset="0"/>
              <a:ea typeface="Times New Roman" panose="02020603050405020304" pitchFamily="18" charset="0"/>
              <a:cs typeface="+mn-cs"/>
            </a:endParaRPr>
          </a:p>
          <a:p>
            <a:pPr algn="just" fontAlgn="auto">
              <a:lnSpc>
                <a:spcPct val="115000"/>
              </a:lnSpc>
              <a:spcBef>
                <a:spcPts val="0"/>
              </a:spcBef>
              <a:spcAft>
                <a:spcPts val="0"/>
              </a:spcAft>
              <a:defRPr/>
            </a:pP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Đọc</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đoạn</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văn</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sau</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và</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trả</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lời</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các</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câu</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hỏi</a:t>
            </a:r>
            <a:r>
              <a:rPr lang="en-US" sz="2400" b="1" dirty="0">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algn="ctr" fontAlgn="auto">
              <a:lnSpc>
                <a:spcPct val="115000"/>
              </a:lnSpc>
              <a:spcBef>
                <a:spcPts val="0"/>
              </a:spcBef>
              <a:spcAft>
                <a:spcPts val="0"/>
              </a:spcAft>
              <a:defRPr/>
            </a:pPr>
            <a:r>
              <a:rPr lang="en-US" sz="2400" dirty="0">
                <a:latin typeface="Times New Roman" panose="02020603050405020304" pitchFamily="18" charset="0"/>
                <a:ea typeface="Times New Roman" panose="02020603050405020304" pitchFamily="18" charset="0"/>
                <a:cs typeface="+mn-cs"/>
              </a:rPr>
              <a:t>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tan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đám</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sương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khuyết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tròn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mn-cs"/>
            </a:endParaRPr>
          </a:p>
          <a:p>
            <a:pPr algn="ctr" fontAlgn="auto">
              <a:lnSpc>
                <a:spcPct val="115000"/>
              </a:lnSpc>
              <a:spcBef>
                <a:spcPts val="0"/>
              </a:spcBef>
              <a:spcAft>
                <a:spcPts val="0"/>
              </a:spcAft>
              <a:defRPr/>
            </a:pPr>
            <a:r>
              <a:rPr lang="en-US" sz="2400" dirty="0">
                <a:latin typeface="Times New Roman" panose="02020603050405020304" pitchFamily="18" charset="0"/>
                <a:ea typeface="Times New Roman" panose="02020603050405020304" pitchFamily="18" charset="0"/>
                <a:cs typeface="+mn-cs"/>
              </a:rPr>
              <a:t> </a:t>
            </a:r>
          </a:p>
          <a:p>
            <a:pPr algn="ctr" fontAlgn="auto">
              <a:lnSpc>
                <a:spcPct val="115000"/>
              </a:lnSpc>
              <a:spcBef>
                <a:spcPts val="0"/>
              </a:spcBef>
              <a:spcAft>
                <a:spcPts val="0"/>
              </a:spcAft>
              <a:defRPr/>
            </a:pP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mầu</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Chắt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chiu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dãi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dầu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đấy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mn-cs"/>
            </a:endParaRPr>
          </a:p>
          <a:p>
            <a:pPr algn="ctr" fontAlgn="auto">
              <a:lnSpc>
                <a:spcPct val="115000"/>
              </a:lnSpc>
              <a:spcBef>
                <a:spcPts val="0"/>
              </a:spcBef>
              <a:spcAft>
                <a:spcPts val="0"/>
              </a:spcAft>
              <a:defRPr/>
            </a:pPr>
            <a:r>
              <a:rPr lang="en-US" sz="2400" dirty="0">
                <a:latin typeface="Times New Roman" panose="02020603050405020304" pitchFamily="18" charset="0"/>
                <a:ea typeface="Times New Roman" panose="02020603050405020304" pitchFamily="18" charset="0"/>
                <a:cs typeface="+mn-cs"/>
              </a:rPr>
              <a:t> </a:t>
            </a:r>
          </a:p>
          <a:p>
            <a:pPr algn="ctr" fontAlgn="auto">
              <a:lnSpc>
                <a:spcPct val="115000"/>
              </a:lnSpc>
              <a:spcBef>
                <a:spcPts val="0"/>
              </a:spcBef>
              <a:spcAft>
                <a:spcPts val="0"/>
              </a:spcAft>
              <a:defRPr/>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bãi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bồi</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dột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vá</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khâu</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nín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đau</a:t>
            </a:r>
            <a:endParaRPr lang="en-US" sz="2400" dirty="0">
              <a:latin typeface="Times New Roman" panose="02020603050405020304" pitchFamily="18" charset="0"/>
              <a:ea typeface="Times New Roman" panose="02020603050405020304" pitchFamily="18" charset="0"/>
              <a:cs typeface="+mn-cs"/>
            </a:endParaRPr>
          </a:p>
          <a:p>
            <a:pPr algn="ctr" fontAlgn="auto">
              <a:lnSpc>
                <a:spcPct val="115000"/>
              </a:lnSpc>
              <a:spcBef>
                <a:spcPts val="0"/>
              </a:spcBef>
              <a:spcAft>
                <a:spcPts val="0"/>
              </a:spcAft>
              <a:defRPr/>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ru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mn-cs"/>
            </a:endParaRPr>
          </a:p>
          <a:p>
            <a:pPr algn="ctr" fontAlgn="auto">
              <a:lnSpc>
                <a:spcPct val="115000"/>
              </a:lnSpc>
              <a:spcBef>
                <a:spcPts val="0"/>
              </a:spcBef>
              <a:spcAft>
                <a:spcPts val="0"/>
              </a:spcAft>
              <a:defRPr/>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“À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271588"/>
            <a:ext cx="11372850" cy="43465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01650" y="2163763"/>
            <a:ext cx="11372850" cy="2524125"/>
          </a:xfrm>
          <a:prstGeom prst="rect">
            <a:avLst/>
          </a:prstGeom>
          <a:noFill/>
          <a:ln w="9525">
            <a:noFill/>
            <a:miter lim="800000"/>
            <a:headEnd/>
            <a:tailEnd/>
          </a:ln>
        </p:spPr>
        <p:txBody>
          <a:bodyPr>
            <a:spAutoFit/>
          </a:bodyPr>
          <a:lstStyle/>
          <a:p>
            <a:pPr>
              <a:lnSpc>
                <a:spcPct val="107000"/>
              </a:lnSpc>
            </a:pPr>
            <a:r>
              <a:rPr lang="en-US" sz="2400" b="1">
                <a:solidFill>
                  <a:srgbClr val="000000"/>
                </a:solidFill>
                <a:latin typeface="Times New Roman" pitchFamily="18" charset="0"/>
                <a:cs typeface="Times New Roman" pitchFamily="18" charset="0"/>
              </a:rPr>
              <a:t> Câu 1:</a:t>
            </a:r>
            <a:r>
              <a:rPr lang="en-US" sz="2400">
                <a:solidFill>
                  <a:srgbClr val="000000"/>
                </a:solidFill>
                <a:latin typeface="Times New Roman" pitchFamily="18" charset="0"/>
                <a:cs typeface="Times New Roman" pitchFamily="18" charset="0"/>
              </a:rPr>
              <a:t> Xác định phương thức biểu đạt chính của đoạn thơ?</a:t>
            </a:r>
            <a:endParaRPr lang="en-US" sz="2400">
              <a:latin typeface="Times New Roman" pitchFamily="18" charset="0"/>
              <a:cs typeface="Times New Roman" pitchFamily="18" charset="0"/>
            </a:endParaRPr>
          </a:p>
          <a:p>
            <a:pPr>
              <a:lnSpc>
                <a:spcPct val="107000"/>
              </a:lnSpc>
            </a:pPr>
            <a:r>
              <a:rPr lang="en-US" sz="2400" b="1">
                <a:solidFill>
                  <a:srgbClr val="000000"/>
                </a:solidFill>
                <a:latin typeface="Times New Roman" pitchFamily="18" charset="0"/>
                <a:cs typeface="Times New Roman" pitchFamily="18" charset="0"/>
              </a:rPr>
              <a:t>  Câu 2:</a:t>
            </a:r>
            <a:r>
              <a:rPr lang="en-US" sz="2400">
                <a:solidFill>
                  <a:srgbClr val="000000"/>
                </a:solidFill>
                <a:latin typeface="Times New Roman" pitchFamily="18" charset="0"/>
                <a:cs typeface="Times New Roman" pitchFamily="18" charset="0"/>
              </a:rPr>
              <a:t> Nêu nội dung chính của đoạn thơ</a:t>
            </a:r>
            <a:endParaRPr lang="en-US" sz="2400">
              <a:latin typeface="Times New Roman" pitchFamily="18" charset="0"/>
              <a:cs typeface="Times New Roman" pitchFamily="18" charset="0"/>
            </a:endParaRPr>
          </a:p>
          <a:p>
            <a:pPr>
              <a:lnSpc>
                <a:spcPct val="107000"/>
              </a:lnSpc>
            </a:pPr>
            <a:r>
              <a:rPr lang="en-US" sz="2400" b="1">
                <a:solidFill>
                  <a:srgbClr val="000000"/>
                </a:solidFill>
                <a:latin typeface="Times New Roman" pitchFamily="18" charset="0"/>
                <a:cs typeface="Times New Roman" pitchFamily="18" charset="0"/>
              </a:rPr>
              <a:t>  Câu 3:</a:t>
            </a:r>
            <a:r>
              <a:rPr lang="en-US" sz="2400">
                <a:solidFill>
                  <a:srgbClr val="000000"/>
                </a:solidFill>
                <a:latin typeface="Times New Roman" pitchFamily="18" charset="0"/>
                <a:cs typeface="Times New Roman" pitchFamily="18" charset="0"/>
              </a:rPr>
              <a:t> Tìm và nêu tác dụng của hình ảnh ẩn dụ trong hai câu thơ sau:</a:t>
            </a:r>
            <a:endParaRPr lang="en-US" sz="2400">
              <a:latin typeface="Times New Roman" pitchFamily="18" charset="0"/>
              <a:cs typeface="Times New Roman" pitchFamily="18" charset="0"/>
            </a:endParaRPr>
          </a:p>
          <a:p>
            <a:pPr algn="ctr">
              <a:lnSpc>
                <a:spcPct val="115000"/>
              </a:lnSpc>
            </a:pPr>
            <a:r>
              <a:rPr lang="en-US" sz="2400">
                <a:solidFill>
                  <a:srgbClr val="000000"/>
                </a:solidFill>
                <a:latin typeface="Times New Roman" pitchFamily="18" charset="0"/>
                <a:cs typeface="Times New Roman" pitchFamily="18" charset="0"/>
              </a:rPr>
              <a:t> </a:t>
            </a:r>
            <a:r>
              <a:rPr lang="en-US" sz="2400" i="1">
                <a:latin typeface="Times New Roman" pitchFamily="18" charset="0"/>
                <a:cs typeface="Times New Roman" pitchFamily="18" charset="0"/>
              </a:rPr>
              <a:t>Ru cho cái khuyết  tròn đầy</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i="1">
                <a:latin typeface="Times New Roman" pitchFamily="18" charset="0"/>
                <a:cs typeface="Times New Roman" pitchFamily="18" charset="0"/>
              </a:rPr>
              <a:t>Cái thương cái nhớ nặng ngày xa nhau.</a:t>
            </a:r>
            <a:endParaRPr lang="en-US" sz="2400">
              <a:latin typeface="Times New Roman" pitchFamily="18" charset="0"/>
              <a:cs typeface="Times New Roman" pitchFamily="18" charset="0"/>
            </a:endParaRPr>
          </a:p>
          <a:p>
            <a:pPr>
              <a:lnSpc>
                <a:spcPct val="115000"/>
              </a:lnSpc>
            </a:pPr>
            <a:r>
              <a:rPr lang="en-US" sz="2400" b="1">
                <a:solidFill>
                  <a:srgbClr val="000000"/>
                </a:solidFill>
                <a:latin typeface="Times New Roman" pitchFamily="18" charset="0"/>
                <a:cs typeface="Times New Roman" pitchFamily="18" charset="0"/>
              </a:rPr>
              <a:t>  Câu 4:</a:t>
            </a:r>
            <a:r>
              <a:rPr lang="en-US" sz="2400">
                <a:solidFill>
                  <a:srgbClr val="000000"/>
                </a:solidFill>
                <a:latin typeface="Times New Roman" pitchFamily="18" charset="0"/>
                <a:cs typeface="Times New Roman" pitchFamily="18" charset="0"/>
              </a:rPr>
              <a:t> Đọc đoạn thơ, em rút ra những thông điệp nào cho bản thân?</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790575"/>
            <a:ext cx="11107738" cy="52530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a:extLst/>
          </p:cNvPr>
          <p:cNvSpPr/>
          <p:nvPr/>
        </p:nvSpPr>
        <p:spPr>
          <a:xfrm>
            <a:off x="501650" y="981075"/>
            <a:ext cx="11107738" cy="4895850"/>
          </a:xfrm>
          <a:prstGeom prst="rect">
            <a:avLst/>
          </a:prstGeom>
        </p:spPr>
        <p:txBody>
          <a:bodyPr>
            <a:spAutoFit/>
          </a:bodyPr>
          <a:lstStyle/>
          <a:p>
            <a:pPr>
              <a:lnSpc>
                <a:spcPct val="115000"/>
              </a:lnSpc>
            </a:pPr>
            <a:r>
              <a:rPr lang="en-US" sz="2400" b="1">
                <a:solidFill>
                  <a:srgbClr val="000000"/>
                </a:solidFill>
                <a:latin typeface="Times New Roman" pitchFamily="18" charset="0"/>
                <a:cs typeface="Times New Roman" pitchFamily="18" charset="0"/>
              </a:rPr>
              <a:t>                                                           Gợi ý làm bài</a:t>
            </a:r>
            <a:endParaRPr lang="en-US" sz="2400">
              <a:latin typeface="Times New Roman" pitchFamily="18" charset="0"/>
              <a:cs typeface="Times New Roman" pitchFamily="18" charset="0"/>
            </a:endParaRPr>
          </a:p>
          <a:p>
            <a:pPr>
              <a:lnSpc>
                <a:spcPct val="107000"/>
              </a:lnSpc>
            </a:pPr>
            <a:r>
              <a:rPr lang="en-US" sz="2400" b="1">
                <a:solidFill>
                  <a:srgbClr val="000000"/>
                </a:solidFill>
                <a:latin typeface="Times New Roman" pitchFamily="18" charset="0"/>
                <a:cs typeface="Times New Roman" pitchFamily="18" charset="0"/>
              </a:rPr>
              <a:t>  Câu 1</a:t>
            </a:r>
            <a:r>
              <a:rPr lang="en-US" sz="2400">
                <a:solidFill>
                  <a:srgbClr val="000000"/>
                </a:solidFill>
                <a:latin typeface="Times New Roman" pitchFamily="18" charset="0"/>
                <a:cs typeface="Times New Roman" pitchFamily="18" charset="0"/>
              </a:rPr>
              <a:t>: Phương thức biểu đạt chính của đoạn thơ: Biểu cảm</a:t>
            </a:r>
            <a:endParaRPr lang="en-US" sz="2400">
              <a:latin typeface="Times New Roman" pitchFamily="18" charset="0"/>
              <a:cs typeface="Times New Roman" pitchFamily="18" charset="0"/>
            </a:endParaRPr>
          </a:p>
          <a:p>
            <a:pPr>
              <a:lnSpc>
                <a:spcPct val="107000"/>
              </a:lnSpc>
            </a:pPr>
            <a:r>
              <a:rPr lang="en-US" sz="2400" b="1">
                <a:solidFill>
                  <a:srgbClr val="000000"/>
                </a:solidFill>
                <a:latin typeface="Times New Roman" pitchFamily="18" charset="0"/>
                <a:cs typeface="Times New Roman" pitchFamily="18" charset="0"/>
              </a:rPr>
              <a:t> Câu 2</a:t>
            </a:r>
            <a:r>
              <a:rPr lang="en-US" sz="2400">
                <a:solidFill>
                  <a:srgbClr val="000000"/>
                </a:solidFill>
                <a:latin typeface="Times New Roman" pitchFamily="18" charset="0"/>
                <a:cs typeface="Times New Roman" pitchFamily="18" charset="0"/>
              </a:rPr>
              <a:t>: Đoạn thơ ca ngợi ý nghĩa của lời ru và tấm lòng yêu thương, những hi sinh lớn lao của mẹ với con.</a:t>
            </a:r>
            <a:endParaRPr lang="en-US" sz="2400">
              <a:latin typeface="Times New Roman" pitchFamily="18" charset="0"/>
              <a:cs typeface="Times New Roman" pitchFamily="18" charset="0"/>
            </a:endParaRPr>
          </a:p>
          <a:p>
            <a:pPr>
              <a:lnSpc>
                <a:spcPct val="107000"/>
              </a:lnSpc>
            </a:pPr>
            <a:r>
              <a:rPr lang="en-US" sz="2400" b="1">
                <a:solidFill>
                  <a:srgbClr val="000000"/>
                </a:solidFill>
                <a:latin typeface="Times New Roman" pitchFamily="18" charset="0"/>
                <a:cs typeface="Times New Roman" pitchFamily="18" charset="0"/>
              </a:rPr>
              <a:t>  Câu 3</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nSpc>
                <a:spcPct val="115000"/>
              </a:lnSpc>
              <a:buFont typeface="Arial" charset="0"/>
              <a:buChar char="-"/>
            </a:pPr>
            <a:r>
              <a:rPr lang="en-US" sz="2400">
                <a:solidFill>
                  <a:srgbClr val="000000"/>
                </a:solidFill>
                <a:latin typeface="Times New Roman" pitchFamily="18" charset="0"/>
                <a:cs typeface="Times New Roman" pitchFamily="18" charset="0"/>
              </a:rPr>
              <a:t>Hình ảnh ẩn dụ: “</a:t>
            </a:r>
            <a:r>
              <a:rPr lang="en-US" sz="2400" i="1">
                <a:solidFill>
                  <a:srgbClr val="000000"/>
                </a:solidFill>
                <a:latin typeface="Times New Roman" pitchFamily="18" charset="0"/>
                <a:cs typeface="Times New Roman" pitchFamily="18" charset="0"/>
              </a:rPr>
              <a:t>Cái khuyết</a:t>
            </a:r>
            <a:r>
              <a:rPr lang="en-US" sz="2400">
                <a:solidFill>
                  <a:srgbClr val="000000"/>
                </a:solidFill>
                <a:latin typeface="Times New Roman" pitchFamily="18" charset="0"/>
                <a:cs typeface="Times New Roman" pitchFamily="18" charset="0"/>
              </a:rPr>
              <a:t> ” chỉ người con bé bỏng, chưa phát triển toàn diện.</a:t>
            </a:r>
            <a:endParaRPr lang="en-US" sz="2400">
              <a:latin typeface="Times New Roman" pitchFamily="18" charset="0"/>
              <a:cs typeface="Times New Roman" pitchFamily="18" charset="0"/>
            </a:endParaRPr>
          </a:p>
          <a:p>
            <a:pPr>
              <a:lnSpc>
                <a:spcPct val="115000"/>
              </a:lnSpc>
              <a:buFont typeface="Arial" charset="0"/>
              <a:buChar char="-"/>
            </a:pPr>
            <a:r>
              <a:rPr lang="en-US" sz="2400">
                <a:solidFill>
                  <a:srgbClr val="000000"/>
                </a:solidFill>
                <a:latin typeface="Times New Roman" pitchFamily="18" charset="0"/>
                <a:cs typeface="Times New Roman" pitchFamily="18" charset="0"/>
              </a:rPr>
              <a:t>Tác dụng: </a:t>
            </a:r>
            <a:endParaRPr lang="en-US" sz="2400">
              <a:latin typeface="Times New Roman" pitchFamily="18" charset="0"/>
              <a:cs typeface="Times New Roman" pitchFamily="18" charset="0"/>
            </a:endParaRPr>
          </a:p>
          <a:p>
            <a:pPr>
              <a:lnSpc>
                <a:spcPct val="107000"/>
              </a:lnSpc>
            </a:pPr>
            <a:r>
              <a:rPr lang="en-US" sz="2400">
                <a:solidFill>
                  <a:srgbClr val="0D0D0D"/>
                </a:solidFill>
                <a:latin typeface="Times New Roman" pitchFamily="18" charset="0"/>
                <a:cs typeface="Times New Roman" pitchFamily="18" charset="0"/>
              </a:rPr>
              <a:t> + Làm hình ảnh thơ trở nên sinh động, hấp dẫn; cách diễn đạt thêm gợi hình,   gợi cảm.</a:t>
            </a:r>
            <a:endParaRPr lang="en-US" sz="2400">
              <a:latin typeface="Times New Roman" pitchFamily="18" charset="0"/>
              <a:cs typeface="Times New Roman" pitchFamily="18" charset="0"/>
            </a:endParaRPr>
          </a:p>
          <a:p>
            <a:pPr>
              <a:lnSpc>
                <a:spcPct val="107000"/>
              </a:lnSpc>
            </a:pPr>
            <a:r>
              <a:rPr lang="en-US" sz="2400">
                <a:solidFill>
                  <a:srgbClr val="0D0D0D"/>
                </a:solidFill>
                <a:latin typeface="Times New Roman" pitchFamily="18" charset="0"/>
                <a:cs typeface="Times New Roman" pitchFamily="18" charset="0"/>
              </a:rPr>
              <a:t> + Nhấn mạnh tình cảm yêu thương, nâng niu của mẹ dành cho con.</a:t>
            </a:r>
            <a:endParaRPr lang="en-US" sz="2400">
              <a:latin typeface="Times New Roman" pitchFamily="18" charset="0"/>
              <a:cs typeface="Times New Roman" pitchFamily="18" charset="0"/>
            </a:endParaRPr>
          </a:p>
          <a:p>
            <a:pPr>
              <a:lnSpc>
                <a:spcPct val="107000"/>
              </a:lnSpc>
            </a:pPr>
            <a:r>
              <a:rPr lang="en-US" sz="2400">
                <a:solidFill>
                  <a:srgbClr val="0D0D0D"/>
                </a:solidFill>
                <a:latin typeface="Times New Roman" pitchFamily="18" charset="0"/>
                <a:cs typeface="Times New Roman" pitchFamily="18" charset="0"/>
              </a:rPr>
              <a:t> + Thể hiện tình yêu, biết ơn trân trọng của tác giả với người mẹ tần tảo; đồng   thời tác giả ca ngợi, tình mẫu tử thiêng liêng.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barn(inVertical)">
                                      <p:cBhvr>
                                        <p:cTn id="25" dur="500"/>
                                        <p:tgtEl>
                                          <p:spTgt spid="2">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arn(inVertical)">
                                      <p:cBhvr>
                                        <p:cTn id="28" dur="500"/>
                                        <p:tgtEl>
                                          <p:spTgt spid="2">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barn(inVertical)">
                                      <p:cBhvr>
                                        <p:cTn id="31" dur="500"/>
                                        <p:tgtEl>
                                          <p:spTgt spid="2">
                                            <p:txEl>
                                              <p:pRg st="5" end="5"/>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barn(inVertical)">
                                      <p:cBhvr>
                                        <p:cTn id="34" dur="500"/>
                                        <p:tgtEl>
                                          <p:spTgt spid="2">
                                            <p:txEl>
                                              <p:pRg st="6" end="6"/>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barn(inVertical)">
                                      <p:cBhvr>
                                        <p:cTn id="4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790575"/>
            <a:ext cx="11253788" cy="34369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620713" y="1182688"/>
            <a:ext cx="11253787" cy="2452687"/>
          </a:xfrm>
          <a:prstGeom prst="rect">
            <a:avLst/>
          </a:prstGeom>
          <a:noFill/>
          <a:ln w="9525">
            <a:noFill/>
            <a:miter lim="800000"/>
            <a:headEnd/>
            <a:tailEnd/>
          </a:ln>
        </p:spPr>
        <p:txBody>
          <a:bodyPr>
            <a:spAutoFit/>
          </a:bodyPr>
          <a:lstStyle/>
          <a:p>
            <a:pPr algn="just">
              <a:lnSpc>
                <a:spcPct val="107000"/>
              </a:lnSpc>
              <a:spcAft>
                <a:spcPts val="800"/>
              </a:spcAft>
            </a:pPr>
            <a:r>
              <a:rPr lang="en-US" sz="2400" b="1">
                <a:solidFill>
                  <a:srgbClr val="000000"/>
                </a:solidFill>
                <a:latin typeface="Times New Roman" pitchFamily="18" charset="0"/>
                <a:cs typeface="Times New Roman" pitchFamily="18" charset="0"/>
              </a:rPr>
              <a:t>Câu 4: Những thông điệp qua đoạn thơ HS có thể rút ra:</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Hãy yêu thương, kính trọng, biết ơn người mẹ vì mẹ đã hi sinh cả đời cho con.</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Cần lưu giữ lời ru, vì đó là trí tuệ, tâm hồn, vẻ đẹp của người Việt.</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Tình mẫu tử là tình cảm thiêng liêng, bất diệt</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a:t>
            </a:r>
            <a:r>
              <a:rPr lang="en-US" sz="2400" i="1">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4800" y="196850"/>
            <a:ext cx="11610975" cy="10922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r>
              <a:rPr lang="en-US" sz="2400" b="1">
                <a:latin typeface="Times New Roman" pitchFamily="18" charset="0"/>
                <a:cs typeface="Times New Roman" pitchFamily="18" charset="0"/>
              </a:rPr>
              <a:t>Bài tập về nhà </a:t>
            </a:r>
            <a:endParaRPr lang="en-US" sz="2400">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76225" y="1401763"/>
            <a:ext cx="11784013" cy="54562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3" name="Rectangle 2"/>
          <p:cNvSpPr>
            <a:spLocks noChangeArrowheads="1"/>
          </p:cNvSpPr>
          <p:nvPr/>
        </p:nvSpPr>
        <p:spPr bwMode="auto">
          <a:xfrm>
            <a:off x="2347913" y="311150"/>
            <a:ext cx="9567862" cy="830263"/>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Viết một đoạn văn 5 đến 7 câu, nêu cảm nhận của em về một đoạn thơ trong bài thơ </a:t>
            </a:r>
            <a:r>
              <a:rPr lang="en-US" sz="2400" i="1">
                <a:solidFill>
                  <a:srgbClr val="000000"/>
                </a:solidFill>
                <a:latin typeface="Times New Roman" pitchFamily="18" charset="0"/>
                <a:cs typeface="Times New Roman" pitchFamily="18" charset="0"/>
              </a:rPr>
              <a:t>Chuyện cổ tích về loài người</a:t>
            </a:r>
            <a:r>
              <a:rPr lang="en-US" sz="2400">
                <a:solidFill>
                  <a:srgbClr val="000000"/>
                </a:solidFill>
                <a:latin typeface="Times New Roman" pitchFamily="18" charset="0"/>
                <a:cs typeface="Times New Roman" pitchFamily="18" charset="0"/>
              </a:rPr>
              <a:t> mà em yêu thích.</a:t>
            </a:r>
            <a:endParaRPr lang="en-US" sz="2400">
              <a:latin typeface="Calibri" pitchFamily="34" charset="0"/>
            </a:endParaRPr>
          </a:p>
        </p:txBody>
      </p:sp>
      <p:sp>
        <p:nvSpPr>
          <p:cNvPr id="6" name="Rectangle 5"/>
          <p:cNvSpPr>
            <a:spLocks noChangeArrowheads="1"/>
          </p:cNvSpPr>
          <p:nvPr/>
        </p:nvSpPr>
        <p:spPr bwMode="auto">
          <a:xfrm>
            <a:off x="661988" y="1527175"/>
            <a:ext cx="11253787" cy="5715000"/>
          </a:xfrm>
          <a:prstGeom prst="rect">
            <a:avLst/>
          </a:prstGeom>
          <a:noFill/>
          <a:ln w="9525">
            <a:noFill/>
            <a:miter lim="800000"/>
            <a:headEnd/>
            <a:tailEnd/>
          </a:ln>
        </p:spPr>
        <p:txBody>
          <a:bodyPr>
            <a:spAutoFit/>
          </a:bodyPr>
          <a:lstStyle/>
          <a:p>
            <a:pPr algn="just">
              <a:lnSpc>
                <a:spcPct val="107000"/>
              </a:lnSpc>
              <a:spcAft>
                <a:spcPts val="800"/>
              </a:spcAft>
            </a:pP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Gợi ý làm bài</a:t>
            </a:r>
            <a:endParaRPr lang="en-US" sz="2400">
              <a:solidFill>
                <a:srgbClr val="000000"/>
              </a:solidFill>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  Nội dung đoạn văn</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 Xác định đoạn thơ mình yêu thích.</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 Xác định được nội dung chính của đoạn thơ: </a:t>
            </a:r>
            <a:r>
              <a:rPr lang="en-US" sz="2400">
                <a:latin typeface="Times New Roman" pitchFamily="18" charset="0"/>
                <a:ea typeface="MS Mincho" pitchFamily="49" charset="-128"/>
              </a:rPr>
              <a:t>Mẹ xuất hiện, mang đến cho con tình yêu thương và lời ru cho trẻ thơ.</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 Chỉ ra những yếu tố nghệ thuật của đoạn thơ (từ ngữ, hình ảnh, phép tu từ, nhịp điệu...) Chỉ rõ tác dụng </a:t>
            </a:r>
            <a:endParaRPr lang="en-US" sz="2400">
              <a:latin typeface="Times New Roman" pitchFamily="18" charset="0"/>
              <a:cs typeface="Times New Roman" pitchFamily="18" charset="0"/>
            </a:endParaRPr>
          </a:p>
          <a:p>
            <a:pPr>
              <a:lnSpc>
                <a:spcPct val="107000"/>
              </a:lnSpc>
            </a:pPr>
            <a:r>
              <a:rPr lang="en-US" sz="2400">
                <a:latin typeface="Times New Roman" pitchFamily="18" charset="0"/>
                <a:ea typeface="MS Mincho" pitchFamily="49" charset="-128"/>
              </a:rPr>
              <a:t>+ Những hình ảnh trong lời ru được gợi ra từ lời ru của mẹ: </a:t>
            </a:r>
            <a:endParaRPr lang="en-US" sz="2400">
              <a:latin typeface="Times New Roman" pitchFamily="18" charset="0"/>
              <a:cs typeface="Times New Roman" pitchFamily="18" charset="0"/>
            </a:endParaRPr>
          </a:p>
          <a:p>
            <a:pPr>
              <a:lnSpc>
                <a:spcPct val="107000"/>
              </a:lnSpc>
            </a:pPr>
            <a:r>
              <a:rPr lang="en-US" sz="2400">
                <a:latin typeface="Times New Roman" pitchFamily="18" charset="0"/>
                <a:ea typeface="MS Mincho" pitchFamily="49" charset="-128"/>
              </a:rPr>
              <a:t> </a:t>
            </a:r>
            <a:r>
              <a:rPr lang="en-US" sz="2400" b="1">
                <a:latin typeface="Times New Roman" pitchFamily="18" charset="0"/>
                <a:ea typeface="MS Mincho" pitchFamily="49" charset="-128"/>
              </a:rPr>
              <a:t> . “</a:t>
            </a:r>
            <a:r>
              <a:rPr lang="en-US" sz="2400" i="1">
                <a:latin typeface="Times New Roman" pitchFamily="18" charset="0"/>
                <a:ea typeface="MS Mincho" pitchFamily="49" charset="-128"/>
              </a:rPr>
              <a:t>Cái bống cái bang</a:t>
            </a:r>
            <a:r>
              <a:rPr lang="en-US" sz="2400">
                <a:latin typeface="Times New Roman" pitchFamily="18" charset="0"/>
                <a:ea typeface="MS Mincho" pitchFamily="49" charset="-128"/>
              </a:rPr>
              <a:t>” gợi liên tưởng đến câu ca dao quen thuộc, cái bống giống như những em bé ngoan ngoãn, chăm chỉ trong bài ca dao </a:t>
            </a:r>
            <a:r>
              <a:rPr lang="en-US" sz="2400" i="1">
                <a:latin typeface="Times New Roman" pitchFamily="18" charset="0"/>
                <a:ea typeface="MS Mincho" pitchFamily="49" charset="-128"/>
              </a:rPr>
              <a:t>“ Cái Bống là cái bống bang...”.</a:t>
            </a:r>
            <a:r>
              <a:rPr lang="en-US" sz="2400">
                <a:latin typeface="Times New Roman" pitchFamily="18" charset="0"/>
                <a:ea typeface="MS Mincho" pitchFamily="49" charset="-128"/>
              </a:rPr>
              <a:t> Nhắc đến cái bống, nhà thơ ngầm nhắc nhở đến những em bé ngoan ngoãn, hiếu thảo, biết yêu thương giúp đỡ cha mẹ</a:t>
            </a:r>
            <a:endParaRPr lang="en-US" sz="2400">
              <a:latin typeface="Times New Roman" pitchFamily="18" charset="0"/>
              <a:cs typeface="Times New Roman" pitchFamily="18" charset="0"/>
            </a:endParaRPr>
          </a:p>
          <a:p>
            <a:pPr>
              <a:lnSpc>
                <a:spcPct val="107000"/>
              </a:lnSpc>
            </a:pPr>
            <a:r>
              <a:rPr lang="en-US" sz="2400" b="1">
                <a:latin typeface="Times New Roman" pitchFamily="18" charset="0"/>
                <a:ea typeface="MS Mincho" pitchFamily="49" charset="-128"/>
              </a:rPr>
              <a: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0400" y="1143000"/>
            <a:ext cx="10858500" cy="4991100"/>
          </a:xfrm>
          <a:prstGeom prst="roundRect">
            <a:avLst>
              <a:gd name="adj" fmla="val 16667"/>
            </a:avLst>
          </a:prstGeom>
          <a:solidFill>
            <a:schemeClr val="accent4">
              <a:lumMod val="20000"/>
              <a:lumOff val="80000"/>
            </a:schemeClr>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01186384"/>
              </p:ext>
            </p:extLst>
          </p:nvPr>
        </p:nvGraphicFramePr>
        <p:xfrm>
          <a:off x="1052304" y="1593088"/>
          <a:ext cx="10074692" cy="4225665"/>
        </p:xfrm>
        <a:graphic>
          <a:graphicData uri="http://schemas.openxmlformats.org/drawingml/2006/table">
            <a:tbl>
              <a:tblPr/>
              <a:tblGrid>
                <a:gridCol w="2106485">
                  <a:extLst>
                    <a:ext uri="{9D8B030D-6E8A-4147-A177-3AD203B41FA5}">
                      <a16:colId xmlns:a16="http://schemas.microsoft.com/office/drawing/2014/main" val="20000"/>
                    </a:ext>
                  </a:extLst>
                </a:gridCol>
                <a:gridCol w="7968207">
                  <a:extLst>
                    <a:ext uri="{9D8B030D-6E8A-4147-A177-3AD203B41FA5}">
                      <a16:colId xmlns:a16="http://schemas.microsoft.com/office/drawing/2014/main" val="20001"/>
                    </a:ext>
                  </a:extLst>
                </a:gridCol>
              </a:tblGrid>
              <a:tr h="3841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Times New Roman" pitchFamily="18" charset="0"/>
                          <a:cs typeface="Times New Roman" pitchFamily="18" charset="0"/>
                        </a:rPr>
                        <a:t>KĨ NĂNG</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NỘI DUNG CỤ THỂ</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6830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FFFF"/>
                          </a:solidFill>
                          <a:effectLst/>
                          <a:latin typeface="Times New Roman" pitchFamily="18" charset="0"/>
                          <a:cs typeface="Times New Roman" pitchFamily="18" charset="0"/>
                        </a:rPr>
                        <a:t>Đọc</a:t>
                      </a:r>
                      <a:r>
                        <a:rPr kumimoji="0" lang="en-US" sz="2400" b="1" i="0" u="none" strike="noStrike" cap="none" normalizeH="0" baseline="0" dirty="0" smtClean="0">
                          <a:ln>
                            <a:noFill/>
                          </a:ln>
                          <a:solidFill>
                            <a:srgbClr val="FFFFFF"/>
                          </a:solidFill>
                          <a:effectLst/>
                          <a:latin typeface="Times New Roman" pitchFamily="18" charset="0"/>
                          <a:cs typeface="Times New Roman" pitchFamily="18" charset="0"/>
                        </a:rPr>
                        <a:t> – </a:t>
                      </a:r>
                      <a:r>
                        <a:rPr kumimoji="0" lang="en-US" sz="2400" b="1" i="0" u="none" strike="noStrike" cap="none" normalizeH="0" baseline="0" dirty="0" err="1" smtClean="0">
                          <a:ln>
                            <a:noFill/>
                          </a:ln>
                          <a:solidFill>
                            <a:srgbClr val="FFFFFF"/>
                          </a:solidFill>
                          <a:effectLst/>
                          <a:latin typeface="Times New Roman" pitchFamily="18" charset="0"/>
                          <a:cs typeface="Times New Roman" pitchFamily="18" charset="0"/>
                        </a:rPr>
                        <a:t>hiểu</a:t>
                      </a:r>
                      <a:r>
                        <a:rPr kumimoji="0" lang="en-US" sz="24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FFFFFF"/>
                          </a:solidFill>
                          <a:effectLst/>
                          <a:latin typeface="Times New Roman" pitchFamily="18" charset="0"/>
                          <a:cs typeface="Times New Roman" pitchFamily="18" charset="0"/>
                        </a:rPr>
                        <a:t>văn</a:t>
                      </a:r>
                      <a:r>
                        <a:rPr kumimoji="0" lang="en-US" sz="24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FFFFFF"/>
                          </a:solidFill>
                          <a:effectLst/>
                          <a:latin typeface="Times New Roman" pitchFamily="18" charset="0"/>
                          <a:cs typeface="Times New Roman" pitchFamily="18" charset="0"/>
                        </a:rPr>
                        <a:t>bản</a:t>
                      </a:r>
                      <a:endParaRPr kumimoji="0" lang="en-US"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400" b="0" i="0" u="none" strike="noStrike" cap="none" normalizeH="0" baseline="0" dirty="0" smtClean="0">
                          <a:ln>
                            <a:noFill/>
                          </a:ln>
                          <a:solidFill>
                            <a:srgbClr val="000000"/>
                          </a:solidFill>
                          <a:effectLst/>
                          <a:latin typeface="Times New Roman" pitchFamily="18" charset="0"/>
                          <a:cs typeface="Times New Roman" pitchFamily="18" charset="0"/>
                        </a:rPr>
                        <a:t>Đọc hiểu văn bản: </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a-DK" sz="2400" b="0" i="0" u="none" strike="noStrike" cap="none" normalizeH="0" baseline="0" dirty="0" smtClean="0">
                          <a:ln>
                            <a:noFill/>
                          </a:ln>
                          <a:solidFill>
                            <a:srgbClr val="000000"/>
                          </a:solidFill>
                          <a:effectLst/>
                          <a:latin typeface="Times New Roman" pitchFamily="18" charset="0"/>
                          <a:cs typeface="Times New Roman" pitchFamily="18" charset="0"/>
                        </a:rPr>
                        <a:t>+ Văn bản 1: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Chuyện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cổ</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tích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loài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Xuân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Quỳnh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384151">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bản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2: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Mây</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sóng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(Ra-bin-</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đơ</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ra-nat</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Ta-go)</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2"/>
                  </a:ext>
                </a:extLst>
              </a:tr>
              <a:tr h="384151">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bản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3: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Bức</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tranh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em</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gái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tôi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Tạ</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Duy</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Anh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768303">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Thực</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Tiếng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Việt</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đơn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phức</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nghĩa</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phép</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tu</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ẩn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dụ</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4"/>
                  </a:ext>
                </a:extLst>
              </a:tr>
              <a:tr h="7683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Viết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Viết</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Ghi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lại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xúc</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thơ</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yếu</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miêu</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tự</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sự</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vi-VN" sz="2400" b="0" i="0" u="none" strike="noStrike" cap="none" normalizeH="0" baseline="0" dirty="0" smtClean="0">
                          <a:ln>
                            <a:noFill/>
                          </a:ln>
                          <a:solidFill>
                            <a:srgbClr val="000000"/>
                          </a:solidFill>
                          <a:effectLst/>
                          <a:latin typeface="Times New Roman" pitchFamily="18" charset="0"/>
                          <a:cs typeface="Times New Roman" pitchFamily="18" charset="0"/>
                        </a:rPr>
                        <a:t>(hình thức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đoạn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vi-VN" sz="24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5"/>
                  </a:ext>
                </a:extLst>
              </a:tr>
              <a:tr h="7683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Nói và nghe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Nói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nghe</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Trình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bày</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ý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kiến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vấn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đề</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đời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sống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gia</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đình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vi-VN" sz="24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6"/>
                  </a:ext>
                </a:extLst>
              </a:tr>
            </a:tbl>
          </a:graphicData>
        </a:graphic>
      </p:graphicFrame>
      <p:grpSp>
        <p:nvGrpSpPr>
          <p:cNvPr id="5" name="Group 4"/>
          <p:cNvGrpSpPr/>
          <p:nvPr/>
        </p:nvGrpSpPr>
        <p:grpSpPr>
          <a:xfrm>
            <a:off x="282279" y="277815"/>
            <a:ext cx="7152279" cy="669925"/>
            <a:chOff x="282279" y="382588"/>
            <a:chExt cx="7152279" cy="669925"/>
          </a:xfrm>
        </p:grpSpPr>
        <p:sp>
          <p:nvSpPr>
            <p:cNvPr id="6" name="Rounded Rectangle 10"/>
            <p:cNvSpPr>
              <a:spLocks noChangeArrowheads="1"/>
            </p:cNvSpPr>
            <p:nvPr/>
          </p:nvSpPr>
          <p:spPr bwMode="auto">
            <a:xfrm>
              <a:off x="415925" y="382588"/>
              <a:ext cx="6884988" cy="669925"/>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Rectangle 6"/>
            <p:cNvSpPr/>
            <p:nvPr/>
          </p:nvSpPr>
          <p:spPr>
            <a:xfrm>
              <a:off x="282279" y="480368"/>
              <a:ext cx="7152279" cy="461665"/>
            </a:xfrm>
            <a:prstGeom prst="rect">
              <a:avLst/>
            </a:prstGeom>
            <a:noFill/>
          </p:spPr>
          <p:txBody>
            <a:bodyPr wrap="none">
              <a:spAutoFit/>
            </a:bodyPr>
            <a:lstStyle/>
            <a:p>
              <a:pPr marR="91440" algn="ctr" fontAlgn="auto">
                <a:spcBef>
                  <a:spcPts val="0"/>
                </a:spcBef>
                <a:spcAft>
                  <a:spcPts val="0"/>
                </a:spcAft>
                <a:defRPr/>
              </a:pPr>
              <a:r>
                <a:rPr lang="da-DK" sz="2400" b="1" dirty="0">
                  <a:latin typeface="Times New Roman" panose="02020603050405020304" pitchFamily="18" charset="0"/>
                  <a:cs typeface="Times New Roman" panose="02020603050405020304" pitchFamily="18" charset="0"/>
                </a:rPr>
                <a:t>1</a:t>
              </a:r>
              <a:r>
                <a:rPr lang="da-DK" sz="2400" b="1" dirty="0" smtClean="0">
                  <a:latin typeface="Times New Roman" panose="02020603050405020304" pitchFamily="18" charset="0"/>
                  <a:cs typeface="Times New Roman" panose="02020603050405020304" pitchFamily="18" charset="0"/>
                </a:rPr>
                <a:t>. Hoạt </a:t>
              </a:r>
              <a:r>
                <a:rPr lang="da-DK" sz="2400" b="1" dirty="0">
                  <a:latin typeface="Times New Roman" panose="02020603050405020304" pitchFamily="18" charset="0"/>
                  <a:cs typeface="Times New Roman" panose="02020603050405020304" pitchFamily="18" charset="0"/>
                </a:rPr>
                <a:t>động : Khởi động xác định nhiệm vụ học tập</a:t>
              </a:r>
              <a:endParaRPr lang="en-US" sz="2400" b="1"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790575"/>
            <a:ext cx="11199813" cy="51323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3" name="Rectangle 2"/>
          <p:cNvSpPr>
            <a:spLocks noChangeArrowheads="1"/>
          </p:cNvSpPr>
          <p:nvPr/>
        </p:nvSpPr>
        <p:spPr bwMode="auto">
          <a:xfrm>
            <a:off x="501650" y="1216025"/>
            <a:ext cx="11188700" cy="4222750"/>
          </a:xfrm>
          <a:prstGeom prst="rect">
            <a:avLst/>
          </a:prstGeom>
          <a:noFill/>
          <a:ln w="9525">
            <a:noFill/>
            <a:miter lim="800000"/>
            <a:headEnd/>
            <a:tailEnd/>
          </a:ln>
        </p:spPr>
        <p:txBody>
          <a:bodyPr>
            <a:spAutoFit/>
          </a:bodyPr>
          <a:lstStyle/>
          <a:p>
            <a:pPr>
              <a:lnSpc>
                <a:spcPct val="107000"/>
              </a:lnSpc>
              <a:tabLst>
                <a:tab pos="1385888" algn="l"/>
              </a:tabLst>
            </a:pPr>
            <a:r>
              <a:rPr lang="en-US" sz="2400">
                <a:latin typeface="Times New Roman" pitchFamily="18" charset="0"/>
                <a:ea typeface="MS Mincho" pitchFamily="49" charset="-128"/>
              </a:rPr>
              <a:t>Mỗi một hình ảnh trong lời ra của mẹ đều có ý nghĩa sâu xa, gửi gắm những ước mong của mẹ dành cho trẻ thơ</a:t>
            </a:r>
            <a:endParaRPr lang="en-US" sz="2400">
              <a:latin typeface="Times New Roman" pitchFamily="18" charset="0"/>
              <a:cs typeface="Times New Roman" pitchFamily="18" charset="0"/>
            </a:endParaRPr>
          </a:p>
          <a:p>
            <a:pPr>
              <a:lnSpc>
                <a:spcPct val="107000"/>
              </a:lnSpc>
              <a:tabLst>
                <a:tab pos="1385888" algn="l"/>
              </a:tabLst>
            </a:pPr>
            <a:r>
              <a:rPr lang="en-US" sz="2400">
                <a:solidFill>
                  <a:srgbClr val="000000"/>
                </a:solidFill>
                <a:latin typeface="Times New Roman" pitchFamily="18" charset="0"/>
                <a:cs typeface="Times New Roman" pitchFamily="18" charset="0"/>
              </a:rPr>
              <a:t>+ Giọng thơ thủ thỉ tâm tình, hình ảnh mộc mạc, gần gũi, kết hợp điệp từ tạo nên sức hấp dẫn cho đoạn thơ.</a:t>
            </a:r>
            <a:r>
              <a:rPr lang="en-US" sz="2400">
                <a:latin typeface="Times New Roman" pitchFamily="18" charset="0"/>
                <a:ea typeface="MS Mincho" pitchFamily="49" charset="-128"/>
              </a:rPr>
              <a:t> Những hình ảnh mẹ mang đến cho trẻ qua lời ru chứa đựng những lời nhắn nhủ ân cần về cách sống đep: biết yêu thương chia sẻ, nhân ái, thủy chung.</a:t>
            </a:r>
            <a:endParaRPr lang="en-US" sz="2400">
              <a:latin typeface="Times New Roman" pitchFamily="18" charset="0"/>
              <a:cs typeface="Times New Roman" pitchFamily="18" charset="0"/>
            </a:endParaRPr>
          </a:p>
          <a:p>
            <a:pPr algn="just">
              <a:lnSpc>
                <a:spcPct val="107000"/>
              </a:lnSpc>
              <a:spcAft>
                <a:spcPts val="800"/>
              </a:spcAft>
              <a:tabLst>
                <a:tab pos="1385888" algn="l"/>
              </a:tabLst>
            </a:pP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gn="just">
              <a:lnSpc>
                <a:spcPct val="107000"/>
              </a:lnSpc>
              <a:spcAft>
                <a:spcPts val="800"/>
              </a:spcAft>
              <a:tabLst>
                <a:tab pos="1385888" algn="l"/>
              </a:tabLst>
            </a:pPr>
            <a:r>
              <a:rPr lang="en-US" sz="2400">
                <a:solidFill>
                  <a:srgbClr val="000000"/>
                </a:solidFill>
                <a:latin typeface="Times New Roman" pitchFamily="18" charset="0"/>
                <a:cs typeface="Times New Roman" pitchFamily="18" charset="0"/>
              </a:rPr>
              <a:t>             - Cảm xúc của em khi đọc đoạn thơ đó: xúc động, ấn tượng sâu sắc....</a:t>
            </a:r>
            <a:endParaRPr lang="en-US" sz="2400">
              <a:latin typeface="Times New Roman" pitchFamily="18" charset="0"/>
              <a:cs typeface="Times New Roman" pitchFamily="18" charset="0"/>
            </a:endParaRPr>
          </a:p>
          <a:p>
            <a:pPr algn="just">
              <a:lnSpc>
                <a:spcPct val="107000"/>
              </a:lnSpc>
              <a:spcAft>
                <a:spcPts val="800"/>
              </a:spcAft>
              <a:tabLst>
                <a:tab pos="1385888" algn="l"/>
              </a:tabLst>
            </a:pPr>
            <a:r>
              <a:rPr lang="en-US" sz="2400">
                <a:solidFill>
                  <a:srgbClr val="000000"/>
                </a:solidFill>
                <a:latin typeface="Times New Roman" pitchFamily="18" charset="0"/>
                <a:cs typeface="Times New Roman" pitchFamily="18" charset="0"/>
              </a:rPr>
              <a:t>* Hình thức đoạn văn: Câu mở đoạn: Cần giới thiệu tên bài thơ, tên tác giả, nên nôi dung, cảm xúc chung về đoạn thơ. Các câu tiếp theo cần thể cảm xúc về các khía cạnh nghệ thuật của đoạn. Câu kết đoạn cần khái quát nội dung chính của đoạn.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09550" y="1898650"/>
            <a:ext cx="7766050" cy="44751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ounded Rectangle 12"/>
          <p:cNvSpPr>
            <a:spLocks noChangeArrowheads="1"/>
          </p:cNvSpPr>
          <p:nvPr/>
        </p:nvSpPr>
        <p:spPr bwMode="auto">
          <a:xfrm>
            <a:off x="3008313" y="119063"/>
            <a:ext cx="7766050" cy="1563687"/>
          </a:xfrm>
          <a:prstGeom prst="roundRect">
            <a:avLst>
              <a:gd name="adj" fmla="val 16667"/>
            </a:avLst>
          </a:prstGeom>
          <a:solidFill>
            <a:srgbClr val="F79646"/>
          </a:solidFill>
          <a:ln w="25400">
            <a:solidFill>
              <a:srgbClr val="243F60"/>
            </a:solidFill>
            <a:round/>
            <a:headEnd/>
            <a:tailEnd/>
          </a:ln>
        </p:spPr>
        <p:txBody>
          <a:bodyPr anchor="ctr"/>
          <a:lstStyle/>
          <a:p>
            <a:pPr eaLnBrk="0" hangingPunct="0">
              <a:spcAft>
                <a:spcPts val="800"/>
              </a:spcAft>
            </a:pPr>
            <a:endParaRPr lang="en-US" altLang="en-US" sz="2400" b="1" dirty="0">
              <a:solidFill>
                <a:srgbClr val="0D0D0D"/>
              </a:solidFill>
              <a:latin typeface="Times New Roman" pitchFamily="18" charset="0"/>
              <a:cs typeface="Times New Roman" pitchFamily="18" charset="0"/>
            </a:endParaRPr>
          </a:p>
          <a:p>
            <a:pPr eaLnBrk="0" hangingPunct="0">
              <a:spcAft>
                <a:spcPts val="800"/>
              </a:spcAft>
            </a:pPr>
            <a:r>
              <a:rPr lang="en-US" altLang="en-US" sz="2400" b="1" dirty="0">
                <a:solidFill>
                  <a:srgbClr val="0D0D0D"/>
                </a:solidFill>
                <a:latin typeface="Times New Roman" pitchFamily="18" charset="0"/>
                <a:cs typeface="Times New Roman" pitchFamily="18" charset="0"/>
              </a:rPr>
              <a:t>ÔN TẬP VĂN BẢN</a:t>
            </a:r>
          </a:p>
          <a:p>
            <a:pPr algn="ctr" eaLnBrk="0" hangingPunct="0">
              <a:spcAft>
                <a:spcPts val="800"/>
              </a:spcAft>
            </a:pPr>
            <a:r>
              <a:rPr lang="en-US" altLang="en-US" sz="2400" b="1" i="1" dirty="0" err="1">
                <a:solidFill>
                  <a:srgbClr val="0000FF"/>
                </a:solidFill>
                <a:latin typeface="Times New Roman" pitchFamily="18" charset="0"/>
                <a:cs typeface="Times New Roman" pitchFamily="18" charset="0"/>
              </a:rPr>
              <a:t>Mây</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và</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sóng</a:t>
            </a:r>
            <a:endParaRPr lang="en-US" altLang="en-US" sz="2400" b="1" dirty="0">
              <a:solidFill>
                <a:srgbClr val="0000FF"/>
              </a:solidFill>
              <a:latin typeface="Times New Roman" pitchFamily="18" charset="0"/>
              <a:cs typeface="Times New Roman" pitchFamily="18" charset="0"/>
            </a:endParaRPr>
          </a:p>
          <a:p>
            <a:pPr algn="ctr" eaLnBrk="0" hangingPunct="0">
              <a:spcAft>
                <a:spcPts val="800"/>
              </a:spcAft>
            </a:pPr>
            <a:r>
              <a:rPr lang="en-US" altLang="en-US" sz="2400" i="1" dirty="0">
                <a:latin typeface="Times New Roman" pitchFamily="18" charset="0"/>
                <a:cs typeface="Times New Roman" pitchFamily="18" charset="0"/>
              </a:rPr>
              <a:t>                                   (RA-BIN-ĐƠ-RA-NÁT TA-GO).</a:t>
            </a:r>
            <a:endParaRPr lang="fr-FR" altLang="en-US" sz="2400" b="1" i="1" dirty="0">
              <a:solidFill>
                <a:srgbClr val="7030A0"/>
              </a:solidFill>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sp>
        <p:nvSpPr>
          <p:cNvPr id="3" name="Rectangle 2"/>
          <p:cNvSpPr>
            <a:spLocks noChangeArrowheads="1"/>
          </p:cNvSpPr>
          <p:nvPr/>
        </p:nvSpPr>
        <p:spPr bwMode="auto">
          <a:xfrm>
            <a:off x="403225" y="2028825"/>
            <a:ext cx="1692275" cy="461963"/>
          </a:xfrm>
          <a:prstGeom prst="rect">
            <a:avLst/>
          </a:prstGeom>
          <a:noFill/>
          <a:ln w="9525">
            <a:noFill/>
            <a:miter lim="800000"/>
            <a:headEnd/>
            <a:tailEnd/>
          </a:ln>
        </p:spPr>
        <p:txBody>
          <a:bodyPr wrap="none">
            <a:spAutoFit/>
          </a:bodyPr>
          <a:lstStyle/>
          <a:p>
            <a:r>
              <a:rPr lang="en-US" sz="2400" b="1">
                <a:solidFill>
                  <a:srgbClr val="FF0000"/>
                </a:solidFill>
                <a:latin typeface="Times New Roman" pitchFamily="18" charset="0"/>
                <a:cs typeface="Times New Roman" pitchFamily="18" charset="0"/>
              </a:rPr>
              <a:t>I.TÁC GIẢ</a:t>
            </a:r>
            <a:endParaRPr lang="en-US" sz="2400">
              <a:latin typeface="Times New Roman" pitchFamily="18" charset="0"/>
              <a:cs typeface="Times New Roman" pitchFamily="18" charset="0"/>
            </a:endParaRPr>
          </a:p>
        </p:txBody>
      </p:sp>
      <p:sp>
        <p:nvSpPr>
          <p:cNvPr id="7" name="Rectangle 6"/>
          <p:cNvSpPr>
            <a:spLocks noChangeArrowheads="1"/>
          </p:cNvSpPr>
          <p:nvPr/>
        </p:nvSpPr>
        <p:spPr bwMode="auto">
          <a:xfrm>
            <a:off x="403225" y="2619375"/>
            <a:ext cx="7415213" cy="3937000"/>
          </a:xfrm>
          <a:prstGeom prst="rect">
            <a:avLst/>
          </a:prstGeom>
          <a:noFill/>
          <a:ln w="9525">
            <a:noFill/>
            <a:miter lim="800000"/>
            <a:headEnd/>
            <a:tailEnd/>
          </a:ln>
        </p:spPr>
        <p:txBody>
          <a:bodyPr>
            <a:spAutoFit/>
          </a:bodyPr>
          <a:lstStyle/>
          <a:p>
            <a:pPr algn="just">
              <a:lnSpc>
                <a:spcPct val="107000"/>
              </a:lnSpc>
            </a:pPr>
            <a:r>
              <a:rPr lang="en-US" sz="2400">
                <a:solidFill>
                  <a:srgbClr val="000000"/>
                </a:solidFill>
                <a:latin typeface="Times New Roman" pitchFamily="18" charset="0"/>
                <a:cs typeface="Times New Roman" pitchFamily="18" charset="0"/>
              </a:rPr>
              <a:t>- Ta-go (1861-1941) tên đầy đủ là Ra-bin-đra-nát Ta-go.</a:t>
            </a:r>
            <a:endParaRPr lang="en-US" sz="2400">
              <a:latin typeface="Times New Roman" pitchFamily="18" charset="0"/>
              <a:cs typeface="Times New Roman" pitchFamily="18" charset="0"/>
            </a:endParaRPr>
          </a:p>
          <a:p>
            <a:pPr algn="just">
              <a:lnSpc>
                <a:spcPct val="107000"/>
              </a:lnSpc>
            </a:pPr>
            <a:r>
              <a:rPr lang="en-US" sz="2400">
                <a:solidFill>
                  <a:srgbClr val="000000"/>
                </a:solidFill>
                <a:latin typeface="Times New Roman" pitchFamily="18" charset="0"/>
                <a:cs typeface="Times New Roman" pitchFamily="18" charset="0"/>
              </a:rPr>
              <a:t>- Ông là một danh nhân văn hóa, là nhà thơ hiện đại lớn nhất của Ấn Độ.</a:t>
            </a:r>
            <a:endParaRPr lang="en-US" sz="2400">
              <a:latin typeface="Times New Roman" pitchFamily="18" charset="0"/>
              <a:cs typeface="Times New Roman" pitchFamily="18" charset="0"/>
            </a:endParaRPr>
          </a:p>
          <a:p>
            <a:pPr algn="just">
              <a:lnSpc>
                <a:spcPct val="107000"/>
              </a:lnSpc>
            </a:pPr>
            <a:r>
              <a:rPr lang="en-US" sz="2400">
                <a:solidFill>
                  <a:srgbClr val="000000"/>
                </a:solidFill>
                <a:latin typeface="Times New Roman" pitchFamily="18" charset="0"/>
                <a:cs typeface="Times New Roman" pitchFamily="18" charset="0"/>
              </a:rPr>
              <a:t>- Thơ ông chan chứa tình yêu đất nước, con người, cuộc sống...</a:t>
            </a:r>
            <a:endParaRPr lang="en-US" sz="2400">
              <a:latin typeface="Times New Roman" pitchFamily="18" charset="0"/>
              <a:cs typeface="Times New Roman" pitchFamily="18" charset="0"/>
            </a:endParaRPr>
          </a:p>
          <a:p>
            <a:pPr>
              <a:lnSpc>
                <a:spcPct val="107000"/>
              </a:lnSpc>
              <a:spcAft>
                <a:spcPts val="1200"/>
              </a:spcAft>
            </a:pPr>
            <a:r>
              <a:rPr lang="en-US" sz="2400">
                <a:solidFill>
                  <a:srgbClr val="000000"/>
                </a:solidFill>
                <a:latin typeface="Times New Roman" pitchFamily="18" charset="0"/>
                <a:cs typeface="Times New Roman" pitchFamily="18" charset="0"/>
              </a:rPr>
              <a:t>- Sự nghiệp sáng tác:</a:t>
            </a:r>
            <a:endParaRPr lang="en-US" sz="2400">
              <a:latin typeface="Times New Roman" pitchFamily="18" charset="0"/>
              <a:cs typeface="Times New Roman" pitchFamily="18" charset="0"/>
            </a:endParaRPr>
          </a:p>
          <a:p>
            <a:pPr>
              <a:lnSpc>
                <a:spcPct val="107000"/>
              </a:lnSpc>
              <a:spcAft>
                <a:spcPts val="1200"/>
              </a:spcAft>
            </a:pPr>
            <a:r>
              <a:rPr lang="en-US" sz="2400">
                <a:solidFill>
                  <a:srgbClr val="000000"/>
                </a:solidFill>
                <a:latin typeface="Times New Roman" pitchFamily="18" charset="0"/>
                <a:cs typeface="Times New Roman" pitchFamily="18" charset="0"/>
              </a:rPr>
              <a:t>    + Vào năm 1913, ông trở thanh người Châu Á đầu tiên được trao Giải Nobel Văn học với tập “Thơ dâng”</a:t>
            </a:r>
            <a:endParaRPr lang="en-US" sz="2400">
              <a:latin typeface="Times New Roman" pitchFamily="18" charset="0"/>
              <a:cs typeface="Times New Roman" pitchFamily="18" charset="0"/>
            </a:endParaRPr>
          </a:p>
          <a:p>
            <a:pPr>
              <a:lnSpc>
                <a:spcPct val="107000"/>
              </a:lnSpc>
              <a:spcAft>
                <a:spcPts val="1200"/>
              </a:spcAft>
            </a:pP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pic>
        <p:nvPicPr>
          <p:cNvPr id="9" name="Picture 8"/>
          <p:cNvPicPr>
            <a:picLocks noChangeAspect="1"/>
          </p:cNvPicPr>
          <p:nvPr/>
        </p:nvPicPr>
        <p:blipFill>
          <a:blip r:embed="rId2"/>
          <a:srcRect/>
          <a:stretch>
            <a:fillRect/>
          </a:stretch>
        </p:blipFill>
        <p:spPr bwMode="auto">
          <a:xfrm>
            <a:off x="8361363" y="1898650"/>
            <a:ext cx="3317875" cy="4475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6875" y="790575"/>
            <a:ext cx="11609388" cy="50990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01650" y="1608138"/>
            <a:ext cx="11398250" cy="3535362"/>
          </a:xfrm>
          <a:prstGeom prst="rect">
            <a:avLst/>
          </a:prstGeom>
          <a:noFill/>
          <a:ln w="9525">
            <a:noFill/>
            <a:miter lim="800000"/>
            <a:headEnd/>
            <a:tailEnd/>
          </a:ln>
        </p:spPr>
        <p:txBody>
          <a:bodyPr>
            <a:spAutoFit/>
          </a:bodyPr>
          <a:lstStyle/>
          <a:p>
            <a:pPr>
              <a:lnSpc>
                <a:spcPct val="107000"/>
              </a:lnSpc>
              <a:spcAft>
                <a:spcPts val="1200"/>
              </a:spcAft>
            </a:pPr>
            <a:r>
              <a:rPr lang="en-US" sz="2400">
                <a:solidFill>
                  <a:srgbClr val="000000"/>
                </a:solidFill>
                <a:latin typeface="Times New Roman" pitchFamily="18" charset="0"/>
                <a:cs typeface="Times New Roman" pitchFamily="18" charset="0"/>
              </a:rPr>
              <a:t>   + Ta-go đã để lại cho nhân loại gia tài văn hóa đồ sộ: 52 tập thơ, 42 vở kịch, 12 bộ tiểu thuyết, khoảng 100 truyện ngăn, trên 1500 bức họa và nhiều bút kí, luận văn…</a:t>
            </a:r>
            <a:endParaRPr lang="en-US" sz="2400">
              <a:latin typeface="Times New Roman" pitchFamily="18" charset="0"/>
              <a:cs typeface="Times New Roman" pitchFamily="18" charset="0"/>
            </a:endParaRPr>
          </a:p>
          <a:p>
            <a:pPr>
              <a:lnSpc>
                <a:spcPct val="107000"/>
              </a:lnSpc>
              <a:spcAft>
                <a:spcPts val="1200"/>
              </a:spcAft>
            </a:pPr>
            <a:r>
              <a:rPr lang="en-US" sz="2400">
                <a:solidFill>
                  <a:srgbClr val="000000"/>
                </a:solidFill>
                <a:latin typeface="Times New Roman" pitchFamily="18" charset="0"/>
                <a:cs typeface="Times New Roman" pitchFamily="18" charset="0"/>
              </a:rPr>
              <a:t>   + Một số tác phẩm tiêu biểu: Tập thơ Người làm vườn, tập Trăng non, tập Thơ dâng…</a:t>
            </a:r>
            <a:endParaRPr lang="en-US" sz="2400">
              <a:latin typeface="Times New Roman" pitchFamily="18" charset="0"/>
              <a:cs typeface="Times New Roman" pitchFamily="18" charset="0"/>
            </a:endParaRPr>
          </a:p>
          <a:p>
            <a:pPr>
              <a:lnSpc>
                <a:spcPct val="107000"/>
              </a:lnSpc>
              <a:spcAft>
                <a:spcPts val="1200"/>
              </a:spcAft>
            </a:pPr>
            <a:r>
              <a:rPr lang="en-US" sz="2400">
                <a:latin typeface="Times New Roman" pitchFamily="18" charset="0"/>
                <a:cs typeface="Times New Roman" pitchFamily="18" charset="0"/>
              </a:rPr>
              <a:t>- Phong cách sáng tác: Đối với văn xuôi, Ta-go đề cập đến các vấn đề xã hội, chính trị, giáo dục. Về thơ ca, những tác phẩm của ông thể hiện tinh thần dân tộc và dân chủ sâu sắc, tinh thần nhân văn cao cả và chất trữ tình triết lí nồng đượm; sử dụng thành công những hình ảnh thiên nhiên mang ý nghĩa tượng trưng, hình thức so sánh, liên tưởng về thủ pháp trùng điệp.</a:t>
            </a:r>
          </a:p>
        </p:txBody>
      </p:sp>
      <p:sp>
        <p:nvSpPr>
          <p:cNvPr id="6" name="Rectangle 5"/>
          <p:cNvSpPr>
            <a:spLocks noChangeArrowheads="1"/>
          </p:cNvSpPr>
          <p:nvPr/>
        </p:nvSpPr>
        <p:spPr bwMode="auto">
          <a:xfrm>
            <a:off x="774700" y="968375"/>
            <a:ext cx="1690688" cy="461963"/>
          </a:xfrm>
          <a:prstGeom prst="rect">
            <a:avLst/>
          </a:prstGeom>
          <a:noFill/>
          <a:ln w="9525">
            <a:noFill/>
            <a:miter lim="800000"/>
            <a:headEnd/>
            <a:tailEnd/>
          </a:ln>
        </p:spPr>
        <p:txBody>
          <a:bodyPr wrap="none">
            <a:spAutoFit/>
          </a:bodyPr>
          <a:lstStyle/>
          <a:p>
            <a:r>
              <a:rPr lang="en-US" sz="2400" b="1">
                <a:solidFill>
                  <a:srgbClr val="FF0000"/>
                </a:solidFill>
                <a:latin typeface="Times New Roman" pitchFamily="18" charset="0"/>
                <a:cs typeface="Times New Roman" pitchFamily="18" charset="0"/>
              </a:rPr>
              <a:t>I.TÁC GIẢ</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7988" y="339725"/>
            <a:ext cx="11136312" cy="58562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992188" y="679450"/>
            <a:ext cx="2241550" cy="460375"/>
          </a:xfrm>
          <a:prstGeom prst="rect">
            <a:avLst/>
          </a:prstGeom>
          <a:noFill/>
          <a:ln w="9525">
            <a:noFill/>
            <a:miter lim="800000"/>
            <a:headEnd/>
            <a:tailEnd/>
          </a:ln>
        </p:spPr>
        <p:txBody>
          <a:bodyPr wrap="none">
            <a:spAutoFit/>
          </a:bodyPr>
          <a:lstStyle/>
          <a:p>
            <a:pPr>
              <a:lnSpc>
                <a:spcPct val="107000"/>
              </a:lnSpc>
              <a:tabLst>
                <a:tab pos="1385888" algn="l"/>
              </a:tabLst>
            </a:pPr>
            <a:r>
              <a:rPr lang="en-US" sz="2400" b="1">
                <a:solidFill>
                  <a:srgbClr val="FF0000"/>
                </a:solidFill>
                <a:latin typeface="Times New Roman" pitchFamily="18" charset="0"/>
                <a:cs typeface="Times New Roman" pitchFamily="18" charset="0"/>
              </a:rPr>
              <a:t>II. TÁC PHẨM</a:t>
            </a:r>
            <a:endParaRPr lang="en-US" sz="2400">
              <a:latin typeface="Times New Roman" pitchFamily="18" charset="0"/>
              <a:cs typeface="Times New Roman" pitchFamily="18" charset="0"/>
            </a:endParaRPr>
          </a:p>
        </p:txBody>
      </p:sp>
      <p:sp>
        <p:nvSpPr>
          <p:cNvPr id="3" name="Rectangle 2"/>
          <p:cNvSpPr>
            <a:spLocks noChangeArrowheads="1"/>
          </p:cNvSpPr>
          <p:nvPr/>
        </p:nvSpPr>
        <p:spPr bwMode="auto">
          <a:xfrm>
            <a:off x="647700" y="1352550"/>
            <a:ext cx="10896600" cy="4170363"/>
          </a:xfrm>
          <a:prstGeom prst="rect">
            <a:avLst/>
          </a:prstGeom>
          <a:noFill/>
          <a:ln w="9525">
            <a:noFill/>
            <a:miter lim="800000"/>
            <a:headEnd/>
            <a:tailEnd/>
          </a:ln>
        </p:spPr>
        <p:txBody>
          <a:bodyPr>
            <a:spAutoFit/>
          </a:bodyPr>
          <a:lstStyle/>
          <a:p>
            <a:pPr>
              <a:lnSpc>
                <a:spcPct val="107000"/>
              </a:lnSpc>
            </a:pPr>
            <a:r>
              <a:rPr lang="en-US" sz="2400" b="1" i="1">
                <a:solidFill>
                  <a:srgbClr val="000000"/>
                </a:solidFill>
                <a:latin typeface="Times New Roman" pitchFamily="18" charset="0"/>
                <a:cs typeface="Times New Roman" pitchFamily="18" charset="0"/>
              </a:rPr>
              <a:t>1.  </a:t>
            </a:r>
            <a:r>
              <a:rPr lang="en-US" sz="2400" b="1">
                <a:solidFill>
                  <a:srgbClr val="000000"/>
                </a:solidFill>
                <a:latin typeface="Times New Roman" pitchFamily="18" charset="0"/>
                <a:cs typeface="Times New Roman" pitchFamily="18" charset="0"/>
              </a:rPr>
              <a:t>Xuất xứ</a:t>
            </a:r>
            <a:r>
              <a:rPr lang="en-US" sz="2400" i="1">
                <a:solidFill>
                  <a:srgbClr val="000000"/>
                </a:solidFill>
                <a:latin typeface="Times New Roman" pitchFamily="18" charset="0"/>
                <a:cs typeface="Times New Roman" pitchFamily="18" charset="0"/>
              </a:rPr>
              <a:t>:</a:t>
            </a:r>
            <a:r>
              <a:rPr lang="en-US" sz="2400" b="1" i="1">
                <a:solidFill>
                  <a:srgbClr val="000000"/>
                </a:solidFill>
                <a:latin typeface="Times New Roman" pitchFamily="18" charset="0"/>
                <a:cs typeface="Times New Roman" pitchFamily="18" charset="0"/>
              </a:rPr>
              <a:t> Mây và Sóng </a:t>
            </a:r>
            <a:r>
              <a:rPr lang="en-US" sz="2400" i="1">
                <a:solidFill>
                  <a:srgbClr val="000000"/>
                </a:solidFill>
                <a:latin typeface="Times New Roman" pitchFamily="18" charset="0"/>
                <a:cs typeface="Times New Roman" pitchFamily="18" charset="0"/>
              </a:rPr>
              <a:t>vốn </a:t>
            </a:r>
            <a:r>
              <a:rPr lang="en-US" sz="2400">
                <a:solidFill>
                  <a:srgbClr val="000000"/>
                </a:solidFill>
                <a:latin typeface="Times New Roman" pitchFamily="18" charset="0"/>
                <a:cs typeface="Times New Roman" pitchFamily="18" charset="0"/>
              </a:rPr>
              <a:t>được viết bằng tiếng Ben-gan, in trong tập thơ </a:t>
            </a:r>
            <a:r>
              <a:rPr lang="en-US" sz="2400" b="1" i="1">
                <a:solidFill>
                  <a:srgbClr val="000000"/>
                </a:solidFill>
                <a:latin typeface="Times New Roman" pitchFamily="18" charset="0"/>
                <a:cs typeface="Times New Roman" pitchFamily="18" charset="0"/>
              </a:rPr>
              <a:t>Si-su</a:t>
            </a:r>
            <a:r>
              <a:rPr lang="en-US" sz="2400" b="1">
                <a:solidFill>
                  <a:srgbClr val="000000"/>
                </a:solidFill>
                <a:latin typeface="Times New Roman" pitchFamily="18" charset="0"/>
                <a:cs typeface="Times New Roman" pitchFamily="18" charset="0"/>
              </a:rPr>
              <a:t> </a:t>
            </a:r>
            <a:r>
              <a:rPr lang="en-US" sz="2400" b="1" i="1">
                <a:solidFill>
                  <a:srgbClr val="000000"/>
                </a:solidFill>
                <a:latin typeface="Times New Roman" pitchFamily="18" charset="0"/>
                <a:cs typeface="Times New Roman" pitchFamily="18" charset="0"/>
              </a:rPr>
              <a:t>( Trẻ thơ) </a:t>
            </a:r>
            <a:endParaRPr lang="en-US" sz="2400">
              <a:latin typeface="Times New Roman" pitchFamily="18" charset="0"/>
              <a:cs typeface="Times New Roman" pitchFamily="18" charset="0"/>
            </a:endParaRPr>
          </a:p>
          <a:p>
            <a:pPr>
              <a:lnSpc>
                <a:spcPct val="107000"/>
              </a:lnSpc>
            </a:pPr>
            <a:r>
              <a:rPr lang="en-US" sz="2400" b="1">
                <a:solidFill>
                  <a:srgbClr val="000000"/>
                </a:solidFill>
                <a:latin typeface="Times New Roman" pitchFamily="18" charset="0"/>
                <a:cs typeface="Times New Roman" pitchFamily="18" charset="0"/>
              </a:rPr>
              <a:t>2. Thể loại:</a:t>
            </a:r>
            <a:r>
              <a:rPr lang="en-US" sz="2400">
                <a:solidFill>
                  <a:srgbClr val="000000"/>
                </a:solidFill>
                <a:latin typeface="Times New Roman" pitchFamily="18" charset="0"/>
                <a:cs typeface="Times New Roman" pitchFamily="18" charset="0"/>
              </a:rPr>
              <a:t> thơ văn xuôi.</a:t>
            </a:r>
            <a:endParaRPr lang="en-US" sz="2400">
              <a:latin typeface="Times New Roman" pitchFamily="18" charset="0"/>
              <a:cs typeface="Times New Roman" pitchFamily="18" charset="0"/>
            </a:endParaRPr>
          </a:p>
          <a:p>
            <a:pPr>
              <a:lnSpc>
                <a:spcPct val="107000"/>
              </a:lnSpc>
            </a:pPr>
            <a:r>
              <a:rPr lang="en-US" sz="2400">
                <a:solidFill>
                  <a:srgbClr val="000000"/>
                </a:solidFill>
                <a:latin typeface="Times New Roman" pitchFamily="18" charset="0"/>
                <a:cs typeface="Times New Roman" pitchFamily="18" charset="0"/>
              </a:rPr>
              <a:t> Phương thức biểu đạt chính: Biểu cảm (mượn yếu tố tự sự miêu tả để bộc lộ tình cảm, cảm xúc, tình cảm yêu thương dành cho trẻ thơ).</a:t>
            </a:r>
            <a:endParaRPr lang="en-US" sz="2400">
              <a:latin typeface="Times New Roman" pitchFamily="18" charset="0"/>
              <a:cs typeface="Times New Roman" pitchFamily="18" charset="0"/>
            </a:endParaRPr>
          </a:p>
          <a:p>
            <a:pPr>
              <a:lnSpc>
                <a:spcPct val="107000"/>
              </a:lnSpc>
            </a:pPr>
            <a:r>
              <a:rPr lang="en-US" sz="2400">
                <a:solidFill>
                  <a:srgbClr val="000000"/>
                </a:solidFill>
                <a:latin typeface="Times New Roman" pitchFamily="18" charset="0"/>
                <a:cs typeface="Times New Roman" pitchFamily="18" charset="0"/>
              </a:rPr>
              <a:t>- Chủ đề: tình mẫu tử</a:t>
            </a:r>
            <a:endParaRPr lang="en-US" sz="2400">
              <a:latin typeface="Times New Roman" pitchFamily="18" charset="0"/>
              <a:cs typeface="Times New Roman" pitchFamily="18" charset="0"/>
            </a:endParaRPr>
          </a:p>
          <a:p>
            <a:pPr>
              <a:lnSpc>
                <a:spcPct val="107000"/>
              </a:lnSpc>
            </a:pPr>
            <a:r>
              <a:rPr lang="en-US" sz="2400" b="1">
                <a:solidFill>
                  <a:srgbClr val="0D0D0D"/>
                </a:solidFill>
                <a:latin typeface="Times New Roman" pitchFamily="18" charset="0"/>
                <a:ea typeface="MS Mincho" pitchFamily="49" charset="-128"/>
              </a:rPr>
              <a:t>3. Bố cục: 2 phần</a:t>
            </a:r>
            <a:endParaRPr lang="en-US" sz="2400">
              <a:latin typeface="Times New Roman" pitchFamily="18" charset="0"/>
              <a:cs typeface="Times New Roman" pitchFamily="18" charset="0"/>
            </a:endParaRPr>
          </a:p>
          <a:p>
            <a:pPr>
              <a:lnSpc>
                <a:spcPct val="107000"/>
              </a:lnSpc>
              <a:spcAft>
                <a:spcPts val="1200"/>
              </a:spcAft>
            </a:pPr>
            <a:r>
              <a:rPr lang="en-US" sz="2400" b="1">
                <a:solidFill>
                  <a:srgbClr val="000000"/>
                </a:solidFill>
                <a:latin typeface="Times New Roman" pitchFamily="18" charset="0"/>
                <a:cs typeface="Times New Roman" pitchFamily="18" charset="0"/>
              </a:rPr>
              <a:t>- Phần 1:</a:t>
            </a:r>
            <a:r>
              <a:rPr lang="en-US" sz="2400">
                <a:solidFill>
                  <a:srgbClr val="000000"/>
                </a:solidFill>
                <a:latin typeface="Times New Roman" pitchFamily="18" charset="0"/>
                <a:cs typeface="Times New Roman" pitchFamily="18" charset="0"/>
              </a:rPr>
              <a:t> (Từ đầu đến “xanh thẳm”): Em kể cho mẹ nghe về cuộc trò chuyện của em bé với mây .</a:t>
            </a:r>
            <a:endParaRPr lang="en-US" sz="2400">
              <a:latin typeface="Times New Roman" pitchFamily="18" charset="0"/>
              <a:cs typeface="Times New Roman" pitchFamily="18" charset="0"/>
            </a:endParaRPr>
          </a:p>
          <a:p>
            <a:pPr>
              <a:lnSpc>
                <a:spcPct val="107000"/>
              </a:lnSpc>
            </a:pPr>
            <a:r>
              <a:rPr lang="en-US" sz="2400" b="1">
                <a:solidFill>
                  <a:srgbClr val="000000"/>
                </a:solidFill>
                <a:latin typeface="Times New Roman" pitchFamily="18" charset="0"/>
                <a:cs typeface="Times New Roman" pitchFamily="18" charset="0"/>
              </a:rPr>
              <a:t>- Phần 2:</a:t>
            </a:r>
            <a:r>
              <a:rPr lang="en-US" sz="2400">
                <a:solidFill>
                  <a:srgbClr val="000000"/>
                </a:solidFill>
                <a:latin typeface="Times New Roman" pitchFamily="18" charset="0"/>
                <a:cs typeface="Times New Roman" pitchFamily="18" charset="0"/>
              </a:rPr>
              <a:t> (Còn lại): Em kể cho mẹ nghe về cuộc trò chuyện của em bé với sóng.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944563"/>
            <a:ext cx="11161713" cy="52117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Rectangle 5"/>
          <p:cNvSpPr>
            <a:spLocks noChangeArrowheads="1"/>
          </p:cNvSpPr>
          <p:nvPr/>
        </p:nvSpPr>
        <p:spPr bwMode="auto">
          <a:xfrm>
            <a:off x="992188" y="1193800"/>
            <a:ext cx="2246312" cy="460375"/>
          </a:xfrm>
          <a:prstGeom prst="rect">
            <a:avLst/>
          </a:prstGeom>
          <a:noFill/>
          <a:ln w="9525">
            <a:noFill/>
            <a:miter lim="800000"/>
            <a:headEnd/>
            <a:tailEnd/>
          </a:ln>
        </p:spPr>
        <p:txBody>
          <a:bodyPr wrap="none">
            <a:spAutoFit/>
          </a:bodyPr>
          <a:lstStyle/>
          <a:p>
            <a:pPr>
              <a:lnSpc>
                <a:spcPct val="107000"/>
              </a:lnSpc>
              <a:tabLst>
                <a:tab pos="1385888" algn="l"/>
              </a:tabLst>
            </a:pPr>
            <a:r>
              <a:rPr lang="en-US" sz="2400" b="1">
                <a:solidFill>
                  <a:srgbClr val="FF0000"/>
                </a:solidFill>
                <a:latin typeface="Times New Roman" pitchFamily="18" charset="0"/>
                <a:cs typeface="Times New Roman" pitchFamily="18" charset="0"/>
              </a:rPr>
              <a:t>II. TÁC PHẨM</a:t>
            </a:r>
            <a:endParaRPr lang="en-US" sz="2400">
              <a:latin typeface="Times New Roman" pitchFamily="18" charset="0"/>
              <a:cs typeface="Times New Roman" pitchFamily="18" charset="0"/>
            </a:endParaRPr>
          </a:p>
        </p:txBody>
      </p:sp>
      <p:sp>
        <p:nvSpPr>
          <p:cNvPr id="2" name="Rectangle 1"/>
          <p:cNvSpPr>
            <a:spLocks noChangeArrowheads="1"/>
          </p:cNvSpPr>
          <p:nvPr/>
        </p:nvSpPr>
        <p:spPr bwMode="auto">
          <a:xfrm>
            <a:off x="598488" y="1706563"/>
            <a:ext cx="11106150" cy="4206875"/>
          </a:xfrm>
          <a:prstGeom prst="rect">
            <a:avLst/>
          </a:prstGeom>
          <a:noFill/>
          <a:ln w="9525">
            <a:noFill/>
            <a:miter lim="800000"/>
            <a:headEnd/>
            <a:tailEnd/>
          </a:ln>
        </p:spPr>
        <p:txBody>
          <a:bodyPr>
            <a:spAutoFit/>
          </a:bodyPr>
          <a:lstStyle/>
          <a:p>
            <a:pPr>
              <a:tabLst>
                <a:tab pos="1385888" algn="l"/>
              </a:tabLst>
            </a:pPr>
            <a:r>
              <a:rPr lang="en-US" sz="2400" b="1">
                <a:solidFill>
                  <a:srgbClr val="0D0D0D"/>
                </a:solidFill>
                <a:latin typeface="Times New Roman" pitchFamily="18" charset="0"/>
                <a:ea typeface="MS Mincho" pitchFamily="49" charset="-128"/>
              </a:rPr>
              <a:t>4. Giá trị nội dung</a:t>
            </a:r>
            <a:endParaRPr lang="en-US" sz="2400">
              <a:latin typeface="Times New Roman" pitchFamily="18" charset="0"/>
              <a:cs typeface="Times New Roman" pitchFamily="18" charset="0"/>
            </a:endParaRPr>
          </a:p>
          <a:p>
            <a:pPr>
              <a:tabLst>
                <a:tab pos="1385888" algn="l"/>
              </a:tabLst>
            </a:pPr>
            <a:r>
              <a:rPr lang="en-US" sz="2400">
                <a:solidFill>
                  <a:srgbClr val="0D0D0D"/>
                </a:solidFill>
                <a:latin typeface="Times New Roman" pitchFamily="18" charset="0"/>
                <a:ea typeface="MS Mincho" pitchFamily="49" charset="-128"/>
              </a:rPr>
              <a:t>- Bài thơ ca ngợi tình mẫu tử thiêng liêng, bất diệt.</a:t>
            </a:r>
            <a:endParaRPr lang="en-US" sz="2400">
              <a:latin typeface="Times New Roman" pitchFamily="18" charset="0"/>
              <a:cs typeface="Times New Roman" pitchFamily="18" charset="0"/>
            </a:endParaRPr>
          </a:p>
          <a:p>
            <a:pPr algn="just">
              <a:tabLst>
                <a:tab pos="1385888" algn="l"/>
              </a:tabLst>
            </a:pPr>
            <a:r>
              <a:rPr lang="en-US" sz="2400">
                <a:solidFill>
                  <a:srgbClr val="000000"/>
                </a:solidFill>
                <a:latin typeface="Times New Roman" pitchFamily="18" charset="0"/>
                <a:cs typeface="Times New Roman" pitchFamily="18" charset="0"/>
              </a:rPr>
              <a:t>- Bài thơ thể hiện tình yêu thương trẻ thơ,  tấm lòng nhân hậu yêu thương con người của nhà thơ.</a:t>
            </a:r>
            <a:endParaRPr lang="en-US" sz="2400">
              <a:latin typeface="Times New Roman" pitchFamily="18" charset="0"/>
              <a:cs typeface="Times New Roman" pitchFamily="18" charset="0"/>
            </a:endParaRPr>
          </a:p>
          <a:p>
            <a:pPr>
              <a:lnSpc>
                <a:spcPct val="107000"/>
              </a:lnSpc>
              <a:tabLst>
                <a:tab pos="1385888" algn="l"/>
              </a:tabLst>
            </a:pPr>
            <a:r>
              <a:rPr lang="en-US" sz="2400">
                <a:solidFill>
                  <a:srgbClr val="000000"/>
                </a:solidFill>
                <a:latin typeface="Times New Roman" pitchFamily="18" charset="0"/>
                <a:cs typeface="Times New Roman" pitchFamily="18" charset="0"/>
              </a:rPr>
              <a:t>- Bài thơ có ý nghĩa triết lí sâu sắc</a:t>
            </a:r>
            <a:endParaRPr lang="en-US" sz="2400">
              <a:latin typeface="Times New Roman" pitchFamily="18" charset="0"/>
              <a:cs typeface="Times New Roman" pitchFamily="18" charset="0"/>
            </a:endParaRPr>
          </a:p>
          <a:p>
            <a:pPr>
              <a:tabLst>
                <a:tab pos="1385888" algn="l"/>
              </a:tabLst>
            </a:pPr>
            <a:r>
              <a:rPr lang="en-US" sz="2400" b="1">
                <a:solidFill>
                  <a:srgbClr val="0D0D0D"/>
                </a:solidFill>
                <a:latin typeface="Times New Roman" pitchFamily="18" charset="0"/>
                <a:ea typeface="MS Mincho" pitchFamily="49" charset="-128"/>
              </a:rPr>
              <a:t> </a:t>
            </a:r>
            <a:endParaRPr lang="en-US" sz="2400">
              <a:latin typeface="Times New Roman" pitchFamily="18" charset="0"/>
              <a:cs typeface="Times New Roman" pitchFamily="18" charset="0"/>
            </a:endParaRPr>
          </a:p>
          <a:p>
            <a:pPr>
              <a:lnSpc>
                <a:spcPct val="107000"/>
              </a:lnSpc>
              <a:tabLst>
                <a:tab pos="1385888" algn="l"/>
              </a:tabLst>
            </a:pPr>
            <a:r>
              <a:rPr lang="en-US" sz="2400" b="1">
                <a:solidFill>
                  <a:srgbClr val="0D0D0D"/>
                </a:solidFill>
                <a:latin typeface="Times New Roman" pitchFamily="18" charset="0"/>
                <a:cs typeface="Times New Roman" pitchFamily="18" charset="0"/>
              </a:rPr>
              <a:t>5. Đặc sắc nghệ thuật</a:t>
            </a:r>
            <a:endParaRPr lang="en-US" sz="2400">
              <a:latin typeface="Times New Roman" pitchFamily="18" charset="0"/>
              <a:cs typeface="Times New Roman" pitchFamily="18" charset="0"/>
            </a:endParaRPr>
          </a:p>
          <a:p>
            <a:pPr>
              <a:tabLst>
                <a:tab pos="1385888" algn="l"/>
              </a:tabLst>
            </a:pPr>
            <a:r>
              <a:rPr lang="en-US" sz="2400">
                <a:solidFill>
                  <a:srgbClr val="0D0D0D"/>
                </a:solidFill>
                <a:latin typeface="Times New Roman" pitchFamily="18" charset="0"/>
                <a:ea typeface="MS Mincho" pitchFamily="49" charset="-128"/>
              </a:rPr>
              <a:t>- Thể thơ văn xuôi, kết hợp các yếu tố tự sự và miêu tả để làm nổi bật cảm xúc, tình cảm yêu mến của nhà thơ với trẻ thơ.</a:t>
            </a:r>
            <a:endParaRPr lang="en-US" sz="2400">
              <a:latin typeface="Times New Roman" pitchFamily="18" charset="0"/>
              <a:cs typeface="Times New Roman" pitchFamily="18" charset="0"/>
            </a:endParaRPr>
          </a:p>
          <a:p>
            <a:pPr algn="just">
              <a:tabLst>
                <a:tab pos="1385888" algn="l"/>
              </a:tabLst>
            </a:pPr>
            <a:r>
              <a:rPr lang="en-US" sz="2400">
                <a:solidFill>
                  <a:srgbClr val="0D0D0D"/>
                </a:solidFill>
                <a:latin typeface="Times New Roman" pitchFamily="18" charset="0"/>
                <a:ea typeface="MS Mincho" pitchFamily="49" charset="-128"/>
              </a:rPr>
              <a:t>- </a:t>
            </a:r>
            <a:r>
              <a:rPr lang="en-US" sz="2400">
                <a:latin typeface="Times New Roman" pitchFamily="18" charset="0"/>
                <a:cs typeface="Times New Roman" pitchFamily="18" charset="0"/>
              </a:rPr>
              <a:t>Giọng điệu tâm tình trò truyện, cách thức lặp lại biến đổi trong cấu trúc bài thơ.</a:t>
            </a:r>
          </a:p>
          <a:p>
            <a:pPr>
              <a:tabLst>
                <a:tab pos="1385888" algn="l"/>
              </a:tabLst>
            </a:pPr>
            <a:r>
              <a:rPr lang="en-US" sz="2400">
                <a:solidFill>
                  <a:srgbClr val="0D0D0D"/>
                </a:solidFill>
                <a:latin typeface="Times New Roman" pitchFamily="18" charset="0"/>
                <a:ea typeface="MS Mincho" pitchFamily="49" charset="-128"/>
              </a:rPr>
              <a:t>- Sử dụng nhiều phép tu từ  nhân hóa, điệp ngữ, ẩn dụ đặc sắc.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77813" y="177800"/>
            <a:ext cx="6737350" cy="5080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77813" y="995363"/>
            <a:ext cx="11582400" cy="56308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46050" y="166688"/>
            <a:ext cx="6626225" cy="482600"/>
          </a:xfrm>
          <a:prstGeom prst="rect">
            <a:avLst/>
          </a:prstGeom>
          <a:noFill/>
          <a:ln w="9525">
            <a:noFill/>
            <a:miter lim="800000"/>
            <a:headEnd/>
            <a:tailEnd/>
          </a:ln>
        </p:spPr>
        <p:txBody>
          <a:bodyPr>
            <a:spAutoFit/>
          </a:bodyPr>
          <a:lstStyle/>
          <a:p>
            <a:pPr marL="457200">
              <a:lnSpc>
                <a:spcPct val="115000"/>
              </a:lnSpc>
              <a:spcAft>
                <a:spcPts val="1000"/>
              </a:spcAft>
            </a:pPr>
            <a:r>
              <a:rPr lang="pt-BR" sz="2400" b="1">
                <a:solidFill>
                  <a:srgbClr val="FF0000"/>
                </a:solidFill>
                <a:latin typeface="Times New Roman" pitchFamily="18" charset="0"/>
                <a:cs typeface="Times New Roman" pitchFamily="18" charset="0"/>
              </a:rPr>
              <a:t>III. </a:t>
            </a:r>
            <a:r>
              <a:rPr lang="en-US" sz="2400" b="1">
                <a:solidFill>
                  <a:srgbClr val="FF0000"/>
                </a:solidFill>
                <a:latin typeface="Times New Roman" pitchFamily="18" charset="0"/>
                <a:cs typeface="Times New Roman" pitchFamily="18" charset="0"/>
              </a:rPr>
              <a:t>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08038" y="1041400"/>
            <a:ext cx="6096000"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49288" y="1554163"/>
            <a:ext cx="2876550"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1.1. Nêu vấn đề: </a:t>
            </a:r>
            <a:endParaRPr lang="en-US" sz="2400">
              <a:latin typeface="Calibri" pitchFamily="34" charset="0"/>
            </a:endParaRPr>
          </a:p>
        </p:txBody>
      </p:sp>
      <p:sp>
        <p:nvSpPr>
          <p:cNvPr id="11" name="TextBox 10"/>
          <p:cNvSpPr txBox="1">
            <a:spLocks noChangeArrowheads="1"/>
          </p:cNvSpPr>
          <p:nvPr/>
        </p:nvSpPr>
        <p:spPr bwMode="auto">
          <a:xfrm>
            <a:off x="2916238" y="1547813"/>
            <a:ext cx="7977187" cy="461962"/>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giới thiệu về nhà thơ Ta-govà bài thơ “</a:t>
            </a:r>
            <a:r>
              <a:rPr lang="en-US" sz="2400" i="1">
                <a:latin typeface="Times New Roman" pitchFamily="18" charset="0"/>
                <a:cs typeface="Times New Roman" pitchFamily="18" charset="0"/>
              </a:rPr>
              <a:t>Mây và sóng”</a:t>
            </a:r>
            <a:endParaRPr lang="en-US" sz="2400">
              <a:latin typeface="Calibri" pitchFamily="34" charset="0"/>
            </a:endParaRPr>
          </a:p>
        </p:txBody>
      </p:sp>
      <p:sp>
        <p:nvSpPr>
          <p:cNvPr id="13" name="TextBox 12"/>
          <p:cNvSpPr txBox="1">
            <a:spLocks noChangeArrowheads="1"/>
          </p:cNvSpPr>
          <p:nvPr/>
        </p:nvSpPr>
        <p:spPr bwMode="auto">
          <a:xfrm>
            <a:off x="649288" y="1985963"/>
            <a:ext cx="6096000"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941388" y="2355850"/>
            <a:ext cx="10601325" cy="8302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B1: Khái quát về văn bản: </a:t>
            </a:r>
            <a:r>
              <a:rPr lang="en-US" sz="2400">
                <a:latin typeface="Times New Roman" pitchFamily="18" charset="0"/>
                <a:cs typeface="Times New Roman" pitchFamily="18" charset="0"/>
              </a:rPr>
              <a:t>chủ đề, thể loại, bố cục văn bản, chủ đề, bài thơ là lời của ai, nói với ai.</a:t>
            </a:r>
            <a:endParaRPr lang="en-US" sz="2400">
              <a:latin typeface="Calibri" pitchFamily="34" charset="0"/>
            </a:endParaRPr>
          </a:p>
        </p:txBody>
      </p:sp>
      <p:sp>
        <p:nvSpPr>
          <p:cNvPr id="17" name="TextBox 16"/>
          <p:cNvSpPr txBox="1">
            <a:spLocks noChangeArrowheads="1"/>
          </p:cNvSpPr>
          <p:nvPr/>
        </p:nvSpPr>
        <p:spPr bwMode="auto">
          <a:xfrm>
            <a:off x="941388" y="3187700"/>
            <a:ext cx="9647237" cy="484188"/>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B2: Phân tích nội dung – nghệ thuật của văn bản theo luận điểm</a:t>
            </a:r>
            <a:endParaRPr lang="en-US" sz="2400">
              <a:latin typeface="Times New Roman" pitchFamily="18" charset="0"/>
              <a:cs typeface="Times New Roman" pitchFamily="18" charset="0"/>
            </a:endParaRPr>
          </a:p>
        </p:txBody>
      </p:sp>
      <p:sp>
        <p:nvSpPr>
          <p:cNvPr id="19" name="TextBox 18"/>
          <p:cNvSpPr txBox="1">
            <a:spLocks noChangeArrowheads="1"/>
          </p:cNvSpPr>
          <p:nvPr/>
        </p:nvSpPr>
        <p:spPr bwMode="auto">
          <a:xfrm>
            <a:off x="549275" y="3690938"/>
            <a:ext cx="11093450" cy="2678112"/>
          </a:xfrm>
          <a:prstGeom prst="rect">
            <a:avLst/>
          </a:prstGeom>
          <a:noFill/>
          <a:ln w="9525">
            <a:noFill/>
            <a:miter lim="800000"/>
            <a:headEnd/>
            <a:tailEnd/>
          </a:ln>
        </p:spPr>
        <p:txBody>
          <a:bodyPr>
            <a:spAutoFit/>
          </a:bodyPr>
          <a:lstStyle/>
          <a:p>
            <a:pPr>
              <a:tabLst>
                <a:tab pos="1385888" algn="l"/>
              </a:tabLst>
            </a:pPr>
            <a:r>
              <a:rPr lang="en-US" sz="2400" b="1">
                <a:latin typeface="Times New Roman" pitchFamily="18" charset="0"/>
                <a:cs typeface="Times New Roman" pitchFamily="18" charset="0"/>
              </a:rPr>
              <a:t>a. Cuộc trò truyện của em bé với mây và sóng.</a:t>
            </a:r>
            <a:endParaRPr lang="en-US" sz="2400">
              <a:latin typeface="Times New Roman" pitchFamily="18" charset="0"/>
              <a:cs typeface="Times New Roman" pitchFamily="18" charset="0"/>
            </a:endParaRPr>
          </a:p>
          <a:p>
            <a:pPr>
              <a:tabLst>
                <a:tab pos="1385888" algn="l"/>
              </a:tabLst>
            </a:pPr>
            <a:r>
              <a:rPr lang="pt-BR" sz="2400" b="1">
                <a:latin typeface="Times New Roman" pitchFamily="18" charset="0"/>
                <a:cs typeface="Times New Roman" pitchFamily="18" charset="0"/>
              </a:rPr>
              <a:t>* Lời rủ rê của mây và sóng.</a:t>
            </a:r>
            <a:endParaRPr lang="en-US" sz="2400">
              <a:latin typeface="Times New Roman" pitchFamily="18" charset="0"/>
              <a:cs typeface="Times New Roman" pitchFamily="18" charset="0"/>
            </a:endParaRPr>
          </a:p>
          <a:p>
            <a:pPr>
              <a:tabLst>
                <a:tab pos="1385888" algn="l"/>
              </a:tabLst>
            </a:pPr>
            <a:r>
              <a:rPr lang="pt-BR" sz="2400">
                <a:latin typeface="Times New Roman" pitchFamily="18" charset="0"/>
                <a:cs typeface="Times New Roman" pitchFamily="18" charset="0"/>
              </a:rPr>
              <a:t>- Thế giới của những người trên mây, dưới sóng: “Bình minh vàng, vầng trăng bạc”</a:t>
            </a:r>
            <a:r>
              <a:rPr lang="pt-BR" sz="2400" b="1">
                <a:latin typeface="Times New Roman" pitchFamily="18" charset="0"/>
                <a:cs typeface="Times New Roman" pitchFamily="18" charset="0"/>
              </a:rPr>
              <a:t> </a:t>
            </a:r>
            <a:r>
              <a:rPr lang="pt-BR" sz="2400">
                <a:latin typeface="Times New Roman" pitchFamily="18" charset="0"/>
                <a:cs typeface="Times New Roman" pitchFamily="18" charset="0"/>
              </a:rPr>
              <a:t>lời kể, tả của những người trên mây, dưới sóng đã mở ra trước mắt em bé một thế giới:</a:t>
            </a:r>
            <a:endParaRPr lang="en-US" sz="2400">
              <a:latin typeface="Times New Roman" pitchFamily="18" charset="0"/>
              <a:cs typeface="Times New Roman" pitchFamily="18" charset="0"/>
            </a:endParaRPr>
          </a:p>
          <a:p>
            <a:pPr>
              <a:tabLst>
                <a:tab pos="1385888" algn="l"/>
              </a:tabLst>
            </a:pPr>
            <a:r>
              <a:rPr lang="pt-BR" sz="2400">
                <a:latin typeface="Times New Roman" pitchFamily="18" charset="0"/>
                <a:cs typeface="Times New Roman" pitchFamily="18" charset="0"/>
              </a:rPr>
              <a:t>+ Xa xôi, rộng lớn, chứa đựng biết bao điều bí ẩn.</a:t>
            </a:r>
            <a:endParaRPr lang="en-US" sz="2400">
              <a:latin typeface="Times New Roman" pitchFamily="18" charset="0"/>
              <a:cs typeface="Times New Roman" pitchFamily="18" charset="0"/>
            </a:endParaRPr>
          </a:p>
          <a:p>
            <a:pPr>
              <a:tabLst>
                <a:tab pos="1385888" algn="l"/>
              </a:tabLst>
            </a:pPr>
            <a:r>
              <a:rPr lang="pt-BR" sz="2400">
                <a:latin typeface="Times New Roman" pitchFamily="18" charset="0"/>
                <a:cs typeface="Times New Roman" pitchFamily="18" charset="0"/>
              </a:rPr>
              <a:t>+ Rực rỡ lung linh, huyền áo (ánh sáng mặt trời vàng vào buổi bình minh, ánh sáng vầng trăng bạc khi đêm về).</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P spid="15" grpId="0"/>
      <p:bldP spid="17"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9875" y="195263"/>
            <a:ext cx="11677650" cy="65055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74675" y="419100"/>
            <a:ext cx="11115675" cy="6243638"/>
          </a:xfrm>
          <a:prstGeom prst="rect">
            <a:avLst/>
          </a:prstGeom>
          <a:noFill/>
        </p:spPr>
        <p:txBody>
          <a:bodyPr>
            <a:spAutoFit/>
          </a:bodyPr>
          <a:lstStyle/>
          <a:p>
            <a:r>
              <a:rPr lang="pt-BR" sz="2400" b="1">
                <a:latin typeface="Times New Roman" pitchFamily="18" charset="0"/>
                <a:cs typeface="Times New Roman" pitchFamily="18" charset="0"/>
              </a:rPr>
              <a:t>- Tâm trạng của em bé:</a:t>
            </a:r>
            <a:r>
              <a:rPr lang="pt-BR" sz="2400">
                <a:latin typeface="Times New Roman" pitchFamily="18" charset="0"/>
                <a:cs typeface="Times New Roman" pitchFamily="18" charset="0"/>
              </a:rPr>
              <a:t> thể hiện ở câu hỏi về cách thức đi chơi: “Nhưng tôi làm sao gặp được các bạn?”</a:t>
            </a:r>
            <a:endParaRPr lang="en-US" sz="2400">
              <a:latin typeface="Times New Roman" pitchFamily="18" charset="0"/>
              <a:cs typeface="Times New Roman" pitchFamily="18" charset="0"/>
            </a:endParaRPr>
          </a:p>
          <a:p>
            <a:r>
              <a:rPr lang="pt-BR" sz="2400">
                <a:latin typeface="Times New Roman" pitchFamily="18" charset="0"/>
                <a:cs typeface="Times New Roman" pitchFamily="18" charset="0"/>
              </a:rPr>
              <a:t>Qua đó, em bé thể hiện khao khát được đến những nơi ấy. Những câu hỏi của em chứa bao háo hức, thiết tha mong muốn được lãng du tới những xứ sở thần tiên,được rong ruổi khắp nơi, được vui chơi với những trò chơi thú vị, hấp dẫn.</a:t>
            </a:r>
            <a:endParaRPr lang="en-US" sz="2400">
              <a:latin typeface="Times New Roman" pitchFamily="18" charset="0"/>
              <a:cs typeface="Times New Roman" pitchFamily="18" charset="0"/>
            </a:endParaRPr>
          </a:p>
          <a:p>
            <a:r>
              <a:rPr lang="pt-BR" sz="2400" b="1">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pt-BR" sz="2400" b="1">
                <a:latin typeface="Times New Roman" pitchFamily="18" charset="0"/>
                <a:cs typeface="Times New Roman" pitchFamily="18" charset="0"/>
              </a:rPr>
              <a:t>* Lời từ chối và lí do từ chối</a:t>
            </a:r>
            <a:endParaRPr lang="en-US" sz="2400">
              <a:latin typeface="Times New Roman" pitchFamily="18" charset="0"/>
              <a:cs typeface="Times New Roman" pitchFamily="18" charset="0"/>
            </a:endParaRPr>
          </a:p>
          <a:p>
            <a:r>
              <a:rPr lang="pt-BR" sz="2400" b="1">
                <a:latin typeface="Times New Roman" pitchFamily="18" charset="0"/>
                <a:cs typeface="Times New Roman" pitchFamily="18" charset="0"/>
              </a:rPr>
              <a:t>- Lời đáp lại của em bé: Em bé đã từ chối dứt khoát mà day dứt bằng những câu hỏi lại:</a:t>
            </a:r>
            <a:endParaRPr lang="en-US" sz="2400">
              <a:latin typeface="Times New Roman" pitchFamily="18" charset="0"/>
              <a:cs typeface="Times New Roman" pitchFamily="18" charset="0"/>
            </a:endParaRPr>
          </a:p>
          <a:p>
            <a:r>
              <a:rPr lang="pt-BR" sz="2400" i="1">
                <a:latin typeface="Times New Roman" pitchFamily="18" charset="0"/>
                <a:cs typeface="Times New Roman" pitchFamily="18" charset="0"/>
              </a:rPr>
              <a:t>+Làm sao có thể rời mẹ mà đến được?</a:t>
            </a:r>
            <a:endParaRPr lang="en-US" sz="2400">
              <a:latin typeface="Times New Roman" pitchFamily="18" charset="0"/>
              <a:cs typeface="Times New Roman" pitchFamily="18" charset="0"/>
            </a:endParaRPr>
          </a:p>
          <a:p>
            <a:r>
              <a:rPr lang="pt-BR" sz="2400" i="1">
                <a:latin typeface="Times New Roman" pitchFamily="18" charset="0"/>
                <a:cs typeface="Times New Roman" pitchFamily="18" charset="0"/>
              </a:rPr>
              <a:t>+Làm sao có thể rời mẹ mà đi được?</a:t>
            </a:r>
            <a:endParaRPr lang="en-US" sz="2400">
              <a:latin typeface="Times New Roman" pitchFamily="18" charset="0"/>
              <a:cs typeface="Times New Roman" pitchFamily="18" charset="0"/>
            </a:endParaRPr>
          </a:p>
          <a:p>
            <a:pPr>
              <a:lnSpc>
                <a:spcPct val="115000"/>
              </a:lnSpc>
              <a:spcAft>
                <a:spcPts val="1000"/>
              </a:spcAft>
            </a:pPr>
            <a:r>
              <a:rPr lang="pt-BR" sz="2400">
                <a:latin typeface="Times New Roman" pitchFamily="18" charset="0"/>
                <a:cs typeface="Times New Roman" pitchFamily="18" charset="0"/>
              </a:rPr>
              <a:t>Với em, điều quan trọng và có ý nghĩa hơn những cuộc phiêu du chính là sự chờ đợi, mong mỏi em trở về nhà của mẹ. Mẹ yêu em nên luôn mong muốn em ở bên mẹ. Em yêu mẹ nên em hiểu tấm lòng của mẹ. Với em, được ở bên mẹ, được làm mẹ vui và được mẹ yêu thương, che chở là niềm vui, niềm hạnh phúc không có gì sánh bằng. Đó là lí do em không hề hối tiếc khi từ chối những người trên mây, dưới sóng.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434975"/>
            <a:ext cx="11310938" cy="6175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55650" y="654050"/>
            <a:ext cx="11056938" cy="5632450"/>
          </a:xfrm>
          <a:prstGeom prst="rect">
            <a:avLst/>
          </a:prstGeom>
          <a:noFill/>
          <a:ln w="9525">
            <a:noFill/>
            <a:miter lim="800000"/>
            <a:headEnd/>
            <a:tailEnd/>
          </a:ln>
        </p:spPr>
        <p:txBody>
          <a:bodyPr>
            <a:spAutoFit/>
          </a:bodyPr>
          <a:lstStyle/>
          <a:p>
            <a:pPr>
              <a:tabLst>
                <a:tab pos="1385888" algn="l"/>
              </a:tabLst>
            </a:pPr>
            <a:r>
              <a:rPr lang="en-US" sz="2400" b="1">
                <a:latin typeface="Times New Roman" pitchFamily="18" charset="0"/>
                <a:cs typeface="Times New Roman" pitchFamily="18" charset="0"/>
              </a:rPr>
              <a:t>b. Những trò chơi do em bé sáng tạo ra.</a:t>
            </a:r>
            <a:endParaRPr lang="en-US" sz="2400">
              <a:latin typeface="Times New Roman" pitchFamily="18" charset="0"/>
              <a:cs typeface="Times New Roman" pitchFamily="18" charset="0"/>
            </a:endParaRPr>
          </a:p>
          <a:p>
            <a:pPr>
              <a:tabLst>
                <a:tab pos="1385888" algn="l"/>
              </a:tabLst>
            </a:pPr>
            <a:r>
              <a:rPr lang="en-US" sz="2400" b="1">
                <a:latin typeface="Times New Roman" pitchFamily="18" charset="0"/>
                <a:cs typeface="Times New Roman" pitchFamily="18" charset="0"/>
              </a:rPr>
              <a:t>* Trò chơi: Em bé tưởng tượng ra những trò chơi thú vị:</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cs typeface="Times New Roman" pitchFamily="18" charset="0"/>
              </a:rPr>
              <a:t>+</a:t>
            </a:r>
            <a:r>
              <a:rPr lang="en-US" sz="2400" b="1">
                <a:latin typeface="Times New Roman" pitchFamily="18" charset="0"/>
                <a:cs typeface="Times New Roman" pitchFamily="18" charset="0"/>
              </a:rPr>
              <a:t> Con là mây</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Mẹ</a:t>
            </a:r>
            <a:r>
              <a:rPr lang="en-US" sz="2400">
                <a:latin typeface="Times New Roman" pitchFamily="18" charset="0"/>
                <a:cs typeface="Times New Roman" pitchFamily="18" charset="0"/>
              </a:rPr>
              <a:t> là </a:t>
            </a:r>
            <a:r>
              <a:rPr lang="en-US" sz="2400" b="1">
                <a:latin typeface="Times New Roman" pitchFamily="18" charset="0"/>
                <a:cs typeface="Times New Roman" pitchFamily="18" charset="0"/>
              </a:rPr>
              <a:t>trăng</a:t>
            </a:r>
            <a:r>
              <a:rPr lang="en-US" sz="2400" b="1">
                <a:solidFill>
                  <a:srgbClr val="800080"/>
                </a:solidFill>
                <a:latin typeface="Times New Roman" pitchFamily="18" charset="0"/>
                <a:cs typeface="Times New Roman" pitchFamily="18" charset="0"/>
              </a:rPr>
              <a:t> </a:t>
            </a:r>
            <a:r>
              <a:rPr lang="en-US" sz="2400" b="1" i="1">
                <a:solidFill>
                  <a:srgbClr val="000000"/>
                </a:solidFill>
                <a:latin typeface="Times New Roman" pitchFamily="18" charset="0"/>
                <a:cs typeface="Times New Roman" pitchFamily="18" charset="0"/>
              </a:rPr>
              <a:t>→ Hai bàn tay con ôm lấy mẹ lấy mẹ. </a:t>
            </a:r>
            <a:endParaRPr lang="en-US" sz="2400">
              <a:latin typeface="Times New Roman" pitchFamily="18" charset="0"/>
              <a:cs typeface="Times New Roman" pitchFamily="18" charset="0"/>
            </a:endParaRPr>
          </a:p>
          <a:p>
            <a:pPr>
              <a:tabLst>
                <a:tab pos="1385888" algn="l"/>
              </a:tabLst>
            </a:pPr>
            <a:r>
              <a:rPr lang="en-US" sz="2400">
                <a:solidFill>
                  <a:srgbClr val="000000"/>
                </a:solidFill>
                <a:latin typeface="Times New Roman" pitchFamily="18" charset="0"/>
                <a:cs typeface="Times New Roman" pitchFamily="18" charset="0"/>
              </a:rPr>
              <a:t>+ Mái nhà ta là bầu trời xanh thẳm</a:t>
            </a:r>
            <a:endParaRPr lang="en-US" sz="2400">
              <a:latin typeface="Times New Roman" pitchFamily="18" charset="0"/>
              <a:cs typeface="Times New Roman" pitchFamily="18" charset="0"/>
            </a:endParaRPr>
          </a:p>
          <a:p>
            <a:pPr>
              <a:tabLst>
                <a:tab pos="1385888" algn="l"/>
              </a:tabLst>
            </a:pPr>
            <a:r>
              <a:rPr lang="en-US" sz="2400" b="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Con</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là</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sóng</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Mẹ sẽ là bến bờ kì lạ</a:t>
            </a:r>
            <a:r>
              <a:rPr lang="en-US" sz="2400" b="1">
                <a:solidFill>
                  <a:srgbClr val="000000"/>
                </a:solidFill>
                <a:latin typeface="Times New Roman" pitchFamily="18" charset="0"/>
                <a:cs typeface="Times New Roman" pitchFamily="18" charset="0"/>
              </a:rPr>
              <a:t>  → Con lăn, lăn, lăn mãi rồi se cười vang vỡ tan vào lòng mẹ</a:t>
            </a:r>
            <a:r>
              <a:rPr lang="en-US" sz="2400" b="1"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tabLst>
                <a:tab pos="1385888" algn="l"/>
              </a:tabLst>
            </a:pPr>
            <a:r>
              <a:rPr lang="en-US" sz="2400">
                <a:solidFill>
                  <a:srgbClr val="000000"/>
                </a:solidFill>
                <a:latin typeface="Times New Roman" pitchFamily="18" charset="0"/>
                <a:cs typeface="Times New Roman" pitchFamily="18" charset="0"/>
              </a:rPr>
              <a:t>Lời mời gọi lặp đi lặp lại, sử dụng trí tưởng tượng bay bổng, hình ảnh ẩn dụ sáng tạo.                       </a:t>
            </a:r>
            <a:endParaRPr lang="en-US" sz="2400">
              <a:latin typeface="Times New Roman" pitchFamily="18" charset="0"/>
              <a:cs typeface="Times New Roman" pitchFamily="18" charset="0"/>
            </a:endParaRPr>
          </a:p>
          <a:p>
            <a:pPr>
              <a:tabLst>
                <a:tab pos="1385888" algn="l"/>
              </a:tabLst>
            </a:pPr>
            <a:r>
              <a:rPr lang="en-US" sz="2400" b="1"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tabLst>
                <a:tab pos="1385888" algn="l"/>
              </a:tabLst>
            </a:pPr>
            <a:r>
              <a:rPr lang="en-US" sz="2400" b="1">
                <a:latin typeface="Times New Roman" pitchFamily="18" charset="0"/>
                <a:cs typeface="Times New Roman" pitchFamily="18" charset="0"/>
              </a:rPr>
              <a:t>*  Tình cảm của em bé với mẹ: </a:t>
            </a:r>
            <a:endParaRPr lang="en-US" sz="2400">
              <a:latin typeface="Times New Roman" pitchFamily="18" charset="0"/>
              <a:cs typeface="Times New Roman" pitchFamily="18" charset="0"/>
            </a:endParaRPr>
          </a:p>
          <a:p>
            <a:pPr>
              <a:tabLst>
                <a:tab pos="1385888" algn="l"/>
              </a:tabLst>
            </a:pPr>
            <a:r>
              <a:rPr lang="en-US" sz="2400" b="1">
                <a:latin typeface="Times New Roman" pitchFamily="18" charset="0"/>
                <a:cs typeface="Times New Roman" pitchFamily="18" charset="0"/>
              </a:rPr>
              <a:t>- Em bé rất yêu mẹ:</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cs typeface="Times New Roman" pitchFamily="18" charset="0"/>
              </a:rPr>
              <a:t>+ Em mong muốn được ở bên mẹ, vui chơi cùng mẹ. Lời mời gọi em bé đi chơi của những người ở trên mây, dưới sóng rất tha thiết lặp đi lặp lại, sự từ chối của em bé vì thế càng cương quyết hơn.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09550" y="344488"/>
            <a:ext cx="11617325" cy="63119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1650" y="2200275"/>
            <a:ext cx="11325225" cy="4156075"/>
          </a:xfrm>
          <a:prstGeom prst="rect">
            <a:avLst/>
          </a:prstGeom>
          <a:noFill/>
          <a:ln w="9525">
            <a:noFill/>
            <a:miter lim="800000"/>
            <a:headEnd/>
            <a:tailEnd/>
          </a:ln>
        </p:spPr>
        <p:txBody>
          <a:bodyPr>
            <a:spAutoFit/>
          </a:bodyPr>
          <a:lstStyle/>
          <a:p>
            <a:pPr>
              <a:tabLst>
                <a:tab pos="1385888" algn="l"/>
              </a:tabLst>
            </a:pPr>
            <a:r>
              <a:rPr lang="en-US" sz="2400" b="1">
                <a:latin typeface="Times New Roman" pitchFamily="18" charset="0"/>
                <a:cs typeface="Times New Roman" pitchFamily="18" charset="0"/>
              </a:rPr>
              <a:t>- Tình mẹ yêu con:</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cs typeface="Times New Roman" pitchFamily="18" charset="0"/>
              </a:rPr>
              <a:t>+ Mẹ muốn con ở bên để chăm sóc, chở che, vỗ về. Điều này, thể hiện qua lời giải thích của em bé: “mẹ mình đang đợi mình ở nhà”, “Buổi chiều, mẹ luôn muốn mình ở nhà”</a:t>
            </a:r>
          </a:p>
          <a:p>
            <a:pPr>
              <a:tabLst>
                <a:tab pos="1385888" algn="l"/>
              </a:tabLst>
            </a:pPr>
            <a:r>
              <a:rPr lang="en-US" sz="2400">
                <a:latin typeface="Times New Roman" pitchFamily="18" charset="0"/>
                <a:cs typeface="Times New Roman" pitchFamily="18" charset="0"/>
              </a:rPr>
              <a:t>+ Trong trò chơi, mẹ là vầng trăng dịu hiền, lặng lẽ tỏa sáng mỗi bước con đi, là bờ biển bao dung ôm ấp, vỗ về suốt cuộc đời con và là mái nhà dẫu qua bao dâu bể vẫn là bầu trời xanh dịu mát, yên bình vĩnh cửu chờ đợi, che chở con</a:t>
            </a:r>
          </a:p>
          <a:p>
            <a:pPr>
              <a:tabLst>
                <a:tab pos="1385888" algn="l"/>
              </a:tabLst>
            </a:pPr>
            <a:r>
              <a:rPr lang="en-US" sz="2400">
                <a:latin typeface="Times New Roman" pitchFamily="18" charset="0"/>
                <a:cs typeface="Times New Roman" pitchFamily="18" charset="0"/>
              </a:rPr>
              <a:t>+ Tấm lòng người mẹ như bến bờ cho con neo đậu, thoát khỏi những cám dỗ ở đợi. Tình mẹ con đã hòa quyện lan tỏa trong sóng, thâm nhập kháp vũ trụ mênh mông nên “không ai trên thế gian này biết mẹ con ta ở chốn nào”</a:t>
            </a:r>
          </a:p>
          <a:p>
            <a:pPr>
              <a:tabLst>
                <a:tab pos="1385888" algn="l"/>
              </a:tabLst>
            </a:pPr>
            <a:r>
              <a:rPr lang="en-US" sz="2400" i="1">
                <a:latin typeface="Times New Roman" pitchFamily="18" charset="0"/>
                <a:cs typeface="Times New Roman" pitchFamily="18" charset="0"/>
              </a:rPr>
              <a:t>* Đặt tình mẫu tử trong mối quan hệ với thiên nhiên vũ trụ, nhà thơ đã thể hiện cảm hưng tôn vinh ca ngợi tình mẫu tử bao la, thiêng liêng, vĩnh cửu.</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82625" y="606425"/>
            <a:ext cx="11144250" cy="1570038"/>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cs typeface="Times New Roman" pitchFamily="18" charset="0"/>
              </a:rPr>
              <a:t>+ Bên mẹ, em đã sáng tạo ra trò chơi thú vị hấp dẫn, để mẹ cùng vui chơi với em.</a:t>
            </a:r>
          </a:p>
          <a:p>
            <a:pPr>
              <a:tabLst>
                <a:tab pos="1385888" algn="l"/>
              </a:tabLst>
            </a:pPr>
            <a:r>
              <a:rPr lang="en-US" sz="2400">
                <a:latin typeface="Times New Roman" pitchFamily="18" charset="0"/>
                <a:cs typeface="Times New Roman" pitchFamily="18" charset="0"/>
              </a:rPr>
              <a:t>+ Trong trò chơi ấy, em bé vừa được thỏa ước mong làm mây, làm sóng tinh nghịch, bay cao, lan xa phiêu du khắp chốn; lại vừa được quấn quýt bên mẹ - như mây quấn quýt trăng, như sóng vui đùa bên bờ biển.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228725"/>
            <a:ext cx="11341100" cy="49164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1650" y="1473200"/>
            <a:ext cx="11341100" cy="415607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     1.3. Đánh giá khái quát</a:t>
            </a:r>
            <a:endParaRPr lang="en-US" sz="2400">
              <a:latin typeface="Times New Roman" pitchFamily="18" charset="0"/>
              <a:cs typeface="Times New Roman" pitchFamily="18" charset="0"/>
            </a:endParaRPr>
          </a:p>
          <a:p>
            <a:r>
              <a:rPr lang="en-US" sz="2400" b="1">
                <a:solidFill>
                  <a:srgbClr val="0D0D0D"/>
                </a:solidFill>
                <a:latin typeface="Times New Roman" pitchFamily="18" charset="0"/>
                <a:ea typeface="MS Mincho" pitchFamily="49" charset="-128"/>
              </a:rPr>
              <a:t>a. Nghệ thuật:</a:t>
            </a:r>
            <a:endParaRPr lang="en-US" sz="2400">
              <a:latin typeface="Times New Roman" pitchFamily="18" charset="0"/>
              <a:cs typeface="Times New Roman" pitchFamily="18" charset="0"/>
            </a:endParaRPr>
          </a:p>
          <a:p>
            <a:r>
              <a:rPr lang="en-US" sz="2400">
                <a:solidFill>
                  <a:srgbClr val="0D0D0D"/>
                </a:solidFill>
                <a:latin typeface="Times New Roman" pitchFamily="18" charset="0"/>
                <a:ea typeface="MS Mincho" pitchFamily="49" charset="-128"/>
              </a:rPr>
              <a:t>- Thể thơ văn xuôi, kết hợp các yếu tố tự sự và miêu tả để làm nổi bật cảm xúc, tình cảm yêu mến của nhà thơ với trẻ thơ.</a:t>
            </a:r>
            <a:endParaRPr lang="en-US" sz="2400">
              <a:latin typeface="Times New Roman" pitchFamily="18" charset="0"/>
              <a:cs typeface="Times New Roman" pitchFamily="18" charset="0"/>
            </a:endParaRPr>
          </a:p>
          <a:p>
            <a:pPr algn="just"/>
            <a:r>
              <a:rPr lang="en-US" sz="2400">
                <a:solidFill>
                  <a:srgbClr val="0D0D0D"/>
                </a:solidFill>
                <a:latin typeface="Times New Roman" pitchFamily="18" charset="0"/>
                <a:ea typeface="MS Mincho" pitchFamily="49" charset="-128"/>
              </a:rPr>
              <a:t>- </a:t>
            </a:r>
            <a:r>
              <a:rPr lang="en-US" sz="2400">
                <a:latin typeface="Times New Roman" pitchFamily="18" charset="0"/>
                <a:cs typeface="Times New Roman" pitchFamily="18" charset="0"/>
              </a:rPr>
              <a:t>Giọng điệu tâm tình trò truyện, cách thức lặp lại biến đổi trong cấu trúc bài thơ.</a:t>
            </a:r>
          </a:p>
          <a:p>
            <a:r>
              <a:rPr lang="en-US" sz="2400">
                <a:solidFill>
                  <a:srgbClr val="0D0D0D"/>
                </a:solidFill>
                <a:latin typeface="Times New Roman" pitchFamily="18" charset="0"/>
                <a:ea typeface="MS Mincho" pitchFamily="49" charset="-128"/>
              </a:rPr>
              <a:t>- Sử dụng nhiều phép tu từ  nhân hóa, điệp ngữ, ẩn dụ đặc sắc.</a:t>
            </a:r>
            <a:endParaRPr lang="en-US" sz="2400">
              <a:latin typeface="Times New Roman" pitchFamily="18" charset="0"/>
              <a:cs typeface="Times New Roman" pitchFamily="18" charset="0"/>
            </a:endParaRPr>
          </a:p>
          <a:p>
            <a:r>
              <a:rPr lang="en-US" sz="2400" b="1">
                <a:solidFill>
                  <a:srgbClr val="0D0D0D"/>
                </a:solidFill>
                <a:latin typeface="Times New Roman" pitchFamily="18" charset="0"/>
                <a:ea typeface="MS Mincho" pitchFamily="49" charset="-128"/>
              </a:rPr>
              <a:t> b. Nội dung</a:t>
            </a:r>
            <a:endParaRPr lang="en-US" sz="2400">
              <a:latin typeface="Times New Roman" pitchFamily="18" charset="0"/>
              <a:cs typeface="Times New Roman" pitchFamily="18" charset="0"/>
            </a:endParaRPr>
          </a:p>
          <a:p>
            <a:r>
              <a:rPr lang="en-US" sz="2400">
                <a:solidFill>
                  <a:srgbClr val="0D0D0D"/>
                </a:solidFill>
                <a:latin typeface="Times New Roman" pitchFamily="18" charset="0"/>
                <a:ea typeface="MS Mincho" pitchFamily="49" charset="-128"/>
              </a:rPr>
              <a:t>- Bài thơ ca ngợi tình mẫu tử thiêng liêng, bất diệt.</a:t>
            </a:r>
            <a:endParaRPr lang="en-US" sz="2400">
              <a:latin typeface="Times New Roman" pitchFamily="18" charset="0"/>
              <a:cs typeface="Times New Roman" pitchFamily="18" charset="0"/>
            </a:endParaRPr>
          </a:p>
          <a:p>
            <a:pPr algn="just"/>
            <a:r>
              <a:rPr lang="en-US" sz="2400">
                <a:solidFill>
                  <a:srgbClr val="000000"/>
                </a:solidFill>
                <a:latin typeface="Times New Roman" pitchFamily="18" charset="0"/>
                <a:cs typeface="Times New Roman" pitchFamily="18" charset="0"/>
              </a:rPr>
              <a:t>- Bài thơ thể hiện tình yêu thương trẻ thơ, tấm lòng nhân hậu yêu thương con người của nhà thơ.</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Bài thơ có ý nghĩa triết lí sâu sắc</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Vertical)">
                                      <p:cBhvr>
                                        <p:cTn id="23" dur="500"/>
                                        <p:tgtEl>
                                          <p:spTgt spid="6">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barn(inVertical)">
                                      <p:cBhvr>
                                        <p:cTn id="26" dur="5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arn(inVertical)">
                                      <p:cBhvr>
                                        <p:cTn id="31" dur="500"/>
                                        <p:tgtEl>
                                          <p:spTgt spid="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barn(inVertical)">
                                      <p:cBhvr>
                                        <p:cTn id="36" dur="500"/>
                                        <p:tgtEl>
                                          <p:spTgt spid="6">
                                            <p:txEl>
                                              <p:pRg st="6" end="6"/>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barn(inVertical)">
                                      <p:cBhvr>
                                        <p:cTn id="39" dur="500"/>
                                        <p:tgtEl>
                                          <p:spTgt spid="6">
                                            <p:txEl>
                                              <p:pRg st="7" end="7"/>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barn(inVertical)">
                                      <p:cBhvr>
                                        <p:cTn id="4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212725"/>
            <a:ext cx="6799263" cy="628650"/>
            <a:chOff x="0" y="325438"/>
            <a:chExt cx="6799263" cy="628650"/>
          </a:xfrm>
        </p:grpSpPr>
        <p:sp>
          <p:nvSpPr>
            <p:cNvPr id="4" name="Rounded Rectangle 10"/>
            <p:cNvSpPr>
              <a:spLocks noChangeArrowheads="1"/>
            </p:cNvSpPr>
            <p:nvPr/>
          </p:nvSpPr>
          <p:spPr bwMode="auto">
            <a:xfrm>
              <a:off x="501650" y="325438"/>
              <a:ext cx="6297613"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dirty="0">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sp>
          <p:nvSpPr>
            <p:cNvPr id="2" name="Rectangle 1"/>
            <p:cNvSpPr/>
            <p:nvPr/>
          </p:nvSpPr>
          <p:spPr>
            <a:xfrm>
              <a:off x="0" y="354404"/>
              <a:ext cx="6567775" cy="460895"/>
            </a:xfrm>
            <a:prstGeom prst="rect">
              <a:avLst/>
            </a:prstGeom>
          </p:spPr>
          <p:txBody>
            <a:bodyPr>
              <a:spAutoFit/>
            </a:bodyPr>
            <a:lstStyle/>
            <a:p>
              <a:pPr marL="457200" algn="ctr" fontAlgn="auto">
                <a:lnSpc>
                  <a:spcPct val="107000"/>
                </a:lnSpc>
                <a:spcBef>
                  <a:spcPts val="0"/>
                </a:spcBef>
                <a:spcAft>
                  <a:spcPts val="0"/>
                </a:spcAft>
                <a:defRPr/>
              </a:pPr>
              <a:r>
                <a:rPr lang="da-DK" sz="2400" b="1" dirty="0">
                  <a:latin typeface="Times New Roman" panose="02020603050405020304" pitchFamily="18" charset="0"/>
                  <a:cs typeface="Times New Roman" panose="02020603050405020304" pitchFamily="18" charset="0"/>
                </a:rPr>
                <a:t>Hoạt động ôn tập: Ôn tập kiến thức cơ bản</a:t>
              </a:r>
              <a:endParaRPr lang="en-US" sz="2400" b="1" dirty="0">
                <a:latin typeface="Times New Roman" panose="02020603050405020304" pitchFamily="18" charset="0"/>
                <a:cs typeface="Times New Roman" panose="02020603050405020304" pitchFamily="18" charset="0"/>
              </a:endParaRPr>
            </a:p>
          </p:txBody>
        </p:sp>
      </p:grpSp>
      <p:sp>
        <p:nvSpPr>
          <p:cNvPr id="3" name="Rounded Rectangle 10"/>
          <p:cNvSpPr>
            <a:spLocks noChangeArrowheads="1"/>
          </p:cNvSpPr>
          <p:nvPr/>
        </p:nvSpPr>
        <p:spPr bwMode="auto">
          <a:xfrm>
            <a:off x="3772694" y="1181100"/>
            <a:ext cx="4633912" cy="804863"/>
          </a:xfrm>
          <a:prstGeom prst="roundRect">
            <a:avLst>
              <a:gd name="adj" fmla="val 16667"/>
            </a:avLst>
          </a:prstGeom>
          <a:solidFill>
            <a:srgbClr val="F79646"/>
          </a:solidFill>
          <a:ln w="2540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eaLnBrk="0" hangingPunct="0">
              <a:spcAft>
                <a:spcPts val="800"/>
              </a:spcAft>
            </a:pPr>
            <a:endParaRPr lang="en-US" altLang="en-US" sz="2400" b="1" dirty="0">
              <a:solidFill>
                <a:srgbClr val="0D0D0D"/>
              </a:solidFill>
              <a:latin typeface="Times New Roman" pitchFamily="18" charset="0"/>
              <a:cs typeface="Times New Roman" pitchFamily="18" charset="0"/>
            </a:endParaRPr>
          </a:p>
          <a:p>
            <a:pPr eaLnBrk="0" hangingPunct="0">
              <a:spcAft>
                <a:spcPts val="800"/>
              </a:spcAft>
            </a:pPr>
            <a:r>
              <a:rPr lang="en-US" altLang="en-US" sz="2400" dirty="0">
                <a:latin typeface="Times New Roman" pitchFamily="18" charset="0"/>
                <a:cs typeface="Times New Roman" pitchFamily="18" charset="0"/>
              </a:rPr>
              <a:t> </a:t>
            </a:r>
            <a:r>
              <a:rPr lang="en-US" altLang="en-US" sz="2400" b="1" dirty="0">
                <a:latin typeface="Times New Roman" pitchFamily="18" charset="0"/>
                <a:cs typeface="Times New Roman" pitchFamily="18" charset="0"/>
              </a:rPr>
              <a:t>ÔN TẬP ĐỌC HIỂU VĂN BẢN</a:t>
            </a:r>
          </a:p>
          <a:p>
            <a:pPr algn="ctr" eaLnBrk="0" hangingPunct="0"/>
            <a:endParaRPr lang="en-US" altLang="en-US" sz="2400" dirty="0">
              <a:latin typeface="Times New Roman" pitchFamily="18" charset="0"/>
              <a:cs typeface="Times New Roman" pitchFamily="18" charset="0"/>
            </a:endParaRPr>
          </a:p>
        </p:txBody>
      </p:sp>
      <p:sp>
        <p:nvSpPr>
          <p:cNvPr id="5" name="Rounded Rectangle 10"/>
          <p:cNvSpPr>
            <a:spLocks noChangeArrowheads="1"/>
          </p:cNvSpPr>
          <p:nvPr/>
        </p:nvSpPr>
        <p:spPr bwMode="auto">
          <a:xfrm>
            <a:off x="280194" y="2178050"/>
            <a:ext cx="11590338" cy="39560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dirty="0">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sp>
        <p:nvSpPr>
          <p:cNvPr id="7" name="Rectangle 6"/>
          <p:cNvSpPr/>
          <p:nvPr/>
        </p:nvSpPr>
        <p:spPr>
          <a:xfrm>
            <a:off x="399787" y="2336972"/>
            <a:ext cx="4808624" cy="461665"/>
          </a:xfrm>
          <a:prstGeom prst="rect">
            <a:avLst/>
          </a:prstGeom>
        </p:spPr>
        <p:txBody>
          <a:bodyPr wrap="none">
            <a:spAutoFit/>
          </a:bodyPr>
          <a:lstStyle/>
          <a:p>
            <a:pPr fontAlgn="auto">
              <a:spcBef>
                <a:spcPts val="0"/>
              </a:spcBef>
              <a:spcAft>
                <a:spcPts val="0"/>
              </a:spcAft>
              <a:defRPr/>
            </a:pPr>
            <a:r>
              <a:rPr lang="en-US" sz="2400" b="1" dirty="0">
                <a:latin typeface="Times New Roman" panose="02020603050405020304" pitchFamily="18" charset="0"/>
                <a:cs typeface="Times New Roman" panose="02020603050405020304" pitchFamily="18" charset="0"/>
              </a:rPr>
              <a:t>A. KIẾN THỨC CHUNG VỀ THƠ</a:t>
            </a:r>
          </a:p>
        </p:txBody>
      </p:sp>
      <p:sp>
        <p:nvSpPr>
          <p:cNvPr id="8" name="Rectangle 7"/>
          <p:cNvSpPr>
            <a:spLocks noChangeArrowheads="1"/>
          </p:cNvSpPr>
          <p:nvPr/>
        </p:nvSpPr>
        <p:spPr bwMode="auto">
          <a:xfrm>
            <a:off x="196851" y="2835276"/>
            <a:ext cx="1817687" cy="461963"/>
          </a:xfrm>
          <a:prstGeom prst="rect">
            <a:avLst/>
          </a:prstGeom>
          <a:noFill/>
          <a:ln w="9525">
            <a:noFill/>
            <a:miter lim="800000"/>
            <a:headEnd/>
            <a:tailEnd/>
          </a:ln>
        </p:spPr>
        <p:txBody>
          <a:bodyPr wrap="none">
            <a:spAutoFit/>
          </a:bodyPr>
          <a:lstStyle/>
          <a:p>
            <a:pPr algn="just"/>
            <a:r>
              <a:rPr lang="de-DE" sz="2400" b="1" dirty="0">
                <a:solidFill>
                  <a:srgbClr val="000000"/>
                </a:solidFill>
                <a:latin typeface="Times New Roman" pitchFamily="18" charset="0"/>
                <a:cs typeface="Times New Roman" pitchFamily="18" charset="0"/>
              </a:rPr>
              <a:t>1. Thơ là gì?</a:t>
            </a:r>
            <a:endParaRPr lang="en-US" sz="2400" dirty="0">
              <a:latin typeface="Times New Roman" pitchFamily="18" charset="0"/>
              <a:cs typeface="Times New Roman" pitchFamily="18" charset="0"/>
            </a:endParaRPr>
          </a:p>
        </p:txBody>
      </p:sp>
      <p:sp>
        <p:nvSpPr>
          <p:cNvPr id="9" name="Rectangle 8"/>
          <p:cNvSpPr>
            <a:spLocks noChangeArrowheads="1"/>
          </p:cNvSpPr>
          <p:nvPr/>
        </p:nvSpPr>
        <p:spPr bwMode="auto">
          <a:xfrm>
            <a:off x="400051" y="3284539"/>
            <a:ext cx="11445875" cy="1200150"/>
          </a:xfrm>
          <a:prstGeom prst="rect">
            <a:avLst/>
          </a:prstGeom>
          <a:noFill/>
          <a:ln w="9525">
            <a:noFill/>
            <a:miter lim="800000"/>
            <a:headEnd/>
            <a:tailEnd/>
          </a:ln>
        </p:spPr>
        <p:txBody>
          <a:bodyPr>
            <a:spAutoFit/>
          </a:bodyPr>
          <a:lstStyle/>
          <a:p>
            <a:pPr algn="just"/>
            <a:r>
              <a:rPr lang="de-DE" sz="2400" dirty="0">
                <a:solidFill>
                  <a:srgbClr val="000000"/>
                </a:solidFill>
                <a:latin typeface="Times New Roman" pitchFamily="18" charset="0"/>
                <a:cs typeface="Times New Roman" pitchFamily="18" charset="0"/>
              </a:rPr>
              <a:t>   là một hình thức sáng tác văn học phản ánh cuộc sống với những cảm xúc chất chứa, cô đọng, với những tâm trạng dạt dào, với những tưởng tượng mạnh mẽ, ngôn ngữ hàm súc, giàu hình ảnh, giàu nhạc điệu</a:t>
            </a:r>
            <a:endParaRPr lang="en-US" sz="2400" dirty="0">
              <a:latin typeface="Times New Roman" pitchFamily="18" charset="0"/>
              <a:cs typeface="Times New Roman" pitchFamily="18" charset="0"/>
            </a:endParaRPr>
          </a:p>
        </p:txBody>
      </p:sp>
      <p:sp>
        <p:nvSpPr>
          <p:cNvPr id="10" name="Rectangle 9"/>
          <p:cNvSpPr>
            <a:spLocks noChangeArrowheads="1"/>
          </p:cNvSpPr>
          <p:nvPr/>
        </p:nvSpPr>
        <p:spPr bwMode="auto">
          <a:xfrm>
            <a:off x="200026" y="4594226"/>
            <a:ext cx="3816350" cy="461963"/>
          </a:xfrm>
          <a:prstGeom prst="rect">
            <a:avLst/>
          </a:prstGeom>
          <a:noFill/>
          <a:ln w="9525">
            <a:noFill/>
            <a:miter lim="800000"/>
            <a:headEnd/>
            <a:tailEnd/>
          </a:ln>
        </p:spPr>
        <p:txBody>
          <a:bodyPr wrap="none">
            <a:spAutoFit/>
          </a:bodyPr>
          <a:lstStyle/>
          <a:p>
            <a:pPr algn="just"/>
            <a:r>
              <a:rPr lang="pt-BR" sz="2400" b="1" dirty="0">
                <a:latin typeface="Times New Roman" pitchFamily="18" charset="0"/>
                <a:cs typeface="Times New Roman" pitchFamily="18" charset="0"/>
              </a:rPr>
              <a:t>2. Một số đặc điểm của thơ:</a:t>
            </a:r>
            <a:endParaRPr lang="en-US" sz="2400" dirty="0">
              <a:latin typeface="Times New Roman" pitchFamily="18" charset="0"/>
              <a:cs typeface="Times New Roman" pitchFamily="18" charset="0"/>
            </a:endParaRPr>
          </a:p>
        </p:txBody>
      </p:sp>
      <p:sp>
        <p:nvSpPr>
          <p:cNvPr id="11" name="Rectangle 10"/>
          <p:cNvSpPr>
            <a:spLocks noChangeArrowheads="1"/>
          </p:cNvSpPr>
          <p:nvPr/>
        </p:nvSpPr>
        <p:spPr bwMode="auto">
          <a:xfrm>
            <a:off x="487363" y="5135563"/>
            <a:ext cx="11177588" cy="831850"/>
          </a:xfrm>
          <a:prstGeom prst="rect">
            <a:avLst/>
          </a:prstGeom>
          <a:noFill/>
          <a:ln w="9525">
            <a:noFill/>
            <a:miter lim="800000"/>
            <a:headEnd/>
            <a:tailEnd/>
          </a:ln>
        </p:spPr>
        <p:txBody>
          <a:bodyPr>
            <a:spAutoFit/>
          </a:bodyPr>
          <a:lstStyle/>
          <a:p>
            <a:pPr algn="just"/>
            <a:r>
              <a:rPr lang="pt-BR" sz="2400" dirty="0">
                <a:latin typeface="Times New Roman" pitchFamily="18" charset="0"/>
                <a:cs typeface="Times New Roman" pitchFamily="18" charset="0"/>
              </a:rPr>
              <a:t>- Mỗi bài thơ thường được sáng tác theo một thể thơ nhất định, với những đặc điểm riêng về số tiếng mỗi dòng, số dòng mỗi câu.</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p:bldP spid="8" grpId="0"/>
      <p:bldP spid="9" grpId="0"/>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6875" y="325438"/>
            <a:ext cx="44799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96875" y="1589088"/>
            <a:ext cx="11295063" cy="35226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28675" y="455613"/>
            <a:ext cx="6092825" cy="460375"/>
          </a:xfrm>
          <a:prstGeom prst="rect">
            <a:avLst/>
          </a:prstGeom>
          <a:noFill/>
          <a:ln w="9525">
            <a:noFill/>
            <a:miter lim="800000"/>
            <a:headEnd/>
            <a:tailEnd/>
          </a:ln>
        </p:spPr>
        <p:txBody>
          <a:bodyPr>
            <a:spAutoFit/>
          </a:bodyPr>
          <a:lstStyle/>
          <a:p>
            <a:pPr algn="just">
              <a:lnSpc>
                <a:spcPct val="107000"/>
              </a:lnSpc>
              <a:spcAft>
                <a:spcPts val="1563"/>
              </a:spcAft>
            </a:pPr>
            <a:r>
              <a:rPr lang="pt-BR" sz="2400" b="1">
                <a:latin typeface="Times New Roman" pitchFamily="18" charset="0"/>
                <a:cs typeface="Times New Roman" pitchFamily="18" charset="0"/>
              </a:rPr>
              <a:t>2. Định hướng phân tích:</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396875" y="1993900"/>
            <a:ext cx="11295063" cy="2678113"/>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cs typeface="Times New Roman" pitchFamily="18" charset="0"/>
              </a:rPr>
              <a:t>     Có thể nói, trong kho tàng văn học nhân loại, tình mẫu tử là một đề tài tiêu biểu, có thật nhiều tác phẩm đặc sắc như </a:t>
            </a:r>
            <a:r>
              <a:rPr lang="en-US" sz="2400" i="1">
                <a:latin typeface="Times New Roman" pitchFamily="18" charset="0"/>
                <a:cs typeface="Times New Roman" pitchFamily="18" charset="0"/>
              </a:rPr>
              <a:t>“À ơi tay mẹ”</a:t>
            </a:r>
            <a:r>
              <a:rPr lang="en-US" sz="2400">
                <a:latin typeface="Times New Roman" pitchFamily="18" charset="0"/>
                <a:cs typeface="Times New Roman" pitchFamily="18" charset="0"/>
              </a:rPr>
              <a:t> của Bình Nguyên, “</a:t>
            </a:r>
            <a:r>
              <a:rPr lang="da-DK" sz="2400" i="1">
                <a:solidFill>
                  <a:srgbClr val="0D0D0D"/>
                </a:solidFill>
                <a:latin typeface="Times New Roman" pitchFamily="18" charset="0"/>
                <a:cs typeface="Times New Roman" pitchFamily="18" charset="0"/>
              </a:rPr>
              <a:t>Về thăm mẹ” </a:t>
            </a:r>
            <a:r>
              <a:rPr lang="da-DK" sz="2400">
                <a:solidFill>
                  <a:srgbClr val="0D0D0D"/>
                </a:solidFill>
                <a:latin typeface="Times New Roman" pitchFamily="18" charset="0"/>
                <a:cs typeface="Times New Roman" pitchFamily="18" charset="0"/>
              </a:rPr>
              <a:t>của Đinh Nam Khương</a:t>
            </a:r>
            <a:r>
              <a:rPr lang="da-DK" sz="2400" i="1">
                <a:solidFill>
                  <a:srgbClr val="0D0D0D"/>
                </a:solidFill>
                <a:latin typeface="Times New Roman" pitchFamily="18" charset="0"/>
                <a:cs typeface="Times New Roman" pitchFamily="18" charset="0"/>
              </a:rPr>
              <a:t>,..</a:t>
            </a:r>
            <a:r>
              <a:rPr lang="da-DK" sz="2400">
                <a:latin typeface="Times New Roman" pitchFamily="18" charset="0"/>
                <a:cs typeface="Times New Roman" pitchFamily="18" charset="0"/>
              </a:rPr>
              <a:t> </a:t>
            </a:r>
            <a:r>
              <a:rPr lang="en-US" sz="2400">
                <a:latin typeface="Times New Roman" pitchFamily="18" charset="0"/>
                <a:cs typeface="Times New Roman" pitchFamily="18" charset="0"/>
              </a:rPr>
              <a:t>Và có lẽ không thể không nhắc đến bài thơ “</a:t>
            </a:r>
            <a:r>
              <a:rPr lang="en-US" sz="2400" i="1">
                <a:latin typeface="Times New Roman" pitchFamily="18" charset="0"/>
                <a:cs typeface="Times New Roman" pitchFamily="18" charset="0"/>
              </a:rPr>
              <a:t>Mây và sóng</a:t>
            </a:r>
            <a:r>
              <a:rPr lang="en-US" sz="2400">
                <a:latin typeface="Times New Roman" pitchFamily="18" charset="0"/>
                <a:cs typeface="Times New Roman" pitchFamily="18" charset="0"/>
              </a:rPr>
              <a:t>” của Ta-go, một bài thơ đặc sắc ca ngợi tình mẫu tử thiêng liêng, bất diệt. N</a:t>
            </a:r>
            <a:r>
              <a:rPr lang="en-US" sz="2400">
                <a:solidFill>
                  <a:srgbClr val="000000"/>
                </a:solidFill>
                <a:latin typeface="Times New Roman" pitchFamily="18" charset="0"/>
                <a:cs typeface="Times New Roman" pitchFamily="18" charset="0"/>
              </a:rPr>
              <a:t>hà thơ Ta –go mượn lời tâm tình của một em bé với mẹ, em kể cho mẹ nghe về cuộc trò chuyện của em bé với mây và sóng. Mượn yếu tố tự sự, nhà thơ giãi bày tình yêu mẹ tha thiết và những ước mơ kì diệu của tuổi thơ. Bài thơ cho ta cảm nhận được những giá trị nhân văn sâu sắc.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823913"/>
            <a:ext cx="11250613" cy="52165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501650" y="1333500"/>
            <a:ext cx="11250613" cy="3992563"/>
          </a:xfrm>
          <a:prstGeom prst="rect">
            <a:avLst/>
          </a:prstGeom>
          <a:noFill/>
          <a:ln w="9525">
            <a:noFill/>
            <a:miter lim="800000"/>
            <a:headEnd/>
            <a:tailEnd/>
          </a:ln>
        </p:spPr>
        <p:txBody>
          <a:bodyPr>
            <a:spAutoFit/>
          </a:bodyPr>
          <a:lstStyle/>
          <a:p>
            <a:pPr>
              <a:lnSpc>
                <a:spcPct val="107000"/>
              </a:lnSpc>
              <a:tabLst>
                <a:tab pos="1385888" algn="l"/>
              </a:tabLst>
            </a:pPr>
            <a:r>
              <a:rPr lang="en-US" sz="2400">
                <a:solidFill>
                  <a:srgbClr val="0D0D0D"/>
                </a:solidFill>
                <a:latin typeface="Times New Roman" pitchFamily="18" charset="0"/>
                <a:ea typeface="MS Mincho" pitchFamily="49" charset="-128"/>
              </a:rPr>
              <a:t>Sức hấp dẫn của bài thơ là nhà thơ đã hóa thân vào một em bé, để lắng nghe những khúc tâm tình của em với mẹ. Mở đầu bài thơ là từ “</a:t>
            </a:r>
            <a:r>
              <a:rPr lang="en-US" sz="2400" i="1">
                <a:solidFill>
                  <a:srgbClr val="0D0D0D"/>
                </a:solidFill>
                <a:latin typeface="Times New Roman" pitchFamily="18" charset="0"/>
                <a:ea typeface="MS Mincho" pitchFamily="49" charset="-128"/>
              </a:rPr>
              <a:t>Mẹ ơi</a:t>
            </a:r>
            <a:r>
              <a:rPr lang="en-US" sz="2400">
                <a:solidFill>
                  <a:srgbClr val="0D0D0D"/>
                </a:solidFill>
                <a:latin typeface="Times New Roman" pitchFamily="18" charset="0"/>
                <a:ea typeface="MS Mincho" pitchFamily="49" charset="-128"/>
              </a:rPr>
              <a:t>!” khiến cho cả bài thơ là lời tâm tình của em với mẹ. Em kể cho mẹ nghe hai khúc đoạn về cuộc trò chuyện của em với những người ở trên mây, và những người ở dưới sóng. Cả hai phần đều theo trình tự : Lời rủ rê, lời từ chối, lí do từ chối và những trò chơi do em bé sáng tạo ta. Từ đó, hình ảnh người mẹ hiện lên với tấm lòng yêu thương bao la. Hình ảnh người mẹ dù hiện lên gián tiếp qua lời kể của em nhưng tình yêu mẹ của em bé mỗi lúc một da diết, mãnh liệt hơn.</a:t>
            </a:r>
            <a:endParaRPr lang="en-US" sz="2400">
              <a:latin typeface="Times New Roman" pitchFamily="18" charset="0"/>
              <a:cs typeface="Times New Roman" pitchFamily="18" charset="0"/>
            </a:endParaRPr>
          </a:p>
          <a:p>
            <a:pPr>
              <a:lnSpc>
                <a:spcPct val="107000"/>
              </a:lnSpc>
              <a:tabLst>
                <a:tab pos="1385888" algn="l"/>
              </a:tabLst>
            </a:pPr>
            <a:r>
              <a:rPr lang="en-US" sz="2400">
                <a:latin typeface="Times New Roman" pitchFamily="18" charset="0"/>
                <a:cs typeface="Times New Roman" pitchFamily="18" charset="0"/>
              </a:rPr>
              <a:t>    </a:t>
            </a:r>
          </a:p>
          <a:p>
            <a:pPr>
              <a:tabLst>
                <a:tab pos="1385888" algn="l"/>
              </a:tabLst>
            </a:pPr>
            <a:r>
              <a:rPr lang="en-US" sz="2400">
                <a:latin typeface="Times New Roman" pitchFamily="18" charset="0"/>
                <a:cs typeface="Times New Roman" pitchFamily="18" charset="0"/>
              </a:rPr>
              <a:t>    Đi theo câu chuyện nhà thơ kể bằng giọng chậm dãi êm ái, người đọc được lắng nghe cuộc trò truyện của em bé với mây và sóng</a:t>
            </a:r>
            <a:r>
              <a:rPr lang="en-US" sz="2400" b="1">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65100" y="360363"/>
            <a:ext cx="11706225" cy="63706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23900" y="360363"/>
            <a:ext cx="11056938" cy="6370637"/>
          </a:xfrm>
          <a:prstGeom prst="rect">
            <a:avLst/>
          </a:prstGeom>
          <a:noFill/>
          <a:ln w="9525">
            <a:noFill/>
            <a:miter lim="800000"/>
            <a:headEnd/>
            <a:tailEnd/>
          </a:ln>
        </p:spPr>
        <p:txBody>
          <a:bodyPr>
            <a:spAutoFit/>
          </a:bodyPr>
          <a:lstStyle/>
          <a:p>
            <a:pPr>
              <a:tabLst>
                <a:tab pos="1385888" algn="l"/>
              </a:tabLst>
            </a:pPr>
            <a:r>
              <a:rPr lang="en-US" sz="2400" i="1">
                <a:solidFill>
                  <a:srgbClr val="000000"/>
                </a:solidFill>
                <a:latin typeface="Times New Roman" pitchFamily="18" charset="0"/>
                <a:cs typeface="Times New Roman" pitchFamily="18" charset="0"/>
              </a:rPr>
              <a:t>Mẹ ơi, trên mây có người gọi con:</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“Bọn tớ chơi từ khi thức dậy cho đến lúc chiều tà.</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solidFill>
                  <a:srgbClr val="000000"/>
                </a:solidFill>
                <a:latin typeface="Times New Roman" pitchFamily="18" charset="0"/>
                <a:cs typeface="Times New Roman" pitchFamily="18" charset="0"/>
              </a:rPr>
              <a:t>                 Bọn tớ chơi với bình minh vàng, bọn tớ chơi với vầng trăng bạc”.</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a:t>
            </a:r>
          </a:p>
          <a:p>
            <a:pPr>
              <a:tabLst>
                <a:tab pos="1385888" algn="l"/>
              </a:tabLst>
            </a:pPr>
            <a:r>
              <a:rPr lang="en-US" sz="2400">
                <a:latin typeface="Times New Roman" pitchFamily="18" charset="0"/>
                <a:cs typeface="Times New Roman" pitchFamily="18" charset="0"/>
              </a:rPr>
              <a:t>  Và </a:t>
            </a:r>
            <a:r>
              <a:rPr lang="en-US" sz="2400" i="1">
                <a:latin typeface="Times New Roman" pitchFamily="18" charset="0"/>
                <a:cs typeface="Times New Roman" pitchFamily="18" charset="0"/>
              </a:rPr>
              <a:t>: “T</a:t>
            </a:r>
            <a:r>
              <a:rPr lang="en-US" sz="2400" i="1">
                <a:solidFill>
                  <a:srgbClr val="000000"/>
                </a:solidFill>
                <a:latin typeface="Times New Roman" pitchFamily="18" charset="0"/>
                <a:cs typeface="Times New Roman" pitchFamily="18" charset="0"/>
              </a:rPr>
              <a:t>rong sóng có người gọi con: “Bọn tớ ca hát từ sáng sớm cho đến hoàng hôn.</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Bọn tớ ngao du nơi này nơi nọ mà không biết từng đến nơi nao”.</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a:p>
            <a:pPr>
              <a:tabLst>
                <a:tab pos="1385888" algn="l"/>
              </a:tabLst>
            </a:pPr>
            <a:r>
              <a:rPr lang="pt-BR" sz="2400" b="1">
                <a:latin typeface="Times New Roman" pitchFamily="18" charset="0"/>
                <a:cs typeface="Times New Roman" pitchFamily="18" charset="0"/>
              </a:rPr>
              <a:t>  </a:t>
            </a:r>
            <a:r>
              <a:rPr lang="pt-BR" sz="2400">
                <a:latin typeface="Times New Roman" pitchFamily="18" charset="0"/>
                <a:cs typeface="Times New Roman" pitchFamily="18" charset="0"/>
              </a:rPr>
              <a:t>Trong </a:t>
            </a:r>
            <a:r>
              <a:rPr lang="pt-BR" sz="2400" b="1">
                <a:latin typeface="Times New Roman" pitchFamily="18" charset="0"/>
                <a:cs typeface="Times New Roman" pitchFamily="18" charset="0"/>
              </a:rPr>
              <a:t>lời</a:t>
            </a:r>
            <a:r>
              <a:rPr lang="pt-BR" sz="2400">
                <a:latin typeface="Times New Roman" pitchFamily="18" charset="0"/>
                <a:cs typeface="Times New Roman" pitchFamily="18" charset="0"/>
              </a:rPr>
              <a:t> </a:t>
            </a:r>
            <a:r>
              <a:rPr lang="pt-BR" sz="2400" b="1">
                <a:latin typeface="Times New Roman" pitchFamily="18" charset="0"/>
                <a:cs typeface="Times New Roman" pitchFamily="18" charset="0"/>
              </a:rPr>
              <a:t>rủ rê của mây và sóng, một thế giới rộng lớn, bao la, và đầy hấp dẫn được mở ra</a:t>
            </a:r>
            <a:r>
              <a:rPr lang="pt-BR" sz="2400">
                <a:latin typeface="Times New Roman" pitchFamily="18" charset="0"/>
                <a:cs typeface="Times New Roman" pitchFamily="18" charset="0"/>
              </a:rPr>
              <a:t>.</a:t>
            </a:r>
            <a:r>
              <a:rPr lang="pt-BR" sz="2400" b="1">
                <a:latin typeface="Times New Roman" pitchFamily="18" charset="0"/>
                <a:cs typeface="Times New Roman" pitchFamily="18" charset="0"/>
              </a:rPr>
              <a:t> </a:t>
            </a:r>
            <a:r>
              <a:rPr lang="pt-BR" sz="2400">
                <a:latin typeface="Times New Roman" pitchFamily="18" charset="0"/>
                <a:cs typeface="Times New Roman" pitchFamily="18" charset="0"/>
              </a:rPr>
              <a:t>Thế giới của những người trên mây, dưới sóng là : </a:t>
            </a:r>
            <a:r>
              <a:rPr lang="pt-BR" sz="2400" i="1">
                <a:latin typeface="Times New Roman" pitchFamily="18" charset="0"/>
                <a:cs typeface="Times New Roman" pitchFamily="18" charset="0"/>
              </a:rPr>
              <a:t>“Bình minh vàng, vầng trăng bạc</a:t>
            </a:r>
            <a:r>
              <a:rPr lang="pt-BR" sz="2400">
                <a:latin typeface="Times New Roman" pitchFamily="18" charset="0"/>
                <a:cs typeface="Times New Roman" pitchFamily="18" charset="0"/>
              </a:rPr>
              <a:t>”. Lời kể, tả của những người trên mây, dưới sóng đã mở ra trước mắt em bé một thế giới xa xôi, rộng lớn, chứa đựng biết bao điều bí ẩn; một thế giới rực rỡ lung linh, huyền áo (ánh sáng mặt trời vàng vào buổi bình minh, ánh sáng vầng trăng bạc khi đêm về). Hình ảnh “mây” và “sóng” là hình ảnh ẩn dụ tượng trưng cho niềm vui  và hạnh phúc (chỉ có ca hát và rong chơi khắp chốn từ khi thức dậy cho đến chiều tà). Đối với em bé, thế giới đó vô cùng hấp dẫn, gợi lên những khao khát được khám phá, được ngao du ở những xứ sở xa xôi.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0363" y="374650"/>
            <a:ext cx="11496675" cy="62515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60363" y="747713"/>
            <a:ext cx="11471275" cy="5262562"/>
          </a:xfrm>
          <a:prstGeom prst="rect">
            <a:avLst/>
          </a:prstGeom>
          <a:noFill/>
          <a:ln w="9525">
            <a:noFill/>
            <a:miter lim="800000"/>
            <a:headEnd/>
            <a:tailEnd/>
          </a:ln>
        </p:spPr>
        <p:txBody>
          <a:bodyPr>
            <a:spAutoFit/>
          </a:bodyPr>
          <a:lstStyle/>
          <a:p>
            <a:r>
              <a:rPr lang="pt-BR" sz="2400" b="1">
                <a:latin typeface="Times New Roman" pitchFamily="18" charset="0"/>
                <a:cs typeface="Times New Roman" pitchFamily="18" charset="0"/>
              </a:rPr>
              <a:t>Trước lời mời gọi ấy, em bé</a:t>
            </a:r>
            <a:r>
              <a:rPr lang="pt-BR" sz="2400">
                <a:latin typeface="Times New Roman" pitchFamily="18" charset="0"/>
                <a:cs typeface="Times New Roman" pitchFamily="18" charset="0"/>
              </a:rPr>
              <a:t> có bị hấp dẫn không? Em bé hỏi lại, hỏi về cách thức đi chơi: </a:t>
            </a:r>
            <a:r>
              <a:rPr lang="en-US" sz="2400">
                <a:solidFill>
                  <a:srgbClr val="000000"/>
                </a:solidFill>
                <a:latin typeface="Times New Roman" pitchFamily="18" charset="0"/>
                <a:cs typeface="Times New Roman" pitchFamily="18" charset="0"/>
              </a:rPr>
              <a:t>“</a:t>
            </a:r>
            <a:r>
              <a:rPr lang="en-US" sz="2400" i="1">
                <a:solidFill>
                  <a:srgbClr val="000000"/>
                </a:solidFill>
                <a:latin typeface="Times New Roman" pitchFamily="18" charset="0"/>
                <a:cs typeface="Times New Roman" pitchFamily="18" charset="0"/>
              </a:rPr>
              <a:t>Nhưng  làm thế nào mình lên đó được ?”, “Nhưng  làm thế nào mình ra ngoài đó được”</a:t>
            </a:r>
            <a:r>
              <a:rPr lang="pt-BR" sz="2400" i="1">
                <a:latin typeface="Times New Roman" pitchFamily="18" charset="0"/>
                <a:cs typeface="Times New Roman" pitchFamily="18" charset="0"/>
              </a:rPr>
              <a:t>.</a:t>
            </a:r>
            <a:r>
              <a:rPr lang="pt-BR" sz="2400">
                <a:latin typeface="Times New Roman" pitchFamily="18" charset="0"/>
                <a:cs typeface="Times New Roman" pitchFamily="18" charset="0"/>
              </a:rPr>
              <a:t> Câu hỏi ấy chứa bao háo hức, thể hiện khao khát được đến những nơi ấy. Như bao đứa trẻ khác, em bé thiết tha mong muốn được lãng du tới những xứ sở thần tiên, được rong ruổi khắp nơi, được vui chơi với những trò chơi thú vị, hấp dẫn.</a:t>
            </a:r>
            <a:endParaRPr lang="en-US" sz="2400">
              <a:latin typeface="Times New Roman" pitchFamily="18" charset="0"/>
              <a:cs typeface="Times New Roman" pitchFamily="18" charset="0"/>
            </a:endParaRPr>
          </a:p>
          <a:p>
            <a:r>
              <a:rPr lang="pt-BR" sz="2400" b="1">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pt-BR" sz="2400" b="1">
                <a:latin typeface="Times New Roman" pitchFamily="18" charset="0"/>
                <a:cs typeface="Times New Roman" pitchFamily="18" charset="0"/>
              </a:rPr>
              <a:t>      Nhưng khi em nhớ đến mẹ, em đã dứt khoát từ chối và đưa ra lí do từ chối. Nnhững câu hỏi lại: “</a:t>
            </a:r>
            <a:r>
              <a:rPr lang="pt-BR" sz="2400" i="1">
                <a:latin typeface="Times New Roman" pitchFamily="18" charset="0"/>
                <a:cs typeface="Times New Roman" pitchFamily="18" charset="0"/>
              </a:rPr>
              <a:t>Làm sao có thể rời mẹ mà đến được’, “Làm sao có thể rời mẹ mà đi được?” </a:t>
            </a:r>
            <a:r>
              <a:rPr lang="pt-BR" sz="2400">
                <a:latin typeface="Times New Roman" pitchFamily="18" charset="0"/>
                <a:cs typeface="Times New Roman" pitchFamily="18" charset="0"/>
              </a:rPr>
              <a:t>đã hé mở hình ảnh người mẹ và tình yêu của mẹ với em. Với em, điều quan trọng và có ý nghĩa hơn những cuộc phiêu du chính là sự chờ đợi, mong mỏi em trở về nhà của mẹ. Mẹ yêu em nên luôn mong muốn em ở bên mẹ. Em yêu mẹ nên em hiểu tấm lòng của mẹ. Với em, được ở bên mẹ, được làm mẹ vui và được mẹ yêu thương, che chở là niềm vui, niềm hạnh phúc không có gì sánh bằng. Đó là lí do em không hề hối tiếc khi từ chối những người trên mây, dưới sóng.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004888"/>
            <a:ext cx="11385550" cy="43354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01650" y="1517650"/>
            <a:ext cx="11385550" cy="3138488"/>
          </a:xfrm>
          <a:prstGeom prst="rect">
            <a:avLst/>
          </a:prstGeom>
          <a:noFill/>
        </p:spPr>
        <p:txBody>
          <a:bodyPr>
            <a:spAutoFit/>
          </a:bodyPr>
          <a:lstStyle/>
          <a:p>
            <a:pPr marL="30163">
              <a:lnSpc>
                <a:spcPts val="1800"/>
              </a:lnSpc>
              <a:spcAft>
                <a:spcPts val="1200"/>
              </a:spcAft>
            </a:pPr>
            <a:r>
              <a:rPr lang="en-US" sz="2400" b="1">
                <a:latin typeface="Times New Roman" pitchFamily="18" charset="0"/>
                <a:cs typeface="Times New Roman" pitchFamily="18" charset="0"/>
              </a:rPr>
              <a:t>Những trò chơi do em bé sáng tạo ra. Em bé tưởng tượng ra những trò chơi thú vị: </a:t>
            </a:r>
            <a:endParaRPr lang="en-US" sz="2400">
              <a:latin typeface="Times New Roman" pitchFamily="18" charset="0"/>
              <a:cs typeface="Times New Roman" pitchFamily="18" charset="0"/>
            </a:endParaRPr>
          </a:p>
          <a:p>
            <a:pPr marL="30163">
              <a:lnSpc>
                <a:spcPts val="1800"/>
              </a:lnSpc>
              <a:spcAft>
                <a:spcPts val="1200"/>
              </a:spcAft>
            </a:pPr>
            <a:r>
              <a:rPr lang="en-US" sz="2400" b="1"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Nhưng con biết có trò chơi thú vị hơn, mẹ ạ.</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Con là mây và mẹ sẽ là trăng.</a:t>
            </a:r>
            <a:endParaRPr lang="en-US" sz="2400">
              <a:latin typeface="Times New Roman" pitchFamily="18" charset="0"/>
              <a:cs typeface="Times New Roman" pitchFamily="18" charset="0"/>
            </a:endParaRPr>
          </a:p>
          <a:p>
            <a:pPr marL="30163"/>
            <a:r>
              <a:rPr lang="en-US" sz="2400" i="1">
                <a:latin typeface="Times New Roman" pitchFamily="18" charset="0"/>
                <a:cs typeface="Times New Roman" pitchFamily="18" charset="0"/>
              </a:rPr>
              <a:t>              H</a:t>
            </a:r>
            <a:r>
              <a:rPr lang="en-US" sz="2400" i="1">
                <a:solidFill>
                  <a:srgbClr val="000000"/>
                </a:solidFill>
                <a:latin typeface="Times New Roman" pitchFamily="18" charset="0"/>
                <a:cs typeface="Times New Roman" pitchFamily="18" charset="0"/>
              </a:rPr>
              <a:t>ai bàn tay con ôm lấy mẹ, và mái nhà sẽ là bầu trời xanh thẳm”.</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Và:</a:t>
            </a:r>
            <a:endParaRPr lang="en-US" sz="2400">
              <a:latin typeface="Times New Roman" pitchFamily="18" charset="0"/>
              <a:cs typeface="Times New Roman" pitchFamily="18" charset="0"/>
            </a:endParaRPr>
          </a:p>
          <a:p>
            <a:pPr marL="30163">
              <a:lnSpc>
                <a:spcPts val="1800"/>
              </a:lnSpc>
              <a:spcAft>
                <a:spcPts val="1200"/>
              </a:spcAft>
            </a:pPr>
            <a:r>
              <a:rPr lang="en-US" sz="2400" i="1">
                <a:solidFill>
                  <a:srgbClr val="000000"/>
                </a:solidFill>
                <a:latin typeface="Times New Roman" pitchFamily="18" charset="0"/>
                <a:cs typeface="Times New Roman" pitchFamily="18" charset="0"/>
              </a:rPr>
              <a:t>            “Nhưng con biết trò chơi khác hay hơn.</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Con là sóng, mẹ sẽ là  bến bờ kì lạ.</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Con lăn, lăn, lăn mãi rồi sẽ cười vang vỡ tan vào lòng mẹ</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Và không  ai trên thế gian này biết mẹ con ta đang ở chốn nào”.</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779463"/>
            <a:ext cx="11355388" cy="49768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1650" y="1439863"/>
            <a:ext cx="11355388" cy="3786187"/>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cs typeface="Times New Roman" pitchFamily="18" charset="0"/>
              </a:rPr>
              <a:t>Đọc đoạn thơ viết về những trò chơi do em bé sáng tạo ra, ta thấy sự hòa hợp giữa tình yêu thiên nhiên và tình mẫu tử</a:t>
            </a:r>
            <a:r>
              <a:rPr lang="en-US" sz="2400">
                <a:solidFill>
                  <a:srgbClr val="000000"/>
                </a:solidFill>
                <a:latin typeface="Times New Roman" pitchFamily="18" charset="0"/>
                <a:cs typeface="Times New Roman" pitchFamily="18" charset="0"/>
              </a:rPr>
              <a:t>, tạo ra một kết thúc viên mãn cho bài thơ. Quan hệ “mẹ- con” được nâng lên ngang tầm vũ trụ, mang kích cỡ rộng lớn như mối quan hệ giữa </a:t>
            </a:r>
            <a:r>
              <a:rPr lang="en-US" sz="2400" i="1">
                <a:solidFill>
                  <a:srgbClr val="000000"/>
                </a:solidFill>
                <a:latin typeface="Times New Roman" pitchFamily="18" charset="0"/>
                <a:cs typeface="Times New Roman" pitchFamily="18" charset="0"/>
              </a:rPr>
              <a:t>“mây- trăng”, “sóng- bến bờ”	</a:t>
            </a:r>
            <a:r>
              <a:rPr lang="en-US" sz="2400">
                <a:latin typeface="Times New Roman" pitchFamily="18" charset="0"/>
                <a:cs typeface="Times New Roman" pitchFamily="18" charset="0"/>
              </a:rPr>
              <a:t>Trong mỗi trò chơi, người đọc cảm nhận được tình cảm của em bé với mẹ rất rõ.  Em bé rất yêu mẹ. Em mong muốn được ở bên mẹ, vui chơi cùng mẹ. Lời mời gọi em bé đi chơi của những người ở trên mây, dưới sóng rất tha thiết lặp đi lặp lại, sự từ chối của em bé vì thế càng cương quyết hơn. Bên mẹ, em đã sáng tạo ra trò chơi thú vị hấp dẫn, để mẹ cùng vui chơi với em. Trong trò chơi ấy, em bé vừa được thỏa ước mong làm mây, làm sóng tinh nghịch, bay cao, lan xa phiêu du khắp chốn; lại vừa được quấn quýt bên mẹ - như mây quấn quýt trăng, như sóng vui đùa bên bờ biển.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900113"/>
            <a:ext cx="11280775" cy="50958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1650" y="1301750"/>
            <a:ext cx="11280775" cy="4154488"/>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cs typeface="Times New Roman" pitchFamily="18" charset="0"/>
              </a:rPr>
              <a:t>Đọc bài thơ, nhất là trong mỗi trò chơi do em sáng tạo ta, người đọc còn cảm nhận được tình mẹ yêu con tha thiết, cháy bỏng.</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Mẹ muốn con ở bên để chăm sóc, chở che, vỗ về. Điều này, thể hiện qua lời giải thích của em bé: “</a:t>
            </a:r>
            <a:r>
              <a:rPr lang="en-US" sz="2400" i="1">
                <a:latin typeface="Times New Roman" pitchFamily="18" charset="0"/>
                <a:cs typeface="Times New Roman" pitchFamily="18" charset="0"/>
              </a:rPr>
              <a:t>mẹ mình đang đợi mình ở nhà”, “Buổi chiều, mẹ luôn muốn mình ở nhà”.</a:t>
            </a:r>
            <a:r>
              <a:rPr lang="en-US" sz="2400">
                <a:latin typeface="Times New Roman" pitchFamily="18" charset="0"/>
                <a:cs typeface="Times New Roman" pitchFamily="18" charset="0"/>
              </a:rPr>
              <a:t> Trong trò chơi, mẹ là vầng trăng dịu hiền, lặng lẽ tỏa sáng mỗi bước con đi, là bờ biển bao dung ôm ấp, vỗ về suốt cuộc đời con và là mái nhà dẫu qua bao dâu bể vẫn là bầu trời xanh dịu mát, yên bình vĩnh cửu chờ đợi, che chở con. Tấm lòng người mẹ như bến bờ cho con neo đậu, thoát khỏi những cám dỗ ở đời. Tình mẹ con đã hòa quyện lan tỏa trong sóng, thâm nhập khắp vũ trụ mênh mông nên “</a:t>
            </a:r>
            <a:r>
              <a:rPr lang="en-US" sz="2400" i="1">
                <a:latin typeface="Times New Roman" pitchFamily="18" charset="0"/>
                <a:cs typeface="Times New Roman" pitchFamily="18" charset="0"/>
              </a:rPr>
              <a:t>không ai trên thế gian này biết mẹ con ta ở chốn nào”</a:t>
            </a:r>
            <a:r>
              <a:rPr lang="en-US" sz="2400">
                <a:latin typeface="Times New Roman" pitchFamily="18" charset="0"/>
                <a:cs typeface="Times New Roman" pitchFamily="18" charset="0"/>
              </a:rPr>
              <a:t>Đặt tình mẫu tử trong mối quan hệ với thiên nhiên vũ trụ, nhà thơ đã thể hiện cảm hứng tôn vinh ca ngợi tình mẫu tử bao la, thiêng liêng, vĩnh cửu.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7200" y="735563"/>
            <a:ext cx="11264900" cy="579327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60400" y="1185376"/>
            <a:ext cx="10741025" cy="4893647"/>
          </a:xfrm>
          <a:prstGeom prst="rect">
            <a:avLst/>
          </a:prstGeom>
          <a:noFill/>
          <a:ln w="9525">
            <a:noFill/>
            <a:miter lim="800000"/>
            <a:headEnd/>
            <a:tailEnd/>
          </a:ln>
        </p:spPr>
        <p:txBody>
          <a:bodyPr wrap="square">
            <a:spAutoFit/>
          </a:bodyPr>
          <a:lstStyle/>
          <a:p>
            <a:pPr marL="30163" algn="just">
              <a:spcAft>
                <a:spcPts val="1200"/>
              </a:spcAft>
            </a:pPr>
            <a:r>
              <a:rPr lang="en-US" sz="2400" dirty="0" err="1">
                <a:solidFill>
                  <a:srgbClr val="0D0D0D"/>
                </a:solidFill>
                <a:latin typeface="Times New Roman" pitchFamily="18" charset="0"/>
                <a:ea typeface="MS Mincho" pitchFamily="49" charset="-128"/>
              </a:rPr>
              <a:t>Có</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thể</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nói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bài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a:t>
            </a:r>
            <a:r>
              <a:rPr lang="en-US" sz="2400" i="1" dirty="0">
                <a:solidFill>
                  <a:srgbClr val="0D0D0D"/>
                </a:solidFill>
                <a:latin typeface="Times New Roman" pitchFamily="18" charset="0"/>
                <a:ea typeface="MS Mincho" pitchFamily="49" charset="-128"/>
              </a:rPr>
              <a:t>“</a:t>
            </a:r>
            <a:r>
              <a:rPr lang="en-US" sz="2400" i="1" dirty="0" err="1">
                <a:solidFill>
                  <a:srgbClr val="0D0D0D"/>
                </a:solidFill>
                <a:latin typeface="Times New Roman" pitchFamily="18" charset="0"/>
                <a:ea typeface="MS Mincho" pitchFamily="49" charset="-128"/>
              </a:rPr>
              <a:t>Mây</a:t>
            </a:r>
            <a:r>
              <a:rPr lang="en-US" sz="2400" i="1" dirty="0">
                <a:solidFill>
                  <a:srgbClr val="0D0D0D"/>
                </a:solidFill>
                <a:latin typeface="Times New Roman" pitchFamily="18" charset="0"/>
                <a:ea typeface="MS Mincho" pitchFamily="49" charset="-128"/>
              </a:rPr>
              <a:t> </a:t>
            </a:r>
            <a:r>
              <a:rPr lang="en-US" sz="2400" i="1" dirty="0" err="1">
                <a:solidFill>
                  <a:srgbClr val="0D0D0D"/>
                </a:solidFill>
                <a:latin typeface="Times New Roman" pitchFamily="18" charset="0"/>
                <a:ea typeface="MS Mincho" pitchFamily="49" charset="-128"/>
              </a:rPr>
              <a:t>và</a:t>
            </a:r>
            <a:r>
              <a:rPr lang="en-US" sz="2400" i="1" dirty="0">
                <a:solidFill>
                  <a:srgbClr val="0D0D0D"/>
                </a:solidFill>
                <a:latin typeface="Times New Roman" pitchFamily="18" charset="0"/>
                <a:ea typeface="MS Mincho" pitchFamily="49" charset="-128"/>
              </a:rPr>
              <a:t> </a:t>
            </a:r>
            <a:r>
              <a:rPr lang="en-US" sz="2400" i="1" dirty="0" err="1">
                <a:solidFill>
                  <a:srgbClr val="0D0D0D"/>
                </a:solidFill>
                <a:latin typeface="Times New Roman" pitchFamily="18" charset="0"/>
                <a:ea typeface="MS Mincho" pitchFamily="49" charset="-128"/>
              </a:rPr>
              <a:t>sóng</a:t>
            </a:r>
            <a:r>
              <a:rPr lang="en-US" sz="2400" i="1" dirty="0">
                <a:solidFill>
                  <a:srgbClr val="0D0D0D"/>
                </a:solidFill>
                <a:latin typeface="Times New Roman" pitchFamily="18" charset="0"/>
                <a:ea typeface="MS Mincho" pitchFamily="49" charset="-128"/>
              </a:rPr>
              <a: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đã</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đem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đến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một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sức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hấp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dẫn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bởi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phong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cách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viết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vô</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cùng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độc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đáo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thể</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tự</a:t>
            </a:r>
            <a:r>
              <a:rPr lang="en-US" sz="2400" dirty="0">
                <a:solidFill>
                  <a:srgbClr val="0D0D0D"/>
                </a:solidFill>
                <a:latin typeface="Times New Roman" pitchFamily="18" charset="0"/>
                <a:ea typeface="MS Mincho" pitchFamily="49" charset="-128"/>
              </a:rPr>
              <a:t> do, </a:t>
            </a:r>
            <a:r>
              <a:rPr lang="en-US" sz="2400" dirty="0" err="1">
                <a:solidFill>
                  <a:srgbClr val="0D0D0D"/>
                </a:solidFill>
                <a:latin typeface="Times New Roman" pitchFamily="18" charset="0"/>
                <a:ea typeface="MS Mincho" pitchFamily="49" charset="-128"/>
              </a:rPr>
              <a:t>với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dòng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dài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ngắn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đan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xen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tuôn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chảy</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theo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cảm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xúc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Bài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giống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như</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một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câu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chuyện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kể</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kết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hợp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các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yếu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tố</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tự</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sự</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và</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miêu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tả</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để</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làm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nổi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bật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cảm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xúc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cảm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mến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nhà</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với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a:t>
            </a:r>
            <a:r>
              <a:rPr lang="en-US" sz="2400" dirty="0" err="1">
                <a:latin typeface="Times New Roman" pitchFamily="18" charset="0"/>
                <a:cs typeface="Times New Roman" pitchFamily="18" charset="0"/>
              </a:rPr>
              <a:t>Giọng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t>
            </a:r>
            <a:r>
              <a:rPr lang="en-US" sz="2400" dirty="0" err="1">
                <a:solidFill>
                  <a:srgbClr val="0D0D0D"/>
                </a:solidFill>
                <a:latin typeface="Times New Roman" pitchFamily="18" charset="0"/>
                <a:ea typeface="MS Mincho" pitchFamily="49" charset="-128"/>
              </a:rPr>
              <a:t>ử</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dụng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nhiều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phép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từ</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nhân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hóa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điệp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ngữ</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ẩn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dụ</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đặc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sắc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Bài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ca </a:t>
            </a:r>
            <a:r>
              <a:rPr lang="en-US" sz="2400" dirty="0" err="1">
                <a:solidFill>
                  <a:srgbClr val="0D0D0D"/>
                </a:solidFill>
                <a:latin typeface="Times New Roman" pitchFamily="18" charset="0"/>
                <a:ea typeface="MS Mincho" pitchFamily="49" charset="-128"/>
              </a:rPr>
              <a:t>ngợi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mẫu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tử</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liêng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bất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diệt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đồng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thời</a:t>
            </a:r>
            <a:r>
              <a:rPr lang="en-US" sz="2400" dirty="0">
                <a:solidFill>
                  <a:srgbClr val="0D0D0D"/>
                </a:solidFill>
                <a:latin typeface="Times New Roman" pitchFamily="18" charset="0"/>
                <a:ea typeface="MS Mincho" pitchFamily="49" charset="-128"/>
              </a:rPr>
              <a:t> </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tấm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hậu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sắc</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khỏi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hút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dỗ</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nếu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chắc</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dễ</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vướng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dỗ</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mẫu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luôn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nằm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ngay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chúng</a:t>
            </a:r>
            <a:r>
              <a:rPr lang="en-US" sz="2400" dirty="0">
                <a:solidFill>
                  <a:srgbClr val="000000"/>
                </a:solidFill>
                <a:latin typeface="Times New Roman" pitchFamily="18" charset="0"/>
                <a:cs typeface="Times New Roman" pitchFamily="18" charset="0"/>
              </a:rPr>
              <a:t> ta,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ngày</a:t>
            </a:r>
            <a:r>
              <a:rPr lang="en-US" sz="2400" dirty="0">
                <a:solidFill>
                  <a:srgbClr val="000000"/>
                </a:solidFill>
                <a:latin typeface="Times New Roman" pitchFamily="18" charset="0"/>
                <a:cs typeface="Times New Roman" pitchFamily="18" charset="0"/>
              </a:rPr>
              <a:t>, do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chúng</a:t>
            </a:r>
            <a:r>
              <a:rPr lang="en-US" sz="2400" dirty="0">
                <a:solidFill>
                  <a:srgbClr val="000000"/>
                </a:solidFill>
                <a:latin typeface="Times New Roman" pitchFamily="18" charset="0"/>
                <a:cs typeface="Times New Roman" pitchFamily="18" charset="0"/>
              </a:rPr>
              <a:t> ta </a:t>
            </a:r>
            <a:r>
              <a:rPr lang="en-US" sz="2400" dirty="0" err="1">
                <a:solidFill>
                  <a:srgbClr val="000000"/>
                </a:solidFill>
                <a:latin typeface="Times New Roman" pitchFamily="18" charset="0"/>
                <a:cs typeface="Times New Roman" pitchFamily="18" charset="0"/>
              </a:rPr>
              <a:t>tạo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4181" y="1773238"/>
            <a:ext cx="11310938" cy="37179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800" b="1">
              <a:latin typeface="Times New Roman" pitchFamily="18" charset="0"/>
              <a:cs typeface="Times New Roman" pitchFamily="18" charset="0"/>
            </a:endParaRPr>
          </a:p>
          <a:p>
            <a:pPr algn="ctr" eaLnBrk="0" hangingPunct="0"/>
            <a:endParaRPr lang="en-US" altLang="en-US" sz="2800">
              <a:latin typeface="Times New Roman" pitchFamily="18" charset="0"/>
              <a:cs typeface="Times New Roman" pitchFamily="18" charset="0"/>
            </a:endParaRPr>
          </a:p>
        </p:txBody>
      </p:sp>
      <p:sp>
        <p:nvSpPr>
          <p:cNvPr id="6" name="TextBox 5"/>
          <p:cNvSpPr txBox="1">
            <a:spLocks noChangeArrowheads="1"/>
          </p:cNvSpPr>
          <p:nvPr/>
        </p:nvSpPr>
        <p:spPr bwMode="auto">
          <a:xfrm>
            <a:off x="660400" y="1970206"/>
            <a:ext cx="10598150" cy="3323987"/>
          </a:xfrm>
          <a:prstGeom prst="rect">
            <a:avLst/>
          </a:prstGeom>
          <a:noFill/>
          <a:ln w="9525">
            <a:noFill/>
            <a:miter lim="800000"/>
            <a:headEnd/>
            <a:tailEnd/>
          </a:ln>
        </p:spPr>
        <p:txBody>
          <a:bodyPr wrap="square">
            <a:spAutoFit/>
          </a:bodyPr>
          <a:lstStyle/>
          <a:p>
            <a:pPr marL="30163" algn="just">
              <a:lnSpc>
                <a:spcPct val="150000"/>
              </a:lnSpc>
              <a:spcAft>
                <a:spcPts val="1200"/>
              </a:spcAft>
            </a:pPr>
            <a:r>
              <a:rPr lang="en-US" sz="2800" dirty="0" err="1">
                <a:solidFill>
                  <a:srgbClr val="0D0D0D"/>
                </a:solidFill>
                <a:latin typeface="Times New Roman" pitchFamily="18" charset="0"/>
                <a:ea typeface="MS Mincho" pitchFamily="49" charset="-128"/>
              </a:rPr>
              <a:t>Tóm</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lại</a:t>
            </a:r>
            <a:r>
              <a:rPr lang="en-US" sz="2800" dirty="0">
                <a:solidFill>
                  <a:srgbClr val="0D0D0D"/>
                </a:solidFill>
                <a:latin typeface="Times New Roman" pitchFamily="18" charset="0"/>
                <a:ea typeface="MS Mincho" pitchFamily="49" charset="-128"/>
              </a:rPr>
              <a:t>, </a:t>
            </a:r>
            <a:r>
              <a:rPr lang="en-US" sz="2800" i="1" dirty="0">
                <a:solidFill>
                  <a:srgbClr val="0D0D0D"/>
                </a:solidFill>
                <a:latin typeface="Times New Roman" pitchFamily="18" charset="0"/>
                <a:ea typeface="MS Mincho" pitchFamily="49" charset="-128"/>
              </a:rPr>
              <a:t>“</a:t>
            </a:r>
            <a:r>
              <a:rPr lang="en-US" sz="2800" i="1" dirty="0" err="1">
                <a:solidFill>
                  <a:srgbClr val="0D0D0D"/>
                </a:solidFill>
                <a:latin typeface="Times New Roman" pitchFamily="18" charset="0"/>
                <a:ea typeface="MS Mincho" pitchFamily="49" charset="-128"/>
              </a:rPr>
              <a:t>Mây</a:t>
            </a:r>
            <a:r>
              <a:rPr lang="en-US" sz="2800" i="1" dirty="0">
                <a:solidFill>
                  <a:srgbClr val="0D0D0D"/>
                </a:solidFill>
                <a:latin typeface="Times New Roman" pitchFamily="18" charset="0"/>
                <a:ea typeface="MS Mincho" pitchFamily="49" charset="-128"/>
              </a:rPr>
              <a:t> </a:t>
            </a:r>
            <a:r>
              <a:rPr lang="en-US" sz="2800" i="1" dirty="0" err="1">
                <a:solidFill>
                  <a:srgbClr val="0D0D0D"/>
                </a:solidFill>
                <a:latin typeface="Times New Roman" pitchFamily="18" charset="0"/>
                <a:ea typeface="MS Mincho" pitchFamily="49" charset="-128"/>
              </a:rPr>
              <a:t>và</a:t>
            </a:r>
            <a:r>
              <a:rPr lang="en-US" sz="2800" i="1" dirty="0">
                <a:solidFill>
                  <a:srgbClr val="0D0D0D"/>
                </a:solidFill>
                <a:latin typeface="Times New Roman" pitchFamily="18" charset="0"/>
                <a:ea typeface="MS Mincho" pitchFamily="49" charset="-128"/>
              </a:rPr>
              <a:t> </a:t>
            </a:r>
            <a:r>
              <a:rPr lang="en-US" sz="2800" i="1" dirty="0" err="1">
                <a:solidFill>
                  <a:srgbClr val="0D0D0D"/>
                </a:solidFill>
                <a:latin typeface="Times New Roman" pitchFamily="18" charset="0"/>
                <a:ea typeface="MS Mincho" pitchFamily="49" charset="-128"/>
              </a:rPr>
              <a:t>sóng</a:t>
            </a:r>
            <a:r>
              <a:rPr lang="en-US" sz="2800" i="1" dirty="0">
                <a:solidFill>
                  <a:srgbClr val="0D0D0D"/>
                </a:solidFill>
                <a:latin typeface="Times New Roman" pitchFamily="18" charset="0"/>
                <a:ea typeface="MS Mincho" pitchFamily="49" charset="-128"/>
              </a:rPr>
              <a:t>”</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là</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một</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bài</a:t>
            </a:r>
            <a:r>
              <a:rPr lang="en-US" sz="2800" dirty="0">
                <a:solidFill>
                  <a:srgbClr val="0D0D0D"/>
                </a:solidFill>
                <a:latin typeface="Times New Roman" pitchFamily="18" charset="0"/>
                <a:ea typeface="MS Mincho" pitchFamily="49" charset="-128"/>
              </a:rPr>
              <a:t> ca </a:t>
            </a:r>
            <a:r>
              <a:rPr lang="en-US" sz="2800" dirty="0" err="1">
                <a:solidFill>
                  <a:srgbClr val="0D0D0D"/>
                </a:solidFill>
                <a:latin typeface="Times New Roman" pitchFamily="18" charset="0"/>
                <a:ea typeface="MS Mincho" pitchFamily="49" charset="-128"/>
              </a:rPr>
              <a:t>cảm</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động</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về</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tình</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mẹ</a:t>
            </a:r>
            <a:r>
              <a:rPr lang="en-US" sz="2800" dirty="0">
                <a:solidFill>
                  <a:srgbClr val="0D0D0D"/>
                </a:solidFill>
                <a:latin typeface="Times New Roman" pitchFamily="18" charset="0"/>
                <a:ea typeface="MS Mincho" pitchFamily="49" charset="-128"/>
              </a:rPr>
              <a:t> con, </a:t>
            </a:r>
            <a:r>
              <a:rPr lang="en-US" sz="2800" dirty="0" err="1">
                <a:solidFill>
                  <a:srgbClr val="0D0D0D"/>
                </a:solidFill>
                <a:latin typeface="Times New Roman" pitchFamily="18" charset="0"/>
                <a:ea typeface="MS Mincho" pitchFamily="49" charset="-128"/>
              </a:rPr>
              <a:t>giúp</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mỗi</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người</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cảm</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nhận</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được</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tình</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mẹ</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ngọt</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ngào</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và</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trân</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trọng</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hơn</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những</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giây</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phút</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hạnh</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phúc</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được</a:t>
            </a:r>
            <a:r>
              <a:rPr lang="en-US" sz="2800" dirty="0">
                <a:solidFill>
                  <a:srgbClr val="0D0D0D"/>
                </a:solidFill>
                <a:latin typeface="Times New Roman" pitchFamily="18" charset="0"/>
                <a:ea typeface="MS Mincho" pitchFamily="49" charset="-128"/>
              </a:rPr>
              <a:t> ở </a:t>
            </a:r>
            <a:r>
              <a:rPr lang="en-US" sz="2800" dirty="0" err="1">
                <a:solidFill>
                  <a:srgbClr val="0D0D0D"/>
                </a:solidFill>
                <a:latin typeface="Times New Roman" pitchFamily="18" charset="0"/>
                <a:ea typeface="MS Mincho" pitchFamily="49" charset="-128"/>
              </a:rPr>
              <a:t>bên</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mẹ</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Bài</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thơ</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còn</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thể</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hiện</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tình</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yêu</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thiên</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nhiên</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và</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những</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ước</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mơ</a:t>
            </a:r>
            <a:r>
              <a:rPr lang="en-US" sz="2800" dirty="0">
                <a:solidFill>
                  <a:srgbClr val="0D0D0D"/>
                </a:solidFill>
                <a:latin typeface="Times New Roman" pitchFamily="18" charset="0"/>
                <a:ea typeface="MS Mincho" pitchFamily="49" charset="-128"/>
              </a:rPr>
              <a:t> bay </a:t>
            </a:r>
            <a:r>
              <a:rPr lang="en-US" sz="2800" dirty="0" err="1">
                <a:solidFill>
                  <a:srgbClr val="0D0D0D"/>
                </a:solidFill>
                <a:latin typeface="Times New Roman" pitchFamily="18" charset="0"/>
                <a:ea typeface="MS Mincho" pitchFamily="49" charset="-128"/>
              </a:rPr>
              <a:t>bổng</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của</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tuổi</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thơ</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hòa</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cùng</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tình</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mẹ</a:t>
            </a:r>
            <a:r>
              <a:rPr lang="en-US" sz="2800" dirty="0">
                <a:solidFill>
                  <a:srgbClr val="0D0D0D"/>
                </a:solidFill>
                <a:latin typeface="Times New Roman" pitchFamily="18" charset="0"/>
                <a:ea typeface="MS Mincho" pitchFamily="49" charset="-128"/>
              </a:rPr>
              <a:t> con </a:t>
            </a:r>
            <a:r>
              <a:rPr lang="en-US" sz="2800" dirty="0" err="1">
                <a:solidFill>
                  <a:srgbClr val="0D0D0D"/>
                </a:solidFill>
                <a:latin typeface="Times New Roman" pitchFamily="18" charset="0"/>
                <a:ea typeface="MS Mincho" pitchFamily="49" charset="-128"/>
              </a:rPr>
              <a:t>thiêng</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liêng</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bất</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diệt</a:t>
            </a:r>
            <a:r>
              <a:rPr lang="en-US" sz="2800" dirty="0">
                <a:solidFill>
                  <a:srgbClr val="0D0D0D"/>
                </a:solidFill>
                <a:latin typeface="Times New Roman" pitchFamily="18" charset="0"/>
                <a:ea typeface="MS Mincho" pitchFamily="49" charset="-128"/>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04788" y="146050"/>
            <a:ext cx="4397375" cy="482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04813" y="1198563"/>
            <a:ext cx="11617325" cy="56594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0" y="155575"/>
            <a:ext cx="5457825" cy="482600"/>
          </a:xfrm>
          <a:prstGeom prst="rect">
            <a:avLst/>
          </a:prstGeom>
          <a:noFill/>
          <a:ln w="9525">
            <a:noFill/>
            <a:miter lim="800000"/>
            <a:headEnd/>
            <a:tailEnd/>
          </a:ln>
        </p:spPr>
        <p:txBody>
          <a:bodyPr>
            <a:spAutoFit/>
          </a:bodyPr>
          <a:lstStyle/>
          <a:p>
            <a:pPr marL="457200">
              <a:lnSpc>
                <a:spcPct val="115000"/>
              </a:lnSpc>
              <a:spcAft>
                <a:spcPts val="1000"/>
              </a:spcAft>
              <a:tabLst>
                <a:tab pos="628650" algn="l"/>
              </a:tabLst>
            </a:pPr>
            <a:r>
              <a:rPr lang="en-US" sz="2400" b="1">
                <a:solidFill>
                  <a:srgbClr val="FF0000"/>
                </a:solidFill>
                <a:latin typeface="Times New Roman" pitchFamily="18" charset="0"/>
                <a:cs typeface="Times New Roman" pitchFamily="18" charset="0"/>
              </a:rPr>
              <a:t>IV. LUYỆN TẬP ĐỌC HIỂU</a:t>
            </a:r>
            <a:endParaRPr lang="en-US" sz="2400">
              <a:latin typeface="Times New Roman" pitchFamily="18" charset="0"/>
              <a:cs typeface="Times New Roman" pitchFamily="18" charset="0"/>
            </a:endParaRPr>
          </a:p>
        </p:txBody>
      </p:sp>
      <p:sp>
        <p:nvSpPr>
          <p:cNvPr id="7" name="TextBox 6">
            <a:extLst/>
          </p:cNvPr>
          <p:cNvSpPr txBox="1"/>
          <p:nvPr/>
        </p:nvSpPr>
        <p:spPr>
          <a:xfrm>
            <a:off x="635973" y="1189461"/>
            <a:ext cx="11386138" cy="5668539"/>
          </a:xfrm>
          <a:prstGeom prst="rect">
            <a:avLst/>
          </a:prstGeom>
          <a:noFill/>
        </p:spPr>
        <p:txBody>
          <a:bodyPr>
            <a:spAutoFit/>
          </a:bodyPr>
          <a:lstStyle/>
          <a:p>
            <a:pPr marL="457200" fontAlgn="auto">
              <a:lnSpc>
                <a:spcPct val="150000"/>
              </a:lnSpc>
              <a:spcBef>
                <a:spcPts val="0"/>
              </a:spcBef>
              <a:spcAft>
                <a:spcPts val="800"/>
              </a:spcAft>
              <a:tabLst>
                <a:tab pos="628650" algn="l"/>
              </a:tabLst>
              <a:defRPr/>
            </a:pPr>
            <a:r>
              <a:rPr lang="en-US" sz="2400" dirty="0" err="1">
                <a:highlight>
                  <a:srgbClr val="FFFF00"/>
                </a:highlight>
                <a:latin typeface="Times New Roman" panose="02020603050405020304" pitchFamily="18" charset="0"/>
                <a:ea typeface="Times New Roman" panose="02020603050405020304" pitchFamily="18" charset="0"/>
                <a:cs typeface="+mn-cs"/>
              </a:rPr>
              <a:t>Đề</a:t>
            </a:r>
            <a:r>
              <a:rPr lang="en-US" sz="2400" dirty="0">
                <a:highlight>
                  <a:srgbClr val="FFFF00"/>
                </a:highlight>
                <a:latin typeface="Times New Roman" panose="02020603050405020304" pitchFamily="18" charset="0"/>
                <a:ea typeface="Times New Roman" panose="02020603050405020304" pitchFamily="18" charset="0"/>
                <a:cs typeface="+mn-cs"/>
              </a:rPr>
              <a:t> </a:t>
            </a:r>
            <a:r>
              <a:rPr lang="en-US" sz="2400" dirty="0" err="1">
                <a:highlight>
                  <a:srgbClr val="FFFF00"/>
                </a:highlight>
                <a:latin typeface="Times New Roman" panose="02020603050405020304" pitchFamily="18" charset="0"/>
                <a:ea typeface="Times New Roman" panose="02020603050405020304" pitchFamily="18" charset="0"/>
                <a:cs typeface="+mn-cs"/>
              </a:rPr>
              <a:t>bài</a:t>
            </a:r>
            <a:r>
              <a:rPr lang="en-US" sz="2400" dirty="0">
                <a:highlight>
                  <a:srgbClr val="FFFF00"/>
                </a:highlight>
                <a:latin typeface="Times New Roman" panose="02020603050405020304" pitchFamily="18" charset="0"/>
                <a:ea typeface="Times New Roman" panose="02020603050405020304" pitchFamily="18" charset="0"/>
                <a:cs typeface="+mn-cs"/>
              </a:rPr>
              <a:t> 01:</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Đọc</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đoạn</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văn</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sau</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và</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trả</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lời</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các</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câu</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hỏi</a:t>
            </a:r>
            <a:r>
              <a:rPr lang="en-US" sz="2400" dirty="0">
                <a:latin typeface="Times New Roman" panose="02020603050405020304" pitchFamily="18" charset="0"/>
                <a:ea typeface="Times New Roman" panose="02020603050405020304" pitchFamily="18" charset="0"/>
                <a:cs typeface="+mn-cs"/>
              </a:rPr>
              <a:t>: </a:t>
            </a:r>
          </a:p>
          <a:p>
            <a:pPr marL="30480" marR="30480" fontAlgn="auto">
              <a:lnSpc>
                <a:spcPct val="150000"/>
              </a:lnSpc>
              <a:spcBef>
                <a:spcPts val="0"/>
              </a:spcBef>
              <a:spcAft>
                <a:spcPts val="1200"/>
              </a:spcAft>
              <a:defRPr/>
            </a:pP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Mẹ</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mây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có</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người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gọi</a:t>
            </a:r>
            <a:r>
              <a:rPr lang="en-US" sz="2400" dirty="0">
                <a:solidFill>
                  <a:srgbClr val="000000"/>
                </a:solidFill>
                <a:latin typeface="Times New Roman" panose="02020603050405020304" pitchFamily="18" charset="0"/>
                <a:ea typeface="Times New Roman" panose="02020603050405020304" pitchFamily="18" charset="0"/>
                <a:cs typeface="+mn-cs"/>
              </a:rPr>
              <a:t> con:</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latin typeface="Times New Roman" panose="02020603050405020304" pitchFamily="18" charset="0"/>
                <a:ea typeface="Times New Roman" panose="02020603050405020304" pitchFamily="18" charset="0"/>
                <a:cs typeface="+mn-cs"/>
              </a:rPr>
              <a:t>    </a:t>
            </a:r>
            <a:r>
              <a:rPr lang="en-US" sz="2400" dirty="0">
                <a:solidFill>
                  <a:srgbClr val="000000"/>
                </a:solidFill>
                <a:latin typeface="Times New Roman" panose="02020603050405020304" pitchFamily="18" charset="0"/>
                <a:ea typeface="Times New Roman" panose="02020603050405020304" pitchFamily="18" charset="0"/>
                <a:cs typeface="+mn-cs"/>
              </a:rPr>
              <a:t>“</a:t>
            </a:r>
            <a:r>
              <a:rPr lang="en-US" sz="2400" dirty="0" err="1">
                <a:solidFill>
                  <a:srgbClr val="000000"/>
                </a:solidFill>
                <a:latin typeface="Times New Roman" panose="02020603050405020304" pitchFamily="18" charset="0"/>
                <a:ea typeface="Times New Roman" panose="02020603050405020304" pitchFamily="18" charset="0"/>
                <a:cs typeface="+mn-cs"/>
              </a:rPr>
              <a:t>Bọn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tớ</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từ</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khi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thức</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dậy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đến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lúc</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chiều</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tà</a:t>
            </a:r>
            <a:r>
              <a:rPr lang="en-US" sz="2400" dirty="0">
                <a:solidFill>
                  <a:srgbClr val="000000"/>
                </a:solidFill>
                <a:latin typeface="Times New Roman" panose="02020603050405020304" pitchFamily="18" charset="0"/>
                <a:ea typeface="Times New Roman" panose="02020603050405020304" pitchFamily="18" charset="0"/>
                <a:cs typeface="+mn-cs"/>
              </a:rPr>
              <a:t>.</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latin typeface="Times New Roman" panose="02020603050405020304" pitchFamily="18" charset="0"/>
                <a:ea typeface="Times New Roman" panose="02020603050405020304" pitchFamily="18" charset="0"/>
                <a:cs typeface="+mn-cs"/>
              </a:rPr>
              <a:t>     </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Bọn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tớ</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với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bình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minh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vàng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bọn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tớ</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với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vầng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trăng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bạc</a:t>
            </a:r>
            <a:r>
              <a:rPr lang="en-US" sz="2400" dirty="0">
                <a:solidFill>
                  <a:srgbClr val="000000"/>
                </a:solidFill>
                <a:latin typeface="Times New Roman" panose="02020603050405020304" pitchFamily="18" charset="0"/>
                <a:ea typeface="Times New Roman" panose="02020603050405020304" pitchFamily="18" charset="0"/>
                <a:cs typeface="+mn-cs"/>
              </a:rPr>
              <a:t>”.</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latin typeface="Times New Roman" panose="02020603050405020304" pitchFamily="18" charset="0"/>
                <a:ea typeface="Times New Roman" panose="02020603050405020304" pitchFamily="18" charset="0"/>
                <a:cs typeface="+mn-cs"/>
              </a:rPr>
              <a:t>      </a:t>
            </a:r>
            <a:r>
              <a:rPr lang="en-US" sz="2400" dirty="0">
                <a:solidFill>
                  <a:srgbClr val="000000"/>
                </a:solidFill>
                <a:latin typeface="Times New Roman" panose="02020603050405020304" pitchFamily="18" charset="0"/>
                <a:ea typeface="Times New Roman" panose="02020603050405020304" pitchFamily="18" charset="0"/>
                <a:cs typeface="+mn-cs"/>
              </a:rPr>
              <a:t>Con </a:t>
            </a:r>
            <a:r>
              <a:rPr lang="en-US" sz="2400" dirty="0" err="1">
                <a:solidFill>
                  <a:srgbClr val="000000"/>
                </a:solidFill>
                <a:latin typeface="Times New Roman" panose="02020603050405020304" pitchFamily="18" charset="0"/>
                <a:ea typeface="Times New Roman" panose="02020603050405020304" pitchFamily="18" charset="0"/>
                <a:cs typeface="+mn-cs"/>
              </a:rPr>
              <a:t>hỏi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Nhưng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làm</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thế</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nào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mình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đó</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được</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Họ</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đáp</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Hãy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đến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tận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cùng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đất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đưa</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tay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trời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cậu</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sẽ</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được</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nhấc</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bổng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tận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tầng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mây</a:t>
            </a:r>
            <a:r>
              <a:rPr lang="en-US" sz="2400" dirty="0">
                <a:solidFill>
                  <a:srgbClr val="000000"/>
                </a:solidFill>
                <a:latin typeface="Times New Roman" panose="02020603050405020304" pitchFamily="18" charset="0"/>
                <a:ea typeface="Times New Roman" panose="02020603050405020304" pitchFamily="18" charset="0"/>
                <a:cs typeface="+mn-cs"/>
              </a:rPr>
              <a:t>”.</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latin typeface="Times New Roman" panose="02020603050405020304" pitchFamily="18" charset="0"/>
                <a:ea typeface="Times New Roman" panose="02020603050405020304" pitchFamily="18" charset="0"/>
                <a:cs typeface="+mn-cs"/>
              </a:rPr>
              <a:t>    </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Mẹ</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mình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đang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đợi</a:t>
            </a:r>
            <a:r>
              <a:rPr lang="en-US" sz="2400" dirty="0">
                <a:solidFill>
                  <a:srgbClr val="000000"/>
                </a:solidFill>
                <a:latin typeface="Times New Roman" panose="02020603050405020304" pitchFamily="18" charset="0"/>
                <a:ea typeface="Times New Roman" panose="02020603050405020304" pitchFamily="18" charset="0"/>
                <a:cs typeface="+mn-cs"/>
              </a:rPr>
              <a:t> ở </a:t>
            </a:r>
            <a:r>
              <a:rPr lang="en-US" sz="2400" dirty="0" err="1">
                <a:solidFill>
                  <a:srgbClr val="000000"/>
                </a:solidFill>
                <a:latin typeface="Times New Roman" panose="02020603050405020304" pitchFamily="18" charset="0"/>
                <a:ea typeface="Times New Roman" panose="02020603050405020304" pitchFamily="18" charset="0"/>
                <a:cs typeface="+mn-cs"/>
              </a:rPr>
              <a:t>nhà</a:t>
            </a:r>
            <a:r>
              <a:rPr lang="en-US" sz="2400" dirty="0">
                <a:solidFill>
                  <a:srgbClr val="000000"/>
                </a:solidFill>
                <a:latin typeface="Times New Roman" panose="02020603050405020304" pitchFamily="18" charset="0"/>
                <a:ea typeface="Times New Roman" panose="02020603050405020304" pitchFamily="18" charset="0"/>
                <a:cs typeface="+mn-cs"/>
              </a:rPr>
              <a:t>”- Con </a:t>
            </a:r>
            <a:r>
              <a:rPr lang="en-US" sz="2400" dirty="0" err="1">
                <a:solidFill>
                  <a:srgbClr val="000000"/>
                </a:solidFill>
                <a:latin typeface="Times New Roman" panose="02020603050405020304" pitchFamily="18" charset="0"/>
                <a:ea typeface="Times New Roman" panose="02020603050405020304" pitchFamily="18" charset="0"/>
                <a:cs typeface="+mn-cs"/>
              </a:rPr>
              <a:t>bảo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Làm</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sao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có</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thể</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rời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mẹ</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đến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được</a:t>
            </a:r>
            <a:r>
              <a:rPr lang="en-US" sz="2400" dirty="0">
                <a:solidFill>
                  <a:srgbClr val="000000"/>
                </a:solidFill>
                <a:latin typeface="Times New Roman" panose="02020603050405020304" pitchFamily="18" charset="0"/>
                <a:ea typeface="Times New Roman" panose="02020603050405020304" pitchFamily="18" charset="0"/>
                <a:cs typeface="+mn-cs"/>
              </a:rPr>
              <a:t>?”.</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Thế</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họ</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mỉm</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cười</a:t>
            </a:r>
            <a:r>
              <a:rPr lang="en-US" sz="2400" dirty="0">
                <a:solidFill>
                  <a:srgbClr val="000000"/>
                </a:solidFill>
                <a:latin typeface="Times New Roman" panose="02020603050405020304" pitchFamily="18" charset="0"/>
                <a:ea typeface="Times New Roman" panose="02020603050405020304" pitchFamily="18" charset="0"/>
                <a:cs typeface="+mn-cs"/>
              </a:rPr>
              <a:t> bay </a:t>
            </a:r>
            <a:r>
              <a:rPr lang="en-US" sz="2400" dirty="0" err="1">
                <a:solidFill>
                  <a:srgbClr val="000000"/>
                </a:solidFill>
                <a:latin typeface="Times New Roman" panose="02020603050405020304" pitchFamily="18" charset="0"/>
                <a:ea typeface="Times New Roman" panose="02020603050405020304" pitchFamily="18" charset="0"/>
                <a:cs typeface="+mn-cs"/>
              </a:rPr>
              <a:t>đi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latin typeface="Times New Roman" panose="02020603050405020304" pitchFamily="18" charset="0"/>
                <a:ea typeface="Times New Roman" panose="02020603050405020304" pitchFamily="18" charset="0"/>
                <a:cs typeface="+mn-cs"/>
              </a:rPr>
              <a:t>                                            </a:t>
            </a:r>
            <a:r>
              <a:rPr lang="en-US" sz="2400" i="1" dirty="0">
                <a:latin typeface="Times New Roman" panose="02020603050405020304" pitchFamily="18" charset="0"/>
                <a:ea typeface="Times New Roman" panose="02020603050405020304" pitchFamily="18" charset="0"/>
                <a:cs typeface="+mn-cs"/>
              </a:rPr>
              <a:t>(</a:t>
            </a:r>
            <a:r>
              <a:rPr lang="en-US" sz="2400" i="1" dirty="0" err="1">
                <a:latin typeface="Times New Roman" panose="02020603050405020304" pitchFamily="18" charset="0"/>
                <a:ea typeface="Times New Roman" panose="02020603050405020304" pitchFamily="18" charset="0"/>
                <a:cs typeface="+mn-cs"/>
              </a:rPr>
              <a:t>Trích</a:t>
            </a:r>
            <a:r>
              <a:rPr lang="en-US" sz="2400" i="1" dirty="0">
                <a:latin typeface="Times New Roman" panose="02020603050405020304" pitchFamily="18" charset="0"/>
                <a:ea typeface="Times New Roman" panose="02020603050405020304" pitchFamily="18" charset="0"/>
                <a:cs typeface="+mn-cs"/>
              </a:rPr>
              <a:t> </a:t>
            </a:r>
            <a:r>
              <a:rPr lang="en-US" sz="2400" i="1" dirty="0" err="1">
                <a:latin typeface="Times New Roman" panose="02020603050405020304" pitchFamily="18" charset="0"/>
                <a:ea typeface="Times New Roman" panose="02020603050405020304" pitchFamily="18" charset="0"/>
                <a:cs typeface="+mn-cs"/>
              </a:rPr>
              <a:t>Mây</a:t>
            </a:r>
            <a:r>
              <a:rPr lang="en-US" sz="2400" i="1" dirty="0">
                <a:latin typeface="Times New Roman" panose="02020603050405020304" pitchFamily="18" charset="0"/>
                <a:ea typeface="Times New Roman" panose="02020603050405020304" pitchFamily="18" charset="0"/>
                <a:cs typeface="+mn-cs"/>
              </a:rPr>
              <a:t> </a:t>
            </a:r>
            <a:r>
              <a:rPr lang="en-US" sz="2400" i="1" dirty="0" err="1">
                <a:latin typeface="Times New Roman" panose="02020603050405020304" pitchFamily="18" charset="0"/>
                <a:ea typeface="Times New Roman" panose="02020603050405020304" pitchFamily="18" charset="0"/>
                <a:cs typeface="+mn-cs"/>
              </a:rPr>
              <a:t>và</a:t>
            </a:r>
            <a:r>
              <a:rPr lang="en-US" sz="2400" i="1" dirty="0">
                <a:latin typeface="Times New Roman" panose="02020603050405020304" pitchFamily="18" charset="0"/>
                <a:ea typeface="Times New Roman" panose="02020603050405020304" pitchFamily="18" charset="0"/>
                <a:cs typeface="+mn-cs"/>
              </a:rPr>
              <a:t> </a:t>
            </a:r>
            <a:r>
              <a:rPr lang="en-US" sz="2400" i="1" dirty="0" err="1">
                <a:latin typeface="Times New Roman" panose="02020603050405020304" pitchFamily="18" charset="0"/>
                <a:ea typeface="Times New Roman" panose="02020603050405020304" pitchFamily="18" charset="0"/>
                <a:cs typeface="+mn-cs"/>
              </a:rPr>
              <a:t>sóng</a:t>
            </a:r>
            <a:r>
              <a:rPr lang="en-US" sz="2400" i="1" dirty="0">
                <a:latin typeface="Times New Roman" panose="02020603050405020304" pitchFamily="18" charset="0"/>
                <a:ea typeface="Times New Roman" panose="02020603050405020304" pitchFamily="18" charset="0"/>
                <a:cs typeface="+mn-cs"/>
              </a:rPr>
              <a:t>,  Ta- go)</a:t>
            </a:r>
            <a:endParaRPr lang="en-US" sz="2400" dirty="0">
              <a:latin typeface="Times New Roman" panose="02020603050405020304" pitchFamily="18" charset="0"/>
              <a:ea typeface="Times New Roman" panose="02020603050405020304" pitchFamily="18" charset="0"/>
              <a:cs typeface="+mn-cs"/>
            </a:endParaRPr>
          </a:p>
        </p:txBody>
      </p:sp>
      <p:sp>
        <p:nvSpPr>
          <p:cNvPr id="9" name="TextBox 8"/>
          <p:cNvSpPr txBox="1">
            <a:spLocks noChangeArrowheads="1"/>
          </p:cNvSpPr>
          <p:nvPr/>
        </p:nvSpPr>
        <p:spPr bwMode="auto">
          <a:xfrm>
            <a:off x="204788" y="728663"/>
            <a:ext cx="6124575" cy="461962"/>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Dạng đọc- hiểu</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8763" y="323850"/>
            <a:ext cx="11661775" cy="6343650"/>
          </a:xfrm>
          <a:prstGeom prst="roundRect">
            <a:avLst>
              <a:gd name="adj" fmla="val 12388"/>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68325" y="495300"/>
            <a:ext cx="11042650" cy="6000750"/>
          </a:xfrm>
          <a:prstGeom prst="rect">
            <a:avLst/>
          </a:prstGeom>
          <a:noFill/>
          <a:ln w="9525">
            <a:noFill/>
            <a:miter lim="800000"/>
            <a:headEnd/>
            <a:tailEnd/>
          </a:ln>
        </p:spPr>
        <p:txBody>
          <a:bodyPr>
            <a:spAutoFit/>
          </a:bodyPr>
          <a:lstStyle/>
          <a:p>
            <a:pPr>
              <a:tabLst>
                <a:tab pos="1385888" algn="l"/>
              </a:tabLst>
            </a:pP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phương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tiện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để</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tạo</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tính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nhạc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tính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liên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kết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trong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một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dòng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giữa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các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dòng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dựa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trên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sự</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lặp</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lại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phần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của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tiếng</a:t>
            </a:r>
            <a:r>
              <a:rPr lang="en-US" sz="2400" dirty="0">
                <a:latin typeface="Times New Roman" pitchFamily="18" charset="0"/>
                <a:ea typeface="MS Mincho" pitchFamily="49" charset="-128"/>
              </a:rPr>
              <a:t> ở </a:t>
            </a:r>
            <a:r>
              <a:rPr lang="en-US" sz="2400" dirty="0" err="1">
                <a:latin typeface="Times New Roman" pitchFamily="18" charset="0"/>
                <a:ea typeface="MS Mincho" pitchFamily="49" charset="-128"/>
              </a:rPr>
              <a:t>những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vị</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trí</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nhất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định</a:t>
            </a:r>
            <a:r>
              <a:rPr lang="en-US" sz="2400" dirty="0">
                <a:latin typeface="Times New Roman" pitchFamily="18" charset="0"/>
                <a:ea typeface="MS Mincho" pitchFamily="49" charset="-128"/>
              </a:rPr>
              <a:t>. </a:t>
            </a:r>
            <a:endParaRPr lang="en-US" sz="2400" dirty="0">
              <a:latin typeface="Times New Roman" pitchFamily="18" charset="0"/>
              <a:cs typeface="Times New Roman" pitchFamily="18" charset="0"/>
            </a:endParaRPr>
          </a:p>
          <a:p>
            <a:pPr>
              <a:tabLst>
                <a:tab pos="1385888" algn="l"/>
              </a:tabLst>
            </a:pPr>
            <a:r>
              <a:rPr lang="en-US" sz="2400" dirty="0">
                <a:latin typeface="Times New Roman" pitchFamily="18" charset="0"/>
                <a:ea typeface="MS Mincho" pitchFamily="49" charset="-128"/>
              </a:rPr>
              <a:t>      </a:t>
            </a:r>
            <a:r>
              <a:rPr lang="en-US" sz="2400" b="1" dirty="0">
                <a:latin typeface="Times New Roman" pitchFamily="18" charset="0"/>
                <a:ea typeface="MS Mincho" pitchFamily="49" charset="-128"/>
              </a:rPr>
              <a:t>. </a:t>
            </a:r>
            <a:r>
              <a:rPr lang="en-US" sz="2400" dirty="0" err="1">
                <a:latin typeface="Times New Roman" pitchFamily="18" charset="0"/>
                <a:ea typeface="MS Mincho" pitchFamily="49" charset="-128"/>
              </a:rPr>
              <a:t>Vần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chân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được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gieo</a:t>
            </a:r>
            <a:r>
              <a:rPr lang="en-US" sz="2400" dirty="0">
                <a:latin typeface="Times New Roman" pitchFamily="18" charset="0"/>
                <a:ea typeface="MS Mincho" pitchFamily="49" charset="-128"/>
              </a:rPr>
              <a:t> ở </a:t>
            </a:r>
            <a:r>
              <a:rPr lang="en-US" sz="2400" dirty="0" err="1">
                <a:latin typeface="Times New Roman" pitchFamily="18" charset="0"/>
                <a:ea typeface="MS Mincho" pitchFamily="49" charset="-128"/>
              </a:rPr>
              <a:t>tiếng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cuối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của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dòng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 </a:t>
            </a:r>
            <a:r>
              <a:rPr lang="en-US" sz="2400" dirty="0" err="1">
                <a:latin typeface="Times New Roman" pitchFamily="18" charset="0"/>
                <a:ea typeface="MS Mincho" pitchFamily="49" charset="-128"/>
              </a:rPr>
              <a:t>Vần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chân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rất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dạng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khi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liên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tiếp</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khi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gián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cách</a:t>
            </a:r>
            <a:endParaRPr lang="en-US" sz="2400" dirty="0">
              <a:latin typeface="Times New Roman" pitchFamily="18" charset="0"/>
              <a:cs typeface="Times New Roman" pitchFamily="18" charset="0"/>
            </a:endParaRPr>
          </a:p>
          <a:p>
            <a:pPr>
              <a:tabLst>
                <a:tab pos="1385888" algn="l"/>
              </a:tabLst>
            </a:pPr>
            <a:r>
              <a:rPr lang="en-US" sz="2400" dirty="0">
                <a:latin typeface="Times New Roman" pitchFamily="18" charset="0"/>
                <a:ea typeface="MS Mincho" pitchFamily="49" charset="-128"/>
              </a:rPr>
              <a:t>      </a:t>
            </a:r>
            <a:r>
              <a:rPr lang="en-US" sz="2400" b="1" dirty="0">
                <a:latin typeface="Times New Roman" pitchFamily="18" charset="0"/>
                <a:ea typeface="MS Mincho" pitchFamily="49" charset="-128"/>
              </a:rPr>
              <a:t>. </a:t>
            </a:r>
            <a:r>
              <a:rPr lang="en-US" sz="2400" dirty="0" err="1">
                <a:latin typeface="Times New Roman" pitchFamily="18" charset="0"/>
                <a:ea typeface="MS Mincho" pitchFamily="49" charset="-128"/>
              </a:rPr>
              <a:t>Vần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lưng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được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gieo</a:t>
            </a:r>
            <a:r>
              <a:rPr lang="en-US" sz="2400" dirty="0">
                <a:latin typeface="Times New Roman" pitchFamily="18" charset="0"/>
                <a:ea typeface="MS Mincho" pitchFamily="49" charset="-128"/>
              </a:rPr>
              <a:t> ở </a:t>
            </a:r>
            <a:r>
              <a:rPr lang="en-US" sz="2400" dirty="0" err="1">
                <a:latin typeface="Times New Roman" pitchFamily="18" charset="0"/>
                <a:ea typeface="MS Mincho" pitchFamily="49" charset="-128"/>
              </a:rPr>
              <a:t>tiếng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giữa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dòng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endParaRPr lang="en-US" sz="2400" dirty="0">
              <a:latin typeface="Times New Roman" pitchFamily="18" charset="0"/>
              <a:cs typeface="Times New Roman" pitchFamily="18" charset="0"/>
            </a:endParaRPr>
          </a:p>
          <a:p>
            <a:pPr>
              <a:tabLst>
                <a:tab pos="1385888" algn="l"/>
              </a:tabLst>
            </a:pP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Nhịp</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chỗ</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ngừng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ngắt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trong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một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dòng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trên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sự</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lặp</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lặp</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lại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của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kì</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số</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lượng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các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tiếng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Mỗi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thể</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có</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một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nhịp</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điệu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riêng</a:t>
            </a:r>
            <a:r>
              <a:rPr lang="en-US" sz="2400" dirty="0">
                <a:latin typeface="Times New Roman" pitchFamily="18" charset="0"/>
                <a:ea typeface="MS Mincho" pitchFamily="49" charset="-128"/>
              </a:rPr>
              <a:t>.</a:t>
            </a:r>
            <a:endParaRPr lang="en-US" sz="2400" dirty="0">
              <a:latin typeface="Times New Roman" pitchFamily="18" charset="0"/>
              <a:cs typeface="Times New Roman" pitchFamily="18" charset="0"/>
            </a:endParaRPr>
          </a:p>
          <a:p>
            <a:pPr>
              <a:tabLst>
                <a:tab pos="1385888" algn="l"/>
              </a:tabLst>
            </a:pP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Thanh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thanh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tính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của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âm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tiết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Tiếng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Việt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có</a:t>
            </a:r>
            <a:r>
              <a:rPr lang="en-US" sz="2400" dirty="0">
                <a:latin typeface="Times New Roman" pitchFamily="18" charset="0"/>
                <a:ea typeface="MS Mincho" pitchFamily="49" charset="-128"/>
              </a:rPr>
              <a:t> 6 </a:t>
            </a:r>
            <a:r>
              <a:rPr lang="en-US" sz="2400" dirty="0" err="1">
                <a:latin typeface="Times New Roman" pitchFamily="18" charset="0"/>
                <a:ea typeface="MS Mincho" pitchFamily="49" charset="-128"/>
              </a:rPr>
              <a:t>thanh:thanh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ngang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thanh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sắc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thanh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ngã</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thanh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huyền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thanh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hỏi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thanh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nặng</a:t>
            </a:r>
            <a:r>
              <a:rPr lang="en-US" sz="2400" dirty="0">
                <a:latin typeface="Times New Roman" pitchFamily="18" charset="0"/>
                <a:ea typeface="MS Mincho" pitchFamily="49" charset="-128"/>
              </a:rPr>
              <a:t>.</a:t>
            </a:r>
            <a:endParaRPr lang="en-US" sz="2400" dirty="0">
              <a:latin typeface="Times New Roman" pitchFamily="18" charset="0"/>
              <a:cs typeface="Times New Roman" pitchFamily="18" charset="0"/>
            </a:endParaRPr>
          </a:p>
          <a:p>
            <a:pPr>
              <a:tabLst>
                <a:tab pos="1385888" algn="l"/>
              </a:tabLst>
            </a:pP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Âm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điệu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đặc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điểm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chung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của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âm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thanh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trong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bài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a:t>
            </a:r>
            <a:endParaRPr lang="en-US" sz="2400" dirty="0">
              <a:latin typeface="Times New Roman" pitchFamily="18" charset="0"/>
              <a:cs typeface="Times New Roman" pitchFamily="18" charset="0"/>
            </a:endParaRPr>
          </a:p>
          <a:p>
            <a:pPr algn="just">
              <a:tabLst>
                <a:tab pos="1385888" algn="l"/>
              </a:tabLst>
            </a:pPr>
            <a:r>
              <a:rPr lang="pt-BR" sz="2400" dirty="0">
                <a:latin typeface="Times New Roman" pitchFamily="18" charset="0"/>
                <a:cs typeface="Times New Roman" pitchFamily="18" charset="0"/>
              </a:rPr>
              <a:t>- Ngôn ngữ thơ cô đọng hàm súc, giàu nhạc điệu giàu hình ảnh, sử dụng nhiều biện pháp tu từ (so sánh, ẩn dụ, điệp ngữ...)</a:t>
            </a:r>
            <a:endParaRPr lang="en-US" sz="2400" dirty="0">
              <a:latin typeface="Times New Roman" pitchFamily="18" charset="0"/>
              <a:cs typeface="Times New Roman" pitchFamily="18" charset="0"/>
            </a:endParaRPr>
          </a:p>
          <a:p>
            <a:pPr algn="just">
              <a:tabLst>
                <a:tab pos="1385888" algn="l"/>
              </a:tabLst>
            </a:pPr>
            <a:r>
              <a:rPr lang="pt-BR" sz="2400" dirty="0">
                <a:latin typeface="Times New Roman" pitchFamily="18" charset="0"/>
                <a:cs typeface="Times New Roman" pitchFamily="18" charset="0"/>
              </a:rPr>
              <a:t>- Nội dung chủ yếu của thơ là thể hiện tình cảm, cảm xúc của nhà thơ trước cuộc sống. Thơ có yếu tố miêu tả, tự sự nhưng những yếu tố đó chỉ là phương tiện để nhà thơ bộc lộ tình cảm, cảm xúc.</a:t>
            </a:r>
            <a:endParaRPr lang="en-US" sz="2400" dirty="0">
              <a:latin typeface="Times New Roman" pitchFamily="18" charset="0"/>
              <a:cs typeface="Times New Roman" pitchFamily="18" charset="0"/>
            </a:endParaRPr>
          </a:p>
          <a:p>
            <a:pPr algn="just">
              <a:tabLst>
                <a:tab pos="1385888" algn="l"/>
              </a:tabLst>
            </a:pP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Nhân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vật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trữ</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tình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hình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tượng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xây</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dựng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để</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bộc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lộ</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tình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cảm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cảm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xúc</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1000"/>
                                        <p:tgtEl>
                                          <p:spTgt spid="2">
                                            <p:txEl>
                                              <p:pRg st="2" end="2"/>
                                            </p:txEl>
                                          </p:spTgt>
                                        </p:tgtEl>
                                      </p:cBhvr>
                                    </p:animEffect>
                                    <p:anim calcmode="lin" valueType="num">
                                      <p:cBhvr>
                                        <p:cTn id="3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fade">
                                      <p:cBhvr>
                                        <p:cTn id="36" dur="1000"/>
                                        <p:tgtEl>
                                          <p:spTgt spid="2">
                                            <p:txEl>
                                              <p:pRg st="3" end="3"/>
                                            </p:txEl>
                                          </p:spTgt>
                                        </p:tgtEl>
                                      </p:cBhvr>
                                    </p:animEffect>
                                    <p:anim calcmode="lin" valueType="num">
                                      <p:cBhvr>
                                        <p:cTn id="3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fade">
                                      <p:cBhvr>
                                        <p:cTn id="43" dur="1000"/>
                                        <p:tgtEl>
                                          <p:spTgt spid="2">
                                            <p:txEl>
                                              <p:pRg st="4" end="4"/>
                                            </p:txEl>
                                          </p:spTgt>
                                        </p:tgtEl>
                                      </p:cBhvr>
                                    </p:animEffect>
                                    <p:anim calcmode="lin" valueType="num">
                                      <p:cBhvr>
                                        <p:cTn id="4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
                                            <p:txEl>
                                              <p:pRg st="5" end="5"/>
                                            </p:txEl>
                                          </p:spTgt>
                                        </p:tgtEl>
                                        <p:attrNameLst>
                                          <p:attrName>style.visibility</p:attrName>
                                        </p:attrNameLst>
                                      </p:cBhvr>
                                      <p:to>
                                        <p:strVal val="visible"/>
                                      </p:to>
                                    </p:set>
                                    <p:animEffect transition="in" filter="fade">
                                      <p:cBhvr>
                                        <p:cTn id="50" dur="1000"/>
                                        <p:tgtEl>
                                          <p:spTgt spid="2">
                                            <p:txEl>
                                              <p:pRg st="5" end="5"/>
                                            </p:txEl>
                                          </p:spTgt>
                                        </p:tgtEl>
                                      </p:cBhvr>
                                    </p:animEffect>
                                    <p:anim calcmode="lin" valueType="num">
                                      <p:cBhvr>
                                        <p:cTn id="5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
                                            <p:txEl>
                                              <p:pRg st="6" end="6"/>
                                            </p:txEl>
                                          </p:spTgt>
                                        </p:tgtEl>
                                        <p:attrNameLst>
                                          <p:attrName>style.visibility</p:attrName>
                                        </p:attrNameLst>
                                      </p:cBhvr>
                                      <p:to>
                                        <p:strVal val="visible"/>
                                      </p:to>
                                    </p:set>
                                    <p:animEffect transition="in" filter="fade">
                                      <p:cBhvr>
                                        <p:cTn id="57" dur="1000"/>
                                        <p:tgtEl>
                                          <p:spTgt spid="2">
                                            <p:txEl>
                                              <p:pRg st="6" end="6"/>
                                            </p:txEl>
                                          </p:spTgt>
                                        </p:tgtEl>
                                      </p:cBhvr>
                                    </p:animEffect>
                                    <p:anim calcmode="lin" valueType="num">
                                      <p:cBhvr>
                                        <p:cTn id="5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
                                            <p:txEl>
                                              <p:pRg st="7" end="7"/>
                                            </p:txEl>
                                          </p:spTgt>
                                        </p:tgtEl>
                                        <p:attrNameLst>
                                          <p:attrName>style.visibility</p:attrName>
                                        </p:attrNameLst>
                                      </p:cBhvr>
                                      <p:to>
                                        <p:strVal val="visible"/>
                                      </p:to>
                                    </p:set>
                                    <p:animEffect transition="in" filter="fade">
                                      <p:cBhvr>
                                        <p:cTn id="64" dur="1000"/>
                                        <p:tgtEl>
                                          <p:spTgt spid="2">
                                            <p:txEl>
                                              <p:pRg st="7" end="7"/>
                                            </p:txEl>
                                          </p:spTgt>
                                        </p:tgtEl>
                                      </p:cBhvr>
                                    </p:animEffect>
                                    <p:anim calcmode="lin" valueType="num">
                                      <p:cBhvr>
                                        <p:cTn id="6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
                                            <p:txEl>
                                              <p:pRg st="8" end="8"/>
                                            </p:txEl>
                                          </p:spTgt>
                                        </p:tgtEl>
                                        <p:attrNameLst>
                                          <p:attrName>style.visibility</p:attrName>
                                        </p:attrNameLst>
                                      </p:cBhvr>
                                      <p:to>
                                        <p:strVal val="visible"/>
                                      </p:to>
                                    </p:set>
                                    <p:animEffect transition="in" filter="fade">
                                      <p:cBhvr>
                                        <p:cTn id="71" dur="1000"/>
                                        <p:tgtEl>
                                          <p:spTgt spid="2">
                                            <p:txEl>
                                              <p:pRg st="8" end="8"/>
                                            </p:txEl>
                                          </p:spTgt>
                                        </p:tgtEl>
                                      </p:cBhvr>
                                    </p:animEffect>
                                    <p:anim calcmode="lin" valueType="num">
                                      <p:cBhvr>
                                        <p:cTn id="7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409700"/>
            <a:ext cx="11129963" cy="35671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1650" y="1914525"/>
            <a:ext cx="11129963" cy="230822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Xác định phương thức biểu đạt chính của</a:t>
            </a:r>
            <a:r>
              <a:rPr lang="en-US" sz="2400" i="1">
                <a:latin typeface="Times New Roman" pitchFamily="18" charset="0"/>
                <a:cs typeface="Times New Roman" pitchFamily="18" charset="0"/>
              </a:rPr>
              <a:t> đ</a:t>
            </a:r>
            <a:r>
              <a:rPr lang="en-US" sz="2400">
                <a:latin typeface="Times New Roman" pitchFamily="18" charset="0"/>
                <a:cs typeface="Times New Roman" pitchFamily="18" charset="0"/>
              </a:rPr>
              <a:t>oạn thơ ?</a:t>
            </a:r>
          </a:p>
          <a:p>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Dấu ngoặc kép dùng trong đoạn thơ trên có tác dụng gì?</a:t>
            </a:r>
          </a:p>
          <a:p>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Trước lời rủ rê của mây, em bé đã từ đưa ra lí do từ chối là gì? Em hiểu gì về lời từ chối ấy? </a:t>
            </a:r>
          </a:p>
          <a:p>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Giả sử em bị bạn bè rủ đi chơi một trò chơi game, mà mẹ em không muốn cho em đi. Em sẽ làm gì để vượt qua cám dỗ ấy?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154113"/>
            <a:ext cx="11264900" cy="46466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01650" y="1717675"/>
            <a:ext cx="11264900" cy="3784600"/>
          </a:xfrm>
          <a:prstGeom prst="rect">
            <a:avLst/>
          </a:prstGeom>
          <a:noFill/>
        </p:spPr>
        <p:txBody>
          <a:bodyPr>
            <a:spAutoFit/>
          </a:bodyPr>
          <a:lstStyle/>
          <a:p>
            <a:r>
              <a:rPr lang="en-US" sz="2400" b="1">
                <a:solidFill>
                  <a:srgbClr val="000000"/>
                </a:solidFill>
                <a:latin typeface="Times New Roman" pitchFamily="18" charset="0"/>
                <a:cs typeface="Times New Roman" pitchFamily="18" charset="0"/>
              </a:rPr>
              <a:t>Gợi ý làm bài</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Câu 1: P</a:t>
            </a:r>
            <a:r>
              <a:rPr lang="en-US" sz="2400">
                <a:latin typeface="Times New Roman" pitchFamily="18" charset="0"/>
                <a:cs typeface="Times New Roman" pitchFamily="18" charset="0"/>
              </a:rPr>
              <a:t>hương thức biểu đạt chính của</a:t>
            </a:r>
            <a:r>
              <a:rPr lang="en-US" sz="2400" i="1">
                <a:latin typeface="Times New Roman" pitchFamily="18" charset="0"/>
                <a:cs typeface="Times New Roman" pitchFamily="18" charset="0"/>
              </a:rPr>
              <a:t> đ</a:t>
            </a:r>
            <a:r>
              <a:rPr lang="en-US" sz="2400">
                <a:latin typeface="Times New Roman" pitchFamily="18" charset="0"/>
                <a:cs typeface="Times New Roman" pitchFamily="18" charset="0"/>
              </a:rPr>
              <a:t>oạn thơ trên là: Biểu cảm.</a:t>
            </a:r>
          </a:p>
          <a:p>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Dấu ngoặc kép dùng trong đoạn thơ trên có tác dụng:</a:t>
            </a:r>
          </a:p>
          <a:p>
            <a:pPr>
              <a:buFont typeface="Arial" charset="0"/>
              <a:buChar char="-"/>
            </a:pPr>
            <a:r>
              <a:rPr lang="en-US" sz="2400">
                <a:latin typeface="Times New Roman" pitchFamily="18" charset="0"/>
                <a:cs typeface="Times New Roman" pitchFamily="18" charset="0"/>
              </a:rPr>
              <a:t>Đánh dấu lời nói trực tiếp của các nhân vật: </a:t>
            </a:r>
          </a:p>
          <a:p>
            <a:r>
              <a:rPr lang="en-US" sz="2400">
                <a:latin typeface="Times New Roman" pitchFamily="18" charset="0"/>
                <a:cs typeface="Times New Roman" pitchFamily="18" charset="0"/>
              </a:rPr>
              <a:t>     + Đánh dấu lời trực tiếp của mây:</a:t>
            </a:r>
          </a:p>
          <a:p>
            <a:r>
              <a:rPr lang="en-US" sz="2400">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“Bọn tớ chơi từ khi thức dậy cho đến lúc chiều tà.</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 Bọn tớ chơi với bình minh vàng, bọn tớ chơi với vầng trăng bạc”.</a:t>
            </a:r>
            <a:endParaRPr lang="en-US" sz="2400">
              <a:latin typeface="Times New Roman" pitchFamily="18" charset="0"/>
              <a:cs typeface="Times New Roman" pitchFamily="18" charset="0"/>
            </a:endParaRPr>
          </a:p>
          <a:p>
            <a:r>
              <a:rPr lang="en-US" sz="2400" i="1">
                <a:solidFill>
                  <a:srgbClr val="000000"/>
                </a:solidFill>
                <a:latin typeface="Times New Roman" pitchFamily="18" charset="0"/>
                <a:cs typeface="Times New Roman" pitchFamily="18" charset="0"/>
              </a:rPr>
              <a:t>    + </a:t>
            </a:r>
            <a:r>
              <a:rPr lang="en-US" sz="2400">
                <a:latin typeface="Times New Roman" pitchFamily="18" charset="0"/>
                <a:cs typeface="Times New Roman" pitchFamily="18" charset="0"/>
              </a:rPr>
              <a:t>Đánh dấu lời trực tiếp của em bé : </a:t>
            </a:r>
            <a:r>
              <a:rPr lang="en-US" sz="2400" i="1">
                <a:solidFill>
                  <a:srgbClr val="000000"/>
                </a:solidFill>
                <a:latin typeface="Times New Roman" pitchFamily="18" charset="0"/>
                <a:cs typeface="Times New Roman" pitchFamily="18" charset="0"/>
              </a:rPr>
              <a:t>“ Mẹ mình đang đợi ở nhà”, “Làm sao có thể rời mẹ  mà đến được?”.</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495300"/>
            <a:ext cx="11399838" cy="59197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620713" y="730250"/>
            <a:ext cx="11401425" cy="5632450"/>
          </a:xfrm>
          <a:prstGeom prst="rect">
            <a:avLst/>
          </a:prstGeom>
          <a:noFill/>
        </p:spPr>
        <p:txBody>
          <a:bodyPr>
            <a:spAutoFit/>
          </a:bodyPr>
          <a:lstStyle/>
          <a:p>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Trước lời rủ rê của mây, em bé đã từ đưa ra lí do từ chối là  </a:t>
            </a:r>
            <a:r>
              <a:rPr lang="en-US" sz="2400">
                <a:solidFill>
                  <a:srgbClr val="000000"/>
                </a:solidFill>
                <a:latin typeface="Times New Roman" pitchFamily="18" charset="0"/>
                <a:cs typeface="Times New Roman" pitchFamily="18" charset="0"/>
              </a:rPr>
              <a:t>“ Mẹ mình đang đợi ở nhà”, “Làm sao có thể rời mẹ  mà đến được?”.</a:t>
            </a:r>
            <a:endParaRPr lang="en-US" sz="2400">
              <a:latin typeface="Times New Roman" pitchFamily="18" charset="0"/>
              <a:cs typeface="Times New Roman" pitchFamily="18" charset="0"/>
            </a:endParaRPr>
          </a:p>
          <a:p>
            <a:pPr>
              <a:buFont typeface="Arial" charset="0"/>
              <a:buChar char="-"/>
            </a:pPr>
            <a:r>
              <a:rPr lang="en-US" sz="2400">
                <a:latin typeface="Times New Roman" pitchFamily="18" charset="0"/>
                <a:cs typeface="Times New Roman" pitchFamily="18" charset="0"/>
              </a:rPr>
              <a:t>Em hiểu em bé rất yêu mẹ, em luôn nghĩ về mẹ, vì có mẹ đợi ở nhà, em sợ mẹ buồn nên em không thể đi chơi. Tình yêu mẹ khiến em chiến thắng ham muốn nhất thời là được đi chơi.</a:t>
            </a:r>
          </a:p>
          <a:p>
            <a:pPr>
              <a:buFont typeface="Arial" charset="0"/>
              <a:buChar char="-"/>
            </a:pPr>
            <a:r>
              <a:rPr lang="en-US" sz="2400">
                <a:latin typeface="Times New Roman" pitchFamily="18" charset="0"/>
                <a:cs typeface="Times New Roman" pitchFamily="18" charset="0"/>
              </a:rPr>
              <a:t>Lí do từ chối lời mời gọi của mây còn giúp em hiểu tình yêu thương của mẹ dành cho em rất lớn lao, da diết. Tình yêu ấy trở thành nguồn sức mạnh to lớn giúp em vượt qua cám dỗ.</a:t>
            </a:r>
          </a:p>
          <a:p>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Giả sử em bị bạn bè rủ đi chơi một trò chơi game, mà mẹ em không muốn cho em đi. Em sẽ làm những việc cụ thể để vượt qua cám dỗ như:</a:t>
            </a:r>
          </a:p>
          <a:p>
            <a:pPr>
              <a:buFont typeface="Arial" charset="0"/>
              <a:buChar char="-"/>
            </a:pPr>
            <a:r>
              <a:rPr lang="en-US" sz="2400">
                <a:latin typeface="Times New Roman" pitchFamily="18" charset="0"/>
                <a:cs typeface="Times New Roman" pitchFamily="18" charset="0"/>
              </a:rPr>
              <a:t>Sẵn sàng chối bạn, nói không với trò chơi gây nghiện như game...</a:t>
            </a:r>
          </a:p>
          <a:p>
            <a:pPr>
              <a:buFont typeface="Arial" charset="0"/>
              <a:buChar char="-"/>
            </a:pPr>
            <a:r>
              <a:rPr lang="en-US" sz="2400">
                <a:latin typeface="Times New Roman" pitchFamily="18" charset="0"/>
                <a:cs typeface="Times New Roman" pitchFamily="18" charset="0"/>
              </a:rPr>
              <a:t>Cùng mẹ hoặc cùng người thân làm những việc dọn dẹp nhà cửa, tưới cây, trông em.</a:t>
            </a:r>
          </a:p>
          <a:p>
            <a:pPr>
              <a:buFont typeface="Arial" charset="0"/>
              <a:buChar char="-"/>
            </a:pPr>
            <a:r>
              <a:rPr lang="en-US" sz="2400">
                <a:latin typeface="Times New Roman" pitchFamily="18" charset="0"/>
                <a:cs typeface="Times New Roman" pitchFamily="18" charset="0"/>
              </a:rPr>
              <a:t>Cùng các bạn tham gia các hoạt động xã hội hữu ích: chăm sóc nghĩa trang, dọn vệ sinh thôn xóm, ngõ phố, thu phế liệu để gây quỹ giúp những người gặp hoàn cảnh khó khăn, tham gia các câu lạc bộ thể thao...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44488" y="696119"/>
            <a:ext cx="11490325" cy="58721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344103" y="1241802"/>
            <a:ext cx="11491094" cy="4780796"/>
          </a:xfrm>
          <a:prstGeom prst="rect">
            <a:avLst/>
          </a:prstGeom>
          <a:noFill/>
        </p:spPr>
        <p:txBody>
          <a:bodyPr>
            <a:spAutoFit/>
          </a:bodyPr>
          <a:lstStyle/>
          <a:p>
            <a:pPr marL="457200" fontAlgn="auto">
              <a:spcBef>
                <a:spcPts val="0"/>
              </a:spcBef>
              <a:spcAft>
                <a:spcPts val="800"/>
              </a:spcAft>
              <a:tabLst>
                <a:tab pos="628650" algn="l"/>
              </a:tabLst>
              <a:defRPr/>
            </a:pPr>
            <a:r>
              <a:rPr lang="en-US" sz="2400" dirty="0" err="1">
                <a:highlight>
                  <a:srgbClr val="FFFF00"/>
                </a:highlight>
                <a:latin typeface="Times New Roman" panose="02020603050405020304" pitchFamily="18" charset="0"/>
                <a:ea typeface="Times New Roman" panose="02020603050405020304" pitchFamily="18" charset="0"/>
                <a:cs typeface="+mn-cs"/>
              </a:rPr>
              <a:t>Đề</a:t>
            </a:r>
            <a:r>
              <a:rPr lang="en-US" sz="2400" dirty="0">
                <a:highlight>
                  <a:srgbClr val="FFFF00"/>
                </a:highlight>
                <a:latin typeface="Times New Roman" panose="02020603050405020304" pitchFamily="18" charset="0"/>
                <a:ea typeface="Times New Roman" panose="02020603050405020304" pitchFamily="18" charset="0"/>
                <a:cs typeface="+mn-cs"/>
              </a:rPr>
              <a:t> </a:t>
            </a:r>
            <a:r>
              <a:rPr lang="en-US" sz="2400" dirty="0" err="1">
                <a:highlight>
                  <a:srgbClr val="FFFF00"/>
                </a:highlight>
                <a:latin typeface="Times New Roman" panose="02020603050405020304" pitchFamily="18" charset="0"/>
                <a:ea typeface="Times New Roman" panose="02020603050405020304" pitchFamily="18" charset="0"/>
                <a:cs typeface="+mn-cs"/>
              </a:rPr>
              <a:t>bài</a:t>
            </a:r>
            <a:r>
              <a:rPr lang="en-US" sz="2400" dirty="0">
                <a:highlight>
                  <a:srgbClr val="FFFF00"/>
                </a:highlight>
                <a:latin typeface="Times New Roman" panose="02020603050405020304" pitchFamily="18" charset="0"/>
                <a:ea typeface="Times New Roman" panose="02020603050405020304" pitchFamily="18" charset="0"/>
                <a:cs typeface="+mn-cs"/>
              </a:rPr>
              <a:t> 02:</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Đọc</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đoạn</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văn</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sau</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và</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trả</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lời</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các</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câu</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hỏi</a:t>
            </a:r>
            <a:r>
              <a:rPr lang="en-US" sz="2400" dirty="0">
                <a:latin typeface="Times New Roman" panose="02020603050405020304" pitchFamily="18" charset="0"/>
                <a:ea typeface="Times New Roman" panose="02020603050405020304" pitchFamily="18" charset="0"/>
                <a:cs typeface="+mn-cs"/>
              </a:rPr>
              <a:t>: </a:t>
            </a:r>
          </a:p>
          <a:p>
            <a:pPr marL="30480" marR="30480" fontAlgn="auto">
              <a:spcBef>
                <a:spcPts val="0"/>
              </a:spcBef>
              <a:spcAft>
                <a:spcPts val="1200"/>
              </a:spcAft>
              <a:defRPr/>
            </a:pP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latin typeface="Times New Roman" panose="02020603050405020304" pitchFamily="18" charset="0"/>
                <a:ea typeface="Times New Roman" panose="02020603050405020304" pitchFamily="18" charset="0"/>
                <a:cs typeface="+mn-cs"/>
              </a:rPr>
              <a:t>“...</a:t>
            </a:r>
            <a:r>
              <a:rPr lang="en-US" sz="2400" dirty="0" err="1">
                <a:solidFill>
                  <a:srgbClr val="000000"/>
                </a:solidFill>
                <a:latin typeface="Times New Roman" panose="02020603050405020304" pitchFamily="18" charset="0"/>
                <a:ea typeface="Times New Roman" panose="02020603050405020304" pitchFamily="18" charset="0"/>
                <a:cs typeface="+mn-cs"/>
              </a:rPr>
              <a:t>Nhưng</a:t>
            </a:r>
            <a:r>
              <a:rPr lang="en-US" sz="2400" dirty="0">
                <a:solidFill>
                  <a:srgbClr val="000000"/>
                </a:solidFill>
                <a:latin typeface="Times New Roman" panose="02020603050405020304" pitchFamily="18" charset="0"/>
                <a:ea typeface="Times New Roman" panose="02020603050405020304" pitchFamily="18" charset="0"/>
                <a:cs typeface="+mn-cs"/>
              </a:rPr>
              <a:t> con </a:t>
            </a:r>
            <a:r>
              <a:rPr lang="en-US" sz="2400" dirty="0" err="1">
                <a:solidFill>
                  <a:srgbClr val="000000"/>
                </a:solidFill>
                <a:latin typeface="Times New Roman" panose="02020603050405020304" pitchFamily="18" charset="0"/>
                <a:ea typeface="Times New Roman" panose="02020603050405020304" pitchFamily="18" charset="0"/>
                <a:cs typeface="+mn-cs"/>
              </a:rPr>
              <a:t>biết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trò</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khác</a:t>
            </a:r>
            <a:r>
              <a:rPr lang="en-US" sz="2400" dirty="0">
                <a:solidFill>
                  <a:srgbClr val="000000"/>
                </a:solidFill>
                <a:latin typeface="Times New Roman" panose="02020603050405020304" pitchFamily="18" charset="0"/>
                <a:ea typeface="Times New Roman" panose="02020603050405020304" pitchFamily="18" charset="0"/>
                <a:cs typeface="+mn-cs"/>
              </a:rPr>
              <a:t> hay </a:t>
            </a:r>
            <a:r>
              <a:rPr lang="en-US" sz="2400" dirty="0" err="1">
                <a:solidFill>
                  <a:srgbClr val="000000"/>
                </a:solidFill>
                <a:latin typeface="Times New Roman" panose="02020603050405020304" pitchFamily="18" charset="0"/>
                <a:ea typeface="Times New Roman" panose="02020603050405020304" pitchFamily="18" charset="0"/>
                <a:cs typeface="+mn-cs"/>
              </a:rPr>
              <a:t>hơn</a:t>
            </a:r>
            <a:r>
              <a:rPr lang="en-US" sz="2400" dirty="0">
                <a:solidFill>
                  <a:srgbClr val="000000"/>
                </a:solidFill>
                <a:latin typeface="Times New Roman" panose="02020603050405020304" pitchFamily="18" charset="0"/>
                <a:ea typeface="Times New Roman" panose="02020603050405020304" pitchFamily="18" charset="0"/>
                <a:cs typeface="+mn-cs"/>
              </a:rPr>
              <a:t>.</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solidFill>
                  <a:srgbClr val="000000"/>
                </a:solidFill>
                <a:latin typeface="Times New Roman" panose="02020603050405020304" pitchFamily="18" charset="0"/>
                <a:ea typeface="Times New Roman" panose="02020603050405020304" pitchFamily="18" charset="0"/>
                <a:cs typeface="+mn-cs"/>
              </a:rPr>
              <a:t>Con </a:t>
            </a:r>
            <a:r>
              <a:rPr lang="en-US" sz="2400" dirty="0" err="1">
                <a:solidFill>
                  <a:srgbClr val="000000"/>
                </a:solidFill>
                <a:latin typeface="Times New Roman" panose="02020603050405020304" pitchFamily="18" charset="0"/>
                <a:ea typeface="Times New Roman" panose="02020603050405020304" pitchFamily="18" charset="0"/>
                <a:cs typeface="+mn-cs"/>
              </a:rPr>
              <a:t>là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sóng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mẹ</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sẽ</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bến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bờ</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kì</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lạ</a:t>
            </a:r>
            <a:r>
              <a:rPr lang="en-US" sz="2400" dirty="0">
                <a:solidFill>
                  <a:srgbClr val="000000"/>
                </a:solidFill>
                <a:latin typeface="Times New Roman" panose="02020603050405020304" pitchFamily="18" charset="0"/>
                <a:ea typeface="Times New Roman" panose="02020603050405020304" pitchFamily="18" charset="0"/>
                <a:cs typeface="+mn-cs"/>
              </a:rPr>
              <a:t>.</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solidFill>
                  <a:srgbClr val="000000"/>
                </a:solidFill>
                <a:latin typeface="Times New Roman" panose="02020603050405020304" pitchFamily="18" charset="0"/>
                <a:ea typeface="Times New Roman" panose="02020603050405020304" pitchFamily="18" charset="0"/>
                <a:cs typeface="+mn-cs"/>
              </a:rPr>
              <a:t>Con </a:t>
            </a:r>
            <a:r>
              <a:rPr lang="en-US" sz="2400" dirty="0" err="1">
                <a:solidFill>
                  <a:srgbClr val="000000"/>
                </a:solidFill>
                <a:latin typeface="Times New Roman" panose="02020603050405020304" pitchFamily="18" charset="0"/>
                <a:ea typeface="Times New Roman" panose="02020603050405020304" pitchFamily="18" charset="0"/>
                <a:cs typeface="+mn-cs"/>
              </a:rPr>
              <a:t>lăn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lăn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lăn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mãi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rồi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sẽ</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cười</a:t>
            </a:r>
            <a:r>
              <a:rPr lang="en-US" sz="2400" dirty="0">
                <a:solidFill>
                  <a:srgbClr val="000000"/>
                </a:solidFill>
                <a:latin typeface="Times New Roman" panose="02020603050405020304" pitchFamily="18" charset="0"/>
                <a:ea typeface="Times New Roman" panose="02020603050405020304" pitchFamily="18" charset="0"/>
                <a:cs typeface="+mn-cs"/>
              </a:rPr>
              <a:t> vang </a:t>
            </a:r>
            <a:r>
              <a:rPr lang="en-US" sz="2400" dirty="0" err="1">
                <a:solidFill>
                  <a:srgbClr val="000000"/>
                </a:solidFill>
                <a:latin typeface="Times New Roman" panose="02020603050405020304" pitchFamily="18" charset="0"/>
                <a:ea typeface="Times New Roman" panose="02020603050405020304" pitchFamily="18" charset="0"/>
                <a:cs typeface="+mn-cs"/>
              </a:rPr>
              <a:t>vỡ</a:t>
            </a:r>
            <a:r>
              <a:rPr lang="en-US" sz="2400" dirty="0">
                <a:solidFill>
                  <a:srgbClr val="000000"/>
                </a:solidFill>
                <a:latin typeface="Times New Roman" panose="02020603050405020304" pitchFamily="18" charset="0"/>
                <a:ea typeface="Times New Roman" panose="02020603050405020304" pitchFamily="18" charset="0"/>
                <a:cs typeface="+mn-cs"/>
              </a:rPr>
              <a:t> tan </a:t>
            </a:r>
            <a:r>
              <a:rPr lang="en-US" sz="2400" dirty="0" err="1">
                <a:solidFill>
                  <a:srgbClr val="000000"/>
                </a:solidFill>
                <a:latin typeface="Times New Roman" panose="02020603050405020304" pitchFamily="18" charset="0"/>
                <a:ea typeface="Times New Roman" panose="02020603050405020304" pitchFamily="18" charset="0"/>
                <a:cs typeface="+mn-cs"/>
              </a:rPr>
              <a:t>vào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lòng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mẹ</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err="1">
                <a:solidFill>
                  <a:srgbClr val="000000"/>
                </a:solidFill>
                <a:latin typeface="Times New Roman" panose="02020603050405020304" pitchFamily="18" charset="0"/>
                <a:ea typeface="Times New Roman" panose="02020603050405020304" pitchFamily="18" charset="0"/>
                <a:cs typeface="+mn-cs"/>
              </a:rPr>
              <a:t>Và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không</a:t>
            </a:r>
            <a:r>
              <a:rPr lang="en-US" sz="2400" dirty="0">
                <a:solidFill>
                  <a:srgbClr val="000000"/>
                </a:solidFill>
                <a:latin typeface="Times New Roman" panose="02020603050405020304" pitchFamily="18" charset="0"/>
                <a:ea typeface="Times New Roman" panose="02020603050405020304" pitchFamily="18" charset="0"/>
                <a:cs typeface="+mn-cs"/>
              </a:rPr>
              <a:t>  ai </a:t>
            </a:r>
            <a:r>
              <a:rPr lang="en-US" sz="2400" dirty="0" err="1">
                <a:solidFill>
                  <a:srgbClr val="000000"/>
                </a:solidFill>
                <a:latin typeface="Times New Roman" panose="02020603050405020304" pitchFamily="18" charset="0"/>
                <a:ea typeface="Times New Roman" panose="02020603050405020304" pitchFamily="18" charset="0"/>
                <a:cs typeface="+mn-cs"/>
              </a:rPr>
              <a:t>trên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thế</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gian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này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biết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mẹ</a:t>
            </a:r>
            <a:r>
              <a:rPr lang="en-US" sz="2400" dirty="0">
                <a:solidFill>
                  <a:srgbClr val="000000"/>
                </a:solidFill>
                <a:latin typeface="Times New Roman" panose="02020603050405020304" pitchFamily="18" charset="0"/>
                <a:ea typeface="Times New Roman" panose="02020603050405020304" pitchFamily="18" charset="0"/>
                <a:cs typeface="+mn-cs"/>
              </a:rPr>
              <a:t> con ta </a:t>
            </a:r>
            <a:r>
              <a:rPr lang="en-US" sz="2400" dirty="0" err="1">
                <a:solidFill>
                  <a:srgbClr val="000000"/>
                </a:solidFill>
                <a:latin typeface="Times New Roman" panose="02020603050405020304" pitchFamily="18" charset="0"/>
                <a:ea typeface="Times New Roman" panose="02020603050405020304" pitchFamily="18" charset="0"/>
                <a:cs typeface="+mn-cs"/>
              </a:rPr>
              <a:t>đang</a:t>
            </a:r>
            <a:r>
              <a:rPr lang="en-US" sz="2400" dirty="0">
                <a:solidFill>
                  <a:srgbClr val="000000"/>
                </a:solidFill>
                <a:latin typeface="Times New Roman" panose="02020603050405020304" pitchFamily="18" charset="0"/>
                <a:ea typeface="Times New Roman" panose="02020603050405020304" pitchFamily="18" charset="0"/>
                <a:cs typeface="+mn-cs"/>
              </a:rPr>
              <a:t> ở </a:t>
            </a:r>
            <a:r>
              <a:rPr lang="en-US" sz="2400" dirty="0" err="1">
                <a:solidFill>
                  <a:srgbClr val="000000"/>
                </a:solidFill>
                <a:latin typeface="Times New Roman" panose="02020603050405020304" pitchFamily="18" charset="0"/>
                <a:ea typeface="Times New Roman" panose="02020603050405020304" pitchFamily="18" charset="0"/>
                <a:cs typeface="+mn-cs"/>
              </a:rPr>
              <a:t>chốn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nào</a:t>
            </a:r>
            <a:r>
              <a:rPr lang="en-US" sz="2400" dirty="0">
                <a:solidFill>
                  <a:srgbClr val="000000"/>
                </a:solidFill>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dirty="0">
                <a:latin typeface="Times New Roman" panose="02020603050405020304" pitchFamily="18" charset="0"/>
                <a:ea typeface="Times New Roman" panose="02020603050405020304" pitchFamily="18" charset="0"/>
                <a:cs typeface="+mn-cs"/>
              </a:rPr>
              <a:t>                                            </a:t>
            </a:r>
            <a:r>
              <a:rPr lang="en-US" sz="2400" i="1" dirty="0">
                <a:latin typeface="Times New Roman" panose="02020603050405020304" pitchFamily="18" charset="0"/>
                <a:ea typeface="Times New Roman" panose="02020603050405020304" pitchFamily="18" charset="0"/>
                <a:cs typeface="+mn-cs"/>
              </a:rPr>
              <a:t>(</a:t>
            </a:r>
            <a:r>
              <a:rPr lang="en-US" sz="2400" i="1" dirty="0" err="1">
                <a:latin typeface="Times New Roman" panose="02020603050405020304" pitchFamily="18" charset="0"/>
                <a:ea typeface="Times New Roman" panose="02020603050405020304" pitchFamily="18" charset="0"/>
                <a:cs typeface="+mn-cs"/>
              </a:rPr>
              <a:t>Trích</a:t>
            </a:r>
            <a:r>
              <a:rPr lang="en-US" sz="2400" i="1" dirty="0">
                <a:latin typeface="Times New Roman" panose="02020603050405020304" pitchFamily="18" charset="0"/>
                <a:ea typeface="Times New Roman" panose="02020603050405020304" pitchFamily="18" charset="0"/>
                <a:cs typeface="+mn-cs"/>
              </a:rPr>
              <a:t> </a:t>
            </a:r>
            <a:r>
              <a:rPr lang="en-US" sz="2400" i="1" dirty="0" err="1">
                <a:latin typeface="Times New Roman" panose="02020603050405020304" pitchFamily="18" charset="0"/>
                <a:ea typeface="Times New Roman" panose="02020603050405020304" pitchFamily="18" charset="0"/>
                <a:cs typeface="+mn-cs"/>
              </a:rPr>
              <a:t>Mây</a:t>
            </a:r>
            <a:r>
              <a:rPr lang="en-US" sz="2400" i="1" dirty="0">
                <a:latin typeface="Times New Roman" panose="02020603050405020304" pitchFamily="18" charset="0"/>
                <a:ea typeface="Times New Roman" panose="02020603050405020304" pitchFamily="18" charset="0"/>
                <a:cs typeface="+mn-cs"/>
              </a:rPr>
              <a:t> </a:t>
            </a:r>
            <a:r>
              <a:rPr lang="en-US" sz="2400" i="1" dirty="0" err="1">
                <a:latin typeface="Times New Roman" panose="02020603050405020304" pitchFamily="18" charset="0"/>
                <a:ea typeface="Times New Roman" panose="02020603050405020304" pitchFamily="18" charset="0"/>
                <a:cs typeface="+mn-cs"/>
              </a:rPr>
              <a:t>và</a:t>
            </a:r>
            <a:r>
              <a:rPr lang="en-US" sz="2400" i="1" dirty="0">
                <a:latin typeface="Times New Roman" panose="02020603050405020304" pitchFamily="18" charset="0"/>
                <a:ea typeface="Times New Roman" panose="02020603050405020304" pitchFamily="18" charset="0"/>
                <a:cs typeface="+mn-cs"/>
              </a:rPr>
              <a:t> </a:t>
            </a:r>
            <a:r>
              <a:rPr lang="en-US" sz="2400" i="1" dirty="0" err="1">
                <a:latin typeface="Times New Roman" panose="02020603050405020304" pitchFamily="18" charset="0"/>
                <a:ea typeface="Times New Roman" panose="02020603050405020304" pitchFamily="18" charset="0"/>
                <a:cs typeface="+mn-cs"/>
              </a:rPr>
              <a:t>sóng</a:t>
            </a:r>
            <a:r>
              <a:rPr lang="en-US" sz="2400" i="1" dirty="0">
                <a:latin typeface="Times New Roman" panose="02020603050405020304" pitchFamily="18" charset="0"/>
                <a:ea typeface="Times New Roman" panose="02020603050405020304" pitchFamily="18" charset="0"/>
                <a:cs typeface="+mn-cs"/>
              </a:rPr>
              <a:t>,  Ta- go)</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b="1" dirty="0" err="1">
                <a:latin typeface="Times New Roman" panose="02020603050405020304" pitchFamily="18" charset="0"/>
                <a:ea typeface="Times New Roman" panose="02020603050405020304" pitchFamily="18" charset="0"/>
                <a:cs typeface="+mn-cs"/>
              </a:rPr>
              <a:t>Câu</a:t>
            </a:r>
            <a:r>
              <a:rPr lang="en-US" sz="2400" b="1" dirty="0">
                <a:latin typeface="Times New Roman" panose="02020603050405020304" pitchFamily="18" charset="0"/>
                <a:ea typeface="Times New Roman" panose="02020603050405020304" pitchFamily="18" charset="0"/>
                <a:cs typeface="+mn-cs"/>
              </a:rPr>
              <a:t> 1:</a:t>
            </a:r>
            <a:r>
              <a:rPr lang="en-US" sz="2400" i="1"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Đoạn</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thơ</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trên</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là</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lời</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của</a:t>
            </a:r>
            <a:r>
              <a:rPr lang="en-US" sz="2400" dirty="0">
                <a:latin typeface="Times New Roman" panose="02020603050405020304" pitchFamily="18" charset="0"/>
                <a:ea typeface="Times New Roman" panose="02020603050405020304" pitchFamily="18" charset="0"/>
                <a:cs typeface="+mn-cs"/>
              </a:rPr>
              <a:t> ai </a:t>
            </a:r>
            <a:r>
              <a:rPr lang="en-US" sz="2400" dirty="0" err="1">
                <a:latin typeface="Times New Roman" panose="02020603050405020304" pitchFamily="18" charset="0"/>
                <a:ea typeface="Times New Roman" panose="02020603050405020304" pitchFamily="18" charset="0"/>
                <a:cs typeface="+mn-cs"/>
              </a:rPr>
              <a:t>nói</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với</a:t>
            </a:r>
            <a:r>
              <a:rPr lang="en-US" sz="2400" dirty="0">
                <a:latin typeface="Times New Roman" panose="02020603050405020304" pitchFamily="18" charset="0"/>
                <a:ea typeface="Times New Roman" panose="02020603050405020304" pitchFamily="18" charset="0"/>
                <a:cs typeface="+mn-cs"/>
              </a:rPr>
              <a:t> ai, </a:t>
            </a:r>
            <a:r>
              <a:rPr lang="en-US" sz="2400" dirty="0" err="1">
                <a:latin typeface="Times New Roman" panose="02020603050405020304" pitchFamily="18" charset="0"/>
                <a:ea typeface="Times New Roman" panose="02020603050405020304" pitchFamily="18" charset="0"/>
                <a:cs typeface="+mn-cs"/>
              </a:rPr>
              <a:t>nói</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về</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điều</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gì</a:t>
            </a:r>
            <a:r>
              <a:rPr lang="en-US" sz="2400" dirty="0">
                <a:latin typeface="Times New Roman" panose="02020603050405020304" pitchFamily="18" charset="0"/>
                <a:ea typeface="Times New Roman" panose="02020603050405020304" pitchFamily="18" charset="0"/>
                <a:cs typeface="+mn-cs"/>
              </a:rPr>
              <a:t>?</a:t>
            </a:r>
          </a:p>
          <a:p>
            <a:pPr fontAlgn="auto">
              <a:spcBef>
                <a:spcPts val="0"/>
              </a:spcBef>
              <a:spcAft>
                <a:spcPts val="0"/>
              </a:spcAft>
              <a:defRPr/>
            </a:pPr>
            <a:r>
              <a:rPr lang="en-US" sz="2400" b="1" dirty="0" err="1">
                <a:latin typeface="Times New Roman" panose="02020603050405020304" pitchFamily="18" charset="0"/>
                <a:ea typeface="Times New Roman" panose="02020603050405020304" pitchFamily="18" charset="0"/>
                <a:cs typeface="+mn-cs"/>
              </a:rPr>
              <a:t>Câu</a:t>
            </a:r>
            <a:r>
              <a:rPr lang="en-US" sz="2400" b="1" dirty="0">
                <a:latin typeface="Times New Roman" panose="02020603050405020304" pitchFamily="18" charset="0"/>
                <a:ea typeface="Times New Roman" panose="02020603050405020304" pitchFamily="18" charset="0"/>
                <a:cs typeface="+mn-cs"/>
              </a:rPr>
              <a:t> 2:</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Chỉ</a:t>
            </a:r>
            <a:r>
              <a:rPr lang="en-US" sz="2400" dirty="0">
                <a:latin typeface="Times New Roman" panose="02020603050405020304" pitchFamily="18" charset="0"/>
                <a:ea typeface="Times New Roman" panose="02020603050405020304" pitchFamily="18" charset="0"/>
                <a:cs typeface="+mn-cs"/>
              </a:rPr>
              <a:t> ra </a:t>
            </a:r>
            <a:r>
              <a:rPr lang="en-US" sz="2400" dirty="0" err="1">
                <a:latin typeface="Times New Roman" panose="02020603050405020304" pitchFamily="18" charset="0"/>
                <a:ea typeface="Times New Roman" panose="02020603050405020304" pitchFamily="18" charset="0"/>
                <a:cs typeface="+mn-cs"/>
              </a:rPr>
              <a:t>phép</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tu</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từ</a:t>
            </a:r>
            <a:r>
              <a:rPr lang="en-US" sz="2400" dirty="0">
                <a:latin typeface="Times New Roman" panose="02020603050405020304" pitchFamily="18" charset="0"/>
                <a:ea typeface="Times New Roman" panose="02020603050405020304" pitchFamily="18" charset="0"/>
                <a:cs typeface="+mn-cs"/>
              </a:rPr>
              <a:t> so </a:t>
            </a:r>
            <a:r>
              <a:rPr lang="en-US" sz="2400" dirty="0" err="1">
                <a:latin typeface="Times New Roman" panose="02020603050405020304" pitchFamily="18" charset="0"/>
                <a:ea typeface="Times New Roman" panose="02020603050405020304" pitchFamily="18" charset="0"/>
                <a:cs typeface="+mn-cs"/>
              </a:rPr>
              <a:t>sánh</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và</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tác</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dụng</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của</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phép</a:t>
            </a:r>
            <a:r>
              <a:rPr lang="en-US" sz="2400" dirty="0">
                <a:latin typeface="Times New Roman" panose="02020603050405020304" pitchFamily="18" charset="0"/>
                <a:ea typeface="Times New Roman" panose="02020603050405020304" pitchFamily="18" charset="0"/>
                <a:cs typeface="+mn-cs"/>
              </a:rPr>
              <a:t> so </a:t>
            </a:r>
            <a:r>
              <a:rPr lang="en-US" sz="2400" dirty="0" err="1">
                <a:latin typeface="Times New Roman" panose="02020603050405020304" pitchFamily="18" charset="0"/>
                <a:ea typeface="Times New Roman" panose="02020603050405020304" pitchFamily="18" charset="0"/>
                <a:cs typeface="+mn-cs"/>
              </a:rPr>
              <a:t>sánh</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trong</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đoạn</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thơ</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trên</a:t>
            </a:r>
            <a:r>
              <a:rPr lang="en-US" sz="2400" dirty="0">
                <a:latin typeface="Times New Roman" panose="02020603050405020304" pitchFamily="18" charset="0"/>
                <a:ea typeface="Times New Roman" panose="02020603050405020304" pitchFamily="18" charset="0"/>
                <a:cs typeface="+mn-cs"/>
              </a:rPr>
              <a:t>?</a:t>
            </a:r>
          </a:p>
          <a:p>
            <a:pPr fontAlgn="auto">
              <a:spcBef>
                <a:spcPts val="0"/>
              </a:spcBef>
              <a:spcAft>
                <a:spcPts val="0"/>
              </a:spcAft>
              <a:defRPr/>
            </a:pPr>
            <a:r>
              <a:rPr lang="en-US" sz="2400" b="1" dirty="0" err="1">
                <a:latin typeface="Times New Roman" panose="02020603050405020304" pitchFamily="18" charset="0"/>
                <a:ea typeface="Times New Roman" panose="02020603050405020304" pitchFamily="18" charset="0"/>
                <a:cs typeface="+mn-cs"/>
              </a:rPr>
              <a:t>Câu</a:t>
            </a:r>
            <a:r>
              <a:rPr lang="en-US" sz="2400" b="1" dirty="0">
                <a:latin typeface="Times New Roman" panose="02020603050405020304" pitchFamily="18" charset="0"/>
                <a:ea typeface="Times New Roman" panose="02020603050405020304" pitchFamily="18" charset="0"/>
                <a:cs typeface="+mn-cs"/>
              </a:rPr>
              <a:t> 3:</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Em</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hiểu</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câu</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thơ</a:t>
            </a:r>
            <a:r>
              <a:rPr lang="en-US" sz="2400" dirty="0">
                <a:latin typeface="Times New Roman" panose="02020603050405020304" pitchFamily="18" charset="0"/>
                <a:ea typeface="Times New Roman" panose="02020603050405020304" pitchFamily="18" charset="0"/>
                <a:cs typeface="+mn-cs"/>
              </a:rPr>
              <a:t> </a:t>
            </a:r>
            <a:r>
              <a:rPr lang="en-US" sz="2400" i="1" dirty="0">
                <a:latin typeface="Times New Roman" panose="02020603050405020304" pitchFamily="18" charset="0"/>
                <a:ea typeface="Times New Roman" panose="02020603050405020304" pitchFamily="18" charset="0"/>
                <a:cs typeface="+mn-cs"/>
              </a:rPr>
              <a:t>“</a:t>
            </a:r>
            <a:r>
              <a:rPr lang="en-US" sz="2400" i="1" dirty="0" err="1">
                <a:solidFill>
                  <a:srgbClr val="000000"/>
                </a:solidFill>
                <a:latin typeface="Times New Roman" panose="02020603050405020304" pitchFamily="18" charset="0"/>
                <a:ea typeface="Times New Roman" panose="02020603050405020304" pitchFamily="18" charset="0"/>
                <a:cs typeface="+mn-cs"/>
              </a:rPr>
              <a:t>Và</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không</a:t>
            </a:r>
            <a:r>
              <a:rPr lang="en-US" sz="2400" i="1" dirty="0">
                <a:solidFill>
                  <a:srgbClr val="000000"/>
                </a:solidFill>
                <a:latin typeface="Times New Roman" panose="02020603050405020304" pitchFamily="18" charset="0"/>
                <a:ea typeface="Times New Roman" panose="02020603050405020304" pitchFamily="18" charset="0"/>
                <a:cs typeface="+mn-cs"/>
              </a:rPr>
              <a:t>  ai </a:t>
            </a:r>
            <a:r>
              <a:rPr lang="en-US" sz="2400" i="1" dirty="0" err="1">
                <a:solidFill>
                  <a:srgbClr val="000000"/>
                </a:solidFill>
                <a:latin typeface="Times New Roman" panose="02020603050405020304" pitchFamily="18" charset="0"/>
                <a:ea typeface="Times New Roman" panose="02020603050405020304" pitchFamily="18" charset="0"/>
                <a:cs typeface="+mn-cs"/>
              </a:rPr>
              <a:t>trên</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thế</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gian</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này</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biết</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mẹ</a:t>
            </a:r>
            <a:r>
              <a:rPr lang="en-US" sz="2400" i="1" dirty="0">
                <a:solidFill>
                  <a:srgbClr val="000000"/>
                </a:solidFill>
                <a:latin typeface="Times New Roman" panose="02020603050405020304" pitchFamily="18" charset="0"/>
                <a:ea typeface="Times New Roman" panose="02020603050405020304" pitchFamily="18" charset="0"/>
                <a:cs typeface="+mn-cs"/>
              </a:rPr>
              <a:t> con ta </a:t>
            </a:r>
            <a:r>
              <a:rPr lang="en-US" sz="2400" i="1" dirty="0" err="1">
                <a:solidFill>
                  <a:srgbClr val="000000"/>
                </a:solidFill>
                <a:latin typeface="Times New Roman" panose="02020603050405020304" pitchFamily="18" charset="0"/>
                <a:ea typeface="Times New Roman" panose="02020603050405020304" pitchFamily="18" charset="0"/>
                <a:cs typeface="+mn-cs"/>
              </a:rPr>
              <a:t>đang</a:t>
            </a:r>
            <a:r>
              <a:rPr lang="en-US" sz="2400" i="1" dirty="0">
                <a:solidFill>
                  <a:srgbClr val="000000"/>
                </a:solidFill>
                <a:latin typeface="Times New Roman" panose="02020603050405020304" pitchFamily="18" charset="0"/>
                <a:ea typeface="Times New Roman" panose="02020603050405020304" pitchFamily="18" charset="0"/>
                <a:cs typeface="+mn-cs"/>
              </a:rPr>
              <a:t> ở </a:t>
            </a:r>
            <a:r>
              <a:rPr lang="en-US" sz="2400" i="1" dirty="0" err="1">
                <a:solidFill>
                  <a:srgbClr val="000000"/>
                </a:solidFill>
                <a:latin typeface="Times New Roman" panose="02020603050405020304" pitchFamily="18" charset="0"/>
                <a:ea typeface="Times New Roman" panose="02020603050405020304" pitchFamily="18" charset="0"/>
                <a:cs typeface="+mn-cs"/>
              </a:rPr>
              <a:t>chốn</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nào</a:t>
            </a:r>
            <a:r>
              <a:rPr lang="en-US" sz="2400" i="1" dirty="0">
                <a:solidFill>
                  <a:srgbClr val="000000"/>
                </a:solidFill>
                <a:latin typeface="Times New Roman" panose="02020603050405020304" pitchFamily="18" charset="0"/>
                <a:ea typeface="Times New Roman" panose="02020603050405020304" pitchFamily="18" charset="0"/>
                <a:cs typeface="+mn-cs"/>
              </a:rPr>
              <a: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như</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thế</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nào</a:t>
            </a:r>
            <a:r>
              <a:rPr lang="en-US" sz="2400" dirty="0">
                <a:solidFill>
                  <a:srgbClr val="000000"/>
                </a:solidFill>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b="1" dirty="0" err="1">
                <a:latin typeface="Times New Roman" panose="02020603050405020304" pitchFamily="18" charset="0"/>
                <a:ea typeface="Times New Roman" panose="02020603050405020304" pitchFamily="18" charset="0"/>
                <a:cs typeface="+mn-cs"/>
              </a:rPr>
              <a:t>Câu</a:t>
            </a:r>
            <a:r>
              <a:rPr lang="en-US" sz="2400" b="1" dirty="0">
                <a:latin typeface="Times New Roman" panose="02020603050405020304" pitchFamily="18" charset="0"/>
                <a:ea typeface="Times New Roman" panose="02020603050405020304" pitchFamily="18" charset="0"/>
                <a:cs typeface="+mn-cs"/>
              </a:rPr>
              <a:t> 4</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Đọc</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đoạn</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thơ</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em</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rút</a:t>
            </a:r>
            <a:r>
              <a:rPr lang="en-US" sz="2400" dirty="0">
                <a:latin typeface="Times New Roman" panose="02020603050405020304" pitchFamily="18" charset="0"/>
                <a:ea typeface="Times New Roman" panose="02020603050405020304" pitchFamily="18" charset="0"/>
                <a:cs typeface="+mn-cs"/>
              </a:rPr>
              <a:t> ra </a:t>
            </a:r>
            <a:r>
              <a:rPr lang="en-US" sz="2400" dirty="0" err="1">
                <a:latin typeface="Times New Roman" panose="02020603050405020304" pitchFamily="18" charset="0"/>
                <a:ea typeface="Times New Roman" panose="02020603050405020304" pitchFamily="18" charset="0"/>
                <a:cs typeface="+mn-cs"/>
              </a:rPr>
              <a:t>cho</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mình</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những</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thông</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điệp</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nào</a:t>
            </a:r>
            <a:r>
              <a:rPr lang="en-US" sz="2400" dirty="0">
                <a:latin typeface="Times New Roman" panose="02020603050405020304" pitchFamily="18" charset="0"/>
                <a:ea typeface="Times New Roman" panose="02020603050405020304" pitchFamily="18" charset="0"/>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163" y="884238"/>
            <a:ext cx="11468100" cy="57419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1650" y="1023938"/>
            <a:ext cx="11250613" cy="5264150"/>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cs typeface="Times New Roman" pitchFamily="18" charset="0"/>
              </a:rPr>
              <a:t>                                                            Gợi ý làm bài</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Câu 1:</a:t>
            </a: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Đoạn văn trên là lời em bé (người con) nói với mẹ về những trò chơi do em bé sáng tạo ra.</a:t>
            </a:r>
          </a:p>
          <a:p>
            <a:r>
              <a:rPr lang="en-US" sz="2400" b="1">
                <a:latin typeface="Times New Roman" pitchFamily="18" charset="0"/>
                <a:cs typeface="Times New Roman" pitchFamily="18" charset="0"/>
              </a:rPr>
              <a:t>Câu 2:</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phép tu từ so sánh: </a:t>
            </a:r>
            <a:r>
              <a:rPr lang="en-US" sz="2400" i="1">
                <a:latin typeface="Times New Roman" pitchFamily="18" charset="0"/>
                <a:cs typeface="Times New Roman" pitchFamily="18" charset="0"/>
              </a:rPr>
              <a:t>“Con”</a:t>
            </a:r>
            <a:r>
              <a:rPr lang="en-US" sz="2400">
                <a:latin typeface="Times New Roman" pitchFamily="18" charset="0"/>
                <a:cs typeface="Times New Roman" pitchFamily="18" charset="0"/>
              </a:rPr>
              <a:t> được so sánh với </a:t>
            </a:r>
            <a:r>
              <a:rPr lang="en-US" sz="2400" i="1">
                <a:latin typeface="Times New Roman" pitchFamily="18" charset="0"/>
                <a:cs typeface="Times New Roman" pitchFamily="18" charset="0"/>
              </a:rPr>
              <a:t>“sóng</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mẹ</a:t>
            </a:r>
            <a:r>
              <a:rPr lang="en-US" sz="2400">
                <a:latin typeface="Times New Roman" pitchFamily="18" charset="0"/>
                <a:cs typeface="Times New Roman" pitchFamily="18" charset="0"/>
              </a:rPr>
              <a:t>” được ví như “</a:t>
            </a:r>
            <a:r>
              <a:rPr lang="en-US" sz="2400" i="1">
                <a:latin typeface="Times New Roman" pitchFamily="18" charset="0"/>
                <a:cs typeface="Times New Roman" pitchFamily="18" charset="0"/>
              </a:rPr>
              <a:t>bến bờ kì lạ”</a:t>
            </a:r>
            <a:r>
              <a:rPr lang="en-US" sz="2400">
                <a:latin typeface="Times New Roman" pitchFamily="18" charset="0"/>
                <a:cs typeface="Times New Roman" pitchFamily="18" charset="0"/>
              </a:rPr>
              <a:t> ; quan hệ </a:t>
            </a:r>
            <a:r>
              <a:rPr lang="en-US" sz="2400" i="1">
                <a:latin typeface="Times New Roman" pitchFamily="18" charset="0"/>
                <a:cs typeface="Times New Roman" pitchFamily="18" charset="0"/>
              </a:rPr>
              <a:t>“mẹ và con”</a:t>
            </a:r>
            <a:r>
              <a:rPr lang="en-US" sz="2400">
                <a:latin typeface="Times New Roman" pitchFamily="18" charset="0"/>
                <a:cs typeface="Times New Roman" pitchFamily="18" charset="0"/>
              </a:rPr>
              <a:t> được so sánh với quan hệ giữa </a:t>
            </a:r>
            <a:r>
              <a:rPr lang="en-US" sz="2400" i="1">
                <a:latin typeface="Times New Roman" pitchFamily="18" charset="0"/>
                <a:cs typeface="Times New Roman" pitchFamily="18" charset="0"/>
              </a:rPr>
              <a:t>“sóng và bến bờ”</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Tác dụng: </a:t>
            </a:r>
          </a:p>
          <a:p>
            <a:r>
              <a:rPr lang="en-US" sz="2400">
                <a:latin typeface="Times New Roman" pitchFamily="18" charset="0"/>
                <a:cs typeface="Times New Roman" pitchFamily="18" charset="0"/>
              </a:rPr>
              <a:t>+ Làm cho câu thơ thêm sinh động, gợi hình, gợi cảm.</a:t>
            </a:r>
          </a:p>
          <a:p>
            <a:r>
              <a:rPr lang="en-US" sz="2400">
                <a:latin typeface="Times New Roman" pitchFamily="18" charset="0"/>
                <a:cs typeface="Times New Roman" pitchFamily="18" charset="0"/>
              </a:rPr>
              <a:t>+ Ca ngợi tình mẫu tử thiêng liêng, bất diệt. Hình ảnh người mẹ hiện lên trở thành nguồn vui ấm áp, liêng liêng vô cùng đối với em. Cách so sánh “mẹ là bến bờ kì lạ” để ca ngợi tình yêu thương bao la,tấm lòng bao dung, rộng mở của mẹ, mẹ là vành nôi ấm áp trở che cho con.</a:t>
            </a:r>
          </a:p>
          <a:p>
            <a:r>
              <a:rPr lang="en-US" sz="2400">
                <a:latin typeface="Times New Roman" pitchFamily="18" charset="0"/>
                <a:cs typeface="Times New Roman" pitchFamily="18" charset="0"/>
              </a:rPr>
              <a:t>+ Quan hệ  “mẹ-con” được nâng lên giống như quan hệ giữa “sóng- bến bờ” khẳng định, ngợi ca tình mẹ con là tình cảm tự nhiên, trường tồn, vĩnh hằng.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790575"/>
            <a:ext cx="11371263" cy="55499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606425" y="1019175"/>
            <a:ext cx="11371263" cy="5092700"/>
          </a:xfrm>
          <a:prstGeom prst="rect">
            <a:avLst/>
          </a:prstGeom>
          <a:noFill/>
        </p:spPr>
        <p:txBody>
          <a:bodyPr>
            <a:spAutoFit/>
          </a:bodyPr>
          <a:lstStyle/>
          <a:p>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Em hiểu câu thơ </a:t>
            </a:r>
            <a:r>
              <a:rPr lang="en-US" sz="2400" i="1">
                <a:latin typeface="Times New Roman" pitchFamily="18" charset="0"/>
                <a:cs typeface="Times New Roman" pitchFamily="18" charset="0"/>
              </a:rPr>
              <a:t>“</a:t>
            </a:r>
            <a:r>
              <a:rPr lang="en-US" sz="2400" i="1">
                <a:solidFill>
                  <a:srgbClr val="000000"/>
                </a:solidFill>
                <a:latin typeface="Times New Roman" pitchFamily="18" charset="0"/>
                <a:cs typeface="Times New Roman" pitchFamily="18" charset="0"/>
              </a:rPr>
              <a:t>Và không  ai trên thế gian này biết mẹ con ta đang ở chốn nào”</a:t>
            </a:r>
            <a:r>
              <a:rPr lang="en-US" sz="2400">
                <a:solidFill>
                  <a:srgbClr val="000000"/>
                </a:solidFill>
                <a:latin typeface="Times New Roman" pitchFamily="18" charset="0"/>
                <a:cs typeface="Times New Roman" pitchFamily="18" charset="0"/>
              </a:rPr>
              <a:t> nghĩa là tình mẹ con được nâng lên kích cỡ vũ trụ, lớn lao, bất diệt. Câu thơ khẳng định, nâng tình mẹ con lên tầng cao của vũ trụ, tình mẹ con xuất hiện ở khắp mọi nơi, không ai có thể chia tách được.</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Đọc đoạn thơ, em rút ra cho mình những thông điệp</a:t>
            </a:r>
          </a:p>
          <a:p>
            <a:pPr>
              <a:buFont typeface="Arial" charset="0"/>
              <a:buChar char="-"/>
            </a:pPr>
            <a:r>
              <a:rPr lang="en-US" sz="2400">
                <a:latin typeface="Times New Roman" pitchFamily="18" charset="0"/>
                <a:cs typeface="Times New Roman" pitchFamily="18" charset="0"/>
              </a:rPr>
              <a:t>Tình mẫu tử là tình cảm thiêng liêng, là cội cuồn sức mạnh giúp con người vượt qua mọi cám dỗ trong cuộc đời.</a:t>
            </a:r>
          </a:p>
          <a:p>
            <a:pPr>
              <a:buFont typeface="Arial" charset="0"/>
              <a:buChar char="-"/>
            </a:pPr>
            <a:r>
              <a:rPr lang="en-US" sz="2400">
                <a:latin typeface="Times New Roman" pitchFamily="18" charset="0"/>
                <a:cs typeface="Times New Roman" pitchFamily="18" charset="0"/>
              </a:rPr>
              <a:t>Có mẹ là có cả thế giới.</a:t>
            </a:r>
          </a:p>
          <a:p>
            <a:pPr>
              <a:buFont typeface="Arial" charset="0"/>
              <a:buChar char="-"/>
            </a:pPr>
            <a:r>
              <a:rPr lang="en-US" sz="2400">
                <a:latin typeface="Times New Roman" pitchFamily="18" charset="0"/>
                <a:cs typeface="Times New Roman" pitchFamily="18" charset="0"/>
              </a:rPr>
              <a:t>Cần trân trọng, biết ơn, yêu thương mẹ nhiều hơn,vì mẹ đã vất vả, hi sinh cuộc đời mình cho con.</a:t>
            </a:r>
          </a:p>
          <a:p>
            <a:pPr algn="just">
              <a:lnSpc>
                <a:spcPts val="3500"/>
              </a:lnSpc>
            </a:pPr>
            <a:r>
              <a:rPr lang="en-US" sz="2400">
                <a:solidFill>
                  <a:srgbClr val="000000"/>
                </a:solidFill>
                <a:latin typeface="Times New Roman" pitchFamily="18" charset="0"/>
                <a:cs typeface="Times New Roman" pitchFamily="18" charset="0"/>
              </a:rPr>
              <a:t>     -   Sống có trách nhiệm với bản thân và gia đình.</a:t>
            </a:r>
            <a:endParaRPr lang="en-US" sz="2400">
              <a:latin typeface="Times New Roman" pitchFamily="18" charset="0"/>
              <a:cs typeface="Times New Roman" pitchFamily="18" charset="0"/>
            </a:endParaRPr>
          </a:p>
          <a:p>
            <a:pPr algn="just">
              <a:lnSpc>
                <a:spcPts val="3500"/>
              </a:lnSpc>
            </a:pPr>
            <a:r>
              <a:rPr lang="en-US" sz="2400">
                <a:solidFill>
                  <a:srgbClr val="000000"/>
                </a:solidFill>
                <a:latin typeface="Times New Roman" pitchFamily="18" charset="0"/>
                <a:cs typeface="Times New Roman" pitchFamily="18" charset="0"/>
              </a:rPr>
              <a:t>     -    Cuộc đời có bao sự đổi thay nhưng tình yêu thương vô bờ bến của mẹ dành cho con thì không bao giờ thay đổi.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6875" y="250825"/>
            <a:ext cx="44799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65125" y="1089025"/>
            <a:ext cx="11461750" cy="9445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1975" y="381000"/>
            <a:ext cx="6130925" cy="461963"/>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Dạng 2: Viết kết nối: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27038" y="1128713"/>
            <a:ext cx="11399837" cy="830262"/>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Hãy tưởng tượng em là người đang là người trò chuyện với mây và sóng. Viết đoạn văn (khoảng 5-7 câu) về cuộc trò chuyện </a:t>
            </a:r>
            <a:endParaRPr lang="en-US" sz="2400">
              <a:latin typeface="Times New Roman" pitchFamily="18" charset="0"/>
              <a:cs typeface="Times New Roman" pitchFamily="18" charset="0"/>
            </a:endParaRPr>
          </a:p>
        </p:txBody>
      </p:sp>
      <p:sp>
        <p:nvSpPr>
          <p:cNvPr id="8" name="Rounded Rectangle 10"/>
          <p:cNvSpPr>
            <a:spLocks noChangeArrowheads="1"/>
          </p:cNvSpPr>
          <p:nvPr/>
        </p:nvSpPr>
        <p:spPr bwMode="auto">
          <a:xfrm>
            <a:off x="168275" y="2293938"/>
            <a:ext cx="11855450" cy="46466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561975" y="2408238"/>
            <a:ext cx="11461750" cy="4449762"/>
          </a:xfrm>
          <a:prstGeom prst="rect">
            <a:avLst/>
          </a:prstGeom>
          <a:noFill/>
          <a:ln w="9525">
            <a:noFill/>
            <a:miter lim="800000"/>
            <a:headEnd/>
            <a:tailEnd/>
          </a:ln>
        </p:spPr>
        <p:txBody>
          <a:bodyPr>
            <a:spAutoFit/>
          </a:bodyPr>
          <a:lstStyle/>
          <a:p>
            <a:pPr algn="just">
              <a:lnSpc>
                <a:spcPct val="107000"/>
              </a:lnSpc>
              <a:spcAft>
                <a:spcPts val="800"/>
              </a:spcAft>
            </a:pPr>
            <a:r>
              <a:rPr lang="en-US">
                <a:solidFill>
                  <a:srgbClr val="000000"/>
                </a:solidFill>
                <a:latin typeface="Times New Roman" pitchFamily="18" charset="0"/>
                <a:cs typeface="Times New Roman" pitchFamily="18" charset="0"/>
              </a:rPr>
              <a:t>GV gợi ý bài tập này cho HS về nhà làm.</a:t>
            </a:r>
            <a:endParaRPr lang="en-US">
              <a:latin typeface="Times New Roman" pitchFamily="18" charset="0"/>
              <a:cs typeface="Times New Roman" pitchFamily="18" charset="0"/>
            </a:endParaRPr>
          </a:p>
          <a:p>
            <a:pPr algn="just">
              <a:lnSpc>
                <a:spcPct val="107000"/>
              </a:lnSpc>
              <a:spcAft>
                <a:spcPts val="800"/>
              </a:spcAft>
            </a:pPr>
            <a:r>
              <a:rPr lang="en-US">
                <a:solidFill>
                  <a:srgbClr val="000000"/>
                </a:solidFill>
                <a:latin typeface="Times New Roman" pitchFamily="18" charset="0"/>
                <a:cs typeface="Times New Roman" pitchFamily="18" charset="0"/>
              </a:rPr>
              <a:t>GV hướng dẫn HS cần đảm bảo các yêu cầu về:</a:t>
            </a:r>
            <a:endParaRPr lang="en-US">
              <a:latin typeface="Times New Roman" pitchFamily="18" charset="0"/>
              <a:cs typeface="Times New Roman" pitchFamily="18" charset="0"/>
            </a:endParaRPr>
          </a:p>
          <a:p>
            <a:pPr algn="just">
              <a:lnSpc>
                <a:spcPct val="107000"/>
              </a:lnSpc>
              <a:spcAft>
                <a:spcPts val="800"/>
              </a:spcAft>
            </a:pPr>
            <a:r>
              <a:rPr lang="en-US">
                <a:solidFill>
                  <a:srgbClr val="000000"/>
                </a:solidFill>
                <a:latin typeface="Times New Roman" pitchFamily="18" charset="0"/>
                <a:cs typeface="Times New Roman" pitchFamily="18" charset="0"/>
              </a:rPr>
              <a:t>*Nội dung đoạn văn : GV cần khơi gợi một số yêu cầu chính, nhưng cũng cần tôn trọng sự tưởng tượng, suy nghĩ cá nhân của mỗi HS.</a:t>
            </a:r>
            <a:endParaRPr lang="en-US">
              <a:latin typeface="Times New Roman" pitchFamily="18" charset="0"/>
              <a:cs typeface="Times New Roman" pitchFamily="18" charset="0"/>
            </a:endParaRPr>
          </a:p>
          <a:p>
            <a:pPr algn="just">
              <a:lnSpc>
                <a:spcPct val="107000"/>
              </a:lnSpc>
              <a:spcAft>
                <a:spcPts val="800"/>
              </a:spcAft>
            </a:pPr>
            <a:r>
              <a:rPr lang="en-US">
                <a:solidFill>
                  <a:srgbClr val="000000"/>
                </a:solidFill>
                <a:latin typeface="Times New Roman" pitchFamily="18" charset="0"/>
                <a:cs typeface="Times New Roman" pitchFamily="18" charset="0"/>
              </a:rPr>
              <a:t>             -  Ngôi kể: thứ nhất</a:t>
            </a:r>
            <a:endParaRPr lang="en-US">
              <a:latin typeface="Times New Roman" pitchFamily="18" charset="0"/>
              <a:cs typeface="Times New Roman" pitchFamily="18" charset="0"/>
            </a:endParaRPr>
          </a:p>
          <a:p>
            <a:pPr algn="just">
              <a:lnSpc>
                <a:spcPct val="107000"/>
              </a:lnSpc>
              <a:spcAft>
                <a:spcPts val="800"/>
              </a:spcAft>
            </a:pPr>
            <a:r>
              <a:rPr lang="en-US">
                <a:solidFill>
                  <a:srgbClr val="000000"/>
                </a:solidFill>
                <a:latin typeface="Times New Roman" pitchFamily="18" charset="0"/>
                <a:cs typeface="Times New Roman" pitchFamily="18" charset="0"/>
              </a:rPr>
              <a:t>              - Xác định được hoàn cảnh của cuộc gặp gỡ của em với người trên mây, trên sóng (không gian, thời gian nào?).</a:t>
            </a:r>
            <a:endParaRPr lang="en-US">
              <a:latin typeface="Times New Roman" pitchFamily="18" charset="0"/>
              <a:cs typeface="Times New Roman" pitchFamily="18" charset="0"/>
            </a:endParaRPr>
          </a:p>
          <a:p>
            <a:pPr algn="just">
              <a:lnSpc>
                <a:spcPct val="107000"/>
              </a:lnSpc>
              <a:spcAft>
                <a:spcPts val="800"/>
              </a:spcAft>
            </a:pPr>
            <a:r>
              <a:rPr lang="en-US">
                <a:solidFill>
                  <a:srgbClr val="000000"/>
                </a:solidFill>
                <a:latin typeface="Times New Roman" pitchFamily="18" charset="0"/>
                <a:cs typeface="Times New Roman" pitchFamily="18" charset="0"/>
              </a:rPr>
              <a:t>             - Xác định được diễn biến cuộc gặp gỡ: cử chỉ, lời nói, hành động, ý nghĩ của em về mây và sóng? Mây và sóng có thái độ hành động, ...thế nào?</a:t>
            </a:r>
            <a:endParaRPr lang="en-US">
              <a:latin typeface="Times New Roman" pitchFamily="18" charset="0"/>
              <a:cs typeface="Times New Roman" pitchFamily="18" charset="0"/>
            </a:endParaRPr>
          </a:p>
          <a:p>
            <a:pPr algn="just">
              <a:lnSpc>
                <a:spcPct val="107000"/>
              </a:lnSpc>
              <a:spcAft>
                <a:spcPts val="800"/>
              </a:spcAft>
            </a:pPr>
            <a:r>
              <a:rPr lang="en-US">
                <a:solidFill>
                  <a:srgbClr val="000000"/>
                </a:solidFill>
                <a:latin typeface="Times New Roman" pitchFamily="18" charset="0"/>
                <a:cs typeface="Times New Roman" pitchFamily="18" charset="0"/>
              </a:rPr>
              <a:t>             - Sắp xếp sự việc hợp lí</a:t>
            </a:r>
            <a:endParaRPr lang="en-US">
              <a:latin typeface="Times New Roman" pitchFamily="18" charset="0"/>
              <a:cs typeface="Times New Roman" pitchFamily="18" charset="0"/>
            </a:endParaRPr>
          </a:p>
          <a:p>
            <a:pPr algn="just">
              <a:lnSpc>
                <a:spcPct val="107000"/>
              </a:lnSpc>
              <a:spcAft>
                <a:spcPts val="800"/>
              </a:spcAft>
            </a:pPr>
            <a:r>
              <a:rPr lang="en-US">
                <a:solidFill>
                  <a:srgbClr val="000000"/>
                </a:solidFill>
                <a:latin typeface="Times New Roman" pitchFamily="18" charset="0"/>
                <a:cs typeface="Times New Roman" pitchFamily="18" charset="0"/>
              </a:rPr>
              <a:t>             - Cảm xúc của em khi đọc đoạn thơ đó.</a:t>
            </a:r>
            <a:endParaRPr lang="en-US">
              <a:latin typeface="Times New Roman" pitchFamily="18" charset="0"/>
              <a:cs typeface="Times New Roman" pitchFamily="18" charset="0"/>
            </a:endParaRPr>
          </a:p>
          <a:p>
            <a:pPr algn="just">
              <a:lnSpc>
                <a:spcPct val="107000"/>
              </a:lnSpc>
              <a:spcAft>
                <a:spcPts val="800"/>
              </a:spcAft>
            </a:pPr>
            <a:r>
              <a:rPr lang="en-US">
                <a:solidFill>
                  <a:srgbClr val="000000"/>
                </a:solidFill>
                <a:latin typeface="Times New Roman" pitchFamily="18" charset="0"/>
                <a:cs typeface="Times New Roman" pitchFamily="18" charset="0"/>
              </a:rPr>
              <a:t>* Hình thức đoạn văn: Câu mở đoạn: Cần giới thiệu hoàn cảnh, tình huống gặp gỡ của em với mây và sóng. Các câu tiếp theo cần kể lại diễn biến cuộc gặp gỡ đó. Câu kết đoạn lời chào, cảm xúc của em về cuộc gặp gỡ.</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19113" y="315913"/>
            <a:ext cx="44799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19113" y="1319213"/>
            <a:ext cx="10974387" cy="53514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98500" y="1547813"/>
            <a:ext cx="10558463" cy="4894262"/>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Hôm ấy, mình đang ngồi chơi ngoài sân nhà, một chị mây hồng nhún mình xuống, mỉm cười rồi cất tiếng chào mình, chị rủ mình đi chơi với chị “Đi chơi với chị đi! Rồi em sẽ rất thích”, nơi mình đến là bình minh lấp lánh ánh vàng” (1). Tôi háo hức lắm, tôi khao khát được ngao du đây đó, ngắm bình minh, được bồng bềnh trên những đám mây xanh thắm, được nô cùng gió trên những thảo nguyên mênh mông... , tôi muốn đi cùng chị (2). Nhưng chợt nhìn thấy chiếc nón của mẹ treo trên tường, tôi nhớ mẹ, mà mẹ cũng nhớ tôi lắm, tôi thì thầm “Mẹ em đợi em ở nhà, em không thể đi được ạ!” (3). Chị nhìn mình mỉm cười, chị hứa sẽ xuống chơi cùng mình và kể cho mình nghe về những chuyến đi bí ẩn của chị (4). Mình nói: “Tạm biệt chị yêu nhé!”, sau đó mình bước chân vào trong nhà, ngước nhìn lên mái nhà mình ngỡ đây là bầu trời xanh thẳm, và đôi bàn tay ấm áp của mẹ, nụ cười hiền hậu của mẹ sẽ âu yếm vuốt ve mái tóc mình (5). Không, ngôi nhà mình, ở bên mẹ mình, mình giống như đang sống trong một thế giới diệu kì! (6) </a:t>
            </a:r>
          </a:p>
        </p:txBody>
      </p:sp>
      <p:sp>
        <p:nvSpPr>
          <p:cNvPr id="7" name="TextBox 6"/>
          <p:cNvSpPr txBox="1">
            <a:spLocks noChangeArrowheads="1"/>
          </p:cNvSpPr>
          <p:nvPr/>
        </p:nvSpPr>
        <p:spPr bwMode="auto">
          <a:xfrm>
            <a:off x="830263" y="398463"/>
            <a:ext cx="4168775" cy="461962"/>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Đoạn văn tham khảo: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39700" y="1825625"/>
            <a:ext cx="11912600" cy="5032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0898" name="Rounded Rectangle 12"/>
          <p:cNvSpPr>
            <a:spLocks noChangeArrowheads="1"/>
          </p:cNvSpPr>
          <p:nvPr/>
        </p:nvSpPr>
        <p:spPr bwMode="auto">
          <a:xfrm>
            <a:off x="3771900" y="195263"/>
            <a:ext cx="6781800" cy="1570037"/>
          </a:xfrm>
          <a:prstGeom prst="roundRect">
            <a:avLst>
              <a:gd name="adj" fmla="val 16667"/>
            </a:avLst>
          </a:prstGeom>
          <a:solidFill>
            <a:srgbClr val="F79646"/>
          </a:solidFill>
          <a:ln w="25400">
            <a:solidFill>
              <a:srgbClr val="243F60"/>
            </a:solidFill>
            <a:round/>
            <a:headEnd/>
            <a:tailEnd/>
          </a:ln>
        </p:spPr>
        <p:txBody>
          <a:bodyPr anchor="ctr"/>
          <a:lstStyle/>
          <a:p>
            <a:pPr eaLnBrk="0" hangingPunct="0">
              <a:spcAft>
                <a:spcPts val="800"/>
              </a:spcAft>
            </a:pPr>
            <a:endParaRPr lang="en-US" altLang="en-US" sz="2400" b="1">
              <a:solidFill>
                <a:srgbClr val="0D0D0D"/>
              </a:solidFill>
              <a:latin typeface="Times New Roman" pitchFamily="18" charset="0"/>
              <a:cs typeface="Times New Roman" pitchFamily="18" charset="0"/>
            </a:endParaRPr>
          </a:p>
          <a:p>
            <a:pPr eaLnBrk="0" hangingPunct="0">
              <a:spcAft>
                <a:spcPts val="800"/>
              </a:spcAft>
            </a:pPr>
            <a:endParaRPr lang="en-US" altLang="en-US" sz="2400" b="1">
              <a:solidFill>
                <a:srgbClr val="0D0D0D"/>
              </a:solidFill>
              <a:latin typeface="Times New Roman" pitchFamily="18" charset="0"/>
              <a:cs typeface="Times New Roman" pitchFamily="18" charset="0"/>
            </a:endParaRPr>
          </a:p>
          <a:p>
            <a:pPr eaLnBrk="0" hangingPunct="0">
              <a:spcAft>
                <a:spcPts val="800"/>
              </a:spcAft>
            </a:pPr>
            <a:r>
              <a:rPr lang="en-US" altLang="en-US" sz="2400" b="1">
                <a:solidFill>
                  <a:srgbClr val="0D0D0D"/>
                </a:solidFill>
                <a:latin typeface="Times New Roman" pitchFamily="18" charset="0"/>
                <a:cs typeface="Times New Roman" pitchFamily="18" charset="0"/>
              </a:rPr>
              <a:t>ÔN TẬP VĂN BẢN</a:t>
            </a:r>
          </a:p>
          <a:p>
            <a:pPr algn="ctr" eaLnBrk="0" hangingPunct="0">
              <a:spcAft>
                <a:spcPts val="800"/>
              </a:spcAft>
            </a:pPr>
            <a:r>
              <a:rPr lang="en-US" altLang="en-US" sz="2400" b="1" i="1">
                <a:solidFill>
                  <a:srgbClr val="0000FF"/>
                </a:solidFill>
                <a:latin typeface="Times New Roman" pitchFamily="18" charset="0"/>
                <a:cs typeface="Times New Roman" pitchFamily="18" charset="0"/>
              </a:rPr>
              <a:t>BỨC TRANH CỦA EM GÁI TÔI</a:t>
            </a:r>
          </a:p>
          <a:p>
            <a:pPr algn="ctr" eaLnBrk="0" hangingPunct="0">
              <a:spcAft>
                <a:spcPts val="800"/>
              </a:spcAft>
            </a:pPr>
            <a:r>
              <a:rPr lang="en-US" altLang="en-US" sz="2400" i="1">
                <a:latin typeface="Times New Roman" pitchFamily="18" charset="0"/>
                <a:cs typeface="Times New Roman" pitchFamily="18" charset="0"/>
              </a:rPr>
              <a:t>                                    (Tạ Duy Anh)</a:t>
            </a:r>
            <a:endParaRPr lang="fr-FR" altLang="en-US" sz="2400" b="1">
              <a:solidFill>
                <a:srgbClr val="7030A0"/>
              </a:solidFill>
              <a:latin typeface="Times New Roman" pitchFamily="18" charset="0"/>
              <a:cs typeface="Times New Roman" pitchFamily="18" charset="0"/>
            </a:endParaRPr>
          </a:p>
          <a:p>
            <a:pPr eaLnBrk="0" hangingPunct="0">
              <a:spcAft>
                <a:spcPts val="800"/>
              </a:spcAft>
            </a:pPr>
            <a:endParaRPr lang="en-US" altLang="en-US" sz="2400" b="1">
              <a:solidFill>
                <a:srgbClr val="0D0D0D"/>
              </a:solidFill>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442913" y="1825625"/>
            <a:ext cx="11444287" cy="1568450"/>
          </a:xfrm>
          <a:prstGeom prst="rect">
            <a:avLst/>
          </a:prstGeom>
          <a:noFill/>
          <a:ln w="9525">
            <a:noFill/>
            <a:miter lim="800000"/>
            <a:headEnd/>
            <a:tailEnd/>
          </a:ln>
        </p:spPr>
        <p:txBody>
          <a:bodyPr>
            <a:spAutoFit/>
          </a:bodyPr>
          <a:lstStyle/>
          <a:p>
            <a:pPr algn="ctr"/>
            <a:r>
              <a:rPr lang="vi-VN" sz="2400" b="1">
                <a:solidFill>
                  <a:srgbClr val="FF0000"/>
                </a:solidFill>
                <a:latin typeface="Times New Roman" pitchFamily="18" charset="0"/>
                <a:cs typeface="Times New Roman" pitchFamily="18" charset="0"/>
              </a:rPr>
              <a:t>PHIẾU </a:t>
            </a:r>
            <a:r>
              <a:rPr lang="en-US" sz="2400" b="1">
                <a:solidFill>
                  <a:srgbClr val="FF0000"/>
                </a:solidFill>
                <a:latin typeface="Times New Roman" pitchFamily="18" charset="0"/>
                <a:cs typeface="Times New Roman" pitchFamily="18" charset="0"/>
              </a:rPr>
              <a:t> HỌC TẬP 02: </a:t>
            </a:r>
            <a:endParaRPr lang="en-US" sz="2400">
              <a:latin typeface="Times New Roman" pitchFamily="18" charset="0"/>
              <a:cs typeface="Times New Roman" pitchFamily="18" charset="0"/>
            </a:endParaRPr>
          </a:p>
          <a:p>
            <a:pPr algn="ctr"/>
            <a:r>
              <a:rPr lang="vi-VN" sz="2400">
                <a:solidFill>
                  <a:srgbClr val="0070C0"/>
                </a:solidFill>
                <a:latin typeface="Times New Roman" pitchFamily="18" charset="0"/>
                <a:cs typeface="Times New Roman" pitchFamily="18" charset="0"/>
              </a:rPr>
              <a:t>Họ và tên HS: ………………………….</a:t>
            </a:r>
            <a:endParaRPr lang="en-US" sz="2400">
              <a:latin typeface="Times New Roman" pitchFamily="18" charset="0"/>
              <a:cs typeface="Times New Roman" pitchFamily="18" charset="0"/>
            </a:endParaRPr>
          </a:p>
          <a:p>
            <a:r>
              <a:rPr lang="vi-VN" sz="2400" b="1">
                <a:solidFill>
                  <a:srgbClr val="000000"/>
                </a:solidFill>
                <a:latin typeface="Times New Roman" pitchFamily="18" charset="0"/>
                <a:cs typeface="Times New Roman" pitchFamily="18" charset="0"/>
              </a:rPr>
              <a:t>Nhiệm vụ</a:t>
            </a:r>
            <a:r>
              <a:rPr lang="vi-VN"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Nhớ lại kiến thức đọc hiểu văn bản “Bức tranh của em gái tôi”và thực hiện các nội dung phía dưới:</a:t>
            </a:r>
            <a:endParaRPr lang="en-US" sz="2400">
              <a:latin typeface="Times New Roman" pitchFamily="18" charset="0"/>
              <a:cs typeface="Times New Roman"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933485032"/>
              </p:ext>
            </p:extLst>
          </p:nvPr>
        </p:nvGraphicFramePr>
        <p:xfrm>
          <a:off x="442913" y="3057525"/>
          <a:ext cx="11444287" cy="3445383"/>
        </p:xfrm>
        <a:graphic>
          <a:graphicData uri="http://schemas.openxmlformats.org/drawingml/2006/table">
            <a:tbl>
              <a:tblPr/>
              <a:tblGrid>
                <a:gridCol w="4114800">
                  <a:extLst>
                    <a:ext uri="{9D8B030D-6E8A-4147-A177-3AD203B41FA5}">
                      <a16:colId xmlns:a16="http://schemas.microsoft.com/office/drawing/2014/main" val="20000"/>
                    </a:ext>
                  </a:extLst>
                </a:gridCol>
                <a:gridCol w="7329487">
                  <a:extLst>
                    <a:ext uri="{9D8B030D-6E8A-4147-A177-3AD203B41FA5}">
                      <a16:colId xmlns:a16="http://schemas.microsoft.com/office/drawing/2014/main" val="20001"/>
                    </a:ext>
                  </a:extLst>
                </a:gridCol>
              </a:tblGrid>
              <a:tr h="1063625">
                <a:tc>
                  <a:txBody>
                    <a:bodyPr/>
                    <a:lstStyle/>
                    <a:p>
                      <a:pPr marL="342900" marR="0" lvl="0" indent="-342900" algn="l" defTabSz="914400" rtl="0" eaLnBrk="1" fontAlgn="base" latinLnBrk="0" hangingPunct="1">
                        <a:lnSpc>
                          <a:spcPct val="107000"/>
                        </a:lnSpc>
                        <a:spcBef>
                          <a:spcPct val="0"/>
                        </a:spcBef>
                        <a:spcAft>
                          <a:spcPts val="800"/>
                        </a:spcAft>
                        <a:buClrTx/>
                        <a:buSzTx/>
                        <a:buFont typeface="Calibri Light"/>
                        <a:buAutoNum type="arabicPeriod"/>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Vài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nét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giả</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9775">
                <a:tc>
                  <a:txBody>
                    <a:bodyPr/>
                    <a:lstStyle/>
                    <a:p>
                      <a:pPr marL="342900" marR="0" lvl="0" indent="-342900" algn="l" defTabSz="914400" rtl="0" eaLnBrk="1" fontAlgn="base" latinLnBrk="0" hangingPunct="1">
                        <a:lnSpc>
                          <a:spcPct val="107000"/>
                        </a:lnSpc>
                        <a:spcBef>
                          <a:spcPct val="0"/>
                        </a:spcBef>
                        <a:spcAft>
                          <a:spcPct val="0"/>
                        </a:spcAft>
                        <a:buClrTx/>
                        <a:buSzTx/>
                        <a:buFont typeface="Calibri Light"/>
                        <a:buAutoNum type="arabicPeriod"/>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Đặc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sắc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dung</a:t>
                      </a:r>
                    </a:p>
                    <a:p>
                      <a:pPr marL="342900" marR="0" lvl="0" indent="-342900" algn="l" defTabSz="914400" rtl="0" eaLnBrk="1" fontAlgn="base" latinLnBrk="0" hangingPunct="1">
                        <a:lnSpc>
                          <a:spcPct val="107000"/>
                        </a:lnSpc>
                        <a:spcBef>
                          <a:spcPct val="0"/>
                        </a:spcBef>
                        <a:spcAft>
                          <a:spcPts val="8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9775">
                <a:tc>
                  <a:txBody>
                    <a:bodyPr/>
                    <a:lstStyle/>
                    <a:p>
                      <a:pPr marL="342900" marR="0" lvl="0" indent="-342900" algn="just" defTabSz="914400" rtl="0" eaLnBrk="1" fontAlgn="base" latinLnBrk="0" hangingPunct="1">
                        <a:lnSpc>
                          <a:spcPct val="107000"/>
                        </a:lnSpc>
                        <a:spcBef>
                          <a:spcPct val="0"/>
                        </a:spcBef>
                        <a:spcAft>
                          <a:spcPct val="0"/>
                        </a:spcAft>
                        <a:buClrTx/>
                        <a:buSzTx/>
                        <a:buFont typeface="Calibri Light"/>
                        <a:buAutoNum type="arabicPeriod"/>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Đặc sắc về nghệ thuật</a:t>
                      </a:r>
                    </a:p>
                    <a:p>
                      <a:pPr marL="342900" marR="0" lvl="0" indent="-342900" algn="just" defTabSz="914400" rtl="0" eaLnBrk="1" fontAlgn="base" latinLnBrk="0" hangingPunct="1">
                        <a:lnSpc>
                          <a:spcPct val="107000"/>
                        </a:lnSpc>
                        <a:spcBef>
                          <a:spcPct val="0"/>
                        </a:spcBef>
                        <a:spcAft>
                          <a:spcPts val="80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7550">
                <a:tc>
                  <a:txBody>
                    <a:bodyPr/>
                    <a:lstStyle/>
                    <a:p>
                      <a:pPr marL="342900" marR="0" lvl="0" indent="-342900" algn="just" defTabSz="914400" rtl="0" eaLnBrk="1" fontAlgn="base" latinLnBrk="0" hangingPunct="1">
                        <a:lnSpc>
                          <a:spcPct val="107000"/>
                        </a:lnSpc>
                        <a:spcBef>
                          <a:spcPct val="0"/>
                        </a:spcBef>
                        <a:spcAft>
                          <a:spcPts val="800"/>
                        </a:spcAft>
                        <a:buClrTx/>
                        <a:buSzTx/>
                        <a:buFont typeface="Calibri Light"/>
                        <a:buAutoNum type="arabicPeriod"/>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Cảm nhận về chi tiết em ấn tượng nhất trong truyện.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6713" y="284163"/>
            <a:ext cx="44799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66713" y="1644650"/>
            <a:ext cx="6753225" cy="45307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1923" name="TextBox 5"/>
          <p:cNvSpPr txBox="1">
            <a:spLocks noChangeArrowheads="1"/>
          </p:cNvSpPr>
          <p:nvPr/>
        </p:nvSpPr>
        <p:spPr bwMode="auto">
          <a:xfrm>
            <a:off x="538163" y="404813"/>
            <a:ext cx="6092825" cy="482600"/>
          </a:xfrm>
          <a:prstGeom prst="rect">
            <a:avLst/>
          </a:prstGeom>
          <a:noFill/>
          <a:ln w="9525">
            <a:noFill/>
            <a:miter lim="800000"/>
            <a:headEnd/>
            <a:tailEnd/>
          </a:ln>
        </p:spPr>
        <p:txBody>
          <a:bodyPr>
            <a:spAutoFit/>
          </a:bodyPr>
          <a:lstStyle/>
          <a:p>
            <a:pPr marL="38100">
              <a:lnSpc>
                <a:spcPct val="115000"/>
              </a:lnSpc>
              <a:spcAft>
                <a:spcPts val="1000"/>
              </a:spcAft>
            </a:pPr>
            <a:r>
              <a:rPr lang="en-US" sz="2400" b="1">
                <a:solidFill>
                  <a:srgbClr val="FF0000"/>
                </a:solidFill>
                <a:latin typeface="Times New Roman" pitchFamily="18" charset="0"/>
                <a:cs typeface="Times New Roman" pitchFamily="18" charset="0"/>
              </a:rPr>
              <a:t>I. TÁC GIẢ</a:t>
            </a:r>
            <a:endParaRPr lang="en-US" sz="2400">
              <a:latin typeface="Times New Roman" pitchFamily="18" charset="0"/>
              <a:cs typeface="Times New Roman" pitchFamily="18" charset="0"/>
            </a:endParaRPr>
          </a:p>
        </p:txBody>
      </p:sp>
      <p:sp>
        <p:nvSpPr>
          <p:cNvPr id="81924" name="TextBox 6"/>
          <p:cNvSpPr txBox="1">
            <a:spLocks noChangeArrowheads="1"/>
          </p:cNvSpPr>
          <p:nvPr/>
        </p:nvSpPr>
        <p:spPr bwMode="auto">
          <a:xfrm>
            <a:off x="485775" y="2176463"/>
            <a:ext cx="6145213" cy="3036887"/>
          </a:xfrm>
          <a:prstGeom prst="rect">
            <a:avLst/>
          </a:prstGeom>
          <a:noFill/>
          <a:ln w="9525">
            <a:noFill/>
            <a:miter lim="800000"/>
            <a:headEnd/>
            <a:tailEnd/>
          </a:ln>
        </p:spPr>
        <p:txBody>
          <a:bodyPr>
            <a:spAutoFit/>
          </a:bodyPr>
          <a:lstStyle/>
          <a:p>
            <a:pPr algn="just">
              <a:lnSpc>
                <a:spcPct val="107000"/>
              </a:lnSpc>
              <a:spcAft>
                <a:spcPts val="800"/>
              </a:spcAft>
            </a:pPr>
            <a:r>
              <a:rPr lang="en-US" sz="2400">
                <a:latin typeface="Times New Roman" pitchFamily="18" charset="0"/>
                <a:cs typeface="Times New Roman" pitchFamily="18" charset="0"/>
              </a:rPr>
              <a:t>Tạ Duy Anh, tên khai sinh là Tạ Việt Đãng, sinh năm 1959, quê ở Hà Nội</a:t>
            </a:r>
          </a:p>
          <a:p>
            <a:pPr algn="just">
              <a:lnSpc>
                <a:spcPct val="107000"/>
              </a:lnSpc>
              <a:spcAft>
                <a:spcPts val="800"/>
              </a:spcAft>
            </a:pPr>
            <a:r>
              <a:rPr lang="en-US" sz="2400">
                <a:latin typeface="Times New Roman" pitchFamily="18" charset="0"/>
                <a:cs typeface="Times New Roman" pitchFamily="18" charset="0"/>
              </a:rPr>
              <a:t>- Là nhà văn trẻ </a:t>
            </a:r>
            <a:r>
              <a:rPr lang="en-US" sz="2400">
                <a:solidFill>
                  <a:srgbClr val="202122"/>
                </a:solidFill>
                <a:latin typeface="Times New Roman" pitchFamily="18" charset="0"/>
                <a:cs typeface="Times New Roman" pitchFamily="18" charset="0"/>
              </a:rPr>
              <a:t>trong thời kì đổi mới</a:t>
            </a:r>
            <a:r>
              <a:rPr lang="en-US" sz="2400">
                <a:latin typeface="Times New Roman" pitchFamily="18" charset="0"/>
                <a:cs typeface="Times New Roman" pitchFamily="18" charset="0"/>
              </a:rPr>
              <a:t>, có nhiều sáng tác viết cho thiếu nhi như: </a:t>
            </a:r>
            <a:r>
              <a:rPr lang="en-US" sz="2400" i="1">
                <a:latin typeface="Times New Roman" pitchFamily="18" charset="0"/>
                <a:cs typeface="Times New Roman" pitchFamily="18" charset="0"/>
              </a:rPr>
              <a:t>Quả trứng vàng, Vó ngựa trở về, Bức tranh của em gái tôi...</a:t>
            </a:r>
            <a:endParaRPr lang="en-US" sz="2400">
              <a:latin typeface="Times New Roman" pitchFamily="18" charset="0"/>
              <a:cs typeface="Times New Roman" pitchFamily="18" charset="0"/>
            </a:endParaRPr>
          </a:p>
          <a:p>
            <a:pPr algn="just">
              <a:lnSpc>
                <a:spcPct val="107000"/>
              </a:lnSpc>
              <a:spcAft>
                <a:spcPts val="800"/>
              </a:spcAft>
            </a:pPr>
            <a:r>
              <a:rPr lang="en-US" sz="2400">
                <a:latin typeface="Times New Roman" pitchFamily="18" charset="0"/>
                <a:cs typeface="Times New Roman" pitchFamily="18" charset="0"/>
              </a:rPr>
              <a:t>- Truyện viết cho thiếu nhi của ông trong sáng, đậm chất thơ, giàu ý nghĩa nhân văn.</a:t>
            </a:r>
          </a:p>
        </p:txBody>
      </p:sp>
      <p:pic>
        <p:nvPicPr>
          <p:cNvPr id="81925" name="Picture 8"/>
          <p:cNvPicPr>
            <a:picLocks noChangeAspect="1"/>
          </p:cNvPicPr>
          <p:nvPr/>
        </p:nvPicPr>
        <p:blipFill>
          <a:blip r:embed="rId2"/>
          <a:srcRect/>
          <a:stretch>
            <a:fillRect/>
          </a:stretch>
        </p:blipFill>
        <p:spPr bwMode="auto">
          <a:xfrm>
            <a:off x="7662863" y="2176463"/>
            <a:ext cx="3438525" cy="323317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168275" y="1225550"/>
            <a:ext cx="11901488" cy="53784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200" b="1">
              <a:latin typeface="Times New Roman" pitchFamily="18" charset="0"/>
              <a:cs typeface="Times New Roman" pitchFamily="18" charset="0"/>
            </a:endParaRPr>
          </a:p>
          <a:p>
            <a:pPr algn="ctr" eaLnBrk="0" hangingPunct="0"/>
            <a:endParaRPr lang="en-US" altLang="en-US" sz="2200">
              <a:latin typeface="Times New Roman" pitchFamily="18" charset="0"/>
              <a:cs typeface="Times New Roman" pitchFamily="18" charset="0"/>
            </a:endParaRPr>
          </a:p>
        </p:txBody>
      </p:sp>
      <p:grpSp>
        <p:nvGrpSpPr>
          <p:cNvPr id="7" name="Group 6"/>
          <p:cNvGrpSpPr/>
          <p:nvPr/>
        </p:nvGrpSpPr>
        <p:grpSpPr>
          <a:xfrm>
            <a:off x="317500" y="74612"/>
            <a:ext cx="8713788" cy="1039813"/>
            <a:chOff x="374650" y="180975"/>
            <a:chExt cx="8713788" cy="1039813"/>
          </a:xfrm>
        </p:grpSpPr>
        <p:sp>
          <p:nvSpPr>
            <p:cNvPr id="4" name="Rounded Rectangle 10"/>
            <p:cNvSpPr>
              <a:spLocks noChangeArrowheads="1"/>
            </p:cNvSpPr>
            <p:nvPr/>
          </p:nvSpPr>
          <p:spPr bwMode="auto">
            <a:xfrm>
              <a:off x="374650" y="180975"/>
              <a:ext cx="8713788" cy="10398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200" b="1">
                <a:latin typeface="Times New Roman" pitchFamily="18" charset="0"/>
                <a:cs typeface="Times New Roman" pitchFamily="18" charset="0"/>
              </a:endParaRPr>
            </a:p>
            <a:p>
              <a:pPr algn="ctr" eaLnBrk="0" hangingPunct="0"/>
              <a:endParaRPr lang="en-US" altLang="en-US" sz="2200">
                <a:latin typeface="Times New Roman" pitchFamily="18" charset="0"/>
                <a:cs typeface="Times New Roman" pitchFamily="18" charset="0"/>
              </a:endParaRPr>
            </a:p>
          </p:txBody>
        </p:sp>
        <p:sp>
          <p:nvSpPr>
            <p:cNvPr id="2" name="Rectangle 1"/>
            <p:cNvSpPr>
              <a:spLocks noChangeArrowheads="1"/>
            </p:cNvSpPr>
            <p:nvPr/>
          </p:nvSpPr>
          <p:spPr bwMode="auto">
            <a:xfrm>
              <a:off x="566738" y="228600"/>
              <a:ext cx="3916362" cy="430213"/>
            </a:xfrm>
            <a:prstGeom prst="rect">
              <a:avLst/>
            </a:prstGeom>
            <a:noFill/>
            <a:ln w="9525">
              <a:noFill/>
              <a:miter lim="800000"/>
              <a:headEnd/>
              <a:tailEnd/>
            </a:ln>
          </p:spPr>
          <p:txBody>
            <a:bodyPr wrap="none">
              <a:spAutoFit/>
            </a:bodyPr>
            <a:lstStyle/>
            <a:p>
              <a:r>
                <a:rPr lang="en-US" sz="2200" b="1" dirty="0">
                  <a:solidFill>
                    <a:srgbClr val="000000"/>
                  </a:solidFill>
                  <a:latin typeface="Times New Roman" pitchFamily="18" charset="0"/>
                  <a:cs typeface="Times New Roman" pitchFamily="18" charset="0"/>
                </a:rPr>
                <a:t>3. </a:t>
              </a:r>
              <a:r>
                <a:rPr lang="en-US" sz="2200" b="1" dirty="0" err="1">
                  <a:solidFill>
                    <a:srgbClr val="000000"/>
                  </a:solidFill>
                  <a:latin typeface="Times New Roman" pitchFamily="18" charset="0"/>
                  <a:cs typeface="Times New Roman" pitchFamily="18" charset="0"/>
                </a:rPr>
                <a:t>Cách</a:t>
              </a:r>
              <a:r>
                <a:rPr lang="en-US" sz="2200" b="1" dirty="0">
                  <a:solidFill>
                    <a:srgbClr val="000000"/>
                  </a:solidFill>
                  <a:latin typeface="Times New Roman" pitchFamily="18" charset="0"/>
                  <a:cs typeface="Times New Roman" pitchFamily="18" charset="0"/>
                </a:rPr>
                <a:t> </a:t>
              </a:r>
              <a:r>
                <a:rPr lang="en-US" sz="2200" b="1" dirty="0" err="1">
                  <a:solidFill>
                    <a:srgbClr val="000000"/>
                  </a:solidFill>
                  <a:latin typeface="Times New Roman" pitchFamily="18" charset="0"/>
                  <a:cs typeface="Times New Roman" pitchFamily="18" charset="0"/>
                </a:rPr>
                <a:t>đọc</a:t>
              </a:r>
              <a:r>
                <a:rPr lang="en-US" sz="2200" b="1" dirty="0">
                  <a:solidFill>
                    <a:srgbClr val="000000"/>
                  </a:solidFill>
                  <a:latin typeface="Times New Roman" pitchFamily="18" charset="0"/>
                  <a:cs typeface="Times New Roman" pitchFamily="18" charset="0"/>
                </a:rPr>
                <a:t> </a:t>
              </a:r>
              <a:r>
                <a:rPr lang="en-US" sz="2200" b="1" dirty="0" err="1">
                  <a:solidFill>
                    <a:srgbClr val="000000"/>
                  </a:solidFill>
                  <a:latin typeface="Times New Roman" pitchFamily="18" charset="0"/>
                  <a:cs typeface="Times New Roman" pitchFamily="18" charset="0"/>
                </a:rPr>
                <a:t>hiểu</a:t>
              </a:r>
              <a:r>
                <a:rPr lang="en-US" sz="2200" b="1" dirty="0">
                  <a:solidFill>
                    <a:srgbClr val="000000"/>
                  </a:solidFill>
                  <a:latin typeface="Times New Roman" pitchFamily="18" charset="0"/>
                  <a:cs typeface="Times New Roman" pitchFamily="18" charset="0"/>
                </a:rPr>
                <a:t> </a:t>
              </a:r>
              <a:r>
                <a:rPr lang="en-US" sz="2200" b="1" dirty="0" err="1">
                  <a:solidFill>
                    <a:srgbClr val="000000"/>
                  </a:solidFill>
                  <a:latin typeface="Times New Roman" pitchFamily="18" charset="0"/>
                  <a:cs typeface="Times New Roman" pitchFamily="18" charset="0"/>
                </a:rPr>
                <a:t>tác</a:t>
              </a:r>
              <a:r>
                <a:rPr lang="en-US" sz="2200" b="1" dirty="0">
                  <a:solidFill>
                    <a:srgbClr val="000000"/>
                  </a:solidFill>
                  <a:latin typeface="Times New Roman" pitchFamily="18" charset="0"/>
                  <a:cs typeface="Times New Roman" pitchFamily="18" charset="0"/>
                </a:rPr>
                <a:t> </a:t>
              </a:r>
              <a:r>
                <a:rPr lang="en-US" sz="2200" b="1" dirty="0" err="1">
                  <a:solidFill>
                    <a:srgbClr val="000000"/>
                  </a:solidFill>
                  <a:latin typeface="Times New Roman" pitchFamily="18" charset="0"/>
                  <a:cs typeface="Times New Roman" pitchFamily="18" charset="0"/>
                </a:rPr>
                <a:t>phẩm</a:t>
              </a:r>
              <a:r>
                <a:rPr lang="en-US" sz="2200" b="1" dirty="0">
                  <a:solidFill>
                    <a:srgbClr val="000000"/>
                  </a:solidFill>
                  <a:latin typeface="Times New Roman" pitchFamily="18" charset="0"/>
                  <a:cs typeface="Times New Roman" pitchFamily="18" charset="0"/>
                </a:rPr>
                <a:t> </a:t>
              </a:r>
              <a:r>
                <a:rPr lang="en-US" sz="2200" b="1" dirty="0" err="1">
                  <a:solidFill>
                    <a:srgbClr val="000000"/>
                  </a:solidFill>
                  <a:latin typeface="Times New Roman" pitchFamily="18" charset="0"/>
                  <a:cs typeface="Times New Roman" pitchFamily="18" charset="0"/>
                </a:rPr>
                <a:t>thơ</a:t>
              </a:r>
              <a:r>
                <a:rPr lang="en-US" sz="2200" b="1" dirty="0">
                  <a:solidFill>
                    <a:srgbClr val="000000"/>
                  </a:solidFill>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pSp>
      <p:sp>
        <p:nvSpPr>
          <p:cNvPr id="3" name="Rectangle 2"/>
          <p:cNvSpPr>
            <a:spLocks noChangeArrowheads="1"/>
          </p:cNvSpPr>
          <p:nvPr/>
        </p:nvSpPr>
        <p:spPr bwMode="auto">
          <a:xfrm>
            <a:off x="969963" y="663575"/>
            <a:ext cx="6954837" cy="450850"/>
          </a:xfrm>
          <a:prstGeom prst="rect">
            <a:avLst/>
          </a:prstGeom>
          <a:noFill/>
          <a:ln w="9525">
            <a:noFill/>
            <a:miter lim="800000"/>
            <a:headEnd/>
            <a:tailEnd/>
          </a:ln>
        </p:spPr>
        <p:txBody>
          <a:bodyPr wrap="none">
            <a:spAutoFit/>
          </a:bodyPr>
          <a:lstStyle/>
          <a:p>
            <a:pPr algn="just">
              <a:lnSpc>
                <a:spcPct val="115000"/>
              </a:lnSpc>
              <a:spcAft>
                <a:spcPts val="800"/>
              </a:spcAft>
            </a:pPr>
            <a:r>
              <a:rPr lang="en-US" sz="2200" b="1" dirty="0" err="1">
                <a:solidFill>
                  <a:srgbClr val="0070C0"/>
                </a:solidFill>
                <a:latin typeface="Times New Roman" pitchFamily="18" charset="0"/>
                <a:cs typeface="Times New Roman" pitchFamily="18" charset="0"/>
              </a:rPr>
              <a:t>Em</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cần</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lưu</a:t>
            </a:r>
            <a:r>
              <a:rPr lang="en-US" sz="2200" b="1" dirty="0">
                <a:solidFill>
                  <a:srgbClr val="0070C0"/>
                </a:solidFill>
                <a:latin typeface="Times New Roman" pitchFamily="18" charset="0"/>
                <a:cs typeface="Times New Roman" pitchFamily="18" charset="0"/>
              </a:rPr>
              <a:t> ý </a:t>
            </a:r>
            <a:r>
              <a:rPr lang="en-US" sz="2200" b="1" dirty="0" err="1">
                <a:solidFill>
                  <a:srgbClr val="0070C0"/>
                </a:solidFill>
                <a:latin typeface="Times New Roman" pitchFamily="18" charset="0"/>
                <a:cs typeface="Times New Roman" pitchFamily="18" charset="0"/>
              </a:rPr>
              <a:t>những</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điều</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gì</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khi</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đọc</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hiểu</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một</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bài</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thơ</a:t>
            </a:r>
            <a:r>
              <a:rPr lang="en-US" sz="2200" b="1" dirty="0">
                <a:solidFill>
                  <a:srgbClr val="0070C0"/>
                </a:solidFill>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6" name="Rectangle 5"/>
          <p:cNvSpPr/>
          <p:nvPr/>
        </p:nvSpPr>
        <p:spPr>
          <a:xfrm>
            <a:off x="566738" y="1143000"/>
            <a:ext cx="11625262" cy="5343525"/>
          </a:xfrm>
          <a:prstGeom prst="rect">
            <a:avLst/>
          </a:prstGeom>
        </p:spPr>
        <p:txBody>
          <a:bodyPr>
            <a:spAutoFit/>
          </a:bodyPr>
          <a:lstStyle/>
          <a:p>
            <a:pPr algn="ctr">
              <a:lnSpc>
                <a:spcPct val="115000"/>
              </a:lnSpc>
              <a:spcAft>
                <a:spcPts val="800"/>
              </a:spcAft>
            </a:pPr>
            <a:r>
              <a:rPr lang="en-US" sz="2200" b="1" dirty="0" err="1">
                <a:solidFill>
                  <a:srgbClr val="0D0D0D"/>
                </a:solidFill>
                <a:latin typeface="Times New Roman" pitchFamily="18" charset="0"/>
                <a:cs typeface="Times New Roman" pitchFamily="18" charset="0"/>
              </a:rPr>
              <a:t>Gợi</a:t>
            </a:r>
            <a:r>
              <a:rPr lang="en-US" sz="2200" b="1" dirty="0">
                <a:solidFill>
                  <a:srgbClr val="0D0D0D"/>
                </a:solidFill>
                <a:latin typeface="Times New Roman" pitchFamily="18" charset="0"/>
                <a:cs typeface="Times New Roman" pitchFamily="18" charset="0"/>
              </a:rPr>
              <a:t> ý </a:t>
            </a:r>
            <a:r>
              <a:rPr lang="en-US" sz="2200" b="1" dirty="0" err="1">
                <a:solidFill>
                  <a:srgbClr val="0D0D0D"/>
                </a:solidFill>
                <a:latin typeface="Times New Roman" pitchFamily="18" charset="0"/>
                <a:cs typeface="Times New Roman" pitchFamily="18" charset="0"/>
              </a:rPr>
              <a:t>trả</a:t>
            </a:r>
            <a:r>
              <a:rPr lang="en-US" sz="2200" b="1" dirty="0">
                <a:solidFill>
                  <a:srgbClr val="0D0D0D"/>
                </a:solidFill>
                <a:latin typeface="Times New Roman" pitchFamily="18" charset="0"/>
                <a:cs typeface="Times New Roman" pitchFamily="18" charset="0"/>
              </a:rPr>
              <a:t> </a:t>
            </a:r>
            <a:r>
              <a:rPr lang="en-US" sz="2200" b="1" dirty="0" err="1">
                <a:solidFill>
                  <a:srgbClr val="0D0D0D"/>
                </a:solidFill>
                <a:latin typeface="Times New Roman" pitchFamily="18" charset="0"/>
                <a:cs typeface="Times New Roman" pitchFamily="18" charset="0"/>
              </a:rPr>
              <a:t>lời</a:t>
            </a:r>
            <a:endParaRPr lang="en-US" sz="2200" dirty="0">
              <a:latin typeface="Times New Roman" pitchFamily="18" charset="0"/>
              <a:cs typeface="Times New Roman" pitchFamily="18" charset="0"/>
            </a:endParaRPr>
          </a:p>
          <a:p>
            <a:pPr>
              <a:lnSpc>
                <a:spcPct val="107000"/>
              </a:lnSpc>
            </a:pPr>
            <a:r>
              <a:rPr lang="en-US" sz="2200" b="1" dirty="0" err="1">
                <a:latin typeface="Times New Roman" pitchFamily="18" charset="0"/>
                <a:cs typeface="Times New Roman" pitchFamily="18" charset="0"/>
              </a:rPr>
              <a:t>Khi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đọc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hiểu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một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tác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phẩm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thơ</a:t>
            </a:r>
            <a:r>
              <a:rPr lang="en-US" sz="2200" b="1" dirty="0">
                <a:latin typeface="Times New Roman" pitchFamily="18" charset="0"/>
                <a:cs typeface="Times New Roman" pitchFamily="18" charset="0"/>
              </a:rPr>
              <a:t>, ta </a:t>
            </a:r>
            <a:r>
              <a:rPr lang="en-US" sz="2200" b="1" dirty="0" err="1">
                <a:latin typeface="Times New Roman" pitchFamily="18" charset="0"/>
                <a:cs typeface="Times New Roman" pitchFamily="18" charset="0"/>
              </a:rPr>
              <a:t>cần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tuân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thủ</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những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yêu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cầu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dưới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đây</a:t>
            </a:r>
            <a:r>
              <a:rPr lang="en-US" sz="2200" b="1" dirty="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nSpc>
                <a:spcPct val="107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rõ</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phẩm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hoàn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a:t>
            </a:r>
          </a:p>
          <a:p>
            <a:pPr>
              <a:lnSpc>
                <a:spcPct val="107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hiểu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gì</a:t>
            </a:r>
            <a:r>
              <a:rPr lang="en-US" sz="2200" dirty="0">
                <a:latin typeface="Times New Roman" pitchFamily="18" charset="0"/>
                <a:cs typeface="Times New Roman" pitchFamily="18" charset="0"/>
              </a:rPr>
              <a:t>?</a:t>
            </a:r>
          </a:p>
          <a:p>
            <a:pPr>
              <a:lnSpc>
                <a:spcPct val="107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nhận</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khổ</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nhịp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đây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Đồng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tưởng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tưởng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biểu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ngữ</a:t>
            </a:r>
            <a:r>
              <a:rPr lang="en-US" sz="2200" dirty="0">
                <a:latin typeface="Times New Roman" pitchFamily="18" charset="0"/>
                <a:cs typeface="Times New Roman" pitchFamily="18" charset="0"/>
              </a:rPr>
              <a:t>, chi </a:t>
            </a:r>
            <a:r>
              <a:rPr lang="en-US" sz="2200" dirty="0" err="1">
                <a:latin typeface="Times New Roman" pitchFamily="18" charset="0"/>
                <a:cs typeface="Times New Roman" pitchFamily="18" charset="0"/>
              </a:rPr>
              <a:t>tiết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hiểu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endParaRPr lang="en-US" sz="2200" dirty="0">
              <a:latin typeface="Times New Roman" pitchFamily="18" charset="0"/>
              <a:cs typeface="Times New Roman" pitchFamily="18" charset="0"/>
            </a:endParaRPr>
          </a:p>
          <a:p>
            <a:pPr>
              <a:lnSpc>
                <a:spcPct val="107000"/>
              </a:lnSpc>
            </a:pP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Chỉ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a:t>
            </a:r>
          </a:p>
          <a:p>
            <a:pPr>
              <a:lnSpc>
                <a:spcPct val="115000"/>
              </a:lnSpc>
              <a:spcAft>
                <a:spcPts val="1200"/>
              </a:spcAft>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đẹp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hay,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lùi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nhìn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toàn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nội</a:t>
            </a:r>
            <a:r>
              <a:rPr lang="en-US" sz="2200" dirty="0">
                <a:latin typeface="Times New Roman" pitchFamily="18" charset="0"/>
                <a:cs typeface="Times New Roman" pitchFamily="18" charset="0"/>
              </a:rPr>
              <a:t> dung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nét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biểu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góp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nội</a:t>
            </a:r>
            <a:r>
              <a:rPr lang="en-US" sz="2200" dirty="0">
                <a:latin typeface="Times New Roman" pitchFamily="18" charset="0"/>
                <a:cs typeface="Times New Roman" pitchFamily="18" charset="0"/>
              </a:rPr>
              <a:t> dung </a:t>
            </a:r>
            <a:r>
              <a:rPr lang="en-US" sz="2200" dirty="0" err="1">
                <a:latin typeface="Times New Roman" pitchFamily="18" charset="0"/>
                <a:cs typeface="Times New Roman" pitchFamily="18" charset="0"/>
              </a:rPr>
              <a:t>tư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tưởng</a:t>
            </a:r>
            <a:r>
              <a:rPr lang="en-US" sz="22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0063" y="263525"/>
            <a:ext cx="4481512"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69875" y="1146175"/>
            <a:ext cx="11631613" cy="55086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74675" y="393700"/>
            <a:ext cx="6096000" cy="461963"/>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II. TÁC PHẨM</a:t>
            </a:r>
            <a:endParaRPr 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947738" y="1260475"/>
            <a:ext cx="6094412" cy="460375"/>
          </a:xfrm>
          <a:prstGeom prst="rect">
            <a:avLst/>
          </a:prstGeom>
          <a:noFill/>
          <a:ln w="9525">
            <a:noFill/>
            <a:miter lim="800000"/>
            <a:headEnd/>
            <a:tailEnd/>
          </a:ln>
        </p:spPr>
        <p:txBody>
          <a:bodyPr>
            <a:spAutoFit/>
          </a:bodyPr>
          <a:lstStyle/>
          <a:p>
            <a:r>
              <a:rPr lang="en-US" sz="2400" b="1">
                <a:latin typeface="Times New Roman" pitchFamily="18" charset="0"/>
                <a:ea typeface="MS Mincho" pitchFamily="49" charset="-128"/>
                <a:cs typeface="Times New Roman" pitchFamily="18" charset="0"/>
              </a:rPr>
              <a:t>1. Xuất xứ:</a:t>
            </a:r>
            <a:r>
              <a:rPr lang="en-US" sz="2400" b="1">
                <a:solidFill>
                  <a:srgbClr val="0D0D0D"/>
                </a:solidFill>
                <a:latin typeface="Times New Roman" pitchFamily="18" charset="0"/>
                <a:ea typeface="MS Mincho" pitchFamily="49" charset="-128"/>
                <a:cs typeface="Times New Roman" pitchFamily="18" charset="0"/>
              </a:rPr>
              <a:t> </a:t>
            </a:r>
            <a:endParaRPr lang="en-US" sz="2400">
              <a:latin typeface="Times New Roman" pitchFamily="18" charset="0"/>
              <a:ea typeface="MS Mincho" pitchFamily="49" charset="-128"/>
              <a:cs typeface="Times New Roman" pitchFamily="18" charset="0"/>
            </a:endParaRPr>
          </a:p>
        </p:txBody>
      </p:sp>
      <p:sp>
        <p:nvSpPr>
          <p:cNvPr id="10" name="TextBox 9"/>
          <p:cNvSpPr txBox="1">
            <a:spLocks noChangeArrowheads="1"/>
          </p:cNvSpPr>
          <p:nvPr/>
        </p:nvSpPr>
        <p:spPr bwMode="auto">
          <a:xfrm>
            <a:off x="574675" y="1720850"/>
            <a:ext cx="11014075" cy="2298700"/>
          </a:xfrm>
          <a:prstGeom prst="rect">
            <a:avLst/>
          </a:prstGeom>
          <a:noFill/>
          <a:ln w="9525">
            <a:noFill/>
            <a:miter lim="800000"/>
            <a:headEnd/>
            <a:tailEnd/>
          </a:ln>
        </p:spPr>
        <p:txBody>
          <a:bodyPr>
            <a:spAutoFit/>
          </a:bodyPr>
          <a:lstStyle/>
          <a:p>
            <a:pPr>
              <a:lnSpc>
                <a:spcPct val="107000"/>
              </a:lnSpc>
              <a:spcAft>
                <a:spcPts val="1200"/>
              </a:spcAft>
            </a:pPr>
            <a:r>
              <a:rPr lang="en-US" sz="2400">
                <a:solidFill>
                  <a:srgbClr val="000000"/>
                </a:solidFill>
                <a:latin typeface="Times New Roman" pitchFamily="18" charset="0"/>
                <a:cs typeface="Times New Roman" pitchFamily="18" charset="0"/>
              </a:rPr>
              <a:t>“Bức tranh của em gái tôi” là truyện ngắn đoạt giải Nhì trong cuộc thi viết “Tương lai vẫy gọi” của báo Thiếu niên tiền phong 1998.</a:t>
            </a:r>
            <a:endParaRPr lang="en-US" sz="2400">
              <a:latin typeface="Times New Roman" pitchFamily="18" charset="0"/>
              <a:cs typeface="Times New Roman" pitchFamily="18" charset="0"/>
            </a:endParaRPr>
          </a:p>
          <a:p>
            <a:pPr>
              <a:lnSpc>
                <a:spcPct val="107000"/>
              </a:lnSpc>
              <a:spcAft>
                <a:spcPts val="800"/>
              </a:spcAft>
            </a:pPr>
            <a:r>
              <a:rPr lang="en-US" sz="2400">
                <a:latin typeface="Times New Roman" pitchFamily="18" charset="0"/>
                <a:cs typeface="Times New Roman" pitchFamily="18" charset="0"/>
              </a:rPr>
              <a:t>- Người kể chuyện là người anh trai</a:t>
            </a:r>
          </a:p>
          <a:p>
            <a:pPr>
              <a:lnSpc>
                <a:spcPct val="107000"/>
              </a:lnSpc>
              <a:spcAft>
                <a:spcPts val="800"/>
              </a:spcAft>
            </a:pPr>
            <a:r>
              <a:rPr lang="en-US" sz="2400">
                <a:latin typeface="Times New Roman" pitchFamily="18" charset="0"/>
                <a:cs typeface="Times New Roman" pitchFamily="18" charset="0"/>
              </a:rPr>
              <a:t>- Người kể chuyện xuất hiện ở ngôi thứ nhất, xưng tôi (khai thác được chiều sâu tâm lí bới nhân vật tham gia vào tiến trình truyện kể).</a:t>
            </a:r>
          </a:p>
        </p:txBody>
      </p:sp>
      <p:sp>
        <p:nvSpPr>
          <p:cNvPr id="14" name="TextBox 13"/>
          <p:cNvSpPr txBox="1">
            <a:spLocks noChangeArrowheads="1"/>
          </p:cNvSpPr>
          <p:nvPr/>
        </p:nvSpPr>
        <p:spPr bwMode="auto">
          <a:xfrm>
            <a:off x="574675" y="4613275"/>
            <a:ext cx="11347450" cy="2041525"/>
          </a:xfrm>
          <a:prstGeom prst="rect">
            <a:avLst/>
          </a:prstGeom>
          <a:noFill/>
          <a:ln w="9525">
            <a:noFill/>
            <a:miter lim="800000"/>
            <a:headEnd/>
            <a:tailEnd/>
          </a:ln>
        </p:spPr>
        <p:txBody>
          <a:bodyPr>
            <a:spAutoFit/>
          </a:bodyPr>
          <a:lstStyle/>
          <a:p>
            <a:pPr>
              <a:lnSpc>
                <a:spcPct val="107000"/>
              </a:lnSpc>
              <a:spcAft>
                <a:spcPts val="1200"/>
              </a:spcAft>
            </a:pPr>
            <a:r>
              <a:rPr lang="en-US" sz="2400">
                <a:solidFill>
                  <a:srgbClr val="000000"/>
                </a:solidFill>
                <a:latin typeface="Times New Roman" pitchFamily="18" charset="0"/>
                <a:cs typeface="Times New Roman" pitchFamily="18" charset="0"/>
              </a:rPr>
              <a:t>Kiều Phương là cô gái hay lục lọi đồ và thường bôi bẩn lên mặt. Cô bé có sở thích vẽ tranh nên thường bí mật pha chế màu và vẽ. Khi mọi người phát hiện ra Kiều Phương có tài năng hội họa thì người anh lúc này tỏ ra ghen tị và xa lánh em. Kiêù Phương đạt giải nhất tại trại thi vẽ tranh quốc tế với bức vẽ “anh trai tôi”, lúc này người anh trai mới nhận ra tấm lòng nhân hậu của em và hối lỗi về bản thân mình.</a:t>
            </a:r>
            <a:endParaRPr lang="en-US" sz="2400">
              <a:latin typeface="Times New Roman" pitchFamily="18" charset="0"/>
              <a:cs typeface="Times New Roman" pitchFamily="18" charset="0"/>
            </a:endParaRPr>
          </a:p>
        </p:txBody>
      </p:sp>
      <p:sp>
        <p:nvSpPr>
          <p:cNvPr id="16" name="TextBox 15"/>
          <p:cNvSpPr txBox="1">
            <a:spLocks noChangeArrowheads="1"/>
          </p:cNvSpPr>
          <p:nvPr/>
        </p:nvSpPr>
        <p:spPr bwMode="auto">
          <a:xfrm>
            <a:off x="947738" y="4041775"/>
            <a:ext cx="9575800" cy="461963"/>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ea typeface="Calibri" pitchFamily="34" charset="0"/>
                <a:cs typeface="Times New Roman" pitchFamily="18" charset="0"/>
              </a:rPr>
              <a:t>2. Tóm tắt</a:t>
            </a:r>
            <a:r>
              <a:rPr lang="en-US" sz="2400">
                <a:solidFill>
                  <a:srgbClr val="3366FF"/>
                </a:solidFill>
                <a:latin typeface="Times New Roman" pitchFamily="18" charset="0"/>
                <a:ea typeface="Calibri" pitchFamily="34" charset="0"/>
                <a:cs typeface="Times New Roman" pitchFamily="18" charset="0"/>
              </a:rPr>
              <a:t> </a:t>
            </a:r>
            <a:r>
              <a:rPr lang="en-US" sz="2400">
                <a:solidFill>
                  <a:srgbClr val="000000"/>
                </a:solidFill>
                <a:latin typeface="Times New Roman" pitchFamily="18" charset="0"/>
                <a:ea typeface="Calibri" pitchFamily="34" charset="0"/>
                <a:cs typeface="Times New Roman" pitchFamily="18" charset="0"/>
              </a:rPr>
              <a:t>(nhân vật chính: người anh trai, em gái Kiều Phương-Mèo)</a:t>
            </a:r>
            <a:endParaRPr lang="en-US" sz="2400">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10" grpId="0"/>
      <p:bldP spid="14" grpId="0"/>
      <p:bldP spid="1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5588" y="125413"/>
            <a:ext cx="11752262" cy="65516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114425" y="180975"/>
            <a:ext cx="6094413" cy="461963"/>
          </a:xfrm>
          <a:prstGeom prst="rect">
            <a:avLst/>
          </a:prstGeom>
          <a:noFill/>
          <a:ln w="9525">
            <a:noFill/>
            <a:miter lim="800000"/>
            <a:headEnd/>
            <a:tailEnd/>
          </a:ln>
        </p:spPr>
        <p:txBody>
          <a:bodyPr>
            <a:spAutoFit/>
          </a:bodyPr>
          <a:lstStyle/>
          <a:p>
            <a:pPr>
              <a:lnSpc>
                <a:spcPct val="107000"/>
              </a:lnSpc>
              <a:spcAft>
                <a:spcPts val="800"/>
              </a:spcAft>
            </a:pPr>
            <a:r>
              <a:rPr lang="en-US" sz="2400" b="1">
                <a:solidFill>
                  <a:srgbClr val="000000"/>
                </a:solidFill>
                <a:latin typeface="Times New Roman" pitchFamily="18" charset="0"/>
                <a:cs typeface="Times New Roman" pitchFamily="18" charset="0"/>
              </a:rPr>
              <a:t>3. Bố cục (3 phần)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66725" y="657225"/>
            <a:ext cx="6094413" cy="461963"/>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 Phần 1:</a:t>
            </a:r>
            <a:r>
              <a:rPr lang="en-US" sz="2400">
                <a:latin typeface="Times New Roman" pitchFamily="18" charset="0"/>
                <a:cs typeface="Times New Roman" pitchFamily="18" charset="0"/>
              </a:rPr>
              <a:t> </a:t>
            </a:r>
            <a:endParaRPr lang="en-US" sz="2400">
              <a:latin typeface="Calibri" pitchFamily="34" charset="0"/>
            </a:endParaRPr>
          </a:p>
        </p:txBody>
      </p:sp>
      <p:sp>
        <p:nvSpPr>
          <p:cNvPr id="9" name="TextBox 8"/>
          <p:cNvSpPr txBox="1">
            <a:spLocks noChangeArrowheads="1"/>
          </p:cNvSpPr>
          <p:nvPr/>
        </p:nvSpPr>
        <p:spPr bwMode="auto">
          <a:xfrm>
            <a:off x="1693863" y="627063"/>
            <a:ext cx="10313987" cy="461962"/>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từ đầu đến “</a:t>
            </a:r>
            <a:r>
              <a:rPr lang="en-US" sz="2400" i="1">
                <a:solidFill>
                  <a:srgbClr val="000000"/>
                </a:solidFill>
                <a:latin typeface="Times New Roman" pitchFamily="18" charset="0"/>
                <a:cs typeface="Times New Roman" pitchFamily="18" charset="0"/>
              </a:rPr>
              <a:t>phát huy tài năng”</a:t>
            </a: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Tài năng của em gái được mọi người phát hiện</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466725" y="1135063"/>
            <a:ext cx="6094413"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 Phần 2</a:t>
            </a:r>
            <a:r>
              <a:rPr lang="en-US" sz="2400">
                <a:solidFill>
                  <a:srgbClr val="FF0000"/>
                </a:solidFill>
                <a:latin typeface="Times New Roman" pitchFamily="18" charset="0"/>
                <a:cs typeface="Times New Roman" pitchFamily="18" charset="0"/>
              </a:rPr>
              <a:t>:</a:t>
            </a:r>
            <a:r>
              <a:rPr lang="en-US" sz="2400">
                <a:latin typeface="Times New Roman" pitchFamily="18" charset="0"/>
                <a:cs typeface="Times New Roman" pitchFamily="18" charset="0"/>
              </a:rPr>
              <a:t> </a:t>
            </a:r>
            <a:endParaRPr lang="en-US" sz="2400">
              <a:latin typeface="Calibri" pitchFamily="34" charset="0"/>
            </a:endParaRPr>
          </a:p>
        </p:txBody>
      </p:sp>
      <p:sp>
        <p:nvSpPr>
          <p:cNvPr id="13" name="TextBox 12"/>
          <p:cNvSpPr txBox="1">
            <a:spLocks noChangeArrowheads="1"/>
          </p:cNvSpPr>
          <p:nvPr/>
        </p:nvSpPr>
        <p:spPr bwMode="auto">
          <a:xfrm>
            <a:off x="1693863" y="1112838"/>
            <a:ext cx="9979025" cy="460375"/>
          </a:xfrm>
          <a:prstGeom prst="rect">
            <a:avLst/>
          </a:prstGeom>
          <a:noFill/>
          <a:ln w="9525">
            <a:noFill/>
            <a:miter lim="800000"/>
            <a:headEnd/>
            <a:tailEnd/>
          </a:ln>
        </p:spPr>
        <p:txBody>
          <a:bodyPr>
            <a:spAutoFit/>
          </a:bodyPr>
          <a:lstStyle/>
          <a:p>
            <a:pPr>
              <a:lnSpc>
                <a:spcPct val="107000"/>
              </a:lnSpc>
              <a:spcAft>
                <a:spcPts val="1200"/>
              </a:spcAft>
            </a:pPr>
            <a:r>
              <a:rPr lang="en-US" sz="2400">
                <a:solidFill>
                  <a:srgbClr val="000000"/>
                </a:solidFill>
                <a:latin typeface="Times New Roman" pitchFamily="18" charset="0"/>
                <a:cs typeface="Times New Roman" pitchFamily="18" charset="0"/>
              </a:rPr>
              <a:t>tiếp đó đến </a:t>
            </a:r>
            <a:r>
              <a:rPr lang="en-US" sz="2400" i="1">
                <a:solidFill>
                  <a:srgbClr val="000000"/>
                </a:solidFill>
                <a:latin typeface="Times New Roman" pitchFamily="18" charset="0"/>
                <a:cs typeface="Times New Roman" pitchFamily="18" charset="0"/>
              </a:rPr>
              <a:t>“anh cùng đi nhận giả”</a:t>
            </a: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Lòng ghen tị và mặc cảm của người anh.</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466725" y="1636713"/>
            <a:ext cx="6094413"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 Phần 3</a:t>
            </a:r>
            <a:endParaRPr lang="en-US" sz="2400">
              <a:latin typeface="Calibri" pitchFamily="34" charset="0"/>
            </a:endParaRPr>
          </a:p>
        </p:txBody>
      </p:sp>
      <p:sp>
        <p:nvSpPr>
          <p:cNvPr id="17" name="TextBox 16"/>
          <p:cNvSpPr txBox="1">
            <a:spLocks noChangeArrowheads="1"/>
          </p:cNvSpPr>
          <p:nvPr/>
        </p:nvSpPr>
        <p:spPr bwMode="auto">
          <a:xfrm>
            <a:off x="1693863" y="1651000"/>
            <a:ext cx="10313987" cy="46037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Tâm trạng, cảm xúc của người anh khi đứng trước bức tranh của em gái.</a:t>
            </a:r>
            <a:endParaRPr lang="en-US" sz="2400">
              <a:latin typeface="Calibri" pitchFamily="34" charset="0"/>
            </a:endParaRPr>
          </a:p>
        </p:txBody>
      </p:sp>
      <p:sp>
        <p:nvSpPr>
          <p:cNvPr id="19" name="TextBox 18">
            <a:extLst/>
          </p:cNvPr>
          <p:cNvSpPr txBox="1"/>
          <p:nvPr/>
        </p:nvSpPr>
        <p:spPr>
          <a:xfrm>
            <a:off x="984250" y="2209800"/>
            <a:ext cx="6094413" cy="461963"/>
          </a:xfrm>
          <a:prstGeom prst="rect">
            <a:avLst/>
          </a:prstGeom>
          <a:noFill/>
        </p:spPr>
        <p:txBody>
          <a:bodyPr>
            <a:spAutoFit/>
          </a:bodyPr>
          <a:lstStyle/>
          <a:p>
            <a:pPr algn="just">
              <a:spcAft>
                <a:spcPts val="600"/>
              </a:spcAft>
              <a:tabLst>
                <a:tab pos="288925" algn="l"/>
              </a:tabLst>
            </a:pPr>
            <a:r>
              <a:rPr lang="en-US" sz="2400" b="1">
                <a:latin typeface="Times New Roman" pitchFamily="18" charset="0"/>
                <a:cs typeface="Times New Roman" pitchFamily="18" charset="0"/>
              </a:rPr>
              <a:t>4. Đặc sắc n</a:t>
            </a:r>
            <a:r>
              <a:rPr lang="en-US" sz="2400" b="1">
                <a:latin typeface="Times New Roman" pitchFamily="18" charset="0"/>
                <a:cs typeface="Calibri" pitchFamily="34" charset="0"/>
              </a:rPr>
              <a:t>ghệ thuật.</a:t>
            </a:r>
            <a:endParaRPr lang="en-US" sz="2400">
              <a:latin typeface="Times New Roman" pitchFamily="18" charset="0"/>
              <a:cs typeface="Calibri" pitchFamily="34" charset="0"/>
            </a:endParaRPr>
          </a:p>
        </p:txBody>
      </p:sp>
      <p:sp>
        <p:nvSpPr>
          <p:cNvPr id="21" name="TextBox 20">
            <a:extLst/>
          </p:cNvPr>
          <p:cNvSpPr txBox="1"/>
          <p:nvPr/>
        </p:nvSpPr>
        <p:spPr>
          <a:xfrm>
            <a:off x="339725" y="2663825"/>
            <a:ext cx="11682413" cy="1354138"/>
          </a:xfrm>
          <a:prstGeom prst="rect">
            <a:avLst/>
          </a:prstGeom>
          <a:noFill/>
        </p:spPr>
        <p:txBody>
          <a:bodyPr>
            <a:spAutoFit/>
          </a:bodyPr>
          <a:lstStyle/>
          <a:p>
            <a:pPr marL="342900" indent="-342900" algn="just">
              <a:spcBef>
                <a:spcPts val="13"/>
              </a:spcBef>
              <a:spcAft>
                <a:spcPts val="600"/>
              </a:spcAft>
              <a:buSzPts val="1400"/>
              <a:buFont typeface="Times New Roman" pitchFamily="18" charset="0"/>
              <a:buChar char="-"/>
              <a:tabLst>
                <a:tab pos="228600" algn="l"/>
              </a:tabLst>
            </a:pPr>
            <a:r>
              <a:rPr lang="en-US" sz="2400">
                <a:latin typeface="Times New Roman" pitchFamily="18" charset="0"/>
                <a:cs typeface="Times New Roman" pitchFamily="18" charset="0"/>
              </a:rPr>
              <a:t>Miêu tả tâm lí nhân vật đặc sắc, ngôn ngữ độc thoại nội tâm.</a:t>
            </a:r>
          </a:p>
          <a:p>
            <a:pPr marL="342900" indent="-342900" algn="just">
              <a:spcAft>
                <a:spcPts val="600"/>
              </a:spcAft>
              <a:buSzPts val="1400"/>
              <a:buFont typeface="Times New Roman" pitchFamily="18" charset="0"/>
              <a:buChar char="-"/>
              <a:tabLst>
                <a:tab pos="228600" algn="l"/>
              </a:tabLst>
            </a:pPr>
            <a:r>
              <a:rPr lang="en-US" sz="2400">
                <a:latin typeface="Times New Roman" pitchFamily="18" charset="0"/>
                <a:cs typeface="Times New Roman" pitchFamily="18" charset="0"/>
              </a:rPr>
              <a:t>Cách kể chuyện tự nhiên, hấp dẫn.</a:t>
            </a:r>
          </a:p>
          <a:p>
            <a:pPr marL="342900" indent="-342900" algn="just">
              <a:spcAft>
                <a:spcPts val="600"/>
              </a:spcAft>
              <a:buSzPts val="1400"/>
              <a:buFont typeface="Times New Roman" pitchFamily="18" charset="0"/>
              <a:buChar char="-"/>
              <a:tabLst>
                <a:tab pos="228600" algn="l"/>
              </a:tabLst>
            </a:pPr>
            <a:r>
              <a:rPr lang="en-US" sz="2400">
                <a:latin typeface="Times New Roman" pitchFamily="18" charset="0"/>
                <a:cs typeface="Times New Roman" pitchFamily="18" charset="0"/>
              </a:rPr>
              <a:t>Ngôi kể thứ nhất tạo điều kiện cho nhân vật bộc lộ diễn biến tâm lí tự nhiên, chân thực.</a:t>
            </a:r>
          </a:p>
        </p:txBody>
      </p:sp>
      <p:sp>
        <p:nvSpPr>
          <p:cNvPr id="23" name="TextBox 22">
            <a:extLst/>
          </p:cNvPr>
          <p:cNvSpPr txBox="1"/>
          <p:nvPr/>
        </p:nvSpPr>
        <p:spPr>
          <a:xfrm>
            <a:off x="917575" y="4071938"/>
            <a:ext cx="6094413" cy="460375"/>
          </a:xfrm>
          <a:prstGeom prst="rect">
            <a:avLst/>
          </a:prstGeom>
          <a:noFill/>
        </p:spPr>
        <p:txBody>
          <a:bodyPr>
            <a:spAutoFit/>
          </a:bodyPr>
          <a:lstStyle/>
          <a:p>
            <a:pPr algn="just">
              <a:spcAft>
                <a:spcPts val="600"/>
              </a:spcAft>
              <a:tabLst>
                <a:tab pos="288925" algn="l"/>
              </a:tabLst>
            </a:pPr>
            <a:r>
              <a:rPr lang="en-US" sz="2400" b="1">
                <a:latin typeface="Times New Roman" pitchFamily="18" charset="0"/>
                <a:cs typeface="Calibri" pitchFamily="34" charset="0"/>
              </a:rPr>
              <a:t>5. Nội dung ý nghĩa.</a:t>
            </a:r>
            <a:endParaRPr lang="en-US" sz="2400">
              <a:latin typeface="Times New Roman" pitchFamily="18" charset="0"/>
              <a:cs typeface="Calibri" pitchFamily="34" charset="0"/>
            </a:endParaRPr>
          </a:p>
        </p:txBody>
      </p:sp>
      <p:sp>
        <p:nvSpPr>
          <p:cNvPr id="25" name="TextBox 24">
            <a:extLst/>
          </p:cNvPr>
          <p:cNvSpPr txBox="1"/>
          <p:nvPr/>
        </p:nvSpPr>
        <p:spPr>
          <a:xfrm>
            <a:off x="325438" y="4603750"/>
            <a:ext cx="11682412" cy="1647825"/>
          </a:xfrm>
          <a:prstGeom prst="rect">
            <a:avLst/>
          </a:prstGeom>
          <a:noFill/>
        </p:spPr>
        <p:txBody>
          <a:bodyPr>
            <a:spAutoFit/>
          </a:bodyPr>
          <a:lstStyle/>
          <a:p>
            <a:pPr marL="342900" indent="-342900" algn="just">
              <a:spcAft>
                <a:spcPts val="600"/>
              </a:spcAft>
              <a:buSzPts val="1400"/>
              <a:buFont typeface="Times New Roman" pitchFamily="18" charset="0"/>
              <a:buChar char="-"/>
              <a:tabLst>
                <a:tab pos="217488" algn="l"/>
              </a:tabLst>
            </a:pPr>
            <a:r>
              <a:rPr lang="en-US" sz="2400">
                <a:latin typeface="Times New Roman" pitchFamily="18" charset="0"/>
                <a:cs typeface="Times New Roman" pitchFamily="18" charset="0"/>
              </a:rPr>
              <a:t>Truyện cho thấy tình cảm trong sáng, hồn nhiên, tấm lòng nhân hậu của em gái đã giúp người anh nhận ra sự hạn chế của chính mình.</a:t>
            </a:r>
          </a:p>
          <a:p>
            <a:pPr marL="342900" indent="-342900" algn="just">
              <a:spcAft>
                <a:spcPts val="600"/>
              </a:spcAft>
              <a:buSzPts val="1400"/>
              <a:buFont typeface="Times New Roman" pitchFamily="18" charset="0"/>
              <a:buChar char="-"/>
              <a:tabLst>
                <a:tab pos="217488" algn="l"/>
              </a:tabLst>
            </a:pPr>
            <a:r>
              <a:rPr lang="en-US" sz="2400">
                <a:solidFill>
                  <a:srgbClr val="000000"/>
                </a:solidFill>
                <a:latin typeface="Times New Roman" pitchFamily="18" charset="0"/>
                <a:cs typeface="Times New Roman" pitchFamily="18" charset="0"/>
              </a:rPr>
              <a:t>Truyện có ý nghĩa giáo dục sâu sắc, đặc biệt với lứa tuổi học sinh phải biết vượt lên sự hạn chế của bản thân để hướng tới điều hoàn thiện về nhân cách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inVertical)">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arn(inVertical)">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P spid="15" grpId="0"/>
      <p:bldP spid="17" grpId="0"/>
      <p:bldP spid="19" grpId="0"/>
      <p:bldP spid="21" grpId="0"/>
      <p:bldP spid="23" grpId="0"/>
      <p:bldP spid="2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81000" y="854075"/>
            <a:ext cx="11417300" cy="58531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grpSp>
        <p:nvGrpSpPr>
          <p:cNvPr id="2" name="Group 1"/>
          <p:cNvGrpSpPr/>
          <p:nvPr/>
        </p:nvGrpSpPr>
        <p:grpSpPr>
          <a:xfrm>
            <a:off x="130175" y="57152"/>
            <a:ext cx="7127875" cy="628650"/>
            <a:chOff x="130175" y="188913"/>
            <a:chExt cx="7127875" cy="628650"/>
          </a:xfrm>
        </p:grpSpPr>
        <p:sp>
          <p:nvSpPr>
            <p:cNvPr id="4" name="Rounded Rectangle 10"/>
            <p:cNvSpPr>
              <a:spLocks noChangeArrowheads="1"/>
            </p:cNvSpPr>
            <p:nvPr/>
          </p:nvSpPr>
          <p:spPr bwMode="auto">
            <a:xfrm>
              <a:off x="428625" y="188913"/>
              <a:ext cx="68294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30175" y="269875"/>
              <a:ext cx="7127875" cy="482600"/>
            </a:xfrm>
            <a:prstGeom prst="rect">
              <a:avLst/>
            </a:prstGeom>
            <a:noFill/>
            <a:ln w="9525">
              <a:noFill/>
              <a:miter lim="800000"/>
              <a:headEnd/>
              <a:tailEnd/>
            </a:ln>
          </p:spPr>
          <p:txBody>
            <a:bodyPr>
              <a:spAutoFit/>
            </a:bodyPr>
            <a:lstStyle/>
            <a:p>
              <a:pPr marL="457200">
                <a:lnSpc>
                  <a:spcPct val="115000"/>
                </a:lnSpc>
                <a:spcAft>
                  <a:spcPts val="1000"/>
                </a:spcAft>
              </a:pPr>
              <a:r>
                <a:rPr lang="en-US" sz="2400" b="1" dirty="0">
                  <a:solidFill>
                    <a:srgbClr val="FF0000"/>
                  </a:solidFill>
                  <a:latin typeface="Times New Roman" pitchFamily="18" charset="0"/>
                  <a:cs typeface="Times New Roman" pitchFamily="18" charset="0"/>
                </a:rPr>
                <a:t>III. ĐỊNH HƯỚNG PHÂN TÍCH VĂN BẢN</a:t>
              </a:r>
              <a:endParaRPr lang="en-US" sz="2400" dirty="0">
                <a:latin typeface="Times New Roman" pitchFamily="18" charset="0"/>
                <a:cs typeface="Times New Roman" pitchFamily="18" charset="0"/>
              </a:endParaRPr>
            </a:p>
          </p:txBody>
        </p:sp>
      </p:grpSp>
      <p:sp>
        <p:nvSpPr>
          <p:cNvPr id="84996" name="TextBox 6"/>
          <p:cNvSpPr txBox="1">
            <a:spLocks noChangeArrowheads="1"/>
          </p:cNvSpPr>
          <p:nvPr/>
        </p:nvSpPr>
        <p:spPr bwMode="auto">
          <a:xfrm>
            <a:off x="1003300" y="1028700"/>
            <a:ext cx="6100762"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63550" y="1449388"/>
            <a:ext cx="6100762" cy="46037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1.1. Nêu vấn đề: </a:t>
            </a:r>
            <a:r>
              <a:rPr lang="en-US" sz="2400">
                <a:latin typeface="Times New Roman" pitchFamily="18" charset="0"/>
                <a:cs typeface="Times New Roman" pitchFamily="18" charset="0"/>
              </a:rPr>
              <a:t>giới thiệu tác giả, tác phẩm.</a:t>
            </a:r>
          </a:p>
        </p:txBody>
      </p:sp>
      <p:sp>
        <p:nvSpPr>
          <p:cNvPr id="13" name="TextBox 12"/>
          <p:cNvSpPr txBox="1">
            <a:spLocks noChangeArrowheads="1"/>
          </p:cNvSpPr>
          <p:nvPr/>
        </p:nvSpPr>
        <p:spPr bwMode="auto">
          <a:xfrm>
            <a:off x="463550" y="1868488"/>
            <a:ext cx="6100762"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463550" y="2363788"/>
            <a:ext cx="11255375"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B1: Khái quát về văn bản: </a:t>
            </a:r>
            <a:r>
              <a:rPr lang="en-US" sz="2400">
                <a:latin typeface="Times New Roman" pitchFamily="18" charset="0"/>
                <a:cs typeface="Times New Roman" pitchFamily="18" charset="0"/>
              </a:rPr>
              <a:t>chủ đề, người kể chuyện, bố cục văn bản, …</a:t>
            </a:r>
          </a:p>
        </p:txBody>
      </p:sp>
      <p:sp>
        <p:nvSpPr>
          <p:cNvPr id="17" name="TextBox 16"/>
          <p:cNvSpPr txBox="1">
            <a:spLocks noChangeArrowheads="1"/>
          </p:cNvSpPr>
          <p:nvPr/>
        </p:nvSpPr>
        <p:spPr bwMode="auto">
          <a:xfrm>
            <a:off x="463550" y="2855913"/>
            <a:ext cx="11255375" cy="484187"/>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B2: Phân tích nội dung – nghệ thuật của văn bản theo luận điểm:</a:t>
            </a:r>
            <a:endParaRPr lang="en-US" sz="2400">
              <a:latin typeface="Times New Roman" pitchFamily="18" charset="0"/>
              <a:cs typeface="Times New Roman" pitchFamily="18" charset="0"/>
            </a:endParaRPr>
          </a:p>
        </p:txBody>
      </p:sp>
      <p:sp>
        <p:nvSpPr>
          <p:cNvPr id="19" name="TextBox 18">
            <a:extLst/>
          </p:cNvPr>
          <p:cNvSpPr txBox="1"/>
          <p:nvPr/>
        </p:nvSpPr>
        <p:spPr>
          <a:xfrm>
            <a:off x="639762" y="3419475"/>
            <a:ext cx="6100763" cy="461963"/>
          </a:xfrm>
          <a:prstGeom prst="rect">
            <a:avLst/>
          </a:prstGeom>
          <a:noFill/>
        </p:spPr>
        <p:txBody>
          <a:bodyPr>
            <a:spAutoFit/>
          </a:bodyPr>
          <a:lstStyle/>
          <a:p>
            <a:pPr algn="just">
              <a:spcBef>
                <a:spcPts val="13"/>
              </a:spcBef>
            </a:pPr>
            <a:r>
              <a:rPr lang="en-US" sz="2400" b="1">
                <a:latin typeface="Times New Roman" pitchFamily="18" charset="0"/>
                <a:cs typeface="Times New Roman" pitchFamily="18" charset="0"/>
              </a:rPr>
              <a:t>a. Nhân vật người em gái.</a:t>
            </a:r>
            <a:endParaRPr lang="en-US" sz="2400">
              <a:latin typeface="Times New Roman" pitchFamily="18" charset="0"/>
              <a:cs typeface="Times New Roman" pitchFamily="18" charset="0"/>
            </a:endParaRPr>
          </a:p>
        </p:txBody>
      </p:sp>
      <p:sp>
        <p:nvSpPr>
          <p:cNvPr id="21" name="TextBox 20">
            <a:extLst/>
          </p:cNvPr>
          <p:cNvSpPr txBox="1"/>
          <p:nvPr/>
        </p:nvSpPr>
        <p:spPr>
          <a:xfrm>
            <a:off x="938212" y="3938588"/>
            <a:ext cx="11253788" cy="2820987"/>
          </a:xfrm>
          <a:prstGeom prst="rect">
            <a:avLst/>
          </a:prstGeom>
          <a:noFill/>
        </p:spPr>
        <p:txBody>
          <a:bodyPr>
            <a:spAutoFit/>
          </a:bodyPr>
          <a:lstStyle/>
          <a:p>
            <a:pPr marL="63500" algn="just"/>
            <a:r>
              <a:rPr lang="en-US" sz="2400" b="1">
                <a:latin typeface="Times New Roman" pitchFamily="18" charset="0"/>
                <a:cs typeface="Times New Roman" pitchFamily="18" charset="0"/>
              </a:rPr>
              <a:t>* Ngoại hình, tính cách.</a:t>
            </a:r>
            <a:endParaRPr lang="en-US" sz="2400">
              <a:latin typeface="Times New Roman" pitchFamily="18" charset="0"/>
              <a:cs typeface="Times New Roman" pitchFamily="18" charset="0"/>
            </a:endParaRPr>
          </a:p>
          <a:p>
            <a:pPr marL="63500" algn="just">
              <a:lnSpc>
                <a:spcPct val="107000"/>
              </a:lnSpc>
              <a:spcAft>
                <a:spcPts val="800"/>
              </a:spcAft>
              <a:buSzPts val="1400"/>
              <a:buFont typeface="Times New Roman" pitchFamily="18" charset="0"/>
              <a:buChar char="-"/>
            </a:pPr>
            <a:r>
              <a:rPr lang="en-US" sz="2400" i="1">
                <a:latin typeface="Times New Roman" pitchFamily="18" charset="0"/>
                <a:cs typeface="Times New Roman" pitchFamily="18" charset="0"/>
              </a:rPr>
              <a:t>Tên là Kiều Phương</a:t>
            </a:r>
            <a:endParaRPr lang="en-US" sz="2400">
              <a:latin typeface="Times New Roman" pitchFamily="18" charset="0"/>
              <a:cs typeface="Times New Roman" pitchFamily="18" charset="0"/>
            </a:endParaRPr>
          </a:p>
          <a:p>
            <a:pPr marL="63500" algn="just">
              <a:lnSpc>
                <a:spcPct val="107000"/>
              </a:lnSpc>
              <a:spcAft>
                <a:spcPts val="800"/>
              </a:spcAft>
              <a:buSzPts val="1400"/>
              <a:buFont typeface="Times New Roman" pitchFamily="18" charset="0"/>
              <a:buChar char="-"/>
            </a:pPr>
            <a:r>
              <a:rPr lang="en-US" sz="2400" i="1">
                <a:latin typeface="Times New Roman" pitchFamily="18" charset="0"/>
                <a:cs typeface="Times New Roman" pitchFamily="18" charset="0"/>
              </a:rPr>
              <a:t>Anh đặt cho biệt hiệu là Mèo bởi vì khuôn mặt luôn bị chính nó bôi bẩn.</a:t>
            </a:r>
            <a:endParaRPr lang="en-US" sz="2400">
              <a:latin typeface="Times New Roman" pitchFamily="18" charset="0"/>
              <a:cs typeface="Times New Roman" pitchFamily="18" charset="0"/>
            </a:endParaRPr>
          </a:p>
          <a:p>
            <a:pPr marL="63500">
              <a:lnSpc>
                <a:spcPct val="107000"/>
              </a:lnSpc>
              <a:spcBef>
                <a:spcPts val="13"/>
              </a:spcBef>
              <a:spcAft>
                <a:spcPts val="800"/>
              </a:spcAft>
              <a:buSzPts val="1400"/>
              <a:buFont typeface="Times New Roman" pitchFamily="18" charset="0"/>
              <a:buChar char="-"/>
            </a:pPr>
            <a:r>
              <a:rPr lang="en-US" sz="2400" i="1">
                <a:latin typeface="Times New Roman" pitchFamily="18" charset="0"/>
                <a:cs typeface="Times New Roman" pitchFamily="18" charset="0"/>
              </a:rPr>
              <a:t>Dùng tên Mèo để xưng hô với bạn thật vui vẻ</a:t>
            </a:r>
            <a:endParaRPr lang="en-US" sz="2400">
              <a:latin typeface="Times New Roman" pitchFamily="18" charset="0"/>
              <a:cs typeface="Times New Roman" pitchFamily="18" charset="0"/>
            </a:endParaRPr>
          </a:p>
          <a:p>
            <a:pPr marL="63500" algn="just">
              <a:lnSpc>
                <a:spcPct val="107000"/>
              </a:lnSpc>
              <a:spcAft>
                <a:spcPts val="800"/>
              </a:spcAft>
              <a:buSzPts val="1400"/>
              <a:buFont typeface="Times New Roman" pitchFamily="18" charset="0"/>
              <a:buChar char="-"/>
            </a:pPr>
            <a:r>
              <a:rPr lang="en-US" sz="2400" i="1">
                <a:latin typeface="Times New Roman" pitchFamily="18" charset="0"/>
                <a:cs typeface="Times New Roman" pitchFamily="18" charset="0"/>
              </a:rPr>
              <a:t>Hay lục lọi các đồ vật</a:t>
            </a:r>
            <a:endParaRPr lang="en-US" sz="2400">
              <a:latin typeface="Times New Roman" pitchFamily="18" charset="0"/>
              <a:cs typeface="Times New Roman" pitchFamily="18" charset="0"/>
            </a:endParaRPr>
          </a:p>
          <a:p>
            <a:pPr marL="63500">
              <a:spcBef>
                <a:spcPts val="25"/>
              </a:spcBef>
            </a:pPr>
            <a:r>
              <a:rPr lang="en-US" sz="2400" b="1">
                <a:latin typeface="Times New Roman" pitchFamily="18" charset="0"/>
                <a:cs typeface="Times New Roman" pitchFamily="18" charset="0"/>
              </a:rPr>
              <a:t>-&gt; Hồn nhiên vô tư trong sáng, dễ thương.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Effect transition="in" filter="barn(inVertical)">
                                      <p:cBhvr>
                                        <p:cTn id="37" dur="500"/>
                                        <p:tgtEl>
                                          <p:spTgt spid="2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1">
                                            <p:txEl>
                                              <p:pRg st="1" end="1"/>
                                            </p:txEl>
                                          </p:spTgt>
                                        </p:tgtEl>
                                        <p:attrNameLst>
                                          <p:attrName>style.visibility</p:attrName>
                                        </p:attrNameLst>
                                      </p:cBhvr>
                                      <p:to>
                                        <p:strVal val="visible"/>
                                      </p:to>
                                    </p:set>
                                    <p:animEffect transition="in" filter="barn(inVertical)">
                                      <p:cBhvr>
                                        <p:cTn id="42" dur="500"/>
                                        <p:tgtEl>
                                          <p:spTgt spid="21">
                                            <p:txEl>
                                              <p:pRg st="1" end="1"/>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21">
                                            <p:txEl>
                                              <p:pRg st="2" end="2"/>
                                            </p:txEl>
                                          </p:spTgt>
                                        </p:tgtEl>
                                        <p:attrNameLst>
                                          <p:attrName>style.visibility</p:attrName>
                                        </p:attrNameLst>
                                      </p:cBhvr>
                                      <p:to>
                                        <p:strVal val="visible"/>
                                      </p:to>
                                    </p:set>
                                    <p:animEffect transition="in" filter="barn(inVertical)">
                                      <p:cBhvr>
                                        <p:cTn id="45" dur="500"/>
                                        <p:tgtEl>
                                          <p:spTgt spid="21">
                                            <p:txEl>
                                              <p:pRg st="2" end="2"/>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21">
                                            <p:txEl>
                                              <p:pRg st="3" end="3"/>
                                            </p:txEl>
                                          </p:spTgt>
                                        </p:tgtEl>
                                        <p:attrNameLst>
                                          <p:attrName>style.visibility</p:attrName>
                                        </p:attrNameLst>
                                      </p:cBhvr>
                                      <p:to>
                                        <p:strVal val="visible"/>
                                      </p:to>
                                    </p:set>
                                    <p:animEffect transition="in" filter="barn(inVertical)">
                                      <p:cBhvr>
                                        <p:cTn id="48" dur="500"/>
                                        <p:tgtEl>
                                          <p:spTgt spid="21">
                                            <p:txEl>
                                              <p:pRg st="3" end="3"/>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21">
                                            <p:txEl>
                                              <p:pRg st="4" end="4"/>
                                            </p:txEl>
                                          </p:spTgt>
                                        </p:tgtEl>
                                        <p:attrNameLst>
                                          <p:attrName>style.visibility</p:attrName>
                                        </p:attrNameLst>
                                      </p:cBhvr>
                                      <p:to>
                                        <p:strVal val="visible"/>
                                      </p:to>
                                    </p:set>
                                    <p:animEffect transition="in" filter="barn(inVertical)">
                                      <p:cBhvr>
                                        <p:cTn id="51" dur="500"/>
                                        <p:tgtEl>
                                          <p:spTgt spid="21">
                                            <p:txEl>
                                              <p:pRg st="4" end="4"/>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21">
                                            <p:txEl>
                                              <p:pRg st="5" end="5"/>
                                            </p:txEl>
                                          </p:spTgt>
                                        </p:tgtEl>
                                        <p:attrNameLst>
                                          <p:attrName>style.visibility</p:attrName>
                                        </p:attrNameLst>
                                      </p:cBhvr>
                                      <p:to>
                                        <p:strVal val="visible"/>
                                      </p:to>
                                    </p:set>
                                    <p:animEffect transition="in" filter="barn(inVertical)">
                                      <p:cBhvr>
                                        <p:cTn id="54"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3" grpId="0"/>
      <p:bldP spid="15" grpId="0"/>
      <p:bldP spid="17" grpId="0"/>
      <p:bldP spid="1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434975"/>
            <a:ext cx="11371263" cy="60864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663575" y="850900"/>
            <a:ext cx="11045825" cy="5253038"/>
          </a:xfrm>
          <a:prstGeom prst="rect">
            <a:avLst/>
          </a:prstGeom>
          <a:noFill/>
        </p:spPr>
        <p:txBody>
          <a:bodyPr>
            <a:spAutoFit/>
          </a:bodyPr>
          <a:lstStyle/>
          <a:p>
            <a:pPr marL="63500" algn="just"/>
            <a:r>
              <a:rPr lang="en-US" sz="2400" b="1">
                <a:latin typeface="Times New Roman" pitchFamily="18" charset="0"/>
                <a:cs typeface="Times New Roman" pitchFamily="18" charset="0"/>
              </a:rPr>
              <a:t>* Sở thích:  </a:t>
            </a:r>
            <a:r>
              <a:rPr lang="en-US" sz="2400">
                <a:latin typeface="Times New Roman" pitchFamily="18" charset="0"/>
                <a:cs typeface="Times New Roman" pitchFamily="18" charset="0"/>
              </a:rPr>
              <a:t>Yêu thích vẽ.</a:t>
            </a:r>
            <a:endParaRPr lang="en-US" sz="2400">
              <a:latin typeface="Calibri" pitchFamily="34" charset="0"/>
              <a:cs typeface="Times New Roman" pitchFamily="18" charset="0"/>
            </a:endParaRPr>
          </a:p>
          <a:p>
            <a:pPr marL="63500" algn="just">
              <a:spcBef>
                <a:spcPts val="388"/>
              </a:spcBef>
            </a:pPr>
            <a:r>
              <a:rPr lang="en-US" sz="2400" i="1">
                <a:latin typeface="Times New Roman" pitchFamily="18" charset="0"/>
                <a:cs typeface="Times New Roman" pitchFamily="18" charset="0"/>
              </a:rPr>
              <a:t>- Em tự chế thuốc vẽ bằng những vật liệu có sẵn trong nhà từ các xoong nồi, bí mật vẽ tranh.</a:t>
            </a:r>
            <a:endParaRPr lang="en-US" sz="2400">
              <a:latin typeface="Times New Roman" pitchFamily="18" charset="0"/>
              <a:cs typeface="Times New Roman" pitchFamily="18" charset="0"/>
            </a:endParaRPr>
          </a:p>
          <a:p>
            <a:pPr marL="63500" algn="just"/>
            <a:r>
              <a:rPr lang="en-US" sz="2400" i="1">
                <a:latin typeface="Times New Roman" pitchFamily="18" charset="0"/>
                <a:cs typeface="Times New Roman" pitchFamily="18" charset="0"/>
              </a:rPr>
              <a:t>- Mọi thứ trong nhà đều được đưa vào tranh: cái bát cám lợn sứt mẻ cũng trở nên ngộ nghĩnh; con mèo vằn vào tranh to hơn cả con hổ nhưng nét mặt lại rất dễ mến...</a:t>
            </a:r>
            <a:endParaRPr lang="en-US" sz="2400">
              <a:latin typeface="Times New Roman" pitchFamily="18" charset="0"/>
              <a:cs typeface="Times New Roman" pitchFamily="18" charset="0"/>
            </a:endParaRPr>
          </a:p>
          <a:p>
            <a:pPr marL="63500" algn="just">
              <a:spcBef>
                <a:spcPts val="25"/>
              </a:spcBef>
            </a:pPr>
            <a:r>
              <a:rPr lang="en-US" sz="2400" b="1">
                <a:latin typeface="Times New Roman" pitchFamily="18" charset="0"/>
                <a:cs typeface="Calibri" pitchFamily="34" charset="0"/>
              </a:rPr>
              <a:t>-&gt; Là cô bé chăm chỉ, say mê nghệ thuật, có năng khiếu hội họa, đáng khâm phục.</a:t>
            </a:r>
          </a:p>
          <a:p>
            <a:pPr marL="63500" algn="just"/>
            <a:r>
              <a:rPr lang="en-US" sz="2400" b="1">
                <a:latin typeface="Times New Roman" pitchFamily="18" charset="0"/>
                <a:cs typeface="Times New Roman" pitchFamily="18" charset="0"/>
              </a:rPr>
              <a:t>*Tình cảm dành cho gia đình, mọi người:</a:t>
            </a:r>
            <a:endParaRPr lang="en-US" sz="2400">
              <a:latin typeface="Times New Roman" pitchFamily="18" charset="0"/>
              <a:cs typeface="Times New Roman" pitchFamily="18" charset="0"/>
            </a:endParaRPr>
          </a:p>
          <a:p>
            <a:pPr marL="63500" algn="just">
              <a:spcAft>
                <a:spcPts val="600"/>
              </a:spcAft>
              <a:buSzPts val="1400"/>
              <a:buFont typeface="Times New Roman" pitchFamily="18" charset="0"/>
              <a:buChar char="-"/>
            </a:pPr>
            <a:r>
              <a:rPr lang="en-US" sz="2400">
                <a:latin typeface="Times New Roman" pitchFamily="18" charset="0"/>
                <a:cs typeface="Times New Roman" pitchFamily="18" charset="0"/>
              </a:rPr>
              <a:t>Vui vẻ chấp nhận biệt hiệu “Mèo” anh tặng.</a:t>
            </a:r>
          </a:p>
          <a:p>
            <a:pPr marL="63500" algn="just">
              <a:spcAft>
                <a:spcPts val="600"/>
              </a:spcAft>
              <a:buSzPts val="1400"/>
              <a:buFont typeface="Times New Roman" pitchFamily="18" charset="0"/>
              <a:buChar char="-"/>
            </a:pPr>
            <a:r>
              <a:rPr lang="en-US" sz="2400">
                <a:latin typeface="Times New Roman" pitchFamily="18" charset="0"/>
                <a:cs typeface="Times New Roman" pitchFamily="18" charset="0"/>
              </a:rPr>
              <a:t>Dễ thân với bé Quỳnh, chú Tiến Lê ( họa sĩ)</a:t>
            </a:r>
          </a:p>
          <a:p>
            <a:pPr marL="63500" algn="just">
              <a:spcAft>
                <a:spcPts val="600"/>
              </a:spcAft>
              <a:buSzPts val="1400"/>
              <a:buFont typeface="Times New Roman" pitchFamily="18" charset="0"/>
              <a:buChar char="-"/>
            </a:pPr>
            <a:r>
              <a:rPr lang="en-US" sz="2400">
                <a:latin typeface="Times New Roman" pitchFamily="18" charset="0"/>
                <a:cs typeface="Times New Roman" pitchFamily="18" charset="0"/>
              </a:rPr>
              <a:t>Bị anh mắng vô cớ cũng không khóc hay cãi lại.</a:t>
            </a:r>
          </a:p>
          <a:p>
            <a:pPr marL="63500" algn="just">
              <a:spcBef>
                <a:spcPts val="13"/>
              </a:spcBef>
              <a:spcAft>
                <a:spcPts val="600"/>
              </a:spcAft>
              <a:buSzPts val="1400"/>
              <a:buFont typeface="Times New Roman" pitchFamily="18" charset="0"/>
              <a:buChar char="-"/>
            </a:pPr>
            <a:r>
              <a:rPr lang="en-US" sz="2400">
                <a:latin typeface="Times New Roman" pitchFamily="18" charset="0"/>
                <a:cs typeface="Times New Roman" pitchFamily="18" charset="0"/>
              </a:rPr>
              <a:t>Đi thi vẽ tranh - vẽ về anh trai với tất cả tình yêu thương anh.</a:t>
            </a:r>
          </a:p>
          <a:p>
            <a:pPr marL="63500" algn="just">
              <a:spcAft>
                <a:spcPts val="600"/>
              </a:spcAft>
              <a:buSzPts val="1400"/>
              <a:buFont typeface="Times New Roman" pitchFamily="18" charset="0"/>
              <a:buChar char="-"/>
            </a:pPr>
            <a:r>
              <a:rPr lang="en-US" sz="2400">
                <a:latin typeface="Times New Roman" pitchFamily="18" charset="0"/>
                <a:cs typeface="Times New Roman" pitchFamily="18" charset="0"/>
              </a:rPr>
              <a:t>Được giải, hồ hởi ôm cổ anh chia vui.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928688"/>
            <a:ext cx="11415713" cy="52324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01650" y="1501775"/>
            <a:ext cx="11415713" cy="4308475"/>
          </a:xfrm>
          <a:prstGeom prst="rect">
            <a:avLst/>
          </a:prstGeom>
          <a:noFill/>
        </p:spPr>
        <p:txBody>
          <a:bodyPr>
            <a:spAutoFit/>
          </a:bodyPr>
          <a:lstStyle/>
          <a:p>
            <a:pPr marL="111125" algn="just">
              <a:spcAft>
                <a:spcPts val="600"/>
              </a:spcAft>
            </a:pPr>
            <a:r>
              <a:rPr lang="en-US" sz="2400">
                <a:latin typeface="Times New Roman" pitchFamily="18" charset="0"/>
                <a:cs typeface="Calibri" pitchFamily="34" charset="0"/>
              </a:rPr>
              <a:t>-&gt; Bức tranh đạt giải đã thể hiện tài năng hội họa vượt trội và tấm lòng nhân hậu, yêu thương anh của Kiều Phương.</a:t>
            </a:r>
          </a:p>
          <a:p>
            <a:pPr marL="111125">
              <a:spcBef>
                <a:spcPts val="25"/>
              </a:spcBef>
            </a:pPr>
            <a:r>
              <a:rPr lang="en-US" sz="2400" b="1">
                <a:latin typeface="Times New Roman" pitchFamily="18" charset="0"/>
                <a:cs typeface="Calibri" pitchFamily="34" charset="0"/>
              </a:rPr>
              <a:t>-&gt; Vui vẻ, cởi mở, nhân hậu.</a:t>
            </a:r>
          </a:p>
          <a:p>
            <a:pPr marL="111125"/>
            <a:r>
              <a:rPr lang="en-US" sz="2400" b="1">
                <a:latin typeface="Times New Roman" pitchFamily="18" charset="0"/>
                <a:cs typeface="Times New Roman" pitchFamily="18" charset="0"/>
              </a:rPr>
              <a:t> </a:t>
            </a:r>
            <a:endParaRPr lang="en-US" sz="2400">
              <a:latin typeface="Times New Roman" pitchFamily="18" charset="0"/>
              <a:cs typeface="Times New Roman" pitchFamily="18" charset="0"/>
            </a:endParaRPr>
          </a:p>
          <a:p>
            <a:pPr marL="111125" algn="just">
              <a:spcAft>
                <a:spcPts val="600"/>
              </a:spcAft>
            </a:pPr>
            <a:r>
              <a:rPr lang="en-US" sz="2400">
                <a:latin typeface="Times New Roman" pitchFamily="18" charset="0"/>
                <a:cs typeface="Times New Roman" pitchFamily="18" charset="0"/>
              </a:rPr>
              <a:t>*</a:t>
            </a:r>
            <a:r>
              <a:rPr lang="en-US" sz="2400">
                <a:latin typeface="Times New Roman" pitchFamily="18" charset="0"/>
                <a:cs typeface="Calibri" pitchFamily="34" charset="0"/>
              </a:rPr>
              <a:t>Kiều Phương là cô bé hồn nhiên vô tư, đáng yêu, có tài năng hội họa, có tấm lòng trong sáng, khoan dung, độ lượng....</a:t>
            </a:r>
          </a:p>
          <a:p>
            <a:pPr marL="111125" algn="just">
              <a:spcBef>
                <a:spcPts val="25"/>
              </a:spcBef>
              <a:buSzPts val="1400"/>
              <a:buFont typeface="Times New Roman" pitchFamily="18" charset="0"/>
              <a:buChar char="-"/>
            </a:pPr>
            <a:r>
              <a:rPr lang="en-US" sz="2400" b="1">
                <a:latin typeface="Times New Roman" pitchFamily="18" charset="0"/>
                <a:cs typeface="Times New Roman" pitchFamily="18" charset="0"/>
              </a:rPr>
              <a:t>Nghệ thuật miêu tả:</a:t>
            </a:r>
            <a:endParaRPr lang="en-US" sz="2400">
              <a:latin typeface="Times New Roman" pitchFamily="18" charset="0"/>
              <a:cs typeface="Times New Roman" pitchFamily="18" charset="0"/>
            </a:endParaRPr>
          </a:p>
          <a:p>
            <a:pPr marL="111125" algn="just"/>
            <a:r>
              <a:rPr lang="en-US" sz="2400">
                <a:latin typeface="Times New Roman" pitchFamily="18" charset="0"/>
                <a:cs typeface="Times New Roman" pitchFamily="18" charset="0"/>
              </a:rPr>
              <a:t>+ Quan sát tinh tế, lựa chọn hình ảnh tiêu biểu.</a:t>
            </a:r>
          </a:p>
          <a:p>
            <a:pPr marL="111125" algn="just"/>
            <a:r>
              <a:rPr lang="en-US" sz="2400">
                <a:latin typeface="Times New Roman" pitchFamily="18" charset="0"/>
                <a:cs typeface="Times New Roman" pitchFamily="18" charset="0"/>
              </a:rPr>
              <a:t>+ Sử dụng ngôn ngữ trong sáng, dễ hiểu.</a:t>
            </a:r>
          </a:p>
          <a:p>
            <a:pPr marL="111125" algn="just">
              <a:buSzPts val="1400"/>
              <a:buFont typeface="Times New Roman" pitchFamily="18" charset="0"/>
              <a:buChar char="-"/>
            </a:pPr>
            <a:r>
              <a:rPr lang="en-US" sz="2400" b="1">
                <a:latin typeface="Times New Roman" pitchFamily="18" charset="0"/>
                <a:cs typeface="Times New Roman" pitchFamily="18" charset="0"/>
              </a:rPr>
              <a:t>Nội dung</a:t>
            </a:r>
            <a:r>
              <a:rPr lang="en-US" sz="2400">
                <a:latin typeface="Times New Roman" pitchFamily="18" charset="0"/>
                <a:cs typeface="Times New Roman" pitchFamily="18" charset="0"/>
              </a:rPr>
              <a:t>: Tác giả đã vẽ lên bức chân dung người em là cô bé vô tư, hồn nhiên, trong sáng,có năng khiếu hội họa và có tấm lòng nhân hậu, vị tha.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539750"/>
            <a:ext cx="11341100" cy="60102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711200" y="622300"/>
            <a:ext cx="11341100" cy="5816600"/>
          </a:xfrm>
          <a:prstGeom prst="rect">
            <a:avLst/>
          </a:prstGeom>
          <a:noFill/>
        </p:spPr>
        <p:txBody>
          <a:bodyPr>
            <a:spAutoFit/>
          </a:bodyPr>
          <a:lstStyle/>
          <a:p>
            <a:pPr marL="457200" algn="just">
              <a:lnSpc>
                <a:spcPct val="107000"/>
              </a:lnSpc>
              <a:spcAft>
                <a:spcPts val="800"/>
              </a:spcAft>
              <a:tabLst>
                <a:tab pos="242888" algn="l"/>
              </a:tabLst>
            </a:pPr>
            <a:r>
              <a:rPr lang="en-US" sz="2400" b="1">
                <a:latin typeface="Times New Roman" pitchFamily="18" charset="0"/>
                <a:cs typeface="Times New Roman" pitchFamily="18" charset="0"/>
              </a:rPr>
              <a:t>Nhân vật người anh.</a:t>
            </a:r>
            <a:endParaRPr lang="en-US" sz="2400">
              <a:latin typeface="Times New Roman" pitchFamily="18" charset="0"/>
              <a:cs typeface="Times New Roman" pitchFamily="18" charset="0"/>
            </a:endParaRPr>
          </a:p>
          <a:p>
            <a:pPr marL="457200" algn="just">
              <a:spcBef>
                <a:spcPts val="200"/>
              </a:spcBef>
              <a:tabLst>
                <a:tab pos="242888" algn="l"/>
              </a:tabLst>
            </a:pPr>
            <a:r>
              <a:rPr lang="en-US" sz="2400" b="1">
                <a:solidFill>
                  <a:srgbClr val="2E74B5"/>
                </a:solidFill>
                <a:latin typeface="Times New Roman" pitchFamily="18" charset="0"/>
                <a:ea typeface="Calibri" pitchFamily="34" charset="0"/>
                <a:cs typeface="Times New Roman" pitchFamily="18" charset="0"/>
              </a:rPr>
              <a:t>* Thái độ hành động của người anh trước khi xem bức chân dung em gái vẽ mình.</a:t>
            </a:r>
            <a:endParaRPr lang="en-US" sz="2400" b="1">
              <a:solidFill>
                <a:srgbClr val="2E74B5"/>
              </a:solidFill>
              <a:latin typeface="Calibri Light"/>
              <a:ea typeface="Calibri" pitchFamily="34" charset="0"/>
              <a:cs typeface="Times New Roman" pitchFamily="18" charset="0"/>
            </a:endParaRPr>
          </a:p>
          <a:p>
            <a:pPr marL="457200" algn="just">
              <a:spcAft>
                <a:spcPts val="600"/>
              </a:spcAft>
              <a:tabLst>
                <a:tab pos="242888" algn="l"/>
              </a:tabLst>
            </a:pPr>
            <a:r>
              <a:rPr lang="en-US" sz="2400" b="1">
                <a:latin typeface="Times New Roman" pitchFamily="18" charset="0"/>
                <a:cs typeface="Calibri" pitchFamily="34" charset="0"/>
              </a:rPr>
              <a:t>-Thái độ của mọi người:</a:t>
            </a:r>
            <a:endParaRPr lang="en-US" sz="2400">
              <a:latin typeface="Times New Roman" pitchFamily="18" charset="0"/>
              <a:cs typeface="Calibri" pitchFamily="34" charset="0"/>
            </a:endParaRPr>
          </a:p>
          <a:p>
            <a:pPr marL="457200" algn="just">
              <a:spcAft>
                <a:spcPts val="600"/>
              </a:spcAft>
              <a:tabLst>
                <a:tab pos="242888" algn="l"/>
              </a:tabLst>
            </a:pPr>
            <a:r>
              <a:rPr lang="en-US" sz="2400">
                <a:latin typeface="Times New Roman" pitchFamily="18" charset="0"/>
                <a:cs typeface="Calibri" pitchFamily="34" charset="0"/>
              </a:rPr>
              <a:t>+Chú Tiến Lê: rạng rỡ lắm.</a:t>
            </a:r>
          </a:p>
          <a:p>
            <a:pPr marL="457200" algn="just">
              <a:spcAft>
                <a:spcPts val="600"/>
              </a:spcAft>
              <a:tabLst>
                <a:tab pos="242888" algn="l"/>
              </a:tabLst>
            </a:pPr>
            <a:r>
              <a:rPr lang="en-US" sz="2400">
                <a:latin typeface="Times New Roman" pitchFamily="18" charset="0"/>
                <a:cs typeface="Calibri" pitchFamily="34" charset="0"/>
              </a:rPr>
              <a:t>+Bố: không tin vào mắt mình.</a:t>
            </a:r>
          </a:p>
          <a:p>
            <a:pPr marL="457200" algn="just">
              <a:spcAft>
                <a:spcPts val="600"/>
              </a:spcAft>
              <a:tabLst>
                <a:tab pos="242888" algn="l"/>
              </a:tabLst>
            </a:pPr>
            <a:r>
              <a:rPr lang="en-US" sz="2400">
                <a:latin typeface="Times New Roman" pitchFamily="18" charset="0"/>
                <a:cs typeface="Calibri" pitchFamily="34" charset="0"/>
              </a:rPr>
              <a:t>+Mẹ: không kìm được xúc động.</a:t>
            </a:r>
          </a:p>
          <a:p>
            <a:pPr marL="457200" algn="just">
              <a:spcAft>
                <a:spcPts val="600"/>
              </a:spcAft>
              <a:tabLst>
                <a:tab pos="242888" algn="l"/>
              </a:tabLst>
            </a:pPr>
            <a:r>
              <a:rPr lang="en-US" sz="2400">
                <a:latin typeface="Times New Roman" pitchFamily="18" charset="0"/>
                <a:cs typeface="Calibri" pitchFamily="34" charset="0"/>
              </a:rPr>
              <a:t>+Bé Quỳnh: reo lên thích thú.</a:t>
            </a:r>
          </a:p>
          <a:p>
            <a:pPr marL="457200" algn="just">
              <a:spcBef>
                <a:spcPts val="13"/>
              </a:spcBef>
              <a:spcAft>
                <a:spcPts val="600"/>
              </a:spcAft>
              <a:tabLst>
                <a:tab pos="242888" algn="l"/>
              </a:tabLst>
            </a:pPr>
            <a:r>
              <a:rPr lang="en-US" sz="2400">
                <a:latin typeface="Times New Roman" pitchFamily="18" charset="0"/>
                <a:cs typeface="Calibri" pitchFamily="34" charset="0"/>
              </a:rPr>
              <a:t>-&gt; ngạc nhiên, sung sướng, vui mừng.</a:t>
            </a:r>
          </a:p>
          <a:p>
            <a:pPr marL="457200" algn="just">
              <a:spcAft>
                <a:spcPts val="600"/>
              </a:spcAft>
              <a:tabLst>
                <a:tab pos="242888" algn="l"/>
              </a:tabLst>
            </a:pPr>
            <a:r>
              <a:rPr lang="en-US" sz="2400" b="1">
                <a:latin typeface="Times New Roman" pitchFamily="18" charset="0"/>
                <a:cs typeface="Calibri" pitchFamily="34" charset="0"/>
              </a:rPr>
              <a:t>- Thái độ của người anh:</a:t>
            </a:r>
            <a:endParaRPr lang="en-US" sz="2400">
              <a:latin typeface="Times New Roman" pitchFamily="18" charset="0"/>
              <a:cs typeface="Calibri" pitchFamily="34" charset="0"/>
            </a:endParaRPr>
          </a:p>
          <a:p>
            <a:pPr marL="457200" algn="just">
              <a:spcAft>
                <a:spcPts val="600"/>
              </a:spcAft>
              <a:tabLst>
                <a:tab pos="242888" algn="l"/>
              </a:tabLst>
            </a:pPr>
            <a:r>
              <a:rPr lang="en-US" sz="2400">
                <a:latin typeface="Times New Roman" pitchFamily="18" charset="0"/>
                <a:cs typeface="Calibri" pitchFamily="34" charset="0"/>
              </a:rPr>
              <a:t>   + </a:t>
            </a:r>
            <a:r>
              <a:rPr lang="en-US" sz="2400" i="1">
                <a:latin typeface="Times New Roman" pitchFamily="18" charset="0"/>
                <a:cs typeface="Calibri" pitchFamily="34" charset="0"/>
              </a:rPr>
              <a:t>Gục đầu muốc khóc.</a:t>
            </a:r>
            <a:endParaRPr lang="en-US" sz="2400">
              <a:latin typeface="Times New Roman" pitchFamily="18" charset="0"/>
              <a:cs typeface="Calibri" pitchFamily="34" charset="0"/>
            </a:endParaRPr>
          </a:p>
          <a:p>
            <a:pPr marL="457200">
              <a:spcAft>
                <a:spcPts val="600"/>
              </a:spcAft>
              <a:tabLst>
                <a:tab pos="242888" algn="l"/>
              </a:tabLst>
            </a:pPr>
            <a:r>
              <a:rPr lang="en-US" sz="2400" i="1">
                <a:latin typeface="Times New Roman" pitchFamily="18" charset="0"/>
                <a:cs typeface="Calibri" pitchFamily="34" charset="0"/>
              </a:rPr>
              <a:t>   + Chẳng tìm thấy ở mình một năng khiếu gì cả.</a:t>
            </a:r>
            <a:endParaRPr lang="en-US" sz="2400">
              <a:latin typeface="Times New Roman" pitchFamily="18" charset="0"/>
              <a:cs typeface="Calibri" pitchFamily="34" charset="0"/>
            </a:endParaRPr>
          </a:p>
          <a:p>
            <a:pPr marL="457200">
              <a:spcBef>
                <a:spcPts val="13"/>
              </a:spcBef>
              <a:spcAft>
                <a:spcPts val="600"/>
              </a:spcAft>
              <a:tabLst>
                <a:tab pos="242888" algn="l"/>
              </a:tabLst>
            </a:pPr>
            <a:r>
              <a:rPr lang="en-US" sz="2400" i="1">
                <a:latin typeface="Times New Roman" pitchFamily="18" charset="0"/>
                <a:cs typeface="Calibri" pitchFamily="34" charset="0"/>
              </a:rPr>
              <a:t>  + Không thể thân với mèo như trước được nữa.</a:t>
            </a:r>
            <a:endParaRPr lang="en-US" sz="2400">
              <a:latin typeface="Times New Roman" pitchFamily="18" charset="0"/>
              <a:cs typeface="Calibri" pitchFamily="34" charset="0"/>
            </a:endParaRPr>
          </a:p>
          <a:p>
            <a:pPr marL="457200">
              <a:spcAft>
                <a:spcPts val="600"/>
              </a:spcAft>
              <a:tabLst>
                <a:tab pos="242888" algn="l"/>
              </a:tabLst>
            </a:pPr>
            <a:r>
              <a:rPr lang="en-US" sz="2400">
                <a:latin typeface="Times New Roman" pitchFamily="18" charset="0"/>
                <a:cs typeface="Calibri" pitchFamily="34" charset="0"/>
              </a:rPr>
              <a:t>-&gt; Thái độ thất vọng, buồn chán, thiếu tự tin, mặc cảm.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630238"/>
            <a:ext cx="11325225" cy="55911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650875" y="1011238"/>
            <a:ext cx="11326813" cy="4835525"/>
          </a:xfrm>
          <a:prstGeom prst="rect">
            <a:avLst/>
          </a:prstGeom>
          <a:noFill/>
        </p:spPr>
        <p:txBody>
          <a:bodyPr>
            <a:spAutoFit/>
          </a:bodyPr>
          <a:lstStyle/>
          <a:p>
            <a:pPr marL="112713" algn="just">
              <a:spcAft>
                <a:spcPts val="600"/>
              </a:spcAft>
              <a:tabLst>
                <a:tab pos="247650" algn="l"/>
              </a:tabLst>
            </a:pPr>
            <a:r>
              <a:rPr lang="en-US" sz="2400" b="1">
                <a:latin typeface="Times New Roman" pitchFamily="18" charset="0"/>
                <a:cs typeface="Calibri" pitchFamily="34" charset="0"/>
              </a:rPr>
              <a:t>- Hành động của người anh:</a:t>
            </a:r>
            <a:endParaRPr lang="en-US" sz="2400">
              <a:latin typeface="Times New Roman" pitchFamily="18" charset="0"/>
              <a:cs typeface="Calibri" pitchFamily="34" charset="0"/>
            </a:endParaRPr>
          </a:p>
          <a:p>
            <a:pPr marL="112713" algn="just">
              <a:spcAft>
                <a:spcPts val="600"/>
              </a:spcAft>
              <a:buSzPts val="1400"/>
              <a:buFont typeface="Times New Roman" pitchFamily="18" charset="0"/>
              <a:buChar char="-"/>
              <a:tabLst>
                <a:tab pos="247650" algn="l"/>
              </a:tabLst>
            </a:pPr>
            <a:r>
              <a:rPr lang="en-US" sz="2400" i="1">
                <a:latin typeface="Times New Roman" pitchFamily="18" charset="0"/>
                <a:cs typeface="Times New Roman" pitchFamily="18" charset="0"/>
              </a:rPr>
              <a:t>   + Lén xem tranh của em gái.</a:t>
            </a:r>
            <a:endParaRPr lang="en-US" sz="2400">
              <a:latin typeface="Times New Roman" pitchFamily="18" charset="0"/>
              <a:cs typeface="Times New Roman" pitchFamily="18" charset="0"/>
            </a:endParaRPr>
          </a:p>
          <a:p>
            <a:pPr marL="112713" algn="just">
              <a:spcBef>
                <a:spcPts val="13"/>
              </a:spcBef>
              <a:spcAft>
                <a:spcPts val="600"/>
              </a:spcAft>
              <a:tabLst>
                <a:tab pos="247650" algn="l"/>
              </a:tabLst>
            </a:pPr>
            <a:r>
              <a:rPr lang="en-US" sz="2400" i="1">
                <a:latin typeface="Times New Roman" pitchFamily="18" charset="0"/>
                <a:cs typeface="Calibri" pitchFamily="34" charset="0"/>
              </a:rPr>
              <a:t>   + Trút ra một tiếng thở dài</a:t>
            </a:r>
            <a:endParaRPr lang="en-US" sz="2400">
              <a:latin typeface="Times New Roman" pitchFamily="18" charset="0"/>
              <a:cs typeface="Calibri" pitchFamily="34" charset="0"/>
            </a:endParaRPr>
          </a:p>
          <a:p>
            <a:pPr marL="112713" algn="just">
              <a:spcAft>
                <a:spcPts val="600"/>
              </a:spcAft>
              <a:tabLst>
                <a:tab pos="247650" algn="l"/>
              </a:tabLst>
            </a:pPr>
            <a:r>
              <a:rPr lang="en-US" sz="2400" i="1">
                <a:latin typeface="Times New Roman" pitchFamily="18" charset="0"/>
                <a:cs typeface="Calibri" pitchFamily="34" charset="0"/>
              </a:rPr>
              <a:t>   + Hay gắt gỏng với em, đẩy em ra...</a:t>
            </a:r>
            <a:endParaRPr lang="en-US" sz="2400">
              <a:latin typeface="Times New Roman" pitchFamily="18" charset="0"/>
              <a:cs typeface="Calibri" pitchFamily="34" charset="0"/>
            </a:endParaRPr>
          </a:p>
          <a:p>
            <a:pPr marL="112713" algn="just">
              <a:spcAft>
                <a:spcPts val="600"/>
              </a:spcAft>
              <a:tabLst>
                <a:tab pos="247650" algn="l"/>
              </a:tabLst>
            </a:pPr>
            <a:r>
              <a:rPr lang="en-US" sz="2400">
                <a:latin typeface="Times New Roman" pitchFamily="18" charset="0"/>
                <a:cs typeface="Calibri" pitchFamily="34" charset="0"/>
              </a:rPr>
              <a:t> NT : Miêu tả tâm lí nhân vật tinh tế.</a:t>
            </a:r>
          </a:p>
          <a:p>
            <a:pPr marL="112713" algn="just">
              <a:tabLst>
                <a:tab pos="247650" algn="l"/>
              </a:tabLst>
            </a:pPr>
            <a:r>
              <a:rPr lang="en-US" sz="2400">
                <a:latin typeface="Symbol" pitchFamily="18" charset="2"/>
                <a:ea typeface="Calibri" pitchFamily="34" charset="0"/>
                <a:cs typeface="Symbol" pitchFamily="18" charset="2"/>
              </a:rPr>
              <a:t>Þ </a:t>
            </a:r>
            <a:r>
              <a:rPr lang="en-US" sz="2400" b="1">
                <a:latin typeface="Times New Roman" pitchFamily="18" charset="0"/>
                <a:cs typeface="Calibri" pitchFamily="34" charset="0"/>
              </a:rPr>
              <a:t>Buồn bã, thất vọng và ghen tị.</a:t>
            </a:r>
          </a:p>
          <a:p>
            <a:pPr marL="112713">
              <a:spcBef>
                <a:spcPts val="325"/>
              </a:spcBef>
              <a:spcAft>
                <a:spcPts val="600"/>
              </a:spcAft>
              <a:tabLst>
                <a:tab pos="247650" algn="l"/>
              </a:tabLst>
            </a:pPr>
            <a:r>
              <a:rPr lang="en-US" sz="2400" i="1">
                <a:latin typeface="Times New Roman" pitchFamily="18" charset="0"/>
                <a:cs typeface="Calibri" pitchFamily="34" charset="0"/>
              </a:rPr>
              <a:t>+Cái mặt lem nhem như chọc tức tôi.</a:t>
            </a:r>
            <a:endParaRPr lang="en-US" sz="2400">
              <a:latin typeface="Times New Roman" pitchFamily="18" charset="0"/>
              <a:cs typeface="Calibri" pitchFamily="34" charset="0"/>
            </a:endParaRPr>
          </a:p>
          <a:p>
            <a:pPr marL="112713">
              <a:spcBef>
                <a:spcPts val="13"/>
              </a:spcBef>
              <a:spcAft>
                <a:spcPts val="600"/>
              </a:spcAft>
              <a:tabLst>
                <a:tab pos="247650" algn="l"/>
              </a:tabLst>
            </a:pPr>
            <a:r>
              <a:rPr lang="en-US" sz="2400" i="1">
                <a:latin typeface="Times New Roman" pitchFamily="18" charset="0"/>
                <a:cs typeface="Calibri" pitchFamily="34" charset="0"/>
              </a:rPr>
              <a:t>+Tôi thấy khó chịu</a:t>
            </a:r>
            <a:endParaRPr lang="en-US" sz="2400">
              <a:latin typeface="Times New Roman" pitchFamily="18" charset="0"/>
              <a:cs typeface="Calibri" pitchFamily="34" charset="0"/>
            </a:endParaRPr>
          </a:p>
          <a:p>
            <a:pPr marL="112713">
              <a:spcAft>
                <a:spcPts val="600"/>
              </a:spcAft>
              <a:tabLst>
                <a:tab pos="247650" algn="l"/>
              </a:tabLst>
            </a:pPr>
            <a:r>
              <a:rPr lang="en-US" sz="2400" i="1">
                <a:latin typeface="Times New Roman" pitchFamily="18" charset="0"/>
                <a:cs typeface="Calibri" pitchFamily="34" charset="0"/>
              </a:rPr>
              <a:t>+Khi đạt giải, Kiều Phương ôm cổ- tôi đẩy nó ra.</a:t>
            </a:r>
            <a:endParaRPr lang="en-US" sz="2400">
              <a:latin typeface="Times New Roman" pitchFamily="18" charset="0"/>
              <a:cs typeface="Calibri" pitchFamily="34" charset="0"/>
            </a:endParaRPr>
          </a:p>
          <a:p>
            <a:pPr marL="112713">
              <a:spcBef>
                <a:spcPts val="25"/>
              </a:spcBef>
              <a:tabLst>
                <a:tab pos="247650" algn="l"/>
              </a:tabLst>
            </a:pPr>
            <a:r>
              <a:rPr lang="en-US" sz="2400" b="1">
                <a:latin typeface="Times New Roman" pitchFamily="18" charset="0"/>
                <a:cs typeface="Calibri" pitchFamily="34" charset="0"/>
              </a:rPr>
              <a:t>-&gt; Xa lánh em, đố kị với em.</a:t>
            </a:r>
          </a:p>
          <a:p>
            <a:pPr marL="112713">
              <a:spcBef>
                <a:spcPts val="200"/>
              </a:spcBef>
              <a:tabLst>
                <a:tab pos="247650" algn="l"/>
              </a:tabLst>
            </a:pPr>
            <a:r>
              <a:rPr lang="en-US" sz="2400" b="1">
                <a:solidFill>
                  <a:srgbClr val="2E74B5"/>
                </a:solidFill>
                <a:latin typeface="Times New Roman" pitchFamily="18" charset="0"/>
                <a:cs typeface="Calibri" pitchFamily="34" charset="0"/>
              </a:rPr>
              <a:t>* Thái độ hành động của người anh xem bức chân dung em gái vẽ mình</a:t>
            </a:r>
            <a:endParaRPr lang="en-US" sz="2400" b="1">
              <a:solidFill>
                <a:srgbClr val="2E74B5"/>
              </a:solidFill>
              <a:latin typeface="Calibri Light"/>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3225" y="569913"/>
            <a:ext cx="11385550" cy="56657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08000" y="865188"/>
            <a:ext cx="11385550" cy="5140325"/>
          </a:xfrm>
          <a:prstGeom prst="rect">
            <a:avLst/>
          </a:prstGeom>
          <a:noFill/>
        </p:spPr>
        <p:txBody>
          <a:bodyPr>
            <a:spAutoFit/>
          </a:bodyPr>
          <a:lstStyle/>
          <a:p>
            <a:pPr marL="109538">
              <a:spcAft>
                <a:spcPts val="600"/>
              </a:spcAft>
              <a:tabLst>
                <a:tab pos="244475" algn="l"/>
              </a:tabLst>
            </a:pPr>
            <a:r>
              <a:rPr lang="en-US" sz="2400" b="1">
                <a:latin typeface="Times New Roman" pitchFamily="18" charset="0"/>
                <a:cs typeface="Calibri" pitchFamily="34" charset="0"/>
              </a:rPr>
              <a:t>- Bức tranh :</a:t>
            </a:r>
            <a:endParaRPr lang="en-US" sz="2400">
              <a:latin typeface="Times New Roman" pitchFamily="18" charset="0"/>
              <a:cs typeface="Calibri" pitchFamily="34" charset="0"/>
            </a:endParaRPr>
          </a:p>
          <a:p>
            <a:pPr marL="109538">
              <a:spcAft>
                <a:spcPts val="600"/>
              </a:spcAft>
              <a:tabLst>
                <a:tab pos="244475" algn="l"/>
              </a:tabLst>
            </a:pPr>
            <a:r>
              <a:rPr lang="en-US" sz="2400">
                <a:latin typeface="Times New Roman" pitchFamily="18" charset="0"/>
                <a:cs typeface="Calibri" pitchFamily="34" charset="0"/>
              </a:rPr>
              <a:t>+Đóng khung, lồng kính</a:t>
            </a:r>
          </a:p>
          <a:p>
            <a:pPr marL="109538">
              <a:spcBef>
                <a:spcPts val="13"/>
              </a:spcBef>
              <a:spcAft>
                <a:spcPts val="600"/>
              </a:spcAft>
              <a:tabLst>
                <a:tab pos="244475" algn="l"/>
              </a:tabLst>
            </a:pPr>
            <a:r>
              <a:rPr lang="en-US" sz="2400">
                <a:latin typeface="Times New Roman" pitchFamily="18" charset="0"/>
                <a:cs typeface="Calibri" pitchFamily="34" charset="0"/>
              </a:rPr>
              <a:t>   </a:t>
            </a:r>
            <a:r>
              <a:rPr lang="en-US" sz="2400" b="1">
                <a:latin typeface="Times New Roman" pitchFamily="18" charset="0"/>
                <a:cs typeface="Calibri" pitchFamily="34" charset="0"/>
              </a:rPr>
              <a:t> .</a:t>
            </a:r>
            <a:r>
              <a:rPr lang="en-US" sz="2400">
                <a:latin typeface="Times New Roman" pitchFamily="18" charset="0"/>
                <a:cs typeface="Calibri" pitchFamily="34" charset="0"/>
              </a:rPr>
              <a:t> Một chú bé đang ngồi nhìn ra ngoài cửa sổ, nơi bầu trời trong xanh.</a:t>
            </a:r>
          </a:p>
          <a:p>
            <a:pPr marL="109538">
              <a:spcAft>
                <a:spcPts val="600"/>
              </a:spcAft>
              <a:tabLst>
                <a:tab pos="244475" algn="l"/>
              </a:tabLst>
            </a:pPr>
            <a:r>
              <a:rPr lang="en-US" sz="2400">
                <a:latin typeface="Times New Roman" pitchFamily="18" charset="0"/>
                <a:cs typeface="Calibri" pitchFamily="34" charset="0"/>
              </a:rPr>
              <a:t>    </a:t>
            </a:r>
            <a:r>
              <a:rPr lang="en-US" sz="2400" b="1">
                <a:latin typeface="Times New Roman" pitchFamily="18" charset="0"/>
                <a:cs typeface="Calibri" pitchFamily="34" charset="0"/>
              </a:rPr>
              <a:t> .</a:t>
            </a:r>
            <a:r>
              <a:rPr lang="en-US" sz="2400">
                <a:latin typeface="Times New Roman" pitchFamily="18" charset="0"/>
                <a:cs typeface="Calibri" pitchFamily="34" charset="0"/>
              </a:rPr>
              <a:t> Mặt chú bé toả ra một thứ ánh sáng kỳ lạ</a:t>
            </a:r>
          </a:p>
          <a:p>
            <a:pPr marL="109538">
              <a:spcAft>
                <a:spcPts val="600"/>
              </a:spcAft>
              <a:tabLst>
                <a:tab pos="244475" algn="l"/>
              </a:tabLst>
            </a:pPr>
            <a:r>
              <a:rPr lang="en-US" sz="2400">
                <a:latin typeface="Times New Roman" pitchFamily="18" charset="0"/>
                <a:cs typeface="Calibri" pitchFamily="34" charset="0"/>
              </a:rPr>
              <a:t>    </a:t>
            </a:r>
            <a:r>
              <a:rPr lang="en-US" sz="2400" b="1">
                <a:latin typeface="Times New Roman" pitchFamily="18" charset="0"/>
                <a:cs typeface="Calibri" pitchFamily="34" charset="0"/>
              </a:rPr>
              <a:t> .</a:t>
            </a:r>
            <a:r>
              <a:rPr lang="en-US" sz="2400">
                <a:latin typeface="Times New Roman" pitchFamily="18" charset="0"/>
                <a:cs typeface="Calibri" pitchFamily="34" charset="0"/>
              </a:rPr>
              <a:t> Suy tư mơ mộng.</a:t>
            </a:r>
          </a:p>
          <a:p>
            <a:pPr marL="109538">
              <a:spcAft>
                <a:spcPts val="600"/>
              </a:spcAft>
              <a:tabLst>
                <a:tab pos="244475" algn="l"/>
              </a:tabLst>
            </a:pPr>
            <a:r>
              <a:rPr lang="en-US" sz="2400">
                <a:latin typeface="Times New Roman" pitchFamily="18" charset="0"/>
                <a:cs typeface="Calibri" pitchFamily="34" charset="0"/>
              </a:rPr>
              <a:t>-&gt; Bức tranh đẹp, có hồn. Người anh nhận ra bức tranh là thông điệp về lòng yêu thương mà người em gái đã dành cho mình.</a:t>
            </a:r>
          </a:p>
          <a:p>
            <a:pPr marL="109538">
              <a:spcAft>
                <a:spcPts val="600"/>
              </a:spcAft>
              <a:tabLst>
                <a:tab pos="244475" algn="l"/>
              </a:tabLst>
            </a:pPr>
            <a:r>
              <a:rPr lang="en-US" sz="2400" b="1">
                <a:latin typeface="Times New Roman" pitchFamily="18" charset="0"/>
                <a:cs typeface="Calibri" pitchFamily="34" charset="0"/>
              </a:rPr>
              <a:t>- Thái độ:</a:t>
            </a:r>
            <a:endParaRPr lang="en-US" sz="2400">
              <a:latin typeface="Times New Roman" pitchFamily="18" charset="0"/>
              <a:cs typeface="Calibri" pitchFamily="34" charset="0"/>
            </a:endParaRPr>
          </a:p>
          <a:p>
            <a:pPr marL="109538">
              <a:spcAft>
                <a:spcPts val="600"/>
              </a:spcAft>
              <a:tabLst>
                <a:tab pos="244475" algn="l"/>
              </a:tabLst>
            </a:pPr>
            <a:r>
              <a:rPr lang="en-US" sz="2400">
                <a:latin typeface="Times New Roman" pitchFamily="18" charset="0"/>
                <a:cs typeface="Calibri" pitchFamily="34" charset="0"/>
              </a:rPr>
              <a:t>   +Giật sững người, bám chặt vào mẹ</a:t>
            </a:r>
          </a:p>
          <a:p>
            <a:pPr marL="109538">
              <a:spcAft>
                <a:spcPts val="600"/>
              </a:spcAft>
              <a:tabLst>
                <a:tab pos="244475" algn="l"/>
              </a:tabLst>
            </a:pPr>
            <a:r>
              <a:rPr lang="en-US" sz="2400">
                <a:latin typeface="Times New Roman" pitchFamily="18" charset="0"/>
                <a:cs typeface="Calibri" pitchFamily="34" charset="0"/>
              </a:rPr>
              <a:t>   +Ngỡ ngàng, hãnh diện rồi xấu hổ là những từ ngữ diễn tả các cấp độ của cảm xúc khác nhau, thậm chí trái ngược nhau nhằm bộc lộ sự bối rối trong tâm lí nhân vật người anh khi nhận ra tình cảm yêu thương mà em gái dành cho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928688"/>
            <a:ext cx="11295063" cy="53228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01650" y="1447800"/>
            <a:ext cx="11295063" cy="4324350"/>
          </a:xfrm>
          <a:prstGeom prst="rect">
            <a:avLst/>
          </a:prstGeom>
          <a:noFill/>
        </p:spPr>
        <p:txBody>
          <a:bodyPr>
            <a:spAutoFit/>
          </a:bodyPr>
          <a:lstStyle/>
          <a:p>
            <a:pPr marL="111125" algn="just">
              <a:spcBef>
                <a:spcPts val="388"/>
              </a:spcBef>
              <a:spcAft>
                <a:spcPts val="600"/>
              </a:spcAft>
              <a:tabLst>
                <a:tab pos="215900" algn="l"/>
              </a:tabLst>
            </a:pPr>
            <a:r>
              <a:rPr lang="en-US" sz="2400">
                <a:latin typeface="Times New Roman" pitchFamily="18" charset="0"/>
                <a:cs typeface="Calibri" pitchFamily="34" charset="0"/>
              </a:rPr>
              <a:t>Dòng cảm xúc của người anh được đẩy lên cao trào (nhìn như thôi miên vào bức tranh) và muốn khóc.</a:t>
            </a:r>
          </a:p>
          <a:p>
            <a:pPr marL="111125" algn="just">
              <a:spcAft>
                <a:spcPts val="600"/>
              </a:spcAft>
              <a:tabLst>
                <a:tab pos="215900" algn="l"/>
              </a:tabLst>
            </a:pPr>
            <a:r>
              <a:rPr lang="en-US" sz="2400">
                <a:latin typeface="Times New Roman" pitchFamily="18" charset="0"/>
                <a:cs typeface="Calibri" pitchFamily="34" charset="0"/>
              </a:rPr>
              <a:t>    + Giật sững: giật mình, sững sờ, ngạc nhiên.</a:t>
            </a:r>
          </a:p>
          <a:p>
            <a:pPr marL="111125" algn="just">
              <a:spcAft>
                <a:spcPts val="600"/>
              </a:spcAft>
              <a:tabLst>
                <a:tab pos="215900" algn="l"/>
              </a:tabLst>
            </a:pPr>
            <a:r>
              <a:rPr lang="en-US" sz="2400">
                <a:latin typeface="Times New Roman" pitchFamily="18" charset="0"/>
                <a:cs typeface="Calibri" pitchFamily="34" charset="0"/>
              </a:rPr>
              <a:t>    + Nhìn như thôi miên: nhìn thu hết tâm trí.</a:t>
            </a:r>
          </a:p>
          <a:p>
            <a:pPr marL="111125" algn="just">
              <a:spcAft>
                <a:spcPts val="600"/>
              </a:spcAft>
              <a:tabLst>
                <a:tab pos="215900" algn="l"/>
              </a:tabLst>
            </a:pPr>
            <a:r>
              <a:rPr lang="en-US" sz="2400">
                <a:latin typeface="Times New Roman" pitchFamily="18" charset="0"/>
                <a:cs typeface="Calibri" pitchFamily="34" charset="0"/>
              </a:rPr>
              <a:t>-&gt; Ngỡ ngàng trước tài năng và t/yêu cuả em đối với mình.</a:t>
            </a:r>
          </a:p>
          <a:p>
            <a:pPr marL="111125" algn="just">
              <a:spcAft>
                <a:spcPts val="600"/>
              </a:spcAft>
              <a:tabLst>
                <a:tab pos="215900" algn="l"/>
              </a:tabLst>
            </a:pPr>
            <a:r>
              <a:rPr lang="en-US" sz="2400">
                <a:latin typeface="Times New Roman" pitchFamily="18" charset="0"/>
                <a:cs typeface="Calibri" pitchFamily="34" charset="0"/>
              </a:rPr>
              <a:t>-&gt; Hãnh diện vì em vẽ mình rất đẹp</a:t>
            </a:r>
          </a:p>
          <a:p>
            <a:pPr marL="111125" algn="just">
              <a:spcAft>
                <a:spcPts val="600"/>
              </a:spcAft>
              <a:tabLst>
                <a:tab pos="215900" algn="l"/>
              </a:tabLst>
            </a:pPr>
            <a:r>
              <a:rPr lang="en-US" sz="2400">
                <a:latin typeface="Times New Roman" pitchFamily="18" charset="0"/>
                <a:cs typeface="Calibri" pitchFamily="34" charset="0"/>
              </a:rPr>
              <a:t>-&gt; Xấu hổ vì mình luôn nghĩ xấu về em, ghen tị với em.</a:t>
            </a:r>
          </a:p>
          <a:p>
            <a:pPr marL="111125" algn="just">
              <a:spcAft>
                <a:spcPts val="600"/>
              </a:spcAft>
              <a:tabLst>
                <a:tab pos="215900" algn="l"/>
              </a:tabLst>
            </a:pPr>
            <a:r>
              <a:rPr lang="en-US" sz="2400">
                <a:latin typeface="Times New Roman" pitchFamily="18" charset="0"/>
                <a:cs typeface="Calibri" pitchFamily="34" charset="0"/>
              </a:rPr>
              <a:t> NT: Miêu tả tâm lí nhân vật tinh tế, ngôn ngữ độc thoại nội tâm.</a:t>
            </a:r>
          </a:p>
          <a:p>
            <a:pPr marL="111125" algn="just">
              <a:tabLst>
                <a:tab pos="215900" algn="l"/>
              </a:tabLst>
            </a:pPr>
            <a:r>
              <a:rPr lang="en-US" sz="2400" b="1">
                <a:latin typeface="Times New Roman" pitchFamily="18" charset="0"/>
                <a:cs typeface="Calibri" pitchFamily="34" charset="0"/>
              </a:rPr>
              <a:t>=&gt; Xúc động, ngạc nhiên, không ngờ mình hoàn thiện đến thế. Đây là sự hối hận chân thành, tự nhận thức về bản thân.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035050"/>
            <a:ext cx="11341100" cy="51403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01650" y="1763713"/>
            <a:ext cx="11341100" cy="3508375"/>
          </a:xfrm>
          <a:prstGeom prst="rect">
            <a:avLst/>
          </a:prstGeom>
          <a:noFill/>
        </p:spPr>
        <p:txBody>
          <a:bodyPr>
            <a:spAutoFit/>
          </a:bodyPr>
          <a:lstStyle/>
          <a:p>
            <a:pPr marL="342900" indent="-342900" algn="just">
              <a:spcAft>
                <a:spcPts val="600"/>
              </a:spcAft>
              <a:buSzPts val="1400"/>
              <a:buFont typeface="Times New Roman" pitchFamily="18" charset="0"/>
              <a:buChar char="-"/>
              <a:tabLst>
                <a:tab pos="215900" algn="l"/>
              </a:tabLst>
            </a:pPr>
            <a:r>
              <a:rPr lang="en-US" sz="2400">
                <a:latin typeface="Times New Roman" pitchFamily="18" charset="0"/>
                <a:cs typeface="Times New Roman" pitchFamily="18" charset="0"/>
              </a:rPr>
              <a:t>Lần 1: Khóc vì mặc cảm tự ti.</a:t>
            </a:r>
          </a:p>
          <a:p>
            <a:pPr marL="342900" indent="-342900" algn="just">
              <a:spcAft>
                <a:spcPts val="600"/>
              </a:spcAft>
              <a:buSzPts val="1400"/>
              <a:buFont typeface="Times New Roman" pitchFamily="18" charset="0"/>
              <a:buChar char="-"/>
              <a:tabLst>
                <a:tab pos="215900" algn="l"/>
              </a:tabLst>
            </a:pPr>
            <a:r>
              <a:rPr lang="en-US" sz="2400">
                <a:latin typeface="Times New Roman" pitchFamily="18" charset="0"/>
                <a:cs typeface="Times New Roman" pitchFamily="18" charset="0"/>
              </a:rPr>
              <a:t>Lần 2: Khóc vì xúc động, ăn năn, hối hận.</a:t>
            </a:r>
          </a:p>
          <a:p>
            <a:pPr marL="342900" indent="-342900" algn="just">
              <a:spcAft>
                <a:spcPts val="600"/>
              </a:spcAft>
              <a:buSzPts val="1400"/>
              <a:buFont typeface="Times New Roman" pitchFamily="18" charset="0"/>
              <a:buChar char="-"/>
              <a:tabLst>
                <a:tab pos="215900" algn="l"/>
              </a:tabLst>
            </a:pPr>
            <a:r>
              <a:rPr lang="en-US" sz="2400">
                <a:latin typeface="Times New Roman" pitchFamily="18" charset="0"/>
                <a:cs typeface="Times New Roman" pitchFamily="18" charset="0"/>
              </a:rPr>
              <a:t>Do tấm lòng nhân ái, khoan dung, độ lượng của người em.</a:t>
            </a:r>
          </a:p>
          <a:p>
            <a:pPr marL="342900" indent="-342900" algn="just">
              <a:spcAft>
                <a:spcPts val="600"/>
              </a:spcAft>
              <a:buSzPts val="1400"/>
              <a:buFont typeface="Times New Roman" pitchFamily="18" charset="0"/>
              <a:buChar char="-"/>
              <a:tabLst>
                <a:tab pos="215900" algn="l"/>
              </a:tabLst>
            </a:pPr>
            <a:r>
              <a:rPr lang="en-US" sz="2400">
                <a:latin typeface="Times New Roman" pitchFamily="18" charset="0"/>
                <a:cs typeface="Times New Roman" pitchFamily="18" charset="0"/>
              </a:rPr>
              <a:t>Vì bức tranh là nghệ thuật.</a:t>
            </a:r>
          </a:p>
          <a:p>
            <a:pPr marL="342900" indent="-342900" algn="just">
              <a:spcAft>
                <a:spcPts val="600"/>
              </a:spcAft>
              <a:buSzPts val="1400"/>
              <a:buFont typeface="Times New Roman" pitchFamily="18" charset="0"/>
              <a:buChar char="-"/>
              <a:tabLst>
                <a:tab pos="215900" algn="l"/>
              </a:tabLst>
            </a:pPr>
            <a:r>
              <a:rPr lang="en-US" sz="2400">
                <a:latin typeface="Times New Roman" pitchFamily="18" charset="0"/>
                <a:cs typeface="Times New Roman" pitchFamily="18" charset="0"/>
              </a:rPr>
              <a:t>Cái gốc nghệ thuật là ở tấm lòng tốt đẹp của con người.</a:t>
            </a:r>
          </a:p>
          <a:p>
            <a:pPr marL="342900" indent="-342900" algn="just">
              <a:spcAft>
                <a:spcPts val="600"/>
              </a:spcAft>
              <a:tabLst>
                <a:tab pos="215900" algn="l"/>
              </a:tabLst>
            </a:pPr>
            <a:r>
              <a:rPr lang="en-US" sz="2400">
                <a:latin typeface="Times New Roman" pitchFamily="18" charset="0"/>
                <a:ea typeface="Calibri" pitchFamily="34" charset="0"/>
                <a:cs typeface="Times New Roman" pitchFamily="18" charset="0"/>
              </a:rPr>
              <a:t>+ Nghệ thuật miêu tả tâm lí nhân vật tinh tế.</a:t>
            </a:r>
          </a:p>
          <a:p>
            <a:pPr marL="342900" indent="-342900" algn="just">
              <a:spcBef>
                <a:spcPts val="25"/>
              </a:spcBef>
              <a:tabLst>
                <a:tab pos="215900" algn="l"/>
              </a:tabLst>
            </a:pPr>
            <a:r>
              <a:rPr lang="en-US" sz="2400" b="1">
                <a:latin typeface="Times New Roman" pitchFamily="18" charset="0"/>
                <a:ea typeface="Calibri" pitchFamily="34" charset="0"/>
                <a:cs typeface="Times New Roman" pitchFamily="18" charset="0"/>
              </a:rPr>
              <a:t>Þ Người anh có tính ghen ghét, đố kỵ nhưng sớm đã nhận ra những sai lầm, biết ăn năn hối lỗi trước những việc làm của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3225" y="215900"/>
            <a:ext cx="3887788" cy="628650"/>
          </a:xfrm>
          <a:prstGeom prst="roundRect">
            <a:avLst>
              <a:gd name="adj" fmla="val 16667"/>
            </a:avLst>
          </a:prstGeom>
          <a:blipFill>
            <a:blip r:embed="rId2"/>
            <a:tile tx="0" ty="0" sx="100000" sy="100000" flip="none" algn="tl"/>
          </a:blipFill>
          <a:ln w="25400">
            <a:solidFill>
              <a:srgbClr val="243F60"/>
            </a:solidFill>
            <a:round/>
            <a:headEnd/>
            <a:tailEnd/>
          </a:ln>
          <a:scene3d>
            <a:camera prst="orthographicFront"/>
            <a:lightRig rig="threePt" dir="t"/>
          </a:scene3d>
          <a:sp3d>
            <a:bevelT prst="convex"/>
          </a:sp3d>
        </p:spPr>
        <p:txBody>
          <a:bodyPr anchor="ctr"/>
          <a:lstStyle/>
          <a:p>
            <a:pPr eaLnBrk="0" hangingPunct="0">
              <a:spcAft>
                <a:spcPts val="800"/>
              </a:spcAft>
            </a:pPr>
            <a:endParaRPr lang="en-US" sz="2400" b="1" dirty="0">
              <a:latin typeface="Times New Roman" pitchFamily="18" charset="0"/>
              <a:cs typeface="Times New Roman" pitchFamily="18" charset="0"/>
            </a:endParaRPr>
          </a:p>
          <a:p>
            <a:pPr eaLnBrk="0" hangingPunct="0">
              <a:spcAft>
                <a:spcPts val="800"/>
              </a:spcAft>
            </a:pPr>
            <a:r>
              <a:rPr lang="en-US" sz="2400" b="1" dirty="0">
                <a:latin typeface="Times New Roman" pitchFamily="18" charset="0"/>
                <a:cs typeface="Times New Roman" pitchFamily="18" charset="0"/>
              </a:rPr>
              <a:t>   B. VĂN BẢN ĐỌC HIỂU</a:t>
            </a:r>
          </a:p>
          <a:p>
            <a:pPr algn="ctr" eaLnBrk="0" hangingPunct="0"/>
            <a:endParaRPr lang="en-US" altLang="en-US" sz="2400" dirty="0">
              <a:latin typeface="Times New Roman" pitchFamily="18" charset="0"/>
              <a:cs typeface="Times New Roman" pitchFamily="18" charset="0"/>
            </a:endParaRPr>
          </a:p>
        </p:txBody>
      </p:sp>
      <p:sp>
        <p:nvSpPr>
          <p:cNvPr id="5" name="Rounded Rectangle 10"/>
          <p:cNvSpPr>
            <a:spLocks noChangeArrowheads="1"/>
          </p:cNvSpPr>
          <p:nvPr/>
        </p:nvSpPr>
        <p:spPr bwMode="auto">
          <a:xfrm>
            <a:off x="520700" y="2708275"/>
            <a:ext cx="8035925" cy="3949700"/>
          </a:xfrm>
          <a:prstGeom prst="roundRect">
            <a:avLst>
              <a:gd name="adj" fmla="val 16667"/>
            </a:avLst>
          </a:prstGeom>
          <a:blipFill>
            <a:blip r:embed="rId3"/>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ounded Rectangle 12"/>
          <p:cNvSpPr>
            <a:spLocks noChangeArrowheads="1"/>
          </p:cNvSpPr>
          <p:nvPr/>
        </p:nvSpPr>
        <p:spPr bwMode="auto">
          <a:xfrm>
            <a:off x="3662363" y="1066800"/>
            <a:ext cx="6672262" cy="1557338"/>
          </a:xfrm>
          <a:prstGeom prst="roundRect">
            <a:avLst>
              <a:gd name="adj" fmla="val 16667"/>
            </a:avLst>
          </a:prstGeom>
          <a:blipFill>
            <a:blip r:embed="rId4"/>
            <a:tile tx="0" ty="0" sx="100000" sy="100000" flip="none" algn="tl"/>
          </a:blipFill>
          <a:ln w="25400">
            <a:solidFill>
              <a:srgbClr val="243F60"/>
            </a:solidFill>
            <a:round/>
            <a:headEnd/>
            <a:tailEnd/>
          </a:ln>
          <a:scene3d>
            <a:camera prst="orthographicFront"/>
            <a:lightRig rig="threePt" dir="t"/>
          </a:scene3d>
          <a:sp3d>
            <a:bevelT prst="convex"/>
          </a:sp3d>
        </p:spPr>
        <p:txBody>
          <a:bodyPr anchor="ctr"/>
          <a:lstStyle/>
          <a:p>
            <a:pPr eaLnBrk="0" hangingPunct="0">
              <a:spcAft>
                <a:spcPts val="800"/>
              </a:spcAft>
            </a:pPr>
            <a:endParaRPr lang="en-US" altLang="en-US" sz="2400" b="1" dirty="0">
              <a:solidFill>
                <a:srgbClr val="0D0D0D"/>
              </a:solidFill>
              <a:latin typeface="Calibri" pitchFamily="34" charset="0"/>
            </a:endParaRPr>
          </a:p>
          <a:p>
            <a:pPr eaLnBrk="0" hangingPunct="0">
              <a:spcAft>
                <a:spcPts val="800"/>
              </a:spcAft>
            </a:pPr>
            <a:r>
              <a:rPr lang="en-US" altLang="en-US" sz="2400" b="1" dirty="0">
                <a:solidFill>
                  <a:srgbClr val="0D0D0D"/>
                </a:solidFill>
                <a:latin typeface="Calibri" pitchFamily="34" charset="0"/>
              </a:rPr>
              <a:t>   ÔN TẬP VĂN BẢN</a:t>
            </a:r>
          </a:p>
          <a:p>
            <a:pPr algn="ctr" eaLnBrk="0" hangingPunct="0">
              <a:spcAft>
                <a:spcPts val="800"/>
              </a:spcAft>
            </a:pPr>
            <a:r>
              <a:rPr lang="en-US" altLang="en-US" sz="2400" b="1" dirty="0">
                <a:solidFill>
                  <a:srgbClr val="000000"/>
                </a:solidFill>
                <a:latin typeface="Calibri" pitchFamily="34" charset="0"/>
              </a:rPr>
              <a:t>             </a:t>
            </a:r>
            <a:r>
              <a:rPr lang="en-US" altLang="en-US" sz="2400" b="1" dirty="0" err="1">
                <a:solidFill>
                  <a:srgbClr val="000000"/>
                </a:solidFill>
                <a:latin typeface="Calibri" pitchFamily="34" charset="0"/>
              </a:rPr>
              <a:t>Chuyện</a:t>
            </a:r>
            <a:r>
              <a:rPr lang="en-US" altLang="en-US" sz="2400" b="1" dirty="0">
                <a:solidFill>
                  <a:srgbClr val="000000"/>
                </a:solidFill>
                <a:latin typeface="Calibri" pitchFamily="34" charset="0"/>
              </a:rPr>
              <a:t> </a:t>
            </a:r>
            <a:r>
              <a:rPr lang="en-US" altLang="en-US" sz="2400" b="1" dirty="0" err="1">
                <a:solidFill>
                  <a:srgbClr val="000000"/>
                </a:solidFill>
                <a:latin typeface="Calibri" pitchFamily="34" charset="0"/>
              </a:rPr>
              <a:t>cổ</a:t>
            </a:r>
            <a:r>
              <a:rPr lang="en-US" altLang="en-US" sz="2400" b="1" dirty="0">
                <a:solidFill>
                  <a:srgbClr val="000000"/>
                </a:solidFill>
                <a:latin typeface="Calibri" pitchFamily="34" charset="0"/>
              </a:rPr>
              <a:t> </a:t>
            </a:r>
            <a:r>
              <a:rPr lang="en-US" altLang="en-US" sz="2400" b="1" dirty="0" err="1">
                <a:solidFill>
                  <a:srgbClr val="000000"/>
                </a:solidFill>
                <a:latin typeface="Calibri" pitchFamily="34" charset="0"/>
              </a:rPr>
              <a:t>tích</a:t>
            </a:r>
            <a:r>
              <a:rPr lang="en-US" altLang="en-US" sz="2400" b="1" dirty="0">
                <a:solidFill>
                  <a:srgbClr val="000000"/>
                </a:solidFill>
                <a:latin typeface="Calibri" pitchFamily="34" charset="0"/>
              </a:rPr>
              <a:t> </a:t>
            </a:r>
            <a:r>
              <a:rPr lang="en-US" altLang="en-US" sz="2400" b="1" dirty="0" err="1">
                <a:solidFill>
                  <a:srgbClr val="000000"/>
                </a:solidFill>
                <a:latin typeface="Calibri" pitchFamily="34" charset="0"/>
              </a:rPr>
              <a:t>về</a:t>
            </a:r>
            <a:r>
              <a:rPr lang="en-US" altLang="en-US" sz="2400" b="1" dirty="0">
                <a:solidFill>
                  <a:srgbClr val="000000"/>
                </a:solidFill>
                <a:latin typeface="Calibri" pitchFamily="34" charset="0"/>
              </a:rPr>
              <a:t> </a:t>
            </a:r>
            <a:r>
              <a:rPr lang="en-US" altLang="en-US" sz="2400" b="1" dirty="0" err="1">
                <a:solidFill>
                  <a:srgbClr val="000000"/>
                </a:solidFill>
                <a:latin typeface="Calibri" pitchFamily="34" charset="0"/>
              </a:rPr>
              <a:t>loài</a:t>
            </a:r>
            <a:r>
              <a:rPr lang="en-US" altLang="en-US" sz="2400" b="1" dirty="0">
                <a:solidFill>
                  <a:srgbClr val="000000"/>
                </a:solidFill>
                <a:latin typeface="Calibri" pitchFamily="34" charset="0"/>
              </a:rPr>
              <a:t>  </a:t>
            </a:r>
            <a:r>
              <a:rPr lang="en-US" altLang="en-US" sz="2400" b="1" dirty="0" err="1">
                <a:solidFill>
                  <a:srgbClr val="000000"/>
                </a:solidFill>
                <a:latin typeface="Calibri" pitchFamily="34" charset="0"/>
              </a:rPr>
              <a:t>người</a:t>
            </a:r>
            <a:endParaRPr lang="en-US" altLang="en-US" sz="2400" dirty="0">
              <a:solidFill>
                <a:srgbClr val="000000"/>
              </a:solidFill>
              <a:latin typeface="Times New Roman" pitchFamily="18" charset="0"/>
            </a:endParaRPr>
          </a:p>
          <a:p>
            <a:pPr algn="r" eaLnBrk="0" hangingPunct="0">
              <a:spcAft>
                <a:spcPts val="800"/>
              </a:spcAft>
            </a:pPr>
            <a:r>
              <a:rPr lang="en-US" altLang="en-US" sz="2400" dirty="0">
                <a:latin typeface="Calibri" pitchFamily="34" charset="0"/>
              </a:rPr>
              <a:t>                                         </a:t>
            </a:r>
            <a:r>
              <a:rPr lang="en-US" altLang="en-US" sz="2400" i="1" dirty="0">
                <a:latin typeface="Calibri" pitchFamily="34" charset="0"/>
              </a:rPr>
              <a:t>(</a:t>
            </a:r>
            <a:r>
              <a:rPr lang="en-US" altLang="en-US" sz="2400" i="1" dirty="0" err="1">
                <a:latin typeface="Calibri" pitchFamily="34" charset="0"/>
              </a:rPr>
              <a:t>Xuân</a:t>
            </a:r>
            <a:r>
              <a:rPr lang="en-US" altLang="en-US" sz="2400" i="1" dirty="0">
                <a:latin typeface="Calibri" pitchFamily="34" charset="0"/>
              </a:rPr>
              <a:t> </a:t>
            </a:r>
            <a:r>
              <a:rPr lang="en-US" altLang="en-US" sz="2400" i="1" dirty="0" err="1">
                <a:latin typeface="Calibri" pitchFamily="34" charset="0"/>
              </a:rPr>
              <a:t>Quỳnh</a:t>
            </a:r>
            <a:r>
              <a:rPr lang="en-US" altLang="en-US" sz="2400" i="1" dirty="0">
                <a:latin typeface="Calibri" pitchFamily="34" charset="0"/>
              </a:rPr>
              <a:t>).</a:t>
            </a:r>
          </a:p>
          <a:p>
            <a:pPr algn="ctr" eaLnBrk="0" hangingPunct="0"/>
            <a:endParaRPr lang="en-US" altLang="en-US" sz="2400" dirty="0"/>
          </a:p>
        </p:txBody>
      </p:sp>
      <p:sp>
        <p:nvSpPr>
          <p:cNvPr id="3" name="Rectangle 2"/>
          <p:cNvSpPr>
            <a:spLocks noChangeArrowheads="1"/>
          </p:cNvSpPr>
          <p:nvPr/>
        </p:nvSpPr>
        <p:spPr bwMode="auto">
          <a:xfrm>
            <a:off x="876299" y="2744790"/>
            <a:ext cx="2049463" cy="461963"/>
          </a:xfrm>
          <a:prstGeom prst="rect">
            <a:avLst/>
          </a:prstGeom>
          <a:noFill/>
          <a:ln w="9525">
            <a:noFill/>
            <a:miter lim="800000"/>
            <a:headEnd/>
            <a:tailEnd/>
          </a:ln>
        </p:spPr>
        <p:txBody>
          <a:bodyPr wrap="none">
            <a:spAutoFit/>
          </a:bodyPr>
          <a:lstStyle/>
          <a:p>
            <a:pPr algn="just"/>
            <a:r>
              <a:rPr lang="en-US" sz="2400" b="1" dirty="0">
                <a:latin typeface="Times New Roman" pitchFamily="18" charset="0"/>
                <a:cs typeface="Times New Roman" pitchFamily="18" charset="0"/>
              </a:rPr>
              <a:t>I.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Rectangle 6"/>
          <p:cNvSpPr>
            <a:spLocks noChangeArrowheads="1"/>
          </p:cNvSpPr>
          <p:nvPr/>
        </p:nvSpPr>
        <p:spPr bwMode="auto">
          <a:xfrm>
            <a:off x="876299" y="3182939"/>
            <a:ext cx="7904163" cy="3446462"/>
          </a:xfrm>
          <a:prstGeom prst="rect">
            <a:avLst/>
          </a:prstGeom>
          <a:noFill/>
          <a:ln w="9525">
            <a:noFill/>
            <a:miter lim="800000"/>
            <a:headEnd/>
            <a:tailEnd/>
          </a:ln>
        </p:spPr>
        <p:txBody>
          <a:bodyPr>
            <a:spAutoFit/>
          </a:bodyPr>
          <a:lstStyle/>
          <a:p>
            <a:pPr>
              <a:spcAft>
                <a:spcPts val="15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Quỳnh</a:t>
            </a:r>
            <a:r>
              <a:rPr lang="en-US" sz="2400" dirty="0">
                <a:latin typeface="Times New Roman" pitchFamily="18" charset="0"/>
                <a:cs typeface="Times New Roman" pitchFamily="18" charset="0"/>
              </a:rPr>
              <a:t>. </a:t>
            </a:r>
          </a:p>
          <a:p>
            <a:pPr>
              <a:spcAft>
                <a:spcPts val="1500"/>
              </a:spcAft>
            </a:pPr>
            <a:r>
              <a:rPr lang="en-US" sz="2400" dirty="0">
                <a:latin typeface="Montserrat"/>
                <a:cs typeface="Times New Roman"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itchFamily="18" charset="0"/>
                <a:cs typeface="Times New Roman" pitchFamily="18" charset="0"/>
              </a:rPr>
              <a:t>. </a:t>
            </a:r>
          </a:p>
          <a:p>
            <a:pPr>
              <a:spcAft>
                <a:spcPts val="1500"/>
              </a:spcAft>
            </a:pPr>
            <a:r>
              <a:rPr lang="en-US" sz="2400" dirty="0">
                <a:latin typeface="Times New Roman" pitchFamily="18" charset="0"/>
                <a:cs typeface="Times New Roman"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1942,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itchFamily="18" charset="0"/>
                <a:cs typeface="Times New Roman" pitchFamily="18" charset="0"/>
              </a:rPr>
              <a:t> 1988</a:t>
            </a:r>
          </a:p>
          <a:p>
            <a:pPr>
              <a:spcAft>
                <a:spcPts val="1500"/>
              </a:spcAft>
            </a:pPr>
            <a:r>
              <a:rPr lang="en-US" sz="2400" dirty="0">
                <a:latin typeface="Times New Roman" pitchFamily="18" charset="0"/>
                <a:cs typeface="Times New Roman"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mến</a:t>
            </a:r>
            <a:r>
              <a:rPr lang="en-US" sz="2400" dirty="0">
                <a:latin typeface="Times New Roman" pitchFamily="18" charset="0"/>
                <a:cs typeface="Times New Roman" pitchFamily="18" charset="0"/>
              </a:rPr>
              <a:t>. </a:t>
            </a:r>
          </a:p>
          <a:p>
            <a:pPr>
              <a:spcAft>
                <a:spcPts val="1500"/>
              </a:spcAft>
            </a:pPr>
            <a:r>
              <a:rPr lang="en-US" sz="2400" dirty="0">
                <a:latin typeface="Times New Roman" pitchFamily="18" charset="0"/>
                <a:cs typeface="Times New Roman"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Quỳnh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endParaRPr lang="en-US" sz="2400" dirty="0">
              <a:latin typeface="Times New Roman" pitchFamily="18" charset="0"/>
              <a:cs typeface="Times New Roman" pitchFamily="18" charset="0"/>
            </a:endParaRPr>
          </a:p>
        </p:txBody>
      </p:sp>
      <p:pic>
        <p:nvPicPr>
          <p:cNvPr id="8" name="Picture 7"/>
          <p:cNvPicPr>
            <a:picLocks noChangeAspect="1"/>
          </p:cNvPicPr>
          <p:nvPr/>
        </p:nvPicPr>
        <p:blipFill>
          <a:blip r:embed="rId5"/>
          <a:srcRect/>
          <a:stretch>
            <a:fillRect/>
          </a:stretch>
        </p:blipFill>
        <p:spPr bwMode="auto">
          <a:xfrm>
            <a:off x="8686800" y="2624138"/>
            <a:ext cx="3505200" cy="4002087"/>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3" grpId="0"/>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854075"/>
            <a:ext cx="11295063" cy="52466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01650" y="1425575"/>
            <a:ext cx="11188700" cy="4324350"/>
          </a:xfrm>
          <a:prstGeom prst="rect">
            <a:avLst/>
          </a:prstGeom>
          <a:noFill/>
        </p:spPr>
        <p:txBody>
          <a:bodyPr>
            <a:spAutoFit/>
          </a:bodyPr>
          <a:lstStyle/>
          <a:p>
            <a:pPr algn="just">
              <a:spcAft>
                <a:spcPts val="600"/>
              </a:spcAft>
              <a:tabLst>
                <a:tab pos="288925" algn="l"/>
              </a:tabLst>
            </a:pPr>
            <a:r>
              <a:rPr lang="en-US" sz="2400" b="1">
                <a:solidFill>
                  <a:srgbClr val="0D0D0D"/>
                </a:solidFill>
                <a:latin typeface="Times New Roman" pitchFamily="18" charset="0"/>
                <a:cs typeface="Calibri" pitchFamily="34" charset="0"/>
              </a:rPr>
              <a:t>1.3. Đánh giá khái quát</a:t>
            </a:r>
            <a:endParaRPr lang="en-US" sz="2400">
              <a:latin typeface="Times New Roman" pitchFamily="18" charset="0"/>
              <a:cs typeface="Calibri" pitchFamily="34" charset="0"/>
            </a:endParaRPr>
          </a:p>
          <a:p>
            <a:pPr algn="just">
              <a:spcAft>
                <a:spcPts val="600"/>
              </a:spcAft>
              <a:buFont typeface="Calibri Light"/>
              <a:buAutoNum type="alphaLcPeriod"/>
              <a:tabLst>
                <a:tab pos="288925" algn="l"/>
              </a:tabLst>
            </a:pPr>
            <a:r>
              <a:rPr lang="en-US" sz="2400" b="1">
                <a:latin typeface="Times New Roman" pitchFamily="18" charset="0"/>
                <a:cs typeface="Calibri" pitchFamily="34" charset="0"/>
              </a:rPr>
              <a:t>Nghệ thuật.</a:t>
            </a:r>
            <a:endParaRPr lang="en-US" sz="2400">
              <a:latin typeface="Times New Roman" pitchFamily="18" charset="0"/>
              <a:cs typeface="Calibri" pitchFamily="34" charset="0"/>
            </a:endParaRPr>
          </a:p>
          <a:p>
            <a:pPr algn="just">
              <a:spcBef>
                <a:spcPts val="13"/>
              </a:spcBef>
              <a:spcAft>
                <a:spcPts val="600"/>
              </a:spcAft>
              <a:buSzPts val="1400"/>
              <a:buFont typeface="Times New Roman" pitchFamily="18" charset="0"/>
              <a:buChar char="-"/>
              <a:tabLst>
                <a:tab pos="288925" algn="l"/>
              </a:tabLst>
            </a:pPr>
            <a:r>
              <a:rPr lang="en-US" sz="2400">
                <a:latin typeface="Times New Roman" pitchFamily="18" charset="0"/>
                <a:cs typeface="Times New Roman" pitchFamily="18" charset="0"/>
              </a:rPr>
              <a:t>Miêu tả tâm lí nhân vật đặc sắc, ngôn ngữ độc thoại nội tâm.</a:t>
            </a:r>
          </a:p>
          <a:p>
            <a:pPr algn="just">
              <a:spcAft>
                <a:spcPts val="600"/>
              </a:spcAft>
              <a:buSzPts val="1400"/>
              <a:buFont typeface="Times New Roman" pitchFamily="18" charset="0"/>
              <a:buChar char="-"/>
              <a:tabLst>
                <a:tab pos="288925" algn="l"/>
              </a:tabLst>
            </a:pPr>
            <a:r>
              <a:rPr lang="en-US" sz="2400">
                <a:latin typeface="Times New Roman" pitchFamily="18" charset="0"/>
                <a:cs typeface="Times New Roman" pitchFamily="18" charset="0"/>
              </a:rPr>
              <a:t>Cách kể chuyện tự nhiên, hấp dẫn.</a:t>
            </a:r>
          </a:p>
          <a:p>
            <a:pPr algn="just">
              <a:spcAft>
                <a:spcPts val="600"/>
              </a:spcAft>
              <a:buSzPts val="1400"/>
              <a:buFont typeface="Times New Roman" pitchFamily="18" charset="0"/>
              <a:buChar char="-"/>
              <a:tabLst>
                <a:tab pos="288925" algn="l"/>
              </a:tabLst>
            </a:pPr>
            <a:r>
              <a:rPr lang="en-US" sz="2400">
                <a:latin typeface="Times New Roman" pitchFamily="18" charset="0"/>
                <a:cs typeface="Times New Roman" pitchFamily="18" charset="0"/>
              </a:rPr>
              <a:t>Ngôi kể thứ nhất tạo điều kiện cho nhân vật bộc lộ diễn biến tâm lí tự nhiên, chân thực.</a:t>
            </a:r>
          </a:p>
          <a:p>
            <a:pPr algn="just">
              <a:spcAft>
                <a:spcPts val="600"/>
              </a:spcAft>
              <a:tabLst>
                <a:tab pos="288925" algn="l"/>
              </a:tabLst>
            </a:pPr>
            <a:r>
              <a:rPr lang="en-US" sz="2400" b="1">
                <a:latin typeface="Times New Roman" pitchFamily="18" charset="0"/>
                <a:cs typeface="Calibri" pitchFamily="34" charset="0"/>
              </a:rPr>
              <a:t>b. Nội dung.</a:t>
            </a:r>
            <a:endParaRPr lang="en-US" sz="2400">
              <a:latin typeface="Times New Roman" pitchFamily="18" charset="0"/>
              <a:cs typeface="Calibri" pitchFamily="34" charset="0"/>
            </a:endParaRPr>
          </a:p>
          <a:p>
            <a:pPr algn="just">
              <a:spcAft>
                <a:spcPts val="600"/>
              </a:spcAft>
              <a:buSzPts val="1400"/>
              <a:buFont typeface="Times New Roman" pitchFamily="18" charset="0"/>
              <a:buChar char="-"/>
              <a:tabLst>
                <a:tab pos="288925" algn="l"/>
              </a:tabLst>
            </a:pPr>
            <a:r>
              <a:rPr lang="en-US" sz="2400">
                <a:latin typeface="Times New Roman" pitchFamily="18" charset="0"/>
                <a:cs typeface="Times New Roman" pitchFamily="18" charset="0"/>
              </a:rPr>
              <a:t>Truyện cho thấy tình cảm trong sáng, hồn nhiên, tấm lòng nhân hậu của em gái đã giúp người anh nhận ra sự hạn chế của chính mình.</a:t>
            </a:r>
          </a:p>
          <a:p>
            <a:pPr algn="just">
              <a:spcAft>
                <a:spcPts val="600"/>
              </a:spcAft>
              <a:buSzPts val="1400"/>
              <a:buFont typeface="Times New Roman" pitchFamily="18" charset="0"/>
              <a:buChar char="-"/>
              <a:tabLst>
                <a:tab pos="288925" algn="l"/>
              </a:tabLst>
            </a:pPr>
            <a:r>
              <a:rPr lang="en-US" sz="2400">
                <a:solidFill>
                  <a:srgbClr val="000000"/>
                </a:solidFill>
                <a:latin typeface="Times New Roman" pitchFamily="18" charset="0"/>
                <a:cs typeface="Times New Roman" pitchFamily="18" charset="0"/>
              </a:rPr>
              <a:t>Truyện có ý nghĩa giáo dục sâu sắc, đặc biệt với lứa tuổi học sinh phải biết vượt lên sự hạn chế của bản thân để hướng tới điều hoàn thiện về nhân cách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6875" y="284163"/>
            <a:ext cx="44799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96875" y="1454150"/>
            <a:ext cx="11415713" cy="44069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71525" y="357188"/>
            <a:ext cx="6092825" cy="484187"/>
          </a:xfrm>
          <a:prstGeom prst="rect">
            <a:avLst/>
          </a:prstGeom>
          <a:noFill/>
          <a:ln w="9525">
            <a:noFill/>
            <a:miter lim="800000"/>
            <a:headEnd/>
            <a:tailEnd/>
          </a:ln>
        </p:spPr>
        <p:txBody>
          <a:bodyPr>
            <a:spAutoFit/>
          </a:bodyPr>
          <a:lstStyle/>
          <a:p>
            <a:pPr marL="38100">
              <a:lnSpc>
                <a:spcPct val="115000"/>
              </a:lnSpc>
              <a:spcAft>
                <a:spcPts val="1000"/>
              </a:spcAft>
            </a:pPr>
            <a:r>
              <a:rPr lang="pt-BR" sz="2400" b="1">
                <a:solidFill>
                  <a:srgbClr val="FF0000"/>
                </a:solidFill>
                <a:latin typeface="Times New Roman" pitchFamily="18" charset="0"/>
                <a:cs typeface="Times New Roman" pitchFamily="18" charset="0"/>
              </a:rPr>
              <a:t>2. Định hướng phân tích</a:t>
            </a:r>
            <a:endParaRPr lang="en-US" sz="2400">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501650" y="2141538"/>
            <a:ext cx="11415713" cy="3032125"/>
          </a:xfrm>
          <a:prstGeom prst="rect">
            <a:avLst/>
          </a:prstGeom>
          <a:noFill/>
          <a:ln w="9525">
            <a:noFill/>
            <a:miter lim="800000"/>
            <a:headEnd/>
            <a:tailEnd/>
          </a:ln>
        </p:spPr>
        <p:txBody>
          <a:bodyPr>
            <a:spAutoFit/>
          </a:bodyPr>
          <a:lstStyle/>
          <a:p>
            <a:pPr marL="38100">
              <a:lnSpc>
                <a:spcPct val="115000"/>
              </a:lnSpc>
              <a:spcAft>
                <a:spcPts val="1000"/>
              </a:spcAft>
            </a:pPr>
            <a:r>
              <a:rPr lang="en-US" sz="2400">
                <a:latin typeface="Times New Roman" pitchFamily="18" charset="0"/>
                <a:cs typeface="Times New Roman" pitchFamily="18" charset="0"/>
              </a:rPr>
              <a:t>Trong cuộc sống, khi ta đứng trước thành công, niềm vui của người thân, của bạn bè, con người có những cảm xúc và cư xử khác nhau. Có người vui vẻ, chúc mừng, rồi học tập làm theo; song cũng có những lúc ta lại bị những cảm xúc tiêu cực xâm chiếm tâm hồn. Đó là chút gì tự ti, đố kị, thấy mình kém cỏi. Và không phải ai cũng đủ bản lĩnh để đấu tranh với cảm xúc tiêu cực, để sống yêu thương và trân trọng. Truyện “</a:t>
            </a:r>
            <a:r>
              <a:rPr lang="en-US" sz="2400" i="1">
                <a:latin typeface="Times New Roman" pitchFamily="18" charset="0"/>
                <a:cs typeface="Times New Roman" pitchFamily="18" charset="0"/>
              </a:rPr>
              <a:t>Bức tranh của em gái tôi</a:t>
            </a:r>
            <a:r>
              <a:rPr lang="en-US" sz="2400">
                <a:latin typeface="Times New Roman" pitchFamily="18" charset="0"/>
                <a:cs typeface="Times New Roman" pitchFamily="18" charset="0"/>
              </a:rPr>
              <a:t>” là một câu chuyện cảm động ghi lại tinh tế  trạng thái tâm lí của con người trước thành công của người thân và gợi bao ý nghĩ nhân văn của cuộc sống.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198563"/>
            <a:ext cx="11176000" cy="46021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01650" y="1879600"/>
            <a:ext cx="11176000" cy="3225800"/>
          </a:xfrm>
          <a:prstGeom prst="rect">
            <a:avLst/>
          </a:prstGeom>
          <a:noFill/>
        </p:spPr>
        <p:txBody>
          <a:bodyPr>
            <a:spAutoFit/>
          </a:bodyPr>
          <a:lstStyle/>
          <a:p>
            <a:pPr algn="just">
              <a:lnSpc>
                <a:spcPct val="107000"/>
              </a:lnSpc>
              <a:spcAft>
                <a:spcPts val="800"/>
              </a:spcAft>
            </a:pPr>
            <a:r>
              <a:rPr lang="en-US" sz="2400">
                <a:latin typeface="Times New Roman" pitchFamily="18" charset="0"/>
                <a:cs typeface="Times New Roman" pitchFamily="18" charset="0"/>
              </a:rPr>
              <a:t> Nhà văn Tạ Duy Anh là một trong những cây bút trẻ, quen thuộc với nhiều sáng tác viết cho thiếu nhi như: “</a:t>
            </a:r>
            <a:r>
              <a:rPr lang="en-US" sz="2400" i="1">
                <a:latin typeface="Times New Roman" pitchFamily="18" charset="0"/>
                <a:cs typeface="Times New Roman" pitchFamily="18" charset="0"/>
              </a:rPr>
              <a:t>Quả trứng vàng”, “Vó ngựa trở về”. Với những trang viết </a:t>
            </a:r>
            <a:r>
              <a:rPr lang="en-US" sz="2400">
                <a:latin typeface="Times New Roman" pitchFamily="18" charset="0"/>
                <a:cs typeface="Times New Roman" pitchFamily="18" charset="0"/>
              </a:rPr>
              <a:t>trong sáng, đậm chất thơ, giàu ý nghĩa nhân văn, mỗi tác phẩm của nhà văn thẫm đẫm những rung động tinh tế của tâm hồn trẻ thơ.</a:t>
            </a:r>
            <a:r>
              <a:rPr lang="en-US" sz="2400" b="1">
                <a:solidFill>
                  <a:srgbClr val="0D0D0D"/>
                </a:solidFill>
                <a:latin typeface="Times New Roman" pitchFamily="18" charset="0"/>
                <a:ea typeface="MS Mincho" pitchFamily="49" charset="-128"/>
              </a:rPr>
              <a:t> </a:t>
            </a:r>
            <a:r>
              <a:rPr lang="en-US" sz="2400" i="1">
                <a:latin typeface="Times New Roman" pitchFamily="18" charset="0"/>
                <a:cs typeface="Times New Roman" pitchFamily="18" charset="0"/>
              </a:rPr>
              <a:t>“Bức tranh của em gái tôi”</a:t>
            </a:r>
            <a:r>
              <a:rPr lang="en-US" sz="2400">
                <a:latin typeface="Times New Roman" pitchFamily="18" charset="0"/>
                <a:cs typeface="Times New Roman" pitchFamily="18" charset="0"/>
              </a:rPr>
              <a:t> là một truyện ngắn đặc sắc truyện ngắn đoạt giải Nhì trong cuộc thi viết “Tương lai vẫy gọi” của báo Thiếu niên tiền phong 1998. Câu chuyện xoay quanh hai anh em cô bé Kiều Phương và bức tranh đoạt giải nhất. Truyện cho thấy tình cảm trong sáng, hồn nhiên, tấm lòng nhân hậu của em gái đã giúp người anh nhận ra sự hạn chế của chính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944563"/>
            <a:ext cx="11385550" cy="47974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01650" y="1439863"/>
            <a:ext cx="11385550" cy="3786187"/>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Nhà văn dẫn dắt người đọc vào thế giới tâm hồn trong sáng của trẻ thơ qua diễn biến tâm lí của nhân vật người anh, chính là người kể chuyện xuất hiện ở ngôi thứ nhất, xưng tôi. Người anh kể về cô em gái Kiều Phương là cô gái hay lục lọi đồ và thường bôi bẩn lên mặt. Cô bé có sở thích vẽ tranh nên thường bí mật pha chế màu và vẽ. Khi mọi người phát hiện ra Kiều Phương có tài năng hội họa thì người anh lúc này tỏ ra ghen tị và xa lánh em. Kiêù Phương đạt giải nhất tại trại thi vẽ tranh quốc tế với bức vẽ “anh trai tôi”, lúc này người anh trai mới nhận ra tấm lòng nhân hậu của em và hối lỗi về bản thân mình. Truyện kể theo trình tự thời gian, từ lúc tài năng của em gái được mọi người phát hiện, đến lòng ghen tị và mặc cảm của người anh nảy sinh, kết thúc bằng tâm trạng, cảm xúc của người anh khi đứng trước bức tranh của em gái.</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34938" y="584200"/>
            <a:ext cx="11922125" cy="55911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134938" y="1166813"/>
            <a:ext cx="11542712" cy="4524375"/>
          </a:xfrm>
          <a:prstGeom prst="rect">
            <a:avLst/>
          </a:prstGeom>
          <a:noFill/>
        </p:spPr>
        <p:txBody>
          <a:bodyPr>
            <a:spAutoFit/>
          </a:bodyPr>
          <a:lstStyle/>
          <a:p>
            <a:pPr marL="146050" indent="153988" algn="just">
              <a:spcBef>
                <a:spcPts val="25"/>
              </a:spcBef>
            </a:pPr>
            <a:r>
              <a:rPr lang="en-US" sz="2400">
                <a:latin typeface="Times New Roman" pitchFamily="18" charset="0"/>
                <a:cs typeface="Calibri" pitchFamily="34" charset="0"/>
              </a:rPr>
              <a:t> Đọc tác phẩm, người đọc ấn tượng bới nhân vật cô bé Kiều Phương.</a:t>
            </a:r>
            <a:endParaRPr lang="en-US" sz="2400" b="1">
              <a:latin typeface="Times New Roman" pitchFamily="18" charset="0"/>
              <a:cs typeface="Calibri" pitchFamily="34" charset="0"/>
            </a:endParaRPr>
          </a:p>
          <a:p>
            <a:pPr marL="146050" indent="153988" algn="just">
              <a:spcBef>
                <a:spcPts val="25"/>
              </a:spcBef>
            </a:pPr>
            <a:r>
              <a:rPr lang="en-US" sz="2400">
                <a:latin typeface="Times New Roman" pitchFamily="18" charset="0"/>
                <a:cs typeface="Calibri" pitchFamily="34" charset="0"/>
              </a:rPr>
              <a:t> </a:t>
            </a:r>
            <a:r>
              <a:rPr lang="en-US" sz="2400" b="1">
                <a:latin typeface="Times New Roman" pitchFamily="18" charset="0"/>
                <a:cs typeface="Calibri" pitchFamily="34" charset="0"/>
              </a:rPr>
              <a:t>Kiều Phương hiện lên thật đẹp, cô bé mang vẻ đẹp hồn nhiên vô tư trong sáng, dễ thương.</a:t>
            </a:r>
            <a:r>
              <a:rPr lang="en-US" sz="2400">
                <a:latin typeface="Times New Roman" pitchFamily="18" charset="0"/>
                <a:cs typeface="Calibri" pitchFamily="34" charset="0"/>
              </a:rPr>
              <a:t> Từ ngoại hình, đến tính cách, sở thích, Kiều Phương đều vô cùng đáng yêu. Ở cô bé, người đọc dễ dàng nhận thấy nhiều phẩm chất đáng quý như chăm chỉ, say mê nghệ thuật, có năng khiếu hội họa, đáng khâm phục. Cô bé được anh trai đặt cho biệt hiệu là Mèo </a:t>
            </a:r>
            <a:r>
              <a:rPr lang="en-US" sz="2400" i="1">
                <a:latin typeface="Times New Roman" pitchFamily="18" charset="0"/>
                <a:cs typeface="Calibri" pitchFamily="34" charset="0"/>
              </a:rPr>
              <a:t>“bởi vì khuôn mặt luôn bị chính nó bôi bẩn”</a:t>
            </a:r>
            <a:r>
              <a:rPr lang="en-US" sz="2400">
                <a:latin typeface="Times New Roman" pitchFamily="18" charset="0"/>
                <a:cs typeface="Calibri" pitchFamily="34" charset="0"/>
              </a:rPr>
              <a:t>. Cô bé không giận mà còn tỏ vẻ thích thú, dùng tên Mèo để </a:t>
            </a:r>
            <a:r>
              <a:rPr lang="en-US" sz="2400" i="1">
                <a:latin typeface="Times New Roman" pitchFamily="18" charset="0"/>
                <a:cs typeface="Calibri" pitchFamily="34" charset="0"/>
              </a:rPr>
              <a:t>“xưng hô với bạn thật vui vẻ</a:t>
            </a:r>
            <a:r>
              <a:rPr lang="en-US" sz="2400">
                <a:latin typeface="Times New Roman" pitchFamily="18" charset="0"/>
                <a:cs typeface="Calibri" pitchFamily="34" charset="0"/>
              </a:rPr>
              <a:t>”. Nét đẹp hồn nhiên vô tư trong sáng, dễ thương của cô bé được thể hiện ở thói quen </a:t>
            </a:r>
            <a:r>
              <a:rPr lang="en-US" sz="2400" i="1">
                <a:latin typeface="Times New Roman" pitchFamily="18" charset="0"/>
                <a:cs typeface="Calibri" pitchFamily="34" charset="0"/>
              </a:rPr>
              <a:t>“Hay lục lọi các đồ vật”</a:t>
            </a:r>
            <a:r>
              <a:rPr lang="en-US" sz="2400">
                <a:latin typeface="Times New Roman" pitchFamily="18" charset="0"/>
                <a:cs typeface="Calibri" pitchFamily="34" charset="0"/>
              </a:rPr>
              <a:t> vì sở thích vẽ. Em “</a:t>
            </a:r>
            <a:r>
              <a:rPr lang="en-US" sz="2400" i="1">
                <a:latin typeface="Times New Roman" pitchFamily="18" charset="0"/>
                <a:cs typeface="Calibri" pitchFamily="34" charset="0"/>
              </a:rPr>
              <a:t>tự chế thuốc vẽ bằng những vật liệu có sẵn trong nhà từ các xoong nồi, bí mật vẽ tranh”, “mọi thứ trong nhà đều được đưa vào tranh: cái bát cám lợn sứt mẻ hương cũng trở nên ngộ nghĩnh; con mèo vằn vào tranh to hơn cả con hổ nhưng nét mặt lại rất dễ mến</a:t>
            </a:r>
            <a:r>
              <a:rPr lang="en-US" sz="2400">
                <a:latin typeface="Times New Roman" pitchFamily="18" charset="0"/>
                <a:cs typeface="Calibri" pitchFamily="34" charset="0"/>
              </a:rPr>
              <a:t>”. </a:t>
            </a:r>
            <a:endParaRPr lang="en-US" sz="2400" b="1">
              <a:latin typeface="Times New Roman" pitchFamily="18"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214438"/>
            <a:ext cx="11520488" cy="4092575"/>
          </a:xfrm>
          <a:prstGeom prst="roundRect">
            <a:avLst>
              <a:gd name="adj" fmla="val 16667"/>
            </a:avLst>
          </a:prstGeom>
          <a:noFill/>
          <a:ln w="25400">
            <a:solidFill>
              <a:srgbClr val="243F60"/>
            </a:solidFill>
            <a:round/>
            <a:headEnd/>
            <a:tailEnd/>
          </a:ln>
        </p:spPr>
        <p:txBody>
          <a:bodyPr anchor="ctr"/>
          <a:lstStyle/>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601663" y="1897063"/>
            <a:ext cx="11088687" cy="2308225"/>
          </a:xfrm>
          <a:prstGeom prst="rect">
            <a:avLst/>
          </a:prstGeom>
          <a:noFill/>
        </p:spPr>
        <p:txBody>
          <a:bodyPr>
            <a:spAutoFit/>
          </a:bodyPr>
          <a:lstStyle/>
          <a:p>
            <a:pPr fontAlgn="auto">
              <a:spcBef>
                <a:spcPts val="0"/>
              </a:spcBef>
              <a:spcAft>
                <a:spcPts val="0"/>
              </a:spcAft>
              <a:defRPr/>
            </a:pP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vẽ</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cô</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bé</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vẽ</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bức</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vẽ</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ấy</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vòng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bí</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mật</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nó</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Mèo</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chia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sẻ</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bức</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bé</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Quỳnh</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 con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gái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bố</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gái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bố</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cô</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bé</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vô</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ngỡ</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ngàng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ngạc</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Con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gái</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tôi</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vẽ</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ư?”,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Ôi</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bố</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ngờ</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644525"/>
            <a:ext cx="11385550" cy="59055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TextBox 6">
            <a:extLst/>
          </p:cNvPr>
          <p:cNvSpPr txBox="1"/>
          <p:nvPr/>
        </p:nvSpPr>
        <p:spPr>
          <a:xfrm>
            <a:off x="614363" y="1030288"/>
            <a:ext cx="11272837" cy="4894262"/>
          </a:xfrm>
          <a:prstGeom prst="rect">
            <a:avLst/>
          </a:prstGeom>
          <a:noFill/>
        </p:spPr>
        <p:txBody>
          <a:bodyPr>
            <a:spAutoFit/>
          </a:bodyPr>
          <a:lstStyle/>
          <a:p>
            <a:pPr algn="just">
              <a:tabLst>
                <a:tab pos="287338" algn="l"/>
              </a:tabLst>
            </a:pP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Kiều Phương không chỉ là cô bé hồn nhiên vô tư, đáng yêu, có tài năng hội họa mà em còn có tấm lòng trong sáng, khoan dung, độ lượng</a:t>
            </a:r>
            <a:r>
              <a:rPr lang="en-US" sz="2400">
                <a:latin typeface="Times New Roman" pitchFamily="18" charset="0"/>
                <a:cs typeface="Times New Roman" pitchFamily="18" charset="0"/>
              </a:rPr>
              <a:t>. Điều đó thể hiện qua thái độ, cách cư xử của em dành cho gia đình, mọi người. Em vui vẻ chấp nhận biệt hiệu “Mèo” anh tặng, rồi thân với bé Quỳnh, chú Tiến Lê ( họa sĩ). Ngay cả khi cô bé bị anh mắng vô cớ cũng không khóc hay cãi lại. Đặc biệt, khi đi thi vẽ tranh, Kiều Phương đã vẽ về anh trai với tất cả tình yêu thương anh “</a:t>
            </a:r>
            <a:r>
              <a:rPr lang="en-US" sz="2400" i="1">
                <a:solidFill>
                  <a:srgbClr val="000000"/>
                </a:solidFill>
                <a:latin typeface="Times New Roman" pitchFamily="18" charset="0"/>
                <a:cs typeface="Times New Roman" pitchFamily="18" charset="0"/>
              </a:rPr>
              <a:t>Trong tranh, một chú bé đang ngồi nhìn ra ngoài cửa sổ, nơi bầu trời trong xanh. Mặt chú bé như tỏa ra một thứ ánh sang rất lạ. Toát lên từ cặp mắt, tư thế ngồi của chú không chỉ sự suy tư mà còn rất mơ mộng nữa</a:t>
            </a:r>
            <a:r>
              <a:rPr lang="en-US" sz="2400">
                <a:solidFill>
                  <a:srgbClr val="000000"/>
                </a:solidFill>
                <a:latin typeface="Times New Roman" pitchFamily="18" charset="0"/>
                <a:cs typeface="Times New Roman" pitchFamily="18" charset="0"/>
              </a:rPr>
              <a:t>”</a:t>
            </a:r>
            <a:r>
              <a:rPr lang="en-US" sz="2400">
                <a:latin typeface="Times New Roman" pitchFamily="18" charset="0"/>
                <a:cs typeface="Times New Roman" pitchFamily="18" charset="0"/>
              </a:rPr>
              <a:t>. Khi em được giải, cô bé hồ hởi ôm cổ anh chia vui. Bức tranh đạt giải đã thể hiện tài năng hội họa vượt trội và tấm lòng nhân hậu, yêu thương anh của Kiều Phương.</a:t>
            </a:r>
          </a:p>
          <a:p>
            <a:pPr>
              <a:spcBef>
                <a:spcPts val="25"/>
              </a:spcBef>
              <a:tabLst>
                <a:tab pos="287338" algn="l"/>
              </a:tabLst>
            </a:pPr>
            <a:r>
              <a:rPr lang="en-US" sz="2400">
                <a:latin typeface="Times New Roman" pitchFamily="18" charset="0"/>
                <a:cs typeface="Calibri" pitchFamily="34" charset="0"/>
              </a:rPr>
              <a:t>  Như vậy, với những quan sát tinh tế, lựa chọn hình ảnh tiêu biểu, sử dụng ngôn ngữ trong sáng, dễ hiểu, nhà văn Tạ Duy Anh đã vẽ lên bức chân dung người em là cô bé vô tư, hồn nhiên, trong sáng,có năng khiếu hội họa và có tấm lòng nhân hậu, vị tha.</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1163" y="823913"/>
            <a:ext cx="11369675" cy="52022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39750" y="1301750"/>
            <a:ext cx="11241088" cy="4154488"/>
          </a:xfrm>
          <a:prstGeom prst="rect">
            <a:avLst/>
          </a:prstGeom>
          <a:noFill/>
        </p:spPr>
        <p:txBody>
          <a:bodyPr>
            <a:spAutoFit/>
          </a:bodyPr>
          <a:lstStyle/>
          <a:p>
            <a:r>
              <a:rPr lang="en-US" sz="2400">
                <a:latin typeface="Times New Roman" pitchFamily="18" charset="0"/>
                <a:cs typeface="Times New Roman" pitchFamily="18" charset="0"/>
              </a:rPr>
              <a:t>Đọc truyện, người đọc còn đến với nhân vật người anh, nhân vật trung tâm của tác phẩm, </a:t>
            </a:r>
            <a:r>
              <a:rPr lang="en-US" sz="2400" b="1">
                <a:latin typeface="Times New Roman" pitchFamily="18" charset="0"/>
                <a:cs typeface="Times New Roman" pitchFamily="18" charset="0"/>
              </a:rPr>
              <a:t>người đã nhận ra sự hạn chế của chính mình, đặc biệt </a:t>
            </a:r>
            <a:r>
              <a:rPr lang="en-US" sz="2400" b="1">
                <a:solidFill>
                  <a:srgbClr val="000000"/>
                </a:solidFill>
                <a:latin typeface="Times New Roman" pitchFamily="18" charset="0"/>
                <a:cs typeface="Times New Roman" pitchFamily="18" charset="0"/>
              </a:rPr>
              <a:t>biết vượt lên sự hạn chế của bản thân để hướng tới điều hoàn thiện về nhân cách</a:t>
            </a:r>
            <a:r>
              <a:rPr lang="en-US" sz="2400">
                <a:solidFill>
                  <a:srgbClr val="000000"/>
                </a:solidFill>
                <a:latin typeface="Times New Roman" pitchFamily="18" charset="0"/>
                <a:cs typeface="Times New Roman" pitchFamily="18" charset="0"/>
              </a:rPr>
              <a:t>.</a:t>
            </a:r>
            <a:r>
              <a:rPr lang="en-US" sz="2400">
                <a:latin typeface="Times New Roman" pitchFamily="18" charset="0"/>
                <a:cs typeface="Times New Roman" pitchFamily="18" charset="0"/>
              </a:rPr>
              <a:t> Với ngôi kể thứ nhất, nhà văn tạo điều kiện cho nhân vật người anh- người kể chuyện bộc lộ diễn biến tâm lí tự nhiên, chân thực. Khi tài năng của em gái được phát hiện cũng là lúc tình cảm của người anh trai với em rạn nứt, người anh sinh đố kỵ, ghen ghét và không còn yêu thương em như trước. Trong khi mọi người đều vô cùng sung sướng, hạnh phúc khi phát hiện ra tài năng của Kiều Phương. Ai cũng thực sự ngạc nhiên, sung sướng, vui mừng cho Kiều Phương, với chú Tiến Lê đó là nét mặt rạng rỡ lắm, còn với bố mẹ  thì còn hạnh phúc nào hơn “</a:t>
            </a:r>
            <a:r>
              <a:rPr lang="en-US" sz="2400" i="1">
                <a:latin typeface="Times New Roman" pitchFamily="18" charset="0"/>
                <a:cs typeface="Times New Roman" pitchFamily="18" charset="0"/>
              </a:rPr>
              <a:t>không tin vào mắt mình”,“không kìm được xúc động”</a:t>
            </a:r>
            <a:r>
              <a:rPr lang="en-US" sz="2400">
                <a:latin typeface="Times New Roman" pitchFamily="18" charset="0"/>
                <a:cs typeface="Times New Roman" pitchFamily="18" charset="0"/>
              </a:rPr>
              <a:t>, hay ngay bé Quỳnh cũng “</a:t>
            </a:r>
            <a:r>
              <a:rPr lang="en-US" sz="2400" i="1">
                <a:latin typeface="Times New Roman" pitchFamily="18" charset="0"/>
                <a:cs typeface="Times New Roman" pitchFamily="18" charset="0"/>
              </a:rPr>
              <a:t>reo lên thích thú</a:t>
            </a:r>
            <a:r>
              <a:rPr lang="en-US" sz="2400">
                <a:latin typeface="Times New Roman" pitchFamily="18" charset="0"/>
                <a:cs typeface="Times New Roman" pitchFamily="18" charset="0"/>
              </a:rPr>
              <a:t>”.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981075" y="1258888"/>
            <a:ext cx="10756900" cy="43481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1109663" y="1855788"/>
            <a:ext cx="10433050" cy="3046412"/>
          </a:xfrm>
          <a:prstGeom prst="rect">
            <a:avLst/>
          </a:prstGeom>
          <a:noFill/>
        </p:spPr>
        <p:txBody>
          <a:bodyPr>
            <a:spAutoFit/>
          </a:bodyPr>
          <a:lstStyle/>
          <a:p>
            <a:pPr indent="-158750" algn="just">
              <a:spcAft>
                <a:spcPts val="600"/>
              </a:spcAft>
              <a:tabLst>
                <a:tab pos="20638" algn="l"/>
              </a:tabLst>
            </a:pPr>
            <a:r>
              <a:rPr lang="en-US" sz="2400">
                <a:latin typeface="Times New Roman" pitchFamily="18" charset="0"/>
                <a:cs typeface="Calibri" pitchFamily="34" charset="0"/>
              </a:rPr>
              <a:t>Trái lại với cảm xúc của mọi người, người anh lại thất vọng, buồn chán, thiếu tự tin, mặc cảm “</a:t>
            </a:r>
            <a:r>
              <a:rPr lang="en-US" sz="2400" i="1">
                <a:latin typeface="Times New Roman" pitchFamily="18" charset="0"/>
                <a:cs typeface="Calibri" pitchFamily="34" charset="0"/>
              </a:rPr>
              <a:t>Gục đầu muốc khóc”, tự ti về bản thân “ Chẳng tìm thấy ở mình một năng khiếu gì cả”, thậm chí xa lánh cả em mình “ Không thể thân với mèo như trước được nữa</a:t>
            </a:r>
            <a:r>
              <a:rPr lang="en-US" sz="2400">
                <a:latin typeface="Times New Roman" pitchFamily="18" charset="0"/>
                <a:cs typeface="Calibri" pitchFamily="34" charset="0"/>
              </a:rPr>
              <a:t>”. Nhà văn khéo léo miêu tả hành động của nhân vật để</a:t>
            </a:r>
            <a:r>
              <a:rPr lang="en-US" sz="2400" i="1">
                <a:latin typeface="Times New Roman" pitchFamily="18" charset="0"/>
                <a:cs typeface="Calibri" pitchFamily="34" charset="0"/>
              </a:rPr>
              <a:t> </a:t>
            </a:r>
            <a:r>
              <a:rPr lang="en-US" sz="2400">
                <a:latin typeface="Times New Roman" pitchFamily="18" charset="0"/>
                <a:cs typeface="Calibri" pitchFamily="34" charset="0"/>
              </a:rPr>
              <a:t> miêu tả tâm lí nhân vật tinh tế.</a:t>
            </a:r>
            <a:r>
              <a:rPr lang="en-US" sz="2400" i="1">
                <a:latin typeface="Times New Roman" pitchFamily="18" charset="0"/>
                <a:cs typeface="Calibri" pitchFamily="34" charset="0"/>
              </a:rPr>
              <a:t> Hành động của người anh không dấu nỗi </a:t>
            </a:r>
            <a:r>
              <a:rPr lang="en-US" sz="2400">
                <a:latin typeface="Times New Roman" pitchFamily="18" charset="0"/>
                <a:cs typeface="Calibri" pitchFamily="34" charset="0"/>
              </a:rPr>
              <a:t>buồn bã, thất vọng và ghen tị với em “l</a:t>
            </a:r>
            <a:r>
              <a:rPr lang="en-US" sz="2400" i="1">
                <a:latin typeface="Times New Roman" pitchFamily="18" charset="0"/>
                <a:cs typeface="Calibri" pitchFamily="34" charset="0"/>
              </a:rPr>
              <a:t>én xem tranh của em gái”, nào là “Trút ra một tiếng thở dài”, rồi đến “ gắt gỏng với em, đẩy em ra”...</a:t>
            </a:r>
            <a:r>
              <a:rPr lang="en-US" sz="2400">
                <a:latin typeface="Times New Roman" pitchFamily="18" charset="0"/>
                <a:cs typeface="Calibri" pitchFamily="34" charset="0"/>
              </a:rPr>
              <a:t>Với cách chọn ngôi kể thứ nhất tạo điều kiện cho nhân vật bộc lộ diễn biến tâm lí tự nhiên, chân thực.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95263" y="790575"/>
            <a:ext cx="11661775" cy="53403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01650" y="1023938"/>
            <a:ext cx="11355388" cy="4524375"/>
          </a:xfrm>
          <a:prstGeom prst="rect">
            <a:avLst/>
          </a:prstGeom>
          <a:noFill/>
        </p:spPr>
        <p:txBody>
          <a:bodyPr>
            <a:spAutoFit/>
          </a:bodyPr>
          <a:lstStyle/>
          <a:p>
            <a:r>
              <a:rPr lang="en-US" sz="2400" b="1">
                <a:latin typeface="Times New Roman" pitchFamily="18" charset="0"/>
                <a:cs typeface="Times New Roman" pitchFamily="18" charset="0"/>
              </a:rPr>
              <a:t>Đứng trước bức tranh vẽ chính mình người anh có tâm trạng và cảm xúc như thế nào</a:t>
            </a:r>
            <a:r>
              <a:rPr lang="en-US" sz="2400">
                <a:latin typeface="Times New Roman" pitchFamily="18" charset="0"/>
                <a:cs typeface="Times New Roman" pitchFamily="18" charset="0"/>
              </a:rPr>
              <a:t>? Chi tiết nhà văn khắc họa vẻ đẹp của bức tranh là chi tiết đắt giá nhất tác phẩm. Chi tiết ấy tạo ra bước ngoặt tâm lí nhân vật người anh, để người anh thay đổi chính mình, bức tranh còn tỏa sáng vẻ đẹp tâm hồn của Kiều Phương, lí giải nhan đề tác phẩm.</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Bức tranh đóng khung, lồng kính nổi bật “ </a:t>
            </a:r>
            <a:r>
              <a:rPr lang="en-US" sz="2400" i="1">
                <a:latin typeface="Times New Roman" pitchFamily="18" charset="0"/>
                <a:cs typeface="Times New Roman" pitchFamily="18" charset="0"/>
              </a:rPr>
              <a:t>Một chú bé đang ngồi nhìn ra ngoài cửa sổ”,</a:t>
            </a:r>
            <a:r>
              <a:rPr lang="en-US" sz="2400">
                <a:latin typeface="Times New Roman" pitchFamily="18" charset="0"/>
                <a:cs typeface="Times New Roman" pitchFamily="18" charset="0"/>
              </a:rPr>
              <a:t> nơi bầu trời trong xanh, </a:t>
            </a:r>
            <a:r>
              <a:rPr lang="en-US" sz="2400" i="1">
                <a:latin typeface="Times New Roman" pitchFamily="18" charset="0"/>
                <a:cs typeface="Times New Roman" pitchFamily="18" charset="0"/>
              </a:rPr>
              <a:t>“mặt chú bé toả ra một thứ ánh sáng kỳ lạ</a:t>
            </a:r>
            <a:r>
              <a:rPr lang="en-US" sz="2400">
                <a:latin typeface="Times New Roman" pitchFamily="18" charset="0"/>
                <a:cs typeface="Times New Roman" pitchFamily="18" charset="0"/>
              </a:rPr>
              <a:t>” với vẻ đẹp “</a:t>
            </a:r>
            <a:r>
              <a:rPr lang="en-US" sz="2400" i="1">
                <a:latin typeface="Times New Roman" pitchFamily="18" charset="0"/>
                <a:cs typeface="Times New Roman" pitchFamily="18" charset="0"/>
              </a:rPr>
              <a:t>suy tư mơ mộng</a:t>
            </a:r>
            <a:r>
              <a:rPr lang="en-US" sz="2400">
                <a:latin typeface="Times New Roman" pitchFamily="18" charset="0"/>
                <a:cs typeface="Times New Roman" pitchFamily="18" charset="0"/>
              </a:rPr>
              <a:t>”. Bằng nét bút miêu tả tinh tế, nhà văn không chỉ giúp người đọc cảm nhận bức tranh đẹp, có hồn mà nhà văn còn miêu tả chiều sâu tâm lí nhân vật. Người anh nhận ra bức tranh là thông điệp về lòng yêu thương mà người em gái đã dành cho mình. Điều đó lí giải cho thái độ của người anh </a:t>
            </a:r>
            <a:r>
              <a:rPr lang="en-US" sz="2400" i="1">
                <a:latin typeface="Times New Roman" pitchFamily="18" charset="0"/>
                <a:cs typeface="Times New Roman" pitchFamily="18" charset="0"/>
              </a:rPr>
              <a:t>“giật sững người, bám chặt vào mẹ” v</a:t>
            </a:r>
            <a:r>
              <a:rPr lang="en-US" sz="2400">
                <a:latin typeface="Times New Roman" pitchFamily="18" charset="0"/>
                <a:cs typeface="Times New Roman" pitchFamily="18" charset="0"/>
              </a:rPr>
              <a:t>ì xúc động “</a:t>
            </a:r>
            <a:r>
              <a:rPr lang="en-US" sz="2400" i="1">
                <a:solidFill>
                  <a:srgbClr val="000000"/>
                </a:solidFill>
                <a:latin typeface="Times New Roman" pitchFamily="18" charset="0"/>
                <a:cs typeface="Times New Roman" pitchFamily="18" charset="0"/>
              </a:rPr>
              <a:t>Thọat tiên là sự ngỡ ngàng, rối đến hãnh diện, sau đó là xấu hổ. Dưới mắt em tôi, tôi hoàn hảo đến thế kia ư? Tôi nhìn như thôi miện vào dòng chữ đề trên bức tranh: “Anh trai tôi”.”.</a:t>
            </a:r>
            <a:r>
              <a:rPr lang="en-US" sz="2400">
                <a:solidFill>
                  <a:srgbClr val="000000"/>
                </a:solidFill>
                <a:latin typeface="Times New Roman" pitchFamily="18" charset="0"/>
                <a:cs typeface="Times New Roman" pitchFamily="18" charset="0"/>
              </a:rPr>
              <a:t>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1493" y="211138"/>
            <a:ext cx="11136313" cy="33353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21493" y="3779838"/>
            <a:ext cx="11136313" cy="29527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96900" y="347663"/>
            <a:ext cx="10985500" cy="3062287"/>
          </a:xfrm>
          <a:prstGeom prst="rect">
            <a:avLst/>
          </a:prstGeom>
          <a:noFill/>
          <a:ln w="9525">
            <a:noFill/>
            <a:miter lim="800000"/>
            <a:headEnd/>
            <a:tailEnd/>
          </a:ln>
        </p:spPr>
        <p:txBody>
          <a:bodyPr>
            <a:spAutoFit/>
          </a:bodyPr>
          <a:lstStyle/>
          <a:p>
            <a:pPr>
              <a:spcAft>
                <a:spcPts val="1500"/>
              </a:spcAft>
            </a:pPr>
            <a:r>
              <a:rPr lang="en-US" sz="2400" dirty="0" err="1">
                <a:latin typeface="Times New Roman" pitchFamily="18" charset="0"/>
                <a:cs typeface="Times New Roman" pitchFamily="18" charset="0"/>
              </a:rPr>
              <a:t>Xuân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Quỳnh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a:t>
            </a:r>
          </a:p>
          <a:p>
            <a:pPr>
              <a:spcAft>
                <a:spcPts val="1500"/>
              </a:spcAft>
            </a:pP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Quỳnh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Minh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p>
          <a:p>
            <a:pPr>
              <a:spcAft>
                <a:spcPts val="1500"/>
              </a:spcAft>
            </a:pP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Bầu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trong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trứng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mặt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đất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Bến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tàu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trong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phố</a:t>
            </a:r>
            <a:r>
              <a:rPr lang="en-US" sz="2400"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 name="Rectangle 2"/>
          <p:cNvSpPr>
            <a:spLocks noChangeArrowheads="1"/>
          </p:cNvSpPr>
          <p:nvPr/>
        </p:nvSpPr>
        <p:spPr bwMode="auto">
          <a:xfrm>
            <a:off x="670718" y="3935413"/>
            <a:ext cx="2001838" cy="487362"/>
          </a:xfrm>
          <a:prstGeom prst="rect">
            <a:avLst/>
          </a:prstGeom>
          <a:noFill/>
          <a:ln w="9525">
            <a:noFill/>
            <a:miter lim="800000"/>
            <a:headEnd/>
            <a:tailEnd/>
          </a:ln>
        </p:spPr>
        <p:txBody>
          <a:bodyPr wrap="none">
            <a:spAutoFit/>
          </a:bodyPr>
          <a:lstStyle/>
          <a:p>
            <a:pPr>
              <a:lnSpc>
                <a:spcPct val="107000"/>
              </a:lnSpc>
              <a:tabLst>
                <a:tab pos="1385888" algn="l"/>
              </a:tabLst>
            </a:pPr>
            <a:r>
              <a:rPr lang="en-US" sz="2400" b="1">
                <a:latin typeface="Times New Roman" pitchFamily="18" charset="0"/>
                <a:cs typeface="Times New Roman" pitchFamily="18" charset="0"/>
              </a:rPr>
              <a:t>II. Tác phẩm:</a:t>
            </a:r>
            <a:endParaRPr lang="en-US" sz="2400">
              <a:latin typeface="Times New Roman" pitchFamily="18" charset="0"/>
              <a:cs typeface="Times New Roman" pitchFamily="18" charset="0"/>
            </a:endParaRPr>
          </a:p>
        </p:txBody>
      </p:sp>
      <p:sp>
        <p:nvSpPr>
          <p:cNvPr id="6" name="Rectangle 5"/>
          <p:cNvSpPr>
            <a:spLocks noChangeArrowheads="1"/>
          </p:cNvSpPr>
          <p:nvPr/>
        </p:nvSpPr>
        <p:spPr bwMode="auto">
          <a:xfrm>
            <a:off x="777081" y="4360863"/>
            <a:ext cx="1719262" cy="461962"/>
          </a:xfrm>
          <a:prstGeom prst="rect">
            <a:avLst/>
          </a:prstGeom>
          <a:noFill/>
          <a:ln w="9525">
            <a:noFill/>
            <a:miter lim="800000"/>
            <a:headEnd/>
            <a:tailEnd/>
          </a:ln>
        </p:spPr>
        <p:txBody>
          <a:bodyPr wrap="none">
            <a:spAutoFit/>
          </a:bodyPr>
          <a:lstStyle/>
          <a:p>
            <a:r>
              <a:rPr lang="en-US" sz="2400" b="1">
                <a:solidFill>
                  <a:srgbClr val="0D0D0D"/>
                </a:solidFill>
                <a:latin typeface="Times New Roman" pitchFamily="18" charset="0"/>
                <a:ea typeface="MS Mincho" pitchFamily="49" charset="-128"/>
                <a:cs typeface="Times New Roman" pitchFamily="18" charset="0"/>
              </a:rPr>
              <a:t>1. Xuất xứ</a:t>
            </a:r>
            <a:r>
              <a:rPr lang="en-US" sz="2400">
                <a:solidFill>
                  <a:srgbClr val="0D0D0D"/>
                </a:solidFill>
                <a:latin typeface="Times New Roman" pitchFamily="18" charset="0"/>
                <a:ea typeface="MS Mincho" pitchFamily="49" charset="-128"/>
                <a:cs typeface="Times New Roman" pitchFamily="18" charset="0"/>
              </a:rPr>
              <a:t>: </a:t>
            </a:r>
            <a:endParaRPr lang="en-US" sz="2400">
              <a:latin typeface="Times New Roman" pitchFamily="18" charset="0"/>
              <a:ea typeface="MS Mincho" pitchFamily="49" charset="-128"/>
              <a:cs typeface="Times New Roman" pitchFamily="18" charset="0"/>
            </a:endParaRPr>
          </a:p>
        </p:txBody>
      </p:sp>
      <p:sp>
        <p:nvSpPr>
          <p:cNvPr id="7" name="Rectangle 6"/>
          <p:cNvSpPr>
            <a:spLocks noChangeArrowheads="1"/>
          </p:cNvSpPr>
          <p:nvPr/>
        </p:nvSpPr>
        <p:spPr bwMode="auto">
          <a:xfrm>
            <a:off x="892968" y="4792663"/>
            <a:ext cx="10542588" cy="1938337"/>
          </a:xfrm>
          <a:prstGeom prst="rect">
            <a:avLst/>
          </a:prstGeom>
          <a:noFill/>
          <a:ln w="9525">
            <a:noFill/>
            <a:miter lim="800000"/>
            <a:headEnd/>
            <a:tailEnd/>
          </a:ln>
        </p:spPr>
        <p:txBody>
          <a:bodyPr>
            <a:spAutoFit/>
          </a:bodyPr>
          <a:lstStyle/>
          <a:p>
            <a:pPr>
              <a:tabLst>
                <a:tab pos="1385888" algn="l"/>
              </a:tabLs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5 </a:t>
            </a:r>
            <a:r>
              <a:rPr lang="en-US" sz="2400" dirty="0" err="1">
                <a:solidFill>
                  <a:srgbClr val="000000"/>
                </a:solidFill>
                <a:latin typeface="Times New Roman" pitchFamily="18" charset="0"/>
                <a:cs typeface="Times New Roman" pitchFamily="18" charset="0"/>
              </a:rPr>
              <a:t>chữ</a:t>
            </a:r>
            <a:endParaRPr lang="en-US" sz="2400" dirty="0">
              <a:latin typeface="Times New Roman" pitchFamily="18" charset="0"/>
              <a:cs typeface="Times New Roman" pitchFamily="18" charset="0"/>
            </a:endParaRPr>
          </a:p>
          <a:p>
            <a:pPr>
              <a:tabLst>
                <a:tab pos="1385888" algn="l"/>
              </a:tabLs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mượn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yếu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lộ</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tabLst>
                <a:tab pos="1385888" algn="l"/>
              </a:tabLs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Gieo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chân</a:t>
            </a:r>
            <a:endParaRPr lang="en-US" sz="2400" dirty="0">
              <a:latin typeface="Times New Roman" pitchFamily="18" charset="0"/>
              <a:cs typeface="Times New Roman" pitchFamily="18" charset="0"/>
            </a:endParaRPr>
          </a:p>
          <a:p>
            <a:pPr>
              <a:tabLst>
                <a:tab pos="1385888" algn="l"/>
              </a:tabLs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Ngắt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nhịp</a:t>
            </a:r>
            <a:r>
              <a:rPr lang="en-US" sz="2400" dirty="0">
                <a:solidFill>
                  <a:srgbClr val="000000"/>
                </a:solidFill>
                <a:latin typeface="Times New Roman" pitchFamily="18" charset="0"/>
                <a:cs typeface="Times New Roman" pitchFamily="18" charset="0"/>
              </a:rPr>
              <a:t> 3/2/ </a:t>
            </a:r>
            <a:r>
              <a:rPr lang="en-US" sz="2400" dirty="0" err="1">
                <a:solidFill>
                  <a:srgbClr val="000000"/>
                </a:solidFill>
                <a:latin typeface="Times New Roman" pitchFamily="18" charset="0"/>
                <a:cs typeface="Times New Roman" pitchFamily="18" charset="0"/>
              </a:rPr>
              <a:t>hoặc</a:t>
            </a:r>
            <a:r>
              <a:rPr lang="en-US" sz="2400" dirty="0">
                <a:solidFill>
                  <a:srgbClr val="000000"/>
                </a:solidFill>
                <a:latin typeface="Times New Roman" pitchFamily="18" charset="0"/>
                <a:cs typeface="Times New Roman" pitchFamily="18" charset="0"/>
              </a:rPr>
              <a:t> 2/3</a:t>
            </a:r>
            <a:endParaRPr lang="en-US" sz="2400" dirty="0">
              <a:latin typeface="Times New Roman" pitchFamily="18" charset="0"/>
              <a:cs typeface="Times New Roman" pitchFamily="18" charset="0"/>
            </a:endParaRPr>
          </a:p>
        </p:txBody>
      </p:sp>
      <p:sp>
        <p:nvSpPr>
          <p:cNvPr id="8" name="Rectangle 7"/>
          <p:cNvSpPr>
            <a:spLocks noChangeArrowheads="1"/>
          </p:cNvSpPr>
          <p:nvPr/>
        </p:nvSpPr>
        <p:spPr bwMode="auto">
          <a:xfrm>
            <a:off x="2476500" y="4354513"/>
            <a:ext cx="5592763" cy="461962"/>
          </a:xfrm>
          <a:prstGeom prst="rect">
            <a:avLst/>
          </a:prstGeom>
          <a:noFill/>
          <a:ln w="9525">
            <a:noFill/>
            <a:miter lim="800000"/>
            <a:headEnd/>
            <a:tailEnd/>
          </a:ln>
        </p:spPr>
        <p:txBody>
          <a:bodyPr wrap="none">
            <a:spAutoFit/>
          </a:bodyPr>
          <a:lstStyle/>
          <a:p>
            <a:pPr>
              <a:tabLst>
                <a:tab pos="1385888" algn="l"/>
              </a:tabLst>
            </a:pPr>
            <a:r>
              <a:rPr lang="en-US" sz="2400" dirty="0">
                <a:solidFill>
                  <a:srgbClr val="0D0D0D"/>
                </a:solidFill>
                <a:latin typeface="Times New Roman" pitchFamily="18" charset="0"/>
                <a:ea typeface="MS Mincho" pitchFamily="49" charset="-128"/>
                <a:cs typeface="Times New Roman" pitchFamily="18" charset="0"/>
              </a:rPr>
              <a:t>In </a:t>
            </a:r>
            <a:r>
              <a:rPr lang="en-US" sz="2400" dirty="0" err="1">
                <a:solidFill>
                  <a:srgbClr val="0D0D0D"/>
                </a:solidFill>
                <a:latin typeface="Times New Roman" pitchFamily="18" charset="0"/>
                <a:ea typeface="MS Mincho" pitchFamily="49" charset="-128"/>
                <a:cs typeface="Times New Roman" pitchFamily="18" charset="0"/>
              </a:rPr>
              <a:t>trong</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tập</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thơ</a:t>
            </a:r>
            <a:r>
              <a:rPr lang="en-US" sz="2400" dirty="0">
                <a:solidFill>
                  <a:srgbClr val="0D0D0D"/>
                </a:solidFill>
                <a:latin typeface="Times New Roman" pitchFamily="18" charset="0"/>
                <a:ea typeface="MS Mincho" pitchFamily="49" charset="-128"/>
                <a:cs typeface="Times New Roman" pitchFamily="18" charset="0"/>
              </a:rPr>
              <a:t>:</a:t>
            </a:r>
            <a:r>
              <a:rPr lang="en-US" sz="2400" b="1" dirty="0">
                <a:solidFill>
                  <a:srgbClr val="0D0D0D"/>
                </a:solidFill>
                <a:latin typeface="Times New Roman" pitchFamily="18" charset="0"/>
                <a:ea typeface="MS Mincho" pitchFamily="49" charset="-128"/>
                <a:cs typeface="Times New Roman" pitchFamily="18" charset="0"/>
              </a:rPr>
              <a:t> </a:t>
            </a:r>
            <a:r>
              <a:rPr lang="en-US" sz="2400" b="1" dirty="0" err="1">
                <a:solidFill>
                  <a:srgbClr val="000000"/>
                </a:solidFill>
                <a:latin typeface="Times New Roman" pitchFamily="18" charset="0"/>
                <a:ea typeface="MS Mincho" pitchFamily="49" charset="-128"/>
                <a:cs typeface="Times New Roman" pitchFamily="18" charset="0"/>
              </a:rPr>
              <a:t>Lời</a:t>
            </a:r>
            <a:r>
              <a:rPr lang="en-US" sz="2400" b="1" dirty="0">
                <a:solidFill>
                  <a:srgbClr val="000000"/>
                </a:solidFill>
                <a:latin typeface="Times New Roman" pitchFamily="18" charset="0"/>
                <a:ea typeface="MS Mincho" pitchFamily="49" charset="-128"/>
                <a:cs typeface="Times New Roman" pitchFamily="18" charset="0"/>
              </a:rPr>
              <a:t> </a:t>
            </a:r>
            <a:r>
              <a:rPr lang="en-US" sz="2400" b="1" dirty="0" err="1">
                <a:solidFill>
                  <a:srgbClr val="000000"/>
                </a:solidFill>
                <a:latin typeface="Times New Roman" pitchFamily="18" charset="0"/>
                <a:ea typeface="MS Mincho" pitchFamily="49" charset="-128"/>
                <a:cs typeface="Times New Roman" pitchFamily="18" charset="0"/>
              </a:rPr>
              <a:t>ru</a:t>
            </a:r>
            <a:r>
              <a:rPr lang="en-US" sz="2400" b="1" dirty="0">
                <a:solidFill>
                  <a:srgbClr val="000000"/>
                </a:solidFill>
                <a:latin typeface="Times New Roman" pitchFamily="18" charset="0"/>
                <a:ea typeface="MS Mincho" pitchFamily="49" charset="-128"/>
                <a:cs typeface="Times New Roman" pitchFamily="18" charset="0"/>
              </a:rPr>
              <a:t> </a:t>
            </a:r>
            <a:r>
              <a:rPr lang="en-US" sz="2400" b="1" dirty="0" err="1">
                <a:solidFill>
                  <a:srgbClr val="000000"/>
                </a:solidFill>
                <a:latin typeface="Times New Roman" pitchFamily="18" charset="0"/>
                <a:ea typeface="MS Mincho" pitchFamily="49" charset="-128"/>
                <a:cs typeface="Times New Roman" pitchFamily="18" charset="0"/>
              </a:rPr>
              <a:t>trên</a:t>
            </a:r>
            <a:r>
              <a:rPr lang="en-US" sz="2400" b="1" dirty="0">
                <a:solidFill>
                  <a:srgbClr val="000000"/>
                </a:solidFill>
                <a:latin typeface="Times New Roman" pitchFamily="18" charset="0"/>
                <a:ea typeface="MS Mincho" pitchFamily="49" charset="-128"/>
                <a:cs typeface="Times New Roman" pitchFamily="18" charset="0"/>
              </a:rPr>
              <a:t> </a:t>
            </a:r>
            <a:r>
              <a:rPr lang="en-US" sz="2400" b="1" dirty="0" err="1">
                <a:solidFill>
                  <a:srgbClr val="000000"/>
                </a:solidFill>
                <a:latin typeface="Times New Roman" pitchFamily="18" charset="0"/>
                <a:ea typeface="MS Mincho" pitchFamily="49" charset="-128"/>
                <a:cs typeface="Times New Roman" pitchFamily="18" charset="0"/>
              </a:rPr>
              <a:t>mặt</a:t>
            </a:r>
            <a:r>
              <a:rPr lang="en-US" sz="2400" b="1" dirty="0">
                <a:solidFill>
                  <a:srgbClr val="000000"/>
                </a:solidFill>
                <a:latin typeface="Times New Roman" pitchFamily="18" charset="0"/>
                <a:ea typeface="MS Mincho" pitchFamily="49" charset="-128"/>
                <a:cs typeface="Times New Roman" pitchFamily="18" charset="0"/>
              </a:rPr>
              <a:t> </a:t>
            </a:r>
            <a:r>
              <a:rPr lang="en-US" sz="2400" b="1" dirty="0" err="1">
                <a:solidFill>
                  <a:srgbClr val="000000"/>
                </a:solidFill>
                <a:latin typeface="Times New Roman" pitchFamily="18" charset="0"/>
                <a:ea typeface="MS Mincho" pitchFamily="49" charset="-128"/>
                <a:cs typeface="Times New Roman" pitchFamily="18" charset="0"/>
              </a:rPr>
              <a:t>đất</a:t>
            </a:r>
            <a:r>
              <a:rPr lang="en-US" sz="2400" dirty="0">
                <a:solidFill>
                  <a:srgbClr val="000000"/>
                </a:solidFill>
                <a:latin typeface="Times New Roman" pitchFamily="18" charset="0"/>
                <a:ea typeface="MS Mincho" pitchFamily="49" charset="-128"/>
                <a:cs typeface="Times New Roman" pitchFamily="18" charset="0"/>
              </a:rPr>
              <a:t>, 1978</a:t>
            </a:r>
            <a:endParaRPr lang="en-US" sz="2400" dirty="0">
              <a:latin typeface="Times New Roman" pitchFamily="18" charset="0"/>
              <a:ea typeface="MS Mincho" pitchFamily="49" charset="-128"/>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3" grpId="0"/>
      <p:bldP spid="6" grpId="0"/>
      <p:bldP spid="7" grpId="0"/>
      <p:bldP spid="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614363"/>
            <a:ext cx="11190288" cy="58308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630238" y="1042988"/>
            <a:ext cx="11060112" cy="4806950"/>
          </a:xfrm>
          <a:prstGeom prst="rect">
            <a:avLst/>
          </a:prstGeom>
          <a:noFill/>
        </p:spPr>
        <p:txBody>
          <a:bodyPr>
            <a:spAutoFit/>
          </a:bodyPr>
          <a:lstStyle/>
          <a:p>
            <a:pPr>
              <a:lnSpc>
                <a:spcPct val="107000"/>
              </a:lnSpc>
              <a:spcAft>
                <a:spcPts val="800"/>
              </a:spcAft>
            </a:pPr>
            <a:r>
              <a:rPr lang="en-US" sz="2400" b="1">
                <a:latin typeface="Times New Roman" pitchFamily="18" charset="0"/>
                <a:cs typeface="Calibri" pitchFamily="34" charset="0"/>
              </a:rPr>
              <a:t>Đó là sự ngỡ ngàng trước tài năng và tình  yêu cuả em đối với mình; anh thấy hãnh diện vì em vẽ mình rất đẹp, em mình rất tài năng, còn xấu hổ vì mình luôn nghĩ xấu về em, ghen tị với em</a:t>
            </a:r>
            <a:r>
              <a:rPr lang="en-US" sz="2400">
                <a:latin typeface="Times New Roman" pitchFamily="18" charset="0"/>
                <a:cs typeface="Calibri" pitchFamily="34" charset="0"/>
              </a:rPr>
              <a:t>. Miêu tả tâm lí nhân vật tinh tế, ngôn ngữ độc thoại nội tâm, nhà văn đã diễn tả tâm trạng người kể chuyện. Đó là niềm xúc động, ngạc nhiên, không ngờ mình hoàn thiện đến thế, là sự hối hận chân thành, tự nhận thức về bản thân. Người anh đã khóc, nhưng không phải khóc vì mặc cảm tự ti như nhưng lần trước, mà khóc vì xúc động, ăn năn, hối hận. Sự thay đổi cảm xúc ấy là do tấm lòng nhân ái, khoan dung, độ lượng của người em, vì bức tranh là nghệ thuật. Điều đó giúp người đọc nhận thức cái gốc nghệ thuật là ở tấm lòng tốt đẹp của con người. Tóm lại, bằng cách miêu tả tâm lí nhân vật tinh tế, nhà văn đã khắc họa vẻ đẹp nhân vật người anh. </a:t>
            </a:r>
            <a:r>
              <a:rPr lang="en-US" sz="2400" b="1">
                <a:latin typeface="Times New Roman" pitchFamily="18" charset="0"/>
                <a:cs typeface="Calibri" pitchFamily="34" charset="0"/>
              </a:rPr>
              <a:t>Cậu bé dù có lúc ghen ghét, đố kị, nhưng sớm đã nhận ra những sai lầm, biết ăn năn hối lỗi trước những việc làm của mình.</a:t>
            </a:r>
            <a:endParaRPr lang="en-US" sz="2400">
              <a:latin typeface="Times New Roman" pitchFamily="18"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0363" y="344488"/>
            <a:ext cx="11452225" cy="61912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65163" y="679450"/>
            <a:ext cx="11147425" cy="3227388"/>
          </a:xfrm>
          <a:prstGeom prst="rect">
            <a:avLst/>
          </a:prstGeom>
          <a:noFill/>
          <a:ln w="9525">
            <a:noFill/>
            <a:miter lim="800000"/>
            <a:headEnd/>
            <a:tailEnd/>
          </a:ln>
        </p:spPr>
        <p:txBody>
          <a:bodyPr>
            <a:spAutoFit/>
          </a:bodyPr>
          <a:lstStyle/>
          <a:p>
            <a:pPr algn="just">
              <a:lnSpc>
                <a:spcPct val="107000"/>
              </a:lnSpc>
              <a:spcAft>
                <a:spcPts val="800"/>
              </a:spcAft>
            </a:pPr>
            <a:r>
              <a:rPr lang="en-US" sz="2400">
                <a:latin typeface="Times New Roman" pitchFamily="18" charset="0"/>
                <a:cs typeface="Times New Roman" pitchFamily="18" charset="0"/>
              </a:rPr>
              <a:t>Câu chuyện ngắn gọn được trần thuật theo dòng thời gian, với ngôi kể thứ nhất (người anh) đã bộc lộ được những cung bậc cảm xúc khác nhau, khiến cho câu chuyện không chỉ chân thực mà còn rất cảm động. Người anh đã tự kể về những thói ích kỷ, hẹp hòi tầm thường để tự thấy xấu hổ, muốn khóc vì tấm lòng trong sáng của người em. Bởi vậy câu chuyện có sức thuyết phục hơn, xúc động và hấp dẫn hơn. Không chỉ lựa chọn ngôi kể phù hợp, Tạ Duy Anh còn sử dụng ngôn ngữ kể chuyện ngắn gọn, hàm súc, các từ ngữ miêu tả tâm trạng sắc nét. Ngôn ngữ đối thoại cũng là một điểm nhấn trong truyện, nó phù hợp với tâm lý, lứa tuổi của từng nhân vật.</a:t>
            </a:r>
          </a:p>
        </p:txBody>
      </p:sp>
      <p:sp>
        <p:nvSpPr>
          <p:cNvPr id="8" name="TextBox 7"/>
          <p:cNvSpPr txBox="1">
            <a:spLocks noChangeArrowheads="1"/>
          </p:cNvSpPr>
          <p:nvPr/>
        </p:nvSpPr>
        <p:spPr bwMode="auto">
          <a:xfrm>
            <a:off x="685800" y="4100513"/>
            <a:ext cx="11145838" cy="2241550"/>
          </a:xfrm>
          <a:prstGeom prst="rect">
            <a:avLst/>
          </a:prstGeom>
          <a:noFill/>
          <a:ln w="9525">
            <a:noFill/>
            <a:miter lim="800000"/>
            <a:headEnd/>
            <a:tailEnd/>
          </a:ln>
        </p:spPr>
        <p:txBody>
          <a:bodyPr>
            <a:spAutoFit/>
          </a:bodyPr>
          <a:lstStyle/>
          <a:p>
            <a:pPr>
              <a:lnSpc>
                <a:spcPct val="150000"/>
              </a:lnSpc>
              <a:spcAft>
                <a:spcPts val="1200"/>
              </a:spcAft>
            </a:pPr>
            <a:r>
              <a:rPr lang="en-US" sz="2400">
                <a:solidFill>
                  <a:srgbClr val="000000"/>
                </a:solidFill>
                <a:latin typeface="Times New Roman" pitchFamily="18" charset="0"/>
                <a:cs typeface="Times New Roman" pitchFamily="18" charset="0"/>
              </a:rPr>
              <a:t>Câu chuyện khép lại, để lại nhiều dư âm trong lòng người đọc. Bằng nghệ thuật lựa chọn ngôi kể và miêu tả tâm lí nhân vật tinh tế, tác phẩm đã cho thấy tình cảm trong sáng, hồn nhiên, tấm lòng nhân hậu, vị tha của người em đã làm cho người anh nhận ra phần hạn chế trong tính cách và lối ứng xử của mình.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5613" y="236538"/>
            <a:ext cx="4481512"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273050" y="358775"/>
            <a:ext cx="6094413" cy="482600"/>
          </a:xfrm>
          <a:prstGeom prst="rect">
            <a:avLst/>
          </a:prstGeom>
          <a:noFill/>
          <a:ln w="9525">
            <a:noFill/>
            <a:miter lim="800000"/>
            <a:headEnd/>
            <a:tailEnd/>
          </a:ln>
        </p:spPr>
        <p:txBody>
          <a:bodyPr>
            <a:spAutoFit/>
          </a:bodyPr>
          <a:lstStyle/>
          <a:p>
            <a:pPr marL="457200">
              <a:lnSpc>
                <a:spcPct val="115000"/>
              </a:lnSpc>
              <a:spcAft>
                <a:spcPts val="1000"/>
              </a:spcAft>
              <a:tabLst>
                <a:tab pos="628650" algn="l"/>
              </a:tabLst>
            </a:pPr>
            <a:r>
              <a:rPr lang="en-US" sz="2400" b="1">
                <a:solidFill>
                  <a:srgbClr val="FF0000"/>
                </a:solidFill>
                <a:latin typeface="Times New Roman" pitchFamily="18" charset="0"/>
                <a:cs typeface="Times New Roman" pitchFamily="18" charset="0"/>
              </a:rPr>
              <a:t>III. LUYỆN TẬP ĐỌC HIỂU</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54038" y="1254125"/>
            <a:ext cx="6100762"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dirty="0" err="1">
                <a:solidFill>
                  <a:srgbClr val="0070C0"/>
                </a:solidFill>
                <a:latin typeface="Times New Roman" pitchFamily="18" charset="0"/>
                <a:cs typeface="Times New Roman" pitchFamily="18" charset="0"/>
              </a:rPr>
              <a:t>Dạng</a:t>
            </a:r>
            <a:r>
              <a:rPr lang="en-US" sz="2400" b="1" dirty="0">
                <a:solidFill>
                  <a:srgbClr val="0070C0"/>
                </a:solidFill>
                <a:latin typeface="Times New Roman" pitchFamily="18" charset="0"/>
                <a:cs typeface="Times New Roman" pitchFamily="18" charset="0"/>
              </a:rPr>
              <a:t> 1: </a:t>
            </a:r>
            <a:r>
              <a:rPr lang="en-US" sz="2400" b="1" dirty="0" err="1">
                <a:solidFill>
                  <a:srgbClr val="0070C0"/>
                </a:solidFill>
                <a:latin typeface="Times New Roman" pitchFamily="18" charset="0"/>
                <a:cs typeface="Times New Roman" pitchFamily="18" charset="0"/>
              </a:rPr>
              <a:t>Trắc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nghiệm</a:t>
            </a:r>
            <a:r>
              <a:rPr lang="en-US" sz="2400" b="1" dirty="0">
                <a:solidFill>
                  <a:srgbClr val="0070C0"/>
                </a:solidFill>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8" name="Rounded Rectangle 10"/>
          <p:cNvSpPr>
            <a:spLocks noChangeArrowheads="1"/>
          </p:cNvSpPr>
          <p:nvPr/>
        </p:nvSpPr>
        <p:spPr bwMode="auto">
          <a:xfrm>
            <a:off x="523875" y="1073150"/>
            <a:ext cx="44799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dirty="0">
              <a:latin typeface="Times New Roman" pitchFamily="18" charset="0"/>
              <a:cs typeface="Times New Roman" pitchFamily="18" charset="0"/>
            </a:endParaRPr>
          </a:p>
          <a:p>
            <a:pPr eaLnBrk="0" hangingPunct="0">
              <a:spcAft>
                <a:spcPts val="800"/>
              </a:spcAft>
            </a:pPr>
            <a:endParaRPr lang="en-US" sz="2400" b="1" dirty="0">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grpSp>
        <p:nvGrpSpPr>
          <p:cNvPr id="2" name="Group 1"/>
          <p:cNvGrpSpPr/>
          <p:nvPr/>
        </p:nvGrpSpPr>
        <p:grpSpPr>
          <a:xfrm>
            <a:off x="342900" y="1909762"/>
            <a:ext cx="11493500" cy="4591050"/>
            <a:chOff x="349250" y="2033588"/>
            <a:chExt cx="11493500" cy="4591050"/>
          </a:xfrm>
        </p:grpSpPr>
        <p:sp>
          <p:nvSpPr>
            <p:cNvPr id="5" name="Rounded Rectangle 10"/>
            <p:cNvSpPr>
              <a:spLocks noChangeArrowheads="1"/>
            </p:cNvSpPr>
            <p:nvPr/>
          </p:nvSpPr>
          <p:spPr bwMode="auto">
            <a:xfrm>
              <a:off x="349250" y="2033588"/>
              <a:ext cx="11493500" cy="45910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0" name="TextBox 9"/>
            <p:cNvSpPr txBox="1">
              <a:spLocks noChangeArrowheads="1"/>
            </p:cNvSpPr>
            <p:nvPr/>
          </p:nvSpPr>
          <p:spPr bwMode="auto">
            <a:xfrm>
              <a:off x="560388" y="2436813"/>
              <a:ext cx="11131550" cy="407828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dirty="0" err="1">
                  <a:solidFill>
                    <a:srgbClr val="008000"/>
                  </a:solidFill>
                  <a:latin typeface="Times New Roman" pitchFamily="18" charset="0"/>
                  <a:cs typeface="Times New Roman" pitchFamily="18" charset="0"/>
                </a:rPr>
                <a:t>Câu</a:t>
              </a:r>
              <a:r>
                <a:rPr lang="en-US" sz="2400" b="1" dirty="0">
                  <a:solidFill>
                    <a:srgbClr val="008000"/>
                  </a:solidFill>
                  <a:latin typeface="Times New Roman" pitchFamily="18" charset="0"/>
                  <a:cs typeface="Times New Roman" pitchFamily="18" charset="0"/>
                </a:rPr>
                <a:t> 1.</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tôi</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30163" algn="just">
                <a:lnSpc>
                  <a:spcPts val="1800"/>
                </a:lnSpc>
                <a:spcAft>
                  <a:spcPts val="1200"/>
                </a:spcAft>
              </a:pPr>
              <a:r>
                <a:rPr lang="en-US" sz="2400" dirty="0">
                  <a:solidFill>
                    <a:srgbClr val="000000"/>
                  </a:solidFill>
                  <a:latin typeface="Times New Roman" pitchFamily="18" charset="0"/>
                  <a:cs typeface="Times New Roman" pitchFamily="18" charset="0"/>
                </a:rPr>
                <a:t>A.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gái</a:t>
              </a:r>
              <a:r>
                <a:rPr lang="en-US" sz="2400" dirty="0">
                  <a:solidFill>
                    <a:srgbClr val="000000"/>
                  </a:solidFill>
                  <a:latin typeface="Times New Roman" pitchFamily="18" charset="0"/>
                  <a:cs typeface="Times New Roman" pitchFamily="18" charset="0"/>
                </a:rPr>
                <a:t>                                                  C.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Quỳnh</a:t>
              </a:r>
              <a:endParaRPr lang="en-US" sz="2400" dirty="0">
                <a:latin typeface="Times New Roman" pitchFamily="18" charset="0"/>
                <a:cs typeface="Times New Roman" pitchFamily="18" charset="0"/>
              </a:endParaRPr>
            </a:p>
            <a:p>
              <a:pPr marL="30163" algn="just">
                <a:lnSpc>
                  <a:spcPts val="1800"/>
                </a:lnSpc>
                <a:spcAft>
                  <a:spcPts val="1200"/>
                </a:spcAft>
              </a:pPr>
              <a:r>
                <a:rPr lang="en-US" sz="2400" dirty="0">
                  <a:solidFill>
                    <a:srgbClr val="000000"/>
                  </a:solidFill>
                  <a:latin typeface="Times New Roman" pitchFamily="18" charset="0"/>
                  <a:cs typeface="Times New Roman" pitchFamily="18" charset="0"/>
                </a:rPr>
                <a:t>B.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trai</a:t>
              </a:r>
              <a:r>
                <a:rPr lang="en-US" sz="2400" dirty="0">
                  <a:solidFill>
                    <a:srgbClr val="000000"/>
                  </a:solidFill>
                  <a:latin typeface="Times New Roman" pitchFamily="18" charset="0"/>
                  <a:cs typeface="Times New Roman" pitchFamily="18" charset="0"/>
                </a:rPr>
                <a:t>                                    D.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trai</a:t>
              </a:r>
              <a:endParaRPr lang="en-US" sz="2400" dirty="0">
                <a:latin typeface="Times New Roman" pitchFamily="18" charset="0"/>
                <a:cs typeface="Times New Roman" pitchFamily="18" charset="0"/>
              </a:endParaRPr>
            </a:p>
            <a:p>
              <a:pPr marL="30163" algn="just">
                <a:spcAft>
                  <a:spcPts val="1200"/>
                </a:spcAft>
              </a:pPr>
              <a:r>
                <a:rPr lang="en-US" sz="2400" b="1" dirty="0" err="1">
                  <a:solidFill>
                    <a:srgbClr val="008000"/>
                  </a:solidFill>
                  <a:latin typeface="Times New Roman" pitchFamily="18" charset="0"/>
                  <a:cs typeface="Times New Roman" pitchFamily="18" charset="0"/>
                </a:rPr>
                <a:t>Câu</a:t>
              </a:r>
              <a:r>
                <a:rPr lang="en-US" sz="2400" b="1" dirty="0">
                  <a:solidFill>
                    <a:srgbClr val="008000"/>
                  </a:solidFill>
                  <a:latin typeface="Times New Roman" pitchFamily="18" charset="0"/>
                  <a:cs typeface="Times New Roman" pitchFamily="18" charset="0"/>
                </a:rPr>
                <a:t> 2.</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Lý</a:t>
              </a:r>
              <a:r>
                <a:rPr lang="en-US" sz="2400" dirty="0">
                  <a:solidFill>
                    <a:srgbClr val="000000"/>
                  </a:solidFill>
                  <a:latin typeface="Times New Roman" pitchFamily="18" charset="0"/>
                  <a:cs typeface="Times New Roman" pitchFamily="18" charset="0"/>
                </a:rPr>
                <a:t> do </a:t>
              </a:r>
              <a:r>
                <a:rPr lang="en-US" sz="2400" dirty="0" err="1">
                  <a:solidFill>
                    <a:srgbClr val="000000"/>
                  </a:solidFill>
                  <a:latin typeface="Times New Roman" pitchFamily="18" charset="0"/>
                  <a:cs typeface="Times New Roman" pitchFamily="18" charset="0"/>
                </a:rPr>
                <a:t>nào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tôi</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30163" algn="just">
                <a:spcAft>
                  <a:spcPts val="1200"/>
                </a:spcAft>
              </a:pPr>
              <a:r>
                <a:rPr lang="en-US" sz="2400" dirty="0">
                  <a:solidFill>
                    <a:srgbClr val="000000"/>
                  </a:solidFill>
                  <a:latin typeface="Times New Roman" pitchFamily="18" charset="0"/>
                  <a:cs typeface="Times New Roman" pitchFamily="18" charset="0"/>
                </a:rPr>
                <a:t>A.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endParaRPr lang="en-US" sz="2400" dirty="0">
                <a:latin typeface="Times New Roman" pitchFamily="18" charset="0"/>
                <a:cs typeface="Times New Roman" pitchFamily="18" charset="0"/>
              </a:endParaRPr>
            </a:p>
            <a:p>
              <a:pPr marL="30163" algn="just">
                <a:spcAft>
                  <a:spcPts val="1200"/>
                </a:spcAft>
              </a:pPr>
              <a:r>
                <a:rPr lang="en-US" sz="2400" dirty="0">
                  <a:solidFill>
                    <a:srgbClr val="000000"/>
                  </a:solidFill>
                  <a:latin typeface="Times New Roman" pitchFamily="18" charset="0"/>
                  <a:cs typeface="Times New Roman" pitchFamily="18" charset="0"/>
                </a:rPr>
                <a:t>B. Qua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ca </a:t>
              </a:r>
              <a:r>
                <a:rPr lang="en-US" sz="2400" dirty="0" err="1">
                  <a:solidFill>
                    <a:srgbClr val="000000"/>
                  </a:solidFill>
                  <a:latin typeface="Times New Roman" pitchFamily="18" charset="0"/>
                  <a:cs typeface="Times New Roman" pitchFamily="18" charset="0"/>
                </a:rPr>
                <a:t>ngợi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năng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gái</a:t>
              </a:r>
              <a:endParaRPr lang="en-US" sz="2400" dirty="0">
                <a:latin typeface="Times New Roman" pitchFamily="18" charset="0"/>
                <a:cs typeface="Times New Roman" pitchFamily="18" charset="0"/>
              </a:endParaRPr>
            </a:p>
            <a:p>
              <a:pPr marL="30163" algn="just">
                <a:spcAft>
                  <a:spcPts val="1200"/>
                </a:spcAft>
              </a:pPr>
              <a:r>
                <a:rPr lang="en-US" sz="2400" dirty="0">
                  <a:solidFill>
                    <a:srgbClr val="000000"/>
                  </a:solidFill>
                  <a:latin typeface="Times New Roman" pitchFamily="18" charset="0"/>
                  <a:cs typeface="Times New Roman" pitchFamily="18" charset="0"/>
                </a:rPr>
                <a:t>C.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tập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miêu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thiếu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anh</a:t>
              </a:r>
              <a:endParaRPr lang="en-US" sz="2400" dirty="0">
                <a:latin typeface="Times New Roman" pitchFamily="18" charset="0"/>
                <a:cs typeface="Times New Roman" pitchFamily="18" charset="0"/>
              </a:endParaRPr>
            </a:p>
            <a:p>
              <a:pPr marL="30163" algn="just">
                <a:spcAft>
                  <a:spcPts val="1200"/>
                </a:spcAft>
              </a:pPr>
              <a:r>
                <a:rPr lang="en-US" sz="2400" dirty="0">
                  <a:solidFill>
                    <a:srgbClr val="000000"/>
                  </a:solidFill>
                  <a:latin typeface="Times New Roman" pitchFamily="18" charset="0"/>
                  <a:cs typeface="Times New Roman" pitchFamily="18" charset="0"/>
                </a:rPr>
                <a:t>D.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hội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họa</a:t>
              </a:r>
              <a:endParaRPr lang="en-US" sz="2400" dirty="0">
                <a:latin typeface="Times New Roman" pitchFamily="18" charset="0"/>
                <a:cs typeface="Times New Roman" pitchFamily="18" charset="0"/>
              </a:endParaRPr>
            </a:p>
          </p:txBody>
        </p:sp>
      </p:grpSp>
      <p:sp>
        <p:nvSpPr>
          <p:cNvPr id="12" name="TextBox 11"/>
          <p:cNvSpPr txBox="1">
            <a:spLocks noChangeArrowheads="1"/>
          </p:cNvSpPr>
          <p:nvPr/>
        </p:nvSpPr>
        <p:spPr bwMode="auto">
          <a:xfrm>
            <a:off x="554038" y="3073400"/>
            <a:ext cx="6189662" cy="336550"/>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dirty="0">
                <a:solidFill>
                  <a:srgbClr val="FF0000"/>
                </a:solidFill>
                <a:latin typeface="Times New Roman" pitchFamily="18" charset="0"/>
                <a:cs typeface="Times New Roman" pitchFamily="18" charset="0"/>
              </a:rPr>
              <a:t>B</a:t>
            </a:r>
            <a:endParaRPr lang="en-US" sz="2400" dirty="0">
              <a:solidFill>
                <a:srgbClr val="FF0000"/>
              </a:solidFill>
              <a:latin typeface="Times New Roman" pitchFamily="18" charset="0"/>
              <a:cs typeface="Times New Roman" pitchFamily="18" charset="0"/>
            </a:endParaRPr>
          </a:p>
        </p:txBody>
      </p:sp>
      <p:sp>
        <p:nvSpPr>
          <p:cNvPr id="14" name="TextBox 13"/>
          <p:cNvSpPr txBox="1">
            <a:spLocks noChangeArrowheads="1"/>
          </p:cNvSpPr>
          <p:nvPr/>
        </p:nvSpPr>
        <p:spPr bwMode="auto">
          <a:xfrm>
            <a:off x="584200" y="5387975"/>
            <a:ext cx="6189663" cy="461963"/>
          </a:xfrm>
          <a:prstGeom prst="rect">
            <a:avLst/>
          </a:prstGeom>
          <a:noFill/>
          <a:ln w="9525">
            <a:noFill/>
            <a:miter lim="800000"/>
            <a:headEnd/>
            <a:tailEnd/>
          </a:ln>
        </p:spPr>
        <p:txBody>
          <a:bodyPr>
            <a:spAutoFit/>
          </a:bodyPr>
          <a:lstStyle/>
          <a:p>
            <a:r>
              <a:rPr lang="en-US" sz="2400" dirty="0">
                <a:solidFill>
                  <a:srgbClr val="FF0000"/>
                </a:solidFill>
                <a:latin typeface="Times New Roman" pitchFamily="18" charset="0"/>
                <a:cs typeface="Times New Roman" pitchFamily="18" charset="0"/>
              </a:rPr>
              <a:t>C</a:t>
            </a:r>
            <a:endParaRPr lang="en-US" sz="2400" dirty="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animBg="1"/>
      <p:bldP spid="12" grpId="0"/>
      <p:bldP spid="1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790575"/>
            <a:ext cx="11341100" cy="57007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71525" y="1169988"/>
            <a:ext cx="10291763" cy="5186362"/>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8000"/>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Truyện Bức tranh của em gái tôi, tác giả sử dụng chủ yếu phương thức biểu đạt gì?</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A. Miêu tả                            C. Biểu cảm</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B. Tự sự                                D. Tự sự kết hợp với miêu tả và biểu cảm</a:t>
            </a:r>
            <a:endParaRPr lang="en-US" sz="2400">
              <a:latin typeface="Times New Roman" pitchFamily="18" charset="0"/>
              <a:cs typeface="Times New Roman" pitchFamily="18" charset="0"/>
            </a:endParaRPr>
          </a:p>
          <a:p>
            <a:pPr marL="30163" algn="just">
              <a:lnSpc>
                <a:spcPts val="1800"/>
              </a:lnSpc>
              <a:spcAft>
                <a:spcPts val="1200"/>
              </a:spcAft>
            </a:pPr>
            <a:r>
              <a:rPr lang="en-US" sz="2400" b="1">
                <a:solidFill>
                  <a:srgbClr val="008000"/>
                </a:solidFill>
                <a:latin typeface="Times New Roman" pitchFamily="18" charset="0"/>
                <a:cs typeface="Times New Roman" pitchFamily="18" charset="0"/>
              </a:rPr>
              <a:t>Câu 4.</a:t>
            </a:r>
            <a:r>
              <a:rPr lang="en-US" sz="2400">
                <a:solidFill>
                  <a:srgbClr val="000000"/>
                </a:solidFill>
                <a:latin typeface="Times New Roman" pitchFamily="18" charset="0"/>
                <a:cs typeface="Times New Roman" pitchFamily="18" charset="0"/>
              </a:rPr>
              <a:t> Khi tài năng của cô em được phát hiện, người anh có thái độ ra sao?</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A. Chê bai, không thèm quan tâm tranh của em</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B. Ghét bỏ, luôn luôn mắng em vô cớ</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C. Buồn bã, khó chịu, gắt gỏng, không còn thân với em như trước</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D. Vui mừng vì em có tài</a:t>
            </a:r>
            <a:endParaRPr lang="en-US" sz="2400">
              <a:latin typeface="Times New Roman" pitchFamily="18" charset="0"/>
              <a:cs typeface="Times New Roman" pitchFamily="18" charset="0"/>
            </a:endParaRPr>
          </a:p>
          <a:p>
            <a:pPr marL="30163" algn="just">
              <a:lnSpc>
                <a:spcPts val="1800"/>
              </a:lnSpc>
              <a:spcAft>
                <a:spcPts val="1200"/>
              </a:spcAft>
            </a:pPr>
            <a:r>
              <a:rPr lang="en-US" sz="2400" b="1">
                <a:solidFill>
                  <a:srgbClr val="008000"/>
                </a:solidFill>
                <a:latin typeface="Times New Roman" pitchFamily="18" charset="0"/>
                <a:cs typeface="Times New Roman" pitchFamily="18" charset="0"/>
              </a:rPr>
              <a:t>Câu 5.</a:t>
            </a:r>
            <a:r>
              <a:rPr lang="en-US" sz="2400">
                <a:solidFill>
                  <a:srgbClr val="000000"/>
                </a:solidFill>
                <a:latin typeface="Times New Roman" pitchFamily="18" charset="0"/>
                <a:cs typeface="Times New Roman" pitchFamily="18" charset="0"/>
              </a:rPr>
              <a:t> Vì sao người anh thấy xấu hổ khi nhìn thấy bức tranh em gái vẽ mình?</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A. Em gái mình vẽ không đẹp</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B. Em gái mình vẽ đẹp hơn bình thường</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C. Em gái vẽ sai về mình</a:t>
            </a:r>
          </a:p>
          <a:p>
            <a:pPr marL="30163" algn="just">
              <a:lnSpc>
                <a:spcPts val="1800"/>
              </a:lnSpc>
              <a:spcAft>
                <a:spcPts val="1200"/>
              </a:spcAft>
            </a:pPr>
            <a:r>
              <a:rPr lang="en-US" sz="2400">
                <a:solidFill>
                  <a:srgbClr val="000000"/>
                </a:solidFill>
                <a:latin typeface="Times New Roman" pitchFamily="18" charset="0"/>
                <a:cs typeface="Times New Roman" pitchFamily="18" charset="0"/>
              </a:rPr>
              <a:t>D. Em gái mình vẽ bằng tâm hồn trong sáng, nhân hậu</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291013" y="2030413"/>
            <a:ext cx="6092825"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D</a:t>
            </a:r>
            <a:endParaRPr lang="en-US" sz="2400">
              <a:solidFill>
                <a:srgbClr val="FF0000"/>
              </a:solidFill>
              <a:latin typeface="Calibri" pitchFamily="34" charset="0"/>
            </a:endParaRPr>
          </a:p>
        </p:txBody>
      </p:sp>
      <p:sp>
        <p:nvSpPr>
          <p:cNvPr id="9" name="TextBox 8"/>
          <p:cNvSpPr txBox="1">
            <a:spLocks noChangeArrowheads="1"/>
          </p:cNvSpPr>
          <p:nvPr/>
        </p:nvSpPr>
        <p:spPr bwMode="auto">
          <a:xfrm>
            <a:off x="785813" y="3563938"/>
            <a:ext cx="6092825"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C</a:t>
            </a:r>
            <a:endParaRPr lang="en-US" sz="2400">
              <a:solidFill>
                <a:srgbClr val="FF0000"/>
              </a:solidFill>
              <a:latin typeface="Calibri" pitchFamily="34" charset="0"/>
            </a:endParaRPr>
          </a:p>
        </p:txBody>
      </p:sp>
      <p:sp>
        <p:nvSpPr>
          <p:cNvPr id="11" name="TextBox 10"/>
          <p:cNvSpPr txBox="1">
            <a:spLocks noChangeArrowheads="1"/>
          </p:cNvSpPr>
          <p:nvPr/>
        </p:nvSpPr>
        <p:spPr bwMode="auto">
          <a:xfrm>
            <a:off x="800100" y="5845175"/>
            <a:ext cx="6094413" cy="461963"/>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D</a:t>
            </a:r>
            <a:endParaRPr lang="en-US" sz="240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arn(inVertical)">
                                      <p:cBhvr>
                                        <p:cTn id="13" dur="500"/>
                                        <p:tgtEl>
                                          <p:spTgt spid="6">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barn(inVertical)">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barn(inVertical)">
                                      <p:cBhvr>
                                        <p:cTn id="26" dur="500"/>
                                        <p:tgtEl>
                                          <p:spTgt spid="6">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barn(inVertical)">
                                      <p:cBhvr>
                                        <p:cTn id="29" dur="500"/>
                                        <p:tgtEl>
                                          <p:spTgt spid="6">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barn(inVertical)">
                                      <p:cBhvr>
                                        <p:cTn id="35" dur="500"/>
                                        <p:tgtEl>
                                          <p:spTgt spid="6">
                                            <p:txEl>
                                              <p:pRg st="6" end="6"/>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barn(inVertical)">
                                      <p:cBhvr>
                                        <p:cTn id="38" dur="500"/>
                                        <p:tgtEl>
                                          <p:spTgt spid="6">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6">
                                            <p:txEl>
                                              <p:pRg st="8" end="8"/>
                                            </p:txEl>
                                          </p:spTgt>
                                        </p:tgtEl>
                                        <p:attrNameLst>
                                          <p:attrName>style.visibility</p:attrName>
                                        </p:attrNameLst>
                                      </p:cBhvr>
                                      <p:to>
                                        <p:strVal val="visible"/>
                                      </p:to>
                                    </p:set>
                                    <p:animEffect transition="in" filter="barn(inVertical)">
                                      <p:cBhvr>
                                        <p:cTn id="48" dur="500"/>
                                        <p:tgtEl>
                                          <p:spTgt spid="6">
                                            <p:txEl>
                                              <p:pRg st="8" end="8"/>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animEffect transition="in" filter="barn(inVertical)">
                                      <p:cBhvr>
                                        <p:cTn id="51" dur="500"/>
                                        <p:tgtEl>
                                          <p:spTgt spid="6">
                                            <p:txEl>
                                              <p:pRg st="9" end="9"/>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6">
                                            <p:txEl>
                                              <p:pRg st="10" end="10"/>
                                            </p:txEl>
                                          </p:spTgt>
                                        </p:tgtEl>
                                        <p:attrNameLst>
                                          <p:attrName>style.visibility</p:attrName>
                                        </p:attrNameLst>
                                      </p:cBhvr>
                                      <p:to>
                                        <p:strVal val="visible"/>
                                      </p:to>
                                    </p:set>
                                    <p:animEffect transition="in" filter="barn(inVertical)">
                                      <p:cBhvr>
                                        <p:cTn id="54" dur="500"/>
                                        <p:tgtEl>
                                          <p:spTgt spid="6">
                                            <p:txEl>
                                              <p:pRg st="10" end="10"/>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barn(inVertical)">
                                      <p:cBhvr>
                                        <p:cTn id="57" dur="500"/>
                                        <p:tgtEl>
                                          <p:spTgt spid="6">
                                            <p:txEl>
                                              <p:pRg st="11" end="11"/>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6">
                                            <p:txEl>
                                              <p:pRg st="12" end="12"/>
                                            </p:txEl>
                                          </p:spTgt>
                                        </p:tgtEl>
                                        <p:attrNameLst>
                                          <p:attrName>style.visibility</p:attrName>
                                        </p:attrNameLst>
                                      </p:cBhvr>
                                      <p:to>
                                        <p:strVal val="visible"/>
                                      </p:to>
                                    </p:set>
                                    <p:animEffect transition="in" filter="barn(inVertical)">
                                      <p:cBhvr>
                                        <p:cTn id="60" dur="500"/>
                                        <p:tgtEl>
                                          <p:spTgt spid="6">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arn(inVertical)">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3700" y="493713"/>
            <a:ext cx="44799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93700" y="1573213"/>
            <a:ext cx="11537950" cy="46323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93700" y="652463"/>
            <a:ext cx="6092825" cy="336550"/>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3366FF"/>
                </a:solidFill>
                <a:latin typeface="Times New Roman" pitchFamily="18" charset="0"/>
                <a:cs typeface="Times New Roman" pitchFamily="18" charset="0"/>
              </a:rPr>
              <a:t>Dạng 2: Tự luận đọc hiểu VB</a:t>
            </a:r>
            <a:r>
              <a:rPr lang="pt-BR" sz="2400" b="1" i="1">
                <a:solidFill>
                  <a:srgbClr val="3366FF"/>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7" name="TextBox 6">
            <a:extLst/>
          </p:cNvPr>
          <p:cNvSpPr txBox="1"/>
          <p:nvPr/>
        </p:nvSpPr>
        <p:spPr>
          <a:xfrm>
            <a:off x="690797" y="1906280"/>
            <a:ext cx="11107711" cy="3827458"/>
          </a:xfrm>
          <a:prstGeom prst="rect">
            <a:avLst/>
          </a:prstGeom>
          <a:noFill/>
        </p:spPr>
        <p:txBody>
          <a:bodyPr>
            <a:spAutoFit/>
          </a:bodyPr>
          <a:lstStyle/>
          <a:p>
            <a:pPr fontAlgn="auto">
              <a:lnSpc>
                <a:spcPct val="107000"/>
              </a:lnSpc>
              <a:spcBef>
                <a:spcPts val="0"/>
              </a:spcBef>
              <a:spcAft>
                <a:spcPts val="800"/>
              </a:spcAft>
              <a:defRPr/>
            </a:pP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mn-cs"/>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mn-cs"/>
              </a:rPr>
              <a:t> </a:t>
            </a: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mn-cs"/>
              </a:rPr>
              <a:t>bài</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mn-cs"/>
              </a:rPr>
              <a:t> 01:</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Đọc</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đoạn</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văn</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sau</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và</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trả</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lời</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các</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câu</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hỏi</a:t>
            </a:r>
            <a:r>
              <a:rPr lang="en-US" sz="2400" b="1" dirty="0">
                <a:solidFill>
                  <a:srgbClr val="0D0D0D"/>
                </a:solidFill>
                <a:latin typeface="Times New Roman" panose="02020603050405020304" pitchFamily="18" charset="0"/>
                <a:ea typeface="Times New Roman" panose="02020603050405020304" pitchFamily="18" charset="0"/>
                <a:cs typeface="+mn-cs"/>
              </a:rPr>
              <a:t>: </a:t>
            </a:r>
            <a:endParaRPr lang="en-US" sz="2400" dirty="0">
              <a:latin typeface="Times New Roman" panose="02020603050405020304" pitchFamily="18" charset="0"/>
              <a:ea typeface="Times New Roman" panose="02020603050405020304" pitchFamily="18" charset="0"/>
              <a:cs typeface="+mn-cs"/>
            </a:endParaRPr>
          </a:p>
          <a:p>
            <a:pPr fontAlgn="auto">
              <a:lnSpc>
                <a:spcPct val="107000"/>
              </a:lnSpc>
              <a:spcBef>
                <a:spcPts val="0"/>
              </a:spcBef>
              <a:spcAft>
                <a:spcPts val="800"/>
              </a:spcAft>
              <a:defRPr/>
            </a:pP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dirty="0">
                <a:solidFill>
                  <a:srgbClr val="000000"/>
                </a:solidFill>
                <a:latin typeface="Times New Roman" panose="02020603050405020304" pitchFamily="18" charset="0"/>
                <a:ea typeface="Times New Roman" panose="02020603050405020304" pitchFamily="18" charset="0"/>
                <a:cs typeface="+mn-cs"/>
              </a:rPr>
              <a:t>“</a:t>
            </a:r>
            <a:r>
              <a:rPr lang="en-US" sz="2400" dirty="0" err="1">
                <a:solidFill>
                  <a:srgbClr val="000000"/>
                </a:solidFill>
                <a:latin typeface="Times New Roman" panose="02020603050405020304" pitchFamily="18" charset="0"/>
                <a:ea typeface="Times New Roman" panose="02020603050405020304" pitchFamily="18" charset="0"/>
                <a:cs typeface="+mn-cs"/>
              </a:rPr>
              <a:t>Trong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tranh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một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chú</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bé</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đang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ngồi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nhìn</a:t>
            </a:r>
            <a:r>
              <a:rPr lang="en-US" sz="2400" dirty="0">
                <a:solidFill>
                  <a:srgbClr val="000000"/>
                </a:solidFill>
                <a:latin typeface="Times New Roman" panose="02020603050405020304" pitchFamily="18" charset="0"/>
                <a:ea typeface="Times New Roman" panose="02020603050405020304" pitchFamily="18" charset="0"/>
                <a:cs typeface="+mn-cs"/>
              </a:rPr>
              <a:t> ra </a:t>
            </a:r>
            <a:r>
              <a:rPr lang="en-US" sz="2400" dirty="0" err="1">
                <a:solidFill>
                  <a:srgbClr val="000000"/>
                </a:solidFill>
                <a:latin typeface="Times New Roman" panose="02020603050405020304" pitchFamily="18" charset="0"/>
                <a:ea typeface="Times New Roman" panose="02020603050405020304" pitchFamily="18" charset="0"/>
                <a:cs typeface="+mn-cs"/>
              </a:rPr>
              <a:t>ngoài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cửa</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sổ</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bầu</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trời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trong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xanh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Mặt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chú</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bé</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như</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tỏa</a:t>
            </a:r>
            <a:r>
              <a:rPr lang="en-US" sz="2400" dirty="0">
                <a:solidFill>
                  <a:srgbClr val="000000"/>
                </a:solidFill>
                <a:latin typeface="Times New Roman" panose="02020603050405020304" pitchFamily="18" charset="0"/>
                <a:ea typeface="Times New Roman" panose="02020603050405020304" pitchFamily="18" charset="0"/>
                <a:cs typeface="+mn-cs"/>
              </a:rPr>
              <a:t> ra </a:t>
            </a:r>
            <a:r>
              <a:rPr lang="en-US" sz="2400" dirty="0" err="1">
                <a:solidFill>
                  <a:srgbClr val="000000"/>
                </a:solidFill>
                <a:latin typeface="Times New Roman" panose="02020603050405020304" pitchFamily="18" charset="0"/>
                <a:ea typeface="Times New Roman" panose="02020603050405020304" pitchFamily="18" charset="0"/>
                <a:cs typeface="+mn-cs"/>
              </a:rPr>
              <a:t>một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thứ</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ánh</a:t>
            </a:r>
            <a:r>
              <a:rPr lang="en-US" sz="2400" dirty="0">
                <a:solidFill>
                  <a:srgbClr val="000000"/>
                </a:solidFill>
                <a:latin typeface="Times New Roman" panose="02020603050405020304" pitchFamily="18" charset="0"/>
                <a:ea typeface="Times New Roman" panose="02020603050405020304" pitchFamily="18" charset="0"/>
                <a:cs typeface="+mn-cs"/>
              </a:rPr>
              <a:t> sang </a:t>
            </a:r>
            <a:r>
              <a:rPr lang="en-US" sz="2400" dirty="0" err="1">
                <a:solidFill>
                  <a:srgbClr val="000000"/>
                </a:solidFill>
                <a:latin typeface="Times New Roman" panose="02020603050405020304" pitchFamily="18" charset="0"/>
                <a:ea typeface="Times New Roman" panose="02020603050405020304" pitchFamily="18" charset="0"/>
                <a:cs typeface="+mn-cs"/>
              </a:rPr>
              <a:t>rất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lạ</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Toát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từ</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cặp</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mắt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tư</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thế</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ngồi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của</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chú</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không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chỉ</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sự</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suy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tư</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còn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rất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mơ</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mộng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nữa</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Mẹ</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hồi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hộp</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thì</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thầm</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vào</a:t>
            </a:r>
            <a:r>
              <a:rPr lang="en-US" sz="2400" dirty="0">
                <a:solidFill>
                  <a:srgbClr val="000000"/>
                </a:solidFill>
                <a:latin typeface="Times New Roman" panose="02020603050405020304" pitchFamily="18" charset="0"/>
                <a:ea typeface="Times New Roman" panose="02020603050405020304" pitchFamily="18" charset="0"/>
                <a:cs typeface="+mn-cs"/>
              </a:rPr>
              <a:t> tai </a:t>
            </a:r>
            <a:r>
              <a:rPr lang="en-US" sz="2400" dirty="0" err="1">
                <a:solidFill>
                  <a:srgbClr val="000000"/>
                </a:solidFill>
                <a:latin typeface="Times New Roman" panose="02020603050405020304" pitchFamily="18" charset="0"/>
                <a:ea typeface="Times New Roman" panose="02020603050405020304" pitchFamily="18" charset="0"/>
                <a:cs typeface="+mn-cs"/>
              </a:rPr>
              <a:t>tôi</a:t>
            </a:r>
            <a:r>
              <a:rPr lang="en-US" sz="2400" dirty="0">
                <a:solidFill>
                  <a:srgbClr val="000000"/>
                </a:solidFill>
                <a:latin typeface="Times New Roman" panose="02020603050405020304" pitchFamily="18" charset="0"/>
                <a:ea typeface="Times New Roman" panose="02020603050405020304" pitchFamily="18" charset="0"/>
                <a:cs typeface="+mn-cs"/>
              </a:rPr>
              <a:t>:</a:t>
            </a:r>
            <a:br>
              <a:rPr lang="en-US" sz="2400" dirty="0">
                <a:solidFill>
                  <a:srgbClr val="000000"/>
                </a:solidFill>
                <a:latin typeface="Times New Roman" panose="02020603050405020304" pitchFamily="18" charset="0"/>
                <a:ea typeface="Times New Roman" panose="02020603050405020304" pitchFamily="18" charset="0"/>
                <a:cs typeface="+mn-cs"/>
              </a:rPr>
            </a:br>
            <a:r>
              <a:rPr lang="en-US" sz="2400" dirty="0">
                <a:solidFill>
                  <a:srgbClr val="000000"/>
                </a:solidFill>
                <a:latin typeface="Times New Roman" panose="02020603050405020304" pitchFamily="18" charset="0"/>
                <a:ea typeface="Times New Roman" panose="02020603050405020304" pitchFamily="18" charset="0"/>
                <a:cs typeface="+mn-cs"/>
              </a:rPr>
              <a:t>– Con </a:t>
            </a:r>
            <a:r>
              <a:rPr lang="en-US" sz="2400" dirty="0" err="1">
                <a:solidFill>
                  <a:srgbClr val="000000"/>
                </a:solidFill>
                <a:latin typeface="Times New Roman" panose="02020603050405020304" pitchFamily="18" charset="0"/>
                <a:ea typeface="Times New Roman" panose="02020603050405020304" pitchFamily="18" charset="0"/>
                <a:cs typeface="+mn-cs"/>
              </a:rPr>
              <a:t>có</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nhận</a:t>
            </a:r>
            <a:r>
              <a:rPr lang="en-US" sz="2400" dirty="0">
                <a:solidFill>
                  <a:srgbClr val="000000"/>
                </a:solidFill>
                <a:latin typeface="Times New Roman" panose="02020603050405020304" pitchFamily="18" charset="0"/>
                <a:ea typeface="Times New Roman" panose="02020603050405020304" pitchFamily="18" charset="0"/>
                <a:cs typeface="+mn-cs"/>
              </a:rPr>
              <a:t> ra con </a:t>
            </a:r>
            <a:r>
              <a:rPr lang="en-US" sz="2400" dirty="0" err="1">
                <a:solidFill>
                  <a:srgbClr val="000000"/>
                </a:solidFill>
                <a:latin typeface="Times New Roman" panose="02020603050405020304" pitchFamily="18" charset="0"/>
                <a:ea typeface="Times New Roman" panose="02020603050405020304" pitchFamily="18" charset="0"/>
                <a:cs typeface="+mn-cs"/>
              </a:rPr>
              <a:t>không</a:t>
            </a:r>
            <a:r>
              <a:rPr lang="en-US" sz="2400" dirty="0">
                <a:solidFill>
                  <a:srgbClr val="000000"/>
                </a:solidFill>
                <a:latin typeface="Times New Roman" panose="02020603050405020304" pitchFamily="18" charset="0"/>
                <a:ea typeface="Times New Roman" panose="02020603050405020304" pitchFamily="18" charset="0"/>
                <a:cs typeface="+mn-cs"/>
              </a:rPr>
              <a:t>?</a:t>
            </a:r>
            <a:br>
              <a:rPr lang="en-US" sz="2400" dirty="0">
                <a:solidFill>
                  <a:srgbClr val="000000"/>
                </a:solidFill>
                <a:latin typeface="Times New Roman" panose="02020603050405020304" pitchFamily="18" charset="0"/>
                <a:ea typeface="Times New Roman" panose="02020603050405020304" pitchFamily="18" charset="0"/>
                <a:cs typeface="+mn-cs"/>
              </a:rPr>
            </a:b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Tôi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giật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sững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người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Chẳng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hiểu</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sao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tôi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phải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bám</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chặt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lấy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tay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mẹ</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Thọat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tiên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sự</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ngỡ</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ngàng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rối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đến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hãnh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diện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sau</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đó</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xấu</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hổ</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Dưới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mắt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em</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tôi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tôi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hoàn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hảo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đến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thế</a:t>
            </a:r>
            <a:r>
              <a:rPr lang="en-US" sz="2400" dirty="0">
                <a:solidFill>
                  <a:srgbClr val="000000"/>
                </a:solidFill>
                <a:latin typeface="Times New Roman" panose="02020603050405020304" pitchFamily="18" charset="0"/>
                <a:ea typeface="Times New Roman" panose="02020603050405020304" pitchFamily="18" charset="0"/>
                <a:cs typeface="+mn-cs"/>
              </a:rPr>
              <a:t> kia ư? </a:t>
            </a:r>
            <a:r>
              <a:rPr lang="en-US" sz="2400" dirty="0" err="1">
                <a:solidFill>
                  <a:srgbClr val="000000"/>
                </a:solidFill>
                <a:latin typeface="Times New Roman" panose="02020603050405020304" pitchFamily="18" charset="0"/>
                <a:ea typeface="Times New Roman" panose="02020603050405020304" pitchFamily="18" charset="0"/>
                <a:cs typeface="+mn-cs"/>
              </a:rPr>
              <a:t>Tôi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nhìn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như</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thôi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miện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vào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dòng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chữ</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đề</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bức</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tranh</a:t>
            </a:r>
            <a:r>
              <a:rPr lang="en-US" sz="2400" dirty="0">
                <a:solidFill>
                  <a:srgbClr val="000000"/>
                </a:solidFill>
                <a:latin typeface="Times New Roman" panose="02020603050405020304" pitchFamily="18" charset="0"/>
                <a:ea typeface="Times New Roman" panose="02020603050405020304" pitchFamily="18" charset="0"/>
                <a:cs typeface="+mn-cs"/>
              </a:rPr>
              <a:t>: “Anh </a:t>
            </a:r>
            <a:r>
              <a:rPr lang="en-US" sz="2400" dirty="0" err="1">
                <a:solidFill>
                  <a:srgbClr val="000000"/>
                </a:solidFill>
                <a:latin typeface="Times New Roman" panose="02020603050405020304" pitchFamily="18" charset="0"/>
                <a:ea typeface="Times New Roman" panose="02020603050405020304" pitchFamily="18" charset="0"/>
                <a:cs typeface="+mn-cs"/>
              </a:rPr>
              <a:t>trai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tôi</a:t>
            </a:r>
            <a:r>
              <a:rPr lang="en-US" sz="2400" dirty="0">
                <a:solidFill>
                  <a:srgbClr val="000000"/>
                </a:solidFill>
                <a:latin typeface="Times New Roman" panose="02020603050405020304" pitchFamily="18" charset="0"/>
                <a:ea typeface="Times New Roman" panose="02020603050405020304" pitchFamily="18" charset="0"/>
                <a:cs typeface="+mn-cs"/>
              </a:rPr>
              <a:t>”.”   </a:t>
            </a:r>
            <a:endParaRPr lang="en-US" sz="2400" dirty="0">
              <a:latin typeface="Times New Roman" panose="02020603050405020304" pitchFamily="18" charset="0"/>
              <a:ea typeface="Times New Roman" panose="02020603050405020304" pitchFamily="18" charset="0"/>
              <a:cs typeface="+mn-cs"/>
            </a:endParaRPr>
          </a:p>
          <a:p>
            <a:pPr fontAlgn="auto">
              <a:lnSpc>
                <a:spcPct val="107000"/>
              </a:lnSpc>
              <a:spcBef>
                <a:spcPts val="0"/>
              </a:spcBef>
              <a:spcAft>
                <a:spcPts val="800"/>
              </a:spcAft>
              <a:defRPr/>
            </a:pP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Trích</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Bức</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tranh</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của</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em</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gái</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tôi</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Tạ</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Duy</a:t>
            </a:r>
            <a:r>
              <a:rPr lang="en-US" sz="2400" i="1" dirty="0">
                <a:solidFill>
                  <a:srgbClr val="000000"/>
                </a:solidFill>
                <a:latin typeface="Times New Roman" panose="02020603050405020304" pitchFamily="18" charset="0"/>
                <a:ea typeface="Times New Roman" panose="02020603050405020304" pitchFamily="18" charset="0"/>
                <a:cs typeface="+mn-cs"/>
              </a:rPr>
              <a:t> Anh)</a:t>
            </a:r>
            <a:endParaRPr lang="en-US" sz="2400" dirty="0">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958850"/>
            <a:ext cx="11371263" cy="47069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1650" y="2132013"/>
            <a:ext cx="11371263" cy="2308225"/>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cs typeface="Times New Roman" pitchFamily="18" charset="0"/>
              </a:rPr>
              <a:t>Câu 1.</a:t>
            </a:r>
            <a:r>
              <a:rPr lang="en-US" sz="2400">
                <a:solidFill>
                  <a:srgbClr val="000000"/>
                </a:solidFill>
                <a:latin typeface="Times New Roman" pitchFamily="18" charset="0"/>
                <a:cs typeface="Times New Roman" pitchFamily="18" charset="0"/>
              </a:rPr>
              <a:t> Xác định phương thức biểu đạt chính của đoạn văn?</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Tìm những từ ngữ miêu tả cảm xúc của nhân vật “tôi” khi đứng trước bức tranh em gái vẽ mình. Bằng hiểu biết về tác phẩm, em hãy lí giải cảm xúc đó của nhân vật “tôi”?</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Xác định ngôi kể và tác dụng của việc lựa chọn ngôi kể đó của văn bản?</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Câu 4.</a:t>
            </a:r>
            <a:r>
              <a:rPr lang="en-US" sz="2400">
                <a:solidFill>
                  <a:srgbClr val="000000"/>
                </a:solidFill>
                <a:latin typeface="Times New Roman" pitchFamily="18" charset="0"/>
                <a:cs typeface="Times New Roman" pitchFamily="18" charset="0"/>
              </a:rPr>
              <a:t> Câu nói "Không phải con đâu. Đấy là tâm hồn và lòng nhân ái của em con đây". Cho em hiểu điều gì mà tác giả muốn gửi gắm?</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688975"/>
            <a:ext cx="11176000" cy="5562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649288" y="1050925"/>
            <a:ext cx="11163300" cy="4756150"/>
          </a:xfrm>
          <a:prstGeom prst="rect">
            <a:avLst/>
          </a:prstGeom>
          <a:noFill/>
        </p:spPr>
        <p:txBody>
          <a:bodyPr>
            <a:spAutoFit/>
          </a:bodyPr>
          <a:lstStyle/>
          <a:p>
            <a:r>
              <a:rPr lang="en-US" sz="2400" b="1" i="1">
                <a:solidFill>
                  <a:srgbClr val="000000"/>
                </a:solidFill>
                <a:latin typeface="Times New Roman" pitchFamily="18" charset="0"/>
                <a:cs typeface="Times New Roman" pitchFamily="18" charset="0"/>
              </a:rPr>
              <a:t>Gợi ý:</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Câu 1.</a:t>
            </a:r>
            <a:r>
              <a:rPr lang="en-US" sz="2400">
                <a:solidFill>
                  <a:srgbClr val="000000"/>
                </a:solidFill>
                <a:latin typeface="Times New Roman" pitchFamily="18" charset="0"/>
                <a:cs typeface="Times New Roman" pitchFamily="18" charset="0"/>
              </a:rPr>
              <a:t> Phương thức biểu đạt chính của đoạn văn: tự sự</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Những từ ngữ miêu tả cảm xúc của nhân vật “tôi” khi đứng trước bức tranh em gái vẽ mình: ngỡ ngàng, hãnh diện, xấu hổ.</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Lí giải về cảm xúc của nhân vật “tôi”:</a:t>
            </a:r>
            <a:endParaRPr lang="en-US" sz="2400">
              <a:latin typeface="Times New Roman" pitchFamily="18" charset="0"/>
              <a:cs typeface="Times New Roman" pitchFamily="18" charset="0"/>
            </a:endParaRPr>
          </a:p>
          <a:p>
            <a:pPr>
              <a:spcAft>
                <a:spcPts val="600"/>
              </a:spcAft>
            </a:pPr>
            <a:r>
              <a:rPr lang="en-US" sz="2400">
                <a:latin typeface="Times New Roman" pitchFamily="18" charset="0"/>
                <a:cs typeface="Calibri" pitchFamily="34" charset="0"/>
              </a:rPr>
              <a:t>+Ngỡ ngàng, hãnh diện rồi xấu hổ là những từ ngữ diễn tả các cấp độ của cảm xúc khác nhau, thậm chí trái ngược nhau nhằm bộc lộ sự bối rối trong tâm lí nhân vật người anh khi nhận ra tình cảm yêu thương mà em gái dành cho mình.</a:t>
            </a:r>
          </a:p>
          <a:p>
            <a:pPr algn="just">
              <a:spcAft>
                <a:spcPts val="600"/>
              </a:spcAft>
            </a:pPr>
            <a:r>
              <a:rPr lang="en-US" sz="2400">
                <a:latin typeface="Times New Roman" pitchFamily="18" charset="0"/>
                <a:cs typeface="Calibri" pitchFamily="34" charset="0"/>
              </a:rPr>
              <a:t>+ Ngỡ ngàng trước tài năng và tình yêu cuả em đối với mình.</a:t>
            </a:r>
          </a:p>
          <a:p>
            <a:pPr algn="just">
              <a:spcAft>
                <a:spcPts val="600"/>
              </a:spcAft>
            </a:pPr>
            <a:r>
              <a:rPr lang="en-US" sz="2400">
                <a:latin typeface="Times New Roman" pitchFamily="18" charset="0"/>
                <a:cs typeface="Calibri" pitchFamily="34" charset="0"/>
              </a:rPr>
              <a:t>+ Hãnh diện vì em vẽ mình rất đẹp</a:t>
            </a:r>
          </a:p>
          <a:p>
            <a:pPr algn="just">
              <a:spcAft>
                <a:spcPts val="600"/>
              </a:spcAft>
            </a:pPr>
            <a:r>
              <a:rPr lang="en-US" sz="2400">
                <a:latin typeface="Times New Roman" pitchFamily="18" charset="0"/>
                <a:cs typeface="Calibri" pitchFamily="34" charset="0"/>
              </a:rPr>
              <a:t>+ Xấu hổ vì mình luôn nghĩ xấu về em, ghen tị với 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688975"/>
            <a:ext cx="11160125" cy="56372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30225" y="1023938"/>
            <a:ext cx="11131550" cy="4524375"/>
          </a:xfrm>
          <a:prstGeom prst="rect">
            <a:avLst/>
          </a:prstGeom>
          <a:noFill/>
        </p:spPr>
        <p:txBody>
          <a:bodyPr>
            <a:spAutoFit/>
          </a:bodyPr>
          <a:lstStyle/>
          <a:p>
            <a:r>
              <a:rPr lang="en-US" sz="2400" b="1">
                <a:solidFill>
                  <a:srgbClr val="000000"/>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Xác định ngôi kể thứ nhất: người anh kể, xưng “tôi”</a:t>
            </a:r>
            <a:endParaRPr lang="en-US" sz="2400">
              <a:latin typeface="Times New Roman" pitchFamily="18" charset="0"/>
              <a:cs typeface="Times New Roman" pitchFamily="18" charset="0"/>
            </a:endParaRPr>
          </a:p>
          <a:p>
            <a:pPr>
              <a:buSzPts val="1400"/>
              <a:buFont typeface="Times New Roman" pitchFamily="18" charset="0"/>
              <a:buChar char="-"/>
            </a:pPr>
            <a:r>
              <a:rPr lang="en-US" sz="2400">
                <a:solidFill>
                  <a:srgbClr val="000000"/>
                </a:solidFill>
                <a:latin typeface="Times New Roman" pitchFamily="18" charset="0"/>
                <a:cs typeface="Times New Roman" pitchFamily="18" charset="0"/>
              </a:rPr>
              <a:t>Tác dụng của việc lựa chọn ngôi kể đó của văn bản</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Khai thác được chiều sâu tâm lí bới nhân vật tham gia vào tiến trình truyện kể).</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Làm cho câu chuyện có sức thuyết phục hơn, xúc động và hấp dẫn, tin cậy.</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Câu 4.</a:t>
            </a:r>
            <a:r>
              <a:rPr lang="en-US" sz="2400">
                <a:solidFill>
                  <a:srgbClr val="000000"/>
                </a:solidFill>
                <a:latin typeface="Times New Roman" pitchFamily="18" charset="0"/>
                <a:cs typeface="Times New Roman" pitchFamily="18" charset="0"/>
              </a:rPr>
              <a:t> Câu nói "Không phải con đâu. Đấy là tâm hồn và lòng nhân ái của em con đấy".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Cho em hiểu điều mà tác giả muốn gửi gắm:</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Người anh trai vẫn còn những đức tính tốt đẹp: thẳng thắn nhận ra sai lầm của mình, tự nhận thấy mình không xứng đáng với tấm lòng nhân hậu của người em.</a:t>
            </a:r>
          </a:p>
          <a:p>
            <a:r>
              <a:rPr lang="en-US" sz="2400">
                <a:latin typeface="Times New Roman" pitchFamily="18" charset="0"/>
                <a:cs typeface="Times New Roman" pitchFamily="18" charset="0"/>
              </a:rPr>
              <a:t>+ Tấm lòng nhân hậu và trong sáng của người khác sẽ giúp chúng ta nhận ra khuyết, sự đố kị, để chúng ta hoàn thiện nhân cách của mình.</a:t>
            </a:r>
          </a:p>
          <a:p>
            <a:r>
              <a:rPr lang="en-US" sz="2400">
                <a:latin typeface="Times New Roman" pitchFamily="18" charset="0"/>
                <a:cs typeface="Times New Roman" pitchFamily="18" charset="0"/>
              </a:rPr>
              <a:t>+ Những tác phẩm nghệ thuật chân chính luôn hướng con người đến những giá trị tốt đẹp.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39713" y="149225"/>
            <a:ext cx="11812587" cy="65516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200" b="1">
              <a:latin typeface="Times New Roman" pitchFamily="18" charset="0"/>
              <a:cs typeface="Times New Roman" pitchFamily="18" charset="0"/>
            </a:endParaRPr>
          </a:p>
          <a:p>
            <a:pPr algn="ctr" eaLnBrk="0" hangingPunct="0"/>
            <a:endParaRPr lang="en-US" altLang="en-US" sz="2200">
              <a:latin typeface="Times New Roman" pitchFamily="18" charset="0"/>
              <a:cs typeface="Times New Roman" pitchFamily="18" charset="0"/>
            </a:endParaRPr>
          </a:p>
        </p:txBody>
      </p:sp>
      <p:sp>
        <p:nvSpPr>
          <p:cNvPr id="7" name="TextBox 6">
            <a:extLst/>
          </p:cNvPr>
          <p:cNvSpPr txBox="1"/>
          <p:nvPr/>
        </p:nvSpPr>
        <p:spPr>
          <a:xfrm>
            <a:off x="389744" y="469862"/>
            <a:ext cx="11662348" cy="6231001"/>
          </a:xfrm>
          <a:prstGeom prst="rect">
            <a:avLst/>
          </a:prstGeom>
          <a:noFill/>
        </p:spPr>
        <p:txBody>
          <a:bodyPr>
            <a:spAutoFit/>
          </a:bodyPr>
          <a:lstStyle/>
          <a:p>
            <a:pPr fontAlgn="auto">
              <a:lnSpc>
                <a:spcPct val="115000"/>
              </a:lnSpc>
              <a:spcBef>
                <a:spcPts val="0"/>
              </a:spcBef>
              <a:spcAft>
                <a:spcPts val="800"/>
              </a:spcAft>
              <a:defRPr/>
            </a:pPr>
            <a:r>
              <a:rPr lang="en-US" sz="2100" b="1" dirty="0">
                <a:solidFill>
                  <a:srgbClr val="0D0D0D"/>
                </a:solidFill>
                <a:highlight>
                  <a:srgbClr val="FFFF00"/>
                </a:highlight>
                <a:latin typeface="Times New Roman" panose="02020603050405020304" pitchFamily="18" charset="0"/>
                <a:ea typeface="Times New Roman" panose="02020603050405020304" pitchFamily="18" charset="0"/>
                <a:cs typeface="+mn-cs"/>
              </a:rPr>
              <a:t> </a:t>
            </a:r>
            <a:r>
              <a:rPr lang="en-US" sz="2100" b="1" dirty="0" err="1">
                <a:solidFill>
                  <a:srgbClr val="0D0D0D"/>
                </a:solidFill>
                <a:highlight>
                  <a:srgbClr val="FFFF00"/>
                </a:highlight>
                <a:latin typeface="Times New Roman" panose="02020603050405020304" pitchFamily="18" charset="0"/>
                <a:ea typeface="Times New Roman" panose="02020603050405020304" pitchFamily="18" charset="0"/>
                <a:cs typeface="+mn-cs"/>
              </a:rPr>
              <a:t>Đề</a:t>
            </a:r>
            <a:r>
              <a:rPr lang="en-US" sz="2100" b="1" dirty="0">
                <a:solidFill>
                  <a:srgbClr val="0D0D0D"/>
                </a:solidFill>
                <a:highlight>
                  <a:srgbClr val="FFFF00"/>
                </a:highlight>
                <a:latin typeface="Times New Roman" panose="02020603050405020304" pitchFamily="18" charset="0"/>
                <a:ea typeface="Times New Roman" panose="02020603050405020304" pitchFamily="18" charset="0"/>
                <a:cs typeface="+mn-cs"/>
              </a:rPr>
              <a:t> </a:t>
            </a:r>
            <a:r>
              <a:rPr lang="en-US" sz="2100" b="1" dirty="0" err="1">
                <a:solidFill>
                  <a:srgbClr val="0D0D0D"/>
                </a:solidFill>
                <a:highlight>
                  <a:srgbClr val="FFFF00"/>
                </a:highlight>
                <a:latin typeface="Times New Roman" panose="02020603050405020304" pitchFamily="18" charset="0"/>
                <a:ea typeface="Times New Roman" panose="02020603050405020304" pitchFamily="18" charset="0"/>
                <a:cs typeface="+mn-cs"/>
              </a:rPr>
              <a:t>bài</a:t>
            </a:r>
            <a:r>
              <a:rPr lang="en-US" sz="2100" b="1" dirty="0">
                <a:solidFill>
                  <a:srgbClr val="0D0D0D"/>
                </a:solidFill>
                <a:highlight>
                  <a:srgbClr val="FFFF00"/>
                </a:highlight>
                <a:latin typeface="Times New Roman" panose="02020603050405020304" pitchFamily="18" charset="0"/>
                <a:ea typeface="Times New Roman" panose="02020603050405020304" pitchFamily="18" charset="0"/>
                <a:cs typeface="+mn-cs"/>
              </a:rPr>
              <a:t> 02:</a:t>
            </a:r>
            <a:endParaRPr lang="en-US" sz="2100" dirty="0">
              <a:latin typeface="Times New Roman" panose="02020603050405020304" pitchFamily="18" charset="0"/>
              <a:ea typeface="Times New Roman" panose="02020603050405020304" pitchFamily="18" charset="0"/>
              <a:cs typeface="+mn-cs"/>
            </a:endParaRPr>
          </a:p>
          <a:p>
            <a:pPr fontAlgn="auto">
              <a:lnSpc>
                <a:spcPct val="115000"/>
              </a:lnSpc>
              <a:spcBef>
                <a:spcPts val="0"/>
              </a:spcBef>
              <a:spcAft>
                <a:spcPts val="800"/>
              </a:spcAft>
              <a:defRPr/>
            </a:pPr>
            <a:r>
              <a:rPr lang="en-US" sz="2100" dirty="0" err="1">
                <a:solidFill>
                  <a:srgbClr val="000000"/>
                </a:solidFill>
                <a:latin typeface="Times New Roman" panose="02020603050405020304" pitchFamily="18" charset="0"/>
                <a:ea typeface="Times New Roman" panose="02020603050405020304" pitchFamily="18" charset="0"/>
                <a:cs typeface="+mn-cs"/>
              </a:rPr>
              <a:t>Đọc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văn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bản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sau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và</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trả</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lời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các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câu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hỏi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bên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dưới</a:t>
            </a:r>
            <a:r>
              <a:rPr lang="en-US" sz="2100" dirty="0">
                <a:solidFill>
                  <a:srgbClr val="000000"/>
                </a:solidFill>
                <a:latin typeface="Times New Roman" panose="02020603050405020304" pitchFamily="18" charset="0"/>
                <a:ea typeface="Times New Roman" panose="02020603050405020304" pitchFamily="18" charset="0"/>
                <a:cs typeface="+mn-cs"/>
              </a:rPr>
              <a:t>:</a:t>
            </a:r>
            <a:endParaRPr lang="en-US" sz="2100" dirty="0">
              <a:latin typeface="Times New Roman" panose="02020603050405020304" pitchFamily="18" charset="0"/>
              <a:ea typeface="Times New Roman" panose="02020603050405020304" pitchFamily="18" charset="0"/>
              <a:cs typeface="+mn-cs"/>
            </a:endParaRPr>
          </a:p>
          <a:p>
            <a:pPr indent="457200" fontAlgn="auto">
              <a:lnSpc>
                <a:spcPct val="107000"/>
              </a:lnSpc>
              <a:spcBef>
                <a:spcPts val="0"/>
              </a:spcBef>
              <a:spcAft>
                <a:spcPts val="800"/>
              </a:spcAft>
              <a:defRPr/>
            </a:pPr>
            <a:r>
              <a:rPr lang="en-US" sz="2100" dirty="0" err="1">
                <a:solidFill>
                  <a:srgbClr val="000000"/>
                </a:solidFill>
                <a:latin typeface="Times New Roman" panose="02020603050405020304" pitchFamily="18" charset="0"/>
                <a:ea typeface="Times New Roman" panose="02020603050405020304" pitchFamily="18" charset="0"/>
                <a:cs typeface="+mn-cs"/>
              </a:rPr>
              <a:t>Tôi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được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tặng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một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chiếc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xe</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đạp</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leo</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núi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rất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đẹp</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nhân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dịp</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sinh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nhật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cùa</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mình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Trong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một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lần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tôi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đạp</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xe</a:t>
            </a:r>
            <a:r>
              <a:rPr lang="en-US" sz="2100" dirty="0">
                <a:solidFill>
                  <a:srgbClr val="000000"/>
                </a:solidFill>
                <a:latin typeface="Times New Roman" panose="02020603050405020304" pitchFamily="18" charset="0"/>
                <a:ea typeface="Times New Roman" panose="02020603050405020304" pitchFamily="18" charset="0"/>
                <a:cs typeface="+mn-cs"/>
              </a:rPr>
              <a:t> ra </a:t>
            </a:r>
            <a:r>
              <a:rPr lang="en-US" sz="2100" dirty="0" err="1">
                <a:solidFill>
                  <a:srgbClr val="000000"/>
                </a:solidFill>
                <a:latin typeface="Times New Roman" panose="02020603050405020304" pitchFamily="18" charset="0"/>
                <a:ea typeface="Times New Roman" panose="02020603050405020304" pitchFamily="18" charset="0"/>
                <a:cs typeface="+mn-cs"/>
              </a:rPr>
              <a:t>công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viên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chơi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một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cậu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bé</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cứ</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quẩn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quanh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ngắm</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nhìn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chiếc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xe</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với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vẻ</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thích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thú</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và</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ngưỡng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mộ</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thực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sự</a:t>
            </a:r>
            <a:r>
              <a:rPr lang="en-US" sz="2100" dirty="0">
                <a:solidFill>
                  <a:srgbClr val="000000"/>
                </a:solidFill>
                <a:latin typeface="Times New Roman" panose="02020603050405020304" pitchFamily="18" charset="0"/>
                <a:ea typeface="Times New Roman" panose="02020603050405020304" pitchFamily="18" charset="0"/>
                <a:cs typeface="+mn-cs"/>
              </a:rPr>
              <a:t>.</a:t>
            </a:r>
            <a:endParaRPr lang="en-US" sz="2100" dirty="0">
              <a:latin typeface="Times New Roman" panose="02020603050405020304" pitchFamily="18" charset="0"/>
              <a:ea typeface="Times New Roman" panose="02020603050405020304" pitchFamily="18" charset="0"/>
              <a:cs typeface="+mn-cs"/>
            </a:endParaRPr>
          </a:p>
          <a:p>
            <a:pPr indent="457200" fontAlgn="auto">
              <a:lnSpc>
                <a:spcPct val="107000"/>
              </a:lnSpc>
              <a:spcBef>
                <a:spcPts val="0"/>
              </a:spcBef>
              <a:spcAft>
                <a:spcPts val="800"/>
              </a:spcAft>
              <a:defRPr/>
            </a:pP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Chiếc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xe</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này</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của</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bạn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đấy</a:t>
            </a:r>
            <a:r>
              <a:rPr lang="en-US" sz="2100" dirty="0">
                <a:solidFill>
                  <a:srgbClr val="000000"/>
                </a:solidFill>
                <a:latin typeface="Times New Roman" panose="02020603050405020304" pitchFamily="18" charset="0"/>
                <a:ea typeface="Times New Roman" panose="02020603050405020304" pitchFamily="18" charset="0"/>
                <a:cs typeface="+mn-cs"/>
              </a:rPr>
              <a:t> à? - </a:t>
            </a:r>
            <a:r>
              <a:rPr lang="en-US" sz="2100" dirty="0" err="1">
                <a:solidFill>
                  <a:srgbClr val="000000"/>
                </a:solidFill>
                <a:latin typeface="Times New Roman" panose="02020603050405020304" pitchFamily="18" charset="0"/>
                <a:ea typeface="Times New Roman" panose="02020603050405020304" pitchFamily="18" charset="0"/>
                <a:cs typeface="+mn-cs"/>
              </a:rPr>
              <a:t>Cậu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bẻ</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hỏi</a:t>
            </a:r>
            <a:r>
              <a:rPr lang="en-US" sz="2100" dirty="0">
                <a:solidFill>
                  <a:srgbClr val="000000"/>
                </a:solidFill>
                <a:latin typeface="Times New Roman" panose="02020603050405020304" pitchFamily="18" charset="0"/>
                <a:ea typeface="Times New Roman" panose="02020603050405020304" pitchFamily="18" charset="0"/>
                <a:cs typeface="+mn-cs"/>
              </a:rPr>
              <a:t>.</a:t>
            </a:r>
            <a:endParaRPr lang="en-US" sz="2100" dirty="0">
              <a:latin typeface="Times New Roman" panose="02020603050405020304" pitchFamily="18" charset="0"/>
              <a:ea typeface="Times New Roman" panose="02020603050405020304" pitchFamily="18" charset="0"/>
              <a:cs typeface="+mn-cs"/>
            </a:endParaRPr>
          </a:p>
          <a:p>
            <a:pPr indent="457200" fontAlgn="auto">
              <a:lnSpc>
                <a:spcPct val="107000"/>
              </a:lnSpc>
              <a:spcBef>
                <a:spcPts val="0"/>
              </a:spcBef>
              <a:spcAft>
                <a:spcPts val="800"/>
              </a:spcAft>
              <a:defRPr/>
            </a:pPr>
            <a:r>
              <a:rPr lang="en-US" sz="2100" dirty="0">
                <a:solidFill>
                  <a:srgbClr val="000000"/>
                </a:solidFill>
                <a:latin typeface="Times New Roman" panose="02020603050405020304" pitchFamily="18" charset="0"/>
                <a:ea typeface="Times New Roman" panose="02020603050405020304" pitchFamily="18" charset="0"/>
                <a:cs typeface="+mn-cs"/>
              </a:rPr>
              <a:t>- Anh </a:t>
            </a:r>
            <a:r>
              <a:rPr lang="en-US" sz="2100" dirty="0" err="1">
                <a:solidFill>
                  <a:srgbClr val="000000"/>
                </a:solidFill>
                <a:latin typeface="Times New Roman" panose="02020603050405020304" pitchFamily="18" charset="0"/>
                <a:ea typeface="Times New Roman" panose="02020603050405020304" pitchFamily="18" charset="0"/>
                <a:cs typeface="+mn-cs"/>
              </a:rPr>
              <a:t>mình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đã</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tặng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nhân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dịp</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sinh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nhật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của</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mình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đấy</a:t>
            </a:r>
            <a:r>
              <a:rPr lang="en-US" sz="2100" dirty="0">
                <a:solidFill>
                  <a:srgbClr val="000000"/>
                </a:solidFill>
                <a:latin typeface="Times New Roman" panose="02020603050405020304" pitchFamily="18" charset="0"/>
                <a:ea typeface="Times New Roman" panose="02020603050405020304" pitchFamily="18" charset="0"/>
                <a:cs typeface="+mn-cs"/>
              </a:rPr>
              <a:t>. - </a:t>
            </a:r>
            <a:r>
              <a:rPr lang="en-US" sz="2100" dirty="0" err="1">
                <a:solidFill>
                  <a:srgbClr val="000000"/>
                </a:solidFill>
                <a:latin typeface="Times New Roman" panose="02020603050405020304" pitchFamily="18" charset="0"/>
                <a:ea typeface="Times New Roman" panose="02020603050405020304" pitchFamily="18" charset="0"/>
                <a:cs typeface="+mn-cs"/>
              </a:rPr>
              <a:t>Tôi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trả</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lời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không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giấu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vẻ</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tự</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hào</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và</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mãn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nguyện</a:t>
            </a:r>
            <a:r>
              <a:rPr lang="en-US" sz="2100" dirty="0">
                <a:solidFill>
                  <a:srgbClr val="000000"/>
                </a:solidFill>
                <a:latin typeface="Times New Roman" panose="02020603050405020304" pitchFamily="18" charset="0"/>
                <a:ea typeface="Times New Roman" panose="02020603050405020304" pitchFamily="18" charset="0"/>
                <a:cs typeface="+mn-cs"/>
              </a:rPr>
              <a:t>.</a:t>
            </a:r>
            <a:endParaRPr lang="en-US" sz="2100" dirty="0">
              <a:latin typeface="Times New Roman" panose="02020603050405020304" pitchFamily="18" charset="0"/>
              <a:ea typeface="Times New Roman" panose="02020603050405020304" pitchFamily="18" charset="0"/>
              <a:cs typeface="+mn-cs"/>
            </a:endParaRPr>
          </a:p>
          <a:p>
            <a:pPr indent="457200" fontAlgn="auto">
              <a:lnSpc>
                <a:spcPct val="107000"/>
              </a:lnSpc>
              <a:spcBef>
                <a:spcPts val="0"/>
              </a:spcBef>
              <a:spcAft>
                <a:spcPts val="800"/>
              </a:spcAft>
              <a:defRPr/>
            </a:pPr>
            <a:r>
              <a:rPr lang="en-US" sz="2100" dirty="0">
                <a:solidFill>
                  <a:srgbClr val="000000"/>
                </a:solidFill>
                <a:latin typeface="Times New Roman" panose="02020603050405020304" pitchFamily="18" charset="0"/>
                <a:ea typeface="Times New Roman" panose="02020603050405020304" pitchFamily="18" charset="0"/>
                <a:cs typeface="+mn-cs"/>
              </a:rPr>
              <a:t>- Ồ, </a:t>
            </a:r>
            <a:r>
              <a:rPr lang="en-US" sz="2100" dirty="0" err="1">
                <a:solidFill>
                  <a:srgbClr val="000000"/>
                </a:solidFill>
                <a:latin typeface="Times New Roman" panose="02020603050405020304" pitchFamily="18" charset="0"/>
                <a:ea typeface="Times New Roman" panose="02020603050405020304" pitchFamily="18" charset="0"/>
                <a:cs typeface="+mn-cs"/>
              </a:rPr>
              <a:t>ước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gì</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tôi</a:t>
            </a:r>
            <a:r>
              <a:rPr lang="en-US" sz="2100" dirty="0">
                <a:solidFill>
                  <a:srgbClr val="000000"/>
                </a:solidFill>
                <a:latin typeface="Times New Roman" panose="02020603050405020304" pitchFamily="18" charset="0"/>
                <a:ea typeface="Times New Roman" panose="02020603050405020304" pitchFamily="18" charset="0"/>
                <a:cs typeface="+mn-cs"/>
              </a:rPr>
              <a:t>.. - </a:t>
            </a:r>
            <a:r>
              <a:rPr lang="en-US" sz="2100" dirty="0" err="1">
                <a:solidFill>
                  <a:srgbClr val="000000"/>
                </a:solidFill>
                <a:latin typeface="Times New Roman" panose="02020603050405020304" pitchFamily="18" charset="0"/>
                <a:ea typeface="Times New Roman" panose="02020603050405020304" pitchFamily="18" charset="0"/>
                <a:cs typeface="+mn-cs"/>
              </a:rPr>
              <a:t>Cậu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bé</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ngập</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ngừng.Dĩ</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nhiên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là</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tôi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biết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cậu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bé</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đang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nghĩ</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gì</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rồi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Chắc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chắn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cậu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ấy</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ước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ao</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có</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được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một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người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anh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như</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thế</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Nhưng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câu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nói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tiếp</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theo</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của</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cậu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bé</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hoàn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toàn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nằm</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ngoài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dự</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đoán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của</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tôi</a:t>
            </a:r>
            <a:r>
              <a:rPr lang="en-US" sz="2100" dirty="0">
                <a:solidFill>
                  <a:srgbClr val="000000"/>
                </a:solidFill>
                <a:latin typeface="Times New Roman" panose="02020603050405020304" pitchFamily="18" charset="0"/>
                <a:ea typeface="Times New Roman" panose="02020603050405020304" pitchFamily="18" charset="0"/>
                <a:cs typeface="+mn-cs"/>
              </a:rPr>
              <a:t>.</a:t>
            </a:r>
            <a:endParaRPr lang="en-US" sz="2100" dirty="0">
              <a:latin typeface="Times New Roman" panose="02020603050405020304" pitchFamily="18" charset="0"/>
              <a:ea typeface="Times New Roman" panose="02020603050405020304" pitchFamily="18" charset="0"/>
              <a:cs typeface="+mn-cs"/>
            </a:endParaRPr>
          </a:p>
          <a:p>
            <a:pPr indent="457200" fontAlgn="auto">
              <a:lnSpc>
                <a:spcPct val="107000"/>
              </a:lnSpc>
              <a:spcBef>
                <a:spcPts val="0"/>
              </a:spcBef>
              <a:spcAft>
                <a:spcPts val="800"/>
              </a:spcAft>
              <a:defRPr/>
            </a:pP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Ước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gì</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tôi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có</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thể</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trở</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thành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một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người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anh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như</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thế</a:t>
            </a:r>
            <a:r>
              <a:rPr lang="en-US" sz="2100" dirty="0">
                <a:solidFill>
                  <a:srgbClr val="000000"/>
                </a:solidFill>
                <a:latin typeface="Times New Roman" panose="02020603050405020304" pitchFamily="18" charset="0"/>
                <a:ea typeface="Times New Roman" panose="02020603050405020304" pitchFamily="18" charset="0"/>
                <a:cs typeface="+mn-cs"/>
              </a:rPr>
              <a:t>! - </a:t>
            </a:r>
            <a:r>
              <a:rPr lang="en-US" sz="2100" dirty="0" err="1">
                <a:solidFill>
                  <a:srgbClr val="000000"/>
                </a:solidFill>
                <a:latin typeface="Times New Roman" panose="02020603050405020304" pitchFamily="18" charset="0"/>
                <a:ea typeface="Times New Roman" panose="02020603050405020304" pitchFamily="18" charset="0"/>
                <a:cs typeface="+mn-cs"/>
              </a:rPr>
              <a:t>Cậu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ấy</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nói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chậm</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rãi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và</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gương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mặt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lộ</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rõ</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vẻ</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quyết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tâm</a:t>
            </a:r>
            <a:r>
              <a:rPr lang="en-US" sz="2100" dirty="0">
                <a:solidFill>
                  <a:srgbClr val="000000"/>
                </a:solidFill>
                <a:latin typeface="Times New Roman" panose="02020603050405020304" pitchFamily="18" charset="0"/>
                <a:ea typeface="Times New Roman" panose="02020603050405020304" pitchFamily="18" charset="0"/>
                <a:cs typeface="+mn-cs"/>
              </a:rPr>
              <a:t>. Sau </a:t>
            </a:r>
            <a:r>
              <a:rPr lang="en-US" sz="2100" dirty="0" err="1">
                <a:solidFill>
                  <a:srgbClr val="000000"/>
                </a:solidFill>
                <a:latin typeface="Times New Roman" panose="02020603050405020304" pitchFamily="18" charset="0"/>
                <a:ea typeface="Times New Roman" panose="02020603050405020304" pitchFamily="18" charset="0"/>
                <a:cs typeface="+mn-cs"/>
              </a:rPr>
              <a:t>đó</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cậu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về</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phía</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chiếc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ghế</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đá</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sau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lưng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tôi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nơi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một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đứa</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em</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trai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nhỏ</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tật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nguyền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đang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ngồi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và</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nói</a:t>
            </a:r>
            <a:r>
              <a:rPr lang="en-US" sz="2100" dirty="0">
                <a:solidFill>
                  <a:srgbClr val="000000"/>
                </a:solidFill>
                <a:latin typeface="Times New Roman" panose="02020603050405020304" pitchFamily="18" charset="0"/>
                <a:ea typeface="Times New Roman" panose="02020603050405020304" pitchFamily="18" charset="0"/>
                <a:cs typeface="+mn-cs"/>
              </a:rPr>
              <a:t>:</a:t>
            </a:r>
            <a:endParaRPr lang="en-US" sz="2100" dirty="0">
              <a:latin typeface="Times New Roman" panose="02020603050405020304" pitchFamily="18" charset="0"/>
              <a:ea typeface="Times New Roman" panose="02020603050405020304" pitchFamily="18" charset="0"/>
              <a:cs typeface="+mn-cs"/>
            </a:endParaRPr>
          </a:p>
          <a:p>
            <a:pPr fontAlgn="auto">
              <a:lnSpc>
                <a:spcPct val="107000"/>
              </a:lnSpc>
              <a:spcBef>
                <a:spcPts val="0"/>
              </a:spcBef>
              <a:spcAft>
                <a:spcPts val="800"/>
              </a:spcAft>
              <a:defRPr/>
            </a:pPr>
            <a:r>
              <a:rPr lang="en-US" sz="2100" dirty="0">
                <a:solidFill>
                  <a:srgbClr val="000000"/>
                </a:solidFill>
                <a:latin typeface="Times New Roman" panose="02020603050405020304" pitchFamily="18" charset="0"/>
                <a:ea typeface="Times New Roman" panose="02020603050405020304" pitchFamily="18" charset="0"/>
                <a:cs typeface="+mn-cs"/>
              </a:rPr>
              <a:t>       - </a:t>
            </a:r>
            <a:r>
              <a:rPr lang="en-US" sz="2100" dirty="0" err="1">
                <a:solidFill>
                  <a:srgbClr val="000000"/>
                </a:solidFill>
                <a:latin typeface="Times New Roman" panose="02020603050405020304" pitchFamily="18" charset="0"/>
                <a:ea typeface="Times New Roman" panose="02020603050405020304" pitchFamily="18" charset="0"/>
                <a:cs typeface="+mn-cs"/>
              </a:rPr>
              <a:t>Đến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sinh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nhật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nào</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đó</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của</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em</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anh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sê</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mua</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tặng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em</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chiếc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xe</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lăn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lắc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tay</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nhé</a:t>
            </a:r>
            <a:r>
              <a:rPr lang="en-US" sz="2100" dirty="0">
                <a:solidFill>
                  <a:srgbClr val="000000"/>
                </a:solidFill>
                <a:latin typeface="Times New Roman" panose="02020603050405020304" pitchFamily="18" charset="0"/>
                <a:ea typeface="Times New Roman" panose="02020603050405020304" pitchFamily="18" charset="0"/>
                <a:cs typeface="+mn-cs"/>
              </a:rPr>
              <a:t>.</a:t>
            </a:r>
            <a:endParaRPr lang="en-US" sz="2100" dirty="0">
              <a:latin typeface="Times New Roman" panose="02020603050405020304" pitchFamily="18" charset="0"/>
              <a:ea typeface="Times New Roman" panose="02020603050405020304" pitchFamily="18" charset="0"/>
              <a:cs typeface="+mn-cs"/>
            </a:endParaRPr>
          </a:p>
          <a:p>
            <a:pPr algn="ctr" fontAlgn="auto">
              <a:lnSpc>
                <a:spcPct val="107000"/>
              </a:lnSpc>
              <a:spcBef>
                <a:spcPts val="0"/>
              </a:spcBef>
              <a:spcAft>
                <a:spcPts val="800"/>
              </a:spcAft>
              <a:defRPr/>
            </a:pPr>
            <a:r>
              <a:rPr lang="en-US" sz="2100" dirty="0">
                <a:solidFill>
                  <a:srgbClr val="000000"/>
                </a:solidFill>
                <a:latin typeface="Times New Roman" panose="02020603050405020304" pitchFamily="18" charset="0"/>
                <a:ea typeface="Times New Roman" panose="02020603050405020304" pitchFamily="18" charset="0"/>
                <a:cs typeface="+mn-cs"/>
              </a:rPr>
              <a:t>(</a:t>
            </a:r>
            <a:r>
              <a:rPr lang="en-US" sz="2100" i="1" dirty="0" err="1">
                <a:solidFill>
                  <a:srgbClr val="000000"/>
                </a:solidFill>
                <a:latin typeface="Times New Roman" panose="02020603050405020304" pitchFamily="18" charset="0"/>
                <a:ea typeface="Times New Roman" panose="02020603050405020304" pitchFamily="18" charset="0"/>
                <a:cs typeface="+mn-cs"/>
              </a:rPr>
              <a:t>Hạt</a:t>
            </a:r>
            <a:r>
              <a:rPr lang="en-US" sz="2100" i="1" dirty="0">
                <a:solidFill>
                  <a:srgbClr val="000000"/>
                </a:solidFill>
                <a:latin typeface="Times New Roman" panose="02020603050405020304" pitchFamily="18" charset="0"/>
                <a:ea typeface="Times New Roman" panose="02020603050405020304" pitchFamily="18" charset="0"/>
                <a:cs typeface="+mn-cs"/>
              </a:rPr>
              <a:t> </a:t>
            </a:r>
            <a:r>
              <a:rPr lang="en-US" sz="2100" i="1" dirty="0" err="1">
                <a:solidFill>
                  <a:srgbClr val="000000"/>
                </a:solidFill>
                <a:latin typeface="Times New Roman" panose="02020603050405020304" pitchFamily="18" charset="0"/>
                <a:ea typeface="Times New Roman" panose="02020603050405020304" pitchFamily="18" charset="0"/>
                <a:cs typeface="+mn-cs"/>
              </a:rPr>
              <a:t>giống</a:t>
            </a:r>
            <a:r>
              <a:rPr lang="en-US" sz="2100" i="1" dirty="0">
                <a:solidFill>
                  <a:srgbClr val="000000"/>
                </a:solidFill>
                <a:latin typeface="Times New Roman" panose="02020603050405020304" pitchFamily="18" charset="0"/>
                <a:ea typeface="Times New Roman" panose="02020603050405020304" pitchFamily="18" charset="0"/>
                <a:cs typeface="+mn-cs"/>
              </a:rPr>
              <a:t> </a:t>
            </a:r>
            <a:r>
              <a:rPr lang="en-US" sz="2100" i="1" dirty="0" err="1">
                <a:solidFill>
                  <a:srgbClr val="000000"/>
                </a:solidFill>
                <a:latin typeface="Times New Roman" panose="02020603050405020304" pitchFamily="18" charset="0"/>
                <a:ea typeface="Times New Roman" panose="02020603050405020304" pitchFamily="18" charset="0"/>
                <a:cs typeface="+mn-cs"/>
              </a:rPr>
              <a:t>tâm</a:t>
            </a:r>
            <a:r>
              <a:rPr lang="en-US" sz="2100" i="1" dirty="0">
                <a:solidFill>
                  <a:srgbClr val="000000"/>
                </a:solidFill>
                <a:latin typeface="Times New Roman" panose="02020603050405020304" pitchFamily="18" charset="0"/>
                <a:ea typeface="Times New Roman" panose="02020603050405020304" pitchFamily="18" charset="0"/>
                <a:cs typeface="+mn-cs"/>
              </a:rPr>
              <a:t> </a:t>
            </a:r>
            <a:r>
              <a:rPr lang="en-US" sz="2100" i="1" dirty="0" err="1">
                <a:solidFill>
                  <a:srgbClr val="000000"/>
                </a:solidFill>
                <a:latin typeface="Times New Roman" panose="02020603050405020304" pitchFamily="18" charset="0"/>
                <a:ea typeface="Times New Roman" panose="02020603050405020304" pitchFamily="18" charset="0"/>
                <a:cs typeface="+mn-cs"/>
              </a:rPr>
              <a:t>hồn</a:t>
            </a:r>
            <a:r>
              <a:rPr lang="en-US" sz="2100" dirty="0">
                <a:solidFill>
                  <a:srgbClr val="000000"/>
                </a:solidFill>
                <a:latin typeface="Times New Roman" panose="02020603050405020304" pitchFamily="18" charset="0"/>
                <a:ea typeface="Times New Roman" panose="02020603050405020304" pitchFamily="18" charset="0"/>
                <a:cs typeface="+mn-cs"/>
              </a:rPr>
              <a:t> - </a:t>
            </a:r>
            <a:r>
              <a:rPr lang="en-US" sz="2100" dirty="0" err="1">
                <a:solidFill>
                  <a:srgbClr val="000000"/>
                </a:solidFill>
                <a:latin typeface="Times New Roman" panose="02020603050405020304" pitchFamily="18" charset="0"/>
                <a:ea typeface="Times New Roman" panose="02020603050405020304" pitchFamily="18" charset="0"/>
                <a:cs typeface="+mn-cs"/>
              </a:rPr>
              <a:t>Nhiều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tác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giả</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Quyển</a:t>
            </a:r>
            <a:r>
              <a:rPr lang="en-US" sz="2100" dirty="0">
                <a:solidFill>
                  <a:srgbClr val="000000"/>
                </a:solidFill>
                <a:latin typeface="Times New Roman" panose="02020603050405020304" pitchFamily="18" charset="0"/>
                <a:ea typeface="Times New Roman" panose="02020603050405020304" pitchFamily="18" charset="0"/>
                <a:cs typeface="+mn-cs"/>
              </a:rPr>
              <a:t> 4. NXB </a:t>
            </a:r>
            <a:r>
              <a:rPr lang="en-US" sz="2100" dirty="0" err="1">
                <a:solidFill>
                  <a:srgbClr val="000000"/>
                </a:solidFill>
                <a:latin typeface="Times New Roman" panose="02020603050405020304" pitchFamily="18" charset="0"/>
                <a:ea typeface="Times New Roman" panose="02020603050405020304" pitchFamily="18" charset="0"/>
                <a:cs typeface="+mn-cs"/>
              </a:rPr>
              <a:t>tổng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hợp</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Thành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phố</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Hồ</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Chí</a:t>
            </a:r>
            <a:r>
              <a:rPr lang="en-US" sz="2100" dirty="0">
                <a:solidFill>
                  <a:srgbClr val="000000"/>
                </a:solidFill>
                <a:latin typeface="Times New Roman" panose="02020603050405020304" pitchFamily="18" charset="0"/>
                <a:ea typeface="Times New Roman" panose="02020603050405020304" pitchFamily="18" charset="0"/>
                <a:cs typeface="+mn-cs"/>
              </a:rPr>
              <a:t> Minh, 2010)</a:t>
            </a:r>
            <a:endParaRPr lang="en-US" sz="2100" dirty="0">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828800"/>
            <a:ext cx="11341100" cy="35671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49300" y="2686050"/>
            <a:ext cx="10941050" cy="1570038"/>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Câu 1. Xác định phương thức biểu đạt chính trong văn bản trên.</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Câu 2. Quà tặng nào của nhân vật tôi khiến cậu bé thích thú và ngưỡng mộ?</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Câu 3. Cậu bé ước trở thành người anh thế nào?</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Câu 4. Văn bản trên gửi đến chúng ta thông điệp gì?</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25017</Words>
  <Application>Microsoft Office PowerPoint</Application>
  <PresentationFormat>Widescreen</PresentationFormat>
  <Paragraphs>1290</Paragraphs>
  <Slides>185</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185</vt:i4>
      </vt:variant>
    </vt:vector>
  </HeadingPairs>
  <TitlesOfParts>
    <vt:vector size="198" baseType="lpstr">
      <vt:lpstr>游ゴシック</vt:lpstr>
      <vt:lpstr>Arial</vt:lpstr>
      <vt:lpstr>Calibri</vt:lpstr>
      <vt:lpstr>Calibri Light</vt:lpstr>
      <vt:lpstr>Montserrat</vt:lpstr>
      <vt:lpstr>MS Mincho</vt:lpstr>
      <vt:lpstr>Symbol</vt:lpstr>
      <vt:lpstr>Times New Roman</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32</cp:revision>
  <dcterms:created xsi:type="dcterms:W3CDTF">2021-08-04T09:44:09Z</dcterms:created>
  <dcterms:modified xsi:type="dcterms:W3CDTF">2021-08-19T23:18:41Z</dcterms:modified>
</cp:coreProperties>
</file>