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73" r:id="rId2"/>
    <p:sldId id="270" r:id="rId3"/>
    <p:sldId id="257" r:id="rId4"/>
    <p:sldId id="259" r:id="rId5"/>
    <p:sldId id="272" r:id="rId6"/>
    <p:sldId id="392" r:id="rId7"/>
    <p:sldId id="380" r:id="rId8"/>
    <p:sldId id="393" r:id="rId9"/>
    <p:sldId id="394" r:id="rId10"/>
    <p:sldId id="395" r:id="rId11"/>
    <p:sldId id="396" r:id="rId12"/>
    <p:sldId id="397" r:id="rId13"/>
    <p:sldId id="398" r:id="rId14"/>
    <p:sldId id="268" r:id="rId15"/>
    <p:sldId id="381" r:id="rId16"/>
    <p:sldId id="382" r:id="rId17"/>
    <p:sldId id="383" r:id="rId18"/>
    <p:sldId id="399" r:id="rId19"/>
    <p:sldId id="369" r:id="rId20"/>
    <p:sldId id="400" r:id="rId21"/>
    <p:sldId id="401" r:id="rId22"/>
    <p:sldId id="269" r:id="rId23"/>
    <p:sldId id="402" r:id="rId24"/>
    <p:sldId id="271" r:id="rId25"/>
    <p:sldId id="403" r:id="rId26"/>
    <p:sldId id="404" r:id="rId27"/>
    <p:sldId id="277" r:id="rId28"/>
    <p:sldId id="348" r:id="rId29"/>
    <p:sldId id="261" r:id="rId30"/>
  </p:sldIdLst>
  <p:sldSz cx="18288000" cy="10287000"/>
  <p:notesSz cx="6858000" cy="9144000"/>
  <p:embeddedFontLst>
    <p:embeddedFont>
      <p:font typeface="Cambria Math" panose="02040503050406030204" pitchFamily="18"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99BA56"/>
    <a:srgbClr val="D5FFE8"/>
    <a:srgbClr val="C1FFDD"/>
    <a:srgbClr val="FFD347"/>
    <a:srgbClr val="9ADE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570" autoAdjust="0"/>
  </p:normalViewPr>
  <p:slideViewPr>
    <p:cSldViewPr>
      <p:cViewPr varScale="1">
        <p:scale>
          <a:sx n="54" d="100"/>
          <a:sy n="54" d="100"/>
        </p:scale>
        <p:origin x="92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FE8F4-F68A-47EB-BF17-1A7362961D94}" type="datetimeFigureOut">
              <a:rPr lang="en-US" smtClean="0"/>
              <a:t>16/4/2025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555CC-C205-44C7-902C-1A398AB8006E}" type="slidenum">
              <a:rPr lang="en-US" smtClean="0"/>
              <a:t>‹#›</a:t>
            </a:fld>
            <a:endParaRPr lang="en-US"/>
          </a:p>
        </p:txBody>
      </p:sp>
    </p:spTree>
    <p:extLst>
      <p:ext uri="{BB962C8B-B14F-4D97-AF65-F5344CB8AC3E}">
        <p14:creationId xmlns:p14="http://schemas.microsoft.com/office/powerpoint/2010/main" val="3154292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1</a:t>
            </a:fld>
            <a:endParaRPr lang="en-US"/>
          </a:p>
        </p:txBody>
      </p:sp>
    </p:spTree>
    <p:extLst>
      <p:ext uri="{BB962C8B-B14F-4D97-AF65-F5344CB8AC3E}">
        <p14:creationId xmlns:p14="http://schemas.microsoft.com/office/powerpoint/2010/main" val="274004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13</a:t>
            </a:fld>
            <a:endParaRPr lang="en-US"/>
          </a:p>
        </p:txBody>
      </p:sp>
    </p:spTree>
    <p:extLst>
      <p:ext uri="{BB962C8B-B14F-4D97-AF65-F5344CB8AC3E}">
        <p14:creationId xmlns:p14="http://schemas.microsoft.com/office/powerpoint/2010/main" val="3422143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15</a:t>
            </a:fld>
            <a:endParaRPr lang="en-US"/>
          </a:p>
        </p:txBody>
      </p:sp>
    </p:spTree>
    <p:extLst>
      <p:ext uri="{BB962C8B-B14F-4D97-AF65-F5344CB8AC3E}">
        <p14:creationId xmlns:p14="http://schemas.microsoft.com/office/powerpoint/2010/main" val="2984825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16</a:t>
            </a:fld>
            <a:endParaRPr lang="en-US"/>
          </a:p>
        </p:txBody>
      </p:sp>
    </p:spTree>
    <p:extLst>
      <p:ext uri="{BB962C8B-B14F-4D97-AF65-F5344CB8AC3E}">
        <p14:creationId xmlns:p14="http://schemas.microsoft.com/office/powerpoint/2010/main" val="830444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17</a:t>
            </a:fld>
            <a:endParaRPr lang="en-US"/>
          </a:p>
        </p:txBody>
      </p:sp>
    </p:spTree>
    <p:extLst>
      <p:ext uri="{BB962C8B-B14F-4D97-AF65-F5344CB8AC3E}">
        <p14:creationId xmlns:p14="http://schemas.microsoft.com/office/powerpoint/2010/main" val="3945867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18</a:t>
            </a:fld>
            <a:endParaRPr lang="en-US"/>
          </a:p>
        </p:txBody>
      </p:sp>
    </p:spTree>
    <p:extLst>
      <p:ext uri="{BB962C8B-B14F-4D97-AF65-F5344CB8AC3E}">
        <p14:creationId xmlns:p14="http://schemas.microsoft.com/office/powerpoint/2010/main" val="289363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a:latin typeface="Arial" panose="020B0604020202020204" pitchFamily="34" charset="0"/>
                <a:cs typeface="Arial" panose="020B0604020202020204" pitchFamily="34" charset="0"/>
              </a:rPr>
              <a:t>Bấm </a:t>
            </a:r>
            <a:r>
              <a:rPr lang="en-VN" dirty="0">
                <a:latin typeface="Arial" panose="020B0604020202020204" pitchFamily="34" charset="0"/>
                <a:cs typeface="Arial" panose="020B0604020202020204" pitchFamily="34" charset="0"/>
              </a:rPr>
              <a:t>vào từng số để đến câu hỏi. Khi đội nào trả lời đúng thì bấm vào người bắn tên ở đội đó để bắn tên</a:t>
            </a:r>
            <a:r>
              <a:rPr lang="en-VN">
                <a:latin typeface="Arial" panose="020B0604020202020204" pitchFamily="34" charset="0"/>
                <a:cs typeface="Arial" panose="020B0604020202020204" pitchFamily="34" charset="0"/>
              </a:rPr>
              <a:t>. </a:t>
            </a:r>
            <a:endParaRPr lang="en-US">
              <a:latin typeface="Arial" panose="020B0604020202020204" pitchFamily="34" charset="0"/>
              <a:cs typeface="Arial" panose="020B0604020202020204" pitchFamily="34" charset="0"/>
            </a:endParaRPr>
          </a:p>
          <a:p>
            <a:r>
              <a:rPr lang="en-VN">
                <a:latin typeface="Arial" panose="020B0604020202020204" pitchFamily="34" charset="0"/>
                <a:cs typeface="Arial" panose="020B0604020202020204" pitchFamily="34" charset="0"/>
              </a:rPr>
              <a:t>Bấm vào ngôi sao để sang bài mới. </a:t>
            </a:r>
            <a:endParaRPr lang="en-V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B05626-E67A-5B4D-BFAA-65656A2D8359}"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778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bấm vào hình ngôi sao để trở lại slide chọn câu.</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B05626-E67A-5B4D-BFAA-65656A2D8359}"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611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GV</a:t>
            </a:r>
            <a:r>
              <a:rPr lang="en-US" baseline="0"/>
              <a:t> bấm vào hình ngôi sao để trở lại slide chọn câu.</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B05626-E67A-5B4D-BFAA-65656A2D8359}"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6379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GV</a:t>
            </a:r>
            <a:r>
              <a:rPr lang="en-US" baseline="0"/>
              <a:t> bấm vào hình ngôi sao để trở lại slide chọn câu.</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B05626-E67A-5B4D-BFAA-65656A2D8359}"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192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GV</a:t>
            </a:r>
            <a:r>
              <a:rPr lang="en-US" baseline="0"/>
              <a:t> bấm vào hình ngôi sao để trở lại slide chọn câu.</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B05626-E67A-5B4D-BFAA-65656A2D8359}"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6488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5</a:t>
            </a:fld>
            <a:endParaRPr lang="en-US"/>
          </a:p>
        </p:txBody>
      </p:sp>
    </p:spTree>
    <p:extLst>
      <p:ext uri="{BB962C8B-B14F-4D97-AF65-F5344CB8AC3E}">
        <p14:creationId xmlns:p14="http://schemas.microsoft.com/office/powerpoint/2010/main" val="3966151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GV</a:t>
            </a:r>
            <a:r>
              <a:rPr lang="en-US" baseline="0"/>
              <a:t> bấm vào hình ngôi sao để trở lại slide chọn câu.</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B05626-E67A-5B4D-BFAA-65656A2D8359}"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558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6</a:t>
            </a:fld>
            <a:endParaRPr lang="en-US"/>
          </a:p>
        </p:txBody>
      </p:sp>
    </p:spTree>
    <p:extLst>
      <p:ext uri="{BB962C8B-B14F-4D97-AF65-F5344CB8AC3E}">
        <p14:creationId xmlns:p14="http://schemas.microsoft.com/office/powerpoint/2010/main" val="345829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7</a:t>
            </a:fld>
            <a:endParaRPr lang="en-US"/>
          </a:p>
        </p:txBody>
      </p:sp>
    </p:spTree>
    <p:extLst>
      <p:ext uri="{BB962C8B-B14F-4D97-AF65-F5344CB8AC3E}">
        <p14:creationId xmlns:p14="http://schemas.microsoft.com/office/powerpoint/2010/main" val="157969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8</a:t>
            </a:fld>
            <a:endParaRPr lang="en-US"/>
          </a:p>
        </p:txBody>
      </p:sp>
    </p:spTree>
    <p:extLst>
      <p:ext uri="{BB962C8B-B14F-4D97-AF65-F5344CB8AC3E}">
        <p14:creationId xmlns:p14="http://schemas.microsoft.com/office/powerpoint/2010/main" val="3111096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9</a:t>
            </a:fld>
            <a:endParaRPr lang="en-US"/>
          </a:p>
        </p:txBody>
      </p:sp>
    </p:spTree>
    <p:extLst>
      <p:ext uri="{BB962C8B-B14F-4D97-AF65-F5344CB8AC3E}">
        <p14:creationId xmlns:p14="http://schemas.microsoft.com/office/powerpoint/2010/main" val="4187267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10</a:t>
            </a:fld>
            <a:endParaRPr lang="en-US"/>
          </a:p>
        </p:txBody>
      </p:sp>
    </p:spTree>
    <p:extLst>
      <p:ext uri="{BB962C8B-B14F-4D97-AF65-F5344CB8AC3E}">
        <p14:creationId xmlns:p14="http://schemas.microsoft.com/office/powerpoint/2010/main" val="2320339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11</a:t>
            </a:fld>
            <a:endParaRPr lang="en-US"/>
          </a:p>
        </p:txBody>
      </p:sp>
    </p:spTree>
    <p:extLst>
      <p:ext uri="{BB962C8B-B14F-4D97-AF65-F5344CB8AC3E}">
        <p14:creationId xmlns:p14="http://schemas.microsoft.com/office/powerpoint/2010/main" val="3594273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555CC-C205-44C7-902C-1A398AB8006E}" type="slidenum">
              <a:rPr lang="en-US" smtClean="0"/>
              <a:t>12</a:t>
            </a:fld>
            <a:endParaRPr lang="en-US"/>
          </a:p>
        </p:txBody>
      </p:sp>
    </p:spTree>
    <p:extLst>
      <p:ext uri="{BB962C8B-B14F-4D97-AF65-F5344CB8AC3E}">
        <p14:creationId xmlns:p14="http://schemas.microsoft.com/office/powerpoint/2010/main" val="84296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32.svg"/></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9.svg"/><Relationship Id="rId18" Type="http://schemas.openxmlformats.org/officeDocument/2006/relationships/image" Target="../media/image42.png"/><Relationship Id="rId26" Type="http://schemas.openxmlformats.org/officeDocument/2006/relationships/slide" Target="slide26.xml"/><Relationship Id="rId3" Type="http://schemas.openxmlformats.org/officeDocument/2006/relationships/slide" Target="slide27.xml"/><Relationship Id="rId21" Type="http://schemas.openxmlformats.org/officeDocument/2006/relationships/image" Target="../media/image44.png"/><Relationship Id="rId7" Type="http://schemas.openxmlformats.org/officeDocument/2006/relationships/image" Target="../media/image25.svg"/><Relationship Id="rId12" Type="http://schemas.openxmlformats.org/officeDocument/2006/relationships/image" Target="../media/image38.png"/><Relationship Id="rId17" Type="http://schemas.openxmlformats.org/officeDocument/2006/relationships/slide" Target="slide23.xml"/><Relationship Id="rId25" Type="http://schemas.openxmlformats.org/officeDocument/2006/relationships/image" Target="../media/image47.svg"/><Relationship Id="rId2" Type="http://schemas.openxmlformats.org/officeDocument/2006/relationships/notesSlide" Target="../notesSlides/notesSlide15.xml"/><Relationship Id="rId16" Type="http://schemas.openxmlformats.org/officeDocument/2006/relationships/image" Target="../media/image41.svg"/><Relationship Id="rId20"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7.svg"/><Relationship Id="rId24" Type="http://schemas.openxmlformats.org/officeDocument/2006/relationships/image" Target="../media/image46.png"/><Relationship Id="rId5" Type="http://schemas.openxmlformats.org/officeDocument/2006/relationships/image" Target="../media/image23.svg"/><Relationship Id="rId15" Type="http://schemas.openxmlformats.org/officeDocument/2006/relationships/image" Target="../media/image40.png"/><Relationship Id="rId23" Type="http://schemas.openxmlformats.org/officeDocument/2006/relationships/slide" Target="slide25.xml"/><Relationship Id="rId28" Type="http://schemas.openxmlformats.org/officeDocument/2006/relationships/image" Target="../media/image49.svg"/><Relationship Id="rId10" Type="http://schemas.openxmlformats.org/officeDocument/2006/relationships/image" Target="../media/image36.png"/><Relationship Id="rId19" Type="http://schemas.openxmlformats.org/officeDocument/2006/relationships/image" Target="../media/image43.svg"/><Relationship Id="rId4" Type="http://schemas.openxmlformats.org/officeDocument/2006/relationships/image" Target="../media/image22.png"/><Relationship Id="rId9" Type="http://schemas.openxmlformats.org/officeDocument/2006/relationships/image" Target="../media/image34.svg"/><Relationship Id="rId14" Type="http://schemas.openxmlformats.org/officeDocument/2006/relationships/slide" Target="slide22.xml"/><Relationship Id="rId22" Type="http://schemas.openxmlformats.org/officeDocument/2006/relationships/image" Target="../media/image45.svg"/><Relationship Id="rId27"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image" Target="../media/image25.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image" Target="../media/image25.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image" Target="../media/image25.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image" Target="../media/image25.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image" Target="../media/image25.sv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23.svg"/><Relationship Id="rId5" Type="http://schemas.openxmlformats.org/officeDocument/2006/relationships/image" Target="../media/image53.svg"/><Relationship Id="rId10" Type="http://schemas.openxmlformats.org/officeDocument/2006/relationships/image" Target="../media/image22.png"/><Relationship Id="rId4" Type="http://schemas.openxmlformats.org/officeDocument/2006/relationships/image" Target="../media/image52.png"/><Relationship Id="rId9" Type="http://schemas.openxmlformats.org/officeDocument/2006/relationships/image" Target="../media/image25.svg"/></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8.sv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31" name="Freeform 31"/>
          <p:cNvSpPr/>
          <p:nvPr/>
        </p:nvSpPr>
        <p:spPr>
          <a:xfrm>
            <a:off x="14460300" y="709904"/>
            <a:ext cx="3666839" cy="947966"/>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en-US"/>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en-US"/>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en-US"/>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30" name="Freeform 30"/>
          <p:cNvSpPr/>
          <p:nvPr/>
        </p:nvSpPr>
        <p:spPr>
          <a:xfrm>
            <a:off x="17247589" y="757658"/>
            <a:ext cx="861340" cy="896558"/>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en-US"/>
          </a:p>
        </p:txBody>
      </p:sp>
      <p:sp>
        <p:nvSpPr>
          <p:cNvPr id="44" name="Rectangle 43"/>
          <p:cNvSpPr/>
          <p:nvPr/>
        </p:nvSpPr>
        <p:spPr>
          <a:xfrm>
            <a:off x="1118365" y="2166404"/>
            <a:ext cx="14940181" cy="2485168"/>
          </a:xfrm>
          <a:prstGeom prst="rect">
            <a:avLst/>
          </a:prstGeom>
        </p:spPr>
        <p:txBody>
          <a:bodyPr wrap="square">
            <a:spAutoFit/>
          </a:bodyPr>
          <a:lstStyle/>
          <a:p>
            <a:pPr algn="just">
              <a:lnSpc>
                <a:spcPct val="150000"/>
              </a:lnSpc>
              <a:spcAft>
                <a:spcPts val="800"/>
              </a:spcAft>
            </a:pP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Bảo</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hiểm</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hiểu</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đơn</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giản</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là</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một</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hoạt</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động</a:t>
            </a:r>
            <a:r>
              <a:rPr lang="nl-NL" sz="3600" dirty="0">
                <a:latin typeface="Arial" panose="020B0604020202020204" pitchFamily="34" charset="0"/>
                <a:ea typeface="Calibri" panose="020F0502020204030204" pitchFamily="34" charset="0"/>
                <a:cs typeface="Times New Roman" panose="02020603050405020304" pitchFamily="18" charset="0"/>
              </a:rPr>
              <a:t> qua </a:t>
            </a:r>
            <a:r>
              <a:rPr lang="nl-NL" sz="3600" dirty="0" err="1">
                <a:latin typeface="Arial" panose="020B0604020202020204" pitchFamily="34" charset="0"/>
                <a:ea typeface="Calibri" panose="020F0502020204030204" pitchFamily="34" charset="0"/>
                <a:cs typeface="Times New Roman" panose="02020603050405020304" pitchFamily="18" charset="0"/>
              </a:rPr>
              <a:t>đó</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một</a:t>
            </a:r>
            <a:r>
              <a:rPr lang="nl-NL" sz="3600" dirty="0">
                <a:latin typeface="Arial" panose="020B0604020202020204" pitchFamily="34" charset="0"/>
                <a:ea typeface="Calibri" panose="020F0502020204030204" pitchFamily="34" charset="0"/>
                <a:cs typeface="Times New Roman" panose="02020603050405020304" pitchFamily="18" charset="0"/>
              </a:rPr>
              <a:t> cá </a:t>
            </a:r>
            <a:r>
              <a:rPr lang="nl-NL" sz="3600" dirty="0" err="1">
                <a:latin typeface="Arial" panose="020B0604020202020204" pitchFamily="34" charset="0"/>
                <a:ea typeface="Calibri" panose="020F0502020204030204" pitchFamily="34" charset="0"/>
                <a:cs typeface="Times New Roman" panose="02020603050405020304" pitchFamily="18" charset="0"/>
              </a:rPr>
              <a:t>nhân</a:t>
            </a:r>
            <a:r>
              <a:rPr lang="nl-NL" sz="3600" dirty="0">
                <a:latin typeface="Arial" panose="020B0604020202020204" pitchFamily="34" charset="0"/>
                <a:ea typeface="Calibri" panose="020F0502020204030204" pitchFamily="34" charset="0"/>
                <a:cs typeface="Times New Roman" panose="02020603050405020304" pitchFamily="18" charset="0"/>
              </a:rPr>
              <a:t> có </a:t>
            </a:r>
            <a:r>
              <a:rPr lang="nl-NL" sz="3600" dirty="0" err="1">
                <a:latin typeface="Arial" panose="020B0604020202020204" pitchFamily="34" charset="0"/>
                <a:ea typeface="Calibri" panose="020F0502020204030204" pitchFamily="34" charset="0"/>
                <a:cs typeface="Times New Roman" panose="02020603050405020304" pitchFamily="18" charset="0"/>
              </a:rPr>
              <a:t>quyền</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được</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hưởng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trợ</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cấp</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bảo</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hiểm</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nhờ</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vào</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một</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khoản</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đóng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góp</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cho</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mình</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hoặc</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người</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thứ</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ba</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trong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trường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hợp</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xảy</a:t>
            </a:r>
            <a:r>
              <a:rPr lang="nl-NL" sz="3600" dirty="0">
                <a:latin typeface="Arial" panose="020B0604020202020204" pitchFamily="34" charset="0"/>
                <a:ea typeface="Calibri" panose="020F0502020204030204" pitchFamily="34" charset="0"/>
                <a:cs typeface="Times New Roman" panose="02020603050405020304" pitchFamily="18" charset="0"/>
              </a:rPr>
              <a:t> ra </a:t>
            </a:r>
            <a:r>
              <a:rPr lang="nl-NL" sz="3600" dirty="0" err="1">
                <a:latin typeface="Arial" panose="020B0604020202020204" pitchFamily="34" charset="0"/>
                <a:ea typeface="Calibri" panose="020F0502020204030204" pitchFamily="34" charset="0"/>
                <a:cs typeface="Times New Roman" panose="02020603050405020304" pitchFamily="18" charset="0"/>
              </a:rPr>
              <a:t>rủi</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ro</a:t>
            </a:r>
            <a:r>
              <a:rPr lang="nl-NL"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5" name="Object 44"/>
          <p:cNvGraphicFramePr>
            <a:graphicFrameLocks noChangeAspect="1"/>
          </p:cNvGraphicFramePr>
          <p:nvPr>
            <p:extLst>
              <p:ext uri="{D42A27DB-BD31-4B8C-83A1-F6EECF244321}">
                <p14:modId xmlns:p14="http://schemas.microsoft.com/office/powerpoint/2010/main" val="1175847206"/>
              </p:ext>
            </p:extLst>
          </p:nvPr>
        </p:nvGraphicFramePr>
        <p:xfrm>
          <a:off x="9086850" y="5035550"/>
          <a:ext cx="114300" cy="215900"/>
        </p:xfrm>
        <a:graphic>
          <a:graphicData uri="http://schemas.openxmlformats.org/presentationml/2006/ole">
            <mc:AlternateContent xmlns:mc="http://schemas.openxmlformats.org/markup-compatibility/2006">
              <mc:Choice xmlns:v="urn:schemas-microsoft-com:vml" Requires="v">
                <p:oleObj name="Equation" r:id="rId5" imgW="114120" imgH="215640" progId="Equation.3">
                  <p:embed/>
                </p:oleObj>
              </mc:Choice>
              <mc:Fallback>
                <p:oleObj name="Equation" r:id="rId5" imgW="114120" imgH="215640" progId="Equation.3">
                  <p:embed/>
                  <p:pic>
                    <p:nvPicPr>
                      <p:cNvPr id="0" name=""/>
                      <p:cNvPicPr/>
                      <p:nvPr/>
                    </p:nvPicPr>
                    <p:blipFill>
                      <a:blip r:embed="rId6"/>
                      <a:stretch>
                        <a:fillRect/>
                      </a:stretch>
                    </p:blipFill>
                    <p:spPr>
                      <a:xfrm>
                        <a:off x="9086850" y="5035550"/>
                        <a:ext cx="114300" cy="215900"/>
                      </a:xfrm>
                      <a:prstGeom prst="rect">
                        <a:avLst/>
                      </a:prstGeom>
                    </p:spPr>
                  </p:pic>
                </p:oleObj>
              </mc:Fallback>
            </mc:AlternateContent>
          </a:graphicData>
        </a:graphic>
      </p:graphicFrame>
      <p:sp>
        <p:nvSpPr>
          <p:cNvPr id="28" name="TextBox 27"/>
          <p:cNvSpPr txBox="1"/>
          <p:nvPr/>
        </p:nvSpPr>
        <p:spPr>
          <a:xfrm>
            <a:off x="5244521" y="691516"/>
            <a:ext cx="6629400" cy="1107996"/>
          </a:xfrm>
          <a:prstGeom prst="rect">
            <a:avLst/>
          </a:prstGeom>
          <a:noFill/>
        </p:spPr>
        <p:txBody>
          <a:bodyPr wrap="square" rtlCol="0">
            <a:spAutoFit/>
          </a:bodyPr>
          <a:lstStyle/>
          <a:p>
            <a:pPr algn="ctr"/>
            <a:r>
              <a:rPr lang="vi-VN" sz="6600" b="1" dirty="0">
                <a:solidFill>
                  <a:schemeClr val="accent6">
                    <a:lumMod val="75000"/>
                  </a:schemeClr>
                </a:solidFill>
                <a:latin typeface="Arial" panose="020B0604020202020204" pitchFamily="34" charset="0"/>
                <a:cs typeface="Arial" panose="020B0604020202020204" pitchFamily="34" charset="0"/>
              </a:rPr>
              <a:t>KHỞI ĐỘNG</a:t>
            </a:r>
            <a:endParaRPr lang="en-US" sz="6600" b="1" dirty="0">
              <a:solidFill>
                <a:schemeClr val="accent6">
                  <a:lumMod val="75000"/>
                </a:schemeClr>
              </a:solidFill>
              <a:latin typeface="Arial" panose="020B0604020202020204" pitchFamily="34" charset="0"/>
              <a:cs typeface="Arial" panose="020B0604020202020204" pitchFamily="34" charset="0"/>
            </a:endParaRPr>
          </a:p>
        </p:txBody>
      </p:sp>
      <p:pic>
        <p:nvPicPr>
          <p:cNvPr id="27" name="Picture 26" descr="Bảo hiểm xã hội là gì? Các chế độ BHXH tại Việt Nam 2024">
            <a:extLst>
              <a:ext uri="{FF2B5EF4-FFF2-40B4-BE49-F238E27FC236}">
                <a16:creationId xmlns:a16="http://schemas.microsoft.com/office/drawing/2014/main" id="{183D8F93-150F-8F13-7B83-E5149253883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62465" y="5291463"/>
            <a:ext cx="6532045" cy="4132262"/>
          </a:xfrm>
          <a:prstGeom prst="rect">
            <a:avLst/>
          </a:prstGeom>
          <a:noFill/>
          <a:ln>
            <a:noFill/>
          </a:ln>
        </p:spPr>
      </p:pic>
      <p:pic>
        <p:nvPicPr>
          <p:cNvPr id="33" name="Picture 32" descr="Bảo hiểm nhân thọ là gì? 5 Loại bảo hiểm con người thường gặp">
            <a:extLst>
              <a:ext uri="{FF2B5EF4-FFF2-40B4-BE49-F238E27FC236}">
                <a16:creationId xmlns:a16="http://schemas.microsoft.com/office/drawing/2014/main" id="{646893C0-E74C-7823-9636-B5AB85C9FD2C}"/>
              </a:ext>
            </a:extLst>
          </p:cNvPr>
          <p:cNvPicPr>
            <a:picLocks noChangeAspect="1"/>
          </p:cNvPicPr>
          <p:nvPr/>
        </p:nvPicPr>
        <p:blipFill rotWithShape="1">
          <a:blip r:embed="rId8">
            <a:extLst>
              <a:ext uri="{28A0092B-C50C-407E-A947-70E740481C1C}">
                <a14:useLocalDpi xmlns:a14="http://schemas.microsoft.com/office/drawing/2010/main" val="0"/>
              </a:ext>
            </a:extLst>
          </a:blip>
          <a:srcRect l="19253" t="-1215" r="19500" b="-2821"/>
          <a:stretch/>
        </p:blipFill>
        <p:spPr bwMode="auto">
          <a:xfrm>
            <a:off x="9226854" y="4789586"/>
            <a:ext cx="5804097" cy="50673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867374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ppt_x"/>
                                          </p:val>
                                        </p:tav>
                                        <p:tav tm="100000">
                                          <p:val>
                                            <p:strVal val="#ppt_x"/>
                                          </p:val>
                                        </p:tav>
                                      </p:tavLst>
                                    </p:anim>
                                    <p:anim calcmode="lin" valueType="num">
                                      <p:cBhvr additive="base">
                                        <p:cTn id="2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113689"/>
            <a:ext cx="3246680" cy="3255592"/>
          </a:xfrm>
          <a:prstGeom prst="rect">
            <a:avLst/>
          </a:prstGeom>
        </p:spPr>
        <p:txBody>
          <a:bodyPr lIns="50800" tIns="50800" rIns="50800" bIns="50800" rtlCol="0" anchor="ctr"/>
          <a:lstStyle/>
          <a:p>
            <a:pPr algn="ctr">
              <a:lnSpc>
                <a:spcPts val="2659"/>
              </a:lnSpc>
              <a:spcBef>
                <a:spcPct val="0"/>
              </a:spcBef>
            </a:pPr>
            <a:endParaRPr/>
          </a:p>
        </p:txBody>
      </p:sp>
      <p:grpSp>
        <p:nvGrpSpPr>
          <p:cNvPr id="5" name="Group 4">
            <a:extLst>
              <a:ext uri="{FF2B5EF4-FFF2-40B4-BE49-F238E27FC236}">
                <a16:creationId xmlns:a16="http://schemas.microsoft.com/office/drawing/2014/main" id="{5974B5F1-17CA-78F6-8E08-EA5CC55EA2C8}"/>
              </a:ext>
            </a:extLst>
          </p:cNvPr>
          <p:cNvGrpSpPr/>
          <p:nvPr/>
        </p:nvGrpSpPr>
        <p:grpSpPr>
          <a:xfrm>
            <a:off x="735458" y="548640"/>
            <a:ext cx="16763999" cy="3709126"/>
            <a:chOff x="735458" y="548640"/>
            <a:chExt cx="16763999" cy="3709126"/>
          </a:xfrm>
        </p:grpSpPr>
        <p:sp>
          <p:nvSpPr>
            <p:cNvPr id="2" name="Rectangle 1">
              <a:extLst>
                <a:ext uri="{FF2B5EF4-FFF2-40B4-BE49-F238E27FC236}">
                  <a16:creationId xmlns:a16="http://schemas.microsoft.com/office/drawing/2014/main" id="{3E125A7F-86F6-366C-7F3F-4DF2292A6EDA}"/>
                </a:ext>
              </a:extLst>
            </p:cNvPr>
            <p:cNvSpPr/>
            <p:nvPr/>
          </p:nvSpPr>
          <p:spPr>
            <a:xfrm>
              <a:off x="735458" y="548640"/>
              <a:ext cx="2060118" cy="904415"/>
            </a:xfrm>
            <a:prstGeom prst="rect">
              <a:avLst/>
            </a:prstGeom>
          </p:spPr>
          <p:txBody>
            <a:bodyPr wrap="square">
              <a:spAutoFit/>
            </a:bodyPr>
            <a:lstStyle/>
            <a:p>
              <a:pPr algn="just">
                <a:lnSpc>
                  <a:spcPct val="150000"/>
                </a:lnSpc>
                <a:spcAft>
                  <a:spcPts val="800"/>
                </a:spcAft>
              </a:pPr>
              <a:r>
                <a:rPr lang="nl-NL" sz="4000" b="1" kern="0">
                  <a:highlight>
                    <a:srgbClr val="FFFF99"/>
                  </a:highlight>
                  <a:latin typeface="Arial" panose="020B0604020202020204" pitchFamily="34" charset="0"/>
                  <a:ea typeface="Calibri" panose="020F0502020204030204" pitchFamily="34" charset="0"/>
                </a:rPr>
                <a:t>Ví dụ 1</a:t>
              </a:r>
              <a:endParaRPr lang="en-US" sz="4000" dirty="0">
                <a:highlight>
                  <a:srgbClr val="FFFF99"/>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D29F643-4C93-9966-8B86-EA20F63038F6}"/>
                </a:ext>
              </a:extLst>
            </p:cNvPr>
            <p:cNvSpPr txBox="1"/>
            <p:nvPr/>
          </p:nvSpPr>
          <p:spPr>
            <a:xfrm>
              <a:off x="788542" y="571500"/>
              <a:ext cx="16710915" cy="3686266"/>
            </a:xfrm>
            <a:prstGeom prst="rect">
              <a:avLst/>
            </a:prstGeom>
            <a:noFill/>
          </p:spPr>
          <p:txBody>
            <a:bodyPr wrap="square">
              <a:spAutoFit/>
            </a:bodyPr>
            <a:lstStyle/>
            <a:p>
              <a:pPr algn="just">
                <a:lnSpc>
                  <a:spcPct val="150000"/>
                </a:lnSpc>
                <a:spcAft>
                  <a:spcPts val="800"/>
                </a:spcAft>
              </a:pP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Chú</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Hòa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giáo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viên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con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đang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học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cấp</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học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cơ</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sở</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Căn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cứ</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mức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đóng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hiểm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tế</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quy</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định</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ngày</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01/07/2023,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tính</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tiền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hiểm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tế</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tối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chú</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Hòa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con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đóng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6" name="TextBox 5">
            <a:extLst>
              <a:ext uri="{FF2B5EF4-FFF2-40B4-BE49-F238E27FC236}">
                <a16:creationId xmlns:a16="http://schemas.microsoft.com/office/drawing/2014/main" id="{E0DD6BBF-8EA3-F5BC-EDCA-479CA4D86E20}"/>
              </a:ext>
            </a:extLst>
          </p:cNvPr>
          <p:cNvSpPr txBox="1"/>
          <p:nvPr/>
        </p:nvSpPr>
        <p:spPr>
          <a:xfrm>
            <a:off x="8416922" y="4644022"/>
            <a:ext cx="1454153" cy="769441"/>
          </a:xfrm>
          <a:prstGeom prst="rect">
            <a:avLst/>
          </a:prstGeom>
          <a:noFill/>
        </p:spPr>
        <p:txBody>
          <a:bodyPr wrap="square" rtlCol="0">
            <a:spAutoFit/>
          </a:bodyPr>
          <a:lstStyle/>
          <a:p>
            <a:r>
              <a:rPr lang="vi-VN" sz="4400" b="1" u="sng" dirty="0">
                <a:solidFill>
                  <a:srgbClr val="C00000"/>
                </a:solidFill>
                <a:latin typeface="Arial" panose="020B0604020202020204" pitchFamily="34" charset="0"/>
                <a:cs typeface="Arial" panose="020B0604020202020204" pitchFamily="34" charset="0"/>
              </a:rPr>
              <a:t>Giải</a:t>
            </a:r>
            <a:r>
              <a:rPr lang="vi-VN" sz="4400" b="1" dirty="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9FF376D-727C-FECD-6561-C3CC26A47696}"/>
                  </a:ext>
                </a:extLst>
              </p:cNvPr>
              <p:cNvSpPr txBox="1"/>
              <p:nvPr/>
            </p:nvSpPr>
            <p:spPr>
              <a:xfrm>
                <a:off x="535112" y="5838936"/>
                <a:ext cx="17217772" cy="3711914"/>
              </a:xfrm>
              <a:prstGeom prst="rect">
                <a:avLst/>
              </a:prstGeom>
              <a:noFill/>
            </p:spPr>
            <p:txBody>
              <a:bodyPr wrap="square">
                <a:spAutoFit/>
              </a:bodyPr>
              <a:lstStyle/>
              <a:p>
                <a:pPr algn="just">
                  <a:lnSpc>
                    <a:spcPct val="200000"/>
                  </a:lnSpc>
                  <a:spcAft>
                    <a:spcPts val="800"/>
                  </a:spcAft>
                </a:pP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Do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mức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đóng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hiểm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tế</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tháng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tối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chú</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Hòa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540 000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tháng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mức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đóng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hiểm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tế</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tối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chú</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Hòa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14:m>
                  <m:oMath xmlns:m="http://schemas.openxmlformats.org/officeDocument/2006/math">
                    <m:r>
                      <a:rPr lang="en-US" sz="4000" i="1" kern="100">
                        <a:effectLst/>
                        <a:latin typeface="Cambria Math" panose="02040503050406030204" pitchFamily="18" charset="0"/>
                        <a:ea typeface="Times New Roman" panose="02020603050405020304" pitchFamily="18" charset="0"/>
                        <a:cs typeface="Arial" panose="020B0604020202020204" pitchFamily="34" charset="0"/>
                      </a:rPr>
                      <m:t>540 000 . 12=6 480 000</m:t>
                    </m:r>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E9FF376D-727C-FECD-6561-C3CC26A47696}"/>
                  </a:ext>
                </a:extLst>
              </p:cNvPr>
              <p:cNvSpPr txBox="1">
                <a:spLocks noRot="1" noChangeAspect="1" noMove="1" noResize="1" noEditPoints="1" noAdjustHandles="1" noChangeArrowheads="1" noChangeShapeType="1" noTextEdit="1"/>
              </p:cNvSpPr>
              <p:nvPr/>
            </p:nvSpPr>
            <p:spPr>
              <a:xfrm>
                <a:off x="535112" y="5838936"/>
                <a:ext cx="17217772" cy="3711914"/>
              </a:xfrm>
              <a:prstGeom prst="rect">
                <a:avLst/>
              </a:prstGeom>
              <a:blipFill>
                <a:blip r:embed="rId3"/>
                <a:stretch>
                  <a:fillRect l="-1275" r="-1239" b="-5747"/>
                </a:stretch>
              </a:blipFill>
            </p:spPr>
            <p:txBody>
              <a:bodyPr/>
              <a:lstStyle/>
              <a:p>
                <a:r>
                  <a:rPr lang="en-US">
                    <a:noFill/>
                  </a:rPr>
                  <a:t> </a:t>
                </a:r>
              </a:p>
            </p:txBody>
          </p:sp>
        </mc:Fallback>
      </mc:AlternateContent>
    </p:spTree>
    <p:extLst>
      <p:ext uri="{BB962C8B-B14F-4D97-AF65-F5344CB8AC3E}">
        <p14:creationId xmlns:p14="http://schemas.microsoft.com/office/powerpoint/2010/main" val="1924329879"/>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113689"/>
            <a:ext cx="3246680" cy="3255592"/>
          </a:xfrm>
          <a:prstGeom prst="rect">
            <a:avLst/>
          </a:prstGeom>
        </p:spPr>
        <p:txBody>
          <a:bodyPr lIns="50800" tIns="50800" rIns="50800" bIns="50800" rtlCol="0" anchor="ctr"/>
          <a:lstStyle/>
          <a:p>
            <a:pPr algn="ctr">
              <a:lnSpc>
                <a:spcPts val="2659"/>
              </a:lnSpc>
              <a:spcBef>
                <a:spcPct val="0"/>
              </a:spcBef>
            </a:pPr>
            <a:endParaRPr/>
          </a:p>
        </p:txBody>
      </p:sp>
      <p:sp>
        <p:nvSpPr>
          <p:cNvPr id="6" name="TextBox 5">
            <a:extLst>
              <a:ext uri="{FF2B5EF4-FFF2-40B4-BE49-F238E27FC236}">
                <a16:creationId xmlns:a16="http://schemas.microsoft.com/office/drawing/2014/main" id="{E0DD6BBF-8EA3-F5BC-EDCA-479CA4D86E20}"/>
              </a:ext>
            </a:extLst>
          </p:cNvPr>
          <p:cNvSpPr txBox="1"/>
          <p:nvPr/>
        </p:nvSpPr>
        <p:spPr>
          <a:xfrm>
            <a:off x="8416921" y="972044"/>
            <a:ext cx="1454153" cy="769441"/>
          </a:xfrm>
          <a:prstGeom prst="rect">
            <a:avLst/>
          </a:prstGeom>
          <a:noFill/>
        </p:spPr>
        <p:txBody>
          <a:bodyPr wrap="square" rtlCol="0">
            <a:spAutoFit/>
          </a:bodyPr>
          <a:lstStyle/>
          <a:p>
            <a:r>
              <a:rPr lang="vi-VN" sz="4400" b="1" u="sng" dirty="0">
                <a:solidFill>
                  <a:srgbClr val="C00000"/>
                </a:solidFill>
                <a:latin typeface="Arial" panose="020B0604020202020204" pitchFamily="34" charset="0"/>
                <a:cs typeface="Arial" panose="020B0604020202020204" pitchFamily="34" charset="0"/>
              </a:rPr>
              <a:t>Giải</a:t>
            </a:r>
            <a:r>
              <a:rPr lang="vi-VN" sz="4400" b="1" dirty="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9FF376D-727C-FECD-6561-C3CC26A47696}"/>
                  </a:ext>
                </a:extLst>
              </p:cNvPr>
              <p:cNvSpPr txBox="1"/>
              <p:nvPr/>
            </p:nvSpPr>
            <p:spPr>
              <a:xfrm>
                <a:off x="1143852" y="1924975"/>
                <a:ext cx="16000289" cy="7610417"/>
              </a:xfrm>
              <a:prstGeom prst="rect">
                <a:avLst/>
              </a:prstGeom>
              <a:noFill/>
            </p:spPr>
            <p:txBody>
              <a:bodyPr wrap="square">
                <a:spAutoFit/>
              </a:bodyPr>
              <a:lstStyle/>
              <a:p>
                <a:pPr algn="just">
                  <a:lnSpc>
                    <a:spcPct val="200000"/>
                  </a:lnSpc>
                  <a:spcAft>
                    <a:spcPts val="800"/>
                  </a:spcAft>
                </a:pP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Do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con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chú</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Hòa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đang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học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cấp</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học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cơ</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sở</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mức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đóng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hiểm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tế</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người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con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14:m>
                  <m:oMath xmlns:m="http://schemas.openxmlformats.org/officeDocument/2006/math">
                    <m:r>
                      <a:rPr lang="en-US" sz="4000" i="1" kern="100">
                        <a:effectLst/>
                        <a:latin typeface="Cambria Math" panose="02040503050406030204" pitchFamily="18" charset="0"/>
                        <a:ea typeface="Times New Roman" panose="02020603050405020304" pitchFamily="18" charset="0"/>
                        <a:cs typeface="Arial" panose="020B0604020202020204" pitchFamily="34" charset="0"/>
                      </a:rPr>
                      <m:t>680 400 . 2=1 360 800</m:t>
                    </m:r>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tiền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hiểm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tế</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tối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chú</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Hòa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con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đóng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14:m>
                  <m:oMath xmlns:m="http://schemas.openxmlformats.org/officeDocument/2006/math">
                    <m:r>
                      <a:rPr lang="en-US" sz="4000" i="1" kern="100">
                        <a:effectLst/>
                        <a:latin typeface="Cambria Math" panose="02040503050406030204" pitchFamily="18" charset="0"/>
                        <a:ea typeface="Times New Roman" panose="02020603050405020304" pitchFamily="18" charset="0"/>
                        <a:cs typeface="Arial" panose="020B0604020202020204" pitchFamily="34" charset="0"/>
                      </a:rPr>
                      <m:t>6 480 000+1 360 800=7 840 000</m:t>
                    </m:r>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E9FF376D-727C-FECD-6561-C3CC26A47696}"/>
                  </a:ext>
                </a:extLst>
              </p:cNvPr>
              <p:cNvSpPr txBox="1">
                <a:spLocks noRot="1" noChangeAspect="1" noMove="1" noResize="1" noEditPoints="1" noAdjustHandles="1" noChangeArrowheads="1" noChangeShapeType="1" noTextEdit="1"/>
              </p:cNvSpPr>
              <p:nvPr/>
            </p:nvSpPr>
            <p:spPr>
              <a:xfrm>
                <a:off x="1143852" y="1924975"/>
                <a:ext cx="16000289" cy="7610417"/>
              </a:xfrm>
              <a:prstGeom prst="rect">
                <a:avLst/>
              </a:prstGeom>
              <a:blipFill>
                <a:blip r:embed="rId3"/>
                <a:stretch>
                  <a:fillRect l="-1372" r="-1372" b="-2324"/>
                </a:stretch>
              </a:blipFill>
            </p:spPr>
            <p:txBody>
              <a:bodyPr/>
              <a:lstStyle/>
              <a:p>
                <a:r>
                  <a:rPr lang="en-US">
                    <a:noFill/>
                  </a:rPr>
                  <a:t> </a:t>
                </a:r>
              </a:p>
            </p:txBody>
          </p:sp>
        </mc:Fallback>
      </mc:AlternateContent>
    </p:spTree>
    <p:extLst>
      <p:ext uri="{BB962C8B-B14F-4D97-AF65-F5344CB8AC3E}">
        <p14:creationId xmlns:p14="http://schemas.microsoft.com/office/powerpoint/2010/main" val="13683220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113689"/>
            <a:ext cx="3246680" cy="3255592"/>
          </a:xfrm>
          <a:prstGeom prst="rect">
            <a:avLst/>
          </a:prstGeom>
        </p:spPr>
        <p:txBody>
          <a:bodyPr lIns="50800" tIns="50800" rIns="50800" bIns="50800" rtlCol="0" anchor="ctr"/>
          <a:lstStyle/>
          <a:p>
            <a:pPr algn="ctr">
              <a:lnSpc>
                <a:spcPts val="2659"/>
              </a:lnSpc>
              <a:spcBef>
                <a:spcPct val="0"/>
              </a:spcBef>
            </a:pPr>
            <a:endParaRPr/>
          </a:p>
        </p:txBody>
      </p:sp>
      <p:grpSp>
        <p:nvGrpSpPr>
          <p:cNvPr id="5" name="Group 4">
            <a:extLst>
              <a:ext uri="{FF2B5EF4-FFF2-40B4-BE49-F238E27FC236}">
                <a16:creationId xmlns:a16="http://schemas.microsoft.com/office/drawing/2014/main" id="{5974B5F1-17CA-78F6-8E08-EA5CC55EA2C8}"/>
              </a:ext>
            </a:extLst>
          </p:cNvPr>
          <p:cNvGrpSpPr/>
          <p:nvPr/>
        </p:nvGrpSpPr>
        <p:grpSpPr>
          <a:xfrm>
            <a:off x="914399" y="825330"/>
            <a:ext cx="16459201" cy="8636339"/>
            <a:chOff x="948587" y="1079161"/>
            <a:chExt cx="16459201" cy="8636339"/>
          </a:xfrm>
        </p:grpSpPr>
        <p:sp>
          <p:nvSpPr>
            <p:cNvPr id="2" name="Rectangle 1">
              <a:extLst>
                <a:ext uri="{FF2B5EF4-FFF2-40B4-BE49-F238E27FC236}">
                  <a16:creationId xmlns:a16="http://schemas.microsoft.com/office/drawing/2014/main" id="{3E125A7F-86F6-366C-7F3F-4DF2292A6EDA}"/>
                </a:ext>
              </a:extLst>
            </p:cNvPr>
            <p:cNvSpPr/>
            <p:nvPr/>
          </p:nvSpPr>
          <p:spPr>
            <a:xfrm>
              <a:off x="948587" y="1289277"/>
              <a:ext cx="2060118" cy="904415"/>
            </a:xfrm>
            <a:prstGeom prst="rect">
              <a:avLst/>
            </a:prstGeom>
          </p:spPr>
          <p:txBody>
            <a:bodyPr wrap="square">
              <a:spAutoFit/>
            </a:bodyPr>
            <a:lstStyle/>
            <a:p>
              <a:pPr algn="just">
                <a:lnSpc>
                  <a:spcPct val="150000"/>
                </a:lnSpc>
                <a:spcAft>
                  <a:spcPts val="800"/>
                </a:spcAft>
              </a:pPr>
              <a:r>
                <a:rPr lang="nl-NL" sz="4000" b="1" kern="0" dirty="0" err="1">
                  <a:highlight>
                    <a:srgbClr val="FFFF99"/>
                  </a:highlight>
                  <a:latin typeface="Arial" panose="020B0604020202020204" pitchFamily="34" charset="0"/>
                  <a:ea typeface="Calibri" panose="020F0502020204030204" pitchFamily="34" charset="0"/>
                </a:rPr>
                <a:t>Ví</a:t>
              </a:r>
              <a:r>
                <a:rPr lang="nl-NL" sz="4000" b="1" kern="0" dirty="0">
                  <a:highlight>
                    <a:srgbClr val="FFFF99"/>
                  </a:highlight>
                  <a:latin typeface="Arial" panose="020B0604020202020204" pitchFamily="34" charset="0"/>
                  <a:ea typeface="Calibri" panose="020F0502020204030204" pitchFamily="34" charset="0"/>
                </a:rPr>
                <a:t> </a:t>
              </a:r>
              <a:r>
                <a:rPr lang="nl-NL" sz="4000" b="1" kern="0" dirty="0" err="1">
                  <a:highlight>
                    <a:srgbClr val="FFFF99"/>
                  </a:highlight>
                  <a:latin typeface="Arial" panose="020B0604020202020204" pitchFamily="34" charset="0"/>
                  <a:ea typeface="Calibri" panose="020F0502020204030204" pitchFamily="34" charset="0"/>
                </a:rPr>
                <a:t>dụ</a:t>
              </a:r>
              <a:r>
                <a:rPr lang="nl-NL" sz="4000" b="1" kern="0" dirty="0">
                  <a:highlight>
                    <a:srgbClr val="FFFF99"/>
                  </a:highlight>
                  <a:latin typeface="Arial" panose="020B0604020202020204" pitchFamily="34" charset="0"/>
                  <a:ea typeface="Calibri" panose="020F0502020204030204" pitchFamily="34" charset="0"/>
                </a:rPr>
                <a:t> 2</a:t>
              </a:r>
              <a:endParaRPr lang="en-US" sz="4000" dirty="0">
                <a:highlight>
                  <a:srgbClr val="FFFF99"/>
                </a:highligh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D29F643-4C93-9966-8B86-EA20F63038F6}"/>
                    </a:ext>
                  </a:extLst>
                </p:cNvPr>
                <p:cNvSpPr txBox="1"/>
                <p:nvPr/>
              </p:nvSpPr>
              <p:spPr>
                <a:xfrm>
                  <a:off x="948587" y="1079161"/>
                  <a:ext cx="16459201" cy="8636339"/>
                </a:xfrm>
                <a:prstGeom prst="rect">
                  <a:avLst/>
                </a:prstGeom>
                <a:noFill/>
              </p:spPr>
              <p:txBody>
                <a:bodyPr wrap="square">
                  <a:spAutoFit/>
                </a:bodyPr>
                <a:lstStyle/>
                <a:p>
                  <a:pPr algn="just">
                    <a:lnSpc>
                      <a:spcPct val="200000"/>
                    </a:lnSpc>
                    <a:spcAft>
                      <a:spcPts val="800"/>
                    </a:spcAft>
                  </a:pP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công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ty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dự</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định</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chi 650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triệu</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đóng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hiểm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tế</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2024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nhân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viên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theo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mức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đóng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hiểm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tế</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tháng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tối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Hỏi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công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ty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đóng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hiểm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tế</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mức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độ</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nhiều</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nhất</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bao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nhiêu</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nhân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viên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Biết</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rằng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theo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Điều</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7,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Nghị</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định</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146/2018/NĐ – CP,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tính</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ngày</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01/07/2023,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công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ty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đóng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mức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hiểm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tế</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tháng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tối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nhân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viên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14:m>
                    <m:oMath xmlns:m="http://schemas.openxmlformats.org/officeDocument/2006/math">
                      <m:r>
                        <a:rPr lang="en-US" sz="4000" i="1" kern="100">
                          <a:effectLst/>
                          <a:latin typeface="Cambria Math" panose="02040503050406030204" pitchFamily="18" charset="0"/>
                          <a:ea typeface="Times New Roman" panose="02020603050405020304" pitchFamily="18" charset="0"/>
                          <a:cs typeface="Arial" panose="020B0604020202020204" pitchFamily="34" charset="0"/>
                        </a:rPr>
                        <m:t>3% . 20. 1 800 000=1 080 000</m:t>
                      </m:r>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tháng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ED29F643-4C93-9966-8B86-EA20F63038F6}"/>
                    </a:ext>
                  </a:extLst>
                </p:cNvPr>
                <p:cNvSpPr txBox="1">
                  <a:spLocks noRot="1" noChangeAspect="1" noMove="1" noResize="1" noEditPoints="1" noAdjustHandles="1" noChangeArrowheads="1" noChangeShapeType="1" noTextEdit="1"/>
                </p:cNvSpPr>
                <p:nvPr/>
              </p:nvSpPr>
              <p:spPr>
                <a:xfrm>
                  <a:off x="948587" y="1079161"/>
                  <a:ext cx="16459201" cy="8636339"/>
                </a:xfrm>
                <a:prstGeom prst="rect">
                  <a:avLst/>
                </a:prstGeom>
                <a:blipFill>
                  <a:blip r:embed="rId3"/>
                  <a:stretch>
                    <a:fillRect l="-1296" r="-1296" b="-1905"/>
                  </a:stretch>
                </a:blipFill>
              </p:spPr>
              <p:txBody>
                <a:bodyPr/>
                <a:lstStyle/>
                <a:p>
                  <a:r>
                    <a:rPr lang="en-US">
                      <a:noFill/>
                    </a:rPr>
                    <a:t> </a:t>
                  </a:r>
                </a:p>
              </p:txBody>
            </p:sp>
          </mc:Fallback>
        </mc:AlternateContent>
      </p:grpSp>
      <p:pic>
        <p:nvPicPr>
          <p:cNvPr id="3" name="Picture 2">
            <a:extLst>
              <a:ext uri="{FF2B5EF4-FFF2-40B4-BE49-F238E27FC236}">
                <a16:creationId xmlns:a16="http://schemas.microsoft.com/office/drawing/2014/main" id="{4359434E-C8C4-BF36-18F6-3A517EB66983}"/>
              </a:ext>
            </a:extLst>
          </p:cNvPr>
          <p:cNvPicPr>
            <a:picLocks noChangeAspect="1"/>
          </p:cNvPicPr>
          <p:nvPr/>
        </p:nvPicPr>
        <p:blipFill>
          <a:blip r:embed="rId4"/>
          <a:stretch>
            <a:fillRect/>
          </a:stretch>
        </p:blipFill>
        <p:spPr>
          <a:xfrm>
            <a:off x="16066187" y="8912152"/>
            <a:ext cx="1917012" cy="1031948"/>
          </a:xfrm>
          <a:prstGeom prst="rect">
            <a:avLst/>
          </a:prstGeom>
        </p:spPr>
      </p:pic>
    </p:spTree>
    <p:extLst>
      <p:ext uri="{BB962C8B-B14F-4D97-AF65-F5344CB8AC3E}">
        <p14:creationId xmlns:p14="http://schemas.microsoft.com/office/powerpoint/2010/main" val="1270740299"/>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113689"/>
            <a:ext cx="3246680" cy="3255592"/>
          </a:xfrm>
          <a:prstGeom prst="rect">
            <a:avLst/>
          </a:prstGeom>
        </p:spPr>
        <p:txBody>
          <a:bodyPr lIns="50800" tIns="50800" rIns="50800" bIns="50800" rtlCol="0" anchor="ctr"/>
          <a:lstStyle/>
          <a:p>
            <a:pPr algn="ctr">
              <a:lnSpc>
                <a:spcPts val="2659"/>
              </a:lnSpc>
              <a:spcBef>
                <a:spcPct val="0"/>
              </a:spcBef>
            </a:pPr>
            <a:endParaRPr/>
          </a:p>
        </p:txBody>
      </p:sp>
      <p:sp>
        <p:nvSpPr>
          <p:cNvPr id="6" name="TextBox 5">
            <a:extLst>
              <a:ext uri="{FF2B5EF4-FFF2-40B4-BE49-F238E27FC236}">
                <a16:creationId xmlns:a16="http://schemas.microsoft.com/office/drawing/2014/main" id="{E0DD6BBF-8EA3-F5BC-EDCA-479CA4D86E20}"/>
              </a:ext>
            </a:extLst>
          </p:cNvPr>
          <p:cNvSpPr txBox="1"/>
          <p:nvPr/>
        </p:nvSpPr>
        <p:spPr>
          <a:xfrm>
            <a:off x="8416921" y="972044"/>
            <a:ext cx="1454153" cy="769441"/>
          </a:xfrm>
          <a:prstGeom prst="rect">
            <a:avLst/>
          </a:prstGeom>
          <a:noFill/>
        </p:spPr>
        <p:txBody>
          <a:bodyPr wrap="square" rtlCol="0">
            <a:spAutoFit/>
          </a:bodyPr>
          <a:lstStyle/>
          <a:p>
            <a:r>
              <a:rPr lang="vi-VN" sz="4400" b="1" u="sng" dirty="0">
                <a:solidFill>
                  <a:srgbClr val="C00000"/>
                </a:solidFill>
                <a:latin typeface="Arial" panose="020B0604020202020204" pitchFamily="34" charset="0"/>
                <a:cs typeface="Arial" panose="020B0604020202020204" pitchFamily="34" charset="0"/>
              </a:rPr>
              <a:t>Giải</a:t>
            </a:r>
            <a:r>
              <a:rPr lang="vi-VN" sz="4400" b="1" dirty="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9FF376D-727C-FECD-6561-C3CC26A47696}"/>
                  </a:ext>
                </a:extLst>
              </p:cNvPr>
              <p:cNvSpPr txBox="1"/>
              <p:nvPr/>
            </p:nvSpPr>
            <p:spPr>
              <a:xfrm>
                <a:off x="724323" y="1894495"/>
                <a:ext cx="16839347" cy="7837787"/>
              </a:xfrm>
              <a:prstGeom prst="rect">
                <a:avLst/>
              </a:prstGeom>
              <a:noFill/>
            </p:spPr>
            <p:txBody>
              <a:bodyPr wrap="square">
                <a:spAutoFit/>
              </a:bodyPr>
              <a:lstStyle/>
              <a:p>
                <a:pPr algn="just">
                  <a:lnSpc>
                    <a:spcPct val="200000"/>
                  </a:lnSpc>
                  <a:spcAft>
                    <a:spcPts val="800"/>
                  </a:spcAft>
                </a:pP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40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nhân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viên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công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ty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đóng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hiểm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tế</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mức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độ</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2024 </a:t>
                </a:r>
                <a14:m>
                  <m:oMath xmlns:m="http://schemas.openxmlformats.org/officeDocument/2006/math">
                    <m:d>
                      <m:dPr>
                        <m:ctrlPr>
                          <a:rPr lang="en-US" sz="40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4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kern="100">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kern="10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kern="100">
                                <a:effectLst/>
                                <a:latin typeface="Cambria Math" panose="02040503050406030204" pitchFamily="18" charset="0"/>
                                <a:ea typeface="Times New Roman" panose="02020603050405020304" pitchFamily="18" charset="0"/>
                                <a:cs typeface="Arial" panose="020B0604020202020204" pitchFamily="34" charset="0"/>
                              </a:rPr>
                              <m:t>ℕ</m:t>
                            </m:r>
                          </m:e>
                          <m:sup>
                            <m:r>
                              <a:rPr lang="en-US" sz="4000" i="1" kern="100">
                                <a:effectLst/>
                                <a:latin typeface="Cambria Math" panose="02040503050406030204" pitchFamily="18" charset="0"/>
                                <a:ea typeface="Times New Roman" panose="02020603050405020304" pitchFamily="18" charset="0"/>
                                <a:cs typeface="Arial" panose="020B0604020202020204" pitchFamily="34" charset="0"/>
                              </a:rPr>
                              <m:t>∗</m:t>
                            </m:r>
                          </m:sup>
                        </m:sSup>
                      </m:e>
                    </m:d>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Do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tiền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công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ty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đóng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hiểm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tế</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tối</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2024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nhân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viên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effectLst/>
                        <a:latin typeface="Cambria Math" panose="02040503050406030204" pitchFamily="18" charset="0"/>
                        <a:ea typeface="Times New Roman" panose="02020603050405020304" pitchFamily="18" charset="0"/>
                        <a:cs typeface="Arial" panose="020B0604020202020204" pitchFamily="34" charset="0"/>
                      </a:rPr>
                      <m:t>1 080 000 . 12=12 960 000</m:t>
                    </m:r>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kern="100">
                        <a:effectLst/>
                        <a:latin typeface="Cambria Math" panose="02040503050406030204" pitchFamily="18" charset="0"/>
                        <a:ea typeface="Times New Roman" panose="02020603050405020304" pitchFamily="18" charset="0"/>
                        <a:cs typeface="Arial" panose="020B0604020202020204" pitchFamily="34" charset="0"/>
                      </a:rPr>
                      <m:t>12 960 000≤650 000 000</m:t>
                    </m:r>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pt-BR" sz="4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kern="100">
                            <a:effectLst/>
                            <a:latin typeface="Cambria Math" panose="02040503050406030204" pitchFamily="18" charset="0"/>
                            <a:ea typeface="Times New Roman" panose="02020603050405020304" pitchFamily="18" charset="0"/>
                            <a:cs typeface="Arial" panose="020B0604020202020204" pitchFamily="34" charset="0"/>
                          </a:rPr>
                          <m:t>650 000 000</m:t>
                        </m:r>
                      </m:num>
                      <m:den>
                        <m:r>
                          <a:rPr lang="en-US" sz="4000" i="1" kern="100">
                            <a:effectLst/>
                            <a:latin typeface="Cambria Math" panose="02040503050406030204" pitchFamily="18" charset="0"/>
                            <a:ea typeface="Times New Roman" panose="02020603050405020304" pitchFamily="18" charset="0"/>
                            <a:cs typeface="Arial" panose="020B0604020202020204" pitchFamily="34" charset="0"/>
                          </a:rPr>
                          <m:t>12 960 000</m:t>
                        </m:r>
                      </m:den>
                    </m:f>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kern="100">
                            <a:effectLst/>
                            <a:latin typeface="Cambria Math" panose="02040503050406030204" pitchFamily="18" charset="0"/>
                            <a:ea typeface="Times New Roman" panose="02020603050405020304" pitchFamily="18" charset="0"/>
                            <a:cs typeface="Arial" panose="020B0604020202020204" pitchFamily="34" charset="0"/>
                          </a:rPr>
                          <m:t>650 000 000</m:t>
                        </m:r>
                      </m:num>
                      <m:den>
                        <m:r>
                          <a:rPr lang="en-US" sz="4000" i="1" kern="100">
                            <a:effectLst/>
                            <a:latin typeface="Cambria Math" panose="02040503050406030204" pitchFamily="18" charset="0"/>
                            <a:ea typeface="Times New Roman" panose="02020603050405020304" pitchFamily="18" charset="0"/>
                            <a:cs typeface="Arial" panose="020B0604020202020204" pitchFamily="34" charset="0"/>
                          </a:rPr>
                          <m:t>12 960 000</m:t>
                        </m:r>
                      </m:den>
                    </m:f>
                    <m:r>
                      <a:rPr lang="en-US" sz="4000" i="1" kern="100">
                        <a:effectLst/>
                        <a:latin typeface="Cambria Math" panose="02040503050406030204" pitchFamily="18" charset="0"/>
                        <a:ea typeface="Times New Roman" panose="02020603050405020304" pitchFamily="18" charset="0"/>
                        <a:cs typeface="Arial" panose="020B0604020202020204" pitchFamily="34" charset="0"/>
                      </a:rPr>
                      <m:t>≈50,2</m:t>
                    </m:r>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suy</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ra</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4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kern="100">
                        <a:effectLst/>
                        <a:latin typeface="Cambria Math" panose="02040503050406030204" pitchFamily="18" charset="0"/>
                        <a:ea typeface="Times New Roman" panose="02020603050405020304" pitchFamily="18" charset="0"/>
                        <a:cs typeface="Arial" panose="020B0604020202020204" pitchFamily="34" charset="0"/>
                      </a:rPr>
                      <m:t>≤50</m:t>
                    </m:r>
                  </m:oMath>
                </a14:m>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công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ty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đóng</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hiểm</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y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tế</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mức</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ho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nhiều</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nhất</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50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nhân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kern="100" dirty="0" err="1">
                    <a:effectLst/>
                    <a:latin typeface="Arial" panose="020B0604020202020204" pitchFamily="34" charset="0"/>
                    <a:ea typeface="Times New Roman" panose="02020603050405020304" pitchFamily="18" charset="0"/>
                    <a:cs typeface="Times New Roman" panose="02020603050405020304" pitchFamily="18" charset="0"/>
                  </a:rPr>
                  <a:t>viên</a:t>
                </a:r>
                <a:r>
                  <a:rPr lang="en-US" sz="4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E9FF376D-727C-FECD-6561-C3CC26A47696}"/>
                  </a:ext>
                </a:extLst>
              </p:cNvPr>
              <p:cNvSpPr txBox="1">
                <a:spLocks noRot="1" noChangeAspect="1" noMove="1" noResize="1" noEditPoints="1" noAdjustHandles="1" noChangeArrowheads="1" noChangeShapeType="1" noTextEdit="1"/>
              </p:cNvSpPr>
              <p:nvPr/>
            </p:nvSpPr>
            <p:spPr>
              <a:xfrm>
                <a:off x="724323" y="1894495"/>
                <a:ext cx="16839347" cy="7837787"/>
              </a:xfrm>
              <a:prstGeom prst="rect">
                <a:avLst/>
              </a:prstGeom>
              <a:blipFill>
                <a:blip r:embed="rId3"/>
                <a:stretch>
                  <a:fillRect l="-1303" r="-1267" b="-2177"/>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F8D966C4-9765-BBCD-4184-BC4A941F4E8E}"/>
              </a:ext>
            </a:extLst>
          </p:cNvPr>
          <p:cNvPicPr>
            <a:picLocks noChangeAspect="1"/>
          </p:cNvPicPr>
          <p:nvPr/>
        </p:nvPicPr>
        <p:blipFill>
          <a:blip r:embed="rId4"/>
          <a:stretch>
            <a:fillRect/>
          </a:stretch>
        </p:blipFill>
        <p:spPr>
          <a:xfrm>
            <a:off x="16066187" y="8912152"/>
            <a:ext cx="1917012" cy="1031948"/>
          </a:xfrm>
          <a:prstGeom prst="rect">
            <a:avLst/>
          </a:prstGeom>
        </p:spPr>
      </p:pic>
    </p:spTree>
    <p:extLst>
      <p:ext uri="{BB962C8B-B14F-4D97-AF65-F5344CB8AC3E}">
        <p14:creationId xmlns:p14="http://schemas.microsoft.com/office/powerpoint/2010/main" val="13630762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9" name="Group 29"/>
          <p:cNvGrpSpPr/>
          <p:nvPr/>
        </p:nvGrpSpPr>
        <p:grpSpPr>
          <a:xfrm>
            <a:off x="14460300" y="709904"/>
            <a:ext cx="3666838" cy="947966"/>
            <a:chOff x="0" y="0"/>
            <a:chExt cx="3623462" cy="936752"/>
          </a:xfrm>
        </p:grpSpPr>
        <p:sp>
          <p:nvSpPr>
            <p:cNvPr id="30" name="Freeform 30"/>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31" name="Freeform 31"/>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32" name="Freeform 32"/>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en-US"/>
            </a:p>
          </p:txBody>
        </p:sp>
        <p:sp>
          <p:nvSpPr>
            <p:cNvPr id="33" name="Freeform 3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en-US"/>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en-US"/>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en-US"/>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535970" y="259629"/>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35" name="Freeform 35"/>
          <p:cNvSpPr/>
          <p:nvPr/>
        </p:nvSpPr>
        <p:spPr>
          <a:xfrm rot="9640325">
            <a:off x="1273258" y="1125131"/>
            <a:ext cx="612100" cy="2064755"/>
          </a:xfrm>
          <a:custGeom>
            <a:avLst/>
            <a:gdLst/>
            <a:ahLst/>
            <a:cxnLst/>
            <a:rect l="l" t="t" r="r" b="b"/>
            <a:pathLst>
              <a:path w="504788" h="1713788">
                <a:moveTo>
                  <a:pt x="0" y="0"/>
                </a:moveTo>
                <a:lnTo>
                  <a:pt x="504789" y="0"/>
                </a:lnTo>
                <a:lnTo>
                  <a:pt x="504789" y="1713788"/>
                </a:lnTo>
                <a:lnTo>
                  <a:pt x="0" y="17137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7" name="TextBox 32">
            <a:extLst>
              <a:ext uri="{FF2B5EF4-FFF2-40B4-BE49-F238E27FC236}">
                <a16:creationId xmlns:a16="http://schemas.microsoft.com/office/drawing/2014/main" id="{3C76A044-3075-6076-4862-71E8868435E9}"/>
              </a:ext>
            </a:extLst>
          </p:cNvPr>
          <p:cNvSpPr txBox="1"/>
          <p:nvPr/>
        </p:nvSpPr>
        <p:spPr>
          <a:xfrm>
            <a:off x="449448" y="3957341"/>
            <a:ext cx="16230600" cy="1213922"/>
          </a:xfrm>
          <a:prstGeom prst="rect">
            <a:avLst/>
          </a:prstGeom>
        </p:spPr>
        <p:txBody>
          <a:bodyPr wrap="square" lIns="0" tIns="0" rIns="0" bIns="0" rtlCol="0" anchor="t">
            <a:spAutoFit/>
          </a:bodyPr>
          <a:lstStyle/>
          <a:p>
            <a:pPr algn="ctr">
              <a:lnSpc>
                <a:spcPct val="150000"/>
              </a:lnSpc>
            </a:pPr>
            <a:r>
              <a:rPr lang="en-US" sz="6000" b="1" spc="182" dirty="0">
                <a:solidFill>
                  <a:srgbClr val="C00000"/>
                </a:solidFill>
                <a:latin typeface="Arial" panose="020B0604020202020204" pitchFamily="34" charset="0"/>
                <a:cs typeface="Arial" panose="020B0604020202020204" pitchFamily="34" charset="0"/>
              </a:rPr>
              <a:t>II. </a:t>
            </a:r>
            <a:r>
              <a:rPr kumimoji="0" lang="en-US" sz="6000" b="1" i="0" u="none" strike="noStrike" kern="1200" cap="none" spc="8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rPr>
              <a:t>TỔ CHỨC CÁC HOẠT ĐỘNG</a:t>
            </a:r>
          </a:p>
        </p:txBody>
      </p:sp>
    </p:spTree>
  </p:cSld>
  <p:clrMapOvr>
    <a:masterClrMapping/>
  </p:clrMapOvr>
  <p:transition spd="med">
    <p:comb/>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43971"/>
            <a:ext cx="3246680" cy="3255592"/>
          </a:xfrm>
          <a:prstGeom prst="rect">
            <a:avLst/>
          </a:prstGeom>
        </p:spPr>
        <p:txBody>
          <a:bodyPr lIns="50800" tIns="50800" rIns="50800" bIns="50800" rtlCol="0" anchor="ctr"/>
          <a:lstStyle/>
          <a:p>
            <a:pPr algn="ctr">
              <a:lnSpc>
                <a:spcPts val="2659"/>
              </a:lnSpc>
              <a:spcBef>
                <a:spcPct val="0"/>
              </a:spcBef>
            </a:pPr>
            <a:endParaRPr/>
          </a:p>
        </p:txBody>
      </p:sp>
      <p:pic>
        <p:nvPicPr>
          <p:cNvPr id="14" name="Picture 13"/>
          <p:cNvPicPr>
            <a:picLocks noChangeAspect="1"/>
          </p:cNvPicPr>
          <p:nvPr/>
        </p:nvPicPr>
        <p:blipFill>
          <a:blip r:embed="rId3"/>
          <a:stretch>
            <a:fillRect/>
          </a:stretch>
        </p:blipFill>
        <p:spPr>
          <a:xfrm>
            <a:off x="16671491" y="111684"/>
            <a:ext cx="1565547" cy="1565547"/>
          </a:xfrm>
          <a:prstGeom prst="rect">
            <a:avLst/>
          </a:prstGeom>
        </p:spPr>
      </p:pic>
      <p:sp>
        <p:nvSpPr>
          <p:cNvPr id="6" name="TextBox 5">
            <a:extLst>
              <a:ext uri="{FF2B5EF4-FFF2-40B4-BE49-F238E27FC236}">
                <a16:creationId xmlns:a16="http://schemas.microsoft.com/office/drawing/2014/main" id="{D0EB66CF-F8AB-6107-F559-63349E2BC9C1}"/>
              </a:ext>
            </a:extLst>
          </p:cNvPr>
          <p:cNvSpPr txBox="1"/>
          <p:nvPr/>
        </p:nvSpPr>
        <p:spPr>
          <a:xfrm>
            <a:off x="685800" y="335280"/>
            <a:ext cx="16916400" cy="5285934"/>
          </a:xfrm>
          <a:prstGeom prst="rect">
            <a:avLst/>
          </a:prstGeom>
          <a:noFill/>
        </p:spPr>
        <p:txBody>
          <a:bodyPr wrap="square">
            <a:spAutoFit/>
          </a:bodyPr>
          <a:lstStyle/>
          <a:p>
            <a:pPr algn="just">
              <a:lnSpc>
                <a:spcPct val="150000"/>
              </a:lnSpc>
              <a:spcAft>
                <a:spcPts val="800"/>
              </a:spcAft>
            </a:pPr>
            <a:r>
              <a:rPr lang="en-US" sz="3600" b="1" dirty="0">
                <a:effectLst/>
                <a:latin typeface="Arial" panose="020B0604020202020204" pitchFamily="34" charset="0"/>
                <a:ea typeface="Calibri" panose="020F0502020204030204" pitchFamily="34" charset="0"/>
                <a:cs typeface="Times New Roman" panose="02020603050405020304" pitchFamily="18" charset="0"/>
              </a:rPr>
              <a:t>1. </a:t>
            </a:r>
            <a:r>
              <a:rPr lang="en-US" sz="3600" b="1" dirty="0" err="1">
                <a:effectLst/>
                <a:latin typeface="Arial" panose="020B0604020202020204" pitchFamily="34" charset="0"/>
                <a:ea typeface="Calibri" panose="020F0502020204030204" pitchFamily="34" charset="0"/>
                <a:cs typeface="Times New Roman" panose="02020603050405020304" pitchFamily="18" charset="0"/>
              </a:rPr>
              <a:t>Phần</a:t>
            </a:r>
            <a:r>
              <a:rPr lang="en-US" sz="3600" b="1" dirty="0">
                <a:effectLst/>
                <a:latin typeface="Arial" panose="020B0604020202020204" pitchFamily="34" charset="0"/>
                <a:ea typeface="Calibri" panose="020F0502020204030204" pitchFamily="34" charset="0"/>
                <a:cs typeface="Times New Roman" panose="02020603050405020304" pitchFamily="18" charset="0"/>
              </a:rPr>
              <a:t> </a:t>
            </a:r>
            <a:r>
              <a:rPr lang="en-US" sz="3600" b="1" dirty="0" err="1">
                <a:effectLst/>
                <a:latin typeface="Arial" panose="020B0604020202020204" pitchFamily="34" charset="0"/>
                <a:ea typeface="Calibri" panose="020F0502020204030204" pitchFamily="34" charset="0"/>
                <a:cs typeface="Times New Roman" panose="02020603050405020304" pitchFamily="18" charset="0"/>
              </a:rPr>
              <a:t>chuẩn</a:t>
            </a:r>
            <a:r>
              <a:rPr lang="en-US" sz="3600" b="1" dirty="0">
                <a:effectLst/>
                <a:latin typeface="Arial" panose="020B0604020202020204" pitchFamily="34" charset="0"/>
                <a:ea typeface="Calibri" panose="020F0502020204030204" pitchFamily="34" charset="0"/>
                <a:cs typeface="Times New Roman" panose="02020603050405020304" pitchFamily="18" charset="0"/>
              </a:rPr>
              <a:t> </a:t>
            </a:r>
            <a:r>
              <a:rPr lang="en-US" sz="3600" b="1" dirty="0" err="1">
                <a:effectLst/>
                <a:latin typeface="Arial" panose="020B0604020202020204" pitchFamily="34" charset="0"/>
                <a:ea typeface="Calibri" panose="020F0502020204030204" pitchFamily="34" charset="0"/>
                <a:cs typeface="Times New Roman" panose="02020603050405020304" pitchFamily="18" charset="0"/>
              </a:rPr>
              <a:t>bị</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b="1" dirty="0">
                <a:effectLst/>
                <a:latin typeface="Arial" panose="020B0604020202020204" pitchFamily="34" charset="0"/>
                <a:ea typeface="Calibri" panose="020F0502020204030204" pitchFamily="34" charset="0"/>
                <a:cs typeface="Times New Roman" panose="02020603050405020304" pitchFamily="18" charset="0"/>
              </a:rPr>
              <a:t>HĐ1:</a:t>
            </a:r>
            <a:r>
              <a:rPr lang="en-US" sz="3600" dirty="0">
                <a:effectLst/>
                <a:latin typeface="Arial" panose="020B0604020202020204" pitchFamily="34" charset="0"/>
                <a:ea typeface="Calibri" panose="020F0502020204030204" pitchFamily="34" charset="0"/>
                <a:cs typeface="Times New Roman" panose="02020603050405020304" pitchFamily="18" charset="0"/>
              </a:rPr>
              <a:t> GV chia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lớp</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thành</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3600" dirty="0">
                <a:effectLst/>
                <a:latin typeface="Arial" panose="020B0604020202020204" pitchFamily="34" charset="0"/>
                <a:ea typeface="Calibri" panose="020F0502020204030204" pitchFamily="34" charset="0"/>
                <a:cs typeface="Times New Roman" panose="02020603050405020304" pitchFamily="18" charset="0"/>
              </a:rPr>
              <a:t> 4 HS,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tìm</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hiểu</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về</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bảo</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hiểm</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xã</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hội</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bảo</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hiểm</a:t>
            </a:r>
            <a:r>
              <a:rPr lang="en-US" sz="3600" dirty="0">
                <a:effectLst/>
                <a:latin typeface="Arial" panose="020B0604020202020204" pitchFamily="34" charset="0"/>
                <a:ea typeface="Calibri" panose="020F0502020204030204" pitchFamily="34" charset="0"/>
                <a:cs typeface="Times New Roman" panose="02020603050405020304" pitchFamily="18" charset="0"/>
              </a:rPr>
              <a:t> y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tế</a:t>
            </a:r>
            <a:r>
              <a:rPr lang="en-US" sz="3600" dirty="0">
                <a:effectLst/>
                <a:latin typeface="Arial" panose="020B0604020202020204" pitchFamily="34" charset="0"/>
                <a:ea typeface="Calibri" panose="020F0502020204030204" pitchFamily="34" charset="0"/>
                <a:cs typeface="Times New Roman" panose="02020603050405020304" pitchFamily="18" charset="0"/>
              </a:rPr>
              <a:t> ở </a:t>
            </a:r>
            <a:r>
              <a:rPr lang="en-US" sz="3600" dirty="0" err="1">
                <a:effectLst/>
                <a:latin typeface="Arial" panose="020B0604020202020204" pitchFamily="34" charset="0"/>
                <a:ea typeface="Calibri" panose="020F0502020204030204" pitchFamily="34" charset="0"/>
                <a:cs typeface="Times New Roman" panose="02020603050405020304" pitchFamily="18" charset="0"/>
              </a:rPr>
              <a:t>nước</a:t>
            </a:r>
            <a:r>
              <a:rPr lang="en-US" sz="3600" dirty="0">
                <a:effectLst/>
                <a:latin typeface="Arial" panose="020B0604020202020204" pitchFamily="34" charset="0"/>
                <a:ea typeface="Calibri" panose="020F0502020204030204" pitchFamily="34" charset="0"/>
                <a:cs typeface="Times New Roman" panose="02020603050405020304" pitchFamily="18" charset="0"/>
              </a:rPr>
              <a:t> ta.</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b="1" dirty="0">
                <a:effectLst/>
                <a:latin typeface="Arial" panose="020B0604020202020204" pitchFamily="34" charset="0"/>
                <a:ea typeface="Calibri" panose="020F0502020204030204" pitchFamily="34" charset="0"/>
                <a:cs typeface="Times New Roman" panose="02020603050405020304" pitchFamily="18" charset="0"/>
              </a:rPr>
              <a:t>2. </a:t>
            </a:r>
            <a:r>
              <a:rPr lang="en-US" sz="3600" b="1" dirty="0" err="1">
                <a:effectLst/>
                <a:latin typeface="Arial" panose="020B0604020202020204" pitchFamily="34" charset="0"/>
                <a:ea typeface="Calibri" panose="020F0502020204030204" pitchFamily="34" charset="0"/>
                <a:cs typeface="Times New Roman" panose="02020603050405020304" pitchFamily="18" charset="0"/>
              </a:rPr>
              <a:t>Phần</a:t>
            </a:r>
            <a:r>
              <a:rPr lang="en-US" sz="3600" b="1" dirty="0">
                <a:effectLst/>
                <a:latin typeface="Arial" panose="020B0604020202020204" pitchFamily="34" charset="0"/>
                <a:ea typeface="Calibri" panose="020F0502020204030204" pitchFamily="34" charset="0"/>
                <a:cs typeface="Times New Roman" panose="02020603050405020304" pitchFamily="18" charset="0"/>
              </a:rPr>
              <a:t> </a:t>
            </a:r>
            <a:r>
              <a:rPr lang="en-US" sz="3600" b="1" dirty="0" err="1">
                <a:effectLst/>
                <a:latin typeface="Arial" panose="020B0604020202020204" pitchFamily="34" charset="0"/>
                <a:ea typeface="Calibri" panose="020F0502020204030204" pitchFamily="34" charset="0"/>
                <a:cs typeface="Times New Roman" panose="02020603050405020304" pitchFamily="18" charset="0"/>
              </a:rPr>
              <a:t>thực</a:t>
            </a:r>
            <a:r>
              <a:rPr lang="en-US" sz="3600" b="1" dirty="0">
                <a:effectLst/>
                <a:latin typeface="Arial" panose="020B0604020202020204" pitchFamily="34" charset="0"/>
                <a:ea typeface="Calibri" panose="020F0502020204030204" pitchFamily="34" charset="0"/>
                <a:cs typeface="Times New Roman" panose="02020603050405020304" pitchFamily="18" charset="0"/>
              </a:rPr>
              <a:t> </a:t>
            </a:r>
            <a:r>
              <a:rPr lang="en-US" sz="3600" b="1" dirty="0" err="1">
                <a:effectLst/>
                <a:latin typeface="Arial" panose="020B0604020202020204" pitchFamily="34" charset="0"/>
                <a:ea typeface="Calibri" panose="020F0502020204030204" pitchFamily="34" charset="0"/>
                <a:cs typeface="Times New Roman" panose="02020603050405020304" pitchFamily="18" charset="0"/>
              </a:rPr>
              <a:t>hiện</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b="1" dirty="0">
                <a:effectLst/>
                <a:latin typeface="Arial" panose="020B0604020202020204" pitchFamily="34" charset="0"/>
                <a:ea typeface="Times New Roman" panose="02020603050405020304" pitchFamily="18" charset="0"/>
                <a:cs typeface="Times New Roman" panose="02020603050405020304" pitchFamily="18" charset="0"/>
              </a:rPr>
              <a:t>HĐ2: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trao</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đổi</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thảo</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luận</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xác</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định</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rõ</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nhiệm</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vụ</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thực</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hành</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tính</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toán</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tiền</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hiểm</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y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tế</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D8D428B-87DE-10EC-FFF7-BC9546F99C25}"/>
              </a:ext>
            </a:extLst>
          </p:cNvPr>
          <p:cNvSpPr txBox="1"/>
          <p:nvPr/>
        </p:nvSpPr>
        <p:spPr>
          <a:xfrm>
            <a:off x="685800" y="5577026"/>
            <a:ext cx="16916400" cy="4352345"/>
          </a:xfrm>
          <a:prstGeom prst="rect">
            <a:avLst/>
          </a:prstGeom>
          <a:noFill/>
        </p:spPr>
        <p:txBody>
          <a:bodyPr wrap="square">
            <a:spAutoFit/>
          </a:bodyPr>
          <a:lstStyle/>
          <a:p>
            <a:pPr algn="just">
              <a:lnSpc>
                <a:spcPct val="150000"/>
              </a:lnSpc>
              <a:spcAft>
                <a:spcPts val="800"/>
              </a:spcAft>
            </a:pPr>
            <a:r>
              <a:rPr lang="en-US" sz="3600" b="1" dirty="0" err="1">
                <a:effectLst/>
                <a:latin typeface="Arial" panose="020B0604020202020204" pitchFamily="34" charset="0"/>
                <a:ea typeface="Times New Roman" panose="02020603050405020304" pitchFamily="18" charset="0"/>
                <a:cs typeface="Times New Roman" panose="02020603050405020304" pitchFamily="18" charset="0"/>
              </a:rPr>
              <a:t>Nhiệm</a:t>
            </a:r>
            <a:r>
              <a:rPr lang="en-US" sz="3600"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effectLst/>
                <a:latin typeface="Arial" panose="020B0604020202020204" pitchFamily="34" charset="0"/>
                <a:ea typeface="Times New Roman" panose="02020603050405020304" pitchFamily="18" charset="0"/>
                <a:cs typeface="Times New Roman" panose="02020603050405020304" pitchFamily="18" charset="0"/>
              </a:rPr>
              <a:t>vụ</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Tình</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huống</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giả</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định</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Gia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đình</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nhà</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bác</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Hùng</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gồm</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4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người</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Vợ</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chồng</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bác</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Hùng</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đều</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nhân</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viên</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văn</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phòng</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người</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con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học</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sinh</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tiểu</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học</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người</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con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học</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sinh</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học</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phổ</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thông</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Hãy</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tính</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tiền</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hiểm</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y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tế</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tối</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đa</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mà</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gia</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đình</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bác</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Hùng</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cần</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đóng</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cs typeface="Times New Roman" panose="02020603050405020304" pitchFamily="18" charset="0"/>
              </a:rPr>
              <a:t>năm</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9035499"/>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43971"/>
            <a:ext cx="3246680" cy="3255592"/>
          </a:xfrm>
          <a:prstGeom prst="rect">
            <a:avLst/>
          </a:prstGeom>
        </p:spPr>
        <p:txBody>
          <a:bodyPr lIns="50800" tIns="50800" rIns="50800" bIns="50800" rtlCol="0" anchor="ctr"/>
          <a:lstStyle/>
          <a:p>
            <a:pPr algn="ctr">
              <a:lnSpc>
                <a:spcPts val="2659"/>
              </a:lnSpc>
              <a:spcBef>
                <a:spcPct val="0"/>
              </a:spcBef>
            </a:pPr>
            <a:endParaRPr/>
          </a:p>
        </p:txBody>
      </p:sp>
      <p:pic>
        <p:nvPicPr>
          <p:cNvPr id="14" name="Picture 13"/>
          <p:cNvPicPr>
            <a:picLocks noChangeAspect="1"/>
          </p:cNvPicPr>
          <p:nvPr/>
        </p:nvPicPr>
        <p:blipFill>
          <a:blip r:embed="rId3"/>
          <a:stretch>
            <a:fillRect/>
          </a:stretch>
        </p:blipFill>
        <p:spPr>
          <a:xfrm>
            <a:off x="16971826" y="81203"/>
            <a:ext cx="1565547" cy="1565547"/>
          </a:xfrm>
          <a:prstGeom prst="rect">
            <a:avLst/>
          </a:prstGeom>
        </p:spPr>
      </p:pic>
      <p:sp>
        <p:nvSpPr>
          <p:cNvPr id="7" name="TextBox 6">
            <a:extLst>
              <a:ext uri="{FF2B5EF4-FFF2-40B4-BE49-F238E27FC236}">
                <a16:creationId xmlns:a16="http://schemas.microsoft.com/office/drawing/2014/main" id="{9DFBAAEF-BB3B-BDF1-092E-E3F55FA6EDC5}"/>
              </a:ext>
            </a:extLst>
          </p:cNvPr>
          <p:cNvSpPr txBox="1"/>
          <p:nvPr/>
        </p:nvSpPr>
        <p:spPr>
          <a:xfrm>
            <a:off x="533400" y="863977"/>
            <a:ext cx="3622677" cy="646331"/>
          </a:xfrm>
          <a:prstGeom prst="rect">
            <a:avLst/>
          </a:prstGeom>
          <a:noFill/>
        </p:spPr>
        <p:txBody>
          <a:bodyPr wrap="square" rtlCol="0">
            <a:spAutoFit/>
          </a:bodyPr>
          <a:lstStyle/>
          <a:p>
            <a:r>
              <a:rPr lang="en-US" sz="3600" b="1" i="1" dirty="0">
                <a:solidFill>
                  <a:srgbClr val="C00000"/>
                </a:solidFill>
                <a:latin typeface="Arial" panose="020B0604020202020204" pitchFamily="34" charset="0"/>
                <a:cs typeface="Arial" panose="020B0604020202020204" pitchFamily="34" charset="0"/>
              </a:rPr>
              <a:t>GỢI Ý ĐÁP ÁN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A843ABD-10EA-6DB1-C65E-23867C2209E4}"/>
                  </a:ext>
                </a:extLst>
              </p:cNvPr>
              <p:cNvSpPr txBox="1"/>
              <p:nvPr/>
            </p:nvSpPr>
            <p:spPr>
              <a:xfrm>
                <a:off x="533400" y="633355"/>
                <a:ext cx="16687800" cy="9020290"/>
              </a:xfrm>
              <a:prstGeom prst="rect">
                <a:avLst/>
              </a:prstGeom>
              <a:noFill/>
            </p:spPr>
            <p:txBody>
              <a:bodyPr wrap="square">
                <a:spAutoFit/>
              </a:bodyPr>
              <a:lstStyle/>
              <a:p>
                <a:pPr algn="just">
                  <a:lnSpc>
                    <a:spcPct val="150000"/>
                  </a:lnSpc>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Hai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vợ</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chồng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bác</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Hùng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đều</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đi</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làm</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nên</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mức</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đóng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bảo</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hiểm</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y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tế</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tối</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đa</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cho</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mỗi</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người</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là</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540 000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đồng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tháng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Do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đó</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mức</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đóng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bảo</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hiểm</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y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tế</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năm</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hai</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người</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là</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800"/>
                  </a:spcAft>
                </a:pPr>
                <a14:m>
                  <m:oMath xmlns:m="http://schemas.openxmlformats.org/officeDocument/2006/math">
                    <m:r>
                      <a:rPr lang="en-US" sz="36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540 000.2.12=12 960 000</m:t>
                    </m:r>
                  </m:oMath>
                </a14:m>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đồng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Hai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người</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con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bác</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Hùng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đều</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là</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học</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sinh</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nên</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mức</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đóng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bảo</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hiểm</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y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tế</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tối</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đa</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là</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680 400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đồng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năm</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Do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đó</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mức</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đóng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bảo</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hiểm</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y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tế</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năm</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hai</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người</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con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là</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800"/>
                  </a:spcAft>
                </a:pPr>
                <a14:m>
                  <m:oMath xmlns:m="http://schemas.openxmlformats.org/officeDocument/2006/math">
                    <m:r>
                      <a:rPr lang="en-US" sz="36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680 400.2=1 360 800</m:t>
                    </m:r>
                  </m:oMath>
                </a14:m>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đồng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Vậy</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tiền</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bảo</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hiểm</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y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tế</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tối</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đa</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mà</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gia</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đình</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bác</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Hùng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có</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thể</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đóng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năm</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là</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800"/>
                  </a:spcAft>
                </a:pPr>
                <a14:m>
                  <m:oMath xmlns:m="http://schemas.openxmlformats.org/officeDocument/2006/math">
                    <m:r>
                      <a:rPr lang="en-US" sz="3600" i="1">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12 960 000+1 360 800=14 320 800</m:t>
                    </m:r>
                  </m:oMath>
                </a14:m>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đồng</a:t>
                </a:r>
                <a:r>
                  <a:rPr lang="en-US" sz="3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DA843ABD-10EA-6DB1-C65E-23867C2209E4}"/>
                  </a:ext>
                </a:extLst>
              </p:cNvPr>
              <p:cNvSpPr txBox="1">
                <a:spLocks noRot="1" noChangeAspect="1" noMove="1" noResize="1" noEditPoints="1" noAdjustHandles="1" noChangeArrowheads="1" noChangeShapeType="1" noTextEdit="1"/>
              </p:cNvSpPr>
              <p:nvPr/>
            </p:nvSpPr>
            <p:spPr>
              <a:xfrm>
                <a:off x="533400" y="633355"/>
                <a:ext cx="16687800" cy="9020290"/>
              </a:xfrm>
              <a:prstGeom prst="rect">
                <a:avLst/>
              </a:prstGeom>
              <a:blipFill>
                <a:blip r:embed="rId4"/>
                <a:stretch>
                  <a:fillRect l="-1133" r="-1096" b="-1554"/>
                </a:stretch>
              </a:blipFill>
            </p:spPr>
            <p:txBody>
              <a:bodyPr/>
              <a:lstStyle/>
              <a:p>
                <a:r>
                  <a:rPr lang="en-US">
                    <a:noFill/>
                  </a:rPr>
                  <a:t> </a:t>
                </a:r>
              </a:p>
            </p:txBody>
          </p:sp>
        </mc:Fallback>
      </mc:AlternateContent>
    </p:spTree>
    <p:extLst>
      <p:ext uri="{BB962C8B-B14F-4D97-AF65-F5344CB8AC3E}">
        <p14:creationId xmlns:p14="http://schemas.microsoft.com/office/powerpoint/2010/main" val="23376399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pic>
        <p:nvPicPr>
          <p:cNvPr id="14" name="Picture 13"/>
          <p:cNvPicPr>
            <a:picLocks noChangeAspect="1"/>
          </p:cNvPicPr>
          <p:nvPr/>
        </p:nvPicPr>
        <p:blipFill>
          <a:blip r:embed="rId3"/>
          <a:stretch>
            <a:fillRect/>
          </a:stretch>
        </p:blipFill>
        <p:spPr>
          <a:xfrm>
            <a:off x="16671491" y="111684"/>
            <a:ext cx="1565547" cy="1565547"/>
          </a:xfrm>
          <a:prstGeom prst="rect">
            <a:avLst/>
          </a:prstGeom>
        </p:spPr>
      </p:pic>
      <p:sp>
        <p:nvSpPr>
          <p:cNvPr id="6" name="TextBox 5">
            <a:extLst>
              <a:ext uri="{FF2B5EF4-FFF2-40B4-BE49-F238E27FC236}">
                <a16:creationId xmlns:a16="http://schemas.microsoft.com/office/drawing/2014/main" id="{9F6E68F5-82C4-D494-40F8-7985B1272719}"/>
              </a:ext>
            </a:extLst>
          </p:cNvPr>
          <p:cNvSpPr txBox="1"/>
          <p:nvPr/>
        </p:nvSpPr>
        <p:spPr>
          <a:xfrm>
            <a:off x="876300" y="894457"/>
            <a:ext cx="16535400" cy="7829387"/>
          </a:xfrm>
          <a:prstGeom prst="rect">
            <a:avLst/>
          </a:prstGeom>
          <a:noFill/>
        </p:spPr>
        <p:txBody>
          <a:bodyPr wrap="square">
            <a:spAutoFit/>
          </a:bodyPr>
          <a:lstStyle/>
          <a:p>
            <a:pPr algn="just">
              <a:lnSpc>
                <a:spcPct val="250000"/>
              </a:lnSpc>
              <a:spcAft>
                <a:spcPts val="800"/>
              </a:spcAft>
            </a:pPr>
            <a:r>
              <a:rPr lang="en-US" sz="40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3. </a:t>
            </a:r>
            <a:r>
              <a:rPr lang="en-US" sz="40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Phần</a:t>
            </a:r>
            <a:r>
              <a:rPr lang="en-US" sz="40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tổng</a:t>
            </a:r>
            <a:r>
              <a:rPr lang="en-US" sz="40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kết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50000"/>
              </a:lnSpc>
              <a:spcAft>
                <a:spcPts val="800"/>
              </a:spcAft>
            </a:pPr>
            <a:r>
              <a:rPr lang="en-US" sz="40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HĐ3: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50000"/>
              </a:lnSpc>
              <a:spcAft>
                <a:spcPts val="800"/>
              </a:spcAft>
            </a:pPr>
            <a:r>
              <a:rPr lang="en-US" sz="40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Các</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nhóm</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báo</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cáo</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về</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tính</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tiền</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bảo</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hiểm</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y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tế</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tối</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đa</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mà</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nhóm</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người</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giả</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định</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trên</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cần</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đóng</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năm</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50000"/>
              </a:lnSpc>
              <a:spcAft>
                <a:spcPts val="800"/>
              </a:spcAft>
            </a:pP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Tổng</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kết</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và</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rút</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kinh</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nghiệm</a:t>
            </a:r>
            <a:r>
              <a:rPr lang="en-US" sz="4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3284408"/>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pic>
        <p:nvPicPr>
          <p:cNvPr id="14" name="Picture 13"/>
          <p:cNvPicPr>
            <a:picLocks noChangeAspect="1"/>
          </p:cNvPicPr>
          <p:nvPr/>
        </p:nvPicPr>
        <p:blipFill>
          <a:blip r:embed="rId3"/>
          <a:stretch>
            <a:fillRect/>
          </a:stretch>
        </p:blipFill>
        <p:spPr>
          <a:xfrm>
            <a:off x="16671491" y="111684"/>
            <a:ext cx="1565547" cy="1565547"/>
          </a:xfrm>
          <a:prstGeom prst="rect">
            <a:avLst/>
          </a:prstGeom>
        </p:spPr>
      </p:pic>
      <p:sp>
        <p:nvSpPr>
          <p:cNvPr id="6" name="TextBox 5">
            <a:extLst>
              <a:ext uri="{FF2B5EF4-FFF2-40B4-BE49-F238E27FC236}">
                <a16:creationId xmlns:a16="http://schemas.microsoft.com/office/drawing/2014/main" id="{9F6E68F5-82C4-D494-40F8-7985B1272719}"/>
              </a:ext>
            </a:extLst>
          </p:cNvPr>
          <p:cNvSpPr txBox="1"/>
          <p:nvPr/>
        </p:nvSpPr>
        <p:spPr>
          <a:xfrm>
            <a:off x="876300" y="228599"/>
            <a:ext cx="16535400" cy="9413154"/>
          </a:xfrm>
          <a:prstGeom prst="rect">
            <a:avLst/>
          </a:prstGeom>
          <a:noFill/>
        </p:spPr>
        <p:txBody>
          <a:bodyPr wrap="square">
            <a:spAutoFit/>
          </a:bodyPr>
          <a:lstStyle/>
          <a:p>
            <a:pPr algn="just">
              <a:lnSpc>
                <a:spcPct val="200000"/>
              </a:lnSpc>
              <a:spcAft>
                <a:spcPts val="800"/>
              </a:spcAft>
            </a:pP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III.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Đánh</a:t>
            </a: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giá</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1.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Đánh</a:t>
            </a: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giá</a:t>
            </a: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hoạt</a:t>
            </a: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động</a:t>
            </a: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cá</a:t>
            </a: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nhân</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Mỗi</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cá</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nhân</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tự</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đánh</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giá</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vào</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phiếu</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cá</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nhân</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Nhóm</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đánh</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giá</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từng</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thành</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viên</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trong</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nhóm</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vào</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phiếu</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đánh</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giá</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cá</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nhân</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2.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Đánh</a:t>
            </a: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giá</a:t>
            </a: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hoạt</a:t>
            </a: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động</a:t>
            </a: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và</a:t>
            </a: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sản</a:t>
            </a: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phẩm</a:t>
            </a: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36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nhóm</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Nhóm</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tự</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đánh</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giá</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và</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cho</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điểm</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vào</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phiếu</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đánh</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giá</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hoạt</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động</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nhóm</a:t>
            </a:r>
            <a:r>
              <a:rPr lang="en-US" sz="3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pP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Giáo</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viên</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và</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các</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nhóm</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đánh</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giá</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rồi</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cho</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điểm</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phần</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trình</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bày</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của</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từng</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nhóm</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vào</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phiếu</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đánh</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giá</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hoạt</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động</a:t>
            </a:r>
            <a:r>
              <a:rPr lang="en-US" sz="3600" kern="0" dirty="0">
                <a:solidFill>
                  <a:srgbClr val="333333"/>
                </a:solidFill>
                <a:effectLst/>
                <a:latin typeface="Arial" panose="020B0604020202020204" pitchFamily="34" charset="0"/>
                <a:ea typeface="Times New Roman" panose="02020603050405020304" pitchFamily="18" charset="0"/>
              </a:rPr>
              <a:t> </a:t>
            </a:r>
            <a:r>
              <a:rPr lang="en-US" sz="3600" kern="0" dirty="0" err="1">
                <a:solidFill>
                  <a:srgbClr val="333333"/>
                </a:solidFill>
                <a:effectLst/>
                <a:latin typeface="Arial" panose="020B0604020202020204" pitchFamily="34" charset="0"/>
                <a:ea typeface="Times New Roman" panose="02020603050405020304" pitchFamily="18" charset="0"/>
              </a:rPr>
              <a:t>nhóm</a:t>
            </a:r>
            <a:r>
              <a:rPr lang="en-US" sz="3600" kern="0" dirty="0">
                <a:solidFill>
                  <a:srgbClr val="333333"/>
                </a:solidFill>
                <a:effectLst/>
                <a:latin typeface="Arial" panose="020B0604020202020204" pitchFamily="34" charset="0"/>
                <a:ea typeface="Times New Roman" panose="02020603050405020304" pitchFamily="18" charset="0"/>
              </a:rPr>
              <a:t>.</a:t>
            </a:r>
            <a:endParaRPr lang="en-US" sz="3600" dirty="0"/>
          </a:p>
        </p:txBody>
      </p:sp>
    </p:spTree>
    <p:extLst>
      <p:ext uri="{BB962C8B-B14F-4D97-AF65-F5344CB8AC3E}">
        <p14:creationId xmlns:p14="http://schemas.microsoft.com/office/powerpoint/2010/main" val="2325610368"/>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en-US"/>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en-US"/>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en-US"/>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en-US"/>
            </a:p>
          </p:txBody>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sp>
        <p:nvSpPr>
          <p:cNvPr id="32" name="TextBox 32"/>
          <p:cNvSpPr txBox="1"/>
          <p:nvPr/>
        </p:nvSpPr>
        <p:spPr>
          <a:xfrm>
            <a:off x="5900163" y="4788500"/>
            <a:ext cx="5007457" cy="769698"/>
          </a:xfrm>
          <a:prstGeom prst="rect">
            <a:avLst/>
          </a:prstGeom>
        </p:spPr>
        <p:txBody>
          <a:bodyPr wrap="square" lIns="0" tIns="0" rIns="0" bIns="0" rtlCol="0" anchor="t">
            <a:spAutoFit/>
          </a:bodyPr>
          <a:lstStyle/>
          <a:p>
            <a:pPr>
              <a:lnSpc>
                <a:spcPts val="5989"/>
              </a:lnSpc>
            </a:pPr>
            <a:r>
              <a:rPr lang="en-US" sz="6600" b="1" spc="116" dirty="0">
                <a:solidFill>
                  <a:srgbClr val="231F20"/>
                </a:solidFill>
                <a:latin typeface="Arial" panose="020B0604020202020204" pitchFamily="34" charset="0"/>
                <a:cs typeface="Arial" panose="020B0604020202020204" pitchFamily="34" charset="0"/>
              </a:rPr>
              <a:t>LUYỆN TẬP</a:t>
            </a:r>
          </a:p>
        </p:txBody>
      </p:sp>
      <p:sp>
        <p:nvSpPr>
          <p:cNvPr id="43" name="Freeform 43"/>
          <p:cNvSpPr/>
          <p:nvPr/>
        </p:nvSpPr>
        <p:spPr>
          <a:xfrm rot="1091550">
            <a:off x="10267250" y="696701"/>
            <a:ext cx="566223" cy="1319587"/>
          </a:xfrm>
          <a:custGeom>
            <a:avLst/>
            <a:gdLst/>
            <a:ahLst/>
            <a:cxnLst/>
            <a:rect l="l" t="t" r="r" b="b"/>
            <a:pathLst>
              <a:path w="566223" h="1319587">
                <a:moveTo>
                  <a:pt x="0" y="0"/>
                </a:moveTo>
                <a:lnTo>
                  <a:pt x="566223" y="0"/>
                </a:lnTo>
                <a:lnTo>
                  <a:pt x="566223" y="1319588"/>
                </a:lnTo>
                <a:lnTo>
                  <a:pt x="0" y="13195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39" name="Picture 38">
            <a:extLst>
              <a:ext uri="{FF2B5EF4-FFF2-40B4-BE49-F238E27FC236}">
                <a16:creationId xmlns:a16="http://schemas.microsoft.com/office/drawing/2014/main" id="{563C65E4-C968-96AF-11B5-135760CBBA7D}"/>
              </a:ext>
            </a:extLst>
          </p:cNvPr>
          <p:cNvPicPr>
            <a:picLocks noChangeAspect="1"/>
          </p:cNvPicPr>
          <p:nvPr/>
        </p:nvPicPr>
        <p:blipFill>
          <a:blip r:embed="rId6"/>
          <a:stretch>
            <a:fillRect/>
          </a:stretch>
        </p:blipFill>
        <p:spPr>
          <a:xfrm>
            <a:off x="12467357" y="7533244"/>
            <a:ext cx="5209855" cy="3087321"/>
          </a:xfrm>
          <a:prstGeom prst="rect">
            <a:avLst/>
          </a:prstGeom>
        </p:spPr>
      </p:pic>
    </p:spTree>
    <p:extLst>
      <p:ext uri="{BB962C8B-B14F-4D97-AF65-F5344CB8AC3E}">
        <p14:creationId xmlns:p14="http://schemas.microsoft.com/office/powerpoint/2010/main" val="219346099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9ADED9"/>
            </a:solidFill>
            <a:ln w="209550">
              <a:solidFill>
                <a:srgbClr val="FFCB7C"/>
              </a:solidFill>
            </a:ln>
          </p:spPr>
          <p:txBody>
            <a:bodyPr/>
            <a:lstStyle/>
            <a:p>
              <a:endParaRPr lang="en-US"/>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a:p>
          </p:txBody>
        </p:sp>
      </p:grpSp>
      <p:sp>
        <p:nvSpPr>
          <p:cNvPr id="10" name="Rectangle 9"/>
          <p:cNvSpPr/>
          <p:nvPr/>
        </p:nvSpPr>
        <p:spPr>
          <a:xfrm>
            <a:off x="1028700" y="2542508"/>
            <a:ext cx="16230600" cy="2715167"/>
          </a:xfrm>
          <a:prstGeom prst="rect">
            <a:avLst/>
          </a:prstGeom>
        </p:spPr>
        <p:txBody>
          <a:bodyPr wrap="square">
            <a:spAutoFit/>
          </a:bodyPr>
          <a:lstStyle/>
          <a:p>
            <a:pPr algn="ctr">
              <a:lnSpc>
                <a:spcPct val="150000"/>
              </a:lnSpc>
              <a:spcBef>
                <a:spcPts val="1200"/>
              </a:spcBef>
              <a:spcAft>
                <a:spcPts val="0"/>
              </a:spcAft>
            </a:pPr>
            <a:r>
              <a:rPr lang="nl-NL" sz="5700" b="1" kern="0"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HOẠT ĐỘNG THỰC HÀNH VÀ TRẢI NGHIỆM</a:t>
            </a:r>
          </a:p>
          <a:p>
            <a:pPr algn="ctr">
              <a:lnSpc>
                <a:spcPct val="150000"/>
              </a:lnSpc>
              <a:spcBef>
                <a:spcPts val="1200"/>
              </a:spcBef>
              <a:spcAft>
                <a:spcPts val="0"/>
              </a:spcAft>
            </a:pPr>
            <a:r>
              <a:rPr lang="nl-NL" sz="5700" b="1" kern="0" dirty="0" err="1">
                <a:solidFill>
                  <a:schemeClr val="accent4">
                    <a:lumMod val="50000"/>
                  </a:schemeClr>
                </a:solidFill>
                <a:effectLst/>
                <a:latin typeface="Arial" panose="020B0604020202020204" pitchFamily="34" charset="0"/>
                <a:ea typeface="Times New Roman" panose="02020603050405020304" pitchFamily="18" charset="0"/>
                <a:cs typeface="Arial" panose="020B0604020202020204" pitchFamily="34" charset="0"/>
              </a:rPr>
              <a:t>Ch</a:t>
            </a:r>
            <a:r>
              <a:rPr lang="nl-NL" sz="5700" b="1" kern="0" dirty="0" err="1">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ủ</a:t>
            </a:r>
            <a:r>
              <a:rPr lang="nl-NL" sz="5700" b="1" kern="0"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nl-NL" sz="5700" b="1" kern="0" dirty="0" err="1">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đề</a:t>
            </a:r>
            <a:r>
              <a:rPr lang="nl-NL" sz="5700" b="1" kern="0" dirty="0">
                <a:solidFill>
                  <a:schemeClr val="accent4">
                    <a:lumMod val="50000"/>
                  </a:schemeClr>
                </a:solidFill>
                <a:latin typeface="Arial" panose="020B0604020202020204" pitchFamily="34" charset="0"/>
                <a:ea typeface="Times New Roman" panose="02020603050405020304" pitchFamily="18" charset="0"/>
                <a:cs typeface="Arial" panose="020B0604020202020204" pitchFamily="34" charset="0"/>
              </a:rPr>
              <a:t> 1</a:t>
            </a:r>
            <a:endParaRPr lang="en-US" sz="5700" b="1" kern="0" dirty="0">
              <a:solidFill>
                <a:schemeClr val="accent4">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Rectangle 11"/>
          <p:cNvSpPr/>
          <p:nvPr/>
        </p:nvSpPr>
        <p:spPr>
          <a:xfrm>
            <a:off x="1325880" y="5638593"/>
            <a:ext cx="15621000" cy="1508555"/>
          </a:xfrm>
          <a:prstGeom prst="rect">
            <a:avLst/>
          </a:prstGeom>
        </p:spPr>
        <p:txBody>
          <a:bodyPr wrap="square">
            <a:spAutoFit/>
          </a:bodyPr>
          <a:lstStyle/>
          <a:p>
            <a:pPr algn="ctr">
              <a:lnSpc>
                <a:spcPct val="150000"/>
              </a:lnSpc>
            </a:pPr>
            <a:r>
              <a:rPr lang="en-US" sz="7000" b="1" dirty="0">
                <a:solidFill>
                  <a:srgbClr val="002060"/>
                </a:solidFill>
                <a:latin typeface="Arial" panose="020B0604020202020204" pitchFamily="34" charset="0"/>
                <a:cs typeface="Arial" panose="020B0604020202020204" pitchFamily="34" charset="0"/>
              </a:rPr>
              <a:t>LÀM QUEN VỚI BẢO HIỂM</a:t>
            </a:r>
          </a:p>
        </p:txBody>
      </p:sp>
      <p:pic>
        <p:nvPicPr>
          <p:cNvPr id="13" name="Picture 12"/>
          <p:cNvPicPr>
            <a:picLocks noChangeAspect="1"/>
          </p:cNvPicPr>
          <p:nvPr/>
        </p:nvPicPr>
        <p:blipFill>
          <a:blip r:embed="rId2"/>
          <a:stretch>
            <a:fillRect/>
          </a:stretch>
        </p:blipFill>
        <p:spPr>
          <a:xfrm rot="21133110">
            <a:off x="14308306" y="8674016"/>
            <a:ext cx="3342533" cy="1097465"/>
          </a:xfrm>
          <a:prstGeom prst="rect">
            <a:avLst/>
          </a:prstGeom>
        </p:spPr>
      </p:pic>
      <p:pic>
        <p:nvPicPr>
          <p:cNvPr id="14" name="Picture 13"/>
          <p:cNvPicPr>
            <a:picLocks noChangeAspect="1"/>
          </p:cNvPicPr>
          <p:nvPr/>
        </p:nvPicPr>
        <p:blipFill>
          <a:blip r:embed="rId3"/>
          <a:stretch>
            <a:fillRect/>
          </a:stretch>
        </p:blipFill>
        <p:spPr>
          <a:xfrm>
            <a:off x="205642" y="226413"/>
            <a:ext cx="2255716" cy="2261812"/>
          </a:xfrm>
          <a:prstGeom prst="rect">
            <a:avLst/>
          </a:prstGeom>
        </p:spPr>
      </p:pic>
      <p:pic>
        <p:nvPicPr>
          <p:cNvPr id="16" name="Picture 15"/>
          <p:cNvPicPr>
            <a:picLocks noChangeAspect="1"/>
          </p:cNvPicPr>
          <p:nvPr/>
        </p:nvPicPr>
        <p:blipFill>
          <a:blip r:embed="rId4"/>
          <a:stretch>
            <a:fillRect/>
          </a:stretch>
        </p:blipFill>
        <p:spPr>
          <a:xfrm>
            <a:off x="568094" y="8670942"/>
            <a:ext cx="2943028" cy="1235673"/>
          </a:xfrm>
          <a:prstGeom prst="rect">
            <a:avLst/>
          </a:prstGeom>
        </p:spPr>
      </p:pic>
    </p:spTree>
  </p:cSld>
  <p:clrMapOvr>
    <a:masterClrMapping/>
  </p:clrMapOvr>
  <p:transition spd="med">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4" name="Group 4"/>
          <p:cNvGrpSpPr/>
          <p:nvPr/>
        </p:nvGrpSpPr>
        <p:grpSpPr>
          <a:xfrm>
            <a:off x="11994977" y="9364013"/>
            <a:ext cx="6067061" cy="1034924"/>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485B">
                <a:alpha val="8627"/>
              </a:srgbClr>
            </a:solidFill>
          </p:spPr>
        </p:sp>
      </p:grpSp>
      <p:sp>
        <p:nvSpPr>
          <p:cNvPr id="6" name="Freeform 6"/>
          <p:cNvSpPr/>
          <p:nvPr/>
        </p:nvSpPr>
        <p:spPr>
          <a:xfrm>
            <a:off x="16459200" y="347710"/>
            <a:ext cx="1000991" cy="1034924"/>
          </a:xfrm>
          <a:custGeom>
            <a:avLst/>
            <a:gdLst/>
            <a:ahLst/>
            <a:cxnLst/>
            <a:rect l="l" t="t" r="r" b="b"/>
            <a:pathLst>
              <a:path w="418628" h="497291">
                <a:moveTo>
                  <a:pt x="0" y="0"/>
                </a:moveTo>
                <a:lnTo>
                  <a:pt x="418629" y="0"/>
                </a:lnTo>
                <a:lnTo>
                  <a:pt x="418629" y="497290"/>
                </a:lnTo>
                <a:lnTo>
                  <a:pt x="0" y="4972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89148" y="8848948"/>
            <a:ext cx="939552" cy="1194978"/>
          </a:xfrm>
          <a:custGeom>
            <a:avLst/>
            <a:gdLst/>
            <a:ahLst/>
            <a:cxnLst/>
            <a:rect l="l" t="t" r="r" b="b"/>
            <a:pathLst>
              <a:path w="939552" h="1194978">
                <a:moveTo>
                  <a:pt x="0" y="0"/>
                </a:moveTo>
                <a:lnTo>
                  <a:pt x="939552" y="0"/>
                </a:lnTo>
                <a:lnTo>
                  <a:pt x="939552" y="1194978"/>
                </a:lnTo>
                <a:lnTo>
                  <a:pt x="0" y="11949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9" name="Freeform 7">
            <a:extLst>
              <a:ext uri="{FF2B5EF4-FFF2-40B4-BE49-F238E27FC236}">
                <a16:creationId xmlns:a16="http://schemas.microsoft.com/office/drawing/2014/main" id="{7C0BA2AD-389D-CAB0-E4E7-C3274EAD7160}"/>
              </a:ext>
            </a:extLst>
          </p:cNvPr>
          <p:cNvSpPr/>
          <p:nvPr/>
        </p:nvSpPr>
        <p:spPr>
          <a:xfrm>
            <a:off x="2056996" y="6819900"/>
            <a:ext cx="3558009" cy="2993175"/>
          </a:xfrm>
          <a:custGeom>
            <a:avLst/>
            <a:gdLst/>
            <a:ahLst/>
            <a:cxnLst/>
            <a:rect l="l" t="t" r="r" b="b"/>
            <a:pathLst>
              <a:path w="4891293" h="4114800">
                <a:moveTo>
                  <a:pt x="0" y="0"/>
                </a:moveTo>
                <a:lnTo>
                  <a:pt x="4891293" y="0"/>
                </a:lnTo>
                <a:lnTo>
                  <a:pt x="489129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Freeform 6">
            <a:extLst>
              <a:ext uri="{FF2B5EF4-FFF2-40B4-BE49-F238E27FC236}">
                <a16:creationId xmlns:a16="http://schemas.microsoft.com/office/drawing/2014/main" id="{D55012DE-3DFE-767E-311B-BC177AF6DF1E}"/>
              </a:ext>
            </a:extLst>
          </p:cNvPr>
          <p:cNvSpPr/>
          <p:nvPr/>
        </p:nvSpPr>
        <p:spPr>
          <a:xfrm>
            <a:off x="13065760" y="5981700"/>
            <a:ext cx="3143588" cy="3859315"/>
          </a:xfrm>
          <a:custGeom>
            <a:avLst/>
            <a:gdLst/>
            <a:ahLst/>
            <a:cxnLst/>
            <a:rect l="l" t="t" r="r" b="b"/>
            <a:pathLst>
              <a:path w="1351951" h="1659761">
                <a:moveTo>
                  <a:pt x="0" y="0"/>
                </a:moveTo>
                <a:lnTo>
                  <a:pt x="1351951" y="0"/>
                </a:lnTo>
                <a:lnTo>
                  <a:pt x="1351951" y="1659761"/>
                </a:lnTo>
                <a:lnTo>
                  <a:pt x="0" y="165976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TextBox 7">
            <a:extLst>
              <a:ext uri="{FF2B5EF4-FFF2-40B4-BE49-F238E27FC236}">
                <a16:creationId xmlns:a16="http://schemas.microsoft.com/office/drawing/2014/main" id="{897ABF6F-F995-AFF2-2B60-8AFF8945334F}"/>
              </a:ext>
            </a:extLst>
          </p:cNvPr>
          <p:cNvSpPr txBox="1"/>
          <p:nvPr/>
        </p:nvSpPr>
        <p:spPr>
          <a:xfrm>
            <a:off x="973282" y="411200"/>
            <a:ext cx="16486909" cy="6093976"/>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TRÒ </a:t>
            </a:r>
            <a:r>
              <a:rPr kumimoji="0" lang="en-US" sz="44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CHƠI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4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Bắn</a:t>
            </a: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cung</a:t>
            </a: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Chia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hai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đội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chơi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mỗi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đội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Sẽ</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5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câu</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hỏi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mỗi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câu</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hỏi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30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giây</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suy</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nghĩ</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trả</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lời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Hết</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30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giây</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đội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câu</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trả</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lời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nhanh</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đúng</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sẽ</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quyền</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bắn</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tên</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Kết</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thúc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trò</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chơi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đội</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bắn</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nhiều</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tên</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hơn</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sẽ</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thắng</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cSld>
  <p:clrMapOvr>
    <a:masterClrMapping/>
  </p:clrMapOvr>
  <p:transition spd="med">
    <p:wheel spokes="1"/>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4" name="Group 4"/>
          <p:cNvGrpSpPr/>
          <p:nvPr/>
        </p:nvGrpSpPr>
        <p:grpSpPr>
          <a:xfrm>
            <a:off x="4406912" y="6210300"/>
            <a:ext cx="6067061" cy="1034924"/>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485B">
                <a:alpha val="8627"/>
              </a:srgbClr>
            </a:solidFill>
          </p:spPr>
        </p:sp>
      </p:grpSp>
      <p:sp>
        <p:nvSpPr>
          <p:cNvPr id="6" name="Freeform 6">
            <a:hlinkClick r:id="rId3" action="ppaction://hlinksldjump"/>
          </p:cNvPr>
          <p:cNvSpPr/>
          <p:nvPr/>
        </p:nvSpPr>
        <p:spPr>
          <a:xfrm>
            <a:off x="16051334" y="347710"/>
            <a:ext cx="1408857" cy="1456616"/>
          </a:xfrm>
          <a:custGeom>
            <a:avLst/>
            <a:gdLst/>
            <a:ahLst/>
            <a:cxnLst/>
            <a:rect l="l" t="t" r="r" b="b"/>
            <a:pathLst>
              <a:path w="418628" h="497291">
                <a:moveTo>
                  <a:pt x="0" y="0"/>
                </a:moveTo>
                <a:lnTo>
                  <a:pt x="418629" y="0"/>
                </a:lnTo>
                <a:lnTo>
                  <a:pt x="418629" y="497290"/>
                </a:lnTo>
                <a:lnTo>
                  <a:pt x="0" y="4972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73471" y="3950720"/>
            <a:ext cx="939552" cy="1194978"/>
          </a:xfrm>
          <a:custGeom>
            <a:avLst/>
            <a:gdLst/>
            <a:ahLst/>
            <a:cxnLst/>
            <a:rect l="l" t="t" r="r" b="b"/>
            <a:pathLst>
              <a:path w="939552" h="1194978">
                <a:moveTo>
                  <a:pt x="0" y="0"/>
                </a:moveTo>
                <a:lnTo>
                  <a:pt x="939552" y="0"/>
                </a:lnTo>
                <a:lnTo>
                  <a:pt x="939552" y="1194978"/>
                </a:lnTo>
                <a:lnTo>
                  <a:pt x="0" y="11949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TextBox 10"/>
          <p:cNvSpPr txBox="1"/>
          <p:nvPr/>
        </p:nvSpPr>
        <p:spPr>
          <a:xfrm>
            <a:off x="5913615" y="136863"/>
            <a:ext cx="6460770" cy="1456617"/>
          </a:xfrm>
          <a:prstGeom prst="rect">
            <a:avLst/>
          </a:prstGeom>
        </p:spPr>
        <p:txBody>
          <a:bodyPr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15485B"/>
                </a:solidFill>
                <a:effectLst/>
                <a:uLnTx/>
                <a:uFillTx/>
                <a:latin typeface="Arial" panose="020B0604020202020204" pitchFamily="34" charset="0"/>
                <a:ea typeface="+mn-ea"/>
                <a:cs typeface="Arial" panose="020B0604020202020204" pitchFamily="34" charset="0"/>
              </a:rPr>
              <a:t>KHỞI ĐỘNG </a:t>
            </a:r>
          </a:p>
        </p:txBody>
      </p:sp>
      <p:sp>
        <p:nvSpPr>
          <p:cNvPr id="12" name="bia đội 1">
            <a:extLst>
              <a:ext uri="{FF2B5EF4-FFF2-40B4-BE49-F238E27FC236}">
                <a16:creationId xmlns:a16="http://schemas.microsoft.com/office/drawing/2014/main" id="{D2A02DB7-95EC-381D-C452-ED82000AEA39}"/>
              </a:ext>
            </a:extLst>
          </p:cNvPr>
          <p:cNvSpPr/>
          <p:nvPr/>
        </p:nvSpPr>
        <p:spPr>
          <a:xfrm>
            <a:off x="3384719" y="2744971"/>
            <a:ext cx="3965171" cy="4114800"/>
          </a:xfrm>
          <a:custGeom>
            <a:avLst/>
            <a:gdLst/>
            <a:ahLst/>
            <a:cxnLst/>
            <a:rect l="l" t="t" r="r" b="b"/>
            <a:pathLst>
              <a:path w="3965171" h="4114800">
                <a:moveTo>
                  <a:pt x="0" y="0"/>
                </a:moveTo>
                <a:lnTo>
                  <a:pt x="3965170" y="0"/>
                </a:lnTo>
                <a:lnTo>
                  <a:pt x="396517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0">
            <a:extLst>
              <a:ext uri="{FF2B5EF4-FFF2-40B4-BE49-F238E27FC236}">
                <a16:creationId xmlns:a16="http://schemas.microsoft.com/office/drawing/2014/main" id="{B91ECD8D-ABB2-35F0-924E-0245277F3904}"/>
              </a:ext>
            </a:extLst>
          </p:cNvPr>
          <p:cNvSpPr/>
          <p:nvPr/>
        </p:nvSpPr>
        <p:spPr>
          <a:xfrm rot="6048419">
            <a:off x="3936941" y="2311930"/>
            <a:ext cx="1885297" cy="1844416"/>
          </a:xfrm>
          <a:custGeom>
            <a:avLst/>
            <a:gdLst/>
            <a:ahLst/>
            <a:cxnLst/>
            <a:rect l="l" t="t" r="r" b="b"/>
            <a:pathLst>
              <a:path w="1885297" h="1844416">
                <a:moveTo>
                  <a:pt x="0" y="0"/>
                </a:moveTo>
                <a:lnTo>
                  <a:pt x="1885298" y="0"/>
                </a:lnTo>
                <a:lnTo>
                  <a:pt x="1885298" y="1844416"/>
                </a:lnTo>
                <a:lnTo>
                  <a:pt x="0" y="1844416"/>
                </a:lnTo>
                <a:lnTo>
                  <a:pt x="0" y="0"/>
                </a:lnTo>
                <a:close/>
              </a:path>
            </a:pathLst>
          </a:custGeom>
          <a:blipFill>
            <a:blip r:embed="rId10">
              <a:extLst>
                <a:ext uri="{96DAC541-7B7A-43D3-8B79-37D633B846F1}">
                  <asvg:svgBlip xmlns:asvg="http://schemas.microsoft.com/office/drawing/2016/SVG/main" r:embed="rId11"/>
                </a:ext>
              </a:extLst>
            </a:blip>
            <a:stretch>
              <a:fillRect t="-16326" r="-13803"/>
            </a:stretch>
          </a:blipFill>
        </p:spPr>
      </p:sp>
      <p:sp>
        <p:nvSpPr>
          <p:cNvPr id="14" name="mũi 1 đội 1">
            <a:extLst>
              <a:ext uri="{FF2B5EF4-FFF2-40B4-BE49-F238E27FC236}">
                <a16:creationId xmlns:a16="http://schemas.microsoft.com/office/drawing/2014/main" id="{6D4300D3-3628-5CC3-44B1-04DC89A09EC4}"/>
              </a:ext>
            </a:extLst>
          </p:cNvPr>
          <p:cNvSpPr/>
          <p:nvPr/>
        </p:nvSpPr>
        <p:spPr>
          <a:xfrm rot="2448573">
            <a:off x="2972487" y="3626002"/>
            <a:ext cx="1885297" cy="1844416"/>
          </a:xfrm>
          <a:custGeom>
            <a:avLst/>
            <a:gdLst/>
            <a:ahLst/>
            <a:cxnLst/>
            <a:rect l="l" t="t" r="r" b="b"/>
            <a:pathLst>
              <a:path w="1885297" h="1844416">
                <a:moveTo>
                  <a:pt x="0" y="0"/>
                </a:moveTo>
                <a:lnTo>
                  <a:pt x="1885297" y="0"/>
                </a:lnTo>
                <a:lnTo>
                  <a:pt x="1885297" y="1844415"/>
                </a:lnTo>
                <a:lnTo>
                  <a:pt x="0" y="1844415"/>
                </a:lnTo>
                <a:lnTo>
                  <a:pt x="0" y="0"/>
                </a:lnTo>
                <a:close/>
              </a:path>
            </a:pathLst>
          </a:custGeom>
          <a:blipFill>
            <a:blip r:embed="rId10">
              <a:extLst>
                <a:ext uri="{96DAC541-7B7A-43D3-8B79-37D633B846F1}">
                  <asvg:svgBlip xmlns:asvg="http://schemas.microsoft.com/office/drawing/2016/SVG/main" r:embed="rId11"/>
                </a:ext>
              </a:extLst>
            </a:blip>
            <a:stretch>
              <a:fillRect t="-16326" r="-13803"/>
            </a:stretch>
          </a:blipFill>
        </p:spPr>
      </p:sp>
      <p:sp>
        <p:nvSpPr>
          <p:cNvPr id="15" name="Freeform 12">
            <a:extLst>
              <a:ext uri="{FF2B5EF4-FFF2-40B4-BE49-F238E27FC236}">
                <a16:creationId xmlns:a16="http://schemas.microsoft.com/office/drawing/2014/main" id="{59FB50C0-7F62-ED86-D648-E7715C7C54B1}"/>
              </a:ext>
            </a:extLst>
          </p:cNvPr>
          <p:cNvSpPr/>
          <p:nvPr/>
        </p:nvSpPr>
        <p:spPr>
          <a:xfrm rot="9550380">
            <a:off x="5311839" y="2196894"/>
            <a:ext cx="1885297" cy="1844416"/>
          </a:xfrm>
          <a:custGeom>
            <a:avLst/>
            <a:gdLst/>
            <a:ahLst/>
            <a:cxnLst/>
            <a:rect l="l" t="t" r="r" b="b"/>
            <a:pathLst>
              <a:path w="1885297" h="1844416">
                <a:moveTo>
                  <a:pt x="0" y="0"/>
                </a:moveTo>
                <a:lnTo>
                  <a:pt x="1885297" y="0"/>
                </a:lnTo>
                <a:lnTo>
                  <a:pt x="1885297" y="1844415"/>
                </a:lnTo>
                <a:lnTo>
                  <a:pt x="0" y="1844415"/>
                </a:lnTo>
                <a:lnTo>
                  <a:pt x="0" y="0"/>
                </a:lnTo>
                <a:close/>
              </a:path>
            </a:pathLst>
          </a:custGeom>
          <a:blipFill>
            <a:blip r:embed="rId10">
              <a:extLst>
                <a:ext uri="{96DAC541-7B7A-43D3-8B79-37D633B846F1}">
                  <asvg:svgBlip xmlns:asvg="http://schemas.microsoft.com/office/drawing/2016/SVG/main" r:embed="rId11"/>
                </a:ext>
              </a:extLst>
            </a:blip>
            <a:stretch>
              <a:fillRect t="-16326" r="-13803"/>
            </a:stretch>
          </a:blipFill>
        </p:spPr>
      </p:sp>
      <p:sp>
        <p:nvSpPr>
          <p:cNvPr id="16" name="Freeform 13">
            <a:extLst>
              <a:ext uri="{FF2B5EF4-FFF2-40B4-BE49-F238E27FC236}">
                <a16:creationId xmlns:a16="http://schemas.microsoft.com/office/drawing/2014/main" id="{078F991A-4F4D-E148-2B92-A49126C54D7C}"/>
              </a:ext>
            </a:extLst>
          </p:cNvPr>
          <p:cNvSpPr/>
          <p:nvPr/>
        </p:nvSpPr>
        <p:spPr>
          <a:xfrm rot="-66807">
            <a:off x="3464264" y="4566353"/>
            <a:ext cx="1885297" cy="1844416"/>
          </a:xfrm>
          <a:custGeom>
            <a:avLst/>
            <a:gdLst/>
            <a:ahLst/>
            <a:cxnLst/>
            <a:rect l="l" t="t" r="r" b="b"/>
            <a:pathLst>
              <a:path w="1885297" h="1844416">
                <a:moveTo>
                  <a:pt x="0" y="0"/>
                </a:moveTo>
                <a:lnTo>
                  <a:pt x="1885297" y="0"/>
                </a:lnTo>
                <a:lnTo>
                  <a:pt x="1885297" y="1844415"/>
                </a:lnTo>
                <a:lnTo>
                  <a:pt x="0" y="1844415"/>
                </a:lnTo>
                <a:lnTo>
                  <a:pt x="0" y="0"/>
                </a:lnTo>
                <a:close/>
              </a:path>
            </a:pathLst>
          </a:custGeom>
          <a:blipFill>
            <a:blip r:embed="rId10">
              <a:extLst>
                <a:ext uri="{96DAC541-7B7A-43D3-8B79-37D633B846F1}">
                  <asvg:svgBlip xmlns:asvg="http://schemas.microsoft.com/office/drawing/2016/SVG/main" r:embed="rId11"/>
                </a:ext>
              </a:extLst>
            </a:blip>
            <a:stretch>
              <a:fillRect t="-16326" r="-13803"/>
            </a:stretch>
          </a:blipFill>
        </p:spPr>
      </p:sp>
      <p:sp>
        <p:nvSpPr>
          <p:cNvPr id="17" name="Freeform 14">
            <a:extLst>
              <a:ext uri="{FF2B5EF4-FFF2-40B4-BE49-F238E27FC236}">
                <a16:creationId xmlns:a16="http://schemas.microsoft.com/office/drawing/2014/main" id="{1E876585-5AB5-C6C5-27A1-446943FD73C0}"/>
              </a:ext>
            </a:extLst>
          </p:cNvPr>
          <p:cNvSpPr/>
          <p:nvPr/>
        </p:nvSpPr>
        <p:spPr>
          <a:xfrm rot="-7422545">
            <a:off x="6321079" y="3880163"/>
            <a:ext cx="1885297" cy="1844416"/>
          </a:xfrm>
          <a:custGeom>
            <a:avLst/>
            <a:gdLst/>
            <a:ahLst/>
            <a:cxnLst/>
            <a:rect l="l" t="t" r="r" b="b"/>
            <a:pathLst>
              <a:path w="1885297" h="1844416">
                <a:moveTo>
                  <a:pt x="0" y="0"/>
                </a:moveTo>
                <a:lnTo>
                  <a:pt x="1885297" y="0"/>
                </a:lnTo>
                <a:lnTo>
                  <a:pt x="1885297" y="1844416"/>
                </a:lnTo>
                <a:lnTo>
                  <a:pt x="0" y="1844416"/>
                </a:lnTo>
                <a:lnTo>
                  <a:pt x="0" y="0"/>
                </a:lnTo>
                <a:close/>
              </a:path>
            </a:pathLst>
          </a:custGeom>
          <a:blipFill>
            <a:blip r:embed="rId10">
              <a:extLst>
                <a:ext uri="{96DAC541-7B7A-43D3-8B79-37D633B846F1}">
                  <asvg:svgBlip xmlns:asvg="http://schemas.microsoft.com/office/drawing/2016/SVG/main" r:embed="rId11"/>
                </a:ext>
              </a:extLst>
            </a:blip>
            <a:stretch>
              <a:fillRect t="-16326" r="-13803"/>
            </a:stretch>
          </a:blipFill>
        </p:spPr>
      </p:sp>
      <p:sp>
        <p:nvSpPr>
          <p:cNvPr id="18" name="đội 1">
            <a:extLst>
              <a:ext uri="{FF2B5EF4-FFF2-40B4-BE49-F238E27FC236}">
                <a16:creationId xmlns:a16="http://schemas.microsoft.com/office/drawing/2014/main" id="{42AFC8C5-1B14-F015-FE7F-4358356E14EE}"/>
              </a:ext>
            </a:extLst>
          </p:cNvPr>
          <p:cNvSpPr/>
          <p:nvPr/>
        </p:nvSpPr>
        <p:spPr>
          <a:xfrm>
            <a:off x="332161" y="5459837"/>
            <a:ext cx="3378212" cy="4869495"/>
          </a:xfrm>
          <a:custGeom>
            <a:avLst/>
            <a:gdLst/>
            <a:ahLst/>
            <a:cxnLst/>
            <a:rect l="l" t="t" r="r" b="b"/>
            <a:pathLst>
              <a:path w="3588067" h="5171989">
                <a:moveTo>
                  <a:pt x="0" y="0"/>
                </a:moveTo>
                <a:lnTo>
                  <a:pt x="3588068" y="0"/>
                </a:lnTo>
                <a:lnTo>
                  <a:pt x="3588068" y="5171989"/>
                </a:lnTo>
                <a:lnTo>
                  <a:pt x="0" y="517198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 name="Group 4">
            <a:extLst>
              <a:ext uri="{FF2B5EF4-FFF2-40B4-BE49-F238E27FC236}">
                <a16:creationId xmlns:a16="http://schemas.microsoft.com/office/drawing/2014/main" id="{65D0254B-B42D-1934-5F40-B49D7F2BEA06}"/>
              </a:ext>
            </a:extLst>
          </p:cNvPr>
          <p:cNvGrpSpPr/>
          <p:nvPr/>
        </p:nvGrpSpPr>
        <p:grpSpPr>
          <a:xfrm>
            <a:off x="11457480" y="6210300"/>
            <a:ext cx="6067061" cy="1034924"/>
            <a:chOff x="0" y="0"/>
            <a:chExt cx="6350000" cy="6350000"/>
          </a:xfrm>
        </p:grpSpPr>
        <p:sp>
          <p:nvSpPr>
            <p:cNvPr id="3" name="Freeform 5">
              <a:extLst>
                <a:ext uri="{FF2B5EF4-FFF2-40B4-BE49-F238E27FC236}">
                  <a16:creationId xmlns:a16="http://schemas.microsoft.com/office/drawing/2014/main" id="{EFA59678-CE5A-27B9-C90D-2AA2A4457761}"/>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485B">
                <a:alpha val="8627"/>
              </a:srgbClr>
            </a:solidFill>
          </p:spPr>
        </p:sp>
      </p:grpSp>
      <p:sp>
        <p:nvSpPr>
          <p:cNvPr id="8" name="bía bắn đội 2">
            <a:extLst>
              <a:ext uri="{FF2B5EF4-FFF2-40B4-BE49-F238E27FC236}">
                <a16:creationId xmlns:a16="http://schemas.microsoft.com/office/drawing/2014/main" id="{0039B87D-2A59-8D01-8207-8E0532BA78D9}"/>
              </a:ext>
            </a:extLst>
          </p:cNvPr>
          <p:cNvSpPr/>
          <p:nvPr/>
        </p:nvSpPr>
        <p:spPr>
          <a:xfrm>
            <a:off x="10435287" y="2744971"/>
            <a:ext cx="3965171" cy="4114800"/>
          </a:xfrm>
          <a:custGeom>
            <a:avLst/>
            <a:gdLst/>
            <a:ahLst/>
            <a:cxnLst/>
            <a:rect l="l" t="t" r="r" b="b"/>
            <a:pathLst>
              <a:path w="3965171" h="4114800">
                <a:moveTo>
                  <a:pt x="0" y="0"/>
                </a:moveTo>
                <a:lnTo>
                  <a:pt x="3965170" y="0"/>
                </a:lnTo>
                <a:lnTo>
                  <a:pt x="396517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10">
            <a:extLst>
              <a:ext uri="{FF2B5EF4-FFF2-40B4-BE49-F238E27FC236}">
                <a16:creationId xmlns:a16="http://schemas.microsoft.com/office/drawing/2014/main" id="{7859519F-AC55-2F44-39A2-19BECF11D7AE}"/>
              </a:ext>
            </a:extLst>
          </p:cNvPr>
          <p:cNvSpPr/>
          <p:nvPr/>
        </p:nvSpPr>
        <p:spPr>
          <a:xfrm rot="6048419">
            <a:off x="10987509" y="2311930"/>
            <a:ext cx="1885297" cy="1844416"/>
          </a:xfrm>
          <a:custGeom>
            <a:avLst/>
            <a:gdLst/>
            <a:ahLst/>
            <a:cxnLst/>
            <a:rect l="l" t="t" r="r" b="b"/>
            <a:pathLst>
              <a:path w="1885297" h="1844416">
                <a:moveTo>
                  <a:pt x="0" y="0"/>
                </a:moveTo>
                <a:lnTo>
                  <a:pt x="1885298" y="0"/>
                </a:lnTo>
                <a:lnTo>
                  <a:pt x="1885298" y="1844416"/>
                </a:lnTo>
                <a:lnTo>
                  <a:pt x="0" y="1844416"/>
                </a:lnTo>
                <a:lnTo>
                  <a:pt x="0" y="0"/>
                </a:lnTo>
                <a:close/>
              </a:path>
            </a:pathLst>
          </a:custGeom>
          <a:blipFill>
            <a:blip r:embed="rId10">
              <a:extLst>
                <a:ext uri="{96DAC541-7B7A-43D3-8B79-37D633B846F1}">
                  <asvg:svgBlip xmlns:asvg="http://schemas.microsoft.com/office/drawing/2016/SVG/main" r:embed="rId11"/>
                </a:ext>
              </a:extLst>
            </a:blip>
            <a:stretch>
              <a:fillRect t="-16326" r="-13803"/>
            </a:stretch>
          </a:blipFill>
        </p:spPr>
      </p:sp>
      <p:sp>
        <p:nvSpPr>
          <p:cNvPr id="11" name="Freeform 11">
            <a:extLst>
              <a:ext uri="{FF2B5EF4-FFF2-40B4-BE49-F238E27FC236}">
                <a16:creationId xmlns:a16="http://schemas.microsoft.com/office/drawing/2014/main" id="{01861D60-FDE9-F270-7FF3-18EF81DA5A11}"/>
              </a:ext>
            </a:extLst>
          </p:cNvPr>
          <p:cNvSpPr/>
          <p:nvPr/>
        </p:nvSpPr>
        <p:spPr>
          <a:xfrm rot="2448573">
            <a:off x="10023055" y="3626002"/>
            <a:ext cx="1885297" cy="1844416"/>
          </a:xfrm>
          <a:custGeom>
            <a:avLst/>
            <a:gdLst/>
            <a:ahLst/>
            <a:cxnLst/>
            <a:rect l="l" t="t" r="r" b="b"/>
            <a:pathLst>
              <a:path w="1885297" h="1844416">
                <a:moveTo>
                  <a:pt x="0" y="0"/>
                </a:moveTo>
                <a:lnTo>
                  <a:pt x="1885297" y="0"/>
                </a:lnTo>
                <a:lnTo>
                  <a:pt x="1885297" y="1844415"/>
                </a:lnTo>
                <a:lnTo>
                  <a:pt x="0" y="1844415"/>
                </a:lnTo>
                <a:lnTo>
                  <a:pt x="0" y="0"/>
                </a:lnTo>
                <a:close/>
              </a:path>
            </a:pathLst>
          </a:custGeom>
          <a:blipFill>
            <a:blip r:embed="rId10">
              <a:extLst>
                <a:ext uri="{96DAC541-7B7A-43D3-8B79-37D633B846F1}">
                  <asvg:svgBlip xmlns:asvg="http://schemas.microsoft.com/office/drawing/2016/SVG/main" r:embed="rId11"/>
                </a:ext>
              </a:extLst>
            </a:blip>
            <a:stretch>
              <a:fillRect t="-16326" r="-13803"/>
            </a:stretch>
          </a:blipFill>
        </p:spPr>
      </p:sp>
      <p:sp>
        <p:nvSpPr>
          <p:cNvPr id="19" name="Freeform 12">
            <a:extLst>
              <a:ext uri="{FF2B5EF4-FFF2-40B4-BE49-F238E27FC236}">
                <a16:creationId xmlns:a16="http://schemas.microsoft.com/office/drawing/2014/main" id="{8D5B7660-BCAB-B423-9A97-F43C5613062C}"/>
              </a:ext>
            </a:extLst>
          </p:cNvPr>
          <p:cNvSpPr/>
          <p:nvPr/>
        </p:nvSpPr>
        <p:spPr>
          <a:xfrm rot="9550380">
            <a:off x="12362407" y="2196894"/>
            <a:ext cx="1885297" cy="1844416"/>
          </a:xfrm>
          <a:custGeom>
            <a:avLst/>
            <a:gdLst/>
            <a:ahLst/>
            <a:cxnLst/>
            <a:rect l="l" t="t" r="r" b="b"/>
            <a:pathLst>
              <a:path w="1885297" h="1844416">
                <a:moveTo>
                  <a:pt x="0" y="0"/>
                </a:moveTo>
                <a:lnTo>
                  <a:pt x="1885297" y="0"/>
                </a:lnTo>
                <a:lnTo>
                  <a:pt x="1885297" y="1844415"/>
                </a:lnTo>
                <a:lnTo>
                  <a:pt x="0" y="1844415"/>
                </a:lnTo>
                <a:lnTo>
                  <a:pt x="0" y="0"/>
                </a:lnTo>
                <a:close/>
              </a:path>
            </a:pathLst>
          </a:custGeom>
          <a:blipFill>
            <a:blip r:embed="rId10">
              <a:extLst>
                <a:ext uri="{96DAC541-7B7A-43D3-8B79-37D633B846F1}">
                  <asvg:svgBlip xmlns:asvg="http://schemas.microsoft.com/office/drawing/2016/SVG/main" r:embed="rId11"/>
                </a:ext>
              </a:extLst>
            </a:blip>
            <a:stretch>
              <a:fillRect t="-16326" r="-13803"/>
            </a:stretch>
          </a:blipFill>
        </p:spPr>
      </p:sp>
      <p:sp>
        <p:nvSpPr>
          <p:cNvPr id="20" name="Freeform 13">
            <a:extLst>
              <a:ext uri="{FF2B5EF4-FFF2-40B4-BE49-F238E27FC236}">
                <a16:creationId xmlns:a16="http://schemas.microsoft.com/office/drawing/2014/main" id="{8F2342D9-0736-AE21-2723-B32A5479072F}"/>
              </a:ext>
            </a:extLst>
          </p:cNvPr>
          <p:cNvSpPr/>
          <p:nvPr/>
        </p:nvSpPr>
        <p:spPr>
          <a:xfrm rot="-66807">
            <a:off x="10514832" y="4566353"/>
            <a:ext cx="1885297" cy="1844416"/>
          </a:xfrm>
          <a:custGeom>
            <a:avLst/>
            <a:gdLst/>
            <a:ahLst/>
            <a:cxnLst/>
            <a:rect l="l" t="t" r="r" b="b"/>
            <a:pathLst>
              <a:path w="1885297" h="1844416">
                <a:moveTo>
                  <a:pt x="0" y="0"/>
                </a:moveTo>
                <a:lnTo>
                  <a:pt x="1885297" y="0"/>
                </a:lnTo>
                <a:lnTo>
                  <a:pt x="1885297" y="1844415"/>
                </a:lnTo>
                <a:lnTo>
                  <a:pt x="0" y="1844415"/>
                </a:lnTo>
                <a:lnTo>
                  <a:pt x="0" y="0"/>
                </a:lnTo>
                <a:close/>
              </a:path>
            </a:pathLst>
          </a:custGeom>
          <a:blipFill>
            <a:blip r:embed="rId10">
              <a:extLst>
                <a:ext uri="{96DAC541-7B7A-43D3-8B79-37D633B846F1}">
                  <asvg:svgBlip xmlns:asvg="http://schemas.microsoft.com/office/drawing/2016/SVG/main" r:embed="rId11"/>
                </a:ext>
              </a:extLst>
            </a:blip>
            <a:stretch>
              <a:fillRect t="-16326" r="-13803"/>
            </a:stretch>
          </a:blipFill>
        </p:spPr>
      </p:sp>
      <p:sp>
        <p:nvSpPr>
          <p:cNvPr id="21" name="Freeform 14">
            <a:extLst>
              <a:ext uri="{FF2B5EF4-FFF2-40B4-BE49-F238E27FC236}">
                <a16:creationId xmlns:a16="http://schemas.microsoft.com/office/drawing/2014/main" id="{E8B725CC-305E-F672-5D83-49BFDCF9E973}"/>
              </a:ext>
            </a:extLst>
          </p:cNvPr>
          <p:cNvSpPr/>
          <p:nvPr/>
        </p:nvSpPr>
        <p:spPr>
          <a:xfrm rot="-7422545">
            <a:off x="13371647" y="3880163"/>
            <a:ext cx="1885297" cy="1844416"/>
          </a:xfrm>
          <a:custGeom>
            <a:avLst/>
            <a:gdLst/>
            <a:ahLst/>
            <a:cxnLst/>
            <a:rect l="l" t="t" r="r" b="b"/>
            <a:pathLst>
              <a:path w="1885297" h="1844416">
                <a:moveTo>
                  <a:pt x="0" y="0"/>
                </a:moveTo>
                <a:lnTo>
                  <a:pt x="1885297" y="0"/>
                </a:lnTo>
                <a:lnTo>
                  <a:pt x="1885297" y="1844416"/>
                </a:lnTo>
                <a:lnTo>
                  <a:pt x="0" y="1844416"/>
                </a:lnTo>
                <a:lnTo>
                  <a:pt x="0" y="0"/>
                </a:lnTo>
                <a:close/>
              </a:path>
            </a:pathLst>
          </a:custGeom>
          <a:blipFill>
            <a:blip r:embed="rId10">
              <a:extLst>
                <a:ext uri="{96DAC541-7B7A-43D3-8B79-37D633B846F1}">
                  <asvg:svgBlip xmlns:asvg="http://schemas.microsoft.com/office/drawing/2016/SVG/main" r:embed="rId11"/>
                </a:ext>
              </a:extLst>
            </a:blip>
            <a:stretch>
              <a:fillRect t="-16326" r="-13803"/>
            </a:stretch>
          </a:blipFill>
        </p:spPr>
      </p:sp>
      <p:sp>
        <p:nvSpPr>
          <p:cNvPr id="22" name="đội 2">
            <a:extLst>
              <a:ext uri="{FF2B5EF4-FFF2-40B4-BE49-F238E27FC236}">
                <a16:creationId xmlns:a16="http://schemas.microsoft.com/office/drawing/2014/main" id="{3017FE7A-F948-37BB-E2F6-7D42C376C253}"/>
              </a:ext>
            </a:extLst>
          </p:cNvPr>
          <p:cNvSpPr/>
          <p:nvPr/>
        </p:nvSpPr>
        <p:spPr>
          <a:xfrm>
            <a:off x="7580005" y="5488561"/>
            <a:ext cx="3378212" cy="4869495"/>
          </a:xfrm>
          <a:custGeom>
            <a:avLst/>
            <a:gdLst/>
            <a:ahLst/>
            <a:cxnLst/>
            <a:rect l="l" t="t" r="r" b="b"/>
            <a:pathLst>
              <a:path w="3588067" h="5171989">
                <a:moveTo>
                  <a:pt x="0" y="0"/>
                </a:moveTo>
                <a:lnTo>
                  <a:pt x="3588068" y="0"/>
                </a:lnTo>
                <a:lnTo>
                  <a:pt x="3588068" y="5171989"/>
                </a:lnTo>
                <a:lnTo>
                  <a:pt x="0" y="517198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3" name="1">
            <a:hlinkClick r:id="rId14" action="ppaction://hlinksldjump"/>
            <a:extLst>
              <a:ext uri="{FF2B5EF4-FFF2-40B4-BE49-F238E27FC236}">
                <a16:creationId xmlns:a16="http://schemas.microsoft.com/office/drawing/2014/main" id="{96C70925-A5C5-2E27-3E9F-15BBEE84BCC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6573669" y="2294076"/>
            <a:ext cx="645079" cy="1316487"/>
          </a:xfrm>
          <a:prstGeom prst="rect">
            <a:avLst/>
          </a:prstGeom>
        </p:spPr>
      </p:pic>
      <p:pic>
        <p:nvPicPr>
          <p:cNvPr id="24" name="2">
            <a:hlinkClick r:id="rId17" action="ppaction://hlinksldjump"/>
            <a:extLst>
              <a:ext uri="{FF2B5EF4-FFF2-40B4-BE49-F238E27FC236}">
                <a16:creationId xmlns:a16="http://schemas.microsoft.com/office/drawing/2014/main" id="{9EAB6DD3-F741-E7AF-06DD-630527063FB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6561040" y="3976357"/>
            <a:ext cx="1044266" cy="1360608"/>
          </a:xfrm>
          <a:prstGeom prst="rect">
            <a:avLst/>
          </a:prstGeom>
        </p:spPr>
      </p:pic>
      <p:pic>
        <p:nvPicPr>
          <p:cNvPr id="25" name="3">
            <a:hlinkClick r:id="rId20" action="ppaction://hlinksldjump"/>
            <a:extLst>
              <a:ext uri="{FF2B5EF4-FFF2-40B4-BE49-F238E27FC236}">
                <a16:creationId xmlns:a16="http://schemas.microsoft.com/office/drawing/2014/main" id="{4176F847-69C0-9F66-D98A-EDC9C4C274B7}"/>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16514290" y="5611059"/>
            <a:ext cx="1010251" cy="1360608"/>
          </a:xfrm>
          <a:prstGeom prst="rect">
            <a:avLst/>
          </a:prstGeom>
        </p:spPr>
      </p:pic>
      <p:pic>
        <p:nvPicPr>
          <p:cNvPr id="26" name="4">
            <a:hlinkClick r:id="rId23" action="ppaction://hlinksldjump"/>
            <a:extLst>
              <a:ext uri="{FF2B5EF4-FFF2-40B4-BE49-F238E27FC236}">
                <a16:creationId xmlns:a16="http://schemas.microsoft.com/office/drawing/2014/main" id="{1833C441-2F7B-BDE3-F7E7-4400338A9B85}"/>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16463545" y="7214281"/>
            <a:ext cx="996646" cy="1360608"/>
          </a:xfrm>
          <a:prstGeom prst="rect">
            <a:avLst/>
          </a:prstGeom>
        </p:spPr>
      </p:pic>
      <p:pic>
        <p:nvPicPr>
          <p:cNvPr id="27" name="5">
            <a:hlinkClick r:id="rId26" action="ppaction://hlinksldjump"/>
            <a:extLst>
              <a:ext uri="{FF2B5EF4-FFF2-40B4-BE49-F238E27FC236}">
                <a16:creationId xmlns:a16="http://schemas.microsoft.com/office/drawing/2014/main" id="{3DAF0747-DE4D-3B40-7B14-1581EE72385A}"/>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a:stretch>
        </p:blipFill>
        <p:spPr>
          <a:xfrm>
            <a:off x="16597896" y="8848983"/>
            <a:ext cx="913309" cy="1360608"/>
          </a:xfrm>
          <a:prstGeom prst="rect">
            <a:avLst/>
          </a:prstGeom>
        </p:spPr>
      </p:pic>
      <p:sp>
        <p:nvSpPr>
          <p:cNvPr id="28" name="TextBox 10">
            <a:extLst>
              <a:ext uri="{FF2B5EF4-FFF2-40B4-BE49-F238E27FC236}">
                <a16:creationId xmlns:a16="http://schemas.microsoft.com/office/drawing/2014/main" id="{294E5B3B-23A9-5ED0-41EA-FE4DE768AB47}"/>
              </a:ext>
            </a:extLst>
          </p:cNvPr>
          <p:cNvSpPr txBox="1"/>
          <p:nvPr/>
        </p:nvSpPr>
        <p:spPr>
          <a:xfrm>
            <a:off x="2620213" y="8985373"/>
            <a:ext cx="2095195" cy="971100"/>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5485B"/>
                </a:solidFill>
                <a:effectLst/>
                <a:uLnTx/>
                <a:uFillTx/>
                <a:latin typeface="Arial" panose="020B0604020202020204" pitchFamily="34" charset="0"/>
                <a:ea typeface="+mn-ea"/>
                <a:cs typeface="Arial" panose="020B0604020202020204" pitchFamily="34" charset="0"/>
              </a:rPr>
              <a:t>ĐỘI 1</a:t>
            </a:r>
          </a:p>
        </p:txBody>
      </p:sp>
      <p:sp>
        <p:nvSpPr>
          <p:cNvPr id="29" name="TextBox 10">
            <a:extLst>
              <a:ext uri="{FF2B5EF4-FFF2-40B4-BE49-F238E27FC236}">
                <a16:creationId xmlns:a16="http://schemas.microsoft.com/office/drawing/2014/main" id="{497AB0F6-05AF-0E91-117F-490423A372AF}"/>
              </a:ext>
            </a:extLst>
          </p:cNvPr>
          <p:cNvSpPr txBox="1"/>
          <p:nvPr/>
        </p:nvSpPr>
        <p:spPr>
          <a:xfrm>
            <a:off x="10186693" y="9014097"/>
            <a:ext cx="2095195" cy="971100"/>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5485B"/>
                </a:solidFill>
                <a:effectLst/>
                <a:uLnTx/>
                <a:uFillTx/>
                <a:latin typeface="Arial" panose="020B0604020202020204" pitchFamily="34" charset="0"/>
                <a:ea typeface="+mn-ea"/>
                <a:cs typeface="Arial" panose="020B0604020202020204" pitchFamily="34" charset="0"/>
              </a:rPr>
              <a:t>ĐỘI 2</a:t>
            </a:r>
          </a:p>
        </p:txBody>
      </p:sp>
    </p:spTree>
    <p:extLst>
      <p:ext uri="{BB962C8B-B14F-4D97-AF65-F5344CB8AC3E}">
        <p14:creationId xmlns:p14="http://schemas.microsoft.com/office/powerpoint/2010/main" val="1773813595"/>
      </p:ext>
    </p:extLst>
  </p:cSld>
  <p:clrMapOvr>
    <a:masterClrMapping/>
  </p:clrMapOvr>
  <p:transition spd="med">
    <p:circle/>
  </p:transition>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8"/>
                  </p:tgtEl>
                </p:cond>
              </p:nextCondLst>
            </p:seq>
            <p:seq concurrent="1" nextAc="seek">
              <p:cTn id="33" restart="whenNotActive" fill="hold" evtFilter="cancelBubble" nodeType="interactiveSeq">
                <p:stCondLst>
                  <p:cond evt="onClick" delay="0">
                    <p:tgtEl>
                      <p:spTgt spid="22"/>
                    </p:tgtEl>
                  </p:cond>
                </p:stCondLst>
                <p:endSync evt="end" delay="0">
                  <p:rtn val="all"/>
                </p:endSync>
                <p:childTnLst>
                  <p:par>
                    <p:cTn id="34" fill="hold">
                      <p:stCondLst>
                        <p:cond delay="0"/>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p:tgtEl>
                                          <p:spTgt spid="20"/>
                                        </p:tgtEl>
                                        <p:attrNameLst>
                                          <p:attrName>ppt_y</p:attrName>
                                        </p:attrNameLst>
                                      </p:cBhvr>
                                      <p:tavLst>
                                        <p:tav tm="0">
                                          <p:val>
                                            <p:strVal val="#ppt_y+#ppt_h*1.125000"/>
                                          </p:val>
                                        </p:tav>
                                        <p:tav tm="100000">
                                          <p:val>
                                            <p:strVal val="#ppt_y"/>
                                          </p:val>
                                        </p:tav>
                                      </p:tavLst>
                                    </p:anim>
                                    <p:animEffect transition="in" filter="wipe(up)">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8"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p:tgtEl>
                                          <p:spTgt spid="11"/>
                                        </p:tgtEl>
                                        <p:attrNameLst>
                                          <p:attrName>ppt_x</p:attrName>
                                        </p:attrNameLst>
                                      </p:cBhvr>
                                      <p:tavLst>
                                        <p:tav tm="0">
                                          <p:val>
                                            <p:strVal val="#ppt_x-#ppt_w*1.125000"/>
                                          </p:val>
                                        </p:tav>
                                        <p:tav tm="100000">
                                          <p:val>
                                            <p:strVal val="#ppt_x"/>
                                          </p:val>
                                        </p:tav>
                                      </p:tavLst>
                                    </p:anim>
                                    <p:animEffect transition="in" filter="wipe(righ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1"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p:tgtEl>
                                          <p:spTgt spid="9"/>
                                        </p:tgtEl>
                                        <p:attrNameLst>
                                          <p:attrName>ppt_y</p:attrName>
                                        </p:attrNameLst>
                                      </p:cBhvr>
                                      <p:tavLst>
                                        <p:tav tm="0">
                                          <p:val>
                                            <p:strVal val="#ppt_y-#ppt_h*1.125000"/>
                                          </p:val>
                                        </p:tav>
                                        <p:tav tm="100000">
                                          <p:val>
                                            <p:strVal val="#ppt_y"/>
                                          </p:val>
                                        </p:tav>
                                      </p:tavLst>
                                    </p:anim>
                                    <p:animEffect transition="in" filter="wipe(down)">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6"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1"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ppt_x"/>
                                          </p:val>
                                        </p:tav>
                                        <p:tav tm="100000">
                                          <p:val>
                                            <p:strVal val="#ppt_x"/>
                                          </p:val>
                                        </p:tav>
                                      </p:tavLst>
                                    </p:anim>
                                    <p:anim calcmode="lin" valueType="num">
                                      <p:cBhvr additive="base">
                                        <p:cTn id="63"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22"/>
                  </p:tgtEl>
                </p:cond>
              </p:nextCondLst>
            </p:seq>
            <p:seq concurrent="1" nextAc="seek">
              <p:cTn id="64" restart="whenNotActive" fill="hold" evtFilter="cancelBubble" nodeType="interactiveSeq">
                <p:stCondLst>
                  <p:cond evt="onClick" delay="0">
                    <p:tgtEl>
                      <p:spTgt spid="23"/>
                    </p:tgtEl>
                  </p:cond>
                </p:stCondLst>
                <p:endSync evt="end" delay="0">
                  <p:rtn val="all"/>
                </p:endSync>
                <p:childTnLst>
                  <p:par>
                    <p:cTn id="65" fill="hold">
                      <p:stCondLst>
                        <p:cond delay="0"/>
                      </p:stCondLst>
                      <p:childTnLst>
                        <p:par>
                          <p:cTn id="66" fill="hold">
                            <p:stCondLst>
                              <p:cond delay="0"/>
                            </p:stCondLst>
                            <p:childTnLst>
                              <p:par>
                                <p:cTn id="67" presetID="53" presetClass="exit" presetSubtype="32" fill="hold" nodeType="clickEffect">
                                  <p:stCondLst>
                                    <p:cond delay="0"/>
                                  </p:stCondLst>
                                  <p:childTnLst>
                                    <p:anim calcmode="lin" valueType="num">
                                      <p:cBhvr>
                                        <p:cTn id="68" dur="500"/>
                                        <p:tgtEl>
                                          <p:spTgt spid="23"/>
                                        </p:tgtEl>
                                        <p:attrNameLst>
                                          <p:attrName>ppt_w</p:attrName>
                                        </p:attrNameLst>
                                      </p:cBhvr>
                                      <p:tavLst>
                                        <p:tav tm="0">
                                          <p:val>
                                            <p:strVal val="ppt_w"/>
                                          </p:val>
                                        </p:tav>
                                        <p:tav tm="100000">
                                          <p:val>
                                            <p:fltVal val="0"/>
                                          </p:val>
                                        </p:tav>
                                      </p:tavLst>
                                    </p:anim>
                                    <p:anim calcmode="lin" valueType="num">
                                      <p:cBhvr>
                                        <p:cTn id="69" dur="500"/>
                                        <p:tgtEl>
                                          <p:spTgt spid="23"/>
                                        </p:tgtEl>
                                        <p:attrNameLst>
                                          <p:attrName>ppt_h</p:attrName>
                                        </p:attrNameLst>
                                      </p:cBhvr>
                                      <p:tavLst>
                                        <p:tav tm="0">
                                          <p:val>
                                            <p:strVal val="ppt_h"/>
                                          </p:val>
                                        </p:tav>
                                        <p:tav tm="100000">
                                          <p:val>
                                            <p:fltVal val="0"/>
                                          </p:val>
                                        </p:tav>
                                      </p:tavLst>
                                    </p:anim>
                                    <p:animEffect transition="out" filter="fade">
                                      <p:cBhvr>
                                        <p:cTn id="70" dur="500"/>
                                        <p:tgtEl>
                                          <p:spTgt spid="23"/>
                                        </p:tgtEl>
                                      </p:cBhvr>
                                    </p:animEffect>
                                    <p:set>
                                      <p:cBhvr>
                                        <p:cTn id="7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53" presetClass="exit" presetSubtype="32" fill="hold" nodeType="clickEffect">
                                  <p:stCondLst>
                                    <p:cond delay="0"/>
                                  </p:stCondLst>
                                  <p:childTnLst>
                                    <p:anim calcmode="lin" valueType="num">
                                      <p:cBhvr>
                                        <p:cTn id="76" dur="500"/>
                                        <p:tgtEl>
                                          <p:spTgt spid="24"/>
                                        </p:tgtEl>
                                        <p:attrNameLst>
                                          <p:attrName>ppt_w</p:attrName>
                                        </p:attrNameLst>
                                      </p:cBhvr>
                                      <p:tavLst>
                                        <p:tav tm="0">
                                          <p:val>
                                            <p:strVal val="ppt_w"/>
                                          </p:val>
                                        </p:tav>
                                        <p:tav tm="100000">
                                          <p:val>
                                            <p:fltVal val="0"/>
                                          </p:val>
                                        </p:tav>
                                      </p:tavLst>
                                    </p:anim>
                                    <p:anim calcmode="lin" valueType="num">
                                      <p:cBhvr>
                                        <p:cTn id="77" dur="500"/>
                                        <p:tgtEl>
                                          <p:spTgt spid="24"/>
                                        </p:tgtEl>
                                        <p:attrNameLst>
                                          <p:attrName>ppt_h</p:attrName>
                                        </p:attrNameLst>
                                      </p:cBhvr>
                                      <p:tavLst>
                                        <p:tav tm="0">
                                          <p:val>
                                            <p:strVal val="ppt_h"/>
                                          </p:val>
                                        </p:tav>
                                        <p:tav tm="100000">
                                          <p:val>
                                            <p:fltVal val="0"/>
                                          </p:val>
                                        </p:tav>
                                      </p:tavLst>
                                    </p:anim>
                                    <p:animEffect transition="out" filter="fade">
                                      <p:cBhvr>
                                        <p:cTn id="78" dur="500"/>
                                        <p:tgtEl>
                                          <p:spTgt spid="24"/>
                                        </p:tgtEl>
                                      </p:cBhvr>
                                    </p:animEffect>
                                    <p:set>
                                      <p:cBhvr>
                                        <p:cTn id="7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0" restart="whenNotActive" fill="hold" evtFilter="cancelBubble" nodeType="interactiveSeq">
                <p:stCondLst>
                  <p:cond evt="onClick" delay="0">
                    <p:tgtEl>
                      <p:spTgt spid="25"/>
                    </p:tgtEl>
                  </p:cond>
                </p:stCondLst>
                <p:endSync evt="end" delay="0">
                  <p:rtn val="all"/>
                </p:endSync>
                <p:childTnLst>
                  <p:par>
                    <p:cTn id="81" fill="hold">
                      <p:stCondLst>
                        <p:cond delay="0"/>
                      </p:stCondLst>
                      <p:childTnLst>
                        <p:par>
                          <p:cTn id="82" fill="hold">
                            <p:stCondLst>
                              <p:cond delay="0"/>
                            </p:stCondLst>
                            <p:childTnLst>
                              <p:par>
                                <p:cTn id="83" presetID="53" presetClass="exit" presetSubtype="32" fill="hold" nodeType="clickEffect">
                                  <p:stCondLst>
                                    <p:cond delay="0"/>
                                  </p:stCondLst>
                                  <p:childTnLst>
                                    <p:anim calcmode="lin" valueType="num">
                                      <p:cBhvr>
                                        <p:cTn id="84" dur="500"/>
                                        <p:tgtEl>
                                          <p:spTgt spid="25"/>
                                        </p:tgtEl>
                                        <p:attrNameLst>
                                          <p:attrName>ppt_w</p:attrName>
                                        </p:attrNameLst>
                                      </p:cBhvr>
                                      <p:tavLst>
                                        <p:tav tm="0">
                                          <p:val>
                                            <p:strVal val="ppt_w"/>
                                          </p:val>
                                        </p:tav>
                                        <p:tav tm="100000">
                                          <p:val>
                                            <p:fltVal val="0"/>
                                          </p:val>
                                        </p:tav>
                                      </p:tavLst>
                                    </p:anim>
                                    <p:anim calcmode="lin" valueType="num">
                                      <p:cBhvr>
                                        <p:cTn id="85" dur="500"/>
                                        <p:tgtEl>
                                          <p:spTgt spid="25"/>
                                        </p:tgtEl>
                                        <p:attrNameLst>
                                          <p:attrName>ppt_h</p:attrName>
                                        </p:attrNameLst>
                                      </p:cBhvr>
                                      <p:tavLst>
                                        <p:tav tm="0">
                                          <p:val>
                                            <p:strVal val="ppt_h"/>
                                          </p:val>
                                        </p:tav>
                                        <p:tav tm="100000">
                                          <p:val>
                                            <p:fltVal val="0"/>
                                          </p:val>
                                        </p:tav>
                                      </p:tavLst>
                                    </p:anim>
                                    <p:animEffect transition="out" filter="fade">
                                      <p:cBhvr>
                                        <p:cTn id="86" dur="500"/>
                                        <p:tgtEl>
                                          <p:spTgt spid="25"/>
                                        </p:tgtEl>
                                      </p:cBhvr>
                                    </p:animEffect>
                                    <p:set>
                                      <p:cBhvr>
                                        <p:cTn id="8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8" restart="whenNotActive" fill="hold" evtFilter="cancelBubble" nodeType="interactiveSeq">
                <p:stCondLst>
                  <p:cond evt="onClick" delay="0">
                    <p:tgtEl>
                      <p:spTgt spid="26"/>
                    </p:tgtEl>
                  </p:cond>
                </p:stCondLst>
                <p:endSync evt="end" delay="0">
                  <p:rtn val="all"/>
                </p:endSync>
                <p:childTnLst>
                  <p:par>
                    <p:cTn id="89" fill="hold">
                      <p:stCondLst>
                        <p:cond delay="0"/>
                      </p:stCondLst>
                      <p:childTnLst>
                        <p:par>
                          <p:cTn id="90" fill="hold">
                            <p:stCondLst>
                              <p:cond delay="0"/>
                            </p:stCondLst>
                            <p:childTnLst>
                              <p:par>
                                <p:cTn id="91" presetID="53" presetClass="exit" presetSubtype="32" fill="hold" nodeType="clickEffect">
                                  <p:stCondLst>
                                    <p:cond delay="0"/>
                                  </p:stCondLst>
                                  <p:childTnLst>
                                    <p:anim calcmode="lin" valueType="num">
                                      <p:cBhvr>
                                        <p:cTn id="92" dur="500"/>
                                        <p:tgtEl>
                                          <p:spTgt spid="26"/>
                                        </p:tgtEl>
                                        <p:attrNameLst>
                                          <p:attrName>ppt_w</p:attrName>
                                        </p:attrNameLst>
                                      </p:cBhvr>
                                      <p:tavLst>
                                        <p:tav tm="0">
                                          <p:val>
                                            <p:strVal val="ppt_w"/>
                                          </p:val>
                                        </p:tav>
                                        <p:tav tm="100000">
                                          <p:val>
                                            <p:fltVal val="0"/>
                                          </p:val>
                                        </p:tav>
                                      </p:tavLst>
                                    </p:anim>
                                    <p:anim calcmode="lin" valueType="num">
                                      <p:cBhvr>
                                        <p:cTn id="93" dur="500"/>
                                        <p:tgtEl>
                                          <p:spTgt spid="26"/>
                                        </p:tgtEl>
                                        <p:attrNameLst>
                                          <p:attrName>ppt_h</p:attrName>
                                        </p:attrNameLst>
                                      </p:cBhvr>
                                      <p:tavLst>
                                        <p:tav tm="0">
                                          <p:val>
                                            <p:strVal val="ppt_h"/>
                                          </p:val>
                                        </p:tav>
                                        <p:tav tm="100000">
                                          <p:val>
                                            <p:fltVal val="0"/>
                                          </p:val>
                                        </p:tav>
                                      </p:tavLst>
                                    </p:anim>
                                    <p:animEffect transition="out" filter="fade">
                                      <p:cBhvr>
                                        <p:cTn id="94" dur="500"/>
                                        <p:tgtEl>
                                          <p:spTgt spid="26"/>
                                        </p:tgtEl>
                                      </p:cBhvr>
                                    </p:animEffect>
                                    <p:set>
                                      <p:cBhvr>
                                        <p:cTn id="9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96" restart="whenNotActive" fill="hold" evtFilter="cancelBubble" nodeType="interactiveSeq">
                <p:stCondLst>
                  <p:cond evt="onClick" delay="0">
                    <p:tgtEl>
                      <p:spTgt spid="27"/>
                    </p:tgtEl>
                  </p:cond>
                </p:stCondLst>
                <p:endSync evt="end" delay="0">
                  <p:rtn val="all"/>
                </p:endSync>
                <p:childTnLst>
                  <p:par>
                    <p:cTn id="97" fill="hold">
                      <p:stCondLst>
                        <p:cond delay="0"/>
                      </p:stCondLst>
                      <p:childTnLst>
                        <p:par>
                          <p:cTn id="98" fill="hold">
                            <p:stCondLst>
                              <p:cond delay="0"/>
                            </p:stCondLst>
                            <p:childTnLst>
                              <p:par>
                                <p:cTn id="99" presetID="53" presetClass="exit" presetSubtype="32" fill="hold" nodeType="clickEffect">
                                  <p:stCondLst>
                                    <p:cond delay="0"/>
                                  </p:stCondLst>
                                  <p:childTnLst>
                                    <p:anim calcmode="lin" valueType="num">
                                      <p:cBhvr>
                                        <p:cTn id="100" dur="500"/>
                                        <p:tgtEl>
                                          <p:spTgt spid="27"/>
                                        </p:tgtEl>
                                        <p:attrNameLst>
                                          <p:attrName>ppt_w</p:attrName>
                                        </p:attrNameLst>
                                      </p:cBhvr>
                                      <p:tavLst>
                                        <p:tav tm="0">
                                          <p:val>
                                            <p:strVal val="ppt_w"/>
                                          </p:val>
                                        </p:tav>
                                        <p:tav tm="100000">
                                          <p:val>
                                            <p:fltVal val="0"/>
                                          </p:val>
                                        </p:tav>
                                      </p:tavLst>
                                    </p:anim>
                                    <p:anim calcmode="lin" valueType="num">
                                      <p:cBhvr>
                                        <p:cTn id="101" dur="500"/>
                                        <p:tgtEl>
                                          <p:spTgt spid="27"/>
                                        </p:tgtEl>
                                        <p:attrNameLst>
                                          <p:attrName>ppt_h</p:attrName>
                                        </p:attrNameLst>
                                      </p:cBhvr>
                                      <p:tavLst>
                                        <p:tav tm="0">
                                          <p:val>
                                            <p:strVal val="ppt_h"/>
                                          </p:val>
                                        </p:tav>
                                        <p:tav tm="100000">
                                          <p:val>
                                            <p:fltVal val="0"/>
                                          </p:val>
                                        </p:tav>
                                      </p:tavLst>
                                    </p:anim>
                                    <p:animEffect transition="out" filter="fade">
                                      <p:cBhvr>
                                        <p:cTn id="102" dur="500"/>
                                        <p:tgtEl>
                                          <p:spTgt spid="27"/>
                                        </p:tgtEl>
                                      </p:cBhvr>
                                    </p:animEffect>
                                    <p:set>
                                      <p:cBhvr>
                                        <p:cTn id="10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4" name="Group 4"/>
          <p:cNvGrpSpPr/>
          <p:nvPr/>
        </p:nvGrpSpPr>
        <p:grpSpPr>
          <a:xfrm>
            <a:off x="11994977" y="9364013"/>
            <a:ext cx="6067061" cy="1034924"/>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485B">
                <a:alpha val="8627"/>
              </a:srgbClr>
            </a:solidFill>
          </p:spPr>
        </p:sp>
      </p:grpSp>
      <p:sp>
        <p:nvSpPr>
          <p:cNvPr id="6" name="Freeform 6">
            <a:hlinkClick r:id="rId3" action="ppaction://hlinksldjump"/>
          </p:cNvPr>
          <p:cNvSpPr/>
          <p:nvPr/>
        </p:nvSpPr>
        <p:spPr>
          <a:xfrm>
            <a:off x="16230600" y="8645847"/>
            <a:ext cx="1322088" cy="1366906"/>
          </a:xfrm>
          <a:custGeom>
            <a:avLst/>
            <a:gdLst/>
            <a:ahLst/>
            <a:cxnLst/>
            <a:rect l="l" t="t" r="r" b="b"/>
            <a:pathLst>
              <a:path w="418628" h="497291">
                <a:moveTo>
                  <a:pt x="0" y="0"/>
                </a:moveTo>
                <a:lnTo>
                  <a:pt x="418629" y="0"/>
                </a:lnTo>
                <a:lnTo>
                  <a:pt x="418629" y="497290"/>
                </a:lnTo>
                <a:lnTo>
                  <a:pt x="0" y="4972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89148" y="8848948"/>
            <a:ext cx="939552" cy="1194978"/>
          </a:xfrm>
          <a:custGeom>
            <a:avLst/>
            <a:gdLst/>
            <a:ahLst/>
            <a:cxnLst/>
            <a:rect l="l" t="t" r="r" b="b"/>
            <a:pathLst>
              <a:path w="939552" h="1194978">
                <a:moveTo>
                  <a:pt x="0" y="0"/>
                </a:moveTo>
                <a:lnTo>
                  <a:pt x="939552" y="0"/>
                </a:lnTo>
                <a:lnTo>
                  <a:pt x="939552" y="1194978"/>
                </a:lnTo>
                <a:lnTo>
                  <a:pt x="0" y="11949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9" name="Câu hỏi">
            <a:extLst>
              <a:ext uri="{FF2B5EF4-FFF2-40B4-BE49-F238E27FC236}">
                <a16:creationId xmlns:a16="http://schemas.microsoft.com/office/drawing/2014/main" id="{018AD89B-885D-983C-F4F6-FC485515F49D}"/>
              </a:ext>
            </a:extLst>
          </p:cNvPr>
          <p:cNvSpPr/>
          <p:nvPr/>
        </p:nvSpPr>
        <p:spPr>
          <a:xfrm>
            <a:off x="499124" y="509055"/>
            <a:ext cx="17289751" cy="3792343"/>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fr-FR" sz="4400" b="1">
                <a:solidFill>
                  <a:srgbClr val="000000"/>
                </a:solidFill>
                <a:latin typeface="Arial" panose="020B0604020202020204" pitchFamily="34" charset="0"/>
                <a:ea typeface="Calibri" panose="020F0502020204030204" pitchFamily="34" charset="0"/>
                <a:cs typeface="Times New Roman" panose="02020603050405020304" pitchFamily="18" charset="0"/>
              </a:rPr>
              <a:t>Câu 1. </a:t>
            </a: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Anh Nam là công nhân nhà máy và vợ là nhân viên văn phòng, hai anh chị chưa có con nhỏ. Số tiền đóng bảo hiểm y tế tối đa hàng năm của hai anh chị là bao nhiêu ?</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0" name="Đáp án đúng">
            <a:extLst>
              <a:ext uri="{FF2B5EF4-FFF2-40B4-BE49-F238E27FC236}">
                <a16:creationId xmlns:a16="http://schemas.microsoft.com/office/drawing/2014/main" id="{4D1DA2F5-D9A5-C765-0E47-25DD326F3067}"/>
              </a:ext>
            </a:extLst>
          </p:cNvPr>
          <p:cNvSpPr/>
          <p:nvPr/>
        </p:nvSpPr>
        <p:spPr>
          <a:xfrm>
            <a:off x="499124" y="4884476"/>
            <a:ext cx="8253320" cy="140202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A. 1 080 000 đồng</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1" name="Đáp án sai 1">
            <a:extLst>
              <a:ext uri="{FF2B5EF4-FFF2-40B4-BE49-F238E27FC236}">
                <a16:creationId xmlns:a16="http://schemas.microsoft.com/office/drawing/2014/main" id="{1713963F-2894-56F2-E53C-4371936FB85C}"/>
              </a:ext>
            </a:extLst>
          </p:cNvPr>
          <p:cNvSpPr/>
          <p:nvPr/>
        </p:nvSpPr>
        <p:spPr>
          <a:xfrm>
            <a:off x="499125" y="6671457"/>
            <a:ext cx="8253320" cy="140202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C. 8 164 800 đồng</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2" name="Đáp án sai 2">
            <a:extLst>
              <a:ext uri="{FF2B5EF4-FFF2-40B4-BE49-F238E27FC236}">
                <a16:creationId xmlns:a16="http://schemas.microsoft.com/office/drawing/2014/main" id="{72E080E8-9CBE-7E1E-25CC-340E27A4D017}"/>
              </a:ext>
            </a:extLst>
          </p:cNvPr>
          <p:cNvSpPr/>
          <p:nvPr/>
        </p:nvSpPr>
        <p:spPr>
          <a:xfrm>
            <a:off x="9535556" y="4879120"/>
            <a:ext cx="8253320" cy="140202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B. 12 960 000 </a:t>
            </a:r>
            <a:r>
              <a:rPr lang="fr-FR" sz="4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đồng</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3" name="Đáp án sai 3">
            <a:extLst>
              <a:ext uri="{FF2B5EF4-FFF2-40B4-BE49-F238E27FC236}">
                <a16:creationId xmlns:a16="http://schemas.microsoft.com/office/drawing/2014/main" id="{98AC7C36-17E6-7D99-2014-5789447F054D}"/>
              </a:ext>
            </a:extLst>
          </p:cNvPr>
          <p:cNvSpPr/>
          <p:nvPr/>
        </p:nvSpPr>
        <p:spPr>
          <a:xfrm>
            <a:off x="9535556" y="6666101"/>
            <a:ext cx="8253320" cy="140202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D. 10 960 000 đồng</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4" name="Đáp án đúng">
            <a:extLst>
              <a:ext uri="{FF2B5EF4-FFF2-40B4-BE49-F238E27FC236}">
                <a16:creationId xmlns:a16="http://schemas.microsoft.com/office/drawing/2014/main" id="{F26A5EAB-E5AD-94BE-45D6-5F46AA945CA3}"/>
              </a:ext>
            </a:extLst>
          </p:cNvPr>
          <p:cNvSpPr/>
          <p:nvPr/>
        </p:nvSpPr>
        <p:spPr>
          <a:xfrm>
            <a:off x="9535556" y="4884476"/>
            <a:ext cx="8253320" cy="1402024"/>
          </a:xfrm>
          <a:prstGeom prst="roundRect">
            <a:avLst/>
          </a:prstGeom>
          <a:solidFill>
            <a:srgbClr val="4BACC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fr-FR" sz="4400">
                <a:solidFill>
                  <a:schemeClr val="bg1"/>
                </a:solidFill>
                <a:latin typeface="Arial" panose="020B0604020202020204" pitchFamily="34" charset="0"/>
                <a:ea typeface="Calibri" panose="020F0502020204030204" pitchFamily="34" charset="0"/>
                <a:cs typeface="Times New Roman" panose="02020603050405020304" pitchFamily="18" charset="0"/>
              </a:rPr>
              <a:t>B. 12 960 000 đồng</a:t>
            </a:r>
            <a:endParaRPr lang="en-US" sz="4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62419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barn(inVertical)">
                                      <p:cBhvr>
                                        <p:cTn id="14" dur="500"/>
                                        <p:tgtEl>
                                          <p:spTgt spid="6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barn(inVertical)">
                                      <p:cBhvr>
                                        <p:cTn id="17" dur="500"/>
                                        <p:tgtEl>
                                          <p:spTgt spid="6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barn(inVertical)">
                                      <p:cBhvr>
                                        <p:cTn id="20" dur="500"/>
                                        <p:tgtEl>
                                          <p:spTgt spid="6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barn(inVertical)">
                                      <p:cBhvr>
                                        <p:cTn id="23" dur="500"/>
                                        <p:tgtEl>
                                          <p:spTgt spid="6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ipe(left)">
                                      <p:cBhvr>
                                        <p:cTn id="2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4" name="Group 4"/>
          <p:cNvGrpSpPr/>
          <p:nvPr/>
        </p:nvGrpSpPr>
        <p:grpSpPr>
          <a:xfrm>
            <a:off x="11994977" y="9364013"/>
            <a:ext cx="6067061" cy="1034924"/>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485B">
                <a:alpha val="8627"/>
              </a:srgbClr>
            </a:solidFill>
          </p:spPr>
        </p:sp>
      </p:grpSp>
      <p:sp>
        <p:nvSpPr>
          <p:cNvPr id="6" name="Freeform 6">
            <a:hlinkClick r:id="rId3" action="ppaction://hlinksldjump"/>
          </p:cNvPr>
          <p:cNvSpPr/>
          <p:nvPr/>
        </p:nvSpPr>
        <p:spPr>
          <a:xfrm>
            <a:off x="16168901" y="8580734"/>
            <a:ext cx="1322088" cy="1366906"/>
          </a:xfrm>
          <a:custGeom>
            <a:avLst/>
            <a:gdLst/>
            <a:ahLst/>
            <a:cxnLst/>
            <a:rect l="l" t="t" r="r" b="b"/>
            <a:pathLst>
              <a:path w="418628" h="497291">
                <a:moveTo>
                  <a:pt x="0" y="0"/>
                </a:moveTo>
                <a:lnTo>
                  <a:pt x="418629" y="0"/>
                </a:lnTo>
                <a:lnTo>
                  <a:pt x="418629" y="497290"/>
                </a:lnTo>
                <a:lnTo>
                  <a:pt x="0" y="4972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89148" y="8848948"/>
            <a:ext cx="939552" cy="1194978"/>
          </a:xfrm>
          <a:custGeom>
            <a:avLst/>
            <a:gdLst/>
            <a:ahLst/>
            <a:cxnLst/>
            <a:rect l="l" t="t" r="r" b="b"/>
            <a:pathLst>
              <a:path w="939552" h="1194978">
                <a:moveTo>
                  <a:pt x="0" y="0"/>
                </a:moveTo>
                <a:lnTo>
                  <a:pt x="939552" y="0"/>
                </a:lnTo>
                <a:lnTo>
                  <a:pt x="939552" y="1194978"/>
                </a:lnTo>
                <a:lnTo>
                  <a:pt x="0" y="11949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3" name="Câu hỏi">
            <a:extLst>
              <a:ext uri="{FF2B5EF4-FFF2-40B4-BE49-F238E27FC236}">
                <a16:creationId xmlns:a16="http://schemas.microsoft.com/office/drawing/2014/main" id="{018AD89B-885D-983C-F4F6-FC485515F49D}"/>
              </a:ext>
            </a:extLst>
          </p:cNvPr>
          <p:cNvSpPr/>
          <p:nvPr/>
        </p:nvSpPr>
        <p:spPr>
          <a:xfrm>
            <a:off x="499124" y="509055"/>
            <a:ext cx="17289751" cy="42899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fr-FR" sz="4400" b="1">
                <a:solidFill>
                  <a:srgbClr val="000000"/>
                </a:solidFill>
                <a:latin typeface="Arial" panose="020B0604020202020204" pitchFamily="34" charset="0"/>
                <a:ea typeface="Calibri" panose="020F0502020204030204" pitchFamily="34" charset="0"/>
                <a:cs typeface="Times New Roman" panose="02020603050405020304" pitchFamily="18" charset="0"/>
              </a:rPr>
              <a:t>Câu 2. </a:t>
            </a: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Chị Mai là bác sĩ nha khoa và có 1 con nhỏ đang là học sinh tiểu học. Căn cứ vào mức đóng bảo hiểm y tế được quy định từ ngày 01/07/2023, tính số tiền bảo hiểm y tế tối đa mà chị Mai và con có thể đóng hàng năm.</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4" name="Đáp án đúng">
            <a:extLst>
              <a:ext uri="{FF2B5EF4-FFF2-40B4-BE49-F238E27FC236}">
                <a16:creationId xmlns:a16="http://schemas.microsoft.com/office/drawing/2014/main" id="{4D1DA2F5-D9A5-C765-0E47-25DD326F3067}"/>
              </a:ext>
            </a:extLst>
          </p:cNvPr>
          <p:cNvSpPr/>
          <p:nvPr/>
        </p:nvSpPr>
        <p:spPr>
          <a:xfrm>
            <a:off x="499124" y="5243922"/>
            <a:ext cx="8253320" cy="119497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A. 2 960 000 đồng</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5" name="Đáp án sai 1">
            <a:extLst>
              <a:ext uri="{FF2B5EF4-FFF2-40B4-BE49-F238E27FC236}">
                <a16:creationId xmlns:a16="http://schemas.microsoft.com/office/drawing/2014/main" id="{1713963F-2894-56F2-E53C-4371936FB85C}"/>
              </a:ext>
            </a:extLst>
          </p:cNvPr>
          <p:cNvSpPr/>
          <p:nvPr/>
        </p:nvSpPr>
        <p:spPr>
          <a:xfrm>
            <a:off x="499125" y="6878503"/>
            <a:ext cx="8253320" cy="119497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C. 7 160 400 đồng</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6" name="Đáp án sai 2">
            <a:extLst>
              <a:ext uri="{FF2B5EF4-FFF2-40B4-BE49-F238E27FC236}">
                <a16:creationId xmlns:a16="http://schemas.microsoft.com/office/drawing/2014/main" id="{72E080E8-9CBE-7E1E-25CC-340E27A4D017}"/>
              </a:ext>
            </a:extLst>
          </p:cNvPr>
          <p:cNvSpPr/>
          <p:nvPr/>
        </p:nvSpPr>
        <p:spPr>
          <a:xfrm>
            <a:off x="9535556" y="5238566"/>
            <a:ext cx="8253320" cy="119497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B. 13 200 000 đồng</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7" name="Đáp án sai 3">
            <a:extLst>
              <a:ext uri="{FF2B5EF4-FFF2-40B4-BE49-F238E27FC236}">
                <a16:creationId xmlns:a16="http://schemas.microsoft.com/office/drawing/2014/main" id="{98AC7C36-17E6-7D99-2014-5789447F054D}"/>
              </a:ext>
            </a:extLst>
          </p:cNvPr>
          <p:cNvSpPr/>
          <p:nvPr/>
        </p:nvSpPr>
        <p:spPr>
          <a:xfrm>
            <a:off x="9535556" y="6873147"/>
            <a:ext cx="8253320" cy="119497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D. 3 000 000 đồng.</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4" name="Đáp án đúng">
            <a:extLst>
              <a:ext uri="{FF2B5EF4-FFF2-40B4-BE49-F238E27FC236}">
                <a16:creationId xmlns:a16="http://schemas.microsoft.com/office/drawing/2014/main" id="{F26A5EAB-E5AD-94BE-45D6-5F46AA945CA3}"/>
              </a:ext>
            </a:extLst>
          </p:cNvPr>
          <p:cNvSpPr/>
          <p:nvPr/>
        </p:nvSpPr>
        <p:spPr>
          <a:xfrm>
            <a:off x="499124" y="6883859"/>
            <a:ext cx="8253320" cy="1194978"/>
          </a:xfrm>
          <a:prstGeom prst="roundRect">
            <a:avLst/>
          </a:prstGeom>
          <a:solidFill>
            <a:srgbClr val="4BACC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chemeClr val="bg1"/>
                </a:solidFill>
                <a:latin typeface="Arial" panose="020B0604020202020204" pitchFamily="34" charset="0"/>
                <a:ea typeface="Calibri" panose="020F0502020204030204" pitchFamily="34" charset="0"/>
                <a:cs typeface="Times New Roman" panose="02020603050405020304" pitchFamily="18" charset="0"/>
              </a:rPr>
              <a:t>C. 7 160 400 đồng</a:t>
            </a:r>
            <a:endParaRPr lang="en-US" sz="44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75735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barn(inVertical)">
                                      <p:cBhvr>
                                        <p:cTn id="14" dur="500"/>
                                        <p:tgtEl>
                                          <p:spTgt spid="4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barn(inVertical)">
                                      <p:cBhvr>
                                        <p:cTn id="20" dur="500"/>
                                        <p:tgtEl>
                                          <p:spTgt spid="4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barn(inVertical)">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ipe(left)">
                                      <p:cBhvr>
                                        <p:cTn id="2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6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4" name="Group 4"/>
          <p:cNvGrpSpPr/>
          <p:nvPr/>
        </p:nvGrpSpPr>
        <p:grpSpPr>
          <a:xfrm>
            <a:off x="11994977" y="9364013"/>
            <a:ext cx="6067061" cy="1034924"/>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485B">
                <a:alpha val="8627"/>
              </a:srgbClr>
            </a:solidFill>
          </p:spPr>
        </p:sp>
      </p:grpSp>
      <p:sp>
        <p:nvSpPr>
          <p:cNvPr id="6" name="Freeform 6">
            <a:hlinkClick r:id="rId3" action="ppaction://hlinksldjump"/>
          </p:cNvPr>
          <p:cNvSpPr/>
          <p:nvPr/>
        </p:nvSpPr>
        <p:spPr>
          <a:xfrm>
            <a:off x="16456955" y="8640490"/>
            <a:ext cx="1322088" cy="1366906"/>
          </a:xfrm>
          <a:custGeom>
            <a:avLst/>
            <a:gdLst/>
            <a:ahLst/>
            <a:cxnLst/>
            <a:rect l="l" t="t" r="r" b="b"/>
            <a:pathLst>
              <a:path w="418628" h="497291">
                <a:moveTo>
                  <a:pt x="0" y="0"/>
                </a:moveTo>
                <a:lnTo>
                  <a:pt x="418629" y="0"/>
                </a:lnTo>
                <a:lnTo>
                  <a:pt x="418629" y="497290"/>
                </a:lnTo>
                <a:lnTo>
                  <a:pt x="0" y="4972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89148" y="8848948"/>
            <a:ext cx="939552" cy="1194978"/>
          </a:xfrm>
          <a:custGeom>
            <a:avLst/>
            <a:gdLst/>
            <a:ahLst/>
            <a:cxnLst/>
            <a:rect l="l" t="t" r="r" b="b"/>
            <a:pathLst>
              <a:path w="939552" h="1194978">
                <a:moveTo>
                  <a:pt x="0" y="0"/>
                </a:moveTo>
                <a:lnTo>
                  <a:pt x="939552" y="0"/>
                </a:lnTo>
                <a:lnTo>
                  <a:pt x="939552" y="1194978"/>
                </a:lnTo>
                <a:lnTo>
                  <a:pt x="0" y="11949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2" name="Câu hỏi">
            <a:extLst>
              <a:ext uri="{FF2B5EF4-FFF2-40B4-BE49-F238E27FC236}">
                <a16:creationId xmlns:a16="http://schemas.microsoft.com/office/drawing/2014/main" id="{018AD89B-885D-983C-F4F6-FC485515F49D}"/>
              </a:ext>
            </a:extLst>
          </p:cNvPr>
          <p:cNvSpPr/>
          <p:nvPr/>
        </p:nvSpPr>
        <p:spPr>
          <a:xfrm>
            <a:off x="499124" y="509054"/>
            <a:ext cx="17289751" cy="463444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fr-FR" sz="40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Câu</a:t>
            </a:r>
            <a:r>
              <a:rPr lang="fr-FR"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3.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Một</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công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ty</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dự</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định</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chi 300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triệu</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đồng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để</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đóng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bảo</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hiểm</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y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tế</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năm</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2024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cho</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nhân</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viên</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theo</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mức</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đóng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bảo</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hiểm</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y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tế</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tối</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đa</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Biết</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rằng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công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ty</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thể</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đóng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mức</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bảo</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hiểm</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y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tế</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hàng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tháng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tối</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đa</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cho</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một</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nhân</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viên</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1 080 000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đồng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tháng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Hỏi</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công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ty</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thể</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đóng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bảo</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hiểm</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y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tế</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ở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mức</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đó</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cho</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nhiều</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nhất</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bao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nhiêu</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nhân</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viên</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3" name="Đáp án đúng">
            <a:extLst>
              <a:ext uri="{FF2B5EF4-FFF2-40B4-BE49-F238E27FC236}">
                <a16:creationId xmlns:a16="http://schemas.microsoft.com/office/drawing/2014/main" id="{4D1DA2F5-D9A5-C765-0E47-25DD326F3067}"/>
              </a:ext>
            </a:extLst>
          </p:cNvPr>
          <p:cNvSpPr/>
          <p:nvPr/>
        </p:nvSpPr>
        <p:spPr>
          <a:xfrm>
            <a:off x="499124" y="5742941"/>
            <a:ext cx="8253320" cy="119497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A. 23 người.</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4" name="Đáp án sai 1">
            <a:extLst>
              <a:ext uri="{FF2B5EF4-FFF2-40B4-BE49-F238E27FC236}">
                <a16:creationId xmlns:a16="http://schemas.microsoft.com/office/drawing/2014/main" id="{1713963F-2894-56F2-E53C-4371936FB85C}"/>
              </a:ext>
            </a:extLst>
          </p:cNvPr>
          <p:cNvSpPr/>
          <p:nvPr/>
        </p:nvSpPr>
        <p:spPr>
          <a:xfrm>
            <a:off x="499125" y="7301322"/>
            <a:ext cx="8253320" cy="119497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C. 25 người.</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5" name="Đáp án sai 2">
            <a:extLst>
              <a:ext uri="{FF2B5EF4-FFF2-40B4-BE49-F238E27FC236}">
                <a16:creationId xmlns:a16="http://schemas.microsoft.com/office/drawing/2014/main" id="{72E080E8-9CBE-7E1E-25CC-340E27A4D017}"/>
              </a:ext>
            </a:extLst>
          </p:cNvPr>
          <p:cNvSpPr/>
          <p:nvPr/>
        </p:nvSpPr>
        <p:spPr>
          <a:xfrm>
            <a:off x="9535556" y="5737585"/>
            <a:ext cx="8253320" cy="119497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B. 20 người.</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6" name="Đáp án sai 3">
            <a:extLst>
              <a:ext uri="{FF2B5EF4-FFF2-40B4-BE49-F238E27FC236}">
                <a16:creationId xmlns:a16="http://schemas.microsoft.com/office/drawing/2014/main" id="{98AC7C36-17E6-7D99-2014-5789447F054D}"/>
              </a:ext>
            </a:extLst>
          </p:cNvPr>
          <p:cNvSpPr/>
          <p:nvPr/>
        </p:nvSpPr>
        <p:spPr>
          <a:xfrm>
            <a:off x="9535556" y="7295966"/>
            <a:ext cx="8253320" cy="119497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D. 18 người.</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7" name="Đáp án đúng">
            <a:extLst>
              <a:ext uri="{FF2B5EF4-FFF2-40B4-BE49-F238E27FC236}">
                <a16:creationId xmlns:a16="http://schemas.microsoft.com/office/drawing/2014/main" id="{F26A5EAB-E5AD-94BE-45D6-5F46AA945CA3}"/>
              </a:ext>
            </a:extLst>
          </p:cNvPr>
          <p:cNvSpPr/>
          <p:nvPr/>
        </p:nvSpPr>
        <p:spPr>
          <a:xfrm>
            <a:off x="468644" y="5737585"/>
            <a:ext cx="8253320" cy="1194978"/>
          </a:xfrm>
          <a:prstGeom prst="roundRect">
            <a:avLst/>
          </a:prstGeom>
          <a:solidFill>
            <a:srgbClr val="4BACC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chemeClr val="bg1"/>
                </a:solidFill>
                <a:latin typeface="Arial" panose="020B0604020202020204" pitchFamily="34" charset="0"/>
                <a:ea typeface="Calibri" panose="020F0502020204030204" pitchFamily="34" charset="0"/>
                <a:cs typeface="Times New Roman" panose="02020603050405020304" pitchFamily="18" charset="0"/>
              </a:rPr>
              <a:t>A. 23 người.</a:t>
            </a:r>
            <a:endParaRPr lang="en-US" sz="44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50414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barn(inVertical)">
                                      <p:cBhvr>
                                        <p:cTn id="14" dur="500"/>
                                        <p:tgtEl>
                                          <p:spTgt spid="5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barn(inVertical)">
                                      <p:cBhvr>
                                        <p:cTn id="17" dur="500"/>
                                        <p:tgtEl>
                                          <p:spTgt spid="5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barn(inVertical)">
                                      <p:cBhvr>
                                        <p:cTn id="20" dur="500"/>
                                        <p:tgtEl>
                                          <p:spTgt spid="5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barn(inVertical)">
                                      <p:cBhvr>
                                        <p:cTn id="23" dur="500"/>
                                        <p:tgtEl>
                                          <p:spTgt spid="5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5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4" name="Group 4"/>
          <p:cNvGrpSpPr/>
          <p:nvPr/>
        </p:nvGrpSpPr>
        <p:grpSpPr>
          <a:xfrm>
            <a:off x="11994977" y="9364013"/>
            <a:ext cx="6067061" cy="1034924"/>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485B">
                <a:alpha val="8627"/>
              </a:srgbClr>
            </a:solidFill>
          </p:spPr>
        </p:sp>
      </p:grpSp>
      <p:sp>
        <p:nvSpPr>
          <p:cNvPr id="6" name="Freeform 6">
            <a:hlinkClick r:id="rId3" action="ppaction://hlinksldjump"/>
          </p:cNvPr>
          <p:cNvSpPr/>
          <p:nvPr/>
        </p:nvSpPr>
        <p:spPr>
          <a:xfrm>
            <a:off x="16154400" y="8514569"/>
            <a:ext cx="1322088" cy="1366906"/>
          </a:xfrm>
          <a:custGeom>
            <a:avLst/>
            <a:gdLst/>
            <a:ahLst/>
            <a:cxnLst/>
            <a:rect l="l" t="t" r="r" b="b"/>
            <a:pathLst>
              <a:path w="418628" h="497291">
                <a:moveTo>
                  <a:pt x="0" y="0"/>
                </a:moveTo>
                <a:lnTo>
                  <a:pt x="418629" y="0"/>
                </a:lnTo>
                <a:lnTo>
                  <a:pt x="418629" y="497290"/>
                </a:lnTo>
                <a:lnTo>
                  <a:pt x="0" y="4972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89148" y="8848948"/>
            <a:ext cx="939552" cy="1194978"/>
          </a:xfrm>
          <a:custGeom>
            <a:avLst/>
            <a:gdLst/>
            <a:ahLst/>
            <a:cxnLst/>
            <a:rect l="l" t="t" r="r" b="b"/>
            <a:pathLst>
              <a:path w="939552" h="1194978">
                <a:moveTo>
                  <a:pt x="0" y="0"/>
                </a:moveTo>
                <a:lnTo>
                  <a:pt x="939552" y="0"/>
                </a:lnTo>
                <a:lnTo>
                  <a:pt x="939552" y="1194978"/>
                </a:lnTo>
                <a:lnTo>
                  <a:pt x="0" y="11949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3" name="Câu hỏi">
            <a:extLst>
              <a:ext uri="{FF2B5EF4-FFF2-40B4-BE49-F238E27FC236}">
                <a16:creationId xmlns:a16="http://schemas.microsoft.com/office/drawing/2014/main" id="{018AD89B-885D-983C-F4F6-FC485515F49D}"/>
              </a:ext>
            </a:extLst>
          </p:cNvPr>
          <p:cNvSpPr/>
          <p:nvPr/>
        </p:nvSpPr>
        <p:spPr>
          <a:xfrm>
            <a:off x="499124" y="509055"/>
            <a:ext cx="17289751" cy="4359267"/>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fr-FR" sz="4200" b="1">
                <a:solidFill>
                  <a:srgbClr val="000000"/>
                </a:solidFill>
                <a:latin typeface="Arial" panose="020B0604020202020204" pitchFamily="34" charset="0"/>
                <a:ea typeface="Calibri" panose="020F0502020204030204" pitchFamily="34" charset="0"/>
                <a:cs typeface="Times New Roman" panose="02020603050405020304" pitchFamily="18" charset="0"/>
              </a:rPr>
              <a:t>Câu 4. </a:t>
            </a:r>
            <a:r>
              <a:rPr lang="fr-FR" sz="4200">
                <a:solidFill>
                  <a:srgbClr val="000000"/>
                </a:solidFill>
                <a:latin typeface="Arial" panose="020B0604020202020204" pitchFamily="34" charset="0"/>
                <a:ea typeface="Calibri" panose="020F0502020204030204" pitchFamily="34" charset="0"/>
                <a:cs typeface="Times New Roman" panose="02020603050405020304" pitchFamily="18" charset="0"/>
              </a:rPr>
              <a:t>Gia đình nhà bác An gồm có 3 người gồm vợ chồng bác An làm nhân viên văn phòng và một người con là sinh viên đại học. Hãy tính số tiền bảo hiểm tối đa mà nhà bác An phải đóng hàng năm.</a:t>
            </a:r>
            <a:endParaRPr lang="en-US" sz="4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 name="Đáp án đúng">
            <a:extLst>
              <a:ext uri="{FF2B5EF4-FFF2-40B4-BE49-F238E27FC236}">
                <a16:creationId xmlns:a16="http://schemas.microsoft.com/office/drawing/2014/main" id="{4D1DA2F5-D9A5-C765-0E47-25DD326F3067}"/>
              </a:ext>
            </a:extLst>
          </p:cNvPr>
          <p:cNvSpPr/>
          <p:nvPr/>
        </p:nvSpPr>
        <p:spPr>
          <a:xfrm>
            <a:off x="499124" y="5320122"/>
            <a:ext cx="8253320" cy="119497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A. 7 265 000 đồng.</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Đáp án sai 1">
            <a:extLst>
              <a:ext uri="{FF2B5EF4-FFF2-40B4-BE49-F238E27FC236}">
                <a16:creationId xmlns:a16="http://schemas.microsoft.com/office/drawing/2014/main" id="{1713963F-2894-56F2-E53C-4371936FB85C}"/>
              </a:ext>
            </a:extLst>
          </p:cNvPr>
          <p:cNvSpPr/>
          <p:nvPr/>
        </p:nvSpPr>
        <p:spPr>
          <a:xfrm>
            <a:off x="499125" y="6878503"/>
            <a:ext cx="8253320" cy="119497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C. 10 935 000 đồng.</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Đáp án sai 2">
            <a:extLst>
              <a:ext uri="{FF2B5EF4-FFF2-40B4-BE49-F238E27FC236}">
                <a16:creationId xmlns:a16="http://schemas.microsoft.com/office/drawing/2014/main" id="{72E080E8-9CBE-7E1E-25CC-340E27A4D017}"/>
              </a:ext>
            </a:extLst>
          </p:cNvPr>
          <p:cNvSpPr/>
          <p:nvPr/>
        </p:nvSpPr>
        <p:spPr>
          <a:xfrm>
            <a:off x="9535556" y="5314766"/>
            <a:ext cx="8253320" cy="119497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B. 13 900 000 đồng</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 name="Đáp án sai 3">
            <a:extLst>
              <a:ext uri="{FF2B5EF4-FFF2-40B4-BE49-F238E27FC236}">
                <a16:creationId xmlns:a16="http://schemas.microsoft.com/office/drawing/2014/main" id="{98AC7C36-17E6-7D99-2014-5789447F054D}"/>
              </a:ext>
            </a:extLst>
          </p:cNvPr>
          <p:cNvSpPr/>
          <p:nvPr/>
        </p:nvSpPr>
        <p:spPr>
          <a:xfrm>
            <a:off x="9535556" y="6873147"/>
            <a:ext cx="8253320" cy="119497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D. 13 640 400 đồng</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8" name="Đáp án đúng">
            <a:extLst>
              <a:ext uri="{FF2B5EF4-FFF2-40B4-BE49-F238E27FC236}">
                <a16:creationId xmlns:a16="http://schemas.microsoft.com/office/drawing/2014/main" id="{F26A5EAB-E5AD-94BE-45D6-5F46AA945CA3}"/>
              </a:ext>
            </a:extLst>
          </p:cNvPr>
          <p:cNvSpPr/>
          <p:nvPr/>
        </p:nvSpPr>
        <p:spPr>
          <a:xfrm>
            <a:off x="9535556" y="6873147"/>
            <a:ext cx="8253320" cy="1194978"/>
          </a:xfrm>
          <a:prstGeom prst="roundRect">
            <a:avLst/>
          </a:prstGeom>
          <a:solidFill>
            <a:srgbClr val="4BACC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chemeClr val="bg1"/>
                </a:solidFill>
                <a:latin typeface="Arial" panose="020B0604020202020204" pitchFamily="34" charset="0"/>
                <a:ea typeface="Calibri" panose="020F0502020204030204" pitchFamily="34" charset="0"/>
                <a:cs typeface="Times New Roman" panose="02020603050405020304" pitchFamily="18" charset="0"/>
              </a:rPr>
              <a:t>D. 13 640 400 đồng</a:t>
            </a:r>
            <a:endParaRPr lang="en-US" sz="44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17550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inVertical)">
                                      <p:cBhvr>
                                        <p:cTn id="14" dur="500"/>
                                        <p:tgtEl>
                                          <p:spTgt spid="3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barn(inVertical)">
                                      <p:cBhvr>
                                        <p:cTn id="20" dur="500"/>
                                        <p:tgtEl>
                                          <p:spTgt spid="3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grpSp>
        <p:nvGrpSpPr>
          <p:cNvPr id="4" name="Group 4"/>
          <p:cNvGrpSpPr/>
          <p:nvPr/>
        </p:nvGrpSpPr>
        <p:grpSpPr>
          <a:xfrm>
            <a:off x="11994977" y="9364013"/>
            <a:ext cx="6067061" cy="1034924"/>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485B">
                <a:alpha val="8627"/>
              </a:srgbClr>
            </a:solidFill>
          </p:spPr>
        </p:sp>
      </p:grpSp>
      <p:sp>
        <p:nvSpPr>
          <p:cNvPr id="6" name="Freeform 6">
            <a:hlinkClick r:id="rId3" action="ppaction://hlinksldjump"/>
          </p:cNvPr>
          <p:cNvSpPr/>
          <p:nvPr/>
        </p:nvSpPr>
        <p:spPr>
          <a:xfrm>
            <a:off x="16230600" y="8677020"/>
            <a:ext cx="1322088" cy="1366906"/>
          </a:xfrm>
          <a:custGeom>
            <a:avLst/>
            <a:gdLst/>
            <a:ahLst/>
            <a:cxnLst/>
            <a:rect l="l" t="t" r="r" b="b"/>
            <a:pathLst>
              <a:path w="418628" h="497291">
                <a:moveTo>
                  <a:pt x="0" y="0"/>
                </a:moveTo>
                <a:lnTo>
                  <a:pt x="418629" y="0"/>
                </a:lnTo>
                <a:lnTo>
                  <a:pt x="418629" y="497290"/>
                </a:lnTo>
                <a:lnTo>
                  <a:pt x="0" y="4972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89148" y="8848948"/>
            <a:ext cx="939552" cy="1194978"/>
          </a:xfrm>
          <a:custGeom>
            <a:avLst/>
            <a:gdLst/>
            <a:ahLst/>
            <a:cxnLst/>
            <a:rect l="l" t="t" r="r" b="b"/>
            <a:pathLst>
              <a:path w="939552" h="1194978">
                <a:moveTo>
                  <a:pt x="0" y="0"/>
                </a:moveTo>
                <a:lnTo>
                  <a:pt x="939552" y="0"/>
                </a:lnTo>
                <a:lnTo>
                  <a:pt x="939552" y="1194978"/>
                </a:lnTo>
                <a:lnTo>
                  <a:pt x="0" y="11949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2" name="Câu hỏi">
            <a:extLst>
              <a:ext uri="{FF2B5EF4-FFF2-40B4-BE49-F238E27FC236}">
                <a16:creationId xmlns:a16="http://schemas.microsoft.com/office/drawing/2014/main" id="{018AD89B-885D-983C-F4F6-FC485515F49D}"/>
              </a:ext>
            </a:extLst>
          </p:cNvPr>
          <p:cNvSpPr/>
          <p:nvPr/>
        </p:nvSpPr>
        <p:spPr>
          <a:xfrm>
            <a:off x="499124" y="509055"/>
            <a:ext cx="17289751" cy="402589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fr-FR" sz="4200" b="1">
                <a:solidFill>
                  <a:srgbClr val="000000"/>
                </a:solidFill>
                <a:latin typeface="Arial" panose="020B0604020202020204" pitchFamily="34" charset="0"/>
                <a:ea typeface="Calibri" panose="020F0502020204030204" pitchFamily="34" charset="0"/>
                <a:cs typeface="Times New Roman" panose="02020603050405020304" pitchFamily="18" charset="0"/>
              </a:rPr>
              <a:t>Câu 5</a:t>
            </a:r>
            <a:r>
              <a:rPr lang="fr-FR" sz="4200">
                <a:solidFill>
                  <a:srgbClr val="000000"/>
                </a:solidFill>
                <a:latin typeface="Arial" panose="020B0604020202020204" pitchFamily="34" charset="0"/>
                <a:ea typeface="Calibri" panose="020F0502020204030204" pitchFamily="34" charset="0"/>
                <a:cs typeface="Times New Roman" panose="02020603050405020304" pitchFamily="18" charset="0"/>
              </a:rPr>
              <a:t>. Một công ty gồm có 25 nhân viên và mức đóng bảo hiểm y tế tối đa mà công ty có thể đóng cho một nhân viên là 1 080 000 đồng/tháng. Hãy tính số tiền mà công ty cần đóng bảo hiểm y tế tối đa cho tất cả nhân viên hàng năm ?</a:t>
            </a:r>
            <a:endParaRPr lang="en-US" sz="4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Đáp án đúng">
            <a:extLst>
              <a:ext uri="{FF2B5EF4-FFF2-40B4-BE49-F238E27FC236}">
                <a16:creationId xmlns:a16="http://schemas.microsoft.com/office/drawing/2014/main" id="{4D1DA2F5-D9A5-C765-0E47-25DD326F3067}"/>
              </a:ext>
            </a:extLst>
          </p:cNvPr>
          <p:cNvSpPr/>
          <p:nvPr/>
        </p:nvSpPr>
        <p:spPr>
          <a:xfrm>
            <a:off x="499124" y="5167722"/>
            <a:ext cx="8253320" cy="119497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A. 27 triệu đồng</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 name="Đáp án sai 1">
            <a:extLst>
              <a:ext uri="{FF2B5EF4-FFF2-40B4-BE49-F238E27FC236}">
                <a16:creationId xmlns:a16="http://schemas.microsoft.com/office/drawing/2014/main" id="{1713963F-2894-56F2-E53C-4371936FB85C}"/>
              </a:ext>
            </a:extLst>
          </p:cNvPr>
          <p:cNvSpPr/>
          <p:nvPr/>
        </p:nvSpPr>
        <p:spPr>
          <a:xfrm>
            <a:off x="499125" y="6878503"/>
            <a:ext cx="8253320" cy="119497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C. 300 triệu đồng</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Đáp án sai 2">
            <a:extLst>
              <a:ext uri="{FF2B5EF4-FFF2-40B4-BE49-F238E27FC236}">
                <a16:creationId xmlns:a16="http://schemas.microsoft.com/office/drawing/2014/main" id="{72E080E8-9CBE-7E1E-25CC-340E27A4D017}"/>
              </a:ext>
            </a:extLst>
          </p:cNvPr>
          <p:cNvSpPr/>
          <p:nvPr/>
        </p:nvSpPr>
        <p:spPr>
          <a:xfrm>
            <a:off x="9535556" y="5162366"/>
            <a:ext cx="8253320" cy="119497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B. 324 </a:t>
            </a:r>
            <a:r>
              <a:rPr lang="fr-FR" sz="4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triệu</a:t>
            </a:r>
            <a:r>
              <a:rPr lang="fr-FR"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đồng</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Đáp án sai 3">
            <a:extLst>
              <a:ext uri="{FF2B5EF4-FFF2-40B4-BE49-F238E27FC236}">
                <a16:creationId xmlns:a16="http://schemas.microsoft.com/office/drawing/2014/main" id="{98AC7C36-17E6-7D99-2014-5789447F054D}"/>
              </a:ext>
            </a:extLst>
          </p:cNvPr>
          <p:cNvSpPr/>
          <p:nvPr/>
        </p:nvSpPr>
        <p:spPr>
          <a:xfrm>
            <a:off x="9535556" y="6873147"/>
            <a:ext cx="8253320" cy="119497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a:solidFill>
                  <a:srgbClr val="000000"/>
                </a:solidFill>
                <a:latin typeface="Arial" panose="020B0604020202020204" pitchFamily="34" charset="0"/>
                <a:ea typeface="Calibri" panose="020F0502020204030204" pitchFamily="34" charset="0"/>
                <a:cs typeface="Times New Roman" panose="02020603050405020304" pitchFamily="18" charset="0"/>
              </a:rPr>
              <a:t>D. 270 triệu đồng.</a:t>
            </a:r>
            <a:endParaRPr lang="en-US" sz="4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 name="Đáp án đúng">
            <a:extLst>
              <a:ext uri="{FF2B5EF4-FFF2-40B4-BE49-F238E27FC236}">
                <a16:creationId xmlns:a16="http://schemas.microsoft.com/office/drawing/2014/main" id="{F26A5EAB-E5AD-94BE-45D6-5F46AA945CA3}"/>
              </a:ext>
            </a:extLst>
          </p:cNvPr>
          <p:cNvSpPr/>
          <p:nvPr/>
        </p:nvSpPr>
        <p:spPr>
          <a:xfrm>
            <a:off x="9535555" y="5157015"/>
            <a:ext cx="8253320" cy="1194978"/>
          </a:xfrm>
          <a:prstGeom prst="roundRect">
            <a:avLst/>
          </a:prstGeom>
          <a:solidFill>
            <a:srgbClr val="4BACC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fr-FR" sz="4400" dirty="0">
                <a:solidFill>
                  <a:schemeClr val="bg1"/>
                </a:solidFill>
                <a:latin typeface="Arial" panose="020B0604020202020204" pitchFamily="34" charset="0"/>
                <a:ea typeface="Calibri" panose="020F0502020204030204" pitchFamily="34" charset="0"/>
                <a:cs typeface="Times New Roman" panose="02020603050405020304" pitchFamily="18" charset="0"/>
              </a:rPr>
              <a:t>B. 324 </a:t>
            </a:r>
            <a:r>
              <a:rPr lang="fr-FR" sz="44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triệu</a:t>
            </a:r>
            <a:r>
              <a:rPr lang="fr-FR" sz="44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fr-FR" sz="44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đồng</a:t>
            </a:r>
            <a:endParaRPr lang="en-US" sz="4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03630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barn(inVertical)">
                                      <p:cBhvr>
                                        <p:cTn id="14" dur="500"/>
                                        <p:tgtEl>
                                          <p:spTgt spid="3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500"/>
                                        <p:tgtEl>
                                          <p:spTgt spid="3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barn(inVertical)">
                                      <p:cBhvr>
                                        <p:cTn id="20" dur="500"/>
                                        <p:tgtEl>
                                          <p:spTgt spid="3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arn(inVertical)">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8CDBD3"/>
        </a:solidFill>
        <a:effectLst/>
      </p:bgPr>
    </p:bg>
    <p:spTree>
      <p:nvGrpSpPr>
        <p:cNvPr id="1" name=""/>
        <p:cNvGrpSpPr/>
        <p:nvPr/>
      </p:nvGrpSpPr>
      <p:grpSpPr>
        <a:xfrm>
          <a:off x="0" y="0"/>
          <a:ext cx="0" cy="0"/>
          <a:chOff x="0" y="0"/>
          <a:chExt cx="0" cy="0"/>
        </a:xfrm>
      </p:grpSpPr>
      <p:grpSp>
        <p:nvGrpSpPr>
          <p:cNvPr id="2" name="Group 2"/>
          <p:cNvGrpSpPr/>
          <p:nvPr/>
        </p:nvGrpSpPr>
        <p:grpSpPr>
          <a:xfrm>
            <a:off x="13909123" y="8932735"/>
            <a:ext cx="3683598" cy="6511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485B">
                <a:alpha val="8627"/>
              </a:srgbClr>
            </a:solidFill>
          </p:spPr>
        </p:sp>
      </p:grpSp>
      <p:grpSp>
        <p:nvGrpSpPr>
          <p:cNvPr id="14" name="Group 30">
            <a:extLst>
              <a:ext uri="{FF2B5EF4-FFF2-40B4-BE49-F238E27FC236}">
                <a16:creationId xmlns:a16="http://schemas.microsoft.com/office/drawing/2014/main" id="{283CC442-FE79-0F50-1D33-91416B4D0B3D}"/>
              </a:ext>
            </a:extLst>
          </p:cNvPr>
          <p:cNvGrpSpPr/>
          <p:nvPr/>
        </p:nvGrpSpPr>
        <p:grpSpPr>
          <a:xfrm>
            <a:off x="1194955" y="2915249"/>
            <a:ext cx="16230600" cy="3619500"/>
            <a:chOff x="0" y="0"/>
            <a:chExt cx="3135254" cy="699176"/>
          </a:xfrm>
        </p:grpSpPr>
        <p:sp>
          <p:nvSpPr>
            <p:cNvPr id="15" name="Freeform 31">
              <a:extLst>
                <a:ext uri="{FF2B5EF4-FFF2-40B4-BE49-F238E27FC236}">
                  <a16:creationId xmlns:a16="http://schemas.microsoft.com/office/drawing/2014/main" id="{C8C9ACC8-AC46-BC52-8619-8010F944A90E}"/>
                </a:ext>
              </a:extLst>
            </p:cNvPr>
            <p:cNvSpPr/>
            <p:nvPr/>
          </p:nvSpPr>
          <p:spPr>
            <a:xfrm>
              <a:off x="0" y="0"/>
              <a:ext cx="3135255" cy="699177"/>
            </a:xfrm>
            <a:custGeom>
              <a:avLst/>
              <a:gdLst/>
              <a:ahLst/>
              <a:cxnLst/>
              <a:rect l="l" t="t" r="r" b="b"/>
              <a:pathLst>
                <a:path w="3135255" h="699177">
                  <a:moveTo>
                    <a:pt x="3010794" y="699176"/>
                  </a:moveTo>
                  <a:lnTo>
                    <a:pt x="124460" y="699176"/>
                  </a:lnTo>
                  <a:cubicBezTo>
                    <a:pt x="55880" y="699176"/>
                    <a:pt x="0" y="643296"/>
                    <a:pt x="0" y="574716"/>
                  </a:cubicBezTo>
                  <a:lnTo>
                    <a:pt x="0" y="124460"/>
                  </a:lnTo>
                  <a:cubicBezTo>
                    <a:pt x="0" y="55880"/>
                    <a:pt x="55880" y="0"/>
                    <a:pt x="124460" y="0"/>
                  </a:cubicBezTo>
                  <a:lnTo>
                    <a:pt x="3010795" y="0"/>
                  </a:lnTo>
                  <a:cubicBezTo>
                    <a:pt x="3079374" y="0"/>
                    <a:pt x="3135255" y="55880"/>
                    <a:pt x="3135255" y="124460"/>
                  </a:cubicBezTo>
                  <a:lnTo>
                    <a:pt x="3135255" y="574717"/>
                  </a:lnTo>
                  <a:cubicBezTo>
                    <a:pt x="3135255" y="643296"/>
                    <a:pt x="3079374" y="699177"/>
                    <a:pt x="3010795" y="699177"/>
                  </a:cubicBezTo>
                  <a:close/>
                </a:path>
              </a:pathLst>
            </a:custGeom>
            <a:solidFill>
              <a:srgbClr val="FFFFFF"/>
            </a:solidFill>
          </p:spPr>
        </p:sp>
      </p:grpSp>
      <p:sp>
        <p:nvSpPr>
          <p:cNvPr id="16" name="Freeform 4">
            <a:extLst>
              <a:ext uri="{FF2B5EF4-FFF2-40B4-BE49-F238E27FC236}">
                <a16:creationId xmlns:a16="http://schemas.microsoft.com/office/drawing/2014/main" id="{0D7011E0-95D0-80E3-989C-320E7E0E089F}"/>
              </a:ext>
            </a:extLst>
          </p:cNvPr>
          <p:cNvSpPr/>
          <p:nvPr/>
        </p:nvSpPr>
        <p:spPr>
          <a:xfrm>
            <a:off x="14128936" y="4800931"/>
            <a:ext cx="3683598" cy="4522274"/>
          </a:xfrm>
          <a:custGeom>
            <a:avLst/>
            <a:gdLst/>
            <a:ahLst/>
            <a:cxnLst/>
            <a:rect l="l" t="t" r="r" b="b"/>
            <a:pathLst>
              <a:path w="3683598" h="4522274">
                <a:moveTo>
                  <a:pt x="0" y="0"/>
                </a:moveTo>
                <a:lnTo>
                  <a:pt x="3683598" y="0"/>
                </a:lnTo>
                <a:lnTo>
                  <a:pt x="3683598" y="4522274"/>
                </a:lnTo>
                <a:lnTo>
                  <a:pt x="0" y="45222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7" name="Group 5">
            <a:extLst>
              <a:ext uri="{FF2B5EF4-FFF2-40B4-BE49-F238E27FC236}">
                <a16:creationId xmlns:a16="http://schemas.microsoft.com/office/drawing/2014/main" id="{B2B15692-2BEC-5A91-381F-9A1392A36DE9}"/>
              </a:ext>
            </a:extLst>
          </p:cNvPr>
          <p:cNvGrpSpPr/>
          <p:nvPr/>
        </p:nvGrpSpPr>
        <p:grpSpPr>
          <a:xfrm>
            <a:off x="1028700" y="6141057"/>
            <a:ext cx="2807010" cy="496179"/>
            <a:chOff x="0" y="0"/>
            <a:chExt cx="6350000" cy="6350000"/>
          </a:xfrm>
        </p:grpSpPr>
        <p:sp>
          <p:nvSpPr>
            <p:cNvPr id="18" name="Freeform 6">
              <a:extLst>
                <a:ext uri="{FF2B5EF4-FFF2-40B4-BE49-F238E27FC236}">
                  <a16:creationId xmlns:a16="http://schemas.microsoft.com/office/drawing/2014/main" id="{F788BCC5-47BA-CAE6-6BBA-06DFB6DEB380}"/>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5485B">
                <a:alpha val="8627"/>
              </a:srgbClr>
            </a:solidFill>
          </p:spPr>
        </p:sp>
      </p:grpSp>
      <p:sp>
        <p:nvSpPr>
          <p:cNvPr id="19" name="Freeform 7">
            <a:extLst>
              <a:ext uri="{FF2B5EF4-FFF2-40B4-BE49-F238E27FC236}">
                <a16:creationId xmlns:a16="http://schemas.microsoft.com/office/drawing/2014/main" id="{B90472AD-8934-0224-7D4F-2F8304503304}"/>
              </a:ext>
            </a:extLst>
          </p:cNvPr>
          <p:cNvSpPr/>
          <p:nvPr/>
        </p:nvSpPr>
        <p:spPr>
          <a:xfrm>
            <a:off x="1028700" y="643046"/>
            <a:ext cx="3368781" cy="5498011"/>
          </a:xfrm>
          <a:custGeom>
            <a:avLst/>
            <a:gdLst/>
            <a:ahLst/>
            <a:cxnLst/>
            <a:rect l="l" t="t" r="r" b="b"/>
            <a:pathLst>
              <a:path w="3368781" h="5498011">
                <a:moveTo>
                  <a:pt x="0" y="0"/>
                </a:moveTo>
                <a:lnTo>
                  <a:pt x="3368781" y="0"/>
                </a:lnTo>
                <a:lnTo>
                  <a:pt x="3368781" y="5498011"/>
                </a:lnTo>
                <a:lnTo>
                  <a:pt x="0" y="54980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11">
            <a:extLst>
              <a:ext uri="{FF2B5EF4-FFF2-40B4-BE49-F238E27FC236}">
                <a16:creationId xmlns:a16="http://schemas.microsoft.com/office/drawing/2014/main" id="{82225FE8-FF6F-0654-DAC2-D196D891BAC3}"/>
              </a:ext>
            </a:extLst>
          </p:cNvPr>
          <p:cNvSpPr/>
          <p:nvPr/>
        </p:nvSpPr>
        <p:spPr>
          <a:xfrm>
            <a:off x="1599187" y="8135553"/>
            <a:ext cx="783116" cy="1122747"/>
          </a:xfrm>
          <a:custGeom>
            <a:avLst/>
            <a:gdLst/>
            <a:ahLst/>
            <a:cxnLst/>
            <a:rect l="l" t="t" r="r" b="b"/>
            <a:pathLst>
              <a:path w="783116" h="1122747">
                <a:moveTo>
                  <a:pt x="0" y="0"/>
                </a:moveTo>
                <a:lnTo>
                  <a:pt x="783116" y="0"/>
                </a:lnTo>
                <a:lnTo>
                  <a:pt x="783116" y="1122747"/>
                </a:lnTo>
                <a:lnTo>
                  <a:pt x="0" y="11227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1" name="Freeform 12">
            <a:extLst>
              <a:ext uri="{FF2B5EF4-FFF2-40B4-BE49-F238E27FC236}">
                <a16:creationId xmlns:a16="http://schemas.microsoft.com/office/drawing/2014/main" id="{28EE7C01-C084-E30F-A84E-C1E77F84D321}"/>
              </a:ext>
            </a:extLst>
          </p:cNvPr>
          <p:cNvSpPr/>
          <p:nvPr/>
        </p:nvSpPr>
        <p:spPr>
          <a:xfrm>
            <a:off x="15970735" y="2593714"/>
            <a:ext cx="939552" cy="1194978"/>
          </a:xfrm>
          <a:custGeom>
            <a:avLst/>
            <a:gdLst/>
            <a:ahLst/>
            <a:cxnLst/>
            <a:rect l="l" t="t" r="r" b="b"/>
            <a:pathLst>
              <a:path w="939552" h="1194978">
                <a:moveTo>
                  <a:pt x="0" y="0"/>
                </a:moveTo>
                <a:lnTo>
                  <a:pt x="939552" y="0"/>
                </a:lnTo>
                <a:lnTo>
                  <a:pt x="939552" y="1194978"/>
                </a:lnTo>
                <a:lnTo>
                  <a:pt x="0" y="119497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2" name="Freeform 13">
            <a:extLst>
              <a:ext uri="{FF2B5EF4-FFF2-40B4-BE49-F238E27FC236}">
                <a16:creationId xmlns:a16="http://schemas.microsoft.com/office/drawing/2014/main" id="{43BC7A6F-72CB-6AC6-F971-7D4B500337CB}"/>
              </a:ext>
            </a:extLst>
          </p:cNvPr>
          <p:cNvSpPr/>
          <p:nvPr/>
        </p:nvSpPr>
        <p:spPr>
          <a:xfrm>
            <a:off x="16840672" y="4303640"/>
            <a:ext cx="418628" cy="497291"/>
          </a:xfrm>
          <a:custGeom>
            <a:avLst/>
            <a:gdLst/>
            <a:ahLst/>
            <a:cxnLst/>
            <a:rect l="l" t="t" r="r" b="b"/>
            <a:pathLst>
              <a:path w="418628" h="497291">
                <a:moveTo>
                  <a:pt x="0" y="0"/>
                </a:moveTo>
                <a:lnTo>
                  <a:pt x="418628" y="0"/>
                </a:lnTo>
                <a:lnTo>
                  <a:pt x="418628" y="497291"/>
                </a:lnTo>
                <a:lnTo>
                  <a:pt x="0" y="4972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4" name="TextBox 8">
            <a:extLst>
              <a:ext uri="{FF2B5EF4-FFF2-40B4-BE49-F238E27FC236}">
                <a16:creationId xmlns:a16="http://schemas.microsoft.com/office/drawing/2014/main" id="{B521B3B4-A5E0-6F3E-95E1-596C7E8B60DF}"/>
              </a:ext>
            </a:extLst>
          </p:cNvPr>
          <p:cNvSpPr txBox="1"/>
          <p:nvPr/>
        </p:nvSpPr>
        <p:spPr>
          <a:xfrm>
            <a:off x="0" y="3829866"/>
            <a:ext cx="18288000" cy="1615827"/>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0" normalizeH="0" baseline="0" noProof="0">
                <a:ln>
                  <a:noFill/>
                </a:ln>
                <a:solidFill>
                  <a:srgbClr val="15485B"/>
                </a:solidFill>
                <a:effectLst/>
                <a:uLnTx/>
                <a:uFillTx/>
                <a:latin typeface="Arial" panose="020B0604020202020204" pitchFamily="34" charset="0"/>
                <a:ea typeface="+mn-ea"/>
                <a:cs typeface="Arial" panose="020B0604020202020204" pitchFamily="34" charset="0"/>
              </a:rPr>
              <a:t>TRÒ CHƠI KẾT THÚC!</a:t>
            </a:r>
            <a:endParaRPr kumimoji="0" lang="en-US" sz="7000" b="1" i="0" u="none" strike="noStrike" kern="1200" cap="none" spc="0" normalizeH="0" baseline="0" noProof="0" dirty="0">
              <a:ln>
                <a:noFill/>
              </a:ln>
              <a:solidFill>
                <a:srgbClr val="1548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69923242"/>
      </p:ext>
    </p:extLst>
  </p:cSld>
  <p:clrMapOvr>
    <a:masterClrMapping/>
  </p:clrMapOvr>
  <p:transition spd="med">
    <p:wheel spokes="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bg1"/>
            </a:solidFill>
            <a:ln w="209550">
              <a:solidFill>
                <a:srgbClr val="FFCB7C"/>
              </a:solidFill>
            </a:ln>
          </p:spPr>
          <p:txBody>
            <a:bodyPr/>
            <a:lstStyle/>
            <a:p>
              <a:endParaRPr lang="en-US" sz="3600"/>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spcBef>
                  <a:spcPct val="0"/>
                </a:spcBef>
              </a:pPr>
              <a:endParaRPr sz="3600">
                <a:solidFill>
                  <a:prstClr val="black"/>
                </a:solidFill>
              </a:endParaRPr>
            </a:p>
          </p:txBody>
        </p:sp>
      </p:grpSp>
      <p:sp>
        <p:nvSpPr>
          <p:cNvPr id="5" name="Rectangle 4"/>
          <p:cNvSpPr/>
          <p:nvPr/>
        </p:nvSpPr>
        <p:spPr>
          <a:xfrm>
            <a:off x="868680" y="146233"/>
            <a:ext cx="2196255" cy="820674"/>
          </a:xfrm>
          <a:prstGeom prst="rect">
            <a:avLst/>
          </a:prstGeom>
        </p:spPr>
        <p:txBody>
          <a:bodyPr wrap="square">
            <a:spAutoFit/>
          </a:bodyPr>
          <a:lstStyle/>
          <a:p>
            <a:pPr algn="just">
              <a:lnSpc>
                <a:spcPct val="150000"/>
              </a:lnSpc>
            </a:pPr>
            <a:r>
              <a:rPr lang="vi-VN" sz="3600" b="1" dirty="0">
                <a:solidFill>
                  <a:schemeClr val="accent6">
                    <a:lumMod val="75000"/>
                  </a:schemeClr>
                </a:solidFill>
                <a:latin typeface="Arial" panose="020B0604020202020204" pitchFamily="34" charset="0"/>
                <a:cs typeface="Arial" panose="020B0604020202020204" pitchFamily="34" charset="0"/>
              </a:rPr>
              <a:t>Bài </a:t>
            </a:r>
            <a:r>
              <a:rPr lang="en-US" sz="3600" b="1" dirty="0" err="1">
                <a:solidFill>
                  <a:schemeClr val="accent6">
                    <a:lumMod val="75000"/>
                  </a:schemeClr>
                </a:solidFill>
                <a:latin typeface="Arial" panose="020B0604020202020204" pitchFamily="34" charset="0"/>
                <a:cs typeface="Arial" panose="020B0604020202020204" pitchFamily="34" charset="0"/>
              </a:rPr>
              <a:t>tập</a:t>
            </a:r>
            <a:r>
              <a:rPr lang="en-US" sz="3600" b="1" dirty="0">
                <a:solidFill>
                  <a:schemeClr val="accent6">
                    <a:lumMod val="75000"/>
                  </a:schemeClr>
                </a:solidFill>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3C6E008-4044-AB9A-3863-6E00FE42C143}"/>
              </a:ext>
            </a:extLst>
          </p:cNvPr>
          <p:cNvSpPr txBox="1"/>
          <p:nvPr/>
        </p:nvSpPr>
        <p:spPr>
          <a:xfrm>
            <a:off x="838200" y="146233"/>
            <a:ext cx="16378989" cy="2482667"/>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		</a:t>
            </a:r>
            <a:r>
              <a:rPr lang="fr-FR" sz="3600" kern="0" dirty="0">
                <a:latin typeface="Arial" panose="020B0604020202020204" pitchFamily="34" charset="0"/>
                <a:ea typeface="Calibri" panose="020F0502020204030204" pitchFamily="34" charset="0"/>
              </a:rPr>
              <a:t>Gia </a:t>
            </a:r>
            <a:r>
              <a:rPr lang="fr-FR" sz="3600" kern="0" dirty="0" err="1">
                <a:latin typeface="Arial" panose="020B0604020202020204" pitchFamily="34" charset="0"/>
                <a:ea typeface="Calibri" panose="020F0502020204030204" pitchFamily="34" charset="0"/>
              </a:rPr>
              <a:t>đình</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nhà</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anh</a:t>
            </a:r>
            <a:r>
              <a:rPr lang="fr-FR" sz="3600" kern="0" dirty="0">
                <a:latin typeface="Arial" panose="020B0604020202020204" pitchFamily="34" charset="0"/>
                <a:ea typeface="Calibri" panose="020F0502020204030204" pitchFamily="34" charset="0"/>
              </a:rPr>
              <a:t> Trung </a:t>
            </a:r>
            <a:r>
              <a:rPr lang="fr-FR" sz="3600" kern="0" dirty="0" err="1">
                <a:latin typeface="Arial" panose="020B0604020202020204" pitchFamily="34" charset="0"/>
                <a:ea typeface="Calibri" panose="020F0502020204030204" pitchFamily="34" charset="0"/>
              </a:rPr>
              <a:t>gồm</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có</a:t>
            </a:r>
            <a:r>
              <a:rPr lang="fr-FR" sz="3600" kern="0" dirty="0">
                <a:latin typeface="Arial" panose="020B0604020202020204" pitchFamily="34" charset="0"/>
                <a:ea typeface="Calibri" panose="020F0502020204030204" pitchFamily="34" charset="0"/>
              </a:rPr>
              <a:t> 4 </a:t>
            </a:r>
            <a:r>
              <a:rPr lang="fr-FR" sz="3600" kern="0" dirty="0" err="1">
                <a:latin typeface="Arial" panose="020B0604020202020204" pitchFamily="34" charset="0"/>
                <a:ea typeface="Calibri" panose="020F0502020204030204" pitchFamily="34" charset="0"/>
              </a:rPr>
              <a:t>người</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Vợ</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chồng</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anh</a:t>
            </a:r>
            <a:r>
              <a:rPr lang="fr-FR" sz="3600" kern="0" dirty="0">
                <a:latin typeface="Arial" panose="020B0604020202020204" pitchFamily="34" charset="0"/>
                <a:ea typeface="Calibri" panose="020F0502020204030204" pitchFamily="34" charset="0"/>
              </a:rPr>
              <a:t> Trung là </a:t>
            </a:r>
            <a:r>
              <a:rPr lang="fr-FR" sz="3600" kern="0" dirty="0" err="1">
                <a:latin typeface="Arial" panose="020B0604020202020204" pitchFamily="34" charset="0"/>
                <a:ea typeface="Calibri" panose="020F0502020204030204" pitchFamily="34" charset="0"/>
              </a:rPr>
              <a:t>nhân</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viên</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nhà</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máy</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một</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người</a:t>
            </a:r>
            <a:r>
              <a:rPr lang="fr-FR" sz="3600" kern="0" dirty="0">
                <a:latin typeface="Arial" panose="020B0604020202020204" pitchFamily="34" charset="0"/>
                <a:ea typeface="Calibri" panose="020F0502020204030204" pitchFamily="34" charset="0"/>
              </a:rPr>
              <a:t> con </a:t>
            </a:r>
            <a:r>
              <a:rPr lang="fr-FR" sz="3600" kern="0" dirty="0" err="1">
                <a:latin typeface="Arial" panose="020B0604020202020204" pitchFamily="34" charset="0"/>
                <a:ea typeface="Calibri" panose="020F0502020204030204" pitchFamily="34" charset="0"/>
              </a:rPr>
              <a:t>dưới</a:t>
            </a:r>
            <a:r>
              <a:rPr lang="fr-FR" sz="3600" kern="0" dirty="0">
                <a:latin typeface="Arial" panose="020B0604020202020204" pitchFamily="34" charset="0"/>
                <a:ea typeface="Calibri" panose="020F0502020204030204" pitchFamily="34" charset="0"/>
              </a:rPr>
              <a:t> 6 </a:t>
            </a:r>
            <a:r>
              <a:rPr lang="fr-FR" sz="3600" kern="0" dirty="0" err="1">
                <a:latin typeface="Arial" panose="020B0604020202020204" pitchFamily="34" charset="0"/>
                <a:ea typeface="Calibri" panose="020F0502020204030204" pitchFamily="34" charset="0"/>
              </a:rPr>
              <a:t>tuổi</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và</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một</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người</a:t>
            </a:r>
            <a:r>
              <a:rPr lang="fr-FR" sz="3600" kern="0" dirty="0">
                <a:latin typeface="Arial" panose="020B0604020202020204" pitchFamily="34" charset="0"/>
                <a:ea typeface="Calibri" panose="020F0502020204030204" pitchFamily="34" charset="0"/>
              </a:rPr>
              <a:t> con là </a:t>
            </a:r>
            <a:r>
              <a:rPr lang="fr-FR" sz="3600" kern="0" dirty="0" err="1">
                <a:latin typeface="Arial" panose="020B0604020202020204" pitchFamily="34" charset="0"/>
                <a:ea typeface="Calibri" panose="020F0502020204030204" pitchFamily="34" charset="0"/>
              </a:rPr>
              <a:t>học</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sinh</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trung</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học</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Tính</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số</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tiền</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bảo</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hiểm</a:t>
            </a:r>
            <a:r>
              <a:rPr lang="fr-FR" sz="3600" kern="0" dirty="0">
                <a:latin typeface="Arial" panose="020B0604020202020204" pitchFamily="34" charset="0"/>
                <a:ea typeface="Calibri" panose="020F0502020204030204" pitchFamily="34" charset="0"/>
              </a:rPr>
              <a:t> y </a:t>
            </a:r>
            <a:r>
              <a:rPr lang="fr-FR" sz="3600" kern="0" dirty="0" err="1">
                <a:latin typeface="Arial" panose="020B0604020202020204" pitchFamily="34" charset="0"/>
                <a:ea typeface="Calibri" panose="020F0502020204030204" pitchFamily="34" charset="0"/>
              </a:rPr>
              <a:t>tế</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tối</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đa</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hàng</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năm</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mà</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nhà</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anh</a:t>
            </a:r>
            <a:r>
              <a:rPr lang="fr-FR" sz="3600" kern="0" dirty="0">
                <a:latin typeface="Arial" panose="020B0604020202020204" pitchFamily="34" charset="0"/>
                <a:ea typeface="Calibri" panose="020F0502020204030204" pitchFamily="34" charset="0"/>
              </a:rPr>
              <a:t> Trung </a:t>
            </a:r>
            <a:r>
              <a:rPr lang="fr-FR" sz="3600" kern="0" dirty="0" err="1">
                <a:latin typeface="Arial" panose="020B0604020202020204" pitchFamily="34" charset="0"/>
                <a:ea typeface="Calibri" panose="020F0502020204030204" pitchFamily="34" charset="0"/>
              </a:rPr>
              <a:t>có</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thể</a:t>
            </a:r>
            <a:r>
              <a:rPr lang="fr-FR" sz="3600" kern="0" dirty="0">
                <a:latin typeface="Arial" panose="020B0604020202020204" pitchFamily="34" charset="0"/>
                <a:ea typeface="Calibri" panose="020F0502020204030204" pitchFamily="34" charset="0"/>
              </a:rPr>
              <a:t> </a:t>
            </a:r>
            <a:r>
              <a:rPr lang="fr-FR" sz="3600" kern="0" dirty="0" err="1">
                <a:latin typeface="Arial" panose="020B0604020202020204" pitchFamily="34" charset="0"/>
                <a:ea typeface="Calibri" panose="020F0502020204030204" pitchFamily="34" charset="0"/>
              </a:rPr>
              <a:t>đóng</a:t>
            </a:r>
            <a:r>
              <a:rPr lang="fr-FR" sz="3600" kern="0" dirty="0">
                <a:latin typeface="Arial" panose="020B0604020202020204" pitchFamily="34" charset="0"/>
                <a:ea typeface="Calibri" panose="020F0502020204030204" pitchFamily="34" charset="0"/>
              </a:rPr>
              <a:t>.</a:t>
            </a:r>
            <a:endParaRPr lang="en-US" sz="36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8D7AD5D2-A432-145E-AB1F-64A155D88A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66851" y="4762500"/>
            <a:ext cx="4203895" cy="2364691"/>
          </a:xfrm>
          <a:prstGeom prst="rect">
            <a:avLst/>
          </a:prstGeom>
        </p:spPr>
      </p:pic>
      <p:sp>
        <p:nvSpPr>
          <p:cNvPr id="6" name="TextBox 5">
            <a:extLst>
              <a:ext uri="{FF2B5EF4-FFF2-40B4-BE49-F238E27FC236}">
                <a16:creationId xmlns:a16="http://schemas.microsoft.com/office/drawing/2014/main" id="{0EDF6D1F-8908-9517-4F1F-076727D8839E}"/>
              </a:ext>
            </a:extLst>
          </p:cNvPr>
          <p:cNvSpPr txBox="1"/>
          <p:nvPr/>
        </p:nvSpPr>
        <p:spPr>
          <a:xfrm>
            <a:off x="200297" y="3003676"/>
            <a:ext cx="1239502" cy="646331"/>
          </a:xfrm>
          <a:prstGeom prst="rect">
            <a:avLst/>
          </a:prstGeom>
          <a:noFill/>
        </p:spPr>
        <p:txBody>
          <a:bodyPr wrap="square" rtlCol="0">
            <a:spAutoFit/>
          </a:bodyPr>
          <a:lstStyle/>
          <a:p>
            <a:pPr algn="just"/>
            <a:r>
              <a:rPr lang="vi-VN" sz="3600" b="1" u="sng" dirty="0">
                <a:solidFill>
                  <a:srgbClr val="C00000"/>
                </a:solidFill>
                <a:cs typeface="Arial" panose="020B0604020202020204" pitchFamily="34" charset="0"/>
              </a:rPr>
              <a:t>Giải</a:t>
            </a:r>
            <a:endParaRPr lang="en-US" sz="36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D7D1C62-52AD-096B-3503-5C0C3BE9C81F}"/>
                  </a:ext>
                </a:extLst>
              </p:cNvPr>
              <p:cNvSpPr txBox="1"/>
              <p:nvPr/>
            </p:nvSpPr>
            <p:spPr>
              <a:xfrm>
                <a:off x="1254556" y="2867588"/>
                <a:ext cx="16598936" cy="7358296"/>
              </a:xfrm>
              <a:prstGeom prst="rect">
                <a:avLst/>
              </a:prstGeom>
              <a:noFill/>
            </p:spPr>
            <p:txBody>
              <a:bodyPr wrap="square" rtlCol="0">
                <a:spAutoFit/>
              </a:bodyPr>
              <a:lstStyle/>
              <a:p>
                <a:pPr algn="just">
                  <a:lnSpc>
                    <a:spcPct val="150000"/>
                  </a:lnSpc>
                  <a:spcAft>
                    <a:spcPts val="800"/>
                  </a:spcAft>
                </a:pP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Hai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vợ</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chồng</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anh</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Trung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đều</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đi</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làm</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nên</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mức</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đóng</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bảo</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hiểm</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y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tế</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tối</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đa</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cho</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mỗi</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người</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là 540 000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đồng</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tháng</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Do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đó</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mức</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đóng</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bảo</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hiểm</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y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tế</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hàng</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năm</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của</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hai</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người</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là:</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fr-FR" sz="3600" i="1">
                        <a:solidFill>
                          <a:srgbClr val="333333"/>
                        </a:solidFill>
                        <a:latin typeface="Cambria Math" panose="02040503050406030204" pitchFamily="18" charset="0"/>
                        <a:ea typeface="Times New Roman" panose="02020603050405020304" pitchFamily="18" charset="0"/>
                        <a:cs typeface="Arial" panose="020B0604020202020204" pitchFamily="34" charset="0"/>
                      </a:rPr>
                      <m:t>540 000.2.12=12 960 000</m:t>
                    </m:r>
                  </m:oMath>
                </a14:m>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đồng</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Hai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người</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con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của</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anh</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Trung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có</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một</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bé là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học</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sinh</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nên</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mức</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đóng</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bảo</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hiểm</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y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tế</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tối</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đa</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là 680 400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đồng</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năm</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Vậy</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số</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tiền</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bảo</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hiểm</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y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tế</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tối</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đa</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mà</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gia</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đình</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anh</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Trung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có</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thể</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đóng</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hàng</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năm</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là:</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fr-FR" sz="3600" i="1">
                        <a:solidFill>
                          <a:srgbClr val="333333"/>
                        </a:solidFill>
                        <a:latin typeface="Cambria Math" panose="02040503050406030204" pitchFamily="18" charset="0"/>
                        <a:ea typeface="Times New Roman" panose="02020603050405020304" pitchFamily="18" charset="0"/>
                        <a:cs typeface="Arial" panose="020B0604020202020204" pitchFamily="34" charset="0"/>
                      </a:rPr>
                      <m:t>12 960 000+680 400=13 640 400</m:t>
                    </m:r>
                  </m:oMath>
                </a14:m>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đồng</a:t>
                </a:r>
                <a:r>
                  <a:rPr lang="fr-FR" sz="3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9D7D1C62-52AD-096B-3503-5C0C3BE9C81F}"/>
                  </a:ext>
                </a:extLst>
              </p:cNvPr>
              <p:cNvSpPr txBox="1">
                <a:spLocks noRot="1" noChangeAspect="1" noMove="1" noResize="1" noEditPoints="1" noAdjustHandles="1" noChangeArrowheads="1" noChangeShapeType="1" noTextEdit="1"/>
              </p:cNvSpPr>
              <p:nvPr/>
            </p:nvSpPr>
            <p:spPr>
              <a:xfrm>
                <a:off x="1254556" y="2867588"/>
                <a:ext cx="16598936" cy="7358296"/>
              </a:xfrm>
              <a:prstGeom prst="rect">
                <a:avLst/>
              </a:prstGeom>
              <a:blipFill>
                <a:blip r:embed="rId3"/>
                <a:stretch>
                  <a:fillRect l="-1138" r="-771" b="-2154"/>
                </a:stretch>
              </a:blipFill>
            </p:spPr>
            <p:txBody>
              <a:bodyPr/>
              <a:lstStyle/>
              <a:p>
                <a:r>
                  <a:rPr lang="en-US">
                    <a:noFill/>
                  </a:rPr>
                  <a:t> </a:t>
                </a:r>
              </a:p>
            </p:txBody>
          </p:sp>
        </mc:Fallback>
      </mc:AlternateContent>
    </p:spTree>
    <p:extLst>
      <p:ext uri="{BB962C8B-B14F-4D97-AF65-F5344CB8AC3E}">
        <p14:creationId xmlns:p14="http://schemas.microsoft.com/office/powerpoint/2010/main" val="270809510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en-US"/>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en-US"/>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2" name="Group 12"/>
          <p:cNvGrpSpPr/>
          <p:nvPr/>
        </p:nvGrpSpPr>
        <p:grpSpPr>
          <a:xfrm>
            <a:off x="14460300" y="70990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en-US"/>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27" name="Group 27"/>
          <p:cNvGrpSpPr/>
          <p:nvPr/>
        </p:nvGrpSpPr>
        <p:grpSpPr>
          <a:xfrm>
            <a:off x="14450775" y="2108145"/>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en-US"/>
            </a:p>
          </p:txBody>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sp>
        <p:nvSpPr>
          <p:cNvPr id="32" name="TextBox 32"/>
          <p:cNvSpPr txBox="1"/>
          <p:nvPr/>
        </p:nvSpPr>
        <p:spPr>
          <a:xfrm>
            <a:off x="3079574" y="1410914"/>
            <a:ext cx="10152906" cy="974626"/>
          </a:xfrm>
          <a:prstGeom prst="rect">
            <a:avLst/>
          </a:prstGeom>
        </p:spPr>
        <p:txBody>
          <a:bodyPr lIns="0" tIns="0" rIns="0" bIns="0" rtlCol="0" anchor="t">
            <a:spAutoFit/>
          </a:bodyPr>
          <a:lstStyle/>
          <a:p>
            <a:pPr algn="ctr">
              <a:lnSpc>
                <a:spcPts val="7588"/>
              </a:lnSpc>
            </a:pPr>
            <a:r>
              <a:rPr lang="vi-VN" sz="6600" b="1" spc="147">
                <a:solidFill>
                  <a:srgbClr val="002060"/>
                </a:solidFill>
                <a:latin typeface="Arial" panose="020B0604020202020204" pitchFamily="34" charset="0"/>
                <a:cs typeface="Arial" panose="020B0604020202020204" pitchFamily="34" charset="0"/>
              </a:rPr>
              <a:t>HƯỚNG DẪN VỀ NHÀ</a:t>
            </a:r>
            <a:endParaRPr lang="en-US" sz="6600" b="1" spc="147">
              <a:solidFill>
                <a:srgbClr val="002060"/>
              </a:solidFill>
              <a:latin typeface="Arial" panose="020B0604020202020204" pitchFamily="34" charset="0"/>
              <a:cs typeface="Arial" panose="020B0604020202020204" pitchFamily="34" charset="0"/>
            </a:endParaRPr>
          </a:p>
        </p:txBody>
      </p:sp>
      <p:sp>
        <p:nvSpPr>
          <p:cNvPr id="33" name="Freeform 33"/>
          <p:cNvSpPr/>
          <p:nvPr/>
        </p:nvSpPr>
        <p:spPr>
          <a:xfrm rot="-2012905">
            <a:off x="1327947" y="371535"/>
            <a:ext cx="505232" cy="1715292"/>
          </a:xfrm>
          <a:custGeom>
            <a:avLst/>
            <a:gdLst/>
            <a:ahLst/>
            <a:cxnLst/>
            <a:rect l="l" t="t" r="r" b="b"/>
            <a:pathLst>
              <a:path w="666081" h="2261385">
                <a:moveTo>
                  <a:pt x="0" y="0"/>
                </a:moveTo>
                <a:lnTo>
                  <a:pt x="666080" y="0"/>
                </a:lnTo>
                <a:lnTo>
                  <a:pt x="666080" y="2261386"/>
                </a:lnTo>
                <a:lnTo>
                  <a:pt x="0" y="2261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3" name="Folded Corner 42"/>
          <p:cNvSpPr/>
          <p:nvPr/>
        </p:nvSpPr>
        <p:spPr>
          <a:xfrm>
            <a:off x="1930976" y="3060662"/>
            <a:ext cx="1465387" cy="1465387"/>
          </a:xfrm>
          <a:prstGeom prst="foldedCorne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5400" b="1">
                <a:solidFill>
                  <a:schemeClr val="bg1"/>
                </a:solidFill>
                <a:latin typeface="Arial" panose="020B0604020202020204" pitchFamily="34" charset="0"/>
                <a:cs typeface="Arial" panose="020B0604020202020204" pitchFamily="34" charset="0"/>
              </a:rPr>
              <a:t>01</a:t>
            </a:r>
            <a:endParaRPr lang="en-US" sz="5400" b="1">
              <a:solidFill>
                <a:schemeClr val="bg1"/>
              </a:solidFill>
              <a:latin typeface="Arial" panose="020B0604020202020204" pitchFamily="34" charset="0"/>
              <a:cs typeface="Arial" panose="020B0604020202020204" pitchFamily="34" charset="0"/>
            </a:endParaRPr>
          </a:p>
        </p:txBody>
      </p:sp>
      <p:sp>
        <p:nvSpPr>
          <p:cNvPr id="44" name="Folded Corner 43"/>
          <p:cNvSpPr/>
          <p:nvPr/>
        </p:nvSpPr>
        <p:spPr>
          <a:xfrm>
            <a:off x="1930975" y="5176799"/>
            <a:ext cx="1465387" cy="1465387"/>
          </a:xfrm>
          <a:prstGeom prst="foldedCorner">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5400" b="1">
                <a:solidFill>
                  <a:schemeClr val="bg1"/>
                </a:solidFill>
                <a:latin typeface="Arial" panose="020B0604020202020204" pitchFamily="34" charset="0"/>
                <a:cs typeface="Arial" panose="020B0604020202020204" pitchFamily="34" charset="0"/>
              </a:rPr>
              <a:t>02</a:t>
            </a:r>
            <a:endParaRPr lang="en-US" sz="5400" b="1">
              <a:solidFill>
                <a:schemeClr val="bg1"/>
              </a:solidFill>
              <a:latin typeface="Arial" panose="020B0604020202020204" pitchFamily="34" charset="0"/>
              <a:cs typeface="Arial" panose="020B0604020202020204" pitchFamily="34" charset="0"/>
            </a:endParaRPr>
          </a:p>
        </p:txBody>
      </p:sp>
      <p:sp>
        <p:nvSpPr>
          <p:cNvPr id="45" name="Folded Corner 44"/>
          <p:cNvSpPr/>
          <p:nvPr/>
        </p:nvSpPr>
        <p:spPr>
          <a:xfrm>
            <a:off x="1930975" y="7405826"/>
            <a:ext cx="1465387" cy="1465387"/>
          </a:xfrm>
          <a:prstGeom prst="foldedCorner">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5400" b="1">
                <a:solidFill>
                  <a:schemeClr val="bg1"/>
                </a:solidFill>
                <a:latin typeface="Arial" panose="020B0604020202020204" pitchFamily="34" charset="0"/>
                <a:cs typeface="Arial" panose="020B0604020202020204" pitchFamily="34" charset="0"/>
              </a:rPr>
              <a:t>03</a:t>
            </a:r>
            <a:endParaRPr lang="en-US" sz="5400" b="1">
              <a:solidFill>
                <a:schemeClr val="bg1"/>
              </a:solidFill>
              <a:latin typeface="Arial" panose="020B0604020202020204" pitchFamily="34" charset="0"/>
              <a:cs typeface="Arial" panose="020B0604020202020204" pitchFamily="34" charset="0"/>
            </a:endParaRPr>
          </a:p>
        </p:txBody>
      </p:sp>
      <p:sp>
        <p:nvSpPr>
          <p:cNvPr id="46" name="TextBox 45"/>
          <p:cNvSpPr txBox="1"/>
          <p:nvPr/>
        </p:nvSpPr>
        <p:spPr>
          <a:xfrm>
            <a:off x="3778669" y="3181457"/>
            <a:ext cx="7477028" cy="982513"/>
          </a:xfrm>
          <a:prstGeom prst="rect">
            <a:avLst/>
          </a:prstGeom>
          <a:noFill/>
        </p:spPr>
        <p:txBody>
          <a:bodyPr wrap="square" rtlCol="0">
            <a:spAutoFit/>
          </a:bodyPr>
          <a:lstStyle/>
          <a:p>
            <a:pPr>
              <a:lnSpc>
                <a:spcPct val="150000"/>
              </a:lnSpc>
            </a:pPr>
            <a:r>
              <a:rPr lang="en-US" sz="4400" kern="0" dirty="0" err="1">
                <a:latin typeface="Arial" panose="020B0604020202020204" pitchFamily="34" charset="0"/>
                <a:ea typeface="Calibri" panose="020F0502020204030204" pitchFamily="34" charset="0"/>
              </a:rPr>
              <a:t>Ghi</a:t>
            </a:r>
            <a:r>
              <a:rPr lang="en-US" sz="4400" kern="0" dirty="0">
                <a:latin typeface="Arial" panose="020B0604020202020204" pitchFamily="34" charset="0"/>
                <a:ea typeface="Calibri" panose="020F0502020204030204" pitchFamily="34" charset="0"/>
              </a:rPr>
              <a:t> </a:t>
            </a:r>
            <a:r>
              <a:rPr lang="en-US" sz="4400" kern="0" dirty="0" err="1">
                <a:latin typeface="Arial" panose="020B0604020202020204" pitchFamily="34" charset="0"/>
                <a:ea typeface="Calibri" panose="020F0502020204030204" pitchFamily="34" charset="0"/>
              </a:rPr>
              <a:t>nhớ</a:t>
            </a:r>
            <a:r>
              <a:rPr lang="en-US" sz="4400" kern="0" dirty="0">
                <a:latin typeface="Arial" panose="020B0604020202020204" pitchFamily="34" charset="0"/>
                <a:ea typeface="Calibri" panose="020F0502020204030204" pitchFamily="34" charset="0"/>
              </a:rPr>
              <a:t> </a:t>
            </a:r>
            <a:r>
              <a:rPr lang="en-US" sz="4400" kern="0" dirty="0" err="1">
                <a:latin typeface="Arial" panose="020B0604020202020204" pitchFamily="34" charset="0"/>
                <a:ea typeface="Calibri" panose="020F0502020204030204" pitchFamily="34" charset="0"/>
              </a:rPr>
              <a:t>kiến</a:t>
            </a:r>
            <a:r>
              <a:rPr lang="en-US" sz="4400" kern="0" dirty="0">
                <a:latin typeface="Arial" panose="020B0604020202020204" pitchFamily="34" charset="0"/>
                <a:ea typeface="Calibri" panose="020F0502020204030204" pitchFamily="34" charset="0"/>
              </a:rPr>
              <a:t> </a:t>
            </a:r>
            <a:r>
              <a:rPr lang="en-US" sz="4400" kern="0" dirty="0" err="1">
                <a:latin typeface="Arial" panose="020B0604020202020204" pitchFamily="34" charset="0"/>
                <a:ea typeface="Calibri" panose="020F0502020204030204" pitchFamily="34" charset="0"/>
              </a:rPr>
              <a:t>thức</a:t>
            </a:r>
            <a:r>
              <a:rPr lang="en-US" sz="4400" kern="0" dirty="0">
                <a:latin typeface="Arial" panose="020B0604020202020204" pitchFamily="34" charset="0"/>
                <a:ea typeface="Calibri" panose="020F0502020204030204" pitchFamily="34" charset="0"/>
              </a:rPr>
              <a:t> </a:t>
            </a:r>
            <a:r>
              <a:rPr lang="en-US" sz="4400" kern="0" dirty="0" err="1">
                <a:latin typeface="Arial" panose="020B0604020202020204" pitchFamily="34" charset="0"/>
                <a:ea typeface="Calibri" panose="020F0502020204030204" pitchFamily="34" charset="0"/>
              </a:rPr>
              <a:t>trong</a:t>
            </a:r>
            <a:r>
              <a:rPr lang="en-US" sz="4400" kern="0" dirty="0">
                <a:latin typeface="Arial" panose="020B0604020202020204" pitchFamily="34" charset="0"/>
                <a:ea typeface="Calibri" panose="020F0502020204030204" pitchFamily="34" charset="0"/>
              </a:rPr>
              <a:t> </a:t>
            </a:r>
            <a:r>
              <a:rPr lang="en-US" sz="4400" kern="0" dirty="0" err="1">
                <a:latin typeface="Arial" panose="020B0604020202020204" pitchFamily="34" charset="0"/>
                <a:ea typeface="Calibri" panose="020F0502020204030204" pitchFamily="34" charset="0"/>
              </a:rPr>
              <a:t>bài</a:t>
            </a:r>
            <a:endParaRPr lang="en-US" sz="4400" dirty="0">
              <a:latin typeface="Arial" panose="020B0604020202020204" pitchFamily="34" charset="0"/>
              <a:cs typeface="Arial" panose="020B0604020202020204" pitchFamily="34" charset="0"/>
            </a:endParaRPr>
          </a:p>
        </p:txBody>
      </p:sp>
      <p:sp>
        <p:nvSpPr>
          <p:cNvPr id="47" name="TextBox 46"/>
          <p:cNvSpPr txBox="1"/>
          <p:nvPr/>
        </p:nvSpPr>
        <p:spPr>
          <a:xfrm>
            <a:off x="3906576" y="5208016"/>
            <a:ext cx="11790624" cy="982513"/>
          </a:xfrm>
          <a:prstGeom prst="rect">
            <a:avLst/>
          </a:prstGeom>
          <a:noFill/>
        </p:spPr>
        <p:txBody>
          <a:bodyPr wrap="square" rtlCol="0">
            <a:spAutoFit/>
          </a:bodyPr>
          <a:lstStyle/>
          <a:p>
            <a:pPr>
              <a:lnSpc>
                <a:spcPct val="150000"/>
              </a:lnSpc>
            </a:pPr>
            <a:r>
              <a:rPr lang="vi-VN" sz="4400" dirty="0">
                <a:latin typeface="Arial" panose="020B0604020202020204" pitchFamily="34" charset="0"/>
                <a:cs typeface="Arial" panose="020B0604020202020204" pitchFamily="34" charset="0"/>
              </a:rPr>
              <a:t>Hoàn thành bài tập SBT</a:t>
            </a:r>
            <a:endParaRPr lang="en-US" sz="4400" dirty="0">
              <a:latin typeface="Arial" panose="020B0604020202020204" pitchFamily="34" charset="0"/>
              <a:cs typeface="Arial" panose="020B0604020202020204" pitchFamily="34" charset="0"/>
            </a:endParaRPr>
          </a:p>
        </p:txBody>
      </p:sp>
      <p:sp>
        <p:nvSpPr>
          <p:cNvPr id="48" name="TextBox 47"/>
          <p:cNvSpPr txBox="1"/>
          <p:nvPr/>
        </p:nvSpPr>
        <p:spPr>
          <a:xfrm>
            <a:off x="3801473" y="7224647"/>
            <a:ext cx="9066349" cy="1827744"/>
          </a:xfrm>
          <a:prstGeom prst="rect">
            <a:avLst/>
          </a:prstGeom>
          <a:noFill/>
        </p:spPr>
        <p:txBody>
          <a:bodyPr wrap="square" rtlCol="0">
            <a:spAutoFit/>
          </a:bodyPr>
          <a:lstStyle/>
          <a:p>
            <a:pPr lvl="0" algn="just">
              <a:lnSpc>
                <a:spcPct val="150000"/>
              </a:lnSpc>
              <a:spcAft>
                <a:spcPts val="800"/>
              </a:spcAft>
            </a:pPr>
            <a:r>
              <a:rPr lang="en-US" sz="4000" dirty="0" err="1">
                <a:latin typeface="Arial" panose="020B0604020202020204" pitchFamily="34" charset="0"/>
                <a:ea typeface="Calibri" panose="020F0502020204030204" pitchFamily="34" charset="0"/>
                <a:cs typeface="Times New Roman" panose="02020603050405020304" pitchFamily="18" charset="0"/>
              </a:rPr>
              <a:t>Chuẩn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bài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mới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Căn</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bậc</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hai</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và</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căn</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bậc</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ba</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của</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số</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thực</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anim calcmode="lin" valueType="num">
                                      <p:cBhvr>
                                        <p:cTn id="13" dur="500" fill="hold"/>
                                        <p:tgtEl>
                                          <p:spTgt spid="46"/>
                                        </p:tgtEl>
                                        <p:attrNameLst>
                                          <p:attrName>ppt_x</p:attrName>
                                        </p:attrNameLst>
                                      </p:cBhvr>
                                      <p:tavLst>
                                        <p:tav tm="0">
                                          <p:val>
                                            <p:strVal val="#ppt_x"/>
                                          </p:val>
                                        </p:tav>
                                        <p:tav tm="100000">
                                          <p:val>
                                            <p:strVal val="#ppt_x"/>
                                          </p:val>
                                        </p:tav>
                                      </p:tavLst>
                                    </p:anim>
                                    <p:anim calcmode="lin" valueType="num">
                                      <p:cBhvr>
                                        <p:cTn id="14"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arn(inVertical)">
                                      <p:cBhvr>
                                        <p:cTn id="27" dur="500"/>
                                        <p:tgtEl>
                                          <p:spTgt spid="4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barn(inVertical)">
                                      <p:cBhvr>
                                        <p:cTn id="3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p:bldP spid="47" grpId="0"/>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3573532"/>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en-US"/>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7" name="Group 7"/>
          <p:cNvGrpSpPr/>
          <p:nvPr/>
        </p:nvGrpSpPr>
        <p:grpSpPr>
          <a:xfrm>
            <a:off x="14450775" y="7787674"/>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en-US"/>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2" name="Group 12"/>
          <p:cNvGrpSpPr/>
          <p:nvPr/>
        </p:nvGrpSpPr>
        <p:grpSpPr>
          <a:xfrm>
            <a:off x="14450775" y="2108145"/>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en-US"/>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286870" y="709904"/>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en-US"/>
            </a:p>
          </p:txBody>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sp>
        <p:nvSpPr>
          <p:cNvPr id="32" name="TextBox 32"/>
          <p:cNvSpPr txBox="1"/>
          <p:nvPr/>
        </p:nvSpPr>
        <p:spPr>
          <a:xfrm>
            <a:off x="1574255" y="1188819"/>
            <a:ext cx="8399209" cy="769441"/>
          </a:xfrm>
          <a:prstGeom prst="rect">
            <a:avLst/>
          </a:prstGeom>
        </p:spPr>
        <p:txBody>
          <a:bodyPr wrap="square" lIns="0" tIns="0" rIns="0" bIns="0" rtlCol="0" anchor="t">
            <a:spAutoFit/>
          </a:bodyPr>
          <a:lstStyle/>
          <a:p>
            <a:pPr>
              <a:lnSpc>
                <a:spcPts val="5989"/>
              </a:lnSpc>
            </a:pPr>
            <a:r>
              <a:rPr lang="vi-VN" sz="6600" b="1" spc="116">
                <a:solidFill>
                  <a:srgbClr val="231F20"/>
                </a:solidFill>
                <a:latin typeface="Arial" panose="020B0604020202020204" pitchFamily="34" charset="0"/>
                <a:cs typeface="Arial" panose="020B0604020202020204" pitchFamily="34" charset="0"/>
              </a:rPr>
              <a:t>NỘI DUNG BÀI HỌC</a:t>
            </a:r>
            <a:endParaRPr lang="en-US" sz="6600" b="1" spc="116">
              <a:solidFill>
                <a:srgbClr val="231F20"/>
              </a:solidFill>
              <a:latin typeface="Arial" panose="020B0604020202020204" pitchFamily="34" charset="0"/>
              <a:cs typeface="Arial" panose="020B0604020202020204" pitchFamily="34" charset="0"/>
            </a:endParaRPr>
          </a:p>
        </p:txBody>
      </p:sp>
      <p:sp>
        <p:nvSpPr>
          <p:cNvPr id="36" name="TextBox 36"/>
          <p:cNvSpPr txBox="1"/>
          <p:nvPr/>
        </p:nvSpPr>
        <p:spPr>
          <a:xfrm>
            <a:off x="4320843" y="3372666"/>
            <a:ext cx="9818972" cy="1905843"/>
          </a:xfrm>
          <a:prstGeom prst="rect">
            <a:avLst/>
          </a:prstGeom>
        </p:spPr>
        <p:txBody>
          <a:bodyPr wrap="square" lIns="0" tIns="0" rIns="0" bIns="0" rtlCol="0" anchor="t">
            <a:spAutoFit/>
          </a:bodyPr>
          <a:lstStyle/>
          <a:p>
            <a:pPr>
              <a:lnSpc>
                <a:spcPct val="150000"/>
              </a:lnSpc>
            </a:pPr>
            <a:r>
              <a:rPr lang="en-US" sz="4400" b="1" spc="80" dirty="0">
                <a:solidFill>
                  <a:schemeClr val="accent1">
                    <a:lumMod val="50000"/>
                  </a:schemeClr>
                </a:solidFill>
                <a:latin typeface="Arial" panose="020B0604020202020204" pitchFamily="34" charset="0"/>
                <a:cs typeface="Arial" panose="020B0604020202020204" pitchFamily="34" charset="0"/>
              </a:rPr>
              <a:t>TÌM HIỂU MỘT SỐ KHÁI NIỆM </a:t>
            </a:r>
          </a:p>
          <a:p>
            <a:pPr>
              <a:lnSpc>
                <a:spcPct val="150000"/>
              </a:lnSpc>
            </a:pPr>
            <a:r>
              <a:rPr lang="en-US" sz="4400" b="1" spc="80" dirty="0">
                <a:solidFill>
                  <a:schemeClr val="accent1">
                    <a:lumMod val="50000"/>
                  </a:schemeClr>
                </a:solidFill>
                <a:latin typeface="Arial" panose="020B0604020202020204" pitchFamily="34" charset="0"/>
                <a:cs typeface="Arial" panose="020B0604020202020204" pitchFamily="34" charset="0"/>
              </a:rPr>
              <a:t>CƠ BẢN VỀ BẢO HIỂM</a:t>
            </a:r>
          </a:p>
        </p:txBody>
      </p:sp>
      <p:sp>
        <p:nvSpPr>
          <p:cNvPr id="37" name="TextBox 37"/>
          <p:cNvSpPr txBox="1"/>
          <p:nvPr/>
        </p:nvSpPr>
        <p:spPr>
          <a:xfrm>
            <a:off x="4320843" y="6397791"/>
            <a:ext cx="6751056" cy="890180"/>
          </a:xfrm>
          <a:prstGeom prst="rect">
            <a:avLst/>
          </a:prstGeom>
        </p:spPr>
        <p:txBody>
          <a:bodyPr wrap="square" lIns="0" tIns="0" rIns="0" bIns="0" rtlCol="0" anchor="t">
            <a:spAutoFit/>
          </a:bodyPr>
          <a:lstStyle/>
          <a:p>
            <a:pPr>
              <a:lnSpc>
                <a:spcPct val="150000"/>
              </a:lnSpc>
            </a:pPr>
            <a:r>
              <a:rPr lang="en-US" sz="4400" b="1" spc="80" dirty="0">
                <a:solidFill>
                  <a:schemeClr val="accent1">
                    <a:lumMod val="50000"/>
                  </a:schemeClr>
                </a:solidFill>
                <a:latin typeface="Arial" panose="020B0604020202020204" pitchFamily="34" charset="0"/>
                <a:cs typeface="Arial" panose="020B0604020202020204" pitchFamily="34" charset="0"/>
              </a:rPr>
              <a:t>TỔ CHỨC HOẠT ĐỘNG</a:t>
            </a:r>
          </a:p>
        </p:txBody>
      </p:sp>
      <p:sp>
        <p:nvSpPr>
          <p:cNvPr id="43" name="Freeform 43"/>
          <p:cNvSpPr/>
          <p:nvPr/>
        </p:nvSpPr>
        <p:spPr>
          <a:xfrm rot="1091550">
            <a:off x="10267250" y="696701"/>
            <a:ext cx="566223" cy="1319587"/>
          </a:xfrm>
          <a:custGeom>
            <a:avLst/>
            <a:gdLst/>
            <a:ahLst/>
            <a:cxnLst/>
            <a:rect l="l" t="t" r="r" b="b"/>
            <a:pathLst>
              <a:path w="566223" h="1319587">
                <a:moveTo>
                  <a:pt x="0" y="0"/>
                </a:moveTo>
                <a:lnTo>
                  <a:pt x="566223" y="0"/>
                </a:lnTo>
                <a:lnTo>
                  <a:pt x="566223" y="1319588"/>
                </a:lnTo>
                <a:lnTo>
                  <a:pt x="0" y="13195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0" name="Folded Corner 39"/>
          <p:cNvSpPr/>
          <p:nvPr/>
        </p:nvSpPr>
        <p:spPr>
          <a:xfrm>
            <a:off x="2501598" y="3581223"/>
            <a:ext cx="1465387" cy="1465387"/>
          </a:xfrm>
          <a:prstGeom prst="foldedCorner">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6000" b="1" dirty="0">
                <a:solidFill>
                  <a:schemeClr val="bg1"/>
                </a:solidFill>
                <a:latin typeface="Arial" panose="020B0604020202020204" pitchFamily="34" charset="0"/>
                <a:cs typeface="Arial" panose="020B0604020202020204" pitchFamily="34" charset="0"/>
              </a:rPr>
              <a:t>0</a:t>
            </a:r>
            <a:r>
              <a:rPr lang="en-US" sz="6000" b="1" dirty="0">
                <a:solidFill>
                  <a:schemeClr val="bg1"/>
                </a:solidFill>
                <a:latin typeface="Arial" panose="020B0604020202020204" pitchFamily="34" charset="0"/>
                <a:cs typeface="Arial" panose="020B0604020202020204" pitchFamily="34" charset="0"/>
              </a:rPr>
              <a:t>1</a:t>
            </a:r>
          </a:p>
        </p:txBody>
      </p:sp>
      <p:sp>
        <p:nvSpPr>
          <p:cNvPr id="41" name="Folded Corner 40"/>
          <p:cNvSpPr/>
          <p:nvPr/>
        </p:nvSpPr>
        <p:spPr>
          <a:xfrm>
            <a:off x="2504925" y="6172307"/>
            <a:ext cx="1465387" cy="1465387"/>
          </a:xfrm>
          <a:prstGeom prst="foldedCorner">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6000" b="1" dirty="0">
                <a:solidFill>
                  <a:schemeClr val="bg1"/>
                </a:solidFill>
                <a:latin typeface="Arial" panose="020B0604020202020204" pitchFamily="34" charset="0"/>
                <a:cs typeface="Arial" panose="020B0604020202020204" pitchFamily="34" charset="0"/>
              </a:rPr>
              <a:t>02</a:t>
            </a:r>
            <a:endParaRPr lang="en-US" sz="60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5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inVertical)">
                                      <p:cBhvr>
                                        <p:cTn id="19" dur="500"/>
                                        <p:tgtEl>
                                          <p:spTgt spid="4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animBg="1"/>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grpSp>
        <p:nvGrpSpPr>
          <p:cNvPr id="2" name="Group 2"/>
          <p:cNvGrpSpPr/>
          <p:nvPr/>
        </p:nvGrpSpPr>
        <p:grpSpPr>
          <a:xfrm>
            <a:off x="14450775" y="2108145"/>
            <a:ext cx="3666838" cy="947966"/>
            <a:chOff x="0" y="0"/>
            <a:chExt cx="3623462" cy="936752"/>
          </a:xfrm>
        </p:grpSpPr>
        <p:sp>
          <p:nvSpPr>
            <p:cNvPr id="3" name="Freeform 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4" name="Freeform 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5" name="Freeform 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5B5FC"/>
            </a:solidFill>
          </p:spPr>
          <p:txBody>
            <a:bodyPr/>
            <a:lstStyle/>
            <a:p>
              <a:endParaRPr lang="en-US"/>
            </a:p>
          </p:txBody>
        </p:sp>
        <p:sp>
          <p:nvSpPr>
            <p:cNvPr id="6" name="Freeform 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7" name="Group 7"/>
          <p:cNvGrpSpPr/>
          <p:nvPr/>
        </p:nvGrpSpPr>
        <p:grpSpPr>
          <a:xfrm>
            <a:off x="14450775" y="3573532"/>
            <a:ext cx="3666838" cy="947966"/>
            <a:chOff x="0" y="0"/>
            <a:chExt cx="3623462" cy="936752"/>
          </a:xfrm>
        </p:grpSpPr>
        <p:sp>
          <p:nvSpPr>
            <p:cNvPr id="8" name="Freeform 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9" name="Freeform 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0" name="Freeform 1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BD2"/>
            </a:solidFill>
          </p:spPr>
          <p:txBody>
            <a:bodyPr/>
            <a:lstStyle/>
            <a:p>
              <a:endParaRPr lang="en-US"/>
            </a:p>
          </p:txBody>
        </p:sp>
        <p:sp>
          <p:nvSpPr>
            <p:cNvPr id="11" name="Freeform 1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2" name="Group 12"/>
          <p:cNvGrpSpPr/>
          <p:nvPr/>
        </p:nvGrpSpPr>
        <p:grpSpPr>
          <a:xfrm>
            <a:off x="14450775" y="7787674"/>
            <a:ext cx="3666838" cy="947966"/>
            <a:chOff x="0" y="0"/>
            <a:chExt cx="3623462" cy="936752"/>
          </a:xfrm>
        </p:grpSpPr>
        <p:sp>
          <p:nvSpPr>
            <p:cNvPr id="13" name="Freeform 13"/>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14" name="Freeform 14"/>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15" name="Freeform 15"/>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96F7D2"/>
            </a:solidFill>
          </p:spPr>
          <p:txBody>
            <a:bodyPr/>
            <a:lstStyle/>
            <a:p>
              <a:endParaRPr lang="en-US"/>
            </a:p>
          </p:txBody>
        </p:sp>
        <p:sp>
          <p:nvSpPr>
            <p:cNvPr id="16" name="Freeform 16"/>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grpSp>
        <p:nvGrpSpPr>
          <p:cNvPr id="17" name="Group 17"/>
          <p:cNvGrpSpPr/>
          <p:nvPr/>
        </p:nvGrpSpPr>
        <p:grpSpPr>
          <a:xfrm>
            <a:off x="-84314" y="527652"/>
            <a:ext cx="17298124" cy="10024998"/>
            <a:chOff x="0" y="0"/>
            <a:chExt cx="4521135" cy="2620190"/>
          </a:xfrm>
        </p:grpSpPr>
        <p:sp>
          <p:nvSpPr>
            <p:cNvPr id="18" name="Freeform 18"/>
            <p:cNvSpPr/>
            <p:nvPr/>
          </p:nvSpPr>
          <p:spPr>
            <a:xfrm>
              <a:off x="0" y="0"/>
              <a:ext cx="4521135" cy="2620190"/>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489425" y="527652"/>
            <a:ext cx="17703235" cy="11802156"/>
            <a:chOff x="0" y="0"/>
            <a:chExt cx="23604313" cy="15736209"/>
          </a:xfrm>
        </p:grpSpPr>
        <p:sp>
          <p:nvSpPr>
            <p:cNvPr id="21" name="Freeform 21"/>
            <p:cNvSpPr/>
            <p:nvPr/>
          </p:nvSpPr>
          <p:spPr>
            <a:xfrm>
              <a:off x="0"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Freeform 22"/>
            <p:cNvSpPr/>
            <p:nvPr/>
          </p:nvSpPr>
          <p:spPr>
            <a:xfrm>
              <a:off x="7868104" y="0"/>
              <a:ext cx="7868104" cy="7868104"/>
            </a:xfrm>
            <a:custGeom>
              <a:avLst/>
              <a:gdLst/>
              <a:ahLst/>
              <a:cxnLst/>
              <a:rect l="l" t="t" r="r" b="b"/>
              <a:pathLst>
                <a:path w="7868104" h="7868104">
                  <a:moveTo>
                    <a:pt x="0" y="0"/>
                  </a:moveTo>
                  <a:lnTo>
                    <a:pt x="7868105" y="0"/>
                  </a:lnTo>
                  <a:lnTo>
                    <a:pt x="7868105"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Freeform 23"/>
            <p:cNvSpPr/>
            <p:nvPr/>
          </p:nvSpPr>
          <p:spPr>
            <a:xfrm>
              <a:off x="15736209" y="0"/>
              <a:ext cx="7868104" cy="7868104"/>
            </a:xfrm>
            <a:custGeom>
              <a:avLst/>
              <a:gdLst/>
              <a:ahLst/>
              <a:cxnLst/>
              <a:rect l="l" t="t" r="r" b="b"/>
              <a:pathLst>
                <a:path w="7868104" h="7868104">
                  <a:moveTo>
                    <a:pt x="0" y="0"/>
                  </a:moveTo>
                  <a:lnTo>
                    <a:pt x="7868104" y="0"/>
                  </a:lnTo>
                  <a:lnTo>
                    <a:pt x="7868104" y="7868104"/>
                  </a:lnTo>
                  <a:lnTo>
                    <a:pt x="0" y="7868104"/>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p:cNvSpPr/>
            <p:nvPr/>
          </p:nvSpPr>
          <p:spPr>
            <a:xfrm>
              <a:off x="0"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5" name="Freeform 25"/>
            <p:cNvSpPr/>
            <p:nvPr/>
          </p:nvSpPr>
          <p:spPr>
            <a:xfrm>
              <a:off x="7868104" y="7868104"/>
              <a:ext cx="7868104" cy="7868104"/>
            </a:xfrm>
            <a:custGeom>
              <a:avLst/>
              <a:gdLst/>
              <a:ahLst/>
              <a:cxnLst/>
              <a:rect l="l" t="t" r="r" b="b"/>
              <a:pathLst>
                <a:path w="7868104" h="7868104">
                  <a:moveTo>
                    <a:pt x="0" y="0"/>
                  </a:moveTo>
                  <a:lnTo>
                    <a:pt x="7868105" y="0"/>
                  </a:lnTo>
                  <a:lnTo>
                    <a:pt x="7868105"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Freeform 26"/>
            <p:cNvSpPr/>
            <p:nvPr/>
          </p:nvSpPr>
          <p:spPr>
            <a:xfrm>
              <a:off x="15736209" y="7868104"/>
              <a:ext cx="7868104" cy="7868104"/>
            </a:xfrm>
            <a:custGeom>
              <a:avLst/>
              <a:gdLst/>
              <a:ahLst/>
              <a:cxnLst/>
              <a:rect l="l" t="t" r="r" b="b"/>
              <a:pathLst>
                <a:path w="7868104" h="7868104">
                  <a:moveTo>
                    <a:pt x="0" y="0"/>
                  </a:moveTo>
                  <a:lnTo>
                    <a:pt x="7868104" y="0"/>
                  </a:lnTo>
                  <a:lnTo>
                    <a:pt x="7868104" y="7868105"/>
                  </a:lnTo>
                  <a:lnTo>
                    <a:pt x="0" y="7868105"/>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27" name="Group 27"/>
          <p:cNvGrpSpPr/>
          <p:nvPr/>
        </p:nvGrpSpPr>
        <p:grpSpPr>
          <a:xfrm>
            <a:off x="14460300" y="709904"/>
            <a:ext cx="3666838" cy="947966"/>
            <a:chOff x="0" y="0"/>
            <a:chExt cx="3623462" cy="936752"/>
          </a:xfrm>
        </p:grpSpPr>
        <p:sp>
          <p:nvSpPr>
            <p:cNvPr id="28" name="Freeform 28"/>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path>
              </a:pathLst>
            </a:custGeom>
            <a:solidFill>
              <a:srgbClr val="231F20"/>
            </a:solidFill>
          </p:spPr>
          <p:txBody>
            <a:bodyPr/>
            <a:lstStyle/>
            <a:p>
              <a:endParaRPr lang="en-US"/>
            </a:p>
          </p:txBody>
        </p:sp>
        <p:sp>
          <p:nvSpPr>
            <p:cNvPr id="29" name="Freeform 29"/>
            <p:cNvSpPr/>
            <p:nvPr/>
          </p:nvSpPr>
          <p:spPr>
            <a:xfrm>
              <a:off x="25400" y="25400"/>
              <a:ext cx="2661298" cy="885952"/>
            </a:xfrm>
            <a:custGeom>
              <a:avLst/>
              <a:gdLst/>
              <a:ahLst/>
              <a:cxnLst/>
              <a:rect l="l" t="t" r="r" b="b"/>
              <a:pathLst>
                <a:path w="2661298" h="885952">
                  <a:moveTo>
                    <a:pt x="0" y="0"/>
                  </a:moveTo>
                  <a:lnTo>
                    <a:pt x="2661298" y="0"/>
                  </a:lnTo>
                  <a:lnTo>
                    <a:pt x="2661298" y="885952"/>
                  </a:lnTo>
                  <a:lnTo>
                    <a:pt x="0" y="885952"/>
                  </a:lnTo>
                  <a:close/>
                </a:path>
              </a:pathLst>
            </a:custGeom>
            <a:solidFill>
              <a:srgbClr val="FFFFFF"/>
            </a:solidFill>
          </p:spPr>
          <p:txBody>
            <a:bodyPr/>
            <a:lstStyle/>
            <a:p>
              <a:endParaRPr lang="en-US"/>
            </a:p>
          </p:txBody>
        </p:sp>
        <p:sp>
          <p:nvSpPr>
            <p:cNvPr id="30" name="Freeform 30"/>
            <p:cNvSpPr/>
            <p:nvPr/>
          </p:nvSpPr>
          <p:spPr>
            <a:xfrm>
              <a:off x="2712098" y="25400"/>
              <a:ext cx="885965" cy="885952"/>
            </a:xfrm>
            <a:custGeom>
              <a:avLst/>
              <a:gdLst/>
              <a:ahLst/>
              <a:cxnLst/>
              <a:rect l="l" t="t" r="r" b="b"/>
              <a:pathLst>
                <a:path w="885965" h="885952">
                  <a:moveTo>
                    <a:pt x="708165" y="0"/>
                  </a:moveTo>
                  <a:lnTo>
                    <a:pt x="0" y="0"/>
                  </a:lnTo>
                  <a:lnTo>
                    <a:pt x="0" y="885952"/>
                  </a:lnTo>
                  <a:lnTo>
                    <a:pt x="708165" y="885952"/>
                  </a:lnTo>
                  <a:cubicBezTo>
                    <a:pt x="806209" y="885952"/>
                    <a:pt x="885965" y="806196"/>
                    <a:pt x="885965" y="708152"/>
                  </a:cubicBezTo>
                  <a:lnTo>
                    <a:pt x="885965" y="177800"/>
                  </a:lnTo>
                  <a:cubicBezTo>
                    <a:pt x="885965" y="79756"/>
                    <a:pt x="806209" y="0"/>
                    <a:pt x="708165" y="0"/>
                  </a:cubicBezTo>
                  <a:close/>
                </a:path>
              </a:pathLst>
            </a:custGeom>
            <a:solidFill>
              <a:srgbClr val="FFF89B"/>
            </a:solidFill>
          </p:spPr>
          <p:txBody>
            <a:bodyPr/>
            <a:lstStyle/>
            <a:p>
              <a:endParaRPr lang="en-US"/>
            </a:p>
          </p:txBody>
        </p:sp>
        <p:sp>
          <p:nvSpPr>
            <p:cNvPr id="31" name="Freeform 31"/>
            <p:cNvSpPr/>
            <p:nvPr/>
          </p:nvSpPr>
          <p:spPr>
            <a:xfrm>
              <a:off x="0" y="0"/>
              <a:ext cx="3623463" cy="936752"/>
            </a:xfrm>
            <a:custGeom>
              <a:avLst/>
              <a:gdLst/>
              <a:ahLst/>
              <a:cxnLst/>
              <a:rect l="l" t="t" r="r" b="b"/>
              <a:pathLst>
                <a:path w="3623463" h="936752">
                  <a:moveTo>
                    <a:pt x="3420263" y="0"/>
                  </a:moveTo>
                  <a:lnTo>
                    <a:pt x="2699398" y="0"/>
                  </a:lnTo>
                  <a:lnTo>
                    <a:pt x="12700" y="0"/>
                  </a:lnTo>
                  <a:cubicBezTo>
                    <a:pt x="5690" y="0"/>
                    <a:pt x="0" y="5690"/>
                    <a:pt x="0" y="12700"/>
                  </a:cubicBezTo>
                  <a:lnTo>
                    <a:pt x="0" y="924052"/>
                  </a:lnTo>
                  <a:cubicBezTo>
                    <a:pt x="0" y="931075"/>
                    <a:pt x="5690" y="936752"/>
                    <a:pt x="12700" y="936752"/>
                  </a:cubicBezTo>
                  <a:lnTo>
                    <a:pt x="2699398" y="936752"/>
                  </a:lnTo>
                  <a:lnTo>
                    <a:pt x="3420263" y="936752"/>
                  </a:lnTo>
                  <a:cubicBezTo>
                    <a:pt x="3532302" y="936752"/>
                    <a:pt x="3623463" y="845591"/>
                    <a:pt x="3623463" y="733552"/>
                  </a:cubicBezTo>
                  <a:lnTo>
                    <a:pt x="3623463" y="203200"/>
                  </a:lnTo>
                  <a:cubicBezTo>
                    <a:pt x="3623463" y="91148"/>
                    <a:pt x="3532302" y="0"/>
                    <a:pt x="3420263" y="0"/>
                  </a:cubicBezTo>
                  <a:close/>
                  <a:moveTo>
                    <a:pt x="25400" y="25400"/>
                  </a:moveTo>
                  <a:lnTo>
                    <a:pt x="2686698" y="25400"/>
                  </a:lnTo>
                  <a:lnTo>
                    <a:pt x="2686698" y="911352"/>
                  </a:lnTo>
                  <a:lnTo>
                    <a:pt x="25400" y="911352"/>
                  </a:lnTo>
                  <a:lnTo>
                    <a:pt x="25400" y="25400"/>
                  </a:lnTo>
                  <a:close/>
                  <a:moveTo>
                    <a:pt x="3598063" y="733552"/>
                  </a:moveTo>
                  <a:cubicBezTo>
                    <a:pt x="3598063" y="831596"/>
                    <a:pt x="3518307" y="911352"/>
                    <a:pt x="3420263" y="911352"/>
                  </a:cubicBezTo>
                  <a:lnTo>
                    <a:pt x="2712098" y="911352"/>
                  </a:lnTo>
                  <a:lnTo>
                    <a:pt x="2712098" y="25400"/>
                  </a:lnTo>
                  <a:lnTo>
                    <a:pt x="3420263" y="25400"/>
                  </a:lnTo>
                  <a:cubicBezTo>
                    <a:pt x="3518307" y="25400"/>
                    <a:pt x="3598063" y="105156"/>
                    <a:pt x="3598063" y="203200"/>
                  </a:cubicBezTo>
                  <a:lnTo>
                    <a:pt x="3598063" y="733552"/>
                  </a:lnTo>
                  <a:close/>
                </a:path>
              </a:pathLst>
            </a:custGeom>
            <a:solidFill>
              <a:srgbClr val="231F20"/>
            </a:solidFill>
          </p:spPr>
          <p:txBody>
            <a:bodyPr/>
            <a:lstStyle/>
            <a:p>
              <a:endParaRPr lang="en-US"/>
            </a:p>
          </p:txBody>
        </p:sp>
      </p:grpSp>
      <p:sp>
        <p:nvSpPr>
          <p:cNvPr id="32" name="TextBox 32"/>
          <p:cNvSpPr txBox="1"/>
          <p:nvPr/>
        </p:nvSpPr>
        <p:spPr>
          <a:xfrm>
            <a:off x="887742" y="2390565"/>
            <a:ext cx="15011400" cy="5253489"/>
          </a:xfrm>
          <a:prstGeom prst="rect">
            <a:avLst/>
          </a:prstGeom>
        </p:spPr>
        <p:txBody>
          <a:bodyPr wrap="square" lIns="0" tIns="0" rIns="0" bIns="0" rtlCol="0" anchor="t">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n-US" sz="6000" b="1" spc="182" dirty="0">
                <a:solidFill>
                  <a:srgbClr val="C00000"/>
                </a:solidFill>
                <a:latin typeface="Arial" panose="020B0604020202020204" pitchFamily="34" charset="0"/>
                <a:cs typeface="Arial" panose="020B0604020202020204" pitchFamily="34" charset="0"/>
              </a:rPr>
              <a:t>I. </a:t>
            </a:r>
          </a:p>
          <a:p>
            <a:pPr marL="0" marR="0" lvl="0" indent="0" algn="ctr" defTabSz="914400" rtl="0" eaLnBrk="1" fontAlgn="auto" latinLnBrk="0" hangingPunct="1">
              <a:lnSpc>
                <a:spcPct val="200000"/>
              </a:lnSpc>
              <a:spcBef>
                <a:spcPts val="0"/>
              </a:spcBef>
              <a:spcAft>
                <a:spcPts val="0"/>
              </a:spcAft>
              <a:buClrTx/>
              <a:buSzTx/>
              <a:buFontTx/>
              <a:buNone/>
              <a:tabLst/>
              <a:defRPr/>
            </a:pPr>
            <a:r>
              <a:rPr lang="en-US" sz="6000" b="1" spc="80" dirty="0">
                <a:solidFill>
                  <a:srgbClr val="4F81BD">
                    <a:lumMod val="50000"/>
                  </a:srgbClr>
                </a:solidFill>
                <a:latin typeface="Arial" panose="020B0604020202020204" pitchFamily="34" charset="0"/>
                <a:cs typeface="Arial" panose="020B0604020202020204" pitchFamily="34" charset="0"/>
              </a:rPr>
              <a:t>TÌM HIỂU MỘT SỐ KHÁI NIỆM CƠ BẢN VỀ BẢO HIỂM</a:t>
            </a:r>
            <a:endParaRPr kumimoji="0" lang="en-US" sz="6000" b="1" i="0" u="none" strike="noStrike" kern="1200" cap="none" spc="8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endParaRPr>
          </a:p>
        </p:txBody>
      </p:sp>
      <p:sp>
        <p:nvSpPr>
          <p:cNvPr id="36" name="Freeform 36"/>
          <p:cNvSpPr/>
          <p:nvPr/>
        </p:nvSpPr>
        <p:spPr>
          <a:xfrm rot="-1729736">
            <a:off x="1326753" y="6811466"/>
            <a:ext cx="451370" cy="3182015"/>
          </a:xfrm>
          <a:custGeom>
            <a:avLst/>
            <a:gdLst/>
            <a:ahLst/>
            <a:cxnLst/>
            <a:rect l="l" t="t" r="r" b="b"/>
            <a:pathLst>
              <a:path w="414417" h="3863212">
                <a:moveTo>
                  <a:pt x="0" y="0"/>
                </a:moveTo>
                <a:lnTo>
                  <a:pt x="414417" y="0"/>
                </a:lnTo>
                <a:lnTo>
                  <a:pt x="414417" y="3863212"/>
                </a:lnTo>
                <a:lnTo>
                  <a:pt x="0" y="38632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7" name="Freeform 37"/>
          <p:cNvSpPr/>
          <p:nvPr/>
        </p:nvSpPr>
        <p:spPr>
          <a:xfrm rot="782942">
            <a:off x="188855" y="-371640"/>
            <a:ext cx="2492796" cy="1957978"/>
          </a:xfrm>
          <a:custGeom>
            <a:avLst/>
            <a:gdLst/>
            <a:ahLst/>
            <a:cxnLst/>
            <a:rect l="l" t="t" r="r" b="b"/>
            <a:pathLst>
              <a:path w="2492796" h="1957978">
                <a:moveTo>
                  <a:pt x="0" y="0"/>
                </a:moveTo>
                <a:lnTo>
                  <a:pt x="2492796" y="0"/>
                </a:lnTo>
                <a:lnTo>
                  <a:pt x="2492796" y="1957978"/>
                </a:lnTo>
                <a:lnTo>
                  <a:pt x="0" y="19579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9" name="Freeform 13"/>
          <p:cNvSpPr/>
          <p:nvPr/>
        </p:nvSpPr>
        <p:spPr>
          <a:xfrm rot="1953223">
            <a:off x="15131790" y="6233373"/>
            <a:ext cx="1489671" cy="3329628"/>
          </a:xfrm>
          <a:custGeom>
            <a:avLst/>
            <a:gdLst/>
            <a:ahLst/>
            <a:cxnLst/>
            <a:rect l="l" t="t" r="r" b="b"/>
            <a:pathLst>
              <a:path w="991215" h="1996953">
                <a:moveTo>
                  <a:pt x="0" y="0"/>
                </a:moveTo>
                <a:lnTo>
                  <a:pt x="991214" y="0"/>
                </a:lnTo>
                <a:lnTo>
                  <a:pt x="991214" y="1996952"/>
                </a:lnTo>
                <a:lnTo>
                  <a:pt x="0" y="19969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transition spd="med">
    <p:comb/>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113689"/>
            <a:ext cx="3246680" cy="3255592"/>
          </a:xfrm>
          <a:prstGeom prst="rect">
            <a:avLst/>
          </a:prstGeom>
        </p:spPr>
        <p:txBody>
          <a:bodyPr lIns="50800" tIns="50800" rIns="50800" bIns="50800" rtlCol="0" anchor="ctr"/>
          <a:lstStyle/>
          <a:p>
            <a:pPr algn="ctr">
              <a:lnSpc>
                <a:spcPts val="2659"/>
              </a:lnSpc>
              <a:spcBef>
                <a:spcPct val="0"/>
              </a:spcBef>
            </a:pPr>
            <a:endParaRPr/>
          </a:p>
        </p:txBody>
      </p:sp>
      <p:sp>
        <p:nvSpPr>
          <p:cNvPr id="13" name="Rectangle 12"/>
          <p:cNvSpPr/>
          <p:nvPr/>
        </p:nvSpPr>
        <p:spPr>
          <a:xfrm>
            <a:off x="1145741" y="1375190"/>
            <a:ext cx="10248900" cy="904415"/>
          </a:xfrm>
          <a:prstGeom prst="rect">
            <a:avLst/>
          </a:prstGeom>
        </p:spPr>
        <p:txBody>
          <a:bodyPr wrap="square">
            <a:spAutoFit/>
          </a:bodyPr>
          <a:lstStyle/>
          <a:p>
            <a:pPr algn="just">
              <a:lnSpc>
                <a:spcPct val="150000"/>
              </a:lnSpc>
              <a:spcAft>
                <a:spcPts val="800"/>
              </a:spcAft>
            </a:pPr>
            <a:r>
              <a:rPr lang="en-US" sz="4000" b="1" dirty="0">
                <a:latin typeface="Arial" panose="020B0604020202020204" pitchFamily="34" charset="0"/>
                <a:ea typeface="Calibri" panose="020F0502020204030204" pitchFamily="34" charset="0"/>
                <a:cs typeface="Times New Roman" panose="02020603050405020304" pitchFamily="18" charset="0"/>
              </a:rPr>
              <a:t>1. </a:t>
            </a:r>
            <a:r>
              <a:rPr lang="en-US" sz="4000" b="1" dirty="0" err="1">
                <a:latin typeface="Arial" panose="020B0604020202020204" pitchFamily="34" charset="0"/>
                <a:ea typeface="Calibri" panose="020F0502020204030204" pitchFamily="34" charset="0"/>
                <a:cs typeface="Times New Roman" panose="02020603050405020304" pitchFamily="18" charset="0"/>
              </a:rPr>
              <a:t>Một</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số</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khái</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niệm</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cơ</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bản</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về</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bảo</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hiểm</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16671491" y="111684"/>
            <a:ext cx="1565547" cy="1565547"/>
          </a:xfrm>
          <a:prstGeom prst="rect">
            <a:avLst/>
          </a:prstGeom>
        </p:spPr>
      </p:pic>
      <p:sp>
        <p:nvSpPr>
          <p:cNvPr id="3" name="TextBox 2">
            <a:extLst>
              <a:ext uri="{FF2B5EF4-FFF2-40B4-BE49-F238E27FC236}">
                <a16:creationId xmlns:a16="http://schemas.microsoft.com/office/drawing/2014/main" id="{190EAF5F-6DC8-D92A-1E11-16E2CBD0BB53}"/>
              </a:ext>
            </a:extLst>
          </p:cNvPr>
          <p:cNvSpPr txBox="1"/>
          <p:nvPr/>
        </p:nvSpPr>
        <p:spPr>
          <a:xfrm>
            <a:off x="1478280" y="3162300"/>
            <a:ext cx="7658100" cy="4546437"/>
          </a:xfrm>
          <a:prstGeom prst="rect">
            <a:avLst/>
          </a:prstGeom>
          <a:noFill/>
        </p:spPr>
        <p:txBody>
          <a:bodyPr wrap="square">
            <a:spAutoFit/>
          </a:bodyPr>
          <a:lstStyle/>
          <a:p>
            <a:pPr algn="just">
              <a:lnSpc>
                <a:spcPct val="250000"/>
              </a:lnSpc>
              <a:spcAft>
                <a:spcPts val="800"/>
              </a:spcAft>
            </a:pP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hai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loại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hình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bảo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hiểm</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50000"/>
              </a:lnSpc>
              <a:buFont typeface="Symbol" panose="05050102010706020507" pitchFamily="18" charset="2"/>
              <a:buChar char=""/>
            </a:pPr>
            <a:r>
              <a:rPr lang="en-US" sz="4000" dirty="0" err="1">
                <a:latin typeface="Arial" panose="020B0604020202020204" pitchFamily="34" charset="0"/>
                <a:ea typeface="Calibri" panose="020F0502020204030204" pitchFamily="34" charset="0"/>
                <a:cs typeface="Times New Roman" panose="02020603050405020304" pitchFamily="18" charset="0"/>
              </a:rPr>
              <a:t>Bảo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hiểm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bắt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buộc</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250000"/>
              </a:lnSpc>
              <a:spcAft>
                <a:spcPts val="800"/>
              </a:spcAft>
              <a:buFont typeface="Symbol" panose="05050102010706020507" pitchFamily="18" charset="2"/>
              <a:buChar char=""/>
            </a:pPr>
            <a:r>
              <a:rPr lang="en-US" sz="4000" dirty="0" err="1">
                <a:latin typeface="Arial" panose="020B0604020202020204" pitchFamily="34" charset="0"/>
                <a:ea typeface="Calibri" panose="020F0502020204030204" pitchFamily="34" charset="0"/>
                <a:cs typeface="Times New Roman" panose="02020603050405020304" pitchFamily="18" charset="0"/>
              </a:rPr>
              <a:t>Bảo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hiểm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tự</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nguyện</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descr="Bảo hiểm xã hội là gì? Các chế độ BHXH tại Việt Nam 2024">
            <a:extLst>
              <a:ext uri="{FF2B5EF4-FFF2-40B4-BE49-F238E27FC236}">
                <a16:creationId xmlns:a16="http://schemas.microsoft.com/office/drawing/2014/main" id="{75D0006A-32DF-5B97-60A8-6DA51451C2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7400" y="3848100"/>
            <a:ext cx="6532045" cy="4132262"/>
          </a:xfrm>
          <a:prstGeom prst="rect">
            <a:avLst/>
          </a:prstGeom>
          <a:noFill/>
          <a:ln>
            <a:noFill/>
          </a:ln>
        </p:spPr>
      </p:pic>
    </p:spTree>
    <p:extLst>
      <p:ext uri="{BB962C8B-B14F-4D97-AF65-F5344CB8AC3E}">
        <p14:creationId xmlns:p14="http://schemas.microsoft.com/office/powerpoint/2010/main" val="257503562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113689"/>
            <a:ext cx="3246680" cy="3255592"/>
          </a:xfrm>
          <a:prstGeom prst="rect">
            <a:avLst/>
          </a:prstGeom>
        </p:spPr>
        <p:txBody>
          <a:bodyPr lIns="50800" tIns="50800" rIns="50800" bIns="50800" rtlCol="0" anchor="ctr"/>
          <a:lstStyle/>
          <a:p>
            <a:pPr algn="ctr">
              <a:lnSpc>
                <a:spcPts val="2659"/>
              </a:lnSpc>
              <a:spcBef>
                <a:spcPct val="0"/>
              </a:spcBef>
            </a:pPr>
            <a:endParaRPr/>
          </a:p>
        </p:txBody>
      </p:sp>
      <p:sp>
        <p:nvSpPr>
          <p:cNvPr id="13" name="Rectangle 12"/>
          <p:cNvSpPr/>
          <p:nvPr/>
        </p:nvSpPr>
        <p:spPr>
          <a:xfrm>
            <a:off x="598730" y="495300"/>
            <a:ext cx="5295900" cy="904415"/>
          </a:xfrm>
          <a:prstGeom prst="rect">
            <a:avLst/>
          </a:prstGeom>
        </p:spPr>
        <p:txBody>
          <a:bodyPr wrap="square">
            <a:spAutoFit/>
          </a:bodyPr>
          <a:lstStyle/>
          <a:p>
            <a:pPr algn="just">
              <a:lnSpc>
                <a:spcPct val="150000"/>
              </a:lnSpc>
              <a:spcAft>
                <a:spcPts val="800"/>
              </a:spcAft>
            </a:pPr>
            <a:r>
              <a:rPr lang="en-US" sz="4000" b="1" dirty="0">
                <a:latin typeface="Arial" panose="020B0604020202020204" pitchFamily="34" charset="0"/>
                <a:ea typeface="Calibri" panose="020F0502020204030204" pitchFamily="34" charset="0"/>
                <a:cs typeface="Times New Roman" panose="02020603050405020304" pitchFamily="18" charset="0"/>
              </a:rPr>
              <a:t>2. </a:t>
            </a:r>
            <a:r>
              <a:rPr lang="en-US" sz="4000" b="1" dirty="0" err="1">
                <a:latin typeface="Arial" panose="020B0604020202020204" pitchFamily="34" charset="0"/>
                <a:ea typeface="Calibri" panose="020F0502020204030204" pitchFamily="34" charset="0"/>
                <a:cs typeface="Times New Roman" panose="02020603050405020304" pitchFamily="18" charset="0"/>
              </a:rPr>
              <a:t>Bảo</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hiểm</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xã</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hội</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16671491" y="111684"/>
            <a:ext cx="1565547" cy="1565547"/>
          </a:xfrm>
          <a:prstGeom prst="rect">
            <a:avLst/>
          </a:prstGeom>
        </p:spPr>
      </p:pic>
      <p:sp>
        <p:nvSpPr>
          <p:cNvPr id="2" name="Rectangle 1">
            <a:extLst>
              <a:ext uri="{FF2B5EF4-FFF2-40B4-BE49-F238E27FC236}">
                <a16:creationId xmlns:a16="http://schemas.microsoft.com/office/drawing/2014/main" id="{3E125A7F-86F6-366C-7F3F-4DF2292A6EDA}"/>
              </a:ext>
            </a:extLst>
          </p:cNvPr>
          <p:cNvSpPr/>
          <p:nvPr/>
        </p:nvSpPr>
        <p:spPr>
          <a:xfrm>
            <a:off x="451765" y="1764345"/>
            <a:ext cx="17384470" cy="7779181"/>
          </a:xfrm>
          <a:prstGeom prst="rect">
            <a:avLst/>
          </a:prstGeom>
        </p:spPr>
        <p:txBody>
          <a:bodyPr wrap="square">
            <a:spAutoFit/>
          </a:bodyPr>
          <a:lstStyle/>
          <a:p>
            <a:pPr algn="just">
              <a:lnSpc>
                <a:spcPct val="150000"/>
              </a:lnSpc>
              <a:spcAft>
                <a:spcPts val="800"/>
              </a:spcAft>
            </a:pPr>
            <a:r>
              <a:rPr lang="en-US" sz="3500" dirty="0">
                <a:latin typeface="Arial" panose="020B0604020202020204" pitchFamily="34" charset="0"/>
                <a:ea typeface="Calibri" panose="020F0502020204030204" pitchFamily="34" charset="0"/>
                <a:cs typeface="Times New Roman" panose="02020603050405020304" pitchFamily="18" charset="0"/>
              </a:rPr>
              <a:t>a) </a:t>
            </a:r>
            <a:r>
              <a:rPr lang="en-US" sz="3500" dirty="0" err="1">
                <a:latin typeface="Arial" panose="020B0604020202020204" pitchFamily="34" charset="0"/>
                <a:ea typeface="Calibri" panose="020F0502020204030204" pitchFamily="34" charset="0"/>
                <a:cs typeface="Times New Roman" panose="02020603050405020304" pitchFamily="18" charset="0"/>
              </a:rPr>
              <a:t>Bảo</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hiểm</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xã</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hội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là</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sự</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đảm</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bảo</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thay</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thế</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hoặc</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bù</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đắp</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một</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phần</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thu</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nhập</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của</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người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lao</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động</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khi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họ</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bị</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giảm</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hoặc</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mất</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thu</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nhập</a:t>
            </a:r>
            <a:r>
              <a:rPr lang="en-US" sz="3500" dirty="0">
                <a:latin typeface="Arial" panose="020B0604020202020204" pitchFamily="34" charset="0"/>
                <a:ea typeface="Calibri" panose="020F0502020204030204" pitchFamily="34" charset="0"/>
                <a:cs typeface="Times New Roman" panose="02020603050405020304" pitchFamily="18" charset="0"/>
              </a:rPr>
              <a:t> do </a:t>
            </a:r>
            <a:r>
              <a:rPr lang="en-US" sz="3500" dirty="0" err="1">
                <a:latin typeface="Arial" panose="020B0604020202020204" pitchFamily="34" charset="0"/>
                <a:ea typeface="Calibri" panose="020F0502020204030204" pitchFamily="34" charset="0"/>
                <a:cs typeface="Times New Roman" panose="02020603050405020304" pitchFamily="18" charset="0"/>
              </a:rPr>
              <a:t>ốm</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đau</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thai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sản</a:t>
            </a:r>
            <a:r>
              <a:rPr lang="en-US" sz="3500" dirty="0">
                <a:latin typeface="Arial" panose="020B0604020202020204" pitchFamily="34" charset="0"/>
                <a:ea typeface="Calibri" panose="020F0502020204030204" pitchFamily="34" charset="0"/>
                <a:cs typeface="Times New Roman" panose="02020603050405020304" pitchFamily="18" charset="0"/>
              </a:rPr>
              <a:t>, tai </a:t>
            </a:r>
            <a:r>
              <a:rPr lang="en-US" sz="3500" dirty="0" err="1">
                <a:latin typeface="Arial" panose="020B0604020202020204" pitchFamily="34" charset="0"/>
                <a:ea typeface="Calibri" panose="020F0502020204030204" pitchFamily="34" charset="0"/>
                <a:cs typeface="Times New Roman" panose="02020603050405020304" pitchFamily="18" charset="0"/>
              </a:rPr>
              <a:t>nạn</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lao</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động</a:t>
            </a:r>
            <a:r>
              <a:rPr lang="en-US" sz="3500" dirty="0">
                <a:latin typeface="Arial" panose="020B0604020202020204" pitchFamily="34" charset="0"/>
                <a:ea typeface="Calibri" panose="020F0502020204030204" pitchFamily="34" charset="0"/>
                <a:cs typeface="Times New Roman" panose="02020603050405020304" pitchFamily="18" charset="0"/>
              </a:rPr>
              <a:t>,…</a:t>
            </a:r>
            <a:endParaRPr lang="en-US" sz="35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500" dirty="0">
                <a:latin typeface="Arial" panose="020B0604020202020204" pitchFamily="34" charset="0"/>
                <a:ea typeface="Calibri" panose="020F0502020204030204" pitchFamily="34" charset="0"/>
                <a:cs typeface="Times New Roman" panose="02020603050405020304" pitchFamily="18" charset="0"/>
              </a:rPr>
              <a:t>b) </a:t>
            </a:r>
            <a:r>
              <a:rPr lang="en-US" sz="3500" dirty="0" err="1">
                <a:latin typeface="Arial" panose="020B0604020202020204" pitchFamily="34" charset="0"/>
                <a:ea typeface="Calibri" panose="020F0502020204030204" pitchFamily="34" charset="0"/>
                <a:cs typeface="Times New Roman" panose="02020603050405020304" pitchFamily="18" charset="0"/>
              </a:rPr>
              <a:t>Có</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hai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loại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hình</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bảo</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hiểm</a:t>
            </a:r>
            <a:r>
              <a:rPr lang="en-US" sz="3500" dirty="0">
                <a:latin typeface="Arial" panose="020B0604020202020204" pitchFamily="34" charset="0"/>
                <a:ea typeface="Calibri" panose="020F0502020204030204" pitchFamily="34" charset="0"/>
                <a:cs typeface="Times New Roman" panose="02020603050405020304" pitchFamily="18" charset="0"/>
              </a:rPr>
              <a:t>:</a:t>
            </a:r>
            <a:endParaRPr lang="en-US" sz="35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Bảo</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hiểm</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xã</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hội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bắt</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buộc</a:t>
            </a:r>
            <a:r>
              <a:rPr lang="en-US" sz="3500" dirty="0">
                <a:latin typeface="Arial" panose="020B0604020202020204" pitchFamily="34" charset="0"/>
                <a:ea typeface="Calibri" panose="020F0502020204030204" pitchFamily="34" charset="0"/>
                <a:cs typeface="Times New Roman" panose="02020603050405020304" pitchFamily="18" charset="0"/>
              </a:rPr>
              <a:t>.</a:t>
            </a:r>
            <a:endParaRPr lang="en-US" sz="35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Bảo</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hiểm</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xã</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hội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tự</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nguyện</a:t>
            </a:r>
            <a:r>
              <a:rPr lang="en-US" sz="3500" dirty="0">
                <a:latin typeface="Arial" panose="020B0604020202020204" pitchFamily="34" charset="0"/>
                <a:ea typeface="Calibri" panose="020F0502020204030204" pitchFamily="34" charset="0"/>
                <a:cs typeface="Times New Roman" panose="02020603050405020304" pitchFamily="18" charset="0"/>
              </a:rPr>
              <a:t>.</a:t>
            </a:r>
            <a:endParaRPr lang="en-US" sz="35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500" dirty="0">
                <a:latin typeface="Arial" panose="020B0604020202020204" pitchFamily="34" charset="0"/>
                <a:ea typeface="Calibri" panose="020F0502020204030204" pitchFamily="34" charset="0"/>
                <a:cs typeface="Times New Roman" panose="02020603050405020304" pitchFamily="18" charset="0"/>
              </a:rPr>
              <a:t>c) </a:t>
            </a:r>
            <a:r>
              <a:rPr lang="en-US" sz="3500" dirty="0" err="1">
                <a:latin typeface="Arial" panose="020B0604020202020204" pitchFamily="34" charset="0"/>
                <a:ea typeface="Calibri" panose="020F0502020204030204" pitchFamily="34" charset="0"/>
                <a:cs typeface="Times New Roman" panose="02020603050405020304" pitchFamily="18" charset="0"/>
              </a:rPr>
              <a:t>Thời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gian</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đóng</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bảo</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hiểm</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xã</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hội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là</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thời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gian</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từ</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khi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người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lao</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động</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bắt</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đầu</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đóng</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bảo</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hiểm</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xã</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hội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cho</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đến</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khi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dừng</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đóng</a:t>
            </a:r>
            <a:r>
              <a:rPr lang="en-US" sz="3500" dirty="0">
                <a:latin typeface="Arial" panose="020B0604020202020204" pitchFamily="34" charset="0"/>
                <a:ea typeface="Calibri" panose="020F0502020204030204" pitchFamily="34" charset="0"/>
                <a:cs typeface="Times New Roman" panose="02020603050405020304" pitchFamily="18" charset="0"/>
              </a:rPr>
              <a:t>.</a:t>
            </a:r>
            <a:endParaRPr lang="en-US" sz="35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500" dirty="0">
                <a:latin typeface="Arial" panose="020B0604020202020204" pitchFamily="34" charset="0"/>
                <a:ea typeface="Calibri" panose="020F0502020204030204" pitchFamily="34" charset="0"/>
                <a:cs typeface="Times New Roman" panose="02020603050405020304" pitchFamily="18" charset="0"/>
              </a:rPr>
              <a:t>d) </a:t>
            </a:r>
            <a:r>
              <a:rPr lang="en-US" sz="3500" dirty="0" err="1">
                <a:latin typeface="Arial" panose="020B0604020202020204" pitchFamily="34" charset="0"/>
                <a:ea typeface="Calibri" panose="020F0502020204030204" pitchFamily="34" charset="0"/>
                <a:cs typeface="Times New Roman" panose="02020603050405020304" pitchFamily="18" charset="0"/>
              </a:rPr>
              <a:t>Người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lao</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động</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có</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nhiều</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quyền</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lợi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như</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nhận</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lương</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hưu</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và</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trợ</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cấp</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bảo</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hiểm</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xã</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hội</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được</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hưởng</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bảo</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hiểm</a:t>
            </a:r>
            <a:r>
              <a:rPr lang="en-US" sz="3500" dirty="0">
                <a:latin typeface="Arial" panose="020B0604020202020204" pitchFamily="34" charset="0"/>
                <a:ea typeface="Calibri" panose="020F0502020204030204" pitchFamily="34" charset="0"/>
                <a:cs typeface="Times New Roman" panose="02020603050405020304" pitchFamily="18" charset="0"/>
              </a:rPr>
              <a:t> y </a:t>
            </a:r>
            <a:r>
              <a:rPr lang="en-US" sz="3500" dirty="0" err="1">
                <a:latin typeface="Arial" panose="020B0604020202020204" pitchFamily="34" charset="0"/>
                <a:ea typeface="Calibri" panose="020F0502020204030204" pitchFamily="34" charset="0"/>
                <a:cs typeface="Times New Roman" panose="02020603050405020304" pitchFamily="18" charset="0"/>
              </a:rPr>
              <a:t>tế</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và</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các</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chêc</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độ</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chăm</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sóc</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sức</a:t>
            </a:r>
            <a:r>
              <a:rPr lang="en-US" sz="3500" dirty="0">
                <a:latin typeface="Arial" panose="020B0604020202020204" pitchFamily="34" charset="0"/>
                <a:ea typeface="Calibri" panose="020F0502020204030204" pitchFamily="34" charset="0"/>
                <a:cs typeface="Times New Roman" panose="02020603050405020304" pitchFamily="18" charset="0"/>
              </a:rPr>
              <a:t> </a:t>
            </a:r>
            <a:r>
              <a:rPr lang="en-US" sz="3500" dirty="0" err="1">
                <a:latin typeface="Arial" panose="020B0604020202020204" pitchFamily="34" charset="0"/>
                <a:ea typeface="Calibri" panose="020F0502020204030204" pitchFamily="34" charset="0"/>
                <a:cs typeface="Times New Roman" panose="02020603050405020304" pitchFamily="18" charset="0"/>
              </a:rPr>
              <a:t>khỏe</a:t>
            </a:r>
            <a:r>
              <a:rPr lang="en-US" sz="3500" dirty="0">
                <a:latin typeface="Arial" panose="020B0604020202020204" pitchFamily="34" charset="0"/>
                <a:ea typeface="Calibri" panose="020F0502020204030204" pitchFamily="34" charset="0"/>
                <a:cs typeface="Times New Roman" panose="02020603050405020304" pitchFamily="18" charset="0"/>
              </a:rPr>
              <a:t>.</a:t>
            </a:r>
            <a:endParaRPr lang="en-US" sz="35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558597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113689"/>
            <a:ext cx="3246680" cy="3255592"/>
          </a:xfrm>
          <a:prstGeom prst="rect">
            <a:avLst/>
          </a:prstGeom>
        </p:spPr>
        <p:txBody>
          <a:bodyPr lIns="50800" tIns="50800" rIns="50800" bIns="50800" rtlCol="0" anchor="ctr"/>
          <a:lstStyle/>
          <a:p>
            <a:pPr algn="ctr">
              <a:lnSpc>
                <a:spcPts val="2659"/>
              </a:lnSpc>
              <a:spcBef>
                <a:spcPct val="0"/>
              </a:spcBef>
            </a:pPr>
            <a:endParaRPr/>
          </a:p>
        </p:txBody>
      </p:sp>
      <p:sp>
        <p:nvSpPr>
          <p:cNvPr id="13" name="Rectangle 12"/>
          <p:cNvSpPr/>
          <p:nvPr/>
        </p:nvSpPr>
        <p:spPr>
          <a:xfrm>
            <a:off x="598730" y="495300"/>
            <a:ext cx="5295900" cy="904415"/>
          </a:xfrm>
          <a:prstGeom prst="rect">
            <a:avLst/>
          </a:prstGeom>
        </p:spPr>
        <p:txBody>
          <a:bodyPr wrap="square">
            <a:spAutoFit/>
          </a:bodyPr>
          <a:lstStyle/>
          <a:p>
            <a:pPr algn="just">
              <a:lnSpc>
                <a:spcPct val="150000"/>
              </a:lnSpc>
              <a:spcAft>
                <a:spcPts val="800"/>
              </a:spcAft>
            </a:pPr>
            <a:r>
              <a:rPr lang="en-US" sz="4000" b="1" dirty="0">
                <a:latin typeface="Arial" panose="020B0604020202020204" pitchFamily="34" charset="0"/>
                <a:ea typeface="Calibri" panose="020F0502020204030204" pitchFamily="34" charset="0"/>
                <a:cs typeface="Times New Roman" panose="02020603050405020304" pitchFamily="18" charset="0"/>
              </a:rPr>
              <a:t>3. </a:t>
            </a:r>
            <a:r>
              <a:rPr lang="en-US" sz="4000" b="1" dirty="0" err="1">
                <a:latin typeface="Arial" panose="020B0604020202020204" pitchFamily="34" charset="0"/>
                <a:ea typeface="Calibri" panose="020F0502020204030204" pitchFamily="34" charset="0"/>
                <a:cs typeface="Times New Roman" panose="02020603050405020304" pitchFamily="18" charset="0"/>
              </a:rPr>
              <a:t>Bảo</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hiểm</a:t>
            </a:r>
            <a:r>
              <a:rPr lang="en-US" sz="4000" b="1" dirty="0">
                <a:latin typeface="Arial" panose="020B0604020202020204" pitchFamily="34" charset="0"/>
                <a:ea typeface="Calibri" panose="020F0502020204030204" pitchFamily="34" charset="0"/>
                <a:cs typeface="Times New Roman" panose="02020603050405020304" pitchFamily="18" charset="0"/>
              </a:rPr>
              <a:t> y </a:t>
            </a:r>
            <a:r>
              <a:rPr lang="en-US" sz="4000" b="1" dirty="0" err="1">
                <a:latin typeface="Arial" panose="020B0604020202020204" pitchFamily="34" charset="0"/>
                <a:ea typeface="Calibri" panose="020F0502020204030204" pitchFamily="34" charset="0"/>
                <a:cs typeface="Times New Roman" panose="02020603050405020304" pitchFamily="18" charset="0"/>
              </a:rPr>
              <a:t>tế</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16671491" y="111684"/>
            <a:ext cx="1565547" cy="1565547"/>
          </a:xfrm>
          <a:prstGeom prst="rect">
            <a:avLst/>
          </a:prstGeom>
        </p:spPr>
      </p:pic>
      <p:sp>
        <p:nvSpPr>
          <p:cNvPr id="2" name="Rectangle 1">
            <a:extLst>
              <a:ext uri="{FF2B5EF4-FFF2-40B4-BE49-F238E27FC236}">
                <a16:creationId xmlns:a16="http://schemas.microsoft.com/office/drawing/2014/main" id="{3E125A7F-86F6-366C-7F3F-4DF2292A6EDA}"/>
              </a:ext>
            </a:extLst>
          </p:cNvPr>
          <p:cNvSpPr/>
          <p:nvPr/>
        </p:nvSpPr>
        <p:spPr>
          <a:xfrm>
            <a:off x="530682" y="1860721"/>
            <a:ext cx="17226635" cy="7311745"/>
          </a:xfrm>
          <a:prstGeom prst="rect">
            <a:avLst/>
          </a:prstGeom>
        </p:spPr>
        <p:txBody>
          <a:bodyPr wrap="square">
            <a:spAutoFit/>
          </a:bodyPr>
          <a:lstStyle/>
          <a:p>
            <a:pPr algn="just">
              <a:lnSpc>
                <a:spcPct val="150000"/>
              </a:lnSpc>
              <a:spcAft>
                <a:spcPts val="800"/>
              </a:spcAft>
            </a:pPr>
            <a:r>
              <a:rPr lang="en-US" sz="3800" dirty="0">
                <a:latin typeface="Arial" panose="020B0604020202020204" pitchFamily="34" charset="0"/>
                <a:ea typeface="Calibri" panose="020F0502020204030204" pitchFamily="34" charset="0"/>
                <a:cs typeface="Times New Roman" panose="02020603050405020304" pitchFamily="18" charset="0"/>
              </a:rPr>
              <a:t>a) </a:t>
            </a:r>
            <a:r>
              <a:rPr lang="en-US" sz="3800" dirty="0" err="1">
                <a:latin typeface="Arial" panose="020B0604020202020204" pitchFamily="34" charset="0"/>
                <a:ea typeface="Calibri" panose="020F0502020204030204" pitchFamily="34" charset="0"/>
                <a:cs typeface="Times New Roman" panose="02020603050405020304" pitchFamily="18" charset="0"/>
              </a:rPr>
              <a:t>Bảo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hiểm</a:t>
            </a:r>
            <a:r>
              <a:rPr lang="en-US" sz="3800" dirty="0">
                <a:latin typeface="Arial" panose="020B0604020202020204" pitchFamily="34" charset="0"/>
                <a:ea typeface="Calibri" panose="020F0502020204030204" pitchFamily="34" charset="0"/>
                <a:cs typeface="Times New Roman" panose="02020603050405020304" pitchFamily="18" charset="0"/>
              </a:rPr>
              <a:t> y </a:t>
            </a:r>
            <a:r>
              <a:rPr lang="en-US" sz="3800" dirty="0" err="1">
                <a:latin typeface="Arial" panose="020B0604020202020204" pitchFamily="34" charset="0"/>
                <a:ea typeface="Calibri" panose="020F0502020204030204" pitchFamily="34" charset="0"/>
                <a:cs typeface="Times New Roman" panose="02020603050405020304" pitchFamily="18" charset="0"/>
              </a:rPr>
              <a:t>tế</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áp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dụng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lĩnh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vực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chăm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sóc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sức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khỏe</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800" dirty="0">
                <a:latin typeface="Arial" panose="020B0604020202020204" pitchFamily="34" charset="0"/>
                <a:ea typeface="Calibri" panose="020F0502020204030204" pitchFamily="34" charset="0"/>
                <a:cs typeface="Times New Roman" panose="02020603050405020304" pitchFamily="18" charset="0"/>
              </a:rPr>
              <a:t>b)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nguyên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tắc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bảo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hiểm</a:t>
            </a:r>
            <a:r>
              <a:rPr lang="en-US" sz="3800" dirty="0">
                <a:latin typeface="Arial" panose="020B0604020202020204" pitchFamily="34" charset="0"/>
                <a:ea typeface="Calibri" panose="020F0502020204030204" pitchFamily="34" charset="0"/>
                <a:cs typeface="Times New Roman" panose="02020603050405020304" pitchFamily="18" charset="0"/>
              </a:rPr>
              <a:t> y </a:t>
            </a:r>
            <a:r>
              <a:rPr lang="en-US" sz="3800" dirty="0" err="1">
                <a:latin typeface="Arial" panose="020B0604020202020204" pitchFamily="34" charset="0"/>
                <a:ea typeface="Calibri" panose="020F0502020204030204" pitchFamily="34" charset="0"/>
                <a:cs typeface="Times New Roman" panose="02020603050405020304" pitchFamily="18" charset="0"/>
              </a:rPr>
              <a:t>tế</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pt-BR" sz="3800" dirty="0">
                <a:latin typeface="Arial" panose="020B0604020202020204" pitchFamily="34" charset="0"/>
                <a:ea typeface="Calibri" panose="020F0502020204030204" pitchFamily="34" charset="0"/>
                <a:cs typeface="Times New Roman" panose="02020603050405020304" pitchFamily="18" charset="0"/>
              </a:rPr>
              <a:t>Bảo đảm chia sẻ rủi ro.</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pt-BR" sz="3800" dirty="0">
                <a:latin typeface="Arial" panose="020B0604020202020204" pitchFamily="34" charset="0"/>
                <a:ea typeface="Calibri" panose="020F0502020204030204" pitchFamily="34" charset="0"/>
                <a:cs typeface="Times New Roman" panose="02020603050405020304" pitchFamily="18" charset="0"/>
              </a:rPr>
              <a:t>Mức đóng bảo hiểm được xác định theo tỉ lệ phần trăm của tiền lương, tiền công,..</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pt-BR" sz="3800" dirty="0">
                <a:latin typeface="Arial" panose="020B0604020202020204" pitchFamily="34" charset="0"/>
                <a:ea typeface="Calibri" panose="020F0502020204030204" pitchFamily="34" charset="0"/>
                <a:cs typeface="Times New Roman" panose="02020603050405020304" pitchFamily="18" charset="0"/>
              </a:rPr>
              <a:t>Mức hưởng bảo hiểm y tế theo mức độ bệnh tật, nhóm đối tượng.</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pt-BR" sz="3800" dirty="0">
                <a:latin typeface="Arial" panose="020B0604020202020204" pitchFamily="34" charset="0"/>
                <a:ea typeface="Calibri" panose="020F0502020204030204" pitchFamily="34" charset="0"/>
                <a:cs typeface="Times New Roman" panose="02020603050405020304" pitchFamily="18" charset="0"/>
              </a:rPr>
              <a:t>c) Tham gia bảo hiểm y tế gồm nhiều đối tượng: người lao động, trẻ em dưới 6 tuổi, học sinh, sinh viên,…</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055806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113689"/>
            <a:ext cx="3246680" cy="3255592"/>
          </a:xfrm>
          <a:prstGeom prst="rect">
            <a:avLst/>
          </a:prstGeom>
        </p:spPr>
        <p:txBody>
          <a:bodyPr lIns="50800" tIns="50800" rIns="50800" bIns="50800" rtlCol="0" anchor="ctr"/>
          <a:lstStyle/>
          <a:p>
            <a:pPr algn="ctr">
              <a:lnSpc>
                <a:spcPts val="2659"/>
              </a:lnSpc>
              <a:spcBef>
                <a:spcPct val="0"/>
              </a:spcBef>
            </a:pPr>
            <a:endParaRPr/>
          </a:p>
        </p:txBody>
      </p:sp>
      <p:sp>
        <p:nvSpPr>
          <p:cNvPr id="13" name="Rectangle 12"/>
          <p:cNvSpPr/>
          <p:nvPr/>
        </p:nvSpPr>
        <p:spPr>
          <a:xfrm>
            <a:off x="598730" y="342900"/>
            <a:ext cx="5295900" cy="904415"/>
          </a:xfrm>
          <a:prstGeom prst="rect">
            <a:avLst/>
          </a:prstGeom>
        </p:spPr>
        <p:txBody>
          <a:bodyPr wrap="square">
            <a:spAutoFit/>
          </a:bodyPr>
          <a:lstStyle/>
          <a:p>
            <a:pPr algn="just">
              <a:lnSpc>
                <a:spcPct val="150000"/>
              </a:lnSpc>
              <a:spcAft>
                <a:spcPts val="800"/>
              </a:spcAft>
            </a:pPr>
            <a:r>
              <a:rPr lang="en-US" sz="4000" b="1" dirty="0">
                <a:latin typeface="Arial" panose="020B0604020202020204" pitchFamily="34" charset="0"/>
                <a:ea typeface="Calibri" panose="020F0502020204030204" pitchFamily="34" charset="0"/>
                <a:cs typeface="Times New Roman" panose="02020603050405020304" pitchFamily="18" charset="0"/>
              </a:rPr>
              <a:t>3. </a:t>
            </a:r>
            <a:r>
              <a:rPr lang="en-US" sz="4000" b="1" dirty="0" err="1">
                <a:latin typeface="Arial" panose="020B0604020202020204" pitchFamily="34" charset="0"/>
                <a:ea typeface="Calibri" panose="020F0502020204030204" pitchFamily="34" charset="0"/>
                <a:cs typeface="Times New Roman" panose="02020603050405020304" pitchFamily="18" charset="0"/>
              </a:rPr>
              <a:t>Bảo</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hiểm</a:t>
            </a:r>
            <a:r>
              <a:rPr lang="en-US" sz="4000" b="1" dirty="0">
                <a:latin typeface="Arial" panose="020B0604020202020204" pitchFamily="34" charset="0"/>
                <a:ea typeface="Calibri" panose="020F0502020204030204" pitchFamily="34" charset="0"/>
                <a:cs typeface="Times New Roman" panose="02020603050405020304" pitchFamily="18" charset="0"/>
              </a:rPr>
              <a:t> y </a:t>
            </a:r>
            <a:r>
              <a:rPr lang="en-US" sz="4000" b="1" dirty="0" err="1">
                <a:latin typeface="Arial" panose="020B0604020202020204" pitchFamily="34" charset="0"/>
                <a:ea typeface="Calibri" panose="020F0502020204030204" pitchFamily="34" charset="0"/>
                <a:cs typeface="Times New Roman" panose="02020603050405020304" pitchFamily="18" charset="0"/>
              </a:rPr>
              <a:t>tế</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16671491" y="111684"/>
            <a:ext cx="1565547" cy="1565547"/>
          </a:xfrm>
          <a:prstGeom prst="rect">
            <a:avLst/>
          </a:prstGeom>
        </p:spPr>
      </p:pic>
      <p:sp>
        <p:nvSpPr>
          <p:cNvPr id="2" name="Rectangle 1">
            <a:extLst>
              <a:ext uri="{FF2B5EF4-FFF2-40B4-BE49-F238E27FC236}">
                <a16:creationId xmlns:a16="http://schemas.microsoft.com/office/drawing/2014/main" id="{3E125A7F-86F6-366C-7F3F-4DF2292A6EDA}"/>
              </a:ext>
            </a:extLst>
          </p:cNvPr>
          <p:cNvSpPr/>
          <p:nvPr/>
        </p:nvSpPr>
        <p:spPr>
          <a:xfrm>
            <a:off x="530682" y="1231587"/>
            <a:ext cx="17226635" cy="8712513"/>
          </a:xfrm>
          <a:prstGeom prst="rect">
            <a:avLst/>
          </a:prstGeom>
        </p:spPr>
        <p:txBody>
          <a:bodyPr wrap="square">
            <a:spAutoFit/>
          </a:bodyPr>
          <a:lstStyle/>
          <a:p>
            <a:pPr algn="just">
              <a:lnSpc>
                <a:spcPct val="150000"/>
              </a:lnSpc>
              <a:spcAft>
                <a:spcPts val="800"/>
              </a:spcAft>
            </a:pPr>
            <a:r>
              <a:rPr lang="en-US" sz="3600" dirty="0">
                <a:latin typeface="Arial" panose="020B0604020202020204" pitchFamily="34" charset="0"/>
                <a:ea typeface="Calibri" panose="020F0502020204030204" pitchFamily="34" charset="0"/>
                <a:cs typeface="Times New Roman" panose="02020603050405020304" pitchFamily="18" charset="0"/>
              </a:rPr>
              <a:t>a) </a:t>
            </a:r>
            <a:r>
              <a:rPr lang="en-US" sz="3600" dirty="0" err="1">
                <a:latin typeface="Arial" panose="020B0604020202020204" pitchFamily="34" charset="0"/>
                <a:ea typeface="Calibri" panose="020F0502020204030204" pitchFamily="34" charset="0"/>
                <a:cs typeface="Times New Roman" panose="02020603050405020304" pitchFamily="18" charset="0"/>
              </a:rPr>
              <a:t>Bảo</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hiểm</a:t>
            </a:r>
            <a:r>
              <a:rPr lang="en-US" sz="3600" dirty="0">
                <a:latin typeface="Arial" panose="020B0604020202020204" pitchFamily="34" charset="0"/>
                <a:ea typeface="Calibri" panose="020F0502020204030204" pitchFamily="34" charset="0"/>
                <a:cs typeface="Times New Roman" panose="02020603050405020304" pitchFamily="18" charset="0"/>
              </a:rPr>
              <a:t> y </a:t>
            </a:r>
            <a:r>
              <a:rPr lang="en-US" sz="3600" dirty="0" err="1">
                <a:latin typeface="Arial" panose="020B0604020202020204" pitchFamily="34" charset="0"/>
                <a:ea typeface="Calibri" panose="020F0502020204030204" pitchFamily="34" charset="0"/>
                <a:cs typeface="Times New Roman" panose="02020603050405020304" pitchFamily="18" charset="0"/>
              </a:rPr>
              <a:t>tế</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là</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hình</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thức</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được</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áp</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dụng</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trong</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lĩnh</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vực</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chăm</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sóc</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sức</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khỏe</a:t>
            </a:r>
            <a:r>
              <a:rPr lang="en-US"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dirty="0">
                <a:latin typeface="Arial" panose="020B0604020202020204" pitchFamily="34" charset="0"/>
                <a:ea typeface="Calibri" panose="020F0502020204030204" pitchFamily="34" charset="0"/>
                <a:cs typeface="Times New Roman" panose="02020603050405020304" pitchFamily="18" charset="0"/>
              </a:rPr>
              <a:t>b) </a:t>
            </a:r>
            <a:r>
              <a:rPr lang="en-US" sz="3600" dirty="0" err="1">
                <a:latin typeface="Arial" panose="020B0604020202020204" pitchFamily="34" charset="0"/>
                <a:ea typeface="Calibri" panose="020F0502020204030204" pitchFamily="34" charset="0"/>
                <a:cs typeface="Times New Roman" panose="02020603050405020304" pitchFamily="18" charset="0"/>
              </a:rPr>
              <a:t>Một</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số</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nguyên</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tắc</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bảo</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hiểm</a:t>
            </a:r>
            <a:r>
              <a:rPr lang="en-US" sz="3600" dirty="0">
                <a:latin typeface="Arial" panose="020B0604020202020204" pitchFamily="34" charset="0"/>
                <a:ea typeface="Calibri" panose="020F0502020204030204" pitchFamily="34" charset="0"/>
                <a:cs typeface="Times New Roman" panose="02020603050405020304" pitchFamily="18" charset="0"/>
              </a:rPr>
              <a:t> y </a:t>
            </a:r>
            <a:r>
              <a:rPr lang="en-US" sz="3600" dirty="0" err="1">
                <a:latin typeface="Arial" panose="020B0604020202020204" pitchFamily="34" charset="0"/>
                <a:ea typeface="Calibri" panose="020F0502020204030204" pitchFamily="34" charset="0"/>
                <a:cs typeface="Times New Roman" panose="02020603050405020304" pitchFamily="18" charset="0"/>
              </a:rPr>
              <a:t>tế</a:t>
            </a:r>
            <a:r>
              <a:rPr lang="en-US"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pt-BR" sz="3600" dirty="0">
                <a:latin typeface="Arial" panose="020B0604020202020204" pitchFamily="34" charset="0"/>
                <a:ea typeface="Calibri" panose="020F0502020204030204" pitchFamily="34" charset="0"/>
                <a:cs typeface="Times New Roman" panose="02020603050405020304" pitchFamily="18" charset="0"/>
              </a:rPr>
              <a:t>Bảo đảm chia sẻ rủi ro.</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pt-BR" sz="3600" dirty="0">
                <a:latin typeface="Arial" panose="020B0604020202020204" pitchFamily="34" charset="0"/>
                <a:ea typeface="Calibri" panose="020F0502020204030204" pitchFamily="34" charset="0"/>
                <a:cs typeface="Times New Roman" panose="02020603050405020304" pitchFamily="18" charset="0"/>
              </a:rPr>
              <a:t>Mức đóng bảo hiểm được xác định theo tỉ lệ phần trăm của tiền lương, tiền công,..</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pt-BR" sz="3600" dirty="0">
                <a:latin typeface="Arial" panose="020B0604020202020204" pitchFamily="34" charset="0"/>
                <a:ea typeface="Calibri" panose="020F0502020204030204" pitchFamily="34" charset="0"/>
                <a:cs typeface="Times New Roman" panose="02020603050405020304" pitchFamily="18" charset="0"/>
              </a:rPr>
              <a:t>Mức hưởng bảo hiểm y tế theo mức độ bệnh tật, nhóm đối tượng.</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pt-BR" sz="3600" dirty="0">
                <a:latin typeface="Arial" panose="020B0604020202020204" pitchFamily="34" charset="0"/>
                <a:ea typeface="Calibri" panose="020F0502020204030204" pitchFamily="34" charset="0"/>
                <a:cs typeface="Times New Roman" panose="02020603050405020304" pitchFamily="18" charset="0"/>
              </a:rPr>
              <a:t>c) Tham gia bảo hiểm y tế gồm nhiều đối tượng: người lao động, trẻ em dưới 6 tuổi, học sinh, sinh viên,…</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pt-BR" sz="3600" dirty="0">
                <a:latin typeface="Arial" panose="020B0604020202020204" pitchFamily="34" charset="0"/>
                <a:ea typeface="Calibri" panose="020F0502020204030204" pitchFamily="34" charset="0"/>
                <a:cs typeface="Times New Roman" panose="02020603050405020304" pitchFamily="18" charset="0"/>
              </a:rPr>
              <a:t>d) Thẻ bảo hiểm y tế được cấp cho người tham gia bảo hiểm và mỗi người chỉ được cấp một thẻ bảo hiểm, có giá trị sử dụng kể từ ngày đóng.</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05284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DCFF"/>
        </a:solidFill>
        <a:effectLst/>
      </p:bgPr>
    </p:bg>
    <p:spTree>
      <p:nvGrpSpPr>
        <p:cNvPr id="1" name=""/>
        <p:cNvGrpSpPr/>
        <p:nvPr/>
      </p:nvGrpSpPr>
      <p:grpSpPr>
        <a:xfrm>
          <a:off x="0" y="0"/>
          <a:ext cx="0" cy="0"/>
          <a:chOff x="0" y="0"/>
          <a:chExt cx="0" cy="0"/>
        </a:xfrm>
      </p:grpSpPr>
      <p:sp>
        <p:nvSpPr>
          <p:cNvPr id="18" name="Freeform 18"/>
          <p:cNvSpPr/>
          <p:nvPr/>
        </p:nvSpPr>
        <p:spPr>
          <a:xfrm>
            <a:off x="304800" y="266699"/>
            <a:ext cx="17678400" cy="9677401"/>
          </a:xfrm>
          <a:custGeom>
            <a:avLst/>
            <a:gdLst/>
            <a:ahLst/>
            <a:cxnLst/>
            <a:rect l="l" t="t" r="r" b="b"/>
            <a:pathLst>
              <a:path w="4521135" h="2620190">
                <a:moveTo>
                  <a:pt x="0" y="0"/>
                </a:moveTo>
                <a:lnTo>
                  <a:pt x="4521135" y="0"/>
                </a:lnTo>
                <a:lnTo>
                  <a:pt x="4521135" y="2620190"/>
                </a:lnTo>
                <a:lnTo>
                  <a:pt x="0" y="2620190"/>
                </a:lnTo>
                <a:close/>
              </a:path>
            </a:pathLst>
          </a:custGeom>
          <a:solidFill>
            <a:srgbClr val="FFFFFF"/>
          </a:solidFill>
          <a:ln w="28575">
            <a:solidFill>
              <a:srgbClr val="000000"/>
            </a:solidFill>
          </a:ln>
        </p:spPr>
        <p:txBody>
          <a:bodyPr/>
          <a:lstStyle/>
          <a:p>
            <a:endParaRPr lang="en-US"/>
          </a:p>
        </p:txBody>
      </p:sp>
      <p:sp>
        <p:nvSpPr>
          <p:cNvPr id="19" name="TextBox 19"/>
          <p:cNvSpPr txBox="1"/>
          <p:nvPr/>
        </p:nvSpPr>
        <p:spPr>
          <a:xfrm>
            <a:off x="0" y="113689"/>
            <a:ext cx="3246680" cy="3255592"/>
          </a:xfrm>
          <a:prstGeom prst="rect">
            <a:avLst/>
          </a:prstGeom>
        </p:spPr>
        <p:txBody>
          <a:bodyPr lIns="50800" tIns="50800" rIns="50800" bIns="50800" rtlCol="0" anchor="ctr"/>
          <a:lstStyle/>
          <a:p>
            <a:pPr algn="ctr">
              <a:lnSpc>
                <a:spcPts val="2659"/>
              </a:lnSpc>
              <a:spcBef>
                <a:spcPct val="0"/>
              </a:spcBef>
            </a:pPr>
            <a:endParaRPr/>
          </a:p>
        </p:txBody>
      </p:sp>
      <p:pic>
        <p:nvPicPr>
          <p:cNvPr id="14" name="Picture 13"/>
          <p:cNvPicPr>
            <a:picLocks noChangeAspect="1"/>
          </p:cNvPicPr>
          <p:nvPr/>
        </p:nvPicPr>
        <p:blipFill>
          <a:blip r:embed="rId3"/>
          <a:stretch>
            <a:fillRect/>
          </a:stretch>
        </p:blipFill>
        <p:spPr>
          <a:xfrm>
            <a:off x="16671491" y="111684"/>
            <a:ext cx="1565547" cy="1565547"/>
          </a:xfrm>
          <a:prstGeom prst="rect">
            <a:avLst/>
          </a:prstGeom>
        </p:spPr>
      </p:pic>
      <p:sp>
        <p:nvSpPr>
          <p:cNvPr id="2" name="Rectangle 1">
            <a:extLst>
              <a:ext uri="{FF2B5EF4-FFF2-40B4-BE49-F238E27FC236}">
                <a16:creationId xmlns:a16="http://schemas.microsoft.com/office/drawing/2014/main" id="{3E125A7F-86F6-366C-7F3F-4DF2292A6EDA}"/>
              </a:ext>
            </a:extLst>
          </p:cNvPr>
          <p:cNvSpPr/>
          <p:nvPr/>
        </p:nvSpPr>
        <p:spPr>
          <a:xfrm>
            <a:off x="530682" y="195406"/>
            <a:ext cx="17226635" cy="9748694"/>
          </a:xfrm>
          <a:prstGeom prst="rect">
            <a:avLst/>
          </a:prstGeom>
        </p:spPr>
        <p:txBody>
          <a:bodyPr wrap="square">
            <a:spAutoFit/>
          </a:bodyPr>
          <a:lstStyle/>
          <a:p>
            <a:pPr algn="just">
              <a:lnSpc>
                <a:spcPct val="150000"/>
              </a:lnSpc>
              <a:spcAft>
                <a:spcPts val="800"/>
              </a:spcAft>
            </a:pPr>
            <a:r>
              <a:rPr lang="nl-NL" sz="3600" dirty="0">
                <a:latin typeface="Arial" panose="020B0604020202020204" pitchFamily="34" charset="0"/>
                <a:ea typeface="Calibri" panose="020F0502020204030204" pitchFamily="34" charset="0"/>
                <a:cs typeface="Times New Roman" panose="02020603050405020304" pitchFamily="18" charset="0"/>
              </a:rPr>
              <a:t>e) </a:t>
            </a:r>
            <a:r>
              <a:rPr lang="nl-NL" sz="3600" dirty="0" err="1">
                <a:latin typeface="Arial" panose="020B0604020202020204" pitchFamily="34" charset="0"/>
                <a:ea typeface="Calibri" panose="020F0502020204030204" pitchFamily="34" charset="0"/>
                <a:cs typeface="Times New Roman" panose="02020603050405020304" pitchFamily="18" charset="0"/>
              </a:rPr>
              <a:t>Nghĩa</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vụ</a:t>
            </a:r>
            <a:r>
              <a:rPr lang="nl-NL"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nl-NL" sz="3600" dirty="0" err="1">
                <a:latin typeface="Arial" panose="020B0604020202020204" pitchFamily="34" charset="0"/>
                <a:ea typeface="Calibri" panose="020F0502020204030204" pitchFamily="34" charset="0"/>
                <a:cs typeface="Times New Roman" panose="02020603050405020304" pitchFamily="18" charset="0"/>
              </a:rPr>
              <a:t>Đóng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bảo</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hiểm</a:t>
            </a:r>
            <a:r>
              <a:rPr lang="nl-NL" sz="3600" dirty="0">
                <a:latin typeface="Arial" panose="020B0604020202020204" pitchFamily="34" charset="0"/>
                <a:ea typeface="Calibri" panose="020F0502020204030204" pitchFamily="34" charset="0"/>
                <a:cs typeface="Times New Roman" panose="02020603050405020304" pitchFamily="18" charset="0"/>
              </a:rPr>
              <a:t> y </a:t>
            </a:r>
            <a:r>
              <a:rPr lang="nl-NL" sz="3600" dirty="0" err="1">
                <a:latin typeface="Arial" panose="020B0604020202020204" pitchFamily="34" charset="0"/>
                <a:ea typeface="Calibri" panose="020F0502020204030204" pitchFamily="34" charset="0"/>
                <a:cs typeface="Times New Roman" panose="02020603050405020304" pitchFamily="18" charset="0"/>
              </a:rPr>
              <a:t>tế</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đầy</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đủ</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đúng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thời</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hạn</a:t>
            </a:r>
            <a:r>
              <a:rPr lang="nl-NL"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nl-NL" sz="3600" dirty="0" err="1">
                <a:latin typeface="Arial" panose="020B0604020202020204" pitchFamily="34" charset="0"/>
                <a:ea typeface="Calibri" panose="020F0502020204030204" pitchFamily="34" charset="0"/>
                <a:cs typeface="Times New Roman" panose="02020603050405020304" pitchFamily="18" charset="0"/>
              </a:rPr>
              <a:t>Sử</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dụng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đúng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mục</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đích</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không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cho</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mượn</a:t>
            </a:r>
            <a:r>
              <a:rPr lang="nl-NL"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nl-NL" sz="3600" dirty="0" err="1">
                <a:latin typeface="Arial" panose="020B0604020202020204" pitchFamily="34" charset="0"/>
                <a:ea typeface="Calibri" panose="020F0502020204030204" pitchFamily="34" charset="0"/>
                <a:cs typeface="Times New Roman" panose="02020603050405020304" pitchFamily="18" charset="0"/>
              </a:rPr>
              <a:t>Chấp</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hành</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đúng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quy</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định</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và</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hướng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dẫn</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của</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tổ</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chức</a:t>
            </a:r>
            <a:r>
              <a:rPr lang="nl-NL" sz="3600" dirty="0">
                <a:latin typeface="Arial" panose="020B0604020202020204" pitchFamily="34" charset="0"/>
                <a:ea typeface="Calibri" panose="020F0502020204030204" pitchFamily="34" charset="0"/>
                <a:cs typeface="Times New Roman" panose="02020603050405020304" pitchFamily="18" charset="0"/>
              </a:rPr>
              <a:t> y </a:t>
            </a:r>
            <a:r>
              <a:rPr lang="nl-NL" sz="3600" dirty="0" err="1">
                <a:latin typeface="Arial" panose="020B0604020202020204" pitchFamily="34" charset="0"/>
                <a:ea typeface="Calibri" panose="020F0502020204030204" pitchFamily="34" charset="0"/>
                <a:cs typeface="Times New Roman" panose="02020603050405020304" pitchFamily="18" charset="0"/>
              </a:rPr>
              <a:t>tế</a:t>
            </a:r>
            <a:r>
              <a:rPr lang="nl-NL"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nl-NL" sz="3600" dirty="0" err="1">
                <a:latin typeface="Arial" panose="020B0604020202020204" pitchFamily="34" charset="0"/>
                <a:ea typeface="Calibri" panose="020F0502020204030204" pitchFamily="34" charset="0"/>
                <a:cs typeface="Times New Roman" panose="02020603050405020304" pitchFamily="18" charset="0"/>
              </a:rPr>
              <a:t>Thanh</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toán</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chi</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phí</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khám</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bệnh</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chữa</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bệnh</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ngoài</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phần</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chi</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phí</a:t>
            </a:r>
            <a:r>
              <a:rPr lang="nl-NL" sz="3600" dirty="0">
                <a:latin typeface="Arial" panose="020B0604020202020204" pitchFamily="34" charset="0"/>
                <a:ea typeface="Calibri" panose="020F0502020204030204" pitchFamily="34" charset="0"/>
                <a:cs typeface="Times New Roman" panose="02020603050405020304" pitchFamily="18" charset="0"/>
              </a:rPr>
              <a:t> do </a:t>
            </a:r>
            <a:r>
              <a:rPr lang="nl-NL" sz="3600" dirty="0" err="1">
                <a:latin typeface="Arial" panose="020B0604020202020204" pitchFamily="34" charset="0"/>
                <a:ea typeface="Calibri" panose="020F0502020204030204" pitchFamily="34" charset="0"/>
                <a:cs typeface="Times New Roman" panose="02020603050405020304" pitchFamily="18" charset="0"/>
              </a:rPr>
              <a:t>quỹ</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bảo</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hiểm</a:t>
            </a:r>
            <a:r>
              <a:rPr lang="nl-NL" sz="3600" dirty="0">
                <a:latin typeface="Arial" panose="020B0604020202020204" pitchFamily="34" charset="0"/>
                <a:ea typeface="Calibri" panose="020F0502020204030204" pitchFamily="34" charset="0"/>
                <a:cs typeface="Times New Roman" panose="02020603050405020304" pitchFamily="18" charset="0"/>
              </a:rPr>
              <a:t> y </a:t>
            </a:r>
            <a:r>
              <a:rPr lang="nl-NL" sz="3600" dirty="0" err="1">
                <a:latin typeface="Arial" panose="020B0604020202020204" pitchFamily="34" charset="0"/>
                <a:ea typeface="Calibri" panose="020F0502020204030204" pitchFamily="34" charset="0"/>
                <a:cs typeface="Times New Roman" panose="02020603050405020304" pitchFamily="18" charset="0"/>
              </a:rPr>
              <a:t>tế</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chi</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trả</a:t>
            </a:r>
            <a:r>
              <a:rPr lang="nl-NL"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nl-NL" sz="3600" dirty="0">
                <a:latin typeface="Arial" panose="020B0604020202020204" pitchFamily="34" charset="0"/>
                <a:ea typeface="Calibri" panose="020F0502020204030204" pitchFamily="34" charset="0"/>
                <a:cs typeface="Times New Roman" panose="02020603050405020304" pitchFamily="18" charset="0"/>
              </a:rPr>
              <a:t>g) </a:t>
            </a:r>
            <a:r>
              <a:rPr lang="nl-NL" sz="3600" dirty="0" err="1">
                <a:latin typeface="Arial" panose="020B0604020202020204" pitchFamily="34" charset="0"/>
                <a:ea typeface="Calibri" panose="020F0502020204030204" pitchFamily="34" charset="0"/>
                <a:cs typeface="Times New Roman" panose="02020603050405020304" pitchFamily="18" charset="0"/>
              </a:rPr>
              <a:t>Mức</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đóng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bảo</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hiểm</a:t>
            </a:r>
            <a:r>
              <a:rPr lang="nl-NL" sz="3600" dirty="0">
                <a:latin typeface="Arial" panose="020B0604020202020204" pitchFamily="34" charset="0"/>
                <a:ea typeface="Calibri" panose="020F0502020204030204" pitchFamily="34" charset="0"/>
                <a:cs typeface="Times New Roman" panose="02020603050405020304" pitchFamily="18" charset="0"/>
              </a:rPr>
              <a:t> y </a:t>
            </a:r>
            <a:r>
              <a:rPr lang="nl-NL" sz="3600" dirty="0" err="1">
                <a:latin typeface="Arial" panose="020B0604020202020204" pitchFamily="34" charset="0"/>
                <a:ea typeface="Calibri" panose="020F0502020204030204" pitchFamily="34" charset="0"/>
                <a:cs typeface="Times New Roman" panose="02020603050405020304" pitchFamily="18" charset="0"/>
              </a:rPr>
              <a:t>tế</a:t>
            </a:r>
            <a:r>
              <a:rPr lang="nl-NL"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Đối</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với</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người</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đi</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làm</a:t>
            </a:r>
            <a:r>
              <a:rPr lang="nl-NL"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nl-NL" sz="3600" dirty="0" err="1">
                <a:latin typeface="Arial" panose="020B0604020202020204" pitchFamily="34" charset="0"/>
                <a:ea typeface="Calibri" panose="020F0502020204030204" pitchFamily="34" charset="0"/>
                <a:cs typeface="Times New Roman" panose="02020603050405020304" pitchFamily="18" charset="0"/>
              </a:rPr>
              <a:t>Mức</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bảo</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hiểm</a:t>
            </a:r>
            <a:r>
              <a:rPr lang="nl-NL" sz="3600" dirty="0">
                <a:latin typeface="Arial" panose="020B0604020202020204" pitchFamily="34" charset="0"/>
                <a:ea typeface="Calibri" panose="020F0502020204030204" pitchFamily="34" charset="0"/>
                <a:cs typeface="Times New Roman" panose="02020603050405020304" pitchFamily="18" charset="0"/>
              </a:rPr>
              <a:t> y </a:t>
            </a:r>
            <a:r>
              <a:rPr lang="nl-NL" sz="3600" dirty="0" err="1">
                <a:latin typeface="Arial" panose="020B0604020202020204" pitchFamily="34" charset="0"/>
                <a:ea typeface="Calibri" panose="020F0502020204030204" pitchFamily="34" charset="0"/>
                <a:cs typeface="Times New Roman" panose="02020603050405020304" pitchFamily="18" charset="0"/>
              </a:rPr>
              <a:t>tế</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hàng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tháng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tối</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đa</a:t>
            </a:r>
            <a:r>
              <a:rPr lang="nl-NL" sz="3600" dirty="0">
                <a:latin typeface="Arial" panose="020B0604020202020204" pitchFamily="34" charset="0"/>
                <a:ea typeface="Calibri" panose="020F0502020204030204" pitchFamily="34" charset="0"/>
                <a:cs typeface="Times New Roman" panose="02020603050405020304" pitchFamily="18" charset="0"/>
              </a:rPr>
              <a:t> = 1,5%.20. </a:t>
            </a:r>
            <a:r>
              <a:rPr lang="nl-NL" sz="3600" dirty="0" err="1">
                <a:latin typeface="Arial" panose="020B0604020202020204" pitchFamily="34" charset="0"/>
                <a:ea typeface="Calibri" panose="020F0502020204030204" pitchFamily="34" charset="0"/>
                <a:cs typeface="Times New Roman" panose="02020603050405020304" pitchFamily="18" charset="0"/>
              </a:rPr>
              <a:t>Mức</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lương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cơ</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sở</a:t>
            </a:r>
            <a:r>
              <a:rPr lang="nl-NL"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Đối</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với</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học</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sinh</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sinh</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viên</a:t>
            </a:r>
            <a:r>
              <a:rPr lang="nl-NL"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nl-NL" sz="3600" dirty="0" err="1">
                <a:latin typeface="Arial" panose="020B0604020202020204" pitchFamily="34" charset="0"/>
                <a:ea typeface="Calibri" panose="020F0502020204030204" pitchFamily="34" charset="0"/>
                <a:cs typeface="Times New Roman" panose="02020603050405020304" pitchFamily="18" charset="0"/>
              </a:rPr>
              <a:t>Mức</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đóng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bảo</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hiểm</a:t>
            </a:r>
            <a:r>
              <a:rPr lang="nl-NL" sz="3600" dirty="0">
                <a:latin typeface="Arial" panose="020B0604020202020204" pitchFamily="34" charset="0"/>
                <a:ea typeface="Calibri" panose="020F0502020204030204" pitchFamily="34" charset="0"/>
                <a:cs typeface="Times New Roman" panose="02020603050405020304" pitchFamily="18" charset="0"/>
              </a:rPr>
              <a:t> y </a:t>
            </a:r>
            <a:r>
              <a:rPr lang="nl-NL" sz="3600" dirty="0" err="1">
                <a:latin typeface="Arial" panose="020B0604020202020204" pitchFamily="34" charset="0"/>
                <a:ea typeface="Calibri" panose="020F0502020204030204" pitchFamily="34" charset="0"/>
                <a:cs typeface="Times New Roman" panose="02020603050405020304" pitchFamily="18" charset="0"/>
              </a:rPr>
              <a:t>tế</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hàng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năm</a:t>
            </a:r>
            <a:r>
              <a:rPr lang="nl-NL" sz="3600" dirty="0">
                <a:latin typeface="Arial" panose="020B0604020202020204" pitchFamily="34" charset="0"/>
                <a:ea typeface="Calibri" panose="020F0502020204030204" pitchFamily="34" charset="0"/>
                <a:cs typeface="Times New Roman" panose="02020603050405020304" pitchFamily="18" charset="0"/>
              </a:rPr>
              <a:t> = 70%. 4,5%. </a:t>
            </a:r>
            <a:r>
              <a:rPr lang="nl-NL" sz="3600" dirty="0" err="1">
                <a:latin typeface="Arial" panose="020B0604020202020204" pitchFamily="34" charset="0"/>
                <a:ea typeface="Calibri" panose="020F0502020204030204" pitchFamily="34" charset="0"/>
                <a:cs typeface="Times New Roman" panose="02020603050405020304" pitchFamily="18" charset="0"/>
              </a:rPr>
              <a:t>Mức</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lương</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cơ</a:t>
            </a:r>
            <a:r>
              <a:rPr lang="nl-NL" sz="3600" dirty="0">
                <a:latin typeface="Arial" panose="020B0604020202020204" pitchFamily="34" charset="0"/>
                <a:ea typeface="Calibri" panose="020F0502020204030204" pitchFamily="34" charset="0"/>
                <a:cs typeface="Times New Roman" panose="02020603050405020304" pitchFamily="18" charset="0"/>
              </a:rPr>
              <a:t> </a:t>
            </a:r>
            <a:r>
              <a:rPr lang="nl-NL" sz="3600" dirty="0" err="1">
                <a:latin typeface="Arial" panose="020B0604020202020204" pitchFamily="34" charset="0"/>
                <a:ea typeface="Calibri" panose="020F0502020204030204" pitchFamily="34" charset="0"/>
                <a:cs typeface="Times New Roman" panose="02020603050405020304" pitchFamily="18" charset="0"/>
              </a:rPr>
              <a:t>sở</a:t>
            </a:r>
            <a:r>
              <a:rPr lang="nl-NL" sz="3600" dirty="0">
                <a:latin typeface="Arial" panose="020B0604020202020204" pitchFamily="34" charset="0"/>
                <a:ea typeface="Calibri" panose="020F0502020204030204" pitchFamily="34" charset="0"/>
                <a:cs typeface="Times New Roman" panose="02020603050405020304" pitchFamily="18" charset="0"/>
              </a:rPr>
              <a:t>. 12</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22668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4062</TotalTime>
  <Words>2294</Words>
  <Application>Microsoft Office PowerPoint</Application>
  <PresentationFormat>Custom</PresentationFormat>
  <Paragraphs>175</Paragraphs>
  <Slides>29</Slides>
  <Notes>20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vt:lpstr>
      <vt:lpstr>Calibri</vt:lpstr>
      <vt:lpstr>Times New Roman</vt:lpstr>
      <vt:lpstr>Symbol</vt:lpstr>
      <vt:lpstr>Cambria Math</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B1</dc:title>
  <dc:creator>Xinh Đẹp Dịu Hiền Huế Thị</dc:creator>
  <cp:lastModifiedBy>Administrator</cp:lastModifiedBy>
  <cp:revision>94</cp:revision>
  <dcterms:created xsi:type="dcterms:W3CDTF">2006-08-16T00:00:00Z</dcterms:created>
  <dcterms:modified xsi:type="dcterms:W3CDTF">2025-04-16T07:48:11Z</dcterms:modified>
  <dc:identifier>DAFn2dd0_sY</dc:identifier>
</cp:coreProperties>
</file>