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5"/>
  </p:notesMasterIdLst>
  <p:sldIdLst>
    <p:sldId id="436" r:id="rId3"/>
    <p:sldId id="266" r:id="rId4"/>
    <p:sldId id="310" r:id="rId5"/>
    <p:sldId id="407" r:id="rId6"/>
    <p:sldId id="449" r:id="rId7"/>
    <p:sldId id="486" r:id="rId8"/>
    <p:sldId id="487" r:id="rId9"/>
    <p:sldId id="488" r:id="rId10"/>
    <p:sldId id="451" r:id="rId11"/>
    <p:sldId id="343" r:id="rId12"/>
    <p:sldId id="350" r:id="rId13"/>
    <p:sldId id="345" r:id="rId14"/>
    <p:sldId id="408" r:id="rId15"/>
    <p:sldId id="410" r:id="rId16"/>
    <p:sldId id="260" r:id="rId17"/>
    <p:sldId id="489" r:id="rId18"/>
    <p:sldId id="258" r:id="rId19"/>
    <p:sldId id="490" r:id="rId20"/>
    <p:sldId id="414" r:id="rId21"/>
    <p:sldId id="491" r:id="rId22"/>
    <p:sldId id="492" r:id="rId23"/>
    <p:sldId id="417" r:id="rId24"/>
    <p:sldId id="366" r:id="rId25"/>
    <p:sldId id="445" r:id="rId26"/>
    <p:sldId id="263" r:id="rId27"/>
    <p:sldId id="493" r:id="rId28"/>
    <p:sldId id="478" r:id="rId29"/>
    <p:sldId id="420" r:id="rId30"/>
    <p:sldId id="456" r:id="rId31"/>
    <p:sldId id="480" r:id="rId32"/>
    <p:sldId id="483" r:id="rId33"/>
    <p:sldId id="264" r:id="rId34"/>
  </p:sldIdLst>
  <p:sldSz cx="18288000" cy="10287000"/>
  <p:notesSz cx="6858000" cy="9144000"/>
  <p:embeddedFontLs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3605" autoAdjust="0"/>
  </p:normalViewPr>
  <p:slideViewPr>
    <p:cSldViewPr>
      <p:cViewPr varScale="1">
        <p:scale>
          <a:sx n="53" d="100"/>
          <a:sy n="53" d="100"/>
        </p:scale>
        <p:origin x="9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16/4/2025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8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GV chọn đáp án đúng bằng cách bấm vào từng ô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sv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svg"/><Relationship Id="rId7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7.svg"/><Relationship Id="rId7" Type="http://schemas.openxmlformats.org/officeDocument/2006/relationships/image" Target="../media/image6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6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7.sv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9.svg"/><Relationship Id="rId10" Type="http://schemas.openxmlformats.org/officeDocument/2006/relationships/image" Target="../media/image32.png"/><Relationship Id="rId4" Type="http://schemas.openxmlformats.org/officeDocument/2006/relationships/audio" Target="../media/media2.mp3"/><Relationship Id="rId9" Type="http://schemas.openxmlformats.org/officeDocument/2006/relationships/image" Target="../media/image31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5.svg"/><Relationship Id="rId7" Type="http://schemas.openxmlformats.org/officeDocument/2006/relationships/image" Target="../media/image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uoitre.vn/toc-do-song-than-khung-khiep-den-muc-nao" TargetMode="External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5.svg"/><Relationship Id="rId7" Type="http://schemas.openxmlformats.org/officeDocument/2006/relationships/image" Target="../media/image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uoitre.vn/toc-do-song-than-khung-khiep-den-muc-nao" TargetMode="External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739658" y="2144138"/>
            <a:ext cx="14602987" cy="2748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895302" y="5503571"/>
                <a:ext cx="5733594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000" kern="1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endParaRPr lang="en-US" sz="3200" kern="1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302" y="5503571"/>
                <a:ext cx="5733594" cy="139252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2348319" y="7373100"/>
                <a:ext cx="5733594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endParaRPr lang="en-US" sz="3200" kern="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319" y="7373100"/>
                <a:ext cx="5733594" cy="139252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867228" y="7373100"/>
                <a:ext cx="5733594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−256</m:t>
                    </m:r>
                  </m:oMath>
                </a14:m>
                <a:endParaRPr lang="en-US" sz="3200" kern="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228" y="7373100"/>
                <a:ext cx="5733594" cy="1392529"/>
              </a:xfrm>
              <a:prstGeom prst="roundRect">
                <a:avLst/>
              </a:prstGeom>
              <a:blipFill>
                <a:blip r:embed="rId9"/>
                <a:stretch>
                  <a:fillRect b="-4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2376393" y="5503571"/>
                <a:ext cx="5733594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vi-VN" sz="40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93" y="5503571"/>
                <a:ext cx="5733594" cy="139252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22051" y="5816856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535357" y="7747321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01830" y="5877792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8062" y="7747321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95104" y="2908151"/>
                <a:ext cx="8292094" cy="91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b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1: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Căn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104" y="2908151"/>
                <a:ext cx="8292094" cy="916276"/>
              </a:xfrm>
              <a:prstGeom prst="rect">
                <a:avLst/>
              </a:prstGeom>
              <a:blipFill>
                <a:blip r:embed="rId1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02BCCE-3ABA-738F-0ED9-25313A9A4BAC}"/>
              </a:ext>
            </a:extLst>
          </p:cNvPr>
          <p:cNvSpPr txBox="1"/>
          <p:nvPr/>
        </p:nvSpPr>
        <p:spPr>
          <a:xfrm>
            <a:off x="6762750" y="281674"/>
            <a:ext cx="4762500" cy="1652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000" b="1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9648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600774" y="5346253"/>
            <a:ext cx="6478302" cy="2033354"/>
            <a:chOff x="558969" y="2865239"/>
            <a:chExt cx="10758913" cy="3230759"/>
          </a:xfrm>
        </p:grpSpPr>
        <p:grpSp>
          <p:nvGrpSpPr>
            <p:cNvPr id="8" name="Group 8"/>
            <p:cNvGrpSpPr/>
            <p:nvPr/>
          </p:nvGrpSpPr>
          <p:grpSpPr>
            <a:xfrm>
              <a:off x="1186877" y="2865239"/>
              <a:ext cx="10131005" cy="3230759"/>
              <a:chOff x="-8513" y="-38100"/>
              <a:chExt cx="2668249" cy="8509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8513" y="4911"/>
                <a:ext cx="2668249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1"/>
                <p:cNvSpPr txBox="1"/>
                <p:nvPr/>
              </p:nvSpPr>
              <p:spPr>
                <a:xfrm>
                  <a:off x="2591126" y="3563206"/>
                  <a:ext cx="7650928" cy="150027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4000"/>
                          <m:t> </m:t>
                        </m:r>
                        <m:r>
                          <m:rPr>
                            <m:nor/>
                          </m:rPr>
                          <a:rPr lang="en-US" sz="4000"/>
                          <m:t>th</m:t>
                        </m:r>
                        <m:r>
                          <m:rPr>
                            <m:nor/>
                          </m:rPr>
                          <a:rPr lang="en-US" sz="4000"/>
                          <m:t>ì 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393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126" y="3563206"/>
                  <a:ext cx="7650928" cy="15002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2"/>
            <p:cNvSpPr txBox="1"/>
            <p:nvPr/>
          </p:nvSpPr>
          <p:spPr>
            <a:xfrm>
              <a:off x="953382" y="3574362"/>
              <a:ext cx="740025" cy="1171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630" y="8329892"/>
            <a:ext cx="2407518" cy="2124280"/>
          </a:xfrm>
          <a:prstGeom prst="rect">
            <a:avLst/>
          </a:prstGeom>
        </p:spPr>
      </p:pic>
      <p:grpSp>
        <p:nvGrpSpPr>
          <p:cNvPr id="40" name="Group 36"/>
          <p:cNvGrpSpPr/>
          <p:nvPr/>
        </p:nvGrpSpPr>
        <p:grpSpPr>
          <a:xfrm>
            <a:off x="-133843" y="1994625"/>
            <a:ext cx="3386223" cy="2754355"/>
            <a:chOff x="815006" y="-547723"/>
            <a:chExt cx="4244565" cy="5767471"/>
          </a:xfrm>
        </p:grpSpPr>
        <p:sp>
          <p:nvSpPr>
            <p:cNvPr id="46" name="Freeform 37"/>
            <p:cNvSpPr/>
            <p:nvPr/>
          </p:nvSpPr>
          <p:spPr>
            <a:xfrm rot="20551586">
              <a:off x="1735913" y="391436"/>
              <a:ext cx="2402754" cy="4828312"/>
            </a:xfrm>
            <a:custGeom>
              <a:avLst/>
              <a:gdLst/>
              <a:ahLst/>
              <a:cxnLst/>
              <a:rect l="l" t="t" r="r" b="b"/>
              <a:pathLst>
                <a:path w="2964368" h="3809351">
                  <a:moveTo>
                    <a:pt x="0" y="0"/>
                  </a:moveTo>
                  <a:lnTo>
                    <a:pt x="2964367" y="0"/>
                  </a:lnTo>
                  <a:lnTo>
                    <a:pt x="2964367" y="3809351"/>
                  </a:lnTo>
                  <a:lnTo>
                    <a:pt x="0" y="3809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38"/>
            <p:cNvSpPr txBox="1"/>
            <p:nvPr/>
          </p:nvSpPr>
          <p:spPr>
            <a:xfrm rot="20550000">
              <a:off x="815006" y="-547723"/>
              <a:ext cx="4244565" cy="46186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2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484647" y="2053573"/>
            <a:ext cx="9897303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800" ker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Khẳng định nào sau đây là đúng?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89751" y="7874026"/>
            <a:ext cx="6534978" cy="2033354"/>
            <a:chOff x="558969" y="2865239"/>
            <a:chExt cx="10853038" cy="3230759"/>
          </a:xfrm>
        </p:grpSpPr>
        <p:grpSp>
          <p:nvGrpSpPr>
            <p:cNvPr id="58" name="Group 8"/>
            <p:cNvGrpSpPr/>
            <p:nvPr/>
          </p:nvGrpSpPr>
          <p:grpSpPr>
            <a:xfrm>
              <a:off x="1186877" y="2865239"/>
              <a:ext cx="10225130" cy="3230759"/>
              <a:chOff x="-8513" y="-38100"/>
              <a:chExt cx="2693039" cy="850900"/>
            </a:xfrm>
          </p:grpSpPr>
          <p:sp>
            <p:nvSpPr>
              <p:cNvPr id="64" name="Freeform 9"/>
              <p:cNvSpPr/>
              <p:nvPr/>
            </p:nvSpPr>
            <p:spPr>
              <a:xfrm>
                <a:off x="-8513" y="4911"/>
                <a:ext cx="2693039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65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62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63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31"/>
                <p:cNvSpPr txBox="1"/>
                <p:nvPr/>
              </p:nvSpPr>
              <p:spPr>
                <a:xfrm>
                  <a:off x="3164901" y="3558513"/>
                  <a:ext cx="6192862" cy="148356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4000"/>
                          <m:t> </m:t>
                        </m:r>
                        <m:r>
                          <m:rPr>
                            <m:nor/>
                          </m:rPr>
                          <a:rPr lang="en-US" sz="4000"/>
                          <m:t>th</m:t>
                        </m:r>
                        <m:r>
                          <m:rPr>
                            <m:nor/>
                          </m:rPr>
                          <a:rPr lang="en-US" sz="4000"/>
                          <m:t>ì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393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901" y="3558513"/>
                  <a:ext cx="6192862" cy="14835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32"/>
            <p:cNvSpPr txBox="1"/>
            <p:nvPr/>
          </p:nvSpPr>
          <p:spPr>
            <a:xfrm>
              <a:off x="953382" y="3574362"/>
              <a:ext cx="740025" cy="1171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132581" y="5317446"/>
            <a:ext cx="6478302" cy="2033354"/>
            <a:chOff x="558969" y="2865239"/>
            <a:chExt cx="10758913" cy="3230759"/>
          </a:xfrm>
        </p:grpSpPr>
        <p:grpSp>
          <p:nvGrpSpPr>
            <p:cNvPr id="67" name="Group 8"/>
            <p:cNvGrpSpPr/>
            <p:nvPr/>
          </p:nvGrpSpPr>
          <p:grpSpPr>
            <a:xfrm>
              <a:off x="1186877" y="2865239"/>
              <a:ext cx="10131005" cy="3230759"/>
              <a:chOff x="-8513" y="-38100"/>
              <a:chExt cx="2668249" cy="850900"/>
            </a:xfrm>
          </p:grpSpPr>
          <p:sp>
            <p:nvSpPr>
              <p:cNvPr id="73" name="Freeform 9"/>
              <p:cNvSpPr/>
              <p:nvPr/>
            </p:nvSpPr>
            <p:spPr>
              <a:xfrm>
                <a:off x="-8513" y="4911"/>
                <a:ext cx="2668249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4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71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72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31"/>
                <p:cNvSpPr txBox="1"/>
                <p:nvPr/>
              </p:nvSpPr>
              <p:spPr>
                <a:xfrm>
                  <a:off x="2786767" y="3414075"/>
                  <a:ext cx="7338202" cy="167825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000"/>
                          <m:t> </m:t>
                        </m:r>
                        <m:r>
                          <m:rPr>
                            <m:nor/>
                          </m:rPr>
                          <a:rPr lang="en-US" sz="4000"/>
                          <m:t>th</m:t>
                        </m:r>
                        <m:r>
                          <m:rPr>
                            <m:nor/>
                          </m:rPr>
                          <a:rPr lang="en-US" sz="4000"/>
                          <m:t>ì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393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767" y="3414075"/>
                  <a:ext cx="7338202" cy="16782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32"/>
            <p:cNvSpPr txBox="1"/>
            <p:nvPr/>
          </p:nvSpPr>
          <p:spPr>
            <a:xfrm>
              <a:off x="953382" y="3574362"/>
              <a:ext cx="740025" cy="1171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147344" y="7822098"/>
            <a:ext cx="6463540" cy="2033354"/>
            <a:chOff x="558969" y="2865239"/>
            <a:chExt cx="10734397" cy="3230759"/>
          </a:xfrm>
        </p:grpSpPr>
        <p:grpSp>
          <p:nvGrpSpPr>
            <p:cNvPr id="76" name="Group 8"/>
            <p:cNvGrpSpPr/>
            <p:nvPr/>
          </p:nvGrpSpPr>
          <p:grpSpPr>
            <a:xfrm>
              <a:off x="1186877" y="2865239"/>
              <a:ext cx="10106489" cy="3230759"/>
              <a:chOff x="-8513" y="-38100"/>
              <a:chExt cx="2661792" cy="850900"/>
            </a:xfrm>
          </p:grpSpPr>
          <p:sp>
            <p:nvSpPr>
              <p:cNvPr id="82" name="Freeform 9"/>
              <p:cNvSpPr/>
              <p:nvPr/>
            </p:nvSpPr>
            <p:spPr>
              <a:xfrm>
                <a:off x="-8513" y="4911"/>
                <a:ext cx="2661792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83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80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81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31"/>
                <p:cNvSpPr txBox="1"/>
                <p:nvPr/>
              </p:nvSpPr>
              <p:spPr>
                <a:xfrm>
                  <a:off x="2648130" y="3411527"/>
                  <a:ext cx="7280691" cy="166929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&gt;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pt-BR" sz="4000"/>
                          <m:t> </m:t>
                        </m:r>
                        <m:r>
                          <m:rPr>
                            <m:nor/>
                          </m:rPr>
                          <a:rPr lang="pt-BR" sz="4000"/>
                          <m:t>th</m:t>
                        </m:r>
                        <m:r>
                          <m:rPr>
                            <m:nor/>
                          </m:rPr>
                          <a:rPr lang="pt-BR" sz="4000"/>
                          <m:t>ì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393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130" y="3411527"/>
                  <a:ext cx="7280691" cy="166929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32"/>
            <p:cNvSpPr txBox="1"/>
            <p:nvPr/>
          </p:nvSpPr>
          <p:spPr>
            <a:xfrm>
              <a:off x="953382" y="3574362"/>
              <a:ext cx="740025" cy="1171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64" y="5470566"/>
            <a:ext cx="1621756" cy="163656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06991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777927" y="2324575"/>
                <a:ext cx="5737075" cy="991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lvl="0" algn="just">
                  <a:lnSpc>
                    <a:spcPct val="150000"/>
                  </a:lnSpc>
                </a:pPr>
                <a:r>
                  <a:rPr lang="fr-FR" sz="4000" kern="0">
                    <a:latin typeface="Arial" panose="020B0604020202020204" pitchFamily="34" charset="0"/>
                    <a:ea typeface="Calibri" panose="020F0502020204030204" pitchFamily="34" charset="0"/>
                  </a:rPr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ker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4000" i="1" ker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4000" kern="0">
                    <a:latin typeface="Arial" panose="020B0604020202020204" pitchFamily="34" charset="0"/>
                    <a:ea typeface="Times New Roman" panose="02020603050405020304" pitchFamily="18" charset="0"/>
                  </a:rPr>
                  <a:t> bằng: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27" y="2324575"/>
                <a:ext cx="5737075" cy="991746"/>
              </a:xfrm>
              <a:prstGeom prst="rect">
                <a:avLst/>
              </a:prstGeom>
              <a:blipFill>
                <a:blip r:embed="rId2"/>
                <a:stretch>
                  <a:fillRect l="-3826" b="-25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996652" y="6176037"/>
            <a:ext cx="4692593" cy="2033354"/>
            <a:chOff x="558969" y="2865239"/>
            <a:chExt cx="7793278" cy="3230759"/>
          </a:xfrm>
        </p:grpSpPr>
        <p:grpSp>
          <p:nvGrpSpPr>
            <p:cNvPr id="8" name="Group 8"/>
            <p:cNvGrpSpPr/>
            <p:nvPr/>
          </p:nvGrpSpPr>
          <p:grpSpPr>
            <a:xfrm>
              <a:off x="1186877" y="2865239"/>
              <a:ext cx="7165370" cy="3230759"/>
              <a:chOff x="-8513" y="-38100"/>
              <a:chExt cx="1887176" cy="8509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8513" y="4911"/>
                <a:ext cx="1887176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1"/>
                <p:cNvSpPr txBox="1"/>
                <p:nvPr/>
              </p:nvSpPr>
              <p:spPr>
                <a:xfrm>
                  <a:off x="1702392" y="3561029"/>
                  <a:ext cx="6192864" cy="146706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392" y="3561029"/>
                  <a:ext cx="6192864" cy="14670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2"/>
            <p:cNvSpPr txBox="1"/>
            <p:nvPr/>
          </p:nvSpPr>
          <p:spPr>
            <a:xfrm>
              <a:off x="953382" y="3574362"/>
              <a:ext cx="740025" cy="1078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6"/>
          <p:cNvGrpSpPr/>
          <p:nvPr/>
        </p:nvGrpSpPr>
        <p:grpSpPr>
          <a:xfrm>
            <a:off x="2761403" y="1701244"/>
            <a:ext cx="3386223" cy="2606598"/>
            <a:chOff x="753603" y="-238327"/>
            <a:chExt cx="4244565" cy="5458075"/>
          </a:xfrm>
        </p:grpSpPr>
        <p:sp>
          <p:nvSpPr>
            <p:cNvPr id="46" name="Freeform 37"/>
            <p:cNvSpPr/>
            <p:nvPr/>
          </p:nvSpPr>
          <p:spPr>
            <a:xfrm rot="20551586">
              <a:off x="1735913" y="391436"/>
              <a:ext cx="2402754" cy="4828312"/>
            </a:xfrm>
            <a:custGeom>
              <a:avLst/>
              <a:gdLst/>
              <a:ahLst/>
              <a:cxnLst/>
              <a:rect l="l" t="t" r="r" b="b"/>
              <a:pathLst>
                <a:path w="2964368" h="3809351">
                  <a:moveTo>
                    <a:pt x="0" y="0"/>
                  </a:moveTo>
                  <a:lnTo>
                    <a:pt x="2964367" y="0"/>
                  </a:lnTo>
                  <a:lnTo>
                    <a:pt x="2964367" y="3809351"/>
                  </a:lnTo>
                  <a:lnTo>
                    <a:pt x="0" y="3809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38"/>
            <p:cNvSpPr txBox="1"/>
            <p:nvPr/>
          </p:nvSpPr>
          <p:spPr>
            <a:xfrm rot="20550000">
              <a:off x="753603" y="-238327"/>
              <a:ext cx="4244565" cy="3732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2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74757" y="8073675"/>
            <a:ext cx="4709045" cy="2033354"/>
            <a:chOff x="558969" y="2865239"/>
            <a:chExt cx="7820600" cy="3230759"/>
          </a:xfrm>
        </p:grpSpPr>
        <p:grpSp>
          <p:nvGrpSpPr>
            <p:cNvPr id="58" name="Group 8"/>
            <p:cNvGrpSpPr/>
            <p:nvPr/>
          </p:nvGrpSpPr>
          <p:grpSpPr>
            <a:xfrm>
              <a:off x="1186877" y="2865239"/>
              <a:ext cx="7192692" cy="3230759"/>
              <a:chOff x="-8513" y="-38100"/>
              <a:chExt cx="1894372" cy="850900"/>
            </a:xfrm>
          </p:grpSpPr>
          <p:sp>
            <p:nvSpPr>
              <p:cNvPr id="64" name="Freeform 9"/>
              <p:cNvSpPr/>
              <p:nvPr/>
            </p:nvSpPr>
            <p:spPr>
              <a:xfrm>
                <a:off x="-8513" y="4911"/>
                <a:ext cx="1894372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65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62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63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31"/>
                <p:cNvSpPr txBox="1"/>
                <p:nvPr/>
              </p:nvSpPr>
              <p:spPr>
                <a:xfrm>
                  <a:off x="1971666" y="3671110"/>
                  <a:ext cx="5428894" cy="146706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666" y="3671110"/>
                  <a:ext cx="5428894" cy="14670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32"/>
            <p:cNvSpPr txBox="1"/>
            <p:nvPr/>
          </p:nvSpPr>
          <p:spPr>
            <a:xfrm>
              <a:off x="953382" y="3574362"/>
              <a:ext cx="740025" cy="113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309914" y="6176037"/>
            <a:ext cx="4493381" cy="2033354"/>
            <a:chOff x="558969" y="2865239"/>
            <a:chExt cx="7462433" cy="3230759"/>
          </a:xfrm>
        </p:grpSpPr>
        <p:grpSp>
          <p:nvGrpSpPr>
            <p:cNvPr id="67" name="Group 8"/>
            <p:cNvGrpSpPr/>
            <p:nvPr/>
          </p:nvGrpSpPr>
          <p:grpSpPr>
            <a:xfrm>
              <a:off x="1186877" y="2865239"/>
              <a:ext cx="6834525" cy="3230759"/>
              <a:chOff x="-8513" y="-38100"/>
              <a:chExt cx="1800040" cy="850900"/>
            </a:xfrm>
          </p:grpSpPr>
          <p:sp>
            <p:nvSpPr>
              <p:cNvPr id="73" name="Freeform 9"/>
              <p:cNvSpPr/>
              <p:nvPr/>
            </p:nvSpPr>
            <p:spPr>
              <a:xfrm>
                <a:off x="-8513" y="4911"/>
                <a:ext cx="1800040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74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71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72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31"/>
                <p:cNvSpPr txBox="1"/>
                <p:nvPr/>
              </p:nvSpPr>
              <p:spPr>
                <a:xfrm>
                  <a:off x="2298369" y="3618234"/>
                  <a:ext cx="5228835" cy="146706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369" y="3618234"/>
                  <a:ext cx="5228835" cy="14670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32"/>
            <p:cNvSpPr txBox="1"/>
            <p:nvPr/>
          </p:nvSpPr>
          <p:spPr>
            <a:xfrm>
              <a:off x="953382" y="3574362"/>
              <a:ext cx="740025" cy="113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347605" y="8215546"/>
            <a:ext cx="4455690" cy="2033354"/>
            <a:chOff x="558969" y="2865239"/>
            <a:chExt cx="7399838" cy="3230759"/>
          </a:xfrm>
        </p:grpSpPr>
        <p:grpSp>
          <p:nvGrpSpPr>
            <p:cNvPr id="76" name="Group 8"/>
            <p:cNvGrpSpPr/>
            <p:nvPr/>
          </p:nvGrpSpPr>
          <p:grpSpPr>
            <a:xfrm>
              <a:off x="1186877" y="2865239"/>
              <a:ext cx="6771930" cy="3230759"/>
              <a:chOff x="-8513" y="-38100"/>
              <a:chExt cx="1783554" cy="850900"/>
            </a:xfrm>
          </p:grpSpPr>
          <p:sp>
            <p:nvSpPr>
              <p:cNvPr id="82" name="Freeform 9"/>
              <p:cNvSpPr/>
              <p:nvPr/>
            </p:nvSpPr>
            <p:spPr>
              <a:xfrm>
                <a:off x="-8513" y="4911"/>
                <a:ext cx="1783554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83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80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81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31"/>
                <p:cNvSpPr txBox="1"/>
                <p:nvPr/>
              </p:nvSpPr>
              <p:spPr>
                <a:xfrm>
                  <a:off x="2475760" y="3595023"/>
                  <a:ext cx="4278023" cy="146706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760" y="3595023"/>
                  <a:ext cx="4278023" cy="14670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32"/>
            <p:cNvSpPr txBox="1"/>
            <p:nvPr/>
          </p:nvSpPr>
          <p:spPr>
            <a:xfrm>
              <a:off x="953382" y="3574362"/>
              <a:ext cx="740025" cy="113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73" y="8201996"/>
            <a:ext cx="1621756" cy="163656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087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 rot="20551586">
            <a:off x="621711" y="1124064"/>
            <a:ext cx="2223276" cy="2857013"/>
          </a:xfrm>
          <a:custGeom>
            <a:avLst/>
            <a:gdLst/>
            <a:ahLst/>
            <a:cxnLst/>
            <a:rect l="l" t="t" r="r" b="b"/>
            <a:pathLst>
              <a:path w="2964368" h="3809351">
                <a:moveTo>
                  <a:pt x="0" y="0"/>
                </a:moveTo>
                <a:lnTo>
                  <a:pt x="2964367" y="0"/>
                </a:lnTo>
                <a:lnTo>
                  <a:pt x="2964367" y="3809351"/>
                </a:lnTo>
                <a:lnTo>
                  <a:pt x="0" y="380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6222760" y="2094432"/>
            <a:ext cx="7394636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ker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Khẳng định nào sau đây đúng?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43000" y="4966558"/>
            <a:ext cx="7163528" cy="1587253"/>
            <a:chOff x="507541" y="3413410"/>
            <a:chExt cx="6149546" cy="3230759"/>
          </a:xfrm>
        </p:grpSpPr>
        <p:grpSp>
          <p:nvGrpSpPr>
            <p:cNvPr id="8" name="Group 8"/>
            <p:cNvGrpSpPr/>
            <p:nvPr/>
          </p:nvGrpSpPr>
          <p:grpSpPr>
            <a:xfrm>
              <a:off x="1028700" y="3413410"/>
              <a:ext cx="5628387" cy="3230759"/>
              <a:chOff x="0" y="-38100"/>
              <a:chExt cx="1482374" cy="8509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82374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58687" y="4076770"/>
              <a:ext cx="740026" cy="1471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283885" y="3951318"/>
                  <a:ext cx="4575978" cy="22453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3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fr-FR" sz="4000"/>
                          <m:t> </m:t>
                        </m:r>
                        <m:r>
                          <m:rPr>
                            <m:nor/>
                          </m:rPr>
                          <a:rPr lang="fr-FR" sz="4000"/>
                          <m:t>khi</m:t>
                        </m:r>
                        <m:r>
                          <m:rPr>
                            <m:nor/>
                          </m:rPr>
                          <a:rPr lang="fr-FR" sz="4000"/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885" y="3951318"/>
                  <a:ext cx="4575978" cy="22453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38"/>
          <p:cNvSpPr txBox="1"/>
          <p:nvPr/>
        </p:nvSpPr>
        <p:spPr>
          <a:xfrm rot="20550000">
            <a:off x="-1025627" y="869358"/>
            <a:ext cx="5517952" cy="1800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48317" y="7406220"/>
            <a:ext cx="7163528" cy="1587253"/>
            <a:chOff x="507541" y="3413410"/>
            <a:chExt cx="6149546" cy="3230759"/>
          </a:xfrm>
        </p:grpSpPr>
        <p:grpSp>
          <p:nvGrpSpPr>
            <p:cNvPr id="51" name="Group 8"/>
            <p:cNvGrpSpPr/>
            <p:nvPr/>
          </p:nvGrpSpPr>
          <p:grpSpPr>
            <a:xfrm>
              <a:off x="1028700" y="3413410"/>
              <a:ext cx="5628387" cy="3230759"/>
              <a:chOff x="0" y="-38100"/>
              <a:chExt cx="1482374" cy="850900"/>
            </a:xfrm>
          </p:grpSpPr>
          <p:sp>
            <p:nvSpPr>
              <p:cNvPr id="57" name="Freeform 9"/>
              <p:cNvSpPr/>
              <p:nvPr/>
            </p:nvSpPr>
            <p:spPr>
              <a:xfrm>
                <a:off x="0" y="0"/>
                <a:ext cx="1482374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58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14"/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55" name="Freeform 15"/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5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Box 32"/>
            <p:cNvSpPr txBox="1"/>
            <p:nvPr/>
          </p:nvSpPr>
          <p:spPr>
            <a:xfrm>
              <a:off x="658687" y="4076770"/>
              <a:ext cx="740026" cy="1471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1946216" y="3884132"/>
                  <a:ext cx="4066302" cy="18562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30000"/>
                    </a:lnSpc>
                    <a:defRPr/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fr-FR" sz="4000" dirty="0"/>
                    <a:t> khi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216" y="3884132"/>
                  <a:ext cx="4066302" cy="1856283"/>
                </a:xfrm>
                <a:prstGeom prst="rect">
                  <a:avLst/>
                </a:prstGeom>
                <a:blipFill>
                  <a:blip r:embed="rId5"/>
                  <a:stretch>
                    <a:fillRect b="-28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9448800" y="4945675"/>
            <a:ext cx="8001727" cy="1587253"/>
            <a:chOff x="507541" y="3413410"/>
            <a:chExt cx="6869099" cy="3230759"/>
          </a:xfrm>
        </p:grpSpPr>
        <p:grpSp>
          <p:nvGrpSpPr>
            <p:cNvPr id="60" name="Group 8"/>
            <p:cNvGrpSpPr/>
            <p:nvPr/>
          </p:nvGrpSpPr>
          <p:grpSpPr>
            <a:xfrm>
              <a:off x="1028700" y="3413410"/>
              <a:ext cx="6347940" cy="3230759"/>
              <a:chOff x="0" y="-38100"/>
              <a:chExt cx="1671886" cy="850900"/>
            </a:xfrm>
          </p:grpSpPr>
          <p:sp>
            <p:nvSpPr>
              <p:cNvPr id="66" name="Freeform 9"/>
              <p:cNvSpPr/>
              <p:nvPr/>
            </p:nvSpPr>
            <p:spPr>
              <a:xfrm>
                <a:off x="0" y="0"/>
                <a:ext cx="1671886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67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Group 14"/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64" name="Freeform 15"/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65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32"/>
            <p:cNvSpPr txBox="1"/>
            <p:nvPr/>
          </p:nvSpPr>
          <p:spPr>
            <a:xfrm>
              <a:off x="658687" y="4076770"/>
              <a:ext cx="740026" cy="1471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264627" y="3924279"/>
                  <a:ext cx="5849732" cy="2008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3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rad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&lt;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fr-FR" sz="4000"/>
                          <m:t> </m:t>
                        </m:r>
                        <m:r>
                          <m:rPr>
                            <m:nor/>
                          </m:rPr>
                          <a:rPr lang="fr-FR" sz="4000"/>
                          <m:t>n</m:t>
                        </m:r>
                        <m:r>
                          <m:rPr>
                            <m:nor/>
                          </m:rPr>
                          <a:rPr lang="fr-FR" sz="4000"/>
                          <m:t>ế</m:t>
                        </m:r>
                        <m:r>
                          <m:rPr>
                            <m:nor/>
                          </m:rPr>
                          <a:rPr lang="fr-FR" sz="4000"/>
                          <m:t>u</m:t>
                        </m:r>
                        <m:r>
                          <m:rPr>
                            <m:nor/>
                          </m:rPr>
                          <a:rPr lang="fr-FR" sz="4000"/>
                          <m:t> 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4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627" y="3924279"/>
                  <a:ext cx="5849732" cy="20088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9448801" y="7374620"/>
            <a:ext cx="8001726" cy="1587253"/>
            <a:chOff x="507541" y="3413410"/>
            <a:chExt cx="6869099" cy="3230759"/>
          </a:xfrm>
        </p:grpSpPr>
        <p:grpSp>
          <p:nvGrpSpPr>
            <p:cNvPr id="69" name="Group 8"/>
            <p:cNvGrpSpPr/>
            <p:nvPr/>
          </p:nvGrpSpPr>
          <p:grpSpPr>
            <a:xfrm>
              <a:off x="1028700" y="3413410"/>
              <a:ext cx="6347940" cy="3230759"/>
              <a:chOff x="0" y="-38100"/>
              <a:chExt cx="1671886" cy="850900"/>
            </a:xfrm>
          </p:grpSpPr>
          <p:sp>
            <p:nvSpPr>
              <p:cNvPr id="75" name="Freeform 9"/>
              <p:cNvSpPr/>
              <p:nvPr/>
            </p:nvSpPr>
            <p:spPr>
              <a:xfrm>
                <a:off x="0" y="0"/>
                <a:ext cx="1671886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6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14"/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73" name="Freeform 15"/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74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TextBox 32"/>
            <p:cNvSpPr txBox="1"/>
            <p:nvPr/>
          </p:nvSpPr>
          <p:spPr>
            <a:xfrm>
              <a:off x="658687" y="4076770"/>
              <a:ext cx="740026" cy="1471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2331099" y="4010470"/>
                  <a:ext cx="3743140" cy="1795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30000"/>
                    </a:lnSpc>
                    <a:defRPr/>
                  </a:pP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fr-FR" sz="4000" dirty="0"/>
                    <a:t> </a:t>
                  </a:r>
                  <a:r>
                    <a:rPr lang="fr-FR" sz="4000" dirty="0" err="1"/>
                    <a:t>thì</a:t>
                  </a:r>
                  <a:r>
                    <a:rPr lang="fr-FR" sz="4000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rad>
                      <m:r>
                        <a:rPr lang="fr-FR" sz="4000" i="1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rad>
                    </m:oMath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099" y="4010470"/>
                  <a:ext cx="3743140" cy="1795855"/>
                </a:xfrm>
                <a:prstGeom prst="rect">
                  <a:avLst/>
                </a:prstGeom>
                <a:blipFill>
                  <a:blip r:embed="rId7"/>
                  <a:stretch>
                    <a:fillRect b="-2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29" y="5085914"/>
            <a:ext cx="1325962" cy="13380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592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59415" y="2413787"/>
                <a:ext cx="9419227" cy="1252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lvl="0" algn="just">
                  <a:lnSpc>
                    <a:spcPct val="200000"/>
                  </a:lnSpc>
                </a:pPr>
                <a:r>
                  <a:rPr lang="vi-VN" sz="4000" kern="0" dirty="0">
                    <a:ea typeface="Calibri" panose="020F050202020403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36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000" i="1" ker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vi-VN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4000" kern="0" dirty="0"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4000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4000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15" y="2413787"/>
                <a:ext cx="9419227" cy="1252715"/>
              </a:xfrm>
              <a:prstGeom prst="rect">
                <a:avLst/>
              </a:prstGeom>
              <a:blipFill>
                <a:blip r:embed="rId2"/>
                <a:stretch>
                  <a:fillRect l="-2265" b="-2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890694" y="5584330"/>
            <a:ext cx="4692593" cy="2033354"/>
            <a:chOff x="558969" y="2865239"/>
            <a:chExt cx="7793278" cy="3230759"/>
          </a:xfrm>
        </p:grpSpPr>
        <p:grpSp>
          <p:nvGrpSpPr>
            <p:cNvPr id="8" name="Group 8"/>
            <p:cNvGrpSpPr/>
            <p:nvPr/>
          </p:nvGrpSpPr>
          <p:grpSpPr>
            <a:xfrm>
              <a:off x="1186877" y="2865239"/>
              <a:ext cx="7165370" cy="3230759"/>
              <a:chOff x="-8513" y="-38100"/>
              <a:chExt cx="1887176" cy="8509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8513" y="4911"/>
                <a:ext cx="1887176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1"/>
                <p:cNvSpPr txBox="1"/>
                <p:nvPr/>
              </p:nvSpPr>
              <p:spPr>
                <a:xfrm>
                  <a:off x="1811746" y="3505595"/>
                  <a:ext cx="6192864" cy="132035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746" y="3505595"/>
                  <a:ext cx="6192864" cy="13203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2"/>
            <p:cNvSpPr txBox="1"/>
            <p:nvPr/>
          </p:nvSpPr>
          <p:spPr>
            <a:xfrm>
              <a:off x="953382" y="3574362"/>
              <a:ext cx="740025" cy="1078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6"/>
          <p:cNvGrpSpPr/>
          <p:nvPr/>
        </p:nvGrpSpPr>
        <p:grpSpPr>
          <a:xfrm>
            <a:off x="-62902" y="1586469"/>
            <a:ext cx="3386223" cy="2606598"/>
            <a:chOff x="753603" y="-238327"/>
            <a:chExt cx="4244565" cy="5458075"/>
          </a:xfrm>
        </p:grpSpPr>
        <p:sp>
          <p:nvSpPr>
            <p:cNvPr id="46" name="Freeform 37"/>
            <p:cNvSpPr/>
            <p:nvPr/>
          </p:nvSpPr>
          <p:spPr>
            <a:xfrm rot="20551586">
              <a:off x="1735913" y="391436"/>
              <a:ext cx="2402754" cy="4828312"/>
            </a:xfrm>
            <a:custGeom>
              <a:avLst/>
              <a:gdLst/>
              <a:ahLst/>
              <a:cxnLst/>
              <a:rect l="l" t="t" r="r" b="b"/>
              <a:pathLst>
                <a:path w="2964368" h="3809351">
                  <a:moveTo>
                    <a:pt x="0" y="0"/>
                  </a:moveTo>
                  <a:lnTo>
                    <a:pt x="2964367" y="0"/>
                  </a:lnTo>
                  <a:lnTo>
                    <a:pt x="2964367" y="3809351"/>
                  </a:lnTo>
                  <a:lnTo>
                    <a:pt x="0" y="3809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38"/>
            <p:cNvSpPr txBox="1"/>
            <p:nvPr/>
          </p:nvSpPr>
          <p:spPr>
            <a:xfrm rot="20550000">
              <a:off x="753603" y="-238327"/>
              <a:ext cx="4244565" cy="3732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2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81200" y="7617684"/>
            <a:ext cx="4709045" cy="2033354"/>
            <a:chOff x="558969" y="2865239"/>
            <a:chExt cx="7820600" cy="3230759"/>
          </a:xfrm>
        </p:grpSpPr>
        <p:grpSp>
          <p:nvGrpSpPr>
            <p:cNvPr id="58" name="Group 8"/>
            <p:cNvGrpSpPr/>
            <p:nvPr/>
          </p:nvGrpSpPr>
          <p:grpSpPr>
            <a:xfrm>
              <a:off x="1186877" y="2865239"/>
              <a:ext cx="7192692" cy="3230759"/>
              <a:chOff x="-8513" y="-38100"/>
              <a:chExt cx="1894372" cy="850900"/>
            </a:xfrm>
          </p:grpSpPr>
          <p:sp>
            <p:nvSpPr>
              <p:cNvPr id="64" name="Freeform 9"/>
              <p:cNvSpPr/>
              <p:nvPr/>
            </p:nvSpPr>
            <p:spPr>
              <a:xfrm>
                <a:off x="-8513" y="4911"/>
                <a:ext cx="1894372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65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62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63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31"/>
                <p:cNvSpPr txBox="1"/>
                <p:nvPr/>
              </p:nvSpPr>
              <p:spPr>
                <a:xfrm>
                  <a:off x="2166948" y="3580811"/>
                  <a:ext cx="5428894" cy="132035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6948" y="3580811"/>
                  <a:ext cx="5428894" cy="13203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32"/>
            <p:cNvSpPr txBox="1"/>
            <p:nvPr/>
          </p:nvSpPr>
          <p:spPr>
            <a:xfrm>
              <a:off x="953382" y="3574362"/>
              <a:ext cx="740025" cy="113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203956" y="5584330"/>
            <a:ext cx="4493381" cy="2033354"/>
            <a:chOff x="558969" y="2865239"/>
            <a:chExt cx="7462433" cy="3230759"/>
          </a:xfrm>
        </p:grpSpPr>
        <p:grpSp>
          <p:nvGrpSpPr>
            <p:cNvPr id="67" name="Group 8"/>
            <p:cNvGrpSpPr/>
            <p:nvPr/>
          </p:nvGrpSpPr>
          <p:grpSpPr>
            <a:xfrm>
              <a:off x="1186877" y="2865239"/>
              <a:ext cx="6834525" cy="3230759"/>
              <a:chOff x="-8513" y="-38100"/>
              <a:chExt cx="1800040" cy="850900"/>
            </a:xfrm>
          </p:grpSpPr>
          <p:sp>
            <p:nvSpPr>
              <p:cNvPr id="73" name="Freeform 9"/>
              <p:cNvSpPr/>
              <p:nvPr/>
            </p:nvSpPr>
            <p:spPr>
              <a:xfrm>
                <a:off x="-8513" y="4911"/>
                <a:ext cx="1800040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74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71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72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31"/>
                <p:cNvSpPr txBox="1"/>
                <p:nvPr/>
              </p:nvSpPr>
              <p:spPr>
                <a:xfrm>
                  <a:off x="2119213" y="3477789"/>
                  <a:ext cx="5228835" cy="132035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−9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213" y="3477789"/>
                  <a:ext cx="5228835" cy="13203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32"/>
            <p:cNvSpPr txBox="1"/>
            <p:nvPr/>
          </p:nvSpPr>
          <p:spPr>
            <a:xfrm>
              <a:off x="953382" y="3574362"/>
              <a:ext cx="740025" cy="113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241647" y="7623839"/>
            <a:ext cx="4455690" cy="2033354"/>
            <a:chOff x="558969" y="2865239"/>
            <a:chExt cx="7399838" cy="3230759"/>
          </a:xfrm>
        </p:grpSpPr>
        <p:grpSp>
          <p:nvGrpSpPr>
            <p:cNvPr id="76" name="Group 8"/>
            <p:cNvGrpSpPr/>
            <p:nvPr/>
          </p:nvGrpSpPr>
          <p:grpSpPr>
            <a:xfrm>
              <a:off x="1186877" y="2865239"/>
              <a:ext cx="6771930" cy="3230759"/>
              <a:chOff x="-8513" y="-38100"/>
              <a:chExt cx="1783554" cy="850900"/>
            </a:xfrm>
          </p:grpSpPr>
          <p:sp>
            <p:nvSpPr>
              <p:cNvPr id="82" name="Freeform 9"/>
              <p:cNvSpPr/>
              <p:nvPr/>
            </p:nvSpPr>
            <p:spPr>
              <a:xfrm>
                <a:off x="-8513" y="4911"/>
                <a:ext cx="1783554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83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14"/>
            <p:cNvGrpSpPr/>
            <p:nvPr/>
          </p:nvGrpSpPr>
          <p:grpSpPr>
            <a:xfrm>
              <a:off x="558969" y="3558513"/>
              <a:ext cx="1600327" cy="1439800"/>
              <a:chOff x="-11915" y="-101557"/>
              <a:chExt cx="1013949" cy="912241"/>
            </a:xfrm>
          </p:grpSpPr>
          <p:sp>
            <p:nvSpPr>
              <p:cNvPr id="80" name="Freeform 15"/>
              <p:cNvSpPr/>
              <p:nvPr/>
            </p:nvSpPr>
            <p:spPr>
              <a:xfrm>
                <a:off x="-11915" y="-101557"/>
                <a:ext cx="1013949" cy="912241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81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31"/>
                <p:cNvSpPr txBox="1"/>
                <p:nvPr/>
              </p:nvSpPr>
              <p:spPr>
                <a:xfrm>
                  <a:off x="1879429" y="3571031"/>
                  <a:ext cx="5900677" cy="132035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29" y="3571031"/>
                  <a:ext cx="5900677" cy="13203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32"/>
            <p:cNvSpPr txBox="1"/>
            <p:nvPr/>
          </p:nvSpPr>
          <p:spPr>
            <a:xfrm>
              <a:off x="953382" y="3574362"/>
              <a:ext cx="740025" cy="113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625" y="7720465"/>
            <a:ext cx="1621756" cy="163656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717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6"/>
          <p:cNvGrpSpPr/>
          <p:nvPr/>
        </p:nvGrpSpPr>
        <p:grpSpPr>
          <a:xfrm rot="674540">
            <a:off x="338047" y="2017203"/>
            <a:ext cx="4027636" cy="3112870"/>
            <a:chOff x="818619" y="24800"/>
            <a:chExt cx="4244565" cy="5194948"/>
          </a:xfrm>
        </p:grpSpPr>
        <p:sp>
          <p:nvSpPr>
            <p:cNvPr id="51" name="Freeform 37"/>
            <p:cNvSpPr/>
            <p:nvPr/>
          </p:nvSpPr>
          <p:spPr>
            <a:xfrm rot="20551586">
              <a:off x="1735913" y="391436"/>
              <a:ext cx="2402754" cy="4828312"/>
            </a:xfrm>
            <a:custGeom>
              <a:avLst/>
              <a:gdLst/>
              <a:ahLst/>
              <a:cxnLst/>
              <a:rect l="l" t="t" r="r" b="b"/>
              <a:pathLst>
                <a:path w="2964368" h="3809351">
                  <a:moveTo>
                    <a:pt x="0" y="0"/>
                  </a:moveTo>
                  <a:lnTo>
                    <a:pt x="2964367" y="0"/>
                  </a:lnTo>
                  <a:lnTo>
                    <a:pt x="2964367" y="3809351"/>
                  </a:lnTo>
                  <a:lnTo>
                    <a:pt x="0" y="3809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38"/>
            <p:cNvSpPr txBox="1"/>
            <p:nvPr/>
          </p:nvSpPr>
          <p:spPr>
            <a:xfrm rot="20550000">
              <a:off x="818619" y="24800"/>
              <a:ext cx="4244565" cy="3732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21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74197E-0894-770D-1E7D-D7F69BCD6EB0}"/>
                  </a:ext>
                </a:extLst>
              </p:cNvPr>
              <p:cNvSpPr/>
              <p:nvPr/>
            </p:nvSpPr>
            <p:spPr>
              <a:xfrm>
                <a:off x="3788175" y="2753115"/>
                <a:ext cx="13309640" cy="1006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 kern="0">
                    <a:solidFill>
                      <a:schemeClr val="bg1"/>
                    </a:solidFill>
                    <a:ea typeface="Calibri" panose="020F0502020204030204" pitchFamily="34" charset="0"/>
                  </a:rPr>
                  <a:t>Tính giá trị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rad>
                    <m:r>
                      <a:rPr lang="vi-VN" sz="4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4000" kern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4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000" dirty="0">
                  <a:solidFill>
                    <a:schemeClr val="bg1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74197E-0894-770D-1E7D-D7F69BCD6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75" y="2753115"/>
                <a:ext cx="13309640" cy="1006814"/>
              </a:xfrm>
              <a:prstGeom prst="rect">
                <a:avLst/>
              </a:prstGeom>
              <a:blipFill>
                <a:blip r:embed="rId4"/>
                <a:stretch>
                  <a:fillRect l="-160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629A082-D522-F39C-9AC6-66591E924C7B}"/>
              </a:ext>
            </a:extLst>
          </p:cNvPr>
          <p:cNvGrpSpPr/>
          <p:nvPr/>
        </p:nvGrpSpPr>
        <p:grpSpPr>
          <a:xfrm>
            <a:off x="1137684" y="6211475"/>
            <a:ext cx="7163528" cy="1587253"/>
            <a:chOff x="507541" y="3413410"/>
            <a:chExt cx="6149546" cy="3230759"/>
          </a:xfrm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8D761247-7397-97B1-82F3-C2E86F8B20C2}"/>
                </a:ext>
              </a:extLst>
            </p:cNvPr>
            <p:cNvGrpSpPr/>
            <p:nvPr/>
          </p:nvGrpSpPr>
          <p:grpSpPr>
            <a:xfrm>
              <a:off x="1028700" y="3413410"/>
              <a:ext cx="5628387" cy="3230759"/>
              <a:chOff x="0" y="-38100"/>
              <a:chExt cx="1482374" cy="850900"/>
            </a:xfrm>
          </p:grpSpPr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487C56A5-09D2-6EB8-ABF5-59D549A9F2ED}"/>
                  </a:ext>
                </a:extLst>
              </p:cNvPr>
              <p:cNvSpPr/>
              <p:nvPr/>
            </p:nvSpPr>
            <p:spPr>
              <a:xfrm>
                <a:off x="0" y="0"/>
                <a:ext cx="1482374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53" name="TextBox 10">
                <a:extLst>
                  <a:ext uri="{FF2B5EF4-FFF2-40B4-BE49-F238E27FC236}">
                    <a16:creationId xmlns:a16="http://schemas.microsoft.com/office/drawing/2014/main" id="{4BF4A5BF-F853-294A-428A-E3D3C0F81CC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2703B022-E468-FBCB-D8B3-BC72A6D2DA84}"/>
                </a:ext>
              </a:extLst>
            </p:cNvPr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86B59C7-A0E7-92A3-F9EC-AED70C47E3B8}"/>
                  </a:ext>
                </a:extLst>
              </p:cNvPr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8" name="TextBox 16">
                <a:extLst>
                  <a:ext uri="{FF2B5EF4-FFF2-40B4-BE49-F238E27FC236}">
                    <a16:creationId xmlns:a16="http://schemas.microsoft.com/office/drawing/2014/main" id="{AB8B3CEC-DBE8-410A-2EE0-525D7A5F13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CF12D6BC-CA48-BAEC-A1C0-AB6650077CF6}"/>
                </a:ext>
              </a:extLst>
            </p:cNvPr>
            <p:cNvSpPr txBox="1"/>
            <p:nvPr/>
          </p:nvSpPr>
          <p:spPr>
            <a:xfrm>
              <a:off x="658687" y="4076770"/>
              <a:ext cx="740026" cy="164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EAAFC96-71EE-B13D-B664-62F30C277299}"/>
                    </a:ext>
                  </a:extLst>
                </p:cNvPr>
                <p:cNvSpPr/>
                <p:nvPr/>
              </p:nvSpPr>
              <p:spPr>
                <a:xfrm>
                  <a:off x="1398714" y="3892180"/>
                  <a:ext cx="4575978" cy="2288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EAAFC96-71EE-B13D-B664-62F30C277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714" y="3892180"/>
                  <a:ext cx="4575978" cy="22889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27D161-1499-08EE-A74A-D3342996B702}"/>
              </a:ext>
            </a:extLst>
          </p:cNvPr>
          <p:cNvGrpSpPr/>
          <p:nvPr/>
        </p:nvGrpSpPr>
        <p:grpSpPr>
          <a:xfrm>
            <a:off x="1143000" y="8356847"/>
            <a:ext cx="7163528" cy="1587253"/>
            <a:chOff x="507541" y="3413410"/>
            <a:chExt cx="6149546" cy="3230759"/>
          </a:xfrm>
        </p:grpSpPr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A4915457-8850-6A5D-7797-BA4E9A03C497}"/>
                </a:ext>
              </a:extLst>
            </p:cNvPr>
            <p:cNvGrpSpPr/>
            <p:nvPr/>
          </p:nvGrpSpPr>
          <p:grpSpPr>
            <a:xfrm>
              <a:off x="1028700" y="3413410"/>
              <a:ext cx="5628387" cy="3230759"/>
              <a:chOff x="0" y="-38100"/>
              <a:chExt cx="1482374" cy="850900"/>
            </a:xfrm>
          </p:grpSpPr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9E3ADC4C-F488-8B84-DE58-57D547A3DBCC}"/>
                  </a:ext>
                </a:extLst>
              </p:cNvPr>
              <p:cNvSpPr/>
              <p:nvPr/>
            </p:nvSpPr>
            <p:spPr>
              <a:xfrm>
                <a:off x="0" y="0"/>
                <a:ext cx="1482374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62" name="TextBox 10">
                <a:extLst>
                  <a:ext uri="{FF2B5EF4-FFF2-40B4-BE49-F238E27FC236}">
                    <a16:creationId xmlns:a16="http://schemas.microsoft.com/office/drawing/2014/main" id="{707823C2-BE9E-8C2B-C43F-AE50DB35E2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14">
              <a:extLst>
                <a:ext uri="{FF2B5EF4-FFF2-40B4-BE49-F238E27FC236}">
                  <a16:creationId xmlns:a16="http://schemas.microsoft.com/office/drawing/2014/main" id="{19B8464D-4650-30CC-8F06-71B12D50B887}"/>
                </a:ext>
              </a:extLst>
            </p:cNvPr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ECBBC793-E0A0-7BAD-40B8-F527E50A5A84}"/>
                  </a:ext>
                </a:extLst>
              </p:cNvPr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60" name="TextBox 16">
                <a:extLst>
                  <a:ext uri="{FF2B5EF4-FFF2-40B4-BE49-F238E27FC236}">
                    <a16:creationId xmlns:a16="http://schemas.microsoft.com/office/drawing/2014/main" id="{4BAB3FE4-E12E-781C-7B6E-86AAC3E62A4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TextBox 32">
              <a:extLst>
                <a:ext uri="{FF2B5EF4-FFF2-40B4-BE49-F238E27FC236}">
                  <a16:creationId xmlns:a16="http://schemas.microsoft.com/office/drawing/2014/main" id="{A7E26278-C7EA-29CF-3A49-9AC54F0021B3}"/>
                </a:ext>
              </a:extLst>
            </p:cNvPr>
            <p:cNvSpPr txBox="1"/>
            <p:nvPr/>
          </p:nvSpPr>
          <p:spPr>
            <a:xfrm>
              <a:off x="658687" y="4076770"/>
              <a:ext cx="740026" cy="145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232D0BE-8AD0-27C0-0860-903BB68704F5}"/>
                    </a:ext>
                  </a:extLst>
                </p:cNvPr>
                <p:cNvSpPr/>
                <p:nvPr/>
              </p:nvSpPr>
              <p:spPr>
                <a:xfrm>
                  <a:off x="1394150" y="3919842"/>
                  <a:ext cx="4575978" cy="2288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232D0BE-8AD0-27C0-0860-903BB68704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150" y="3919842"/>
                  <a:ext cx="4575978" cy="22889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F38BDA5-D33D-674E-1C26-3D4AC5D290CE}"/>
              </a:ext>
            </a:extLst>
          </p:cNvPr>
          <p:cNvGrpSpPr/>
          <p:nvPr/>
        </p:nvGrpSpPr>
        <p:grpSpPr>
          <a:xfrm>
            <a:off x="9443484" y="6190592"/>
            <a:ext cx="8001727" cy="1587253"/>
            <a:chOff x="507541" y="3413410"/>
            <a:chExt cx="6869099" cy="3230759"/>
          </a:xfrm>
        </p:grpSpPr>
        <p:grpSp>
          <p:nvGrpSpPr>
            <p:cNvPr id="64" name="Group 8">
              <a:extLst>
                <a:ext uri="{FF2B5EF4-FFF2-40B4-BE49-F238E27FC236}">
                  <a16:creationId xmlns:a16="http://schemas.microsoft.com/office/drawing/2014/main" id="{D4226C74-7749-233A-0F84-619464571944}"/>
                </a:ext>
              </a:extLst>
            </p:cNvPr>
            <p:cNvGrpSpPr/>
            <p:nvPr/>
          </p:nvGrpSpPr>
          <p:grpSpPr>
            <a:xfrm>
              <a:off x="1028700" y="3413410"/>
              <a:ext cx="6347940" cy="3230759"/>
              <a:chOff x="0" y="-38100"/>
              <a:chExt cx="1671886" cy="850900"/>
            </a:xfrm>
          </p:grpSpPr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id="{1A45A0BC-2B25-A8F3-A204-34B76D4CF69A}"/>
                  </a:ext>
                </a:extLst>
              </p:cNvPr>
              <p:cNvSpPr/>
              <p:nvPr/>
            </p:nvSpPr>
            <p:spPr>
              <a:xfrm>
                <a:off x="0" y="0"/>
                <a:ext cx="1671886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1" name="TextBox 10">
                <a:extLst>
                  <a:ext uri="{FF2B5EF4-FFF2-40B4-BE49-F238E27FC236}">
                    <a16:creationId xmlns:a16="http://schemas.microsoft.com/office/drawing/2014/main" id="{B70CAB63-6882-49EC-9286-6C63E17C08A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14">
              <a:extLst>
                <a:ext uri="{FF2B5EF4-FFF2-40B4-BE49-F238E27FC236}">
                  <a16:creationId xmlns:a16="http://schemas.microsoft.com/office/drawing/2014/main" id="{E72AC32F-81EC-33C4-A1D9-1A82875A803B}"/>
                </a:ext>
              </a:extLst>
            </p:cNvPr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3D7312BA-3091-434E-ABE7-F8DBC165AB5B}"/>
                  </a:ext>
                </a:extLst>
              </p:cNvPr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69" name="TextBox 16">
                <a:extLst>
                  <a:ext uri="{FF2B5EF4-FFF2-40B4-BE49-F238E27FC236}">
                    <a16:creationId xmlns:a16="http://schemas.microsoft.com/office/drawing/2014/main" id="{03FFC221-AAEC-2E15-C363-80A65591668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TextBox 32">
              <a:extLst>
                <a:ext uri="{FF2B5EF4-FFF2-40B4-BE49-F238E27FC236}">
                  <a16:creationId xmlns:a16="http://schemas.microsoft.com/office/drawing/2014/main" id="{304F390D-C33D-26AA-72EB-6B680ABFE353}"/>
                </a:ext>
              </a:extLst>
            </p:cNvPr>
            <p:cNvSpPr txBox="1"/>
            <p:nvPr/>
          </p:nvSpPr>
          <p:spPr>
            <a:xfrm>
              <a:off x="658687" y="4076770"/>
              <a:ext cx="740026" cy="145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D92A46B-4F79-A760-5EA4-4C001837B2EA}"/>
                    </a:ext>
                  </a:extLst>
                </p:cNvPr>
                <p:cNvSpPr/>
                <p:nvPr/>
              </p:nvSpPr>
              <p:spPr>
                <a:xfrm>
                  <a:off x="1273755" y="3765049"/>
                  <a:ext cx="5849732" cy="2288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</m:t>
                        </m:r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D92A46B-4F79-A760-5EA4-4C001837B2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3755" y="3765049"/>
                  <a:ext cx="5849732" cy="22889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B16EB04-649E-399F-F1CE-0ED42F725055}"/>
              </a:ext>
            </a:extLst>
          </p:cNvPr>
          <p:cNvGrpSpPr/>
          <p:nvPr/>
        </p:nvGrpSpPr>
        <p:grpSpPr>
          <a:xfrm>
            <a:off x="9443484" y="8325247"/>
            <a:ext cx="8001726" cy="1587253"/>
            <a:chOff x="507541" y="3413410"/>
            <a:chExt cx="6869099" cy="3230759"/>
          </a:xfrm>
        </p:grpSpPr>
        <p:grpSp>
          <p:nvGrpSpPr>
            <p:cNvPr id="73" name="Group 8">
              <a:extLst>
                <a:ext uri="{FF2B5EF4-FFF2-40B4-BE49-F238E27FC236}">
                  <a16:creationId xmlns:a16="http://schemas.microsoft.com/office/drawing/2014/main" id="{3351F508-B4A5-FA31-DECF-D29951D864B3}"/>
                </a:ext>
              </a:extLst>
            </p:cNvPr>
            <p:cNvGrpSpPr/>
            <p:nvPr/>
          </p:nvGrpSpPr>
          <p:grpSpPr>
            <a:xfrm>
              <a:off x="1028700" y="3413410"/>
              <a:ext cx="6347940" cy="3230759"/>
              <a:chOff x="0" y="-38100"/>
              <a:chExt cx="1671886" cy="850900"/>
            </a:xfrm>
          </p:grpSpPr>
          <p:sp>
            <p:nvSpPr>
              <p:cNvPr id="79" name="Freeform 9">
                <a:extLst>
                  <a:ext uri="{FF2B5EF4-FFF2-40B4-BE49-F238E27FC236}">
                    <a16:creationId xmlns:a16="http://schemas.microsoft.com/office/drawing/2014/main" id="{6866C086-2E28-22EB-7DFF-0DCA7CB344AF}"/>
                  </a:ext>
                </a:extLst>
              </p:cNvPr>
              <p:cNvSpPr/>
              <p:nvPr/>
            </p:nvSpPr>
            <p:spPr>
              <a:xfrm>
                <a:off x="0" y="0"/>
                <a:ext cx="1671886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80" name="TextBox 10">
                <a:extLst>
                  <a:ext uri="{FF2B5EF4-FFF2-40B4-BE49-F238E27FC236}">
                    <a16:creationId xmlns:a16="http://schemas.microsoft.com/office/drawing/2014/main" id="{360B1A7B-A03F-40CB-928D-14CC6F9C99A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id="{7C655AE4-4700-AA55-97A1-1337D7049205}"/>
                </a:ext>
              </a:extLst>
            </p:cNvPr>
            <p:cNvGrpSpPr/>
            <p:nvPr/>
          </p:nvGrpSpPr>
          <p:grpSpPr>
            <a:xfrm>
              <a:off x="507541" y="4098292"/>
              <a:ext cx="1042316" cy="1839687"/>
              <a:chOff x="76200" y="-106875"/>
              <a:chExt cx="660400" cy="1165605"/>
            </a:xfrm>
          </p:grpSpPr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id="{674E052E-E317-F1A5-1B83-F6AAC6579AF0}"/>
                  </a:ext>
                </a:extLst>
              </p:cNvPr>
              <p:cNvSpPr/>
              <p:nvPr/>
            </p:nvSpPr>
            <p:spPr>
              <a:xfrm>
                <a:off x="159487" y="-106875"/>
                <a:ext cx="520983" cy="116560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78" name="TextBox 16">
                <a:extLst>
                  <a:ext uri="{FF2B5EF4-FFF2-40B4-BE49-F238E27FC236}">
                    <a16:creationId xmlns:a16="http://schemas.microsoft.com/office/drawing/2014/main" id="{601D08AF-8FE2-5847-B364-3B91B2621E8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32">
              <a:extLst>
                <a:ext uri="{FF2B5EF4-FFF2-40B4-BE49-F238E27FC236}">
                  <a16:creationId xmlns:a16="http://schemas.microsoft.com/office/drawing/2014/main" id="{E65A5E08-9012-5143-4F5F-9AF7CC846BD6}"/>
                </a:ext>
              </a:extLst>
            </p:cNvPr>
            <p:cNvSpPr txBox="1"/>
            <p:nvPr/>
          </p:nvSpPr>
          <p:spPr>
            <a:xfrm>
              <a:off x="658687" y="4076770"/>
              <a:ext cx="740026" cy="1453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6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FDE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D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94FFCB7-7D7A-FB39-294F-543ECA811319}"/>
                    </a:ext>
                  </a:extLst>
                </p:cNvPr>
                <p:cNvSpPr/>
                <p:nvPr/>
              </p:nvSpPr>
              <p:spPr>
                <a:xfrm>
                  <a:off x="1312442" y="3908991"/>
                  <a:ext cx="5772358" cy="2288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−1−</m:t>
                        </m:r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94FFCB7-7D7A-FB39-294F-543ECA81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442" y="3908991"/>
                  <a:ext cx="5772358" cy="22889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707B8DA7-953C-8522-E4AB-1C92DA695F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46" y="8511346"/>
            <a:ext cx="1325962" cy="13380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11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1820" y="1459123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233879" y="8393230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0861EA-97E8-C070-43DF-3F939704CC41}"/>
              </a:ext>
            </a:extLst>
          </p:cNvPr>
          <p:cNvGrpSpPr/>
          <p:nvPr/>
        </p:nvGrpSpPr>
        <p:grpSpPr>
          <a:xfrm>
            <a:off x="1092987" y="344305"/>
            <a:ext cx="16102026" cy="4037195"/>
            <a:chOff x="1211090" y="2539437"/>
            <a:chExt cx="16102026" cy="4037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447297" y="2539437"/>
                  <a:ext cx="15865819" cy="40371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4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	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Rút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gọn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24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27</m:t>
                              </m:r>
                            </m:e>
                          </m:rad>
                        </m:e>
                      </m:d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63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63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−62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d)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e>
                      </m:rad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−5 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−3 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297" y="2539437"/>
                  <a:ext cx="15865819" cy="4037195"/>
                </a:xfrm>
                <a:prstGeom prst="rect">
                  <a:avLst/>
                </a:prstGeom>
                <a:blipFill>
                  <a:blip r:embed="rId6"/>
                  <a:stretch>
                    <a:fillRect l="-1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211090" y="2696599"/>
              <a:ext cx="55739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3 (SGK – </a:t>
              </a:r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trang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72)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Oval Callout 9">
            <a:extLst>
              <a:ext uri="{FF2B5EF4-FFF2-40B4-BE49-F238E27FC236}">
                <a16:creationId xmlns:a16="http://schemas.microsoft.com/office/drawing/2014/main" id="{5C5D1A92-C5F9-5EB6-C15C-922B8F17DEF5}"/>
              </a:ext>
            </a:extLst>
          </p:cNvPr>
          <p:cNvSpPr/>
          <p:nvPr/>
        </p:nvSpPr>
        <p:spPr>
          <a:xfrm>
            <a:off x="685800" y="4966632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61155D-9C37-5007-9981-11E140F63EC1}"/>
                  </a:ext>
                </a:extLst>
              </p:cNvPr>
              <p:cNvSpPr txBox="1"/>
              <p:nvPr/>
            </p:nvSpPr>
            <p:spPr>
              <a:xfrm>
                <a:off x="1430411" y="6031598"/>
                <a:ext cx="16552789" cy="2910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40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24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40−24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40+24</m:t>
                            </m:r>
                          </m:e>
                        </m:d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16.64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=4.8=32</m:t>
                    </m:r>
                  </m:oMath>
                </a14:m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27</m:t>
                            </m:r>
                          </m:e>
                        </m:rad>
                      </m:e>
                    </m: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61155D-9C37-5007-9981-11E140F63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11" y="6031598"/>
                <a:ext cx="16552789" cy="2910925"/>
              </a:xfrm>
              <a:prstGeom prst="rect">
                <a:avLst/>
              </a:prstGeom>
              <a:blipFill>
                <a:blip r:embed="rId7"/>
                <a:stretch>
                  <a:fillRect l="-1326" b="-6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41820" y="1459123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233879" y="8393230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0861EA-97E8-C070-43DF-3F939704CC41}"/>
              </a:ext>
            </a:extLst>
          </p:cNvPr>
          <p:cNvGrpSpPr/>
          <p:nvPr/>
        </p:nvGrpSpPr>
        <p:grpSpPr>
          <a:xfrm>
            <a:off x="1092987" y="342900"/>
            <a:ext cx="16102026" cy="4037195"/>
            <a:chOff x="1211090" y="2539437"/>
            <a:chExt cx="16102026" cy="4037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447297" y="2539437"/>
                  <a:ext cx="15865819" cy="40371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4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	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Rút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gọn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24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27</m:t>
                              </m:r>
                            </m:e>
                          </m:rad>
                        </m:e>
                      </m:d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63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63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−62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d)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e>
                      </m:rad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−5 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−3 </m:t>
                      </m:r>
                      <m:rad>
                        <m:radPr>
                          <m:degHide m:val="on"/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297" y="2539437"/>
                  <a:ext cx="15865819" cy="4037195"/>
                </a:xfrm>
                <a:prstGeom prst="rect">
                  <a:avLst/>
                </a:prstGeom>
                <a:blipFill>
                  <a:blip r:embed="rId6"/>
                  <a:stretch>
                    <a:fillRect l="-1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211090" y="2696599"/>
              <a:ext cx="55739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3 (SGK – </a:t>
              </a:r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trang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72)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Oval Callout 9">
            <a:extLst>
              <a:ext uri="{FF2B5EF4-FFF2-40B4-BE49-F238E27FC236}">
                <a16:creationId xmlns:a16="http://schemas.microsoft.com/office/drawing/2014/main" id="{5C5D1A92-C5F9-5EB6-C15C-922B8F17DEF5}"/>
              </a:ext>
            </a:extLst>
          </p:cNvPr>
          <p:cNvSpPr/>
          <p:nvPr/>
        </p:nvSpPr>
        <p:spPr>
          <a:xfrm>
            <a:off x="533400" y="4966632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D7AE26-A6E8-6CD0-4B14-587BE3B4296A}"/>
                  </a:ext>
                </a:extLst>
              </p:cNvPr>
              <p:cNvSpPr txBox="1"/>
              <p:nvPr/>
            </p:nvSpPr>
            <p:spPr>
              <a:xfrm>
                <a:off x="3021813" y="4838700"/>
                <a:ext cx="14173200" cy="4774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63</m:t>
                                </m:r>
                              </m:e>
                              <m: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63</m:t>
                                </m:r>
                              </m:e>
                              <m: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−62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63+1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63</m:t>
                                    </m:r>
                                  </m:e>
                                  <m:sup>
                                    <m:r>
                                      <a:rPr lang="pt-BR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−63+1</m:t>
                                </m:r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63</m:t>
                                </m:r>
                              </m:e>
                              <m: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−62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64</m:t>
                            </m:r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63</m:t>
                                    </m:r>
                                  </m:e>
                                  <m:sup>
                                    <m:r>
                                      <a:rPr lang="pt-BR" sz="40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−62</m:t>
                                </m:r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63</m:t>
                                </m:r>
                              </m:e>
                              <m: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−62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64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4.15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.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.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US" sz="4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D7AE26-A6E8-6CD0-4B14-587BE3B42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813" y="4838700"/>
                <a:ext cx="14173200" cy="4774833"/>
              </a:xfrm>
              <a:prstGeom prst="rect">
                <a:avLst/>
              </a:prstGeom>
              <a:blipFill>
                <a:blip r:embed="rId7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650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4A693FA-1A6D-69B2-0A90-A7C410BD4E91}"/>
              </a:ext>
            </a:extLst>
          </p:cNvPr>
          <p:cNvGrpSpPr/>
          <p:nvPr/>
        </p:nvGrpSpPr>
        <p:grpSpPr>
          <a:xfrm>
            <a:off x="1942439" y="150358"/>
            <a:ext cx="14403122" cy="4381231"/>
            <a:chOff x="996856" y="1104900"/>
            <a:chExt cx="14403122" cy="4381231"/>
          </a:xfrm>
        </p:grpSpPr>
        <p:sp>
          <p:nvSpPr>
            <p:cNvPr id="16" name="Rectangle 15"/>
            <p:cNvSpPr/>
            <p:nvPr/>
          </p:nvSpPr>
          <p:spPr>
            <a:xfrm>
              <a:off x="996856" y="1104900"/>
              <a:ext cx="5573962" cy="1147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4 (SGK – </a:t>
              </a:r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trang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72)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91215A1-19A2-863C-36EA-65A1A1502F0A}"/>
                    </a:ext>
                  </a:extLst>
                </p:cNvPr>
                <p:cNvSpPr/>
                <p:nvPr/>
              </p:nvSpPr>
              <p:spPr>
                <a:xfrm>
                  <a:off x="1034957" y="1364297"/>
                  <a:ext cx="14365021" cy="41218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	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căn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mẫu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&gt;−1</m:t>
                      </m:r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&gt;0, 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≠4</m:t>
                      </m:r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		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&gt;0, 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≠3</m:t>
                      </m:r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91215A1-19A2-863C-36EA-65A1A1502F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957" y="1364297"/>
                  <a:ext cx="14365021" cy="4121834"/>
                </a:xfrm>
                <a:prstGeom prst="rect">
                  <a:avLst/>
                </a:prstGeom>
                <a:blipFill>
                  <a:blip r:embed="rId8"/>
                  <a:stretch>
                    <a:fillRect l="-1528" b="-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val Callout 9">
            <a:extLst>
              <a:ext uri="{FF2B5EF4-FFF2-40B4-BE49-F238E27FC236}">
                <a16:creationId xmlns:a16="http://schemas.microsoft.com/office/drawing/2014/main" id="{40E0F6C2-235A-099F-B37A-66EA5B4944BE}"/>
              </a:ext>
            </a:extLst>
          </p:cNvPr>
          <p:cNvSpPr/>
          <p:nvPr/>
        </p:nvSpPr>
        <p:spPr>
          <a:xfrm>
            <a:off x="15448550" y="5362178"/>
            <a:ext cx="1794022" cy="786468"/>
          </a:xfrm>
          <a:prstGeom prst="wedgeEllipseCallout">
            <a:avLst>
              <a:gd name="adj1" fmla="val -27540"/>
              <a:gd name="adj2" fmla="val 7167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4BCF7-BF69-E71D-EBEB-9B89D542092C}"/>
                  </a:ext>
                </a:extLst>
              </p:cNvPr>
              <p:cNvSpPr txBox="1"/>
              <p:nvPr/>
            </p:nvSpPr>
            <p:spPr>
              <a:xfrm>
                <a:off x="2915312" y="5755412"/>
                <a:ext cx="10330044" cy="3211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. 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4BCF7-BF69-E71D-EBEB-9B89D5420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312" y="5755412"/>
                <a:ext cx="10330044" cy="3211072"/>
              </a:xfrm>
              <a:prstGeom prst="rect">
                <a:avLst/>
              </a:prstGeom>
              <a:blipFill>
                <a:blip r:embed="rId9"/>
                <a:stretch>
                  <a:fillRect l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4A693FA-1A6D-69B2-0A90-A7C410BD4E91}"/>
              </a:ext>
            </a:extLst>
          </p:cNvPr>
          <p:cNvGrpSpPr/>
          <p:nvPr/>
        </p:nvGrpSpPr>
        <p:grpSpPr>
          <a:xfrm>
            <a:off x="1942439" y="150358"/>
            <a:ext cx="14403122" cy="4381231"/>
            <a:chOff x="996856" y="1104900"/>
            <a:chExt cx="14403122" cy="4381231"/>
          </a:xfrm>
        </p:grpSpPr>
        <p:sp>
          <p:nvSpPr>
            <p:cNvPr id="16" name="Rectangle 15"/>
            <p:cNvSpPr/>
            <p:nvPr/>
          </p:nvSpPr>
          <p:spPr>
            <a:xfrm>
              <a:off x="996856" y="1104900"/>
              <a:ext cx="5573962" cy="1147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4 (SGK – </a:t>
              </a:r>
              <a:r>
                <a:rPr lang="fr-FR" sz="4000" b="1" dirty="0" err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trang</a:t>
              </a:r>
              <a:r>
                <a:rPr lang="fr-FR" sz="4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72)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91215A1-19A2-863C-36EA-65A1A1502F0A}"/>
                    </a:ext>
                  </a:extLst>
                </p:cNvPr>
                <p:cNvSpPr/>
                <p:nvPr/>
              </p:nvSpPr>
              <p:spPr>
                <a:xfrm>
                  <a:off x="1034957" y="1364297"/>
                  <a:ext cx="14365021" cy="41218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	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Trục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căn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mẫu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&gt;−1</m:t>
                      </m:r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&gt;0, 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≠4</m:t>
                      </m:r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			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kern="1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&gt;0, 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≠3</m:t>
                      </m:r>
                    </m:oMath>
                  </a14:m>
                  <a:endParaRPr lang="en-US" sz="3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91215A1-19A2-863C-36EA-65A1A1502F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957" y="1364297"/>
                  <a:ext cx="14365021" cy="4121834"/>
                </a:xfrm>
                <a:prstGeom prst="rect">
                  <a:avLst/>
                </a:prstGeom>
                <a:blipFill>
                  <a:blip r:embed="rId8"/>
                  <a:stretch>
                    <a:fillRect l="-1528" b="-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val Callout 9">
            <a:extLst>
              <a:ext uri="{FF2B5EF4-FFF2-40B4-BE49-F238E27FC236}">
                <a16:creationId xmlns:a16="http://schemas.microsoft.com/office/drawing/2014/main" id="{40E0F6C2-235A-099F-B37A-66EA5B4944BE}"/>
              </a:ext>
            </a:extLst>
          </p:cNvPr>
          <p:cNvSpPr/>
          <p:nvPr/>
        </p:nvSpPr>
        <p:spPr>
          <a:xfrm>
            <a:off x="15448550" y="5362178"/>
            <a:ext cx="1794022" cy="786468"/>
          </a:xfrm>
          <a:prstGeom prst="wedgeEllipseCallout">
            <a:avLst>
              <a:gd name="adj1" fmla="val -27540"/>
              <a:gd name="adj2" fmla="val 7167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1E56ED-E07C-38EB-B65B-BED844907C8F}"/>
                  </a:ext>
                </a:extLst>
              </p:cNvPr>
              <p:cNvSpPr txBox="1"/>
              <p:nvPr/>
            </p:nvSpPr>
            <p:spPr>
              <a:xfrm>
                <a:off x="2458072" y="4889433"/>
                <a:ext cx="15121538" cy="4952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3−2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3−5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4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−4+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=−4+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1E56ED-E07C-38EB-B65B-BED844907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72" y="4889433"/>
                <a:ext cx="15121538" cy="4952253"/>
              </a:xfrm>
              <a:prstGeom prst="rect">
                <a:avLst/>
              </a:prstGeom>
              <a:blipFill>
                <a:blip r:embed="rId9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0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433" y="658544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/>
              <p:nvPr/>
            </p:nvSpPr>
            <p:spPr>
              <a:xfrm>
                <a:off x="693779" y="419100"/>
                <a:ext cx="16860566" cy="2840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So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7 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9" y="419100"/>
                <a:ext cx="16860566" cy="2840649"/>
              </a:xfrm>
              <a:prstGeom prst="rect">
                <a:avLst/>
              </a:prstGeom>
              <a:blipFill>
                <a:blip r:embed="rId6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9">
            <a:extLst>
              <a:ext uri="{FF2B5EF4-FFF2-40B4-BE49-F238E27FC236}">
                <a16:creationId xmlns:a16="http://schemas.microsoft.com/office/drawing/2014/main" id="{A6E64D26-010E-2FD8-7C8D-B49147807D25}"/>
              </a:ext>
            </a:extLst>
          </p:cNvPr>
          <p:cNvSpPr/>
          <p:nvPr/>
        </p:nvSpPr>
        <p:spPr>
          <a:xfrm>
            <a:off x="8246989" y="4508401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AD66F-3854-8998-3B43-3E33DFABB6AC}"/>
                  </a:ext>
                </a:extLst>
              </p:cNvPr>
              <p:cNvSpPr txBox="1"/>
              <p:nvPr/>
            </p:nvSpPr>
            <p:spPr>
              <a:xfrm>
                <a:off x="2209800" y="6368709"/>
                <a:ext cx="10287000" cy="265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e>
                    </m:rad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12&lt;18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AD66F-3854-8998-3B43-3E33DFABB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368709"/>
                <a:ext cx="10287000" cy="2652906"/>
              </a:xfrm>
              <a:prstGeom prst="rect">
                <a:avLst/>
              </a:prstGeom>
              <a:blipFill>
                <a:blip r:embed="rId7"/>
                <a:stretch>
                  <a:fillRect l="-2134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789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355561" y="2552700"/>
            <a:ext cx="15188458" cy="2765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2631229" y="7734300"/>
                <a:ext cx="4942812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81</m:t>
                    </m:r>
                  </m:oMath>
                </a14:m>
                <a:endParaRPr lang="en-US" sz="3200" kern="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29" y="7734300"/>
                <a:ext cx="4942812" cy="1392529"/>
              </a:xfrm>
              <a:prstGeom prst="roundRect">
                <a:avLst/>
              </a:prstGeom>
              <a:blipFill>
                <a:blip r:embed="rId7"/>
                <a:stretch>
                  <a:fillRect b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636865" y="6005218"/>
                <a:ext cx="4942812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endParaRPr lang="en-US" sz="3200" kern="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65" y="6005218"/>
                <a:ext cx="4942812" cy="1392529"/>
              </a:xfrm>
              <a:prstGeom prst="roundRect">
                <a:avLst/>
              </a:prstGeom>
              <a:blipFill>
                <a:blip r:embed="rId8"/>
                <a:stretch>
                  <a:fillRect b="-4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36865" y="7845269"/>
                <a:ext cx="4942812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81</m:t>
                    </m:r>
                  </m:oMath>
                </a14:m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−81</m:t>
                    </m:r>
                  </m:oMath>
                </a14:m>
                <a:endParaRPr lang="en-US" sz="3200" kern="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65" y="7845269"/>
                <a:ext cx="4942812" cy="1392529"/>
              </a:xfrm>
              <a:prstGeom prst="roundRect">
                <a:avLst/>
              </a:prstGeom>
              <a:blipFill>
                <a:blip r:embed="rId9"/>
                <a:stretch>
                  <a:fillRect b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2640261" y="5894982"/>
                <a:ext cx="4942812" cy="139252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200" kern="1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261" y="5894982"/>
                <a:ext cx="4942812" cy="1392529"/>
              </a:xfrm>
              <a:prstGeom prst="roundRect">
                <a:avLst/>
              </a:prstGeom>
              <a:blipFill>
                <a:blip r:embed="rId10"/>
                <a:stretch>
                  <a:fillRect b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74926" y="8001184"/>
            <a:ext cx="1146931" cy="998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375007" y="8089405"/>
            <a:ext cx="1143000" cy="101830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354956" y="6146653"/>
            <a:ext cx="1143000" cy="101830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285418" y="6256889"/>
            <a:ext cx="1143000" cy="1018308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9928" y="3317699"/>
                <a:ext cx="6799723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Bài 2: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928" y="3317699"/>
                <a:ext cx="6799723" cy="901593"/>
              </a:xfrm>
              <a:prstGeom prst="rect">
                <a:avLst/>
              </a:prstGeom>
              <a:blipFill>
                <a:blip r:embed="rId16"/>
                <a:stretch>
                  <a:fillRect l="-3136" r="-2330" b="-29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E52070F-04BE-EBBB-7CA0-BEDEB740E81F}"/>
              </a:ext>
            </a:extLst>
          </p:cNvPr>
          <p:cNvSpPr txBox="1"/>
          <p:nvPr/>
        </p:nvSpPr>
        <p:spPr>
          <a:xfrm>
            <a:off x="6762750" y="281674"/>
            <a:ext cx="4762500" cy="1652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000" b="1" dirty="0"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433" y="658544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/>
              <p:nvPr/>
            </p:nvSpPr>
            <p:spPr>
              <a:xfrm>
                <a:off x="693779" y="419100"/>
                <a:ext cx="16860566" cy="2840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So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7 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9" y="419100"/>
                <a:ext cx="16860566" cy="2840649"/>
              </a:xfrm>
              <a:prstGeom prst="rect">
                <a:avLst/>
              </a:prstGeom>
              <a:blipFill>
                <a:blip r:embed="rId6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9">
            <a:extLst>
              <a:ext uri="{FF2B5EF4-FFF2-40B4-BE49-F238E27FC236}">
                <a16:creationId xmlns:a16="http://schemas.microsoft.com/office/drawing/2014/main" id="{A6E64D26-010E-2FD8-7C8D-B49147807D25}"/>
              </a:ext>
            </a:extLst>
          </p:cNvPr>
          <p:cNvSpPr/>
          <p:nvPr/>
        </p:nvSpPr>
        <p:spPr>
          <a:xfrm>
            <a:off x="8246989" y="4508401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7D7F3-3FB2-F602-D01F-321C9EBB2392}"/>
                  </a:ext>
                </a:extLst>
              </p:cNvPr>
              <p:cNvSpPr txBox="1"/>
              <p:nvPr/>
            </p:nvSpPr>
            <p:spPr>
              <a:xfrm>
                <a:off x="1905000" y="5946612"/>
                <a:ext cx="11226673" cy="3770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21&lt;22</m:t>
                    </m:r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22</m:t>
                        </m:r>
                      </m:e>
                    </m:rad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7D7F3-3FB2-F602-D01F-321C9EBB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946612"/>
                <a:ext cx="11226673" cy="3770648"/>
              </a:xfrm>
              <a:prstGeom prst="rect">
                <a:avLst/>
              </a:prstGeom>
              <a:blipFill>
                <a:blip r:embed="rId7"/>
                <a:stretch>
                  <a:fillRect l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753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433" y="658544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/>
              <p:nvPr/>
            </p:nvSpPr>
            <p:spPr>
              <a:xfrm>
                <a:off x="693779" y="419100"/>
                <a:ext cx="16860566" cy="2840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So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7 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9" y="419100"/>
                <a:ext cx="16860566" cy="2840649"/>
              </a:xfrm>
              <a:prstGeom prst="rect">
                <a:avLst/>
              </a:prstGeom>
              <a:blipFill>
                <a:blip r:embed="rId6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9">
            <a:extLst>
              <a:ext uri="{FF2B5EF4-FFF2-40B4-BE49-F238E27FC236}">
                <a16:creationId xmlns:a16="http://schemas.microsoft.com/office/drawing/2014/main" id="{A6E64D26-010E-2FD8-7C8D-B49147807D25}"/>
              </a:ext>
            </a:extLst>
          </p:cNvPr>
          <p:cNvSpPr/>
          <p:nvPr/>
        </p:nvSpPr>
        <p:spPr>
          <a:xfrm>
            <a:off x="8246989" y="4508401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4E9C3-04CC-0545-B7CC-F33E22EB80B1}"/>
                  </a:ext>
                </a:extLst>
              </p:cNvPr>
              <p:cNvSpPr txBox="1"/>
              <p:nvPr/>
            </p:nvSpPr>
            <p:spPr>
              <a:xfrm>
                <a:off x="2006518" y="5856942"/>
                <a:ext cx="9753600" cy="377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4E9C3-04CC-0545-B7CC-F33E22EB8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518" y="5856942"/>
                <a:ext cx="9753600" cy="3772443"/>
              </a:xfrm>
              <a:prstGeom prst="rect">
                <a:avLst/>
              </a:prstGeom>
              <a:blipFill>
                <a:blip r:embed="rId7"/>
                <a:stretch>
                  <a:fillRect l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30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7505" y="2857500"/>
            <a:ext cx="8686800" cy="20774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9000" b="1" i="0" u="none" strike="noStrike" kern="1200" cap="none" spc="0" normalizeH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2174"/>
      </p:ext>
    </p:extLst>
  </p:cSld>
  <p:clrMapOvr>
    <a:masterClrMapping/>
  </p:clrMapOvr>
  <p:transition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54200" y="-2120104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348889" y="8709034"/>
            <a:ext cx="1082759" cy="1610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-168219" y="9613230"/>
            <a:ext cx="1279098" cy="762833"/>
          </a:xfrm>
          <a:prstGeom prst="rect">
            <a:avLst/>
          </a:prstGeom>
        </p:spPr>
      </p:pic>
      <p:sp>
        <p:nvSpPr>
          <p:cNvPr id="14" name="Oval Callout 15">
            <a:extLst>
              <a:ext uri="{FF2B5EF4-FFF2-40B4-BE49-F238E27FC236}">
                <a16:creationId xmlns:a16="http://schemas.microsoft.com/office/drawing/2014/main" id="{C9AC5CB0-3134-42F3-5A60-6C6A827D8CC5}"/>
              </a:ext>
            </a:extLst>
          </p:cNvPr>
          <p:cNvSpPr/>
          <p:nvPr/>
        </p:nvSpPr>
        <p:spPr>
          <a:xfrm>
            <a:off x="15494506" y="4628100"/>
            <a:ext cx="1794022" cy="786468"/>
          </a:xfrm>
          <a:prstGeom prst="wedgeEllipseCallout">
            <a:avLst>
              <a:gd name="adj1" fmla="val -24857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6827C0-6E26-9B10-3347-4721A3508F49}"/>
                  </a:ext>
                </a:extLst>
              </p:cNvPr>
              <p:cNvSpPr txBox="1"/>
              <p:nvPr/>
            </p:nvSpPr>
            <p:spPr>
              <a:xfrm>
                <a:off x="2123875" y="5611889"/>
                <a:ext cx="14040249" cy="365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𝑎𝑏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𝑎𝑏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=2;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vào biểu thức, ta được: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2.8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+8=2−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+8=2−4+8=6</m:t>
                    </m:r>
                  </m:oMath>
                </a14:m>
                <a:r>
                  <a:rPr lang="pt-BR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6827C0-6E26-9B10-3347-4721A3508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875" y="5611889"/>
                <a:ext cx="14040249" cy="3659656"/>
              </a:xfrm>
              <a:prstGeom prst="rect">
                <a:avLst/>
              </a:prstGeom>
              <a:blipFill>
                <a:blip r:embed="rId8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199751" y="1442995"/>
            <a:ext cx="52982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1A71E8-2462-0008-EFFA-23CF62C7E9B2}"/>
                  </a:ext>
                </a:extLst>
              </p:cNvPr>
              <p:cNvSpPr/>
              <p:nvPr/>
            </p:nvSpPr>
            <p:spPr>
              <a:xfrm>
                <a:off x="1034562" y="752266"/>
                <a:ext cx="15982092" cy="4662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				</a:t>
                </a: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biểu thức: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rad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 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=2,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1A71E8-2462-0008-EFFA-23CF62C7E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62" y="752266"/>
                <a:ext cx="15982092" cy="4662302"/>
              </a:xfrm>
              <a:prstGeom prst="rect">
                <a:avLst/>
              </a:prstGeom>
              <a:blipFill>
                <a:blip r:embed="rId9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2251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1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43213" y="7874542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54200" y="-2120104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348889" y="8709034"/>
            <a:ext cx="1082759" cy="1610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29860">
            <a:off x="-168219" y="9613230"/>
            <a:ext cx="1279098" cy="7628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66B5E7-5858-585C-12E7-8DB733B58252}"/>
              </a:ext>
            </a:extLst>
          </p:cNvPr>
          <p:cNvSpPr/>
          <p:nvPr/>
        </p:nvSpPr>
        <p:spPr>
          <a:xfrm>
            <a:off x="510013" y="876300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noProof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217D60-BA09-9207-738B-144F93688BD5}"/>
                  </a:ext>
                </a:extLst>
              </p:cNvPr>
              <p:cNvSpPr/>
              <p:nvPr/>
            </p:nvSpPr>
            <p:spPr>
              <a:xfrm>
                <a:off x="500564" y="333940"/>
                <a:ext cx="17286872" cy="3572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Cho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+8</m:t>
                        </m:r>
                      </m:num>
                      <m:den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≠4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217D60-BA09-9207-738B-144F93688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64" y="333940"/>
                <a:ext cx="17286872" cy="3572325"/>
              </a:xfrm>
              <a:prstGeom prst="rect">
                <a:avLst/>
              </a:prstGeom>
              <a:blipFill>
                <a:blip r:embed="rId8"/>
                <a:stretch>
                  <a:fillRect l="-1234" b="-5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15">
            <a:extLst>
              <a:ext uri="{FF2B5EF4-FFF2-40B4-BE49-F238E27FC236}">
                <a16:creationId xmlns:a16="http://schemas.microsoft.com/office/drawing/2014/main" id="{3072FBB6-5E76-1B22-2BC0-2CDAA6F3347A}"/>
              </a:ext>
            </a:extLst>
          </p:cNvPr>
          <p:cNvSpPr/>
          <p:nvPr/>
        </p:nvSpPr>
        <p:spPr>
          <a:xfrm>
            <a:off x="15777292" y="3711007"/>
            <a:ext cx="1794022" cy="786468"/>
          </a:xfrm>
          <a:prstGeom prst="wedgeEllipseCallout">
            <a:avLst>
              <a:gd name="adj1" fmla="val -24857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106924-C49E-25FA-35B8-983576B0E3C4}"/>
                  </a:ext>
                </a:extLst>
              </p:cNvPr>
              <p:cNvSpPr txBox="1"/>
              <p:nvPr/>
            </p:nvSpPr>
            <p:spPr>
              <a:xfrm>
                <a:off x="1751065" y="4053872"/>
                <a:ext cx="14785870" cy="5869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+8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+4−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vào biểu thức, ta được: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</m:rad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−2.3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=−6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106924-C49E-25FA-35B8-983576B0E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65" y="4053872"/>
                <a:ext cx="14785870" cy="5869940"/>
              </a:xfrm>
              <a:prstGeom prst="rect">
                <a:avLst/>
              </a:prstGeom>
              <a:blipFill>
                <a:blip r:embed="rId9"/>
                <a:stretch>
                  <a:fillRect l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5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5079" y="342900"/>
                <a:ext cx="17017841" cy="526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8 (SGK – </a:t>
                </a:r>
                <a:r>
                  <a:rPr lang="fr-FR" sz="36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fr-FR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73)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28/9/2018,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trận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Richter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Tsunami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6 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tràn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Sulawesi (Indonesia)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Palu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gây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thiệt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sâu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nơi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bắt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𝑑𝑔</m:t>
                        </m:r>
                      </m:e>
                    </m:rad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=9,8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i="1" u="sng" kern="100" dirty="0">
                    <a:solidFill>
                      <a:srgbClr val="0563C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https://tuoitre.vn/toc-do-song-than-khung-khiep-den-muc-nao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9" y="342900"/>
                <a:ext cx="17017841" cy="5266826"/>
              </a:xfrm>
              <a:prstGeom prst="rect">
                <a:avLst/>
              </a:prstGeom>
              <a:blipFill>
                <a:blip r:embed="rId7"/>
                <a:stretch>
                  <a:fillRect l="-1074" r="-1074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E7485-FCA9-221D-1A49-28EDF040FF00}"/>
                  </a:ext>
                </a:extLst>
              </p:cNvPr>
              <p:cNvSpPr txBox="1"/>
              <p:nvPr/>
            </p:nvSpPr>
            <p:spPr>
              <a:xfrm>
                <a:off x="998963" y="6054317"/>
                <a:ext cx="10261521" cy="3326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Thái Bình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sâu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400 </m:t>
                    </m:r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E7485-FCA9-221D-1A49-28EDF040F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63" y="6054317"/>
                <a:ext cx="10261521" cy="3326873"/>
              </a:xfrm>
              <a:prstGeom prst="rect">
                <a:avLst/>
              </a:prstGeom>
              <a:blipFill>
                <a:blip r:embed="rId8"/>
                <a:stretch>
                  <a:fillRect l="-1842" r="-1783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4359359-82DD-B6CF-54C4-12DB30AF4E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60" y="5809705"/>
            <a:ext cx="5245677" cy="381609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5079" y="342900"/>
                <a:ext cx="17017841" cy="526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8 (SGK – </a:t>
                </a:r>
                <a:r>
                  <a:rPr lang="fr-FR" sz="36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fr-FR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73)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28/9/2018,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trận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Richter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Tsunami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6 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tràn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Sulawesi (Indonesia)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Palu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gây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thiệt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sâu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nơi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bắt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𝑑𝑔</m:t>
                        </m:r>
                      </m:e>
                    </m:rad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=9,8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i="1" u="sng" kern="100" dirty="0">
                    <a:solidFill>
                      <a:srgbClr val="0563C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https://tuoitre.vn/toc-do-song-than-khung-khiep-den-muc-nao</a:t>
                </a:r>
                <a:r>
                  <a:rPr lang="en-US" sz="36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9" y="342900"/>
                <a:ext cx="17017841" cy="5266826"/>
              </a:xfrm>
              <a:prstGeom prst="rect">
                <a:avLst/>
              </a:prstGeom>
              <a:blipFill>
                <a:blip r:embed="rId7"/>
                <a:stretch>
                  <a:fillRect l="-1074" r="-1074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E7485-FCA9-221D-1A49-28EDF040FF00}"/>
                  </a:ext>
                </a:extLst>
              </p:cNvPr>
              <p:cNvSpPr txBox="1"/>
              <p:nvPr/>
            </p:nvSpPr>
            <p:spPr>
              <a:xfrm>
                <a:off x="635079" y="5842263"/>
                <a:ext cx="11076878" cy="3326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Theo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khoa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28/9/2018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800</m:t>
                    </m:r>
                  </m:oMath>
                </a14:m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sâu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nơi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gây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sóng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thần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36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DE7485-FCA9-221D-1A49-28EDF040F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9" y="5842263"/>
                <a:ext cx="11076878" cy="3326873"/>
              </a:xfrm>
              <a:prstGeom prst="rect">
                <a:avLst/>
              </a:prstGeom>
              <a:blipFill>
                <a:blip r:embed="rId8"/>
                <a:stretch>
                  <a:fillRect l="-1651" r="-1706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4359359-82DD-B6CF-54C4-12DB30AF4E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60" y="5809705"/>
            <a:ext cx="5245677" cy="3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03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sp>
        <p:nvSpPr>
          <p:cNvPr id="3" name="Oval Callout 6">
            <a:extLst>
              <a:ext uri="{FF2B5EF4-FFF2-40B4-BE49-F238E27FC236}">
                <a16:creationId xmlns:a16="http://schemas.microsoft.com/office/drawing/2014/main" id="{5706C639-BB7A-C1AF-E128-99D18552ECC2}"/>
              </a:ext>
            </a:extLst>
          </p:cNvPr>
          <p:cNvSpPr/>
          <p:nvPr/>
        </p:nvSpPr>
        <p:spPr>
          <a:xfrm>
            <a:off x="817853" y="613042"/>
            <a:ext cx="1676400" cy="914400"/>
          </a:xfrm>
          <a:prstGeom prst="wedgeEllipseCallout">
            <a:avLst>
              <a:gd name="adj1" fmla="val 22229"/>
              <a:gd name="adj2" fmla="val 70395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4DB15B-EB28-4983-CA3C-3EA8935A5127}"/>
                  </a:ext>
                </a:extLst>
              </p:cNvPr>
              <p:cNvSpPr txBox="1"/>
              <p:nvPr/>
            </p:nvSpPr>
            <p:spPr>
              <a:xfrm>
                <a:off x="2895600" y="1058162"/>
                <a:ext cx="13986104" cy="9011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Tốc độ cơn sóng thần xuất phát từ Thái Bình Dương ở độ sâu trung bình 400m là: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400 . 9,81</m:t>
                        </m:r>
                      </m:e>
                    </m:rad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≈62,64</m:t>
                    </m:r>
                  </m:oMath>
                </a14:m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Đổi 800 km/h </a:t>
                </a:r>
                <a14:m>
                  <m:oMath xmlns:m="http://schemas.openxmlformats.org/officeDocument/2006/math"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2000</m:t>
                        </m:r>
                      </m:num>
                      <m:den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m/s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bài ra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2000</m:t>
                        </m:r>
                      </m:num>
                      <m:den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.9,81</m:t>
                        </m:r>
                      </m:e>
                    </m:rad>
                  </m:oMath>
                </a14:m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36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2000</m:t>
                                </m:r>
                              </m:num>
                              <m:den>
                                <m:r>
                                  <a:rPr lang="pt-BR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9,81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 sau đại dương của nơi tâm chấn động đất gây ra sóng thần ngày 28/9/2018 là: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2000</m:t>
                                    </m:r>
                                  </m:num>
                                  <m:den>
                                    <m:r>
                                      <a:rPr lang="pt-BR" sz="36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9,81</m:t>
                        </m:r>
                      </m:den>
                    </m:f>
                    <m:r>
                      <a:rPr lang="pt-B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≈5034</m:t>
                    </m:r>
                  </m:oMath>
                </a14:m>
                <a:r>
                  <a:rPr lang="pt-BR" sz="3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4DB15B-EB28-4983-CA3C-3EA8935A5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58162"/>
                <a:ext cx="13986104" cy="9011891"/>
              </a:xfrm>
              <a:prstGeom prst="rect">
                <a:avLst/>
              </a:prstGeom>
              <a:blipFill>
                <a:blip r:embed="rId6"/>
                <a:stretch>
                  <a:fillRect l="-1308" r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400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7AB300-1FD0-7A13-DDEB-63B05D0095EB}"/>
              </a:ext>
            </a:extLst>
          </p:cNvPr>
          <p:cNvSpPr txBox="1"/>
          <p:nvPr/>
        </p:nvSpPr>
        <p:spPr>
          <a:xfrm>
            <a:off x="857250" y="542957"/>
            <a:ext cx="5678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(SGK – </a:t>
            </a:r>
            <a:r>
              <a:rPr lang="fr-FR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73)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908C7-34FE-0C97-D0E5-6295D7A3564A}"/>
                  </a:ext>
                </a:extLst>
              </p:cNvPr>
              <p:cNvSpPr txBox="1"/>
              <p:nvPr/>
            </p:nvSpPr>
            <p:spPr>
              <a:xfrm>
                <a:off x="857250" y="314357"/>
                <a:ext cx="16573500" cy="10008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Khi bay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phi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28 014 . </m:t>
                          </m:r>
                          <m:sSup>
                            <m:sSupPr>
                              <m:ctrlPr>
                                <a:rPr lang="en-US" sz="40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 kern="1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 kern="1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64 . </m:t>
                                  </m:r>
                                  <m:sSup>
                                    <m:sSupPr>
                                      <m:ctrlP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0" i="1" kern="10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kern="1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Theo: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Chuyên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11, NXB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Sư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phạm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2023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phi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Newton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10 000 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Ở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phi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619 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lang="en-US" sz="3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908C7-34FE-0C97-D0E5-6295D7A35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314357"/>
                <a:ext cx="16573500" cy="10008509"/>
              </a:xfrm>
              <a:prstGeom prst="rect">
                <a:avLst/>
              </a:prstGeom>
              <a:blipFill>
                <a:blip r:embed="rId4"/>
                <a:stretch>
                  <a:fillRect l="-1325" r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5847710" y="341182"/>
            <a:ext cx="1874457" cy="681672"/>
          </a:xfrm>
          <a:prstGeom prst="wedgeEllipseCallout">
            <a:avLst>
              <a:gd name="adj1" fmla="val -27773"/>
              <a:gd name="adj2" fmla="val 70395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5879" y="629059"/>
                <a:ext cx="16456287" cy="9028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Trọng lượng của phi hành gia khi cách mặt đất </a:t>
                </a:r>
                <a14:m>
                  <m:oMath xmlns:m="http://schemas.openxmlformats.org/officeDocument/2006/math">
                    <m:r>
                      <a:rPr lang="pt-BR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10000 </m:t>
                    </m:r>
                    <m:r>
                      <a:rPr lang="pt-BR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t-BR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28014 . 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64.10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+10000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≈681,8 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619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619=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28014.10</m:t>
                              </m:r>
                            </m:e>
                            <m:sup>
                              <m:r>
                                <a:rPr lang="pt-BR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64.10</m:t>
                                      </m:r>
                                    </m:e>
                                    <m:sup>
                                      <m:r>
                                        <a:rPr lang="pt-BR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pt-BR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BR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pt-B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28014.10</m:t>
                                  </m:r>
                                </m:e>
                                <m:sup>
                                  <m:r>
                                    <a:rPr lang="pt-BR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619</m:t>
                              </m:r>
                            </m:den>
                          </m:f>
                        </m:e>
                      </m:rad>
                      <m:r>
                        <a:rPr lang="pt-B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64.10</m:t>
                          </m:r>
                        </m:e>
                        <m:sup>
                          <m:r>
                            <a:rPr lang="pt-BR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pt-BR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≈327322,3</m:t>
                      </m:r>
                      <m:r>
                        <a:rPr lang="pt-BR" sz="4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pt-BR" sz="4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pt-BR" sz="4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879" y="629059"/>
                <a:ext cx="16456287" cy="9028882"/>
              </a:xfrm>
              <a:prstGeom prst="rect">
                <a:avLst/>
              </a:prstGeom>
              <a:blipFill>
                <a:blip r:embed="rId4"/>
                <a:stretch>
                  <a:fillRect l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12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0269" y="5008503"/>
            <a:ext cx="12427462" cy="145668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III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3276" y="2587826"/>
            <a:ext cx="1460734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vi-VN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7200" b="1" dirty="0">
                <a:solidFill>
                  <a:schemeClr val="tx2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 CĂN THỨC</a:t>
            </a:r>
            <a:endParaRPr lang="vi-VN" sz="7200" b="1" dirty="0">
              <a:solidFill>
                <a:schemeClr val="tx2"/>
              </a:solidFill>
              <a:latin typeface="Arial (Body)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p:transition spd="med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4706155" y="-5237349"/>
            <a:ext cx="8112679" cy="7436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87630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73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/>
              <p:nvPr/>
            </p:nvSpPr>
            <p:spPr>
              <a:xfrm>
                <a:off x="693779" y="658544"/>
                <a:ext cx="16711942" cy="9230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𝑙𝑏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ép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𝑓𝑡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𝑖𝑛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𝑓𝑡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=0,00161 .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Engineering Problems: Illustrating Mathematics, John W. Cell, </a:t>
                </a:r>
                <a:r>
                  <a:rPr lang="en-US" sz="4000" i="1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1943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Hãy tính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=198,5;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=11 560;</m:t>
                    </m:r>
                    <m:r>
                      <a:rPr lang="pt-BR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feet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𝑖𝑛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=2,54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𝑓𝑡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(feet)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=0,3048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kern="1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𝑙𝑏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(pound)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=0,45359237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𝑙𝑏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=6 894,7</m:t>
                    </m:r>
                    <m:r>
                      <a:rPr lang="en-US" sz="4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729 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(Pascal)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AC2F0-26EB-2709-EBCB-AA220F3E1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9" y="658544"/>
                <a:ext cx="16711942" cy="9230155"/>
              </a:xfrm>
              <a:prstGeom prst="rect">
                <a:avLst/>
              </a:prstGeom>
              <a:blipFill>
                <a:blip r:embed="rId6"/>
                <a:stretch>
                  <a:fillRect l="-1313" r="-1277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60624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400" y="82677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9">
            <a:extLst>
              <a:ext uri="{FF2B5EF4-FFF2-40B4-BE49-F238E27FC236}">
                <a16:creationId xmlns:a16="http://schemas.microsoft.com/office/drawing/2014/main" id="{A6E64D26-010E-2FD8-7C8D-B49147807D25}"/>
              </a:ext>
            </a:extLst>
          </p:cNvPr>
          <p:cNvSpPr/>
          <p:nvPr/>
        </p:nvSpPr>
        <p:spPr>
          <a:xfrm>
            <a:off x="419100" y="801854"/>
            <a:ext cx="1794022" cy="786468"/>
          </a:xfrm>
          <a:prstGeom prst="wedgeEllipseCallout">
            <a:avLst>
              <a:gd name="adj1" fmla="val 43549"/>
              <a:gd name="adj2" fmla="val 6861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AD66F-3854-8998-3B43-3E33DFABB6AC}"/>
                  </a:ext>
                </a:extLst>
              </p:cNvPr>
              <p:cNvSpPr txBox="1"/>
              <p:nvPr/>
            </p:nvSpPr>
            <p:spPr>
              <a:xfrm>
                <a:off x="3048000" y="611442"/>
                <a:ext cx="13563600" cy="910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=0,00161.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=0,00161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pt-B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𝑃𝑑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0,00161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𝑃𝑑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0,00161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endParaRPr lang="en-US" sz="4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198,5 . 6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0,00161.11560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𝑓𝑡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AD66F-3854-8998-3B43-3E33DFABB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11442"/>
                <a:ext cx="13563600" cy="9104800"/>
              </a:xfrm>
              <a:prstGeom prst="rect">
                <a:avLst/>
              </a:prstGeom>
              <a:blipFill>
                <a:blip r:embed="rId6"/>
                <a:stretch>
                  <a:fillRect l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101" y="562674"/>
            <a:ext cx="379204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6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4906538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33960" y="4635079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6756" y="3638827"/>
            <a:ext cx="4906537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86197" y="4688215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214948" y="3655732"/>
            <a:ext cx="6537172" cy="3699159"/>
            <a:chOff x="8107047" y="4880651"/>
            <a:chExt cx="5130550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8156219" y="5778631"/>
              <a:ext cx="5076593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</a:t>
              </a:r>
              <a:r>
                <a:rPr lang="en-US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sau</a:t>
              </a: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Tỉ</a:t>
              </a:r>
              <a:r>
                <a:rPr lang="en-US" sz="4000" b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số</a:t>
              </a:r>
              <a:r>
                <a:rPr lang="en-US" sz="4000" b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lượng</a:t>
              </a:r>
              <a:r>
                <a:rPr lang="en-US" sz="4000" b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giác</a:t>
              </a:r>
              <a:r>
                <a:rPr lang="en-US" sz="4000" b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của</a:t>
              </a:r>
              <a:r>
                <a:rPr lang="en-US" sz="4000" b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góc</a:t>
              </a:r>
              <a:r>
                <a:rPr lang="en-US" sz="4000" b="1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kern="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nhọn</a:t>
              </a:r>
              <a:endParaRPr lang="pt-BR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7379" y="8250464"/>
            <a:ext cx="6339902" cy="1937468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2800" y="4036645"/>
            <a:ext cx="11582399" cy="182081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KIẾN THỨC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3934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A2108C-EE38-9873-682F-278D2F43B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134" y="832837"/>
            <a:ext cx="15251732" cy="8929649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2C1DF82-7B96-84CD-F334-D0D3E1A96A75}"/>
              </a:ext>
            </a:extLst>
          </p:cNvPr>
          <p:cNvSpPr/>
          <p:nvPr/>
        </p:nvSpPr>
        <p:spPr>
          <a:xfrm>
            <a:off x="0" y="844941"/>
            <a:ext cx="3276600" cy="99229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</p:spTree>
    <p:extLst>
      <p:ext uri="{BB962C8B-B14F-4D97-AF65-F5344CB8AC3E}">
        <p14:creationId xmlns:p14="http://schemas.microsoft.com/office/powerpoint/2010/main" val="178877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8EB1BB0-B1C6-5CC4-E871-D045D848FA56}"/>
              </a:ext>
            </a:extLst>
          </p:cNvPr>
          <p:cNvSpPr/>
          <p:nvPr/>
        </p:nvSpPr>
        <p:spPr>
          <a:xfrm>
            <a:off x="0" y="844941"/>
            <a:ext cx="3276600" cy="99229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8DE2E-7128-DA86-AD2B-178FC32515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044" y="844941"/>
            <a:ext cx="13792967" cy="88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25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68D2516-A580-EA85-4AA8-B710E3E14AE4}"/>
              </a:ext>
            </a:extLst>
          </p:cNvPr>
          <p:cNvSpPr/>
          <p:nvPr/>
        </p:nvSpPr>
        <p:spPr>
          <a:xfrm>
            <a:off x="0" y="844941"/>
            <a:ext cx="3276600" cy="99229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1BAFD-611F-B8EA-C7D8-EC5ABBB85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04" y="2340974"/>
            <a:ext cx="16850992" cy="5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29860">
            <a:off x="572189" y="8474184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038231" y="341205"/>
            <a:ext cx="1082759" cy="161005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64CD32A-51E8-7761-557F-C27E6A054D08}"/>
              </a:ext>
            </a:extLst>
          </p:cNvPr>
          <p:cNvSpPr/>
          <p:nvPr/>
        </p:nvSpPr>
        <p:spPr>
          <a:xfrm>
            <a:off x="0" y="844941"/>
            <a:ext cx="3276600" cy="99229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4ED3E-14F2-B9A9-97EF-6D4B0049E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586" y="1456114"/>
            <a:ext cx="13939024" cy="76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36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8200" y="2857500"/>
            <a:ext cx="8839200" cy="20774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9000" b="1" i="0" u="none" strike="noStrike" kern="1200" cap="none" spc="0" normalizeH="0" noProof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vi-VN" sz="9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5615">
            <a:off x="15341620" y="8847557"/>
            <a:ext cx="2001824" cy="1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8691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1864</Words>
  <Application>Microsoft Office PowerPoint</Application>
  <PresentationFormat>Custom</PresentationFormat>
  <Paragraphs>185</Paragraphs>
  <Slides>32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(Body)</vt:lpstr>
      <vt:lpstr>Calibri</vt:lpstr>
      <vt:lpstr>Times New Roman</vt:lpstr>
      <vt:lpstr>Cambria Math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dc:creator>Hà Ngân</dc:creator>
  <cp:lastModifiedBy>Administrator</cp:lastModifiedBy>
  <cp:revision>107</cp:revision>
  <dcterms:created xsi:type="dcterms:W3CDTF">2006-08-16T00:00:00Z</dcterms:created>
  <dcterms:modified xsi:type="dcterms:W3CDTF">2025-04-16T07:40:19Z</dcterms:modified>
  <dc:identifier>DAFSQ-Bl3TE</dc:identifier>
</cp:coreProperties>
</file>