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</p:sldMasterIdLst>
  <p:notesMasterIdLst>
    <p:notesMasterId r:id="rId68"/>
  </p:notesMasterIdLst>
  <p:sldIdLst>
    <p:sldId id="257" r:id="rId3"/>
    <p:sldId id="259" r:id="rId4"/>
    <p:sldId id="258" r:id="rId5"/>
    <p:sldId id="268" r:id="rId6"/>
    <p:sldId id="261" r:id="rId7"/>
    <p:sldId id="262" r:id="rId8"/>
    <p:sldId id="263" r:id="rId9"/>
    <p:sldId id="331" r:id="rId10"/>
    <p:sldId id="272" r:id="rId11"/>
    <p:sldId id="332" r:id="rId12"/>
    <p:sldId id="342" r:id="rId13"/>
    <p:sldId id="334" r:id="rId14"/>
    <p:sldId id="335" r:id="rId15"/>
    <p:sldId id="336" r:id="rId16"/>
    <p:sldId id="337" r:id="rId17"/>
    <p:sldId id="265" r:id="rId18"/>
    <p:sldId id="340" r:id="rId19"/>
    <p:sldId id="341" r:id="rId20"/>
    <p:sldId id="343" r:id="rId21"/>
    <p:sldId id="344" r:id="rId22"/>
    <p:sldId id="345" r:id="rId23"/>
    <p:sldId id="346" r:id="rId24"/>
    <p:sldId id="347" r:id="rId25"/>
    <p:sldId id="351" r:id="rId26"/>
    <p:sldId id="278" r:id="rId27"/>
    <p:sldId id="352" r:id="rId28"/>
    <p:sldId id="348" r:id="rId29"/>
    <p:sldId id="350" r:id="rId30"/>
    <p:sldId id="274" r:id="rId31"/>
    <p:sldId id="354" r:id="rId32"/>
    <p:sldId id="355" r:id="rId33"/>
    <p:sldId id="356" r:id="rId34"/>
    <p:sldId id="358" r:id="rId35"/>
    <p:sldId id="360" r:id="rId36"/>
    <p:sldId id="282" r:id="rId37"/>
    <p:sldId id="311" r:id="rId38"/>
    <p:sldId id="328" r:id="rId39"/>
    <p:sldId id="329" r:id="rId40"/>
    <p:sldId id="330" r:id="rId41"/>
    <p:sldId id="324" r:id="rId42"/>
    <p:sldId id="325" r:id="rId43"/>
    <p:sldId id="326" r:id="rId44"/>
    <p:sldId id="327" r:id="rId45"/>
    <p:sldId id="323" r:id="rId46"/>
    <p:sldId id="283" r:id="rId47"/>
    <p:sldId id="361" r:id="rId48"/>
    <p:sldId id="285" r:id="rId49"/>
    <p:sldId id="362" r:id="rId50"/>
    <p:sldId id="284" r:id="rId51"/>
    <p:sldId id="364" r:id="rId52"/>
    <p:sldId id="363" r:id="rId53"/>
    <p:sldId id="286" r:id="rId54"/>
    <p:sldId id="365" r:id="rId55"/>
    <p:sldId id="287" r:id="rId56"/>
    <p:sldId id="366" r:id="rId57"/>
    <p:sldId id="367" r:id="rId58"/>
    <p:sldId id="271" r:id="rId59"/>
    <p:sldId id="288" r:id="rId60"/>
    <p:sldId id="368" r:id="rId61"/>
    <p:sldId id="369" r:id="rId62"/>
    <p:sldId id="370" r:id="rId63"/>
    <p:sldId id="371" r:id="rId64"/>
    <p:sldId id="372" r:id="rId65"/>
    <p:sldId id="289" r:id="rId66"/>
    <p:sldId id="290" r:id="rId67"/>
  </p:sldIdLst>
  <p:sldSz cx="9144000" cy="5143500" type="screen16x9"/>
  <p:notesSz cx="6858000" cy="9144000"/>
  <p:embeddedFontLst>
    <p:embeddedFont>
      <p:font typeface="Abel" panose="020F0502020204030204" pitchFamily="2" charset="0"/>
      <p:regular r:id="rId69"/>
    </p:embeddedFont>
    <p:embeddedFont>
      <p:font typeface="Anaheim" panose="020B0604020202020204" charset="0"/>
      <p:regular r:id="rId70"/>
      <p:bold r:id="rId71"/>
    </p:embeddedFont>
    <p:embeddedFont>
      <p:font typeface="Archivo" panose="020B060402020202020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Days One" panose="020B0604020202020204" charset="0"/>
      <p:regular r:id="rId77"/>
    </p:embeddedFont>
    <p:embeddedFont>
      <p:font typeface="DengXian" panose="02010600030101010101" pitchFamily="2" charset="-122"/>
      <p:regular r:id="rId78"/>
      <p:bold r:id="rId79"/>
    </p:embeddedFont>
    <p:embeddedFont>
      <p:font typeface="Grandstander" panose="020B0604020202020204" charset="0"/>
      <p:regular r:id="rId80"/>
      <p:bold r:id="rId81"/>
      <p:italic r:id="rId82"/>
      <p:boldItalic r:id="rId83"/>
    </p:embeddedFont>
    <p:embeddedFont>
      <p:font typeface="Lato Light" panose="020F0502020204030203" pitchFamily="34" charset="0"/>
      <p:regular r:id="rId84"/>
      <p:italic r:id="rId85"/>
    </p:embeddedFont>
    <p:embeddedFont>
      <p:font typeface="Nunito Light" panose="020F0502020204030204" pitchFamily="2" charset="0"/>
      <p:regular r:id="rId86"/>
      <p: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FFFCC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font" Target="fonts/font1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4.fntdata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872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590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9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312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524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589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217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28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14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22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18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56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các bình thí nghiệm để mở câu hỏi. GV bấm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6405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5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2" name="Google Shape;2802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710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1e71a4a86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g1e71a4a86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g1e71a4a86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g1e71a4a86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358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72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e71a4a8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e71a4a86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205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245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07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7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1" name="Google Shape;1001;p27"/>
          <p:cNvGrpSpPr/>
          <p:nvPr/>
        </p:nvGrpSpPr>
        <p:grpSpPr>
          <a:xfrm>
            <a:off x="111158" y="3249250"/>
            <a:ext cx="8862971" cy="1418206"/>
            <a:chOff x="111158" y="3249250"/>
            <a:chExt cx="8862971" cy="1418206"/>
          </a:xfrm>
        </p:grpSpPr>
        <p:grpSp>
          <p:nvGrpSpPr>
            <p:cNvPr id="1002" name="Google Shape;1002;p27"/>
            <p:cNvGrpSpPr/>
            <p:nvPr/>
          </p:nvGrpSpPr>
          <p:grpSpPr>
            <a:xfrm flipH="1">
              <a:off x="111158" y="3249250"/>
              <a:ext cx="743969" cy="1418206"/>
              <a:chOff x="4721437" y="3735065"/>
              <a:chExt cx="489099" cy="932355"/>
            </a:xfrm>
          </p:grpSpPr>
          <p:sp>
            <p:nvSpPr>
              <p:cNvPr id="1003" name="Google Shape;1003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7" name="Google Shape;1017;p27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8" name="Google Shape;1018;p27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19" name="Google Shape;1019;p27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20" name="Google Shape;1020;p27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021" name="Google Shape;1021;p27"/>
            <p:cNvGrpSpPr/>
            <p:nvPr/>
          </p:nvGrpSpPr>
          <p:grpSpPr>
            <a:xfrm flipH="1">
              <a:off x="8143500" y="3988702"/>
              <a:ext cx="830628" cy="678718"/>
              <a:chOff x="7447696" y="3988702"/>
              <a:chExt cx="830628" cy="678718"/>
            </a:xfrm>
          </p:grpSpPr>
          <p:sp>
            <p:nvSpPr>
              <p:cNvPr id="1022" name="Google Shape;1022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7447696" y="4093684"/>
                <a:ext cx="341529" cy="57373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2115" extrusionOk="0">
                    <a:moveTo>
                      <a:pt x="1117" y="0"/>
                    </a:moveTo>
                    <a:cubicBezTo>
                      <a:pt x="1117" y="0"/>
                      <a:pt x="680" y="258"/>
                      <a:pt x="370" y="776"/>
                    </a:cubicBezTo>
                    <a:cubicBezTo>
                      <a:pt x="59" y="1295"/>
                      <a:pt x="-187" y="2024"/>
                      <a:pt x="195" y="2115"/>
                    </a:cubicBezTo>
                    <a:lnTo>
                      <a:pt x="559" y="2102"/>
                    </a:lnTo>
                    <a:lnTo>
                      <a:pt x="1259" y="1861"/>
                    </a:lnTo>
                    <a:lnTo>
                      <a:pt x="1185" y="1719"/>
                    </a:lnTo>
                    <a:cubicBezTo>
                      <a:pt x="1185" y="1719"/>
                      <a:pt x="572" y="2044"/>
                      <a:pt x="468" y="2044"/>
                    </a:cubicBezTo>
                    <a:cubicBezTo>
                      <a:pt x="363" y="2044"/>
                      <a:pt x="227" y="2070"/>
                      <a:pt x="169" y="2028"/>
                    </a:cubicBezTo>
                    <a:cubicBezTo>
                      <a:pt x="111" y="1986"/>
                      <a:pt x="371" y="1043"/>
                      <a:pt x="925" y="729"/>
                    </a:cubicBezTo>
                    <a:cubicBezTo>
                      <a:pt x="1479" y="415"/>
                      <a:pt x="1117" y="0"/>
                      <a:pt x="111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7661999" y="4009319"/>
                <a:ext cx="579433" cy="658101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426" extrusionOk="0">
                    <a:moveTo>
                      <a:pt x="385" y="2426"/>
                    </a:moveTo>
                    <a:cubicBezTo>
                      <a:pt x="-102" y="2426"/>
                      <a:pt x="-10" y="242"/>
                      <a:pt x="46" y="133"/>
                    </a:cubicBezTo>
                    <a:cubicBezTo>
                      <a:pt x="102" y="24"/>
                      <a:pt x="1516" y="-30"/>
                      <a:pt x="1655" y="16"/>
                    </a:cubicBezTo>
                    <a:cubicBezTo>
                      <a:pt x="1794" y="62"/>
                      <a:pt x="2353" y="2240"/>
                      <a:pt x="2045" y="2413"/>
                    </a:cubicBezTo>
                    <a:lnTo>
                      <a:pt x="385" y="242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7674478" y="3988702"/>
                <a:ext cx="551492" cy="34342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266" extrusionOk="0">
                    <a:moveTo>
                      <a:pt x="0" y="209"/>
                    </a:moveTo>
                    <a:cubicBezTo>
                      <a:pt x="176" y="246"/>
                      <a:pt x="278" y="962"/>
                      <a:pt x="515" y="1144"/>
                    </a:cubicBezTo>
                    <a:cubicBezTo>
                      <a:pt x="753" y="1326"/>
                      <a:pt x="1872" y="1286"/>
                      <a:pt x="1999" y="1144"/>
                    </a:cubicBezTo>
                    <a:cubicBezTo>
                      <a:pt x="2125" y="1001"/>
                      <a:pt x="1878" y="198"/>
                      <a:pt x="1698" y="76"/>
                    </a:cubicBezTo>
                    <a:cubicBezTo>
                      <a:pt x="1518" y="-47"/>
                      <a:pt x="1390" y="72"/>
                      <a:pt x="884" y="16"/>
                    </a:cubicBezTo>
                    <a:cubicBezTo>
                      <a:pt x="133" y="-68"/>
                      <a:pt x="0" y="209"/>
                      <a:pt x="0" y="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7967449" y="4155262"/>
                <a:ext cx="114476" cy="108237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99" extrusionOk="0">
                    <a:moveTo>
                      <a:pt x="205" y="6"/>
                    </a:moveTo>
                    <a:lnTo>
                      <a:pt x="412" y="175"/>
                    </a:lnTo>
                    <a:cubicBezTo>
                      <a:pt x="424" y="185"/>
                      <a:pt x="426" y="204"/>
                      <a:pt x="415" y="215"/>
                    </a:cubicBezTo>
                    <a:lnTo>
                      <a:pt x="254" y="390"/>
                    </a:lnTo>
                    <a:cubicBezTo>
                      <a:pt x="243" y="401"/>
                      <a:pt x="226" y="401"/>
                      <a:pt x="214" y="391"/>
                    </a:cubicBezTo>
                    <a:lnTo>
                      <a:pt x="9" y="196"/>
                    </a:lnTo>
                    <a:cubicBezTo>
                      <a:pt x="-3" y="185"/>
                      <a:pt x="-3" y="166"/>
                      <a:pt x="9" y="155"/>
                    </a:cubicBezTo>
                    <a:lnTo>
                      <a:pt x="169" y="7"/>
                    </a:lnTo>
                    <a:cubicBezTo>
                      <a:pt x="179" y="-2"/>
                      <a:pt x="194" y="-3"/>
                      <a:pt x="205" y="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7834527" y="4386656"/>
                <a:ext cx="431048" cy="2509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25" extrusionOk="0">
                    <a:moveTo>
                      <a:pt x="11" y="42"/>
                    </a:moveTo>
                    <a:cubicBezTo>
                      <a:pt x="11" y="42"/>
                      <a:pt x="948" y="119"/>
                      <a:pt x="1409" y="0"/>
                    </a:cubicBezTo>
                    <a:cubicBezTo>
                      <a:pt x="1409" y="0"/>
                      <a:pt x="1499" y="63"/>
                      <a:pt x="1541" y="189"/>
                    </a:cubicBezTo>
                    <a:cubicBezTo>
                      <a:pt x="1582" y="314"/>
                      <a:pt x="1670" y="744"/>
                      <a:pt x="1409" y="854"/>
                    </a:cubicBezTo>
                    <a:cubicBezTo>
                      <a:pt x="1148" y="964"/>
                      <a:pt x="210" y="943"/>
                      <a:pt x="84" y="817"/>
                    </a:cubicBezTo>
                    <a:cubicBezTo>
                      <a:pt x="-42" y="692"/>
                      <a:pt x="11" y="42"/>
                      <a:pt x="11" y="4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7837511" y="4386656"/>
                <a:ext cx="440814" cy="11203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0" y="42"/>
                    </a:moveTo>
                    <a:cubicBezTo>
                      <a:pt x="0" y="42"/>
                      <a:pt x="110" y="339"/>
                      <a:pt x="167" y="384"/>
                    </a:cubicBezTo>
                    <a:cubicBezTo>
                      <a:pt x="225" y="430"/>
                      <a:pt x="1443" y="430"/>
                      <a:pt x="1578" y="320"/>
                    </a:cubicBezTo>
                    <a:cubicBezTo>
                      <a:pt x="1713" y="210"/>
                      <a:pt x="1528" y="11"/>
                      <a:pt x="1398" y="0"/>
                    </a:cubicBezTo>
                    <a:cubicBezTo>
                      <a:pt x="1398" y="0"/>
                      <a:pt x="545" y="100"/>
                      <a:pt x="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7640569" y="4380959"/>
                <a:ext cx="115832" cy="2175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02" extrusionOk="0">
                    <a:moveTo>
                      <a:pt x="333" y="0"/>
                    </a:moveTo>
                    <a:cubicBezTo>
                      <a:pt x="333" y="0"/>
                      <a:pt x="364" y="624"/>
                      <a:pt x="427" y="765"/>
                    </a:cubicBezTo>
                    <a:cubicBezTo>
                      <a:pt x="427" y="765"/>
                      <a:pt x="284" y="849"/>
                      <a:pt x="125" y="765"/>
                    </a:cubicBezTo>
                    <a:cubicBezTo>
                      <a:pt x="-34" y="681"/>
                      <a:pt x="-8" y="144"/>
                      <a:pt x="24" y="146"/>
                    </a:cubicBezTo>
                    <a:cubicBezTo>
                      <a:pt x="55" y="147"/>
                      <a:pt x="333" y="0"/>
                      <a:pt x="3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7625921" y="4380959"/>
                <a:ext cx="10498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91" extrusionOk="0">
                    <a:moveTo>
                      <a:pt x="387" y="0"/>
                    </a:moveTo>
                    <a:lnTo>
                      <a:pt x="151" y="47"/>
                    </a:lnTo>
                    <a:cubicBezTo>
                      <a:pt x="151" y="47"/>
                      <a:pt x="-74" y="220"/>
                      <a:pt x="25" y="278"/>
                    </a:cubicBezTo>
                    <a:cubicBezTo>
                      <a:pt x="125" y="335"/>
                      <a:pt x="382" y="194"/>
                      <a:pt x="3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31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006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164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0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112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01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"/>
          <p:cNvSpPr txBox="1">
            <a:spLocks noGrp="1"/>
          </p:cNvSpPr>
          <p:nvPr>
            <p:ph type="title"/>
          </p:nvPr>
        </p:nvSpPr>
        <p:spPr>
          <a:xfrm>
            <a:off x="1143300" y="1414725"/>
            <a:ext cx="2575200" cy="11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1"/>
          </p:nvPr>
        </p:nvSpPr>
        <p:spPr>
          <a:xfrm>
            <a:off x="1143300" y="2598950"/>
            <a:ext cx="2575200" cy="1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16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70" name="Google Shape;470;p1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71" name="Google Shape;471;p1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oogle Shape;480;p1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81" name="Google Shape;481;p1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1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84" name="Google Shape;484;p1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1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91" name="Google Shape;491;p1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16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2" name="Google Shape;502;p16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503" name="Google Shape;503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1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3" r:id="rId17"/>
    <p:sldLayoutId id="214748367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763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slide" Target="slide39.xml"/><Relationship Id="rId7" Type="http://schemas.openxmlformats.org/officeDocument/2006/relationships/slide" Target="slide40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11" Type="http://schemas.openxmlformats.org/officeDocument/2006/relationships/slide" Target="slide42.xml"/><Relationship Id="rId5" Type="http://schemas.openxmlformats.org/officeDocument/2006/relationships/slide" Target="slide43.xml"/><Relationship Id="rId15" Type="http://schemas.openxmlformats.org/officeDocument/2006/relationships/image" Target="../media/image66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slide" Target="slide41.xml"/><Relationship Id="rId14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9.png"/><Relationship Id="rId7" Type="http://schemas.openxmlformats.org/officeDocument/2006/relationships/slide" Target="slide38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75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7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4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6C897A-73B6-F01D-F2EC-E27B41F78988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4780" y="132394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B3BE3-8DF3-F30A-084F-16ED8E9EE6D8}"/>
                  </a:ext>
                </a:extLst>
              </p:cNvPr>
              <p:cNvSpPr txBox="1"/>
              <p:nvPr/>
            </p:nvSpPr>
            <p:spPr>
              <a:xfrm>
                <a:off x="329306" y="738556"/>
                <a:ext cx="5803694" cy="2281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nảy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16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BB3BE3-8DF3-F30A-084F-16ED8E9EE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6" y="738556"/>
                <a:ext cx="5803694" cy="2281522"/>
              </a:xfrm>
              <a:prstGeom prst="rect">
                <a:avLst/>
              </a:prstGeom>
              <a:blipFill>
                <a:blip r:embed="rId3"/>
                <a:stretch>
                  <a:fillRect l="-525" r="-630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19435" y="737338"/>
            <a:ext cx="2395259" cy="2037758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23398" y="4240984"/>
            <a:ext cx="725598" cy="4897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279BA4-8916-5229-0BF3-28F19EBB43CE}"/>
              </a:ext>
            </a:extLst>
          </p:cNvPr>
          <p:cNvSpPr txBox="1"/>
          <p:nvPr/>
        </p:nvSpPr>
        <p:spPr>
          <a:xfrm>
            <a:off x="1940313" y="3119645"/>
            <a:ext cx="6568068" cy="79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6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Math for Real Life: Teaching Practical Uses for Algebra, Geometry and Trigonometry, Jim Libby, </a:t>
            </a:r>
            <a:r>
              <a:rPr lang="en-US" sz="16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en-US" sz="16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48DF7E-1D1C-4D70-ABF4-840EB8DB52F1}"/>
                  </a:ext>
                </a:extLst>
              </p:cNvPr>
              <p:cNvSpPr txBox="1"/>
              <p:nvPr/>
            </p:nvSpPr>
            <p:spPr>
              <a:xfrm>
                <a:off x="1148996" y="3923668"/>
                <a:ext cx="7124787" cy="1006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3,24 </m:t>
                    </m:r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2,25 </m:t>
                    </m:r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48DF7E-1D1C-4D70-ABF4-840EB8DB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96" y="3923668"/>
                <a:ext cx="7124787" cy="1006622"/>
              </a:xfrm>
              <a:prstGeom prst="rect">
                <a:avLst/>
              </a:prstGeom>
              <a:blipFill>
                <a:blip r:embed="rId7"/>
                <a:stretch>
                  <a:fillRect l="-428" r="-5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3397102" y="292494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785562" y="271945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2319455" y="2524088"/>
                <a:ext cx="5174166" cy="2181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55" y="2524088"/>
                <a:ext cx="5174166" cy="2181751"/>
              </a:xfrm>
              <a:prstGeom prst="rect">
                <a:avLst/>
              </a:prstGeom>
              <a:blipFill>
                <a:blip r:embed="rId4"/>
                <a:stretch>
                  <a:fillRect l="-1178" b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843752" y="3178034"/>
            <a:ext cx="1029657" cy="16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TÍCH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30448455"/>
      </p:ext>
    </p:extLst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3755831" y="731603"/>
                <a:ext cx="3442532" cy="667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4 .  25</m:t>
                        </m:r>
                      </m:e>
                    </m:ra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31" y="731603"/>
                <a:ext cx="3442532" cy="667940"/>
              </a:xfrm>
              <a:prstGeom prst="rect">
                <a:avLst/>
              </a:prstGeom>
              <a:blipFill>
                <a:blip r:embed="rId3"/>
                <a:stretch>
                  <a:fillRect l="-177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3264165" y="2236301"/>
                <a:ext cx="3094341" cy="217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=2.5=10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65" y="2236301"/>
                <a:ext cx="3094341" cy="2175596"/>
              </a:xfrm>
              <a:prstGeom prst="rect">
                <a:avLst/>
              </a:prstGeom>
              <a:blipFill>
                <a:blip r:embed="rId4"/>
                <a:stretch>
                  <a:fillRect l="-1969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2604225" y="93375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9655" y="864414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8669" y="674381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13357" y="1720168"/>
                <a:ext cx="4259763" cy="110193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hai số không 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ta có:</a:t>
                </a:r>
                <a:r>
                  <a:rPr lang="vi-VN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357" y="1720168"/>
                <a:ext cx="4259763" cy="11019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C882BB4-50AB-266F-D8A7-FC8067152004}"/>
              </a:ext>
            </a:extLst>
          </p:cNvPr>
          <p:cNvGrpSpPr/>
          <p:nvPr/>
        </p:nvGrpSpPr>
        <p:grpSpPr>
          <a:xfrm>
            <a:off x="1757248" y="3509113"/>
            <a:ext cx="5629504" cy="960006"/>
            <a:chOff x="701602" y="3954988"/>
            <a:chExt cx="5629504" cy="9600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908E8E-A82A-5959-391F-0D87D4608A12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19">
              <a:extLst>
                <a:ext uri="{FF2B5EF4-FFF2-40B4-BE49-F238E27FC236}">
                  <a16:creationId xmlns:a16="http://schemas.microsoft.com/office/drawing/2014/main" id="{B6C89A9E-CB86-508E-4333-755572CB3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084494" y="190281"/>
                <a:ext cx="7443362" cy="4176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81. 49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94" y="190281"/>
                <a:ext cx="7443362" cy="4176913"/>
              </a:xfrm>
              <a:prstGeom prst="rect">
                <a:avLst/>
              </a:prstGeom>
              <a:blipFill>
                <a:blip r:embed="rId3"/>
                <a:stretch>
                  <a:fillRect l="-901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920053" y="647481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3448513" y="1748250"/>
                <a:ext cx="3108403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𝟒𝟗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1748250"/>
                <a:ext cx="3108403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3448513" y="2833237"/>
                <a:ext cx="2911863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2833237"/>
                <a:ext cx="2911863" cy="442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3448513" y="3902130"/>
                <a:ext cx="3933594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13" y="3902130"/>
                <a:ext cx="3933594" cy="465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/>
              <p:nvPr/>
            </p:nvSpPr>
            <p:spPr>
              <a:xfrm>
                <a:off x="1311680" y="850028"/>
                <a:ext cx="6520637" cy="3577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25 . 121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5,2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80" y="850028"/>
                <a:ext cx="6520637" cy="3577646"/>
              </a:xfrm>
              <a:prstGeom prst="rect">
                <a:avLst/>
              </a:prstGeom>
              <a:blipFill>
                <a:blip r:embed="rId3"/>
                <a:stretch>
                  <a:fillRect l="-935" b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/>
              <p:nvPr/>
            </p:nvSpPr>
            <p:spPr>
              <a:xfrm>
                <a:off x="3671538" y="1795908"/>
                <a:ext cx="3242218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𝟐𝟓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𝟏𝟐𝟏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38" y="1795908"/>
                <a:ext cx="3242218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/>
              <p:nvPr/>
            </p:nvSpPr>
            <p:spPr>
              <a:xfrm>
                <a:off x="3671538" y="2856993"/>
                <a:ext cx="2796169" cy="719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𝟖</m:t>
                            </m:r>
                          </m:den>
                        </m:f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vi-V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38" y="2856993"/>
                <a:ext cx="2796169" cy="719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/>
              <p:nvPr/>
            </p:nvSpPr>
            <p:spPr>
              <a:xfrm>
                <a:off x="3548873" y="3809873"/>
                <a:ext cx="4033955" cy="695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𝟓𝟐</m:t>
                          </m:r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vi-V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</m:e>
                          </m:d>
                        </m:e>
                      </m:rad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73" y="3809873"/>
                <a:ext cx="4033955" cy="695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3397103" y="25290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/>
              <p:nvPr/>
            </p:nvSpPr>
            <p:spPr>
              <a:xfrm>
                <a:off x="434200" y="784828"/>
                <a:ext cx="8464473" cy="123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0" y="784828"/>
                <a:ext cx="8464473" cy="1235275"/>
              </a:xfrm>
              <a:prstGeom prst="rect">
                <a:avLst/>
              </a:prstGeom>
              <a:blipFill>
                <a:blip r:embed="rId3"/>
                <a:stretch>
                  <a:fillRect l="-720" r="-72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/>
              <p:nvPr/>
            </p:nvSpPr>
            <p:spPr>
              <a:xfrm>
                <a:off x="434200" y="1931121"/>
                <a:ext cx="5957539" cy="2568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Sau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bạn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Lan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muốn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0" y="1931121"/>
                <a:ext cx="5957539" cy="2568973"/>
              </a:xfrm>
              <a:prstGeom prst="rect">
                <a:avLst/>
              </a:prstGeom>
              <a:blipFill>
                <a:blip r:embed="rId4"/>
                <a:stretch>
                  <a:fillRect l="-1022" r="-1022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5A8EE11-3F1A-7C36-3BC5-4DA41188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739" y="1835684"/>
            <a:ext cx="2352447" cy="25754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490653" y="961659"/>
                <a:ext cx="8162693" cy="3681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tam giác vuông cân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𝐵𝐼𝐶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𝐶𝐼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𝐷𝐾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𝐷𝑀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𝐾𝑀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cân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hình chữ nhật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3" y="961659"/>
                <a:ext cx="8162693" cy="3681649"/>
              </a:xfrm>
              <a:prstGeom prst="rect">
                <a:avLst/>
              </a:prstGeom>
              <a:blipFill>
                <a:blip r:embed="rId3"/>
                <a:stretch>
                  <a:fillRect l="-597" r="-522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983" y="327729"/>
            <a:ext cx="2049734" cy="2244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401444" y="995113"/>
                <a:ext cx="5620215" cy="3311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hình chữ nhật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2 . 8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e>
                      </m:rad>
                      <m:r>
                        <a:rPr lang="pt-BR" sz="1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 </m:t>
                      </m:r>
                      <m:d>
                        <m:d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độ dài cạnh của hình vuông là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độ dài cạnh của hình vuông là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995113"/>
                <a:ext cx="5620215" cy="3311548"/>
              </a:xfrm>
              <a:prstGeom prst="rect">
                <a:avLst/>
              </a:prstGeom>
              <a:blipFill>
                <a:blip r:embed="rId3"/>
                <a:stretch>
                  <a:fillRect l="-976" b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9" y="995113"/>
            <a:ext cx="2749335" cy="3009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THƯƠNG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24428" y="441943"/>
            <a:ext cx="8895144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vi-VN" sz="44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MỘT SỐ PHÉP TÍNH VỀ CĂN BẬC HAI CỦA SỐ THỰC </a:t>
            </a:r>
            <a:endParaRPr lang="en-US" sz="4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kumimoji="0" 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07" y="142749"/>
                <a:ext cx="3442532" cy="1188402"/>
              </a:xfrm>
              <a:prstGeom prst="rect">
                <a:avLst/>
              </a:prstGeom>
              <a:blipFill>
                <a:blip r:embed="rId3"/>
                <a:stretch>
                  <a:fillRect l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902349" y="2068468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70" y="1790252"/>
                <a:ext cx="3114333" cy="2884379"/>
              </a:xfrm>
              <a:prstGeom prst="rect">
                <a:avLst/>
              </a:prstGeom>
              <a:blipFill>
                <a:blip r:embed="rId4"/>
                <a:stretch>
                  <a:fillRect l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2002059" y="736950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37FBE42B-C79F-16B9-2B56-46A157E83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51565" y="2404134"/>
            <a:ext cx="1890086" cy="18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3899" y="1466262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3274" y="1058412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962" y="2253262"/>
                <a:ext cx="4259763" cy="1054970"/>
              </a:xfrm>
              <a:prstGeom prst="roundRect">
                <a:avLst/>
              </a:prstGeom>
              <a:blipFill>
                <a:blip r:embed="rId5"/>
                <a:stretch>
                  <a:fillRect l="-14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1,69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0,25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216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18" y="246037"/>
                <a:ext cx="7637852" cy="4412170"/>
              </a:xfrm>
              <a:prstGeom prst="rect">
                <a:avLst/>
              </a:prstGeom>
              <a:blipFill>
                <a:blip r:embed="rId3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830843" y="485293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1547528"/>
                <a:ext cx="1524931" cy="59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𝟔𝟗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1" y="2893624"/>
                <a:ext cx="2350120" cy="642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𝟐𝟏𝟔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den>
                        </m:f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𝟑𝟔</m:t>
                        </m:r>
                      </m:e>
                    </m:ra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0" y="3980189"/>
                <a:ext cx="2350120" cy="718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7">
            <a:extLst>
              <a:ext uri="{FF2B5EF4-FFF2-40B4-BE49-F238E27FC236}">
                <a16:creationId xmlns:a16="http://schemas.microsoft.com/office/drawing/2014/main" id="{9FFE82DB-D1B4-D009-370F-D6287717C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31049" y="1668647"/>
            <a:ext cx="1196223" cy="23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4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808010" y="85002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767424" y="746740"/>
            <a:ext cx="760915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	          Trong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hồi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rổ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907666" y="286003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num>
                          <m:den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den>
                        </m:f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2,25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3,24</m:t>
                            </m:r>
                          </m:e>
                        </m:rad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1,8</m:t>
                        </m:r>
                      </m:den>
                    </m:f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20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 hệ số phục hồi của bóng rổ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vi-VN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83" y="2240464"/>
                <a:ext cx="5046933" cy="2156296"/>
              </a:xfrm>
              <a:prstGeom prst="rect">
                <a:avLst/>
              </a:prstGeom>
              <a:blipFill>
                <a:blip r:embed="rId3"/>
                <a:stretch>
                  <a:fillRect l="-1208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30" y="2220651"/>
            <a:ext cx="5036474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ĐƯA THỪA SỐ RA NGOÀI DẤU CĂN BẬC HAI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100439375"/>
      </p:ext>
    </p:extLst>
  </p:cSld>
  <p:clrMapOvr>
    <a:masterClrMapping/>
  </p:clrMapOvr>
  <p:transition spd="med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EF13729-BE15-AC60-0E0E-265862B41A82}"/>
              </a:ext>
            </a:extLst>
          </p:cNvPr>
          <p:cNvSpPr/>
          <p:nvPr/>
        </p:nvSpPr>
        <p:spPr>
          <a:xfrm>
            <a:off x="1312389" y="419667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/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11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2</m:t>
                        </m:r>
                      </m:e>
                    </m:rad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89" y="185491"/>
                <a:ext cx="7338588" cy="1448282"/>
              </a:xfrm>
              <a:prstGeom prst="rect">
                <a:avLst/>
              </a:prstGeom>
              <a:blipFill>
                <a:blip r:embed="rId3"/>
                <a:stretch>
                  <a:fillRect l="-831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479012" y="209097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/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5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072" y="2090975"/>
                <a:ext cx="5247440" cy="2464649"/>
              </a:xfrm>
              <a:prstGeom prst="rect">
                <a:avLst/>
              </a:prstGeom>
              <a:blipFill>
                <a:blip r:embed="rId4"/>
                <a:stretch>
                  <a:fillRect l="-1161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1383458"/>
            <a:ext cx="2201778" cy="1910043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8488" y="567758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2899317" y="1650210"/>
                <a:ext cx="5787483" cy="2522464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hai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≥0. 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Cụ thể, ta có: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17" y="1650210"/>
                <a:ext cx="5787483" cy="25224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1700638" y="646586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noProof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808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808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/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2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−11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A234B6-CDE8-4A63-06B0-BE29B91F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38" y="201433"/>
                <a:ext cx="5742724" cy="4317785"/>
              </a:xfrm>
              <a:prstGeom prst="rect">
                <a:avLst/>
              </a:prstGeom>
              <a:blipFill>
                <a:blip r:embed="rId3"/>
                <a:stretch>
                  <a:fillRect l="-1168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/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7834D1-7F8F-3F3B-A626-EBA03261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5" y="1703645"/>
                <a:ext cx="1023126" cy="442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/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3EFD28-3243-6373-71C9-CC105843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87" y="2886946"/>
                <a:ext cx="2619842" cy="442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/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E8C52D-3F9F-1D12-AE31-68EBB4397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880" y="4009550"/>
                <a:ext cx="3266613" cy="476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6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CE2C3-FA4A-F1D0-12F7-DE654EEAE836}"/>
              </a:ext>
            </a:extLst>
          </p:cNvPr>
          <p:cNvSpPr txBox="1"/>
          <p:nvPr/>
        </p:nvSpPr>
        <p:spPr>
          <a:xfrm>
            <a:off x="489259" y="5589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/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75" y="418608"/>
                <a:ext cx="3592087" cy="540469"/>
              </a:xfrm>
              <a:prstGeom prst="rect">
                <a:avLst/>
              </a:prstGeom>
              <a:blipFill>
                <a:blip r:embed="rId3"/>
                <a:stretch>
                  <a:fillRect l="-1695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913;p42">
            <a:extLst>
              <a:ext uri="{FF2B5EF4-FFF2-40B4-BE49-F238E27FC236}">
                <a16:creationId xmlns:a16="http://schemas.microsoft.com/office/drawing/2014/main" id="{7F11AC72-D934-B477-6F08-EEDE022DFA77}"/>
              </a:ext>
            </a:extLst>
          </p:cNvPr>
          <p:cNvSpPr/>
          <p:nvPr/>
        </p:nvSpPr>
        <p:spPr>
          <a:xfrm rot="2165">
            <a:off x="1230704" y="13391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/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03" y="1194274"/>
                <a:ext cx="4587772" cy="1153457"/>
              </a:xfrm>
              <a:prstGeom prst="rect">
                <a:avLst/>
              </a:prstGeom>
              <a:blipFill>
                <a:blip r:embed="rId4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65">
            <a:extLst>
              <a:ext uri="{FF2B5EF4-FFF2-40B4-BE49-F238E27FC236}">
                <a16:creationId xmlns:a16="http://schemas.microsoft.com/office/drawing/2014/main" id="{66D12766-E7C9-B634-478F-78785DEE14CE}"/>
              </a:ext>
            </a:extLst>
          </p:cNvPr>
          <p:cNvSpPr/>
          <p:nvPr/>
        </p:nvSpPr>
        <p:spPr>
          <a:xfrm>
            <a:off x="443578" y="2571750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22893-9D1B-1B74-4B0C-34E66C4165A2}"/>
                  </a:ext>
                </a:extLst>
              </p:cNvPr>
              <p:cNvSpPr txBox="1"/>
              <p:nvPr/>
            </p:nvSpPr>
            <p:spPr>
              <a:xfrm>
                <a:off x="3031367" y="2526754"/>
                <a:ext cx="3888643" cy="538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22893-9D1B-1B74-4B0C-34E66C416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67" y="2526754"/>
                <a:ext cx="3888643" cy="538032"/>
              </a:xfrm>
              <a:prstGeom prst="rect">
                <a:avLst/>
              </a:prstGeom>
              <a:blipFill>
                <a:blip r:embed="rId5"/>
                <a:stretch>
                  <a:fillRect l="-1567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913;p42">
            <a:extLst>
              <a:ext uri="{FF2B5EF4-FFF2-40B4-BE49-F238E27FC236}">
                <a16:creationId xmlns:a16="http://schemas.microsoft.com/office/drawing/2014/main" id="{FE0E5611-3758-D7C1-8792-C1B3E457F252}"/>
              </a:ext>
            </a:extLst>
          </p:cNvPr>
          <p:cNvSpPr/>
          <p:nvPr/>
        </p:nvSpPr>
        <p:spPr>
          <a:xfrm rot="2165">
            <a:off x="1230704" y="363103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40B0E-324C-C7D8-DADA-EF0A1D0BC712}"/>
                  </a:ext>
                </a:extLst>
              </p:cNvPr>
              <p:cNvSpPr txBox="1"/>
              <p:nvPr/>
            </p:nvSpPr>
            <p:spPr>
              <a:xfrm>
                <a:off x="2331075" y="3362650"/>
                <a:ext cx="6344574" cy="1251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4.3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9.3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vi-VN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40B0E-324C-C7D8-DADA-EF0A1D0B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75" y="3362650"/>
                <a:ext cx="6344574" cy="1251689"/>
              </a:xfrm>
              <a:prstGeom prst="rect">
                <a:avLst/>
              </a:prstGeom>
              <a:blipFill>
                <a:blip r:embed="rId6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8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10" grpId="0" animBg="1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2836FD-106B-79C5-C59F-A43C69F04B63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F67C150C-1A08-655D-E680-7DC08DD6ACEB}"/>
              </a:ext>
            </a:extLst>
          </p:cNvPr>
          <p:cNvSpPr/>
          <p:nvPr/>
        </p:nvSpPr>
        <p:spPr>
          <a:xfrm rot="2165">
            <a:off x="4163819" y="283492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/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33A71C-E026-E8AA-B820-CF003A28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6" y="3371386"/>
                <a:ext cx="8727882" cy="1508618"/>
              </a:xfrm>
              <a:prstGeom prst="rect">
                <a:avLst/>
              </a:prstGeom>
              <a:blipFill>
                <a:blip r:embed="rId3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/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kern="1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.  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=−4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46ACEE-B84F-B6D6-E693-B665A5983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4" y="218892"/>
                <a:ext cx="8519823" cy="2405402"/>
              </a:xfrm>
              <a:prstGeom prst="rect">
                <a:avLst/>
              </a:prstGeom>
              <a:blipFill>
                <a:blip r:embed="rId4"/>
                <a:stretch>
                  <a:fillRect l="-787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332AFCA-8734-7945-0B8B-8025941A83FD}"/>
              </a:ext>
            </a:extLst>
          </p:cNvPr>
          <p:cNvSpPr txBox="1"/>
          <p:nvPr/>
        </p:nvSpPr>
        <p:spPr>
          <a:xfrm>
            <a:off x="326906" y="55926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Google Shape;1421;p34"/>
          <p:cNvSpPr/>
          <p:nvPr/>
        </p:nvSpPr>
        <p:spPr>
          <a:xfrm>
            <a:off x="4694661" y="2685490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2" name="Google Shape;1422;p34"/>
          <p:cNvSpPr/>
          <p:nvPr/>
        </p:nvSpPr>
        <p:spPr>
          <a:xfrm>
            <a:off x="4694661" y="1354155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3" name="Google Shape;1423;p34"/>
          <p:cNvSpPr/>
          <p:nvPr/>
        </p:nvSpPr>
        <p:spPr>
          <a:xfrm>
            <a:off x="250761" y="2578816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250761" y="1247481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250761" y="1448031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1" name="Google Shape;1431;p34"/>
          <p:cNvSpPr txBox="1">
            <a:spLocks noGrp="1"/>
          </p:cNvSpPr>
          <p:nvPr>
            <p:ph type="title" idx="6"/>
          </p:nvPr>
        </p:nvSpPr>
        <p:spPr>
          <a:xfrm>
            <a:off x="250761" y="2779365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4694661" y="1554705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3" name="Google Shape;1433;p34"/>
          <p:cNvSpPr txBox="1">
            <a:spLocks noGrp="1"/>
          </p:cNvSpPr>
          <p:nvPr>
            <p:ph type="title" idx="8"/>
          </p:nvPr>
        </p:nvSpPr>
        <p:spPr>
          <a:xfrm>
            <a:off x="4694661" y="2886040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IV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155124" y="1168559"/>
            <a:ext cx="2818417" cy="102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CĂN BẬC HAI CỦA MỘT BÌNH PHƯƠNG</a:t>
            </a:r>
            <a:endParaRPr sz="2000" dirty="0">
              <a:latin typeface="+mj-lt"/>
            </a:endParaRPr>
          </a:p>
        </p:txBody>
      </p:sp>
      <p:sp>
        <p:nvSpPr>
          <p:cNvPr id="1436" name="Google Shape;1436;p34"/>
          <p:cNvSpPr txBox="1">
            <a:spLocks noGrp="1"/>
          </p:cNvSpPr>
          <p:nvPr>
            <p:ph type="subTitle" idx="14"/>
          </p:nvPr>
        </p:nvSpPr>
        <p:spPr>
          <a:xfrm>
            <a:off x="1155124" y="2459248"/>
            <a:ext cx="2569386" cy="1064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n-lt"/>
              </a:rPr>
              <a:t>CĂN BẬC HAI CỦA MỘT </a:t>
            </a:r>
            <a:r>
              <a:rPr lang="en-US" sz="2000" dirty="0">
                <a:latin typeface="+mn-lt"/>
              </a:rPr>
              <a:t>THƯƠNG</a:t>
            </a:r>
            <a:endParaRPr lang="vi-VN" sz="2000" dirty="0">
              <a:latin typeface="+mn-lt"/>
            </a:endParaRPr>
          </a:p>
        </p:txBody>
      </p:sp>
      <p:sp>
        <p:nvSpPr>
          <p:cNvPr id="10" name="Google Shape;1421;p34">
            <a:extLst>
              <a:ext uri="{FF2B5EF4-FFF2-40B4-BE49-F238E27FC236}">
                <a16:creationId xmlns:a16="http://schemas.microsoft.com/office/drawing/2014/main" id="{C8BD332A-EB9A-6D9A-FABB-8F0B6A8AAF81}"/>
              </a:ext>
            </a:extLst>
          </p:cNvPr>
          <p:cNvSpPr/>
          <p:nvPr/>
        </p:nvSpPr>
        <p:spPr>
          <a:xfrm>
            <a:off x="250761" y="3866662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1" name="Google Shape;1433;p34">
            <a:extLst>
              <a:ext uri="{FF2B5EF4-FFF2-40B4-BE49-F238E27FC236}">
                <a16:creationId xmlns:a16="http://schemas.microsoft.com/office/drawing/2014/main" id="{21D57224-4E0A-8380-E5B3-8F287B368248}"/>
              </a:ext>
            </a:extLst>
          </p:cNvPr>
          <p:cNvSpPr txBox="1">
            <a:spLocks/>
          </p:cNvSpPr>
          <p:nvPr/>
        </p:nvSpPr>
        <p:spPr>
          <a:xfrm>
            <a:off x="250761" y="4067212"/>
            <a:ext cx="848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r>
              <a:rPr lang="en-US" b="1" dirty="0">
                <a:latin typeface="+mj-lt"/>
              </a:rPr>
              <a:t>V</a:t>
            </a: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5556381" y="1218363"/>
            <a:ext cx="2569386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vi-VN" sz="2000" dirty="0">
                <a:latin typeface="+mn-lt"/>
              </a:rPr>
              <a:t>CĂN BẬC HAI CỦA MỘT </a:t>
            </a:r>
            <a:r>
              <a:rPr lang="en-US" sz="2000" dirty="0">
                <a:latin typeface="+mn-lt"/>
              </a:rPr>
              <a:t>TÍCH</a:t>
            </a:r>
            <a:endParaRPr lang="vi-VN" sz="2000" dirty="0">
              <a:latin typeface="+mn-lt"/>
            </a:endParaRPr>
          </a:p>
        </p:txBody>
      </p:sp>
      <p:sp>
        <p:nvSpPr>
          <p:cNvPr id="19" name="Google Shape;1436;p34">
            <a:extLst>
              <a:ext uri="{FF2B5EF4-FFF2-40B4-BE49-F238E27FC236}">
                <a16:creationId xmlns:a16="http://schemas.microsoft.com/office/drawing/2014/main" id="{56511AF7-9275-7803-213C-021589800AA1}"/>
              </a:ext>
            </a:extLst>
          </p:cNvPr>
          <p:cNvSpPr txBox="1">
            <a:spLocks/>
          </p:cNvSpPr>
          <p:nvPr/>
        </p:nvSpPr>
        <p:spPr>
          <a:xfrm>
            <a:off x="5556381" y="2603100"/>
            <a:ext cx="3386897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ĐƯA THỪA SỐ RA NGOÀI</a:t>
            </a:r>
          </a:p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DẤU CĂN BẬC HAI</a:t>
            </a:r>
            <a:endParaRPr lang="vi-VN" sz="2000" dirty="0">
              <a:latin typeface="+mn-lt"/>
            </a:endParaRPr>
          </a:p>
        </p:txBody>
      </p:sp>
      <p:sp>
        <p:nvSpPr>
          <p:cNvPr id="20" name="Google Shape;1436;p34">
            <a:extLst>
              <a:ext uri="{FF2B5EF4-FFF2-40B4-BE49-F238E27FC236}">
                <a16:creationId xmlns:a16="http://schemas.microsoft.com/office/drawing/2014/main" id="{903149D3-4B9D-8803-72A6-E7A6D7CAFE0F}"/>
              </a:ext>
            </a:extLst>
          </p:cNvPr>
          <p:cNvSpPr txBox="1">
            <a:spLocks/>
          </p:cNvSpPr>
          <p:nvPr/>
        </p:nvSpPr>
        <p:spPr>
          <a:xfrm>
            <a:off x="1155123" y="3774974"/>
            <a:ext cx="3651053" cy="106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dirty="0">
                <a:latin typeface="+mn-lt"/>
              </a:rPr>
              <a:t>ĐƯA THỪA SỐ VÀO TRONG DẤU CĂN BẬC HAI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 animBg="1"/>
      <p:bldP spid="1422" grpId="0" animBg="1"/>
      <p:bldP spid="1423" grpId="0" animBg="1"/>
      <p:bldP spid="1424" grpId="0" animBg="1"/>
      <p:bldP spid="1430" grpId="0"/>
      <p:bldP spid="1431" grpId="0"/>
      <p:bldP spid="1432" grpId="0"/>
      <p:bldP spid="1433" grpId="0"/>
      <p:bldP spid="1434" grpId="0" build="p"/>
      <p:bldP spid="1436" grpId="0" build="p"/>
      <p:bldP spid="10" grpId="0" animBg="1"/>
      <p:bldP spid="11" grpId="0"/>
      <p:bldP spid="16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9" y="2170393"/>
            <a:ext cx="5405016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ĐƯA THỪA SỐ VÀO TRONG DẤU CĂN BẬC HAI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00626960"/>
      </p:ext>
    </p:extLst>
  </p:cSld>
  <p:clrMapOvr>
    <a:masterClrMapping/>
  </p:clrMapOvr>
  <p:transition spd="med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EF13729-BE15-AC60-0E0E-265862B41A82}"/>
              </a:ext>
            </a:extLst>
          </p:cNvPr>
          <p:cNvSpPr/>
          <p:nvPr/>
        </p:nvSpPr>
        <p:spPr>
          <a:xfrm>
            <a:off x="1312389" y="419667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/>
              <p:nvPr/>
            </p:nvSpPr>
            <p:spPr>
              <a:xfrm>
                <a:off x="1312389" y="177768"/>
                <a:ext cx="6705338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5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2</m:t>
                        </m:r>
                      </m:e>
                    </m:rad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6D961-DB53-A10A-52E5-C9731A0F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89" y="177768"/>
                <a:ext cx="6705338" cy="1437317"/>
              </a:xfrm>
              <a:prstGeom prst="rect">
                <a:avLst/>
              </a:prstGeom>
              <a:blipFill>
                <a:blip r:embed="rId3"/>
                <a:stretch>
                  <a:fillRect l="-909" b="-6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4155311" y="2236084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/>
              <p:nvPr/>
            </p:nvSpPr>
            <p:spPr>
              <a:xfrm>
                <a:off x="1948279" y="2928589"/>
                <a:ext cx="5247440" cy="149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 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 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=−5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466C2E-CA50-0BE0-2E6A-A34D37E9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79" y="2928589"/>
                <a:ext cx="5247440" cy="1492012"/>
              </a:xfrm>
              <a:prstGeom prst="rect">
                <a:avLst/>
              </a:prstGeom>
              <a:blipFill>
                <a:blip r:embed="rId4"/>
                <a:stretch>
                  <a:fillRect l="-1279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6761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444" y="1140415"/>
            <a:ext cx="2754351" cy="238940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3998" y="578909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612997" y="1929093"/>
                <a:ext cx="4951142" cy="1727281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+"/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+"/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 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7" y="1929093"/>
                <a:ext cx="4951142" cy="172728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1695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CE2C3-FA4A-F1D0-12F7-DE654EEAE836}"/>
              </a:ext>
            </a:extLst>
          </p:cNvPr>
          <p:cNvSpPr txBox="1"/>
          <p:nvPr/>
        </p:nvSpPr>
        <p:spPr>
          <a:xfrm>
            <a:off x="489259" y="715085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/>
              <p:nvPr/>
            </p:nvSpPr>
            <p:spPr>
              <a:xfrm>
                <a:off x="1618475" y="491067"/>
                <a:ext cx="3592087" cy="326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EE213F-95BC-EEF8-E139-F2127364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75" y="491067"/>
                <a:ext cx="3592087" cy="3261790"/>
              </a:xfrm>
              <a:prstGeom prst="rect">
                <a:avLst/>
              </a:prstGeom>
              <a:blipFill>
                <a:blip r:embed="rId3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/>
              <p:nvPr/>
            </p:nvSpPr>
            <p:spPr>
              <a:xfrm>
                <a:off x="3568203" y="1473922"/>
                <a:ext cx="2007594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9147F-C2CD-D254-C6AC-3853EF0D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03" y="1473922"/>
                <a:ext cx="2007594" cy="953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DEAE0-EC69-477C-1385-41B7906C9552}"/>
                  </a:ext>
                </a:extLst>
              </p:cNvPr>
              <p:cNvSpPr txBox="1"/>
              <p:nvPr/>
            </p:nvSpPr>
            <p:spPr>
              <a:xfrm>
                <a:off x="3568203" y="2571750"/>
                <a:ext cx="4616792" cy="201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5 . 7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chemeClr val="bg1">
                        <a:lumMod val="10000"/>
                      </a:schemeClr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DEAE0-EC69-477C-1385-41B7906C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03" y="2571750"/>
                <a:ext cx="4616792" cy="2014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0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5">
            <a:extLst>
              <a:ext uri="{FF2B5EF4-FFF2-40B4-BE49-F238E27FC236}">
                <a16:creationId xmlns:a16="http://schemas.microsoft.com/office/drawing/2014/main" id="{66D12766-E7C9-B634-478F-78785DEE14CE}"/>
              </a:ext>
            </a:extLst>
          </p:cNvPr>
          <p:cNvSpPr/>
          <p:nvPr/>
        </p:nvSpPr>
        <p:spPr>
          <a:xfrm>
            <a:off x="1558701" y="542227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7CE27-8375-973D-F383-5C0F61E27E39}"/>
                  </a:ext>
                </a:extLst>
              </p:cNvPr>
              <p:cNvSpPr txBox="1"/>
              <p:nvPr/>
            </p:nvSpPr>
            <p:spPr>
              <a:xfrm>
                <a:off x="1558701" y="426707"/>
                <a:ext cx="6012977" cy="3261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−7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7CE27-8375-973D-F383-5C0F61E27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701" y="426707"/>
                <a:ext cx="6012977" cy="3261790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9F6284-3744-3E19-03A8-E8673460126D}"/>
                  </a:ext>
                </a:extLst>
              </p:cNvPr>
              <p:cNvSpPr txBox="1"/>
              <p:nvPr/>
            </p:nvSpPr>
            <p:spPr>
              <a:xfrm>
                <a:off x="3508430" y="1358796"/>
                <a:ext cx="3717562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schemeClr val="bg1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7 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49.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1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9F6284-3744-3E19-03A8-E86734601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30" y="1358796"/>
                <a:ext cx="3717562" cy="953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D9F9B-A812-7C96-D09E-99DF53F55D28}"/>
                  </a:ext>
                </a:extLst>
              </p:cNvPr>
              <p:cNvSpPr txBox="1"/>
              <p:nvPr/>
            </p:nvSpPr>
            <p:spPr>
              <a:xfrm>
                <a:off x="3508430" y="2493691"/>
                <a:ext cx="4616792" cy="198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6.11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66</m:t>
                        </m:r>
                      </m:e>
                    </m:rad>
                    <m:r>
                      <a:rPr lang="vi-VN" sz="20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D9F9B-A812-7C96-D09E-99DF53F5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30" y="2493691"/>
                <a:ext cx="4616792" cy="198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73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06588" y="1500515"/>
            <a:ext cx="4289490" cy="209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981314" y="2548915"/>
            <a:ext cx="4302173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C00000"/>
                </a:solidFill>
              </a:rPr>
              <a:t>GIẢI MÃ THÍ NGHIỆM</a:t>
            </a:r>
            <a:endParaRPr sz="3000" b="1">
              <a:solidFill>
                <a:srgbClr val="C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1189029" y="1640262"/>
            <a:ext cx="391626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</a:rPr>
              <a:t>TRÒ CHƠI</a:t>
            </a:r>
            <a:endParaRPr sz="3500" b="1">
              <a:solidFill>
                <a:srgbClr val="000000"/>
              </a:solidFill>
            </a:endParaRPr>
          </a:p>
        </p:txBody>
      </p:sp>
      <p:grpSp>
        <p:nvGrpSpPr>
          <p:cNvPr id="95" name="Google Shape;1485;p43"/>
          <p:cNvGrpSpPr/>
          <p:nvPr/>
        </p:nvGrpSpPr>
        <p:grpSpPr>
          <a:xfrm rot="-371376" flipH="1">
            <a:off x="5756924" y="1198172"/>
            <a:ext cx="2163717" cy="2896816"/>
            <a:chOff x="2961675" y="3275575"/>
            <a:chExt cx="426875" cy="571525"/>
          </a:xfrm>
        </p:grpSpPr>
        <p:sp>
          <p:nvSpPr>
            <p:cNvPr id="9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141871"/>
      </p:ext>
    </p:extLst>
  </p:cSld>
  <p:clrMapOvr>
    <a:masterClrMapping/>
  </p:clrMapOvr>
  <p:transition spd="med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811649" y="1404529"/>
            <a:ext cx="5012304" cy="23951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8C9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Google Shape;1699;p48"/>
          <p:cNvSpPr txBox="1">
            <a:spLocks noGrp="1"/>
          </p:cNvSpPr>
          <p:nvPr>
            <p:ph type="title"/>
          </p:nvPr>
        </p:nvSpPr>
        <p:spPr>
          <a:xfrm>
            <a:off x="2786003" y="2214240"/>
            <a:ext cx="5027124" cy="1535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Có 5 lọ thí nghiệm, trong mỗi lọ thí nghiệm ẩn chứa một bí mật. Các em hãy giải mã những bí mật đó nhé!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75" name="Google Shape;1699;p48"/>
          <p:cNvSpPr txBox="1">
            <a:spLocks noGrp="1"/>
          </p:cNvSpPr>
          <p:nvPr>
            <p:ph type="title"/>
          </p:nvPr>
        </p:nvSpPr>
        <p:spPr>
          <a:xfrm>
            <a:off x="2797659" y="1544517"/>
            <a:ext cx="5003811" cy="618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</a:rPr>
              <a:t>Luật chơi</a:t>
            </a:r>
            <a:endParaRPr sz="3000" b="1">
              <a:solidFill>
                <a:srgbClr val="000000"/>
              </a:solidFill>
            </a:endParaRPr>
          </a:p>
        </p:txBody>
      </p:sp>
      <p:grpSp>
        <p:nvGrpSpPr>
          <p:cNvPr id="72" name="Google Shape;1418;p43"/>
          <p:cNvGrpSpPr/>
          <p:nvPr/>
        </p:nvGrpSpPr>
        <p:grpSpPr>
          <a:xfrm>
            <a:off x="610084" y="1533554"/>
            <a:ext cx="1997160" cy="2044616"/>
            <a:chOff x="4590275" y="1933300"/>
            <a:chExt cx="611250" cy="625775"/>
          </a:xfrm>
        </p:grpSpPr>
        <p:sp>
          <p:nvSpPr>
            <p:cNvPr id="73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228253"/>
      </p:ext>
    </p:extLst>
  </p:cSld>
  <p:clrMapOvr>
    <a:masterClrMapping/>
  </p:clrMapOvr>
  <p:transition spd="med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sp>
        <p:nvSpPr>
          <p:cNvPr id="6" name="Google Shape;1699;p48"/>
          <p:cNvSpPr txBox="1">
            <a:spLocks/>
          </p:cNvSpPr>
          <p:nvPr/>
        </p:nvSpPr>
        <p:spPr>
          <a:xfrm>
            <a:off x="0" y="79896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GIẢI MÃ THÍ NGHIỆM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128/542/542498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9" y="3176975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59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8" y="2906020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Aft>
                    <a:spcPts val="5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1.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mọi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2000" dirty="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0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55" y="2208401"/>
            <a:ext cx="4244222" cy="1542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CĂN BẬC HAI CỦA </a:t>
            </a:r>
            <a:b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</a:b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192D35"/>
                </a:solidFill>
                <a:effectLst/>
                <a:uLnTx/>
                <a:uFillTx/>
                <a:latin typeface="Arial"/>
                <a:sym typeface="Days One"/>
              </a:rPr>
              <a:t>MỘT BÌNH PHƯƠNG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Với hai số không âm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675024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54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3.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ta có: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362854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3122823"/>
                <a:ext cx="4005943" cy="12200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9BEFBA34-4C00-32A0-8770-DF3C953146E4}"/>
              </a:ext>
            </a:extLst>
          </p:cNvPr>
          <p:cNvSpPr/>
          <p:nvPr/>
        </p:nvSpPr>
        <p:spPr>
          <a:xfrm>
            <a:off x="362857" y="235195"/>
            <a:ext cx="8418286" cy="121207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4.</a:t>
            </a: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Khẳng định nào sau đây là đúng?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19F3A051-021F-EB3A-00DF-B973C72A09FD}"/>
                  </a:ext>
                </a:extLst>
              </p:cNvPr>
              <p:cNvSpPr/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19F3A051-021F-EB3A-00DF-B973C72A0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1675024"/>
                <a:ext cx="4005943" cy="12200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036A9652-3771-6C9C-4CF2-254C814F145C}"/>
                  </a:ext>
                </a:extLst>
              </p:cNvPr>
              <p:cNvSpPr/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12.13=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036A9652-3771-6C9C-4CF2-254C814F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3122823"/>
                <a:ext cx="4005943" cy="12200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2">
                <a:extLst>
                  <a:ext uri="{FF2B5EF4-FFF2-40B4-BE49-F238E27FC236}">
                    <a16:creationId xmlns:a16="http://schemas.microsoft.com/office/drawing/2014/main" id="{05F40DB8-3866-7F7B-3F4C-99FDCDAD283F}"/>
                  </a:ext>
                </a:extLst>
              </p:cNvPr>
              <p:cNvSpPr/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Đáp án sai 2">
                <a:extLst>
                  <a:ext uri="{FF2B5EF4-FFF2-40B4-BE49-F238E27FC236}">
                    <a16:creationId xmlns:a16="http://schemas.microsoft.com/office/drawing/2014/main" id="{05F40DB8-3866-7F7B-3F4C-99FDCDAD2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1" y="1675024"/>
                <a:ext cx="4005943" cy="12200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3">
                <a:extLst>
                  <a:ext uri="{FF2B5EF4-FFF2-40B4-BE49-F238E27FC236}">
                    <a16:creationId xmlns:a16="http://schemas.microsoft.com/office/drawing/2014/main" id="{07AC8C2A-7882-6128-9893-DD02CCA25867}"/>
                  </a:ext>
                </a:extLst>
              </p:cNvPr>
              <p:cNvSpPr/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Đáp án sai 3">
                <a:extLst>
                  <a:ext uri="{FF2B5EF4-FFF2-40B4-BE49-F238E27FC236}">
                    <a16:creationId xmlns:a16="http://schemas.microsoft.com/office/drawing/2014/main" id="{07AC8C2A-7882-6128-9893-DD02CCA25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3122823"/>
                <a:ext cx="4005943" cy="122004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FA61FB28-20FF-E3F4-A7AE-FA89BE6FD132}"/>
                  </a:ext>
                </a:extLst>
              </p:cNvPr>
              <p:cNvSpPr/>
              <p:nvPr/>
            </p:nvSpPr>
            <p:spPr>
              <a:xfrm>
                <a:off x="4775199" y="3122823"/>
                <a:ext cx="4005943" cy="1220046"/>
              </a:xfrm>
              <a:prstGeom prst="roundRect">
                <a:avLst/>
              </a:prstGeom>
              <a:solidFill>
                <a:srgbClr val="FF4F4F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>
                    <a:solidFill>
                      <a:srgbClr val="FFFF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12.13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180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FA61FB28-20FF-E3F4-A7AE-FA89BE6FD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3122823"/>
                <a:ext cx="4005943" cy="122004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cdn-icons-png.flaticon.com/128/3513/3513577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77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solidFill>
                <a:schemeClr val="accent6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Kết quả của phép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1,25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51,2</m:t>
                        </m:r>
                      </m:e>
                    </m:rad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là: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235195"/>
                <a:ext cx="8418286" cy="121207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362857" y="1675024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8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362855" y="3122823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16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75201" y="1675024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32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75200" y="3122823"/>
            <a:ext cx="4005943" cy="1220046"/>
          </a:xfrm>
          <a:prstGeom prst="roundRect">
            <a:avLst/>
          </a:prstGeom>
          <a:solidFill>
            <a:schemeClr val="accent6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4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362855" y="1675024"/>
            <a:ext cx="4005943" cy="1220046"/>
          </a:xfrm>
          <a:prstGeom prst="roundRect">
            <a:avLst/>
          </a:prstGeom>
          <a:solidFill>
            <a:srgbClr val="FF4F4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fr-FR" sz="200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8</a:t>
            </a:r>
            <a:endParaRPr lang="en-US" sz="1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cdn-icons-png.flaticon.com/128/3513/351357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5779" y="4217130"/>
            <a:ext cx="799646" cy="7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/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blipFill>
                <a:blip r:embed="rId3"/>
                <a:stretch>
                  <a:fillRect l="-82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375900" y="2954461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/>
              <p:nvPr/>
            </p:nvSpPr>
            <p:spPr>
              <a:xfrm>
                <a:off x="2266484" y="2831710"/>
                <a:ext cx="4067409" cy="14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−0,16</m:t>
                        </m:r>
                      </m:e>
                    </m: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=0,16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84" y="2831710"/>
                <a:ext cx="4067409" cy="1492140"/>
              </a:xfrm>
              <a:prstGeom prst="rect">
                <a:avLst/>
              </a:prstGeom>
              <a:blipFill>
                <a:blip r:embed="rId4"/>
                <a:stretch>
                  <a:fillRect l="-1649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 animBg="1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/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−0,16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4F76-ED3C-52B7-74EE-1105BFEFC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8" y="665202"/>
                <a:ext cx="7397421" cy="1906548"/>
              </a:xfrm>
              <a:prstGeom prst="rect">
                <a:avLst/>
              </a:prstGeom>
              <a:blipFill>
                <a:blip r:embed="rId3"/>
                <a:stretch>
                  <a:fillRect l="-824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375900" y="2954461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/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=|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−3|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43C7A-A8DF-F739-A343-AB49D81A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2" y="2571750"/>
                <a:ext cx="7147932" cy="1969963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/>
              <p:nvPr/>
            </p:nvSpPr>
            <p:spPr>
              <a:xfrm>
                <a:off x="272842" y="777897"/>
                <a:ext cx="8648133" cy="382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36 .  81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49 . 121 . 169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14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42" y="777897"/>
                <a:ext cx="8648133" cy="3828356"/>
              </a:xfrm>
              <a:prstGeom prst="rect">
                <a:avLst/>
              </a:prstGeom>
              <a:blipFill>
                <a:blip r:embed="rId3"/>
                <a:stretch>
                  <a:fillRect l="-776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/>
              <p:nvPr/>
            </p:nvSpPr>
            <p:spPr>
              <a:xfrm>
                <a:off x="2924408" y="1762963"/>
                <a:ext cx="31307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𝟑𝟔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𝟖𝟏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08" y="1762963"/>
                <a:ext cx="3130705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/>
              <p:nvPr/>
            </p:nvSpPr>
            <p:spPr>
              <a:xfrm>
                <a:off x="2913257" y="2524156"/>
                <a:ext cx="4736481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𝟒𝟗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𝟏𝟐𝟏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𝟏𝟔𝟗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𝟏𝟏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𝟏𝟎𝟎𝟏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2524156"/>
                <a:ext cx="4736481" cy="436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/>
              <p:nvPr/>
            </p:nvSpPr>
            <p:spPr>
              <a:xfrm>
                <a:off x="2946710" y="3285349"/>
                <a:ext cx="5550519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𝟓𝟎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𝟏𝟒</m:t>
                            </m:r>
                          </m:e>
                        </m:d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𝟑𝟔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𝟔𝟒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𝟒𝟖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10" y="3285349"/>
                <a:ext cx="5550519" cy="465064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/>
              <p:nvPr/>
            </p:nvSpPr>
            <p:spPr>
              <a:xfrm>
                <a:off x="2946710" y="3945624"/>
                <a:ext cx="6076021" cy="749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d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pt-B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rad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10" y="3945624"/>
                <a:ext cx="6076021" cy="749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49738" y="1262717"/>
            <a:ext cx="1135970" cy="877537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32186" y="386103"/>
            <a:ext cx="2427302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9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9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9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/>
              <p:nvPr/>
            </p:nvSpPr>
            <p:spPr>
              <a:xfrm>
                <a:off x="1391552" y="386103"/>
                <a:ext cx="7518273" cy="414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den>
                        </m:f>
                      </m:e>
                    </m:ra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den>
                        </m:f>
                      </m:e>
                    </m:rad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−9 .  7+</m:t>
                            </m:r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</m:oMath>
                </a14:m>
                <a:endParaRPr lang="en-US" sz="19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F8502-88B8-8770-9E1F-EFD0606A1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52" y="386103"/>
                <a:ext cx="7518273" cy="4148700"/>
              </a:xfrm>
              <a:prstGeom prst="rect">
                <a:avLst/>
              </a:prstGeom>
              <a:blipFill>
                <a:blip r:embed="rId3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/>
              <p:nvPr/>
            </p:nvSpPr>
            <p:spPr>
              <a:xfrm>
                <a:off x="2913257" y="1231560"/>
                <a:ext cx="1357660" cy="601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e>
                        </m:rad>
                      </m:den>
                    </m:f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B999FD-AAB0-CA2A-5C10-AC5C6CC8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1231560"/>
                <a:ext cx="1357660" cy="601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/>
              <p:nvPr/>
            </p:nvSpPr>
            <p:spPr>
              <a:xfrm>
                <a:off x="2913257" y="2090415"/>
                <a:ext cx="3465241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13−12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13+12</m:t>
                                </m:r>
                              </m:e>
                            </m:d>
                          </m:num>
                          <m:den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1.25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81</m:t>
                            </m:r>
                          </m:e>
                        </m:rad>
                      </m:den>
                    </m:f>
                    <m:r>
                      <a:rPr lang="pt-BR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DF5E26-B429-5CE7-4CA1-23CE350EA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2090415"/>
                <a:ext cx="3465241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/>
              <p:nvPr/>
            </p:nvSpPr>
            <p:spPr>
              <a:xfrm>
                <a:off x="2913257" y="3066225"/>
                <a:ext cx="5550519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9+7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−9.7+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9+7</m:t>
                            </m:r>
                          </m:e>
                        </m:ra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−9.7+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19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F20F04-E430-F022-21BF-CC91256F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3066225"/>
                <a:ext cx="5550519" cy="62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/>
              <p:nvPr/>
            </p:nvSpPr>
            <p:spPr>
              <a:xfrm>
                <a:off x="2913257" y="3911940"/>
                <a:ext cx="5322618" cy="622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50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+50.1+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pt-B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50</m:t>
                                </m:r>
                              </m:e>
                              <m:sup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+51</m:t>
                            </m:r>
                          </m:e>
                        </m:rad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49</m:t>
                        </m:r>
                      </m:e>
                    </m:rad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19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CE205-DC11-38CA-EBA3-5643873D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57" y="3911940"/>
                <a:ext cx="5322618" cy="622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2">
            <a:extLst>
              <a:ext uri="{FF2B5EF4-FFF2-40B4-BE49-F238E27FC236}">
                <a16:creationId xmlns:a16="http://schemas.microsoft.com/office/drawing/2014/main" id="{4909E8E6-D0A9-36BA-5E9A-8BCB445A5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767" y="3066225"/>
            <a:ext cx="830914" cy="16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4817977" y="1774174"/>
                <a:ext cx="3440152" cy="2858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25.3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.3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77" y="1774174"/>
                <a:ext cx="3440152" cy="2858026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129467" y="409652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1129467" y="188343"/>
                <a:ext cx="7229484" cy="143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67" y="188343"/>
                <a:ext cx="7229484" cy="1437317"/>
              </a:xfrm>
              <a:prstGeom prst="rect">
                <a:avLst/>
              </a:prstGeom>
              <a:blipFill>
                <a:blip r:embed="rId3"/>
                <a:stretch>
                  <a:fillRect l="-843" b="-6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738622" y="212865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935342" y="2847015"/>
                <a:ext cx="3094341" cy="1683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2" y="2847015"/>
                <a:ext cx="3094341" cy="1683666"/>
              </a:xfrm>
              <a:prstGeom prst="rect">
                <a:avLst/>
              </a:prstGeom>
              <a:blipFill>
                <a:blip r:embed="rId4"/>
                <a:stretch>
                  <a:fillRect l="-196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/>
              <p:nvPr/>
            </p:nvSpPr>
            <p:spPr>
              <a:xfrm>
                <a:off x="4571999" y="2847015"/>
                <a:ext cx="3378821" cy="175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847015"/>
                <a:ext cx="3378821" cy="1759584"/>
              </a:xfrm>
              <a:prstGeom prst="rect">
                <a:avLst/>
              </a:prstGeom>
              <a:blipFill>
                <a:blip r:embed="rId5"/>
                <a:stretch>
                  <a:fillRect l="-1805" b="-4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4817977" y="1796476"/>
                <a:ext cx="3440152" cy="2835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16.5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77" y="1796476"/>
                <a:ext cx="3440152" cy="2835135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8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916DA-31D1-4546-D942-39AD1069A500}"/>
              </a:ext>
            </a:extLst>
          </p:cNvPr>
          <p:cNvSpPr/>
          <p:nvPr/>
        </p:nvSpPr>
        <p:spPr>
          <a:xfrm>
            <a:off x="702528" y="551415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/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80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AE944D-2802-17F2-166A-00D432D06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" y="422330"/>
                <a:ext cx="7738944" cy="3999621"/>
              </a:xfrm>
              <a:prstGeom prst="rect">
                <a:avLst/>
              </a:prstGeom>
              <a:blipFill>
                <a:blip r:embed="rId3"/>
                <a:stretch>
                  <a:fillRect l="-787" r="-787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7669F4D-D04A-5816-9040-B052473DBA7F}"/>
              </a:ext>
            </a:extLst>
          </p:cNvPr>
          <p:cNvSpPr/>
          <p:nvPr/>
        </p:nvSpPr>
        <p:spPr>
          <a:xfrm rot="2165">
            <a:off x="3639713" y="1962720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/>
              <p:nvPr/>
            </p:nvSpPr>
            <p:spPr>
              <a:xfrm>
                <a:off x="5066743" y="1818779"/>
                <a:ext cx="2404574" cy="2715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2,8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4.0,7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0,7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0,7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=1,4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28BBA6-D535-AB51-0FA1-665DAD1A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43" y="1818779"/>
                <a:ext cx="2404574" cy="2715102"/>
              </a:xfrm>
              <a:prstGeom prst="rect">
                <a:avLst/>
              </a:prstGeom>
              <a:blipFill>
                <a:blip r:embed="rId4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7654BF-B64B-4995-934D-D41440A13D35}"/>
              </a:ext>
            </a:extLst>
          </p:cNvPr>
          <p:cNvCxnSpPr>
            <a:cxnSpLocks/>
          </p:cNvCxnSpPr>
          <p:nvPr/>
        </p:nvCxnSpPr>
        <p:spPr>
          <a:xfrm>
            <a:off x="4137101" y="2571750"/>
            <a:ext cx="1" cy="18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32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F2E754-E639-EB09-B984-2C9644ED2271}"/>
              </a:ext>
            </a:extLst>
          </p:cNvPr>
          <p:cNvSpPr/>
          <p:nvPr/>
        </p:nvSpPr>
        <p:spPr>
          <a:xfrm>
            <a:off x="3575238" y="294148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/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blipFill>
                <a:blip r:embed="rId3"/>
                <a:stretch>
                  <a:fillRect l="-969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DDCEB8B5-3B96-09B6-C4BB-402A02C988AB}"/>
              </a:ext>
            </a:extLst>
          </p:cNvPr>
          <p:cNvSpPr/>
          <p:nvPr/>
        </p:nvSpPr>
        <p:spPr>
          <a:xfrm rot="2165">
            <a:off x="314789" y="299020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/>
              <p:nvPr/>
            </p:nvSpPr>
            <p:spPr>
              <a:xfrm>
                <a:off x="1532732" y="3350182"/>
                <a:ext cx="6078536" cy="95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9.2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32" y="3350182"/>
                <a:ext cx="6078536" cy="953531"/>
              </a:xfrm>
              <a:prstGeom prst="rect">
                <a:avLst/>
              </a:prstGeom>
              <a:blipFill>
                <a:blip r:embed="rId4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F2E754-E639-EB09-B984-2C9644ED2271}"/>
              </a:ext>
            </a:extLst>
          </p:cNvPr>
          <p:cNvSpPr/>
          <p:nvPr/>
        </p:nvSpPr>
        <p:spPr>
          <a:xfrm>
            <a:off x="3575238" y="294148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/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A0A21A-B501-55E8-E434-43F2CA81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08" y="900790"/>
                <a:ext cx="6919892" cy="1979453"/>
              </a:xfrm>
              <a:prstGeom prst="rect">
                <a:avLst/>
              </a:prstGeom>
              <a:blipFill>
                <a:blip r:embed="rId3"/>
                <a:stretch>
                  <a:fillRect l="-969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/>
              <p:nvPr/>
            </p:nvSpPr>
            <p:spPr>
              <a:xfrm>
                <a:off x="1174604" y="3339703"/>
                <a:ext cx="7654752" cy="1285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.3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e>
                        </m:rad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=12−11=1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00C183-F733-4D50-5990-457F68D4F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04" y="3339703"/>
                <a:ext cx="7654752" cy="1285929"/>
              </a:xfrm>
              <a:prstGeom prst="rect">
                <a:avLst/>
              </a:prstGeom>
              <a:blipFill>
                <a:blip r:embed="rId4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6F0D6BE7-6ED4-3AA3-F983-E83475737321}"/>
              </a:ext>
            </a:extLst>
          </p:cNvPr>
          <p:cNvSpPr/>
          <p:nvPr/>
        </p:nvSpPr>
        <p:spPr>
          <a:xfrm rot="2165">
            <a:off x="314789" y="299020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3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896164" y="2766469"/>
                <a:ext cx="5351670" cy="1699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21 &lt; 22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4" y="2766469"/>
                <a:ext cx="5351670" cy="1699183"/>
              </a:xfrm>
              <a:prstGeom prst="rect">
                <a:avLst/>
              </a:prstGeom>
              <a:blipFill>
                <a:blip r:embed="rId3"/>
                <a:stretch>
                  <a:fillRect l="-1139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438506" y="2571750"/>
                <a:ext cx="6266985" cy="196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26 &gt; 25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&gt;5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06" y="2571750"/>
                <a:ext cx="6266985" cy="1969963"/>
              </a:xfrm>
              <a:prstGeom prst="rect">
                <a:avLst/>
              </a:prstGeom>
              <a:blipFill>
                <a:blip r:embed="rId3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5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0B07C3-C3AD-2507-8342-B8B9031A5C87}"/>
              </a:ext>
            </a:extLst>
          </p:cNvPr>
          <p:cNvSpPr/>
          <p:nvPr/>
        </p:nvSpPr>
        <p:spPr>
          <a:xfrm>
            <a:off x="380973" y="308899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1913;p42">
            <a:extLst>
              <a:ext uri="{FF2B5EF4-FFF2-40B4-BE49-F238E27FC236}">
                <a16:creationId xmlns:a16="http://schemas.microsoft.com/office/drawing/2014/main" id="{25DA6C9E-3AAB-3611-15D4-9A071B767427}"/>
              </a:ext>
            </a:extLst>
          </p:cNvPr>
          <p:cNvSpPr/>
          <p:nvPr/>
        </p:nvSpPr>
        <p:spPr>
          <a:xfrm rot="2165">
            <a:off x="4074611" y="19878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/>
              <p:nvPr/>
            </p:nvSpPr>
            <p:spPr>
              <a:xfrm>
                <a:off x="1896164" y="2766469"/>
                <a:ext cx="5351670" cy="172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9.7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63&lt;65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8F6D9B-5F53-E9D0-4363-261E588F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64" y="2766469"/>
                <a:ext cx="5351670" cy="1720086"/>
              </a:xfrm>
              <a:prstGeom prst="rect">
                <a:avLst/>
              </a:prstGeom>
              <a:blipFill>
                <a:blip r:embed="rId3"/>
                <a:stretch>
                  <a:fillRect l="-1139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/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B95E8D-EE3D-F92B-A81A-7627702B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74" y="308899"/>
                <a:ext cx="8382054" cy="1358513"/>
              </a:xfrm>
              <a:prstGeom prst="rect">
                <a:avLst/>
              </a:prstGeom>
              <a:blipFill>
                <a:blip r:embed="rId4"/>
                <a:stretch>
                  <a:fillRect l="-727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418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55831" y="811675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853FA-999D-14E9-6292-ABE7691AC944}"/>
                  </a:ext>
                </a:extLst>
              </p:cNvPr>
              <p:cNvSpPr txBox="1"/>
              <p:nvPr/>
            </p:nvSpPr>
            <p:spPr>
              <a:xfrm>
                <a:off x="521793" y="883822"/>
                <a:ext cx="8093953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853FA-999D-14E9-6292-ABE7691A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93" y="883822"/>
                <a:ext cx="8093953" cy="958660"/>
              </a:xfrm>
              <a:prstGeom prst="rect">
                <a:avLst/>
              </a:prstGeom>
              <a:blipFill>
                <a:blip r:embed="rId3"/>
                <a:stretch>
                  <a:fillRect l="-829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380106-9E48-640A-10EE-BE277A5241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94767" y="1980182"/>
            <a:ext cx="2769374" cy="2350589"/>
          </a:xfrm>
          <a:prstGeom prst="rect">
            <a:avLst/>
          </a:prstGeom>
        </p:spPr>
      </p:pic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B66EC198-88AB-76EB-A4EB-9D40EC28C9D1}"/>
              </a:ext>
            </a:extLst>
          </p:cNvPr>
          <p:cNvSpPr/>
          <p:nvPr/>
        </p:nvSpPr>
        <p:spPr>
          <a:xfrm rot="2165">
            <a:off x="2264691" y="214039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/>
              <p:nvPr/>
            </p:nvSpPr>
            <p:spPr>
              <a:xfrm>
                <a:off x="799465" y="2861040"/>
                <a:ext cx="4541302" cy="176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cao của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65" y="2861040"/>
                <a:ext cx="4541302" cy="1767150"/>
              </a:xfrm>
              <a:prstGeom prst="rect">
                <a:avLst/>
              </a:prstGeom>
              <a:blipFill>
                <a:blip r:embed="rId5"/>
                <a:stretch>
                  <a:fillRect l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380106-9E48-640A-10EE-BE277A52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09784" y="881687"/>
            <a:ext cx="2769374" cy="2350589"/>
          </a:xfrm>
          <a:prstGeom prst="rect">
            <a:avLst/>
          </a:prstGeom>
        </p:spPr>
      </p:pic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B66EC198-88AB-76EB-A4EB-9D40EC28C9D1}"/>
              </a:ext>
            </a:extLst>
          </p:cNvPr>
          <p:cNvSpPr/>
          <p:nvPr/>
        </p:nvSpPr>
        <p:spPr>
          <a:xfrm rot="2165">
            <a:off x="4074612" y="42310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/>
              <p:nvPr/>
            </p:nvSpPr>
            <p:spPr>
              <a:xfrm>
                <a:off x="762149" y="1010026"/>
                <a:ext cx="5144135" cy="3561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ED924-CFAE-C2F2-0099-B14D5A4D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49" y="1010026"/>
                <a:ext cx="5144135" cy="3561103"/>
              </a:xfrm>
              <a:prstGeom prst="rect">
                <a:avLst/>
              </a:prstGeom>
              <a:blipFill>
                <a:blip r:embed="rId4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68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6562" y="1198950"/>
            <a:ext cx="2471896" cy="214437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8669" y="791100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914079" y="2271135"/>
                <a:ext cx="3858321" cy="60122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79" y="2271135"/>
                <a:ext cx="3858321" cy="601229"/>
              </a:xfrm>
              <a:prstGeom prst="roundRect">
                <a:avLst/>
              </a:prstGeom>
              <a:blipFill>
                <a:blip r:embed="rId5"/>
                <a:stretch>
                  <a:fillRect b="-1200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F7B92-6E56-ABA1-BE9C-812A49D08AFD}"/>
              </a:ext>
            </a:extLst>
          </p:cNvPr>
          <p:cNvSpPr/>
          <p:nvPr/>
        </p:nvSpPr>
        <p:spPr>
          <a:xfrm>
            <a:off x="205947" y="151542"/>
            <a:ext cx="242730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/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– Lenz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𝑅𝑡</m:t>
                      </m:r>
                    </m:oMath>
                  </m:oMathPara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Joule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Ampe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Ohm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sz="1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500 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3" y="162693"/>
                <a:ext cx="8821314" cy="4818114"/>
              </a:xfrm>
              <a:prstGeom prst="rect">
                <a:avLst/>
              </a:prstGeom>
              <a:blipFill>
                <a:blip r:embed="rId2"/>
                <a:stretch>
                  <a:fillRect l="-552" r="-552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8C34C1D4-A70F-D120-B671-4C541471C587}"/>
              </a:ext>
            </a:extLst>
          </p:cNvPr>
          <p:cNvSpPr/>
          <p:nvPr/>
        </p:nvSpPr>
        <p:spPr>
          <a:xfrm rot="2165">
            <a:off x="651188" y="470717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/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.80.1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500=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.80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500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DEE9C-F26E-7D55-85A4-9A23110BA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2878"/>
                <a:ext cx="2916044" cy="2770374"/>
              </a:xfrm>
              <a:prstGeom prst="rect">
                <a:avLst/>
              </a:prstGeom>
              <a:blipFill>
                <a:blip r:embed="rId2"/>
                <a:stretch>
                  <a:fillRect l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>
            <a:extLst>
              <a:ext uri="{FF2B5EF4-FFF2-40B4-BE49-F238E27FC236}">
                <a16:creationId xmlns:a16="http://schemas.microsoft.com/office/drawing/2014/main" id="{F19D8A5C-8752-E14C-AE74-B002DBE3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5135" y="1292878"/>
            <a:ext cx="1957417" cy="3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7A6B01-56AC-50C9-269D-4C49E3CA2337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/>
              <p:nvPr/>
            </p:nvSpPr>
            <p:spPr>
              <a:xfrm>
                <a:off x="320807" y="326347"/>
                <a:ext cx="6507086" cy="3037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gần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ngay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phanh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𝑔𝑑</m:t>
                        </m:r>
                      </m:e>
                    </m:rad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tốc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vết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trượt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phanh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ô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tô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lại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cản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lăn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=9,8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Nguồn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Math for Real Life: Teaching Practical Uses for Algebra, Geometry and Trigonometry, Jim Libby, </a:t>
                </a:r>
                <a:r>
                  <a:rPr lang="en-US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2017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642DCE-70E7-A415-B3C4-10778C1F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7" y="326347"/>
                <a:ext cx="6507086" cy="3037178"/>
              </a:xfrm>
              <a:prstGeom prst="rect">
                <a:avLst/>
              </a:prstGeom>
              <a:blipFill>
                <a:blip r:embed="rId2"/>
                <a:stretch>
                  <a:fillRect l="-843" r="-75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D166AE-59D6-B10C-1D91-B2F39BB45C0F}"/>
                  </a:ext>
                </a:extLst>
              </p:cNvPr>
              <p:cNvSpPr txBox="1"/>
              <p:nvPr/>
            </p:nvSpPr>
            <p:spPr>
              <a:xfrm>
                <a:off x="320807" y="3545497"/>
                <a:ext cx="8474892" cy="1294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Nếu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chiếc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ô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tô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lại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vết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trượt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dài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20 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𝑚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nhựa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thì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tốc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ô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tô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trước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đạp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phanh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bao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nhiêu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giây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kết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quả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đến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hàng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đơn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)?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Biết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rằng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cản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nhựa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𝜆</m:t>
                    </m:r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=0,7</m:t>
                    </m:r>
                  </m:oMath>
                </a14:m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D166AE-59D6-B10C-1D91-B2F39BB4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7" y="3545497"/>
                <a:ext cx="8474892" cy="1294072"/>
              </a:xfrm>
              <a:prstGeom prst="rect">
                <a:avLst/>
              </a:prstGeom>
              <a:blipFill>
                <a:blip r:embed="rId3"/>
                <a:stretch>
                  <a:fillRect l="-647" r="-57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42F7B92-6E56-ABA1-BE9C-812A49D08AFD}"/>
              </a:ext>
            </a:extLst>
          </p:cNvPr>
          <p:cNvSpPr/>
          <p:nvPr/>
        </p:nvSpPr>
        <p:spPr>
          <a:xfrm>
            <a:off x="320807" y="354022"/>
            <a:ext cx="242730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3CDDF-D724-C31D-0080-161B87E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916" y="582290"/>
            <a:ext cx="1988277" cy="28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50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8C34C1D4-A70F-D120-B671-4C541471C587}"/>
              </a:ext>
            </a:extLst>
          </p:cNvPr>
          <p:cNvSpPr/>
          <p:nvPr/>
        </p:nvSpPr>
        <p:spPr>
          <a:xfrm rot="2165">
            <a:off x="2772706" y="571078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DECF-9F1B-29A4-CA88-FC768DCE4393}"/>
                  </a:ext>
                </a:extLst>
              </p:cNvPr>
              <p:cNvSpPr txBox="1"/>
              <p:nvPr/>
            </p:nvSpPr>
            <p:spPr>
              <a:xfrm>
                <a:off x="864219" y="1607076"/>
                <a:ext cx="5079381" cy="1326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 độ của ô tô đó trước khi đạp phanh là: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2 . 0,7 . 9,8 . 20</m:t>
                        </m:r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274,4</m:t>
                        </m:r>
                      </m:e>
                    </m:rad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≈17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DECF-9F1B-29A4-CA88-FC768DCE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19" y="1607076"/>
                <a:ext cx="5079381" cy="1326773"/>
              </a:xfrm>
              <a:prstGeom prst="rect">
                <a:avLst/>
              </a:prstGeom>
              <a:blipFill>
                <a:blip r:embed="rId3"/>
                <a:stretch>
                  <a:fillRect l="-1321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B720E1D-EBB2-3E52-F825-45CDD608C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04" y="1236791"/>
            <a:ext cx="1988277" cy="283740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FC33DAF-1735-4D91-83BE-FB4F51F15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70" y="3992553"/>
            <a:ext cx="2358569" cy="6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3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920053" y="42445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920053" y="316367"/>
                <a:ext cx="7443362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53" y="316367"/>
                <a:ext cx="7443362" cy="1979453"/>
              </a:xfrm>
              <a:prstGeom prst="rect">
                <a:avLst/>
              </a:prstGeom>
              <a:blipFill>
                <a:blip r:embed="rId3"/>
                <a:stretch>
                  <a:fillRect l="-901" r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684641" y="280231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3084784" y="2684875"/>
                <a:ext cx="3460981" cy="151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84" y="2684875"/>
                <a:ext cx="3460981" cy="1517723"/>
              </a:xfrm>
              <a:prstGeom prst="rect">
                <a:avLst/>
              </a:prstGeom>
              <a:blipFill>
                <a:blip r:embed="rId4"/>
                <a:stretch>
                  <a:fillRect l="-1761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958588" y="49899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953507" y="498682"/>
                <a:ext cx="5236983" cy="4146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−2&lt;0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pt-BR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07" y="498682"/>
                <a:ext cx="5236983" cy="4146135"/>
              </a:xfrm>
              <a:prstGeom prst="rect">
                <a:avLst/>
              </a:prstGeo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3397102" y="292494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8" y="906572"/>
                <a:ext cx="7573163" cy="1517788"/>
              </a:xfrm>
              <a:prstGeom prst="rect">
                <a:avLst/>
              </a:prstGeom>
              <a:blipFill>
                <a:blip r:embed="rId3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785562" y="2719455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2810106" y="2948587"/>
                <a:ext cx="3066587" cy="1552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106" y="2948587"/>
                <a:ext cx="3066587" cy="1552476"/>
              </a:xfrm>
              <a:prstGeom prst="rect">
                <a:avLst/>
              </a:prstGeom>
              <a:blipFill>
                <a:blip r:embed="rId4"/>
                <a:stretch>
                  <a:fillRect l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843752" y="3178034"/>
            <a:ext cx="1029657" cy="1667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3231</Words>
  <Application>Microsoft Office PowerPoint</Application>
  <PresentationFormat>On-screen Show (16:9)</PresentationFormat>
  <Paragraphs>362</Paragraphs>
  <Slides>65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Cambria Math</vt:lpstr>
      <vt:lpstr>Archivo</vt:lpstr>
      <vt:lpstr>Lato Light</vt:lpstr>
      <vt:lpstr>Grandstander</vt:lpstr>
      <vt:lpstr>DengXian</vt:lpstr>
      <vt:lpstr>Symbol</vt:lpstr>
      <vt:lpstr>Nunito Light</vt:lpstr>
      <vt:lpstr>Wingdings</vt:lpstr>
      <vt:lpstr>Abel</vt:lpstr>
      <vt:lpstr>Arial</vt:lpstr>
      <vt:lpstr>Calibri Light</vt:lpstr>
      <vt:lpstr>Days One</vt:lpstr>
      <vt:lpstr>Anaheim</vt:lpstr>
      <vt:lpstr>Calibri</vt:lpstr>
      <vt:lpstr>Times New Roman</vt:lpstr>
      <vt:lpstr>Algebra Studies - Math - 11th grade by Slidesgo</vt:lpstr>
      <vt:lpstr>How to Become a Scientist - Elementary Lesson by Slidesgo</vt:lpstr>
      <vt:lpstr>KHỞI ĐỘNG</vt:lpstr>
      <vt:lpstr>PowerPoint Presentation</vt:lpstr>
      <vt:lpstr>NỘI DUNG BÀI HỌC</vt:lpstr>
      <vt:lpstr>CĂN BẬC HAI CỦA  MỘT BÌNH PHƯƠNG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CĂN BẬC HAI CỦA  MỘT TÍCH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CĂN BẬC HAI CỦA  MỘT THƯƠNG</vt:lpstr>
      <vt:lpstr>PowerPoint Presentation</vt:lpstr>
      <vt:lpstr>Ghi nhớ</vt:lpstr>
      <vt:lpstr>PowerPoint Presentation</vt:lpstr>
      <vt:lpstr>PowerPoint Presentation</vt:lpstr>
      <vt:lpstr>ĐƯA THỪA SỐ RA NGOÀI DẤU CĂN BẬC HAI</vt:lpstr>
      <vt:lpstr>PowerPoint Presentation</vt:lpstr>
      <vt:lpstr>Ghi nhớ</vt:lpstr>
      <vt:lpstr>PowerPoint Presentation</vt:lpstr>
      <vt:lpstr>PowerPoint Presentation</vt:lpstr>
      <vt:lpstr>PowerPoint Presentation</vt:lpstr>
      <vt:lpstr>ĐƯA THỪA SỐ VÀO TRONG DẤU CĂN BẬC HAI</vt:lpstr>
      <vt:lpstr>PowerPoint Presentation</vt:lpstr>
      <vt:lpstr>Ghi nhớ</vt:lpstr>
      <vt:lpstr>PowerPoint Presentation</vt:lpstr>
      <vt:lpstr>PowerPoint Presentation</vt:lpstr>
      <vt:lpstr>PowerPoint Presentation</vt:lpstr>
      <vt:lpstr>GIẢI MÃ THÍ NGHIỆM</vt:lpstr>
      <vt:lpstr>Có 5 lọ thí nghiệm, trong mỗi lọ thí nghiệm ẩn chứa một bí mật. Các em hãy giải mã những bí mật đó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Administrator</cp:lastModifiedBy>
  <cp:revision>8</cp:revision>
  <dcterms:modified xsi:type="dcterms:W3CDTF">2025-04-13T10:22:54Z</dcterms:modified>
</cp:coreProperties>
</file>