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61"/>
  </p:notesMasterIdLst>
  <p:sldIdLst>
    <p:sldId id="307" r:id="rId3"/>
    <p:sldId id="283" r:id="rId4"/>
    <p:sldId id="287" r:id="rId5"/>
    <p:sldId id="308" r:id="rId6"/>
    <p:sldId id="288" r:id="rId7"/>
    <p:sldId id="286" r:id="rId8"/>
    <p:sldId id="303" r:id="rId9"/>
    <p:sldId id="290" r:id="rId10"/>
    <p:sldId id="7832" r:id="rId11"/>
    <p:sldId id="7833" r:id="rId12"/>
    <p:sldId id="7835" r:id="rId13"/>
    <p:sldId id="7836" r:id="rId14"/>
    <p:sldId id="7837" r:id="rId15"/>
    <p:sldId id="7838" r:id="rId16"/>
    <p:sldId id="7839" r:id="rId17"/>
    <p:sldId id="7840" r:id="rId18"/>
    <p:sldId id="7841" r:id="rId19"/>
    <p:sldId id="7844" r:id="rId20"/>
    <p:sldId id="7845" r:id="rId21"/>
    <p:sldId id="309" r:id="rId22"/>
    <p:sldId id="7846" r:id="rId23"/>
    <p:sldId id="7842" r:id="rId24"/>
    <p:sldId id="7847" r:id="rId25"/>
    <p:sldId id="7848" r:id="rId26"/>
    <p:sldId id="7851" r:id="rId27"/>
    <p:sldId id="7849" r:id="rId28"/>
    <p:sldId id="7850" r:id="rId29"/>
    <p:sldId id="7852" r:id="rId30"/>
    <p:sldId id="7853" r:id="rId31"/>
    <p:sldId id="7854" r:id="rId32"/>
    <p:sldId id="7855" r:id="rId33"/>
    <p:sldId id="7856" r:id="rId34"/>
    <p:sldId id="261" r:id="rId35"/>
    <p:sldId id="7857" r:id="rId36"/>
    <p:sldId id="7858" r:id="rId37"/>
    <p:sldId id="7860" r:id="rId38"/>
    <p:sldId id="7861" r:id="rId39"/>
    <p:sldId id="7862" r:id="rId40"/>
    <p:sldId id="7859" r:id="rId41"/>
    <p:sldId id="7863" r:id="rId42"/>
    <p:sldId id="7864" r:id="rId43"/>
    <p:sldId id="7865" r:id="rId44"/>
    <p:sldId id="7866" r:id="rId45"/>
    <p:sldId id="7867" r:id="rId46"/>
    <p:sldId id="7868" r:id="rId47"/>
    <p:sldId id="7869" r:id="rId48"/>
    <p:sldId id="311" r:id="rId49"/>
    <p:sldId id="7804" r:id="rId50"/>
    <p:sldId id="7829" r:id="rId51"/>
    <p:sldId id="7811" r:id="rId52"/>
    <p:sldId id="7815" r:id="rId53"/>
    <p:sldId id="7816" r:id="rId54"/>
    <p:sldId id="7818" r:id="rId55"/>
    <p:sldId id="7823" r:id="rId56"/>
    <p:sldId id="7827" r:id="rId57"/>
    <p:sldId id="7830" r:id="rId58"/>
    <p:sldId id="7809" r:id="rId59"/>
    <p:sldId id="312"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0BF"/>
    <a:srgbClr val="FFFFCC"/>
    <a:srgbClr val="629C8B"/>
    <a:srgbClr val="3D8672"/>
    <a:srgbClr val="040404"/>
    <a:srgbClr val="DEEAE2"/>
    <a:srgbClr val="969696"/>
    <a:srgbClr val="3A3A3A"/>
    <a:srgbClr val="1B1B1B"/>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3" autoAdjust="0"/>
    <p:restoredTop sz="94660"/>
  </p:normalViewPr>
  <p:slideViewPr>
    <p:cSldViewPr snapToGrid="0">
      <p:cViewPr>
        <p:scale>
          <a:sx n="75" d="100"/>
          <a:sy n="75" d="100"/>
        </p:scale>
        <p:origin x="-296" y="-120"/>
      </p:cViewPr>
      <p:guideLst>
        <p:guide orient="horz" pos="2160"/>
        <p:guide pos="3840"/>
      </p:guideLst>
    </p:cSldViewPr>
  </p:slideViewPr>
  <p:notesTextViewPr>
    <p:cViewPr>
      <p:scale>
        <a:sx n="1" d="1"/>
        <a:sy n="1" d="1"/>
      </p:scale>
      <p:origin x="0" y="0"/>
    </p:cViewPr>
  </p:notesTextViewPr>
  <p:sorterViewPr>
    <p:cViewPr>
      <p:scale>
        <a:sx n="150" d="100"/>
        <a:sy n="150" d="100"/>
      </p:scale>
      <p:origin x="0" y="-228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9FFCD-FA6C-4381-825D-FF4789C10A97}" type="datetimeFigureOut">
              <a:rPr lang="vi-VN" smtClean="0"/>
              <a:t>25/10/2022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FB537-3B2F-4064-80C6-A48E2F6210A8}" type="slidenum">
              <a:rPr lang="vi-VN" smtClean="0"/>
              <a:t>‹#›</a:t>
            </a:fld>
            <a:endParaRPr lang="vi-VN"/>
          </a:p>
        </p:txBody>
      </p:sp>
    </p:spTree>
    <p:extLst>
      <p:ext uri="{BB962C8B-B14F-4D97-AF65-F5344CB8AC3E}">
        <p14:creationId xmlns:p14="http://schemas.microsoft.com/office/powerpoint/2010/main" val="210562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- 1 nguyên tử C ghép được tối đa 4 nguyên tử H =&gt; CH</a:t>
            </a:r>
            <a:r>
              <a:rPr lang="vi-VN" b="0" i="0" baseline="-25000" dirty="0">
                <a:solidFill>
                  <a:srgbClr val="333333"/>
                </a:solidFill>
                <a:effectLst/>
                <a:latin typeface="OpenSans"/>
              </a:rPr>
              <a:t>4</a:t>
            </a:r>
            <a:endParaRPr lang="vi-VN" b="0" i="0" dirty="0">
              <a:solidFill>
                <a:srgbClr val="333333"/>
              </a:solidFill>
              <a:effectLst/>
              <a:latin typeface="OpenSans"/>
            </a:endParaRPr>
          </a:p>
          <a:p>
            <a:pPr algn="l" latinLnBrk="0"/>
            <a:r>
              <a:rPr lang="vi-VN" b="0" i="0" dirty="0">
                <a:solidFill>
                  <a:srgbClr val="333333"/>
                </a:solidFill>
                <a:effectLst/>
                <a:latin typeface="OpenSans"/>
              </a:rPr>
              <a:t>- 1 nguyên tử O ghép được tối đa 2 nguyên tử H =&gt; H</a:t>
            </a:r>
            <a:r>
              <a:rPr lang="vi-VN" b="0" i="0" baseline="-25000" dirty="0">
                <a:solidFill>
                  <a:srgbClr val="333333"/>
                </a:solidFill>
                <a:effectLst/>
                <a:latin typeface="OpenSans"/>
              </a:rPr>
              <a:t>2</a:t>
            </a:r>
            <a:r>
              <a:rPr lang="vi-VN" b="0" i="0" dirty="0">
                <a:solidFill>
                  <a:srgbClr val="333333"/>
                </a:solidFill>
                <a:effectLst/>
                <a:latin typeface="OpenSans"/>
              </a:rPr>
              <a:t>O</a:t>
            </a:r>
          </a:p>
          <a:p>
            <a:pPr algn="l" latinLnBrk="0"/>
            <a:r>
              <a:rPr lang="vi-VN" b="0" i="0" dirty="0">
                <a:solidFill>
                  <a:srgbClr val="333333"/>
                </a:solidFill>
                <a:effectLst/>
                <a:latin typeface="OpenSans"/>
              </a:rPr>
              <a:t>- 1 nguyên tử Cl ghép được tối đa 1 nguyên tử H =&gt; HCl</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a:t>
            </a:fld>
            <a:endParaRPr lang="vi-VN"/>
          </a:p>
        </p:txBody>
      </p:sp>
    </p:spTree>
    <p:extLst>
      <p:ext uri="{BB962C8B-B14F-4D97-AF65-F5344CB8AC3E}">
        <p14:creationId xmlns:p14="http://schemas.microsoft.com/office/powerpoint/2010/main" val="204869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a) Sodium sulfide: 2 nguyên tử Na, 1 nguyên tử S</a:t>
            </a:r>
          </a:p>
          <a:p>
            <a:pPr algn="l" latinLnBrk="0"/>
            <a:r>
              <a:rPr lang="vi-VN" b="0" i="0" dirty="0">
                <a:solidFill>
                  <a:srgbClr val="333333"/>
                </a:solidFill>
                <a:effectLst/>
                <a:latin typeface="OpenSans"/>
              </a:rPr>
              <a:t>=&gt; Na</a:t>
            </a:r>
            <a:r>
              <a:rPr lang="vi-VN" b="0" i="0" baseline="-25000" dirty="0">
                <a:solidFill>
                  <a:srgbClr val="333333"/>
                </a:solidFill>
                <a:effectLst/>
                <a:latin typeface="OpenSans"/>
              </a:rPr>
              <a:t>2</a:t>
            </a:r>
            <a:r>
              <a:rPr lang="vi-VN" b="0" i="0" dirty="0">
                <a:solidFill>
                  <a:srgbClr val="333333"/>
                </a:solidFill>
                <a:effectLst/>
                <a:latin typeface="OpenSans"/>
              </a:rPr>
              <a:t>S</a:t>
            </a:r>
          </a:p>
          <a:p>
            <a:pPr algn="l" latinLnBrk="0"/>
            <a:r>
              <a:rPr lang="vi-VN" b="0" i="0" dirty="0">
                <a:solidFill>
                  <a:srgbClr val="333333"/>
                </a:solidFill>
                <a:effectLst/>
                <a:latin typeface="OpenSans"/>
              </a:rPr>
              <a:t>b) Phosphoric acid: 3 nguyên tử H, 1 nguyên tử P, 4 nguyên tử O</a:t>
            </a:r>
          </a:p>
          <a:p>
            <a:pPr algn="l" latinLnBrk="0"/>
            <a:r>
              <a:rPr lang="vi-VN" b="0" i="0" dirty="0">
                <a:solidFill>
                  <a:srgbClr val="333333"/>
                </a:solidFill>
                <a:effectLst/>
                <a:latin typeface="OpenSans"/>
              </a:rPr>
              <a:t>=&gt; H</a:t>
            </a:r>
            <a:r>
              <a:rPr lang="vi-VN" b="0" i="0" baseline="-25000" dirty="0">
                <a:solidFill>
                  <a:srgbClr val="333333"/>
                </a:solidFill>
                <a:effectLst/>
                <a:latin typeface="OpenSans"/>
              </a:rPr>
              <a:t>3</a:t>
            </a:r>
            <a:r>
              <a:rPr lang="vi-VN" b="0" i="0" dirty="0">
                <a:solidFill>
                  <a:srgbClr val="333333"/>
                </a:solidFill>
                <a:effectLst/>
                <a:latin typeface="OpenSans"/>
              </a:rPr>
              <a:t>PO</a:t>
            </a:r>
            <a:r>
              <a:rPr lang="vi-VN" b="0" i="0" baseline="-25000" dirty="0">
                <a:solidFill>
                  <a:srgbClr val="333333"/>
                </a:solidFill>
                <a:effectLst/>
                <a:latin typeface="OpenSans"/>
              </a:rPr>
              <a:t>4</a:t>
            </a:r>
            <a:endParaRPr lang="vi-VN" b="0" i="0" dirty="0">
              <a:solidFill>
                <a:srgbClr val="333333"/>
              </a:solidFill>
              <a:effectLst/>
              <a:latin typeface="OpenSans"/>
            </a:endParaRP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26</a:t>
            </a:fld>
            <a:endParaRPr lang="vi-VN"/>
          </a:p>
        </p:txBody>
      </p:sp>
    </p:spTree>
    <p:extLst>
      <p:ext uri="{BB962C8B-B14F-4D97-AF65-F5344CB8AC3E}">
        <p14:creationId xmlns:p14="http://schemas.microsoft.com/office/powerpoint/2010/main" val="229978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29</a:t>
            </a:fld>
            <a:endParaRPr lang="vi-VN"/>
          </a:p>
        </p:txBody>
      </p:sp>
    </p:spTree>
    <p:extLst>
      <p:ext uri="{BB962C8B-B14F-4D97-AF65-F5344CB8AC3E}">
        <p14:creationId xmlns:p14="http://schemas.microsoft.com/office/powerpoint/2010/main" val="972706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30</a:t>
            </a:fld>
            <a:endParaRPr lang="vi-VN"/>
          </a:p>
        </p:txBody>
      </p:sp>
    </p:spTree>
    <p:extLst>
      <p:ext uri="{BB962C8B-B14F-4D97-AF65-F5344CB8AC3E}">
        <p14:creationId xmlns:p14="http://schemas.microsoft.com/office/powerpoint/2010/main" val="1736978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a) Glucose được tạo thành từ những nguyên tố: C, H và O</a:t>
            </a:r>
          </a:p>
          <a:p>
            <a:pPr algn="l" latinLnBrk="0"/>
            <a:r>
              <a:rPr lang="vi-VN" b="0" i="0" dirty="0">
                <a:solidFill>
                  <a:srgbClr val="333333"/>
                </a:solidFill>
                <a:effectLst/>
                <a:latin typeface="OpenSans"/>
              </a:rPr>
              <a:t>b)</a:t>
            </a:r>
          </a:p>
          <a:p>
            <a:pPr algn="l" latinLnBrk="0"/>
            <a:r>
              <a:rPr lang="vi-VN" b="0" i="0" dirty="0">
                <a:solidFill>
                  <a:srgbClr val="333333"/>
                </a:solidFill>
                <a:effectLst/>
                <a:latin typeface="OpenSans"/>
              </a:rPr>
              <a:t>- Nguyên tố C: Có 6 nguyên tử C (khối lượng nguyên tử: 12 amu)</a:t>
            </a:r>
          </a:p>
          <a:p>
            <a:pPr algn="l" latinLnBrk="0"/>
            <a:r>
              <a:rPr lang="vi-VN" b="0" i="0" dirty="0">
                <a:solidFill>
                  <a:srgbClr val="333333"/>
                </a:solidFill>
                <a:effectLst/>
                <a:latin typeface="OpenSans"/>
              </a:rPr>
              <a:t>=&gt; Khối lượng nguyên tố C trong 1 phân tử glucose = 12 amu x 6 = 72 amu</a:t>
            </a:r>
          </a:p>
          <a:p>
            <a:pPr algn="l" latinLnBrk="0"/>
            <a:r>
              <a:rPr lang="vi-VN" b="0" i="0" dirty="0">
                <a:solidFill>
                  <a:srgbClr val="333333"/>
                </a:solidFill>
                <a:effectLst/>
                <a:latin typeface="OpenSans"/>
              </a:rPr>
              <a:t>- Nguyên tố H: Có 12 nguyên tử H (khối lượng nguyên tử: 1 amu)</a:t>
            </a:r>
          </a:p>
          <a:p>
            <a:pPr algn="l" latinLnBrk="0"/>
            <a:r>
              <a:rPr lang="vi-VN" b="0" i="0" dirty="0">
                <a:solidFill>
                  <a:srgbClr val="333333"/>
                </a:solidFill>
                <a:effectLst/>
                <a:latin typeface="OpenSans"/>
              </a:rPr>
              <a:t>=&gt; Khối lượng nguyên tố H trong 1 phân tử glucose = 1 amu x 12 = 12 amu</a:t>
            </a:r>
          </a:p>
          <a:p>
            <a:pPr algn="l" latinLnBrk="0"/>
            <a:r>
              <a:rPr lang="vi-VN" b="0" i="0" dirty="0">
                <a:solidFill>
                  <a:srgbClr val="333333"/>
                </a:solidFill>
                <a:effectLst/>
                <a:latin typeface="OpenSans"/>
              </a:rPr>
              <a:t>- Nguyên tố O: Có 6 nguyên tử O (khối lượng nguyên tử: 16 amu)</a:t>
            </a:r>
          </a:p>
          <a:p>
            <a:pPr algn="l" latinLnBrk="0"/>
            <a:r>
              <a:rPr lang="vi-VN" b="0" i="0" dirty="0">
                <a:solidFill>
                  <a:srgbClr val="333333"/>
                </a:solidFill>
                <a:effectLst/>
                <a:latin typeface="OpenSans"/>
              </a:rPr>
              <a:t>=&gt; Khối lượng nguyên tố O trong 1 phân tử glucose = 16 amu x 6 = 96 amu</a:t>
            </a:r>
          </a:p>
          <a:p>
            <a:pPr algn="l" latinLnBrk="0"/>
            <a:r>
              <a:rPr lang="vi-VN" b="0" i="0" dirty="0">
                <a:solidFill>
                  <a:srgbClr val="333333"/>
                </a:solidFill>
                <a:effectLst/>
                <a:latin typeface="OpenSans"/>
              </a:rPr>
              <a:t>c)</a:t>
            </a:r>
          </a:p>
          <a:p>
            <a:pPr algn="l" latinLnBrk="0"/>
            <a:r>
              <a:rPr lang="vi-VN" b="0" i="0" dirty="0">
                <a:solidFill>
                  <a:srgbClr val="333333"/>
                </a:solidFill>
                <a:effectLst/>
                <a:latin typeface="OpenSans"/>
              </a:rPr>
              <a:t>Khối lượng phân tử glucose = khối lượng nguyên tố C + khối lượng nguyên tố H + khối lượng nguyên tố O</a:t>
            </a:r>
          </a:p>
          <a:p>
            <a:pPr algn="l" latinLnBrk="0"/>
            <a:r>
              <a:rPr lang="vi-VN" b="0" i="0" dirty="0">
                <a:solidFill>
                  <a:srgbClr val="333333"/>
                </a:solidFill>
                <a:effectLst/>
                <a:latin typeface="OpenSans"/>
              </a:rPr>
              <a:t>= 72 amu + 12 amu + 96 amu = 180 amu</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31</a:t>
            </a:fld>
            <a:endParaRPr lang="vi-VN"/>
          </a:p>
        </p:txBody>
      </p:sp>
    </p:spTree>
    <p:extLst>
      <p:ext uri="{BB962C8B-B14F-4D97-AF65-F5344CB8AC3E}">
        <p14:creationId xmlns:p14="http://schemas.microsoft.com/office/powerpoint/2010/main" val="127882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32</a:t>
            </a:fld>
            <a:endParaRPr lang="vi-VN"/>
          </a:p>
        </p:txBody>
      </p:sp>
    </p:spTree>
    <p:extLst>
      <p:ext uri="{BB962C8B-B14F-4D97-AF65-F5344CB8AC3E}">
        <p14:creationId xmlns:p14="http://schemas.microsoft.com/office/powerpoint/2010/main" val="255051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34</a:t>
            </a:fld>
            <a:endParaRPr lang="vi-VN"/>
          </a:p>
        </p:txBody>
      </p:sp>
    </p:spTree>
    <p:extLst>
      <p:ext uri="{BB962C8B-B14F-4D97-AF65-F5344CB8AC3E}">
        <p14:creationId xmlns:p14="http://schemas.microsoft.com/office/powerpoint/2010/main" val="3471150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Phương pháp giải:</a:t>
            </a:r>
            <a:endParaRPr lang="vi-VN" b="0" i="0" dirty="0">
              <a:solidFill>
                <a:srgbClr val="333333"/>
              </a:solidFill>
              <a:effectLst/>
              <a:latin typeface="OpenSans"/>
            </a:endParaRPr>
          </a:p>
          <a:p>
            <a:pPr algn="l" latinLnBrk="0"/>
            <a:r>
              <a:rPr lang="vi-VN" b="0" i="0" dirty="0">
                <a:solidFill>
                  <a:srgbClr val="333333"/>
                </a:solidFill>
                <a:effectLst/>
                <a:latin typeface="OpenSans"/>
              </a:rPr>
              <a:t>Bước 1: Tính khối lượng mỗi nguyên tố có trong 1 phân tử hợp chất</a:t>
            </a:r>
          </a:p>
          <a:p>
            <a:pPr algn="l" latinLnBrk="0"/>
            <a:r>
              <a:rPr lang="vi-VN" b="0" i="0" dirty="0">
                <a:solidFill>
                  <a:srgbClr val="333333"/>
                </a:solidFill>
                <a:effectLst/>
                <a:latin typeface="OpenSans"/>
              </a:rPr>
              <a:t>Bước 2: Tính khối lượng phân tử</a:t>
            </a:r>
          </a:p>
          <a:p>
            <a:pPr algn="l" latinLnBrk="0"/>
            <a:r>
              <a:rPr lang="vi-VN" b="0" i="0" dirty="0">
                <a:solidFill>
                  <a:srgbClr val="333333"/>
                </a:solidFill>
                <a:effectLst/>
                <a:latin typeface="OpenSans"/>
              </a:rPr>
              <a:t>Bước 3: Tính phần trăm khối lượng của nguyên tố theo công thức</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36</a:t>
            </a:fld>
            <a:endParaRPr lang="vi-VN"/>
          </a:p>
        </p:txBody>
      </p:sp>
    </p:spTree>
    <p:extLst>
      <p:ext uri="{BB962C8B-B14F-4D97-AF65-F5344CB8AC3E}">
        <p14:creationId xmlns:p14="http://schemas.microsoft.com/office/powerpoint/2010/main" val="20380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37</a:t>
            </a:fld>
            <a:endParaRPr lang="vi-VN"/>
          </a:p>
        </p:txBody>
      </p:sp>
    </p:spTree>
    <p:extLst>
      <p:ext uri="{BB962C8B-B14F-4D97-AF65-F5344CB8AC3E}">
        <p14:creationId xmlns:p14="http://schemas.microsoft.com/office/powerpoint/2010/main" val="936283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Xét hợp chất HBr:</a:t>
            </a:r>
          </a:p>
          <a:p>
            <a:pPr algn="l" latinLnBrk="0"/>
            <a:r>
              <a:rPr lang="vi-VN" b="0" i="0" dirty="0">
                <a:solidFill>
                  <a:srgbClr val="333333"/>
                </a:solidFill>
                <a:effectLst/>
                <a:latin typeface="OpenSans"/>
              </a:rPr>
              <a:t>   + Gọi hóa trị của Br trong hợp chất là a</a:t>
            </a:r>
          </a:p>
          <a:p>
            <a:pPr algn="l" latinLnBrk="0"/>
            <a:r>
              <a:rPr lang="vi-VN" b="0" i="0" dirty="0">
                <a:solidFill>
                  <a:srgbClr val="333333"/>
                </a:solidFill>
                <a:effectLst/>
                <a:latin typeface="OpenSans"/>
              </a:rPr>
              <a:t>   + Vì H có hóa trị I nên ta có biểu thức:</a:t>
            </a:r>
          </a:p>
          <a:p>
            <a:pPr algn="ctr" latinLnBrk="0"/>
            <a:r>
              <a:rPr lang="vi-VN" b="0" i="0" dirty="0">
                <a:solidFill>
                  <a:srgbClr val="333333"/>
                </a:solidFill>
                <a:effectLst/>
                <a:latin typeface="OpenSans"/>
              </a:rPr>
              <a:t>a x 1 = I x 1 =&gt; a = I</a:t>
            </a:r>
          </a:p>
          <a:p>
            <a:pPr algn="l" latinLnBrk="0"/>
            <a:r>
              <a:rPr lang="vi-VN" b="0" i="0" dirty="0">
                <a:solidFill>
                  <a:srgbClr val="333333"/>
                </a:solidFill>
                <a:effectLst/>
                <a:latin typeface="OpenSans"/>
              </a:rPr>
              <a:t>=&gt; Vậy H có hóa trị I và Br có hóa trị I</a:t>
            </a:r>
          </a:p>
          <a:p>
            <a:pPr algn="l" latinLnBrk="0"/>
            <a:r>
              <a:rPr lang="vi-VN" b="0" i="0" dirty="0">
                <a:solidFill>
                  <a:srgbClr val="333333"/>
                </a:solidFill>
                <a:effectLst/>
                <a:latin typeface="OpenSans"/>
              </a:rPr>
              <a:t>- Xét hợp chất BaO</a:t>
            </a:r>
          </a:p>
          <a:p>
            <a:pPr algn="l" latinLnBrk="0"/>
            <a:r>
              <a:rPr lang="vi-VN" b="0" i="0" dirty="0">
                <a:solidFill>
                  <a:srgbClr val="333333"/>
                </a:solidFill>
                <a:effectLst/>
                <a:latin typeface="OpenSans"/>
              </a:rPr>
              <a:t>   + Gọi hóa trị của Ba trong hợp chất là a</a:t>
            </a:r>
          </a:p>
          <a:p>
            <a:pPr algn="l" latinLnBrk="0"/>
            <a:r>
              <a:rPr lang="vi-VN" b="0" i="0" dirty="0">
                <a:solidFill>
                  <a:srgbClr val="333333"/>
                </a:solidFill>
                <a:effectLst/>
                <a:latin typeface="OpenSans"/>
              </a:rPr>
              <a:t>   + Vì O có hóa trị II nên ta có biểu thức:</a:t>
            </a:r>
          </a:p>
          <a:p>
            <a:pPr algn="ctr" latinLnBrk="0"/>
            <a:r>
              <a:rPr lang="vi-VN" b="0" i="0" dirty="0">
                <a:solidFill>
                  <a:srgbClr val="333333"/>
                </a:solidFill>
                <a:effectLst/>
                <a:latin typeface="OpenSans"/>
              </a:rPr>
              <a:t>a x 1 = II x 1 =&gt; a = II</a:t>
            </a:r>
          </a:p>
          <a:p>
            <a:pPr algn="l" latinLnBrk="0"/>
            <a:r>
              <a:rPr lang="vi-VN" b="0" i="0" dirty="0">
                <a:solidFill>
                  <a:srgbClr val="333333"/>
                </a:solidFill>
                <a:effectLst/>
                <a:latin typeface="OpenSans"/>
              </a:rPr>
              <a:t>=&gt; Vậy O có hóa trị II và Ba có hóa trị II</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39</a:t>
            </a:fld>
            <a:endParaRPr lang="vi-VN"/>
          </a:p>
        </p:txBody>
      </p:sp>
    </p:spTree>
    <p:extLst>
      <p:ext uri="{BB962C8B-B14F-4D97-AF65-F5344CB8AC3E}">
        <p14:creationId xmlns:p14="http://schemas.microsoft.com/office/powerpoint/2010/main" val="236398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Tính phần trăm của K trong 2 hợp chất là KCl và K</a:t>
            </a:r>
            <a:r>
              <a:rPr lang="vi-VN" b="0" i="0" baseline="-25000" dirty="0">
                <a:solidFill>
                  <a:srgbClr val="333333"/>
                </a:solidFill>
                <a:effectLst/>
                <a:latin typeface="OpenSans"/>
              </a:rPr>
              <a:t>2</a:t>
            </a:r>
            <a:r>
              <a:rPr lang="vi-VN" b="0" i="0" dirty="0">
                <a:solidFill>
                  <a:srgbClr val="333333"/>
                </a:solidFill>
                <a:effectLst/>
                <a:latin typeface="OpenSans"/>
              </a:rPr>
              <a:t>SO</a:t>
            </a:r>
            <a:r>
              <a:rPr lang="vi-VN" b="0" i="0" baseline="-25000" dirty="0">
                <a:solidFill>
                  <a:srgbClr val="333333"/>
                </a:solidFill>
                <a:effectLst/>
                <a:latin typeface="OpenSans"/>
              </a:rPr>
              <a:t>4</a:t>
            </a:r>
            <a:endParaRPr lang="vi-VN" b="0" i="0" dirty="0">
              <a:solidFill>
                <a:srgbClr val="333333"/>
              </a:solidFill>
              <a:effectLst/>
              <a:latin typeface="OpenSans"/>
            </a:endParaRPr>
          </a:p>
          <a:p>
            <a:pPr algn="l" latinLnBrk="0"/>
            <a:r>
              <a:rPr lang="vi-VN" b="0" i="0" dirty="0">
                <a:solidFill>
                  <a:srgbClr val="333333"/>
                </a:solidFill>
                <a:effectLst/>
                <a:latin typeface="OpenSans"/>
              </a:rPr>
              <a:t>Bước 1: Tính khối lượng nguyên tố K có trong 1 phân tử hợp chất</a:t>
            </a:r>
          </a:p>
          <a:p>
            <a:pPr algn="l" latinLnBrk="0"/>
            <a:r>
              <a:rPr lang="vi-VN" b="0" i="0" dirty="0">
                <a:solidFill>
                  <a:srgbClr val="333333"/>
                </a:solidFill>
                <a:effectLst/>
                <a:latin typeface="OpenSans"/>
              </a:rPr>
              <a:t>Bước 2: Tính khối lượng phân tử</a:t>
            </a:r>
          </a:p>
          <a:p>
            <a:pPr algn="l" latinLnBrk="0"/>
            <a:r>
              <a:rPr lang="vi-VN" b="0" i="0" dirty="0">
                <a:solidFill>
                  <a:srgbClr val="333333"/>
                </a:solidFill>
                <a:effectLst/>
                <a:latin typeface="OpenSans"/>
              </a:rPr>
              <a:t>Bước 3: Tính phần trăm khối lượng của nguyên tố theo công thứ</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40</a:t>
            </a:fld>
            <a:endParaRPr lang="vi-VN"/>
          </a:p>
        </p:txBody>
      </p:sp>
    </p:spTree>
    <p:extLst>
      <p:ext uri="{BB962C8B-B14F-4D97-AF65-F5344CB8AC3E}">
        <p14:creationId xmlns:p14="http://schemas.microsoft.com/office/powerpoint/2010/main" val="98663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Trong hình 6.1, mỗi nguyên tử H và Cl góp 1 electron tạo ra đôi electron dùng chung giữa 2 nguyên tử</a:t>
            </a:r>
          </a:p>
          <a:p>
            <a:pPr algn="l" latinLnBrk="0"/>
            <a:r>
              <a:rPr lang="vi-VN" b="0" i="0" dirty="0">
                <a:solidFill>
                  <a:srgbClr val="333333"/>
                </a:solidFill>
                <a:effectLst/>
                <a:latin typeface="OpenSans"/>
              </a:rPr>
              <a:t>- H và Cl đều có hóa trị I</a:t>
            </a:r>
          </a:p>
          <a:p>
            <a:pPr algn="l" latinLnBrk="0"/>
            <a:r>
              <a:rPr lang="vi-VN" b="0" i="0" dirty="0">
                <a:solidFill>
                  <a:srgbClr val="333333"/>
                </a:solidFill>
                <a:effectLst/>
                <a:latin typeface="OpenSans"/>
              </a:rPr>
              <a:t>=&gt; Hóa trị của nguyên tố = số electron mà nguyên tử của nguyên tố đã góp chung để tạo ra liên kết</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5</a:t>
            </a:fld>
            <a:endParaRPr lang="vi-VN"/>
          </a:p>
        </p:txBody>
      </p:sp>
    </p:spTree>
    <p:extLst>
      <p:ext uri="{BB962C8B-B14F-4D97-AF65-F5344CB8AC3E}">
        <p14:creationId xmlns:p14="http://schemas.microsoft.com/office/powerpoint/2010/main" val="3866473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41</a:t>
            </a:fld>
            <a:endParaRPr lang="vi-VN"/>
          </a:p>
        </p:txBody>
      </p:sp>
    </p:spTree>
    <p:extLst>
      <p:ext uri="{BB962C8B-B14F-4D97-AF65-F5344CB8AC3E}">
        <p14:creationId xmlns:p14="http://schemas.microsoft.com/office/powerpoint/2010/main" val="4290020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43</a:t>
            </a:fld>
            <a:endParaRPr lang="vi-VN"/>
          </a:p>
        </p:txBody>
      </p:sp>
    </p:spTree>
    <p:extLst>
      <p:ext uri="{BB962C8B-B14F-4D97-AF65-F5344CB8AC3E}">
        <p14:creationId xmlns:p14="http://schemas.microsoft.com/office/powerpoint/2010/main" val="205584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45</a:t>
            </a:fld>
            <a:endParaRPr lang="vi-VN"/>
          </a:p>
        </p:txBody>
      </p:sp>
    </p:spTree>
    <p:extLst>
      <p:ext uri="{BB962C8B-B14F-4D97-AF65-F5344CB8AC3E}">
        <p14:creationId xmlns:p14="http://schemas.microsoft.com/office/powerpoint/2010/main" val="3776833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8724D4-0724-439A-B1D9-2CB6EEF3D3E8}" type="slidenum">
              <a:rPr lang="zh-CN" altLang="en-US" smtClean="0"/>
              <a:t>48</a:t>
            </a:fld>
            <a:endParaRPr lang="zh-CN" altLang="en-US"/>
          </a:p>
        </p:txBody>
      </p:sp>
    </p:spTree>
    <p:extLst>
      <p:ext uri="{BB962C8B-B14F-4D97-AF65-F5344CB8AC3E}">
        <p14:creationId xmlns:p14="http://schemas.microsoft.com/office/powerpoint/2010/main" val="3971011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8724D4-0724-439A-B1D9-2CB6EEF3D3E8}" type="slidenum">
              <a:rPr lang="zh-CN" altLang="en-US" smtClean="0"/>
              <a:t>49</a:t>
            </a:fld>
            <a:endParaRPr lang="zh-CN" altLang="en-US"/>
          </a:p>
        </p:txBody>
      </p:sp>
    </p:spTree>
    <p:extLst>
      <p:ext uri="{BB962C8B-B14F-4D97-AF65-F5344CB8AC3E}">
        <p14:creationId xmlns:p14="http://schemas.microsoft.com/office/powerpoint/2010/main" val="3558332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8724D4-0724-439A-B1D9-2CB6EEF3D3E8}" type="slidenum">
              <a:rPr lang="zh-CN" altLang="en-US" smtClean="0"/>
              <a:t>50</a:t>
            </a:fld>
            <a:endParaRPr lang="zh-CN" altLang="en-US"/>
          </a:p>
        </p:txBody>
      </p:sp>
    </p:spTree>
    <p:extLst>
      <p:ext uri="{BB962C8B-B14F-4D97-AF65-F5344CB8AC3E}">
        <p14:creationId xmlns:p14="http://schemas.microsoft.com/office/powerpoint/2010/main" val="3392167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8724D4-0724-439A-B1D9-2CB6EEF3D3E8}" type="slidenum">
              <a:rPr lang="zh-CN" altLang="en-US" smtClean="0"/>
              <a:t>51</a:t>
            </a:fld>
            <a:endParaRPr lang="zh-CN" altLang="en-US"/>
          </a:p>
        </p:txBody>
      </p:sp>
    </p:spTree>
    <p:extLst>
      <p:ext uri="{BB962C8B-B14F-4D97-AF65-F5344CB8AC3E}">
        <p14:creationId xmlns:p14="http://schemas.microsoft.com/office/powerpoint/2010/main" val="2348206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8724D4-0724-439A-B1D9-2CB6EEF3D3E8}" type="slidenum">
              <a:rPr lang="zh-CN" altLang="en-US" smtClean="0"/>
              <a:t>52</a:t>
            </a:fld>
            <a:endParaRPr lang="zh-CN" altLang="en-US"/>
          </a:p>
        </p:txBody>
      </p:sp>
    </p:spTree>
    <p:extLst>
      <p:ext uri="{BB962C8B-B14F-4D97-AF65-F5344CB8AC3E}">
        <p14:creationId xmlns:p14="http://schemas.microsoft.com/office/powerpoint/2010/main" val="618134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8724D4-0724-439A-B1D9-2CB6EEF3D3E8}" type="slidenum">
              <a:rPr lang="zh-CN" altLang="en-US" smtClean="0"/>
              <a:t>53</a:t>
            </a:fld>
            <a:endParaRPr lang="zh-CN" altLang="en-US"/>
          </a:p>
        </p:txBody>
      </p:sp>
    </p:spTree>
    <p:extLst>
      <p:ext uri="{BB962C8B-B14F-4D97-AF65-F5344CB8AC3E}">
        <p14:creationId xmlns:p14="http://schemas.microsoft.com/office/powerpoint/2010/main" val="1555968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8724D4-0724-439A-B1D9-2CB6EEF3D3E8}" type="slidenum">
              <a:rPr lang="zh-CN" altLang="en-US" smtClean="0"/>
              <a:t>54</a:t>
            </a:fld>
            <a:endParaRPr lang="zh-CN" altLang="en-US"/>
          </a:p>
        </p:txBody>
      </p:sp>
    </p:spTree>
    <p:extLst>
      <p:ext uri="{BB962C8B-B14F-4D97-AF65-F5344CB8AC3E}">
        <p14:creationId xmlns:p14="http://schemas.microsoft.com/office/powerpoint/2010/main" val="5533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Mỗi nguyên tử O góp chung 2 electron</a:t>
            </a:r>
          </a:p>
          <a:p>
            <a:pPr algn="l" latinLnBrk="0"/>
            <a:r>
              <a:rPr lang="vi-VN" b="0" i="0" dirty="0">
                <a:solidFill>
                  <a:srgbClr val="333333"/>
                </a:solidFill>
                <a:effectLst/>
                <a:latin typeface="OpenSans"/>
              </a:rPr>
              <a:t>- Nguyên tử C góp chung 4 electron</a:t>
            </a:r>
          </a:p>
          <a:p>
            <a:pPr algn="l" latinLnBrk="0"/>
            <a:r>
              <a:rPr lang="vi-VN" b="0" i="0" dirty="0">
                <a:solidFill>
                  <a:srgbClr val="333333"/>
                </a:solidFill>
                <a:effectLst/>
                <a:latin typeface="OpenSans"/>
              </a:rPr>
              <a:t>=&gt; Nguyên tử C liên kết với 2 nguyên tử O bằng 4 cặp đôi electron chung</a:t>
            </a:r>
          </a:p>
          <a:p>
            <a:pPr algn="l" latinLnBrk="0"/>
            <a:r>
              <a:rPr lang="vi-VN" b="0" i="0" dirty="0">
                <a:solidFill>
                  <a:srgbClr val="333333"/>
                </a:solidFill>
                <a:effectLst/>
                <a:latin typeface="OpenSans"/>
              </a:rPr>
              <a:t>=&gt; C có hóa trị IV và O có hóa trị II</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8</a:t>
            </a:fld>
            <a:endParaRPr lang="vi-VN"/>
          </a:p>
        </p:txBody>
      </p:sp>
    </p:spTree>
    <p:extLst>
      <p:ext uri="{BB962C8B-B14F-4D97-AF65-F5344CB8AC3E}">
        <p14:creationId xmlns:p14="http://schemas.microsoft.com/office/powerpoint/2010/main" val="2479040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8724D4-0724-439A-B1D9-2CB6EEF3D3E8}" type="slidenum">
              <a:rPr lang="zh-CN" altLang="en-US" smtClean="0"/>
              <a:t>55</a:t>
            </a:fld>
            <a:endParaRPr lang="zh-CN" altLang="en-US"/>
          </a:p>
        </p:txBody>
      </p:sp>
    </p:spTree>
    <p:extLst>
      <p:ext uri="{BB962C8B-B14F-4D97-AF65-F5344CB8AC3E}">
        <p14:creationId xmlns:p14="http://schemas.microsoft.com/office/powerpoint/2010/main" val="232793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8724D4-0724-439A-B1D9-2CB6EEF3D3E8}" type="slidenum">
              <a:rPr lang="zh-CN" altLang="en-US" smtClean="0"/>
              <a:t>56</a:t>
            </a:fld>
            <a:endParaRPr lang="zh-CN" altLang="en-US"/>
          </a:p>
        </p:txBody>
      </p:sp>
    </p:spTree>
    <p:extLst>
      <p:ext uri="{BB962C8B-B14F-4D97-AF65-F5344CB8AC3E}">
        <p14:creationId xmlns:p14="http://schemas.microsoft.com/office/powerpoint/2010/main" val="1274735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8724D4-0724-439A-B1D9-2CB6EEF3D3E8}" type="slidenum">
              <a:rPr lang="zh-CN" altLang="en-US" smtClean="0"/>
              <a:t>57</a:t>
            </a:fld>
            <a:endParaRPr lang="zh-CN" altLang="en-US"/>
          </a:p>
        </p:txBody>
      </p:sp>
    </p:spTree>
    <p:extLst>
      <p:ext uri="{BB962C8B-B14F-4D97-AF65-F5344CB8AC3E}">
        <p14:creationId xmlns:p14="http://schemas.microsoft.com/office/powerpoint/2010/main" val="303725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Nguyên tử N có 5 electron ở lớp ngoài cùng =&gt; Cần thêm 3 electron để đạt cấu hình electron của khí hiếm Ne</a:t>
            </a:r>
          </a:p>
          <a:p>
            <a:pPr algn="l" latinLnBrk="0"/>
            <a:r>
              <a:rPr lang="vi-VN" b="0" i="0" dirty="0">
                <a:solidFill>
                  <a:srgbClr val="333333"/>
                </a:solidFill>
                <a:effectLst/>
                <a:latin typeface="OpenSans"/>
              </a:rPr>
              <a:t>- Nguyên tử H có 1 electron ở lớp ngoài cùng =&gt; Cần nhận thêm 1 electron để đạt cấu hình electron của khí hiếm He</a:t>
            </a:r>
          </a:p>
          <a:p>
            <a:pPr algn="l" latinLnBrk="0"/>
            <a:r>
              <a:rPr lang="vi-VN" b="0" i="0" dirty="0">
                <a:solidFill>
                  <a:srgbClr val="333333"/>
                </a:solidFill>
                <a:effectLst/>
                <a:latin typeface="OpenSans"/>
              </a:rPr>
              <a:t>=&gt; Khi 3 nguyên tử H và 1 nguyên tử N liên kết với nhau, mỗi nguyên tử H góp 1 electron và nguyên tử N góp ra 3 electron để tạo ra 3 đôi electron dùng chung</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9</a:t>
            </a:fld>
            <a:endParaRPr lang="vi-VN"/>
          </a:p>
        </p:txBody>
      </p:sp>
    </p:spTree>
    <p:extLst>
      <p:ext uri="{BB962C8B-B14F-4D97-AF65-F5344CB8AC3E}">
        <p14:creationId xmlns:p14="http://schemas.microsoft.com/office/powerpoint/2010/main" val="22674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13</a:t>
            </a:fld>
            <a:endParaRPr lang="vi-VN"/>
          </a:p>
        </p:txBody>
      </p:sp>
    </p:spTree>
    <p:extLst>
      <p:ext uri="{BB962C8B-B14F-4D97-AF65-F5344CB8AC3E}">
        <p14:creationId xmlns:p14="http://schemas.microsoft.com/office/powerpoint/2010/main" val="19833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Trong hình 6.1, mỗi nguyên tử H và Cl góp 1 electron tạo ra đôi electron dùng chung giữa 2 nguyên tử</a:t>
            </a:r>
          </a:p>
          <a:p>
            <a:pPr algn="l" latinLnBrk="0"/>
            <a:r>
              <a:rPr lang="vi-VN" b="0" i="0" dirty="0">
                <a:solidFill>
                  <a:srgbClr val="333333"/>
                </a:solidFill>
                <a:effectLst/>
                <a:latin typeface="OpenSans"/>
              </a:rPr>
              <a:t>- H và Cl đều có hóa trị I</a:t>
            </a:r>
          </a:p>
          <a:p>
            <a:pPr algn="l" latinLnBrk="0"/>
            <a:r>
              <a:rPr lang="vi-VN" b="0" i="0" dirty="0">
                <a:solidFill>
                  <a:srgbClr val="333333"/>
                </a:solidFill>
                <a:effectLst/>
                <a:latin typeface="OpenSans"/>
              </a:rPr>
              <a:t>=&gt; Hóa trị của nguyên tố = số electron mà nguyên tử của nguyên tố đã góp chung để tạo ra liên kết</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15</a:t>
            </a:fld>
            <a:endParaRPr lang="vi-VN"/>
          </a:p>
        </p:txBody>
      </p:sp>
    </p:spTree>
    <p:extLst>
      <p:ext uri="{BB962C8B-B14F-4D97-AF65-F5344CB8AC3E}">
        <p14:creationId xmlns:p14="http://schemas.microsoft.com/office/powerpoint/2010/main" val="177764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17</a:t>
            </a:fld>
            <a:endParaRPr lang="vi-VN"/>
          </a:p>
        </p:txBody>
      </p:sp>
    </p:spTree>
    <p:extLst>
      <p:ext uri="{BB962C8B-B14F-4D97-AF65-F5344CB8AC3E}">
        <p14:creationId xmlns:p14="http://schemas.microsoft.com/office/powerpoint/2010/main" val="171853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a) N</a:t>
            </a:r>
            <a:r>
              <a:rPr lang="vi-VN" b="0" i="0" baseline="-25000" dirty="0">
                <a:solidFill>
                  <a:srgbClr val="333333"/>
                </a:solidFill>
                <a:effectLst/>
                <a:latin typeface="OpenSans"/>
              </a:rPr>
              <a:t>2</a:t>
            </a:r>
            <a:r>
              <a:rPr lang="vi-VN" b="0" i="0" dirty="0">
                <a:solidFill>
                  <a:srgbClr val="333333"/>
                </a:solidFill>
                <a:effectLst/>
                <a:latin typeface="OpenSans"/>
              </a:rPr>
              <a:t>: Nguyên tố tạo thành là N, có 2 nguyên tử N</a:t>
            </a:r>
          </a:p>
          <a:p>
            <a:pPr algn="l" latinLnBrk="0"/>
            <a:r>
              <a:rPr lang="vi-VN" b="0" i="0" dirty="0">
                <a:solidFill>
                  <a:srgbClr val="333333"/>
                </a:solidFill>
                <a:effectLst/>
                <a:latin typeface="OpenSans"/>
              </a:rPr>
              <a:t>b) NaCl gồm:</a:t>
            </a:r>
          </a:p>
          <a:p>
            <a:pPr algn="l" latinLnBrk="0"/>
            <a:r>
              <a:rPr lang="vi-VN" b="0" i="0" dirty="0">
                <a:solidFill>
                  <a:srgbClr val="333333"/>
                </a:solidFill>
                <a:effectLst/>
                <a:latin typeface="OpenSans"/>
              </a:rPr>
              <a:t>   + Nguyên tố Na, có 1 nguyên tử Na</a:t>
            </a:r>
          </a:p>
          <a:p>
            <a:pPr algn="l" latinLnBrk="0"/>
            <a:r>
              <a:rPr lang="vi-VN" b="0" i="0" dirty="0">
                <a:solidFill>
                  <a:srgbClr val="333333"/>
                </a:solidFill>
                <a:effectLst/>
                <a:latin typeface="OpenSans"/>
              </a:rPr>
              <a:t>   + Nguyên tố Cl, có 1 nguyên tử Cl</a:t>
            </a:r>
          </a:p>
          <a:p>
            <a:pPr algn="l" latinLnBrk="0"/>
            <a:r>
              <a:rPr lang="vi-VN" b="0" i="0" dirty="0">
                <a:solidFill>
                  <a:srgbClr val="333333"/>
                </a:solidFill>
                <a:effectLst/>
                <a:latin typeface="OpenSans"/>
              </a:rPr>
              <a:t>c) MgSO</a:t>
            </a:r>
            <a:r>
              <a:rPr lang="vi-VN" b="0" i="0" baseline="-25000" dirty="0">
                <a:solidFill>
                  <a:srgbClr val="333333"/>
                </a:solidFill>
                <a:effectLst/>
                <a:latin typeface="OpenSans"/>
              </a:rPr>
              <a:t>4</a:t>
            </a:r>
            <a:r>
              <a:rPr lang="vi-VN" b="0" i="0" dirty="0">
                <a:solidFill>
                  <a:srgbClr val="333333"/>
                </a:solidFill>
                <a:effectLst/>
                <a:latin typeface="OpenSans"/>
              </a:rPr>
              <a:t> gồm:</a:t>
            </a:r>
          </a:p>
          <a:p>
            <a:pPr algn="l" latinLnBrk="0"/>
            <a:r>
              <a:rPr lang="vi-VN" b="0" i="0" dirty="0">
                <a:solidFill>
                  <a:srgbClr val="333333"/>
                </a:solidFill>
                <a:effectLst/>
                <a:latin typeface="OpenSans"/>
              </a:rPr>
              <a:t>   + Nguyên tố Mg, có 1 nguyên tử Mg</a:t>
            </a:r>
          </a:p>
          <a:p>
            <a:pPr algn="l" latinLnBrk="0"/>
            <a:r>
              <a:rPr lang="vi-VN" b="0" i="0" dirty="0">
                <a:solidFill>
                  <a:srgbClr val="333333"/>
                </a:solidFill>
                <a:effectLst/>
                <a:latin typeface="OpenSans"/>
              </a:rPr>
              <a:t>   + Nguyên tố S, có 1 nguyên tử S</a:t>
            </a:r>
          </a:p>
          <a:p>
            <a:pPr algn="l" latinLnBrk="0"/>
            <a:r>
              <a:rPr lang="vi-VN" b="0" i="0" dirty="0">
                <a:solidFill>
                  <a:srgbClr val="333333"/>
                </a:solidFill>
                <a:effectLst/>
                <a:latin typeface="OpenSans"/>
              </a:rPr>
              <a:t>   + Nguyên tố O, có 4 nguyên tử O</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21</a:t>
            </a:fld>
            <a:endParaRPr lang="vi-VN"/>
          </a:p>
        </p:txBody>
      </p:sp>
    </p:spTree>
    <p:extLst>
      <p:ext uri="{BB962C8B-B14F-4D97-AF65-F5344CB8AC3E}">
        <p14:creationId xmlns:p14="http://schemas.microsoft.com/office/powerpoint/2010/main" val="253075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22</a:t>
            </a:fld>
            <a:endParaRPr lang="vi-VN"/>
          </a:p>
        </p:txBody>
      </p:sp>
    </p:spTree>
    <p:extLst>
      <p:ext uri="{BB962C8B-B14F-4D97-AF65-F5344CB8AC3E}">
        <p14:creationId xmlns:p14="http://schemas.microsoft.com/office/powerpoint/2010/main" val="23025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262294"/>
      </p:ext>
    </p:extLst>
  </p:cSld>
  <p:clrMapOvr>
    <a:masterClrMapping/>
  </p:clrMapOvr>
  <p:transition spd="slow" advTm="1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831770268"/>
      </p:ext>
    </p:extLst>
  </p:cSld>
  <p:clrMapOvr>
    <a:masterClrMapping/>
  </p:clrMapOvr>
  <p:transition spd="slow" advTm="1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3298727559"/>
      </p:ext>
    </p:extLst>
  </p:cSld>
  <p:clrMapOvr>
    <a:masterClrMapping/>
  </p:clrMapOvr>
  <p:transition spd="slow" advTm="1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2427636840"/>
      </p:ext>
    </p:extLst>
  </p:cSld>
  <p:clrMapOvr>
    <a:masterClrMapping/>
  </p:clrMapOvr>
  <p:transition spd="slow" advTm="1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672287800"/>
      </p:ext>
    </p:extLst>
  </p:cSld>
  <p:clrMapOvr>
    <a:masterClrMapping/>
  </p:clrMapOvr>
  <p:transition spd="slow" advTm="1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3146057865"/>
      </p:ext>
    </p:extLst>
  </p:cSld>
  <p:clrMapOvr>
    <a:masterClrMapping/>
  </p:clrMapOvr>
  <p:transition spd="slow" advTm="1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1917953747"/>
      </p:ext>
    </p:extLst>
  </p:cSld>
  <p:clrMapOvr>
    <a:masterClrMapping/>
  </p:clrMapOvr>
  <p:transition spd="slow" advTm="1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8720579"/>
      </p:ext>
    </p:extLst>
  </p:cSld>
  <p:clrMapOvr>
    <a:masterClrMapping/>
  </p:clrMapOvr>
  <p:transition spd="slow" advTm="1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119802579"/>
      </p:ext>
    </p:extLst>
  </p:cSld>
  <p:clrMapOvr>
    <a:masterClrMapping/>
  </p:clrMapOvr>
  <p:transition spd="slow" advTm="1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580289546"/>
      </p:ext>
    </p:extLst>
  </p:cSld>
  <p:clrMapOvr>
    <a:masterClrMapping/>
  </p:clrMapOvr>
  <p:transition spd="slow" advTm="1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3212572513"/>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54037"/>
      </p:ext>
    </p:extLst>
  </p:cSld>
  <p:clrMapOvr>
    <a:masterClrMapping/>
  </p:clrMapOvr>
  <p:transition spd="slow" advTm="1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
        <p:nvSpPr>
          <p:cNvPr id="7" name="TextBox 6"/>
          <p:cNvSpPr txBox="1"/>
          <p:nvPr userDrawn="1"/>
        </p:nvSpPr>
        <p:spPr>
          <a:xfrm>
            <a:off x="1051361" y="6734889"/>
            <a:ext cx="1096753"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812733590"/>
      </p:ext>
    </p:extLst>
  </p:cSld>
  <p:clrMapOvr>
    <a:masterClrMapping/>
  </p:clrMapOvr>
  <p:transition spd="slow" advTm="1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469873453"/>
      </p:ext>
    </p:extLst>
  </p:cSld>
  <p:clrMapOvr>
    <a:masterClrMapping/>
  </p:clrMapOvr>
  <p:transition spd="slow" advTm="1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1315479782"/>
      </p:ext>
    </p:extLst>
  </p:cSld>
  <p:clrMapOvr>
    <a:masterClrMapping/>
  </p:clrMapOvr>
  <p:transition spd="slow" advTm="1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2022/10/25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07708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2022/10/25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85571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5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lvl1pPr>
              <a:defRPr>
                <a:latin typeface="思源黑体" panose="020B0500000000000000" pitchFamily="34" charset="-122"/>
                <a:ea typeface="思源黑体" panose="020B0500000000000000" pitchFamily="34" charset="-122"/>
              </a:defRPr>
            </a:lvl1pPr>
          </a:lstStyle>
          <a:p>
            <a:fld id="{8DFC3BBA-EA33-45B6-9E58-1250F177BF65}" type="datetimeFigureOut">
              <a:rPr lang="zh-CN" altLang="en-US" smtClean="0"/>
              <a:pPr/>
              <a:t>2022/10/25</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lvl1pPr>
              <a:defRPr>
                <a:latin typeface="思源黑体" panose="020B0500000000000000" pitchFamily="34" charset="-122"/>
                <a:ea typeface="思源黑体" panose="020B0500000000000000" pitchFamily="34" charset="-122"/>
              </a:defRPr>
            </a:lvl1pPr>
          </a:lstStyle>
          <a:p>
            <a:fld id="{FEA0DBF0-0789-41DF-9EF0-A02B7F41CDF1}" type="slidenum">
              <a:rPr lang="zh-CN" altLang="en-US" smtClean="0"/>
              <a:pPr/>
              <a:t>‹#›</a:t>
            </a:fld>
            <a:endParaRPr lang="zh-CN" altLang="en-US"/>
          </a:p>
        </p:txBody>
      </p:sp>
      <p:grpSp>
        <p:nvGrpSpPr>
          <p:cNvPr id="6" name="组合 5"/>
          <p:cNvGrpSpPr/>
          <p:nvPr userDrawn="1"/>
        </p:nvGrpSpPr>
        <p:grpSpPr>
          <a:xfrm>
            <a:off x="0" y="0"/>
            <a:ext cx="12192000" cy="6858000"/>
            <a:chOff x="0" y="0"/>
            <a:chExt cx="12192000" cy="6858000"/>
          </a:xfrm>
        </p:grpSpPr>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矩形 7"/>
            <p:cNvSpPr/>
            <p:nvPr/>
          </p:nvSpPr>
          <p:spPr>
            <a:xfrm>
              <a:off x="322217" y="322217"/>
              <a:ext cx="11582400" cy="6270172"/>
            </a:xfrm>
            <a:prstGeom prst="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 name="矩形 8"/>
            <p:cNvSpPr/>
            <p:nvPr/>
          </p:nvSpPr>
          <p:spPr>
            <a:xfrm>
              <a:off x="474617" y="474617"/>
              <a:ext cx="11247120" cy="5926183"/>
            </a:xfrm>
            <a:prstGeom prst="rect">
              <a:avLst/>
            </a:prstGeom>
            <a:solidFill>
              <a:schemeClr val="bg1"/>
            </a:solidFill>
            <a:ln w="190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spTree>
    <p:extLst>
      <p:ext uri="{BB962C8B-B14F-4D97-AF65-F5344CB8AC3E}">
        <p14:creationId xmlns:p14="http://schemas.microsoft.com/office/powerpoint/2010/main" val="2126635974"/>
      </p:ext>
    </p:extLst>
  </p:cSld>
  <p:clrMapOvr>
    <a:masterClrMapping/>
  </p:clrMapOvr>
  <p:transition spd="slow" advTm="1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2022/10/25</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2036220681"/>
      </p:ext>
    </p:extLst>
  </p:cSld>
  <p:clrMapOvr>
    <a:masterClrMapping/>
  </p:clrMapOvr>
  <p:transition spd="slow" advTm="1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2022/10/25</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6" name="等腰三角形 5">
            <a:extLst>
              <a:ext uri="{FF2B5EF4-FFF2-40B4-BE49-F238E27FC236}">
                <a16:creationId xmlns="" xmlns:a16="http://schemas.microsoft.com/office/drawing/2014/main" id="{EF909995-EEBE-45F2-9653-8E74A73A96FA}"/>
              </a:ext>
            </a:extLst>
          </p:cNvPr>
          <p:cNvSpPr/>
          <p:nvPr userDrawn="1"/>
        </p:nvSpPr>
        <p:spPr>
          <a:xfrm>
            <a:off x="0" y="0"/>
            <a:ext cx="12191998" cy="6858000"/>
          </a:xfrm>
          <a:prstGeom prst="triangle">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7102819"/>
      </p:ext>
    </p:extLst>
  </p:cSld>
  <p:clrMapOvr>
    <a:masterClrMapping/>
  </p:clrMapOvr>
  <p:transition spd="slow" advTm="1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2022/10/25</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6" name="等腰三角形 5">
            <a:extLst>
              <a:ext uri="{FF2B5EF4-FFF2-40B4-BE49-F238E27FC236}">
                <a16:creationId xmlns="" xmlns:a16="http://schemas.microsoft.com/office/drawing/2014/main" id="{EF909995-EEBE-45F2-9653-8E74A73A96FA}"/>
              </a:ext>
            </a:extLst>
          </p:cNvPr>
          <p:cNvSpPr/>
          <p:nvPr userDrawn="1"/>
        </p:nvSpPr>
        <p:spPr>
          <a:xfrm rot="10800000" flipH="1">
            <a:off x="0" y="0"/>
            <a:ext cx="12191998" cy="6858000"/>
          </a:xfrm>
          <a:prstGeom prst="triangle">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470519"/>
      </p:ext>
    </p:extLst>
  </p:cSld>
  <p:clrMapOvr>
    <a:masterClrMapping/>
  </p:clrMapOvr>
  <p:transition spd="slow" advTm="1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2022/10/25</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5" name="矩形 4">
            <a:extLst>
              <a:ext uri="{FF2B5EF4-FFF2-40B4-BE49-F238E27FC236}">
                <a16:creationId xmlns="" xmlns:a16="http://schemas.microsoft.com/office/drawing/2014/main" id="{D6279CB6-32FD-46B7-B5AA-4AC695D4D0EA}"/>
              </a:ext>
            </a:extLst>
          </p:cNvPr>
          <p:cNvSpPr/>
          <p:nvPr userDrawn="1"/>
        </p:nvSpPr>
        <p:spPr>
          <a:xfrm>
            <a:off x="0" y="0"/>
            <a:ext cx="12192000" cy="68580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 xmlns:a16="http://schemas.microsoft.com/office/drawing/2014/main" id="{EF909995-EEBE-45F2-9653-8E74A73A96FA}"/>
              </a:ext>
            </a:extLst>
          </p:cNvPr>
          <p:cNvSpPr/>
          <p:nvPr userDrawn="1"/>
        </p:nvSpPr>
        <p:spPr>
          <a:xfrm flipH="1">
            <a:off x="0" y="0"/>
            <a:ext cx="12191998" cy="6858000"/>
          </a:xfrm>
          <a:prstGeom prst="triangle">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73931709"/>
      </p:ext>
    </p:extLst>
  </p:cSld>
  <p:clrMapOvr>
    <a:masterClrMapping/>
  </p:clrMapOvr>
  <p:transition spd="slow" advTm="1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2022/10/25</a:t>
            </a:fld>
            <a:endParaRPr lang="zh-CN" altLang="en-US"/>
          </a:p>
        </p:txBody>
      </p:sp>
      <p:sp>
        <p:nvSpPr>
          <p:cNvPr id="3" name="页脚占位符 2">
            <a:extLst>
              <a:ext uri="{FF2B5EF4-FFF2-40B4-BE49-F238E27FC236}">
                <a16:creationId xmlns=""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5" name="矩形 4">
            <a:extLst>
              <a:ext uri="{FF2B5EF4-FFF2-40B4-BE49-F238E27FC236}">
                <a16:creationId xmlns="" xmlns:a16="http://schemas.microsoft.com/office/drawing/2014/main" id="{D6279CB6-32FD-46B7-B5AA-4AC695D4D0EA}"/>
              </a:ext>
            </a:extLst>
          </p:cNvPr>
          <p:cNvSpPr/>
          <p:nvPr userDrawn="1"/>
        </p:nvSpPr>
        <p:spPr>
          <a:xfrm>
            <a:off x="0" y="0"/>
            <a:ext cx="12192000" cy="68580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 xmlns:a16="http://schemas.microsoft.com/office/drawing/2014/main" id="{EF909995-EEBE-45F2-9653-8E74A73A96FA}"/>
              </a:ext>
            </a:extLst>
          </p:cNvPr>
          <p:cNvSpPr/>
          <p:nvPr userDrawn="1"/>
        </p:nvSpPr>
        <p:spPr>
          <a:xfrm flipH="1" flipV="1">
            <a:off x="2" y="0"/>
            <a:ext cx="12191998" cy="6858000"/>
          </a:xfrm>
          <a:prstGeom prst="triangle">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99588317"/>
      </p:ext>
    </p:extLst>
  </p:cSld>
  <p:clrMapOvr>
    <a:masterClrMapping/>
  </p:clrMapOvr>
  <p:transition spd="slow" advTm="1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422965407"/>
      </p:ext>
    </p:extLst>
  </p:cSld>
  <p:clrMapOvr>
    <a:masterClrMapping/>
  </p:clrMapOvr>
  <p:transition spd="slow" advTm="1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CD43D4F-ACB9-4F40-A25A-44B9121B2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C933E436-901D-4CFC-B11B-E8B4C40FD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149AD14-25E2-4C01-9F1B-9BB4FD707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8DFC3BBA-EA33-45B6-9E58-1250F177BF65}" type="datetimeFigureOut">
              <a:rPr lang="zh-CN" altLang="en-US" smtClean="0"/>
              <a:pPr/>
              <a:t>2022/10/25</a:t>
            </a:fld>
            <a:endParaRPr lang="zh-CN" altLang="en-US"/>
          </a:p>
        </p:txBody>
      </p:sp>
      <p:sp>
        <p:nvSpPr>
          <p:cNvPr id="5" name="页脚占位符 4">
            <a:extLst>
              <a:ext uri="{FF2B5EF4-FFF2-40B4-BE49-F238E27FC236}">
                <a16:creationId xmlns="" xmlns:a16="http://schemas.microsoft.com/office/drawing/2014/main" id="{085DC643-2AD0-45E6-A69B-EC52EF413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a:extLst>
              <a:ext uri="{FF2B5EF4-FFF2-40B4-BE49-F238E27FC236}">
                <a16:creationId xmlns="" xmlns:a16="http://schemas.microsoft.com/office/drawing/2014/main" id="{C66BAB14-1EFB-455F-B2DC-826AB1C13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3959440491"/>
      </p:ext>
    </p:extLst>
  </p:cSld>
  <p:clrMap bg1="lt1" tx1="dk1" bg2="lt2" tx2="dk2" accent1="accent1" accent2="accent2" accent3="accent3" accent4="accent4" accent5="accent5" accent6="accent6" hlink="hlink" folHlink="folHlink"/>
  <p:sldLayoutIdLst>
    <p:sldLayoutId id="2147483655" r:id="rId1"/>
    <p:sldLayoutId id="2147483662" r:id="rId2"/>
    <p:sldLayoutId id="2147483656" r:id="rId3"/>
    <p:sldLayoutId id="2147483661" r:id="rId4"/>
    <p:sldLayoutId id="2147483657" r:id="rId5"/>
    <p:sldLayoutId id="2147483658" r:id="rId6"/>
    <p:sldLayoutId id="2147483659" r:id="rId7"/>
    <p:sldLayoutId id="2147483660"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Lst>
  <p:transition spd="slow" advTm="1000">
    <p:fade/>
  </p:transition>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6428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sp>
          <p:nvSpPr>
            <p:cNvPr id="4" name="矩形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80" y="3317247"/>
            <a:ext cx="4906438" cy="3540753"/>
          </a:xfrm>
          <a:prstGeom prst="rect">
            <a:avLst/>
          </a:prstGeom>
        </p:spPr>
      </p:pic>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9185793" y="10878"/>
            <a:ext cx="3026997" cy="2142981"/>
          </a:xfrm>
          <a:prstGeom prst="rect">
            <a:avLst/>
          </a:prstGeom>
        </p:spPr>
      </p:pic>
      <p:pic>
        <p:nvPicPr>
          <p:cNvPr id="50" name="图片 4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07178" y="1"/>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49" name="图片 4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629990" y="-13142"/>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8" name="图片 4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800827" y="271950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687094" y="586571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6" name="图片 4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080738" y="5431577"/>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pic>
        <p:nvPicPr>
          <p:cNvPr id="45" name="图片 44"/>
          <p:cNvPicPr>
            <a:picLocks noChangeAspect="1"/>
          </p:cNvPicPr>
          <p:nvPr/>
        </p:nvPicPr>
        <p:blipFill>
          <a:blip r:embed="rId10"/>
          <a:srcRect/>
          <a:stretch/>
        </p:blipFill>
        <p:spPr>
          <a:xfrm>
            <a:off x="1907178" y="-87086"/>
            <a:ext cx="1338835" cy="87086"/>
          </a:xfrm>
          <a:custGeom>
            <a:avLst/>
            <a:gdLst>
              <a:gd name="connsiteX0" fmla="*/ 0 w 1338835"/>
              <a:gd name="connsiteY0" fmla="*/ 0 h 87086"/>
              <a:gd name="connsiteX1" fmla="*/ 1338835 w 1338835"/>
              <a:gd name="connsiteY1" fmla="*/ 0 h 87086"/>
              <a:gd name="connsiteX2" fmla="*/ 1338835 w 1338835"/>
              <a:gd name="connsiteY2" fmla="*/ 87086 h 87086"/>
              <a:gd name="connsiteX3" fmla="*/ 0 w 1338835"/>
              <a:gd name="connsiteY3" fmla="*/ 87086 h 87086"/>
              <a:gd name="connsiteX4" fmla="*/ 0 w 1338835"/>
              <a:gd name="connsiteY4" fmla="*/ 0 h 8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7086">
                <a:moveTo>
                  <a:pt x="0" y="0"/>
                </a:moveTo>
                <a:lnTo>
                  <a:pt x="1338835" y="0"/>
                </a:lnTo>
                <a:lnTo>
                  <a:pt x="1338835" y="87086"/>
                </a:lnTo>
                <a:lnTo>
                  <a:pt x="0" y="87086"/>
                </a:lnTo>
                <a:lnTo>
                  <a:pt x="0" y="0"/>
                </a:lnTo>
                <a:close/>
              </a:path>
            </a:pathLst>
          </a:custGeom>
        </p:spPr>
      </p:pic>
      <p:pic>
        <p:nvPicPr>
          <p:cNvPr id="43" name="图片 42"/>
          <p:cNvPicPr>
            <a:picLocks noChangeAspect="1"/>
          </p:cNvPicPr>
          <p:nvPr/>
        </p:nvPicPr>
        <p:blipFill>
          <a:blip r:embed="rId11" cstate="screen">
            <a:extLst>
              <a:ext uri="{28A0092B-C50C-407E-A947-70E740481C1C}">
                <a14:useLocalDpi xmlns:a14="http://schemas.microsoft.com/office/drawing/2010/main"/>
              </a:ext>
            </a:extLst>
          </a:blip>
          <a:srcRect r="-22065" b="-3159"/>
          <a:stretch>
            <a:fillRect/>
          </a:stretch>
        </p:blipFill>
        <p:spPr>
          <a:xfrm>
            <a:off x="11226356" y="5285601"/>
            <a:ext cx="1338835" cy="836023"/>
          </a:xfrm>
          <a:custGeom>
            <a:avLst/>
            <a:gdLst>
              <a:gd name="connsiteX0" fmla="*/ 1096815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810400 h 836023"/>
              <a:gd name="connsiteX5" fmla="*/ 1096815 w 1338835"/>
              <a:gd name="connsiteY5" fmla="*/ 810400 h 836023"/>
              <a:gd name="connsiteX6" fmla="*/ 1096815 w 1338835"/>
              <a:gd name="connsiteY6"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835" h="836023">
                <a:moveTo>
                  <a:pt x="1096815" y="0"/>
                </a:moveTo>
                <a:lnTo>
                  <a:pt x="1338835" y="0"/>
                </a:lnTo>
                <a:lnTo>
                  <a:pt x="1338835" y="836023"/>
                </a:lnTo>
                <a:lnTo>
                  <a:pt x="0" y="836023"/>
                </a:lnTo>
                <a:lnTo>
                  <a:pt x="0" y="810400"/>
                </a:lnTo>
                <a:lnTo>
                  <a:pt x="1096815" y="810400"/>
                </a:lnTo>
                <a:lnTo>
                  <a:pt x="1096815" y="0"/>
                </a:lnTo>
                <a:close/>
              </a:path>
            </a:pathLst>
          </a:custGeom>
        </p:spPr>
      </p:pic>
      <p:sp>
        <p:nvSpPr>
          <p:cNvPr id="41" name="TextBox 40">
            <a:extLst>
              <a:ext uri="{FF2B5EF4-FFF2-40B4-BE49-F238E27FC236}">
                <a16:creationId xmlns="" xmlns:a16="http://schemas.microsoft.com/office/drawing/2014/main" id="{3511ED58-E526-481B-A433-7CDAA2E2624C}"/>
              </a:ext>
            </a:extLst>
          </p:cNvPr>
          <p:cNvSpPr txBox="1"/>
          <p:nvPr/>
        </p:nvSpPr>
        <p:spPr>
          <a:xfrm>
            <a:off x="1014706" y="1775363"/>
            <a:ext cx="10211650" cy="3231654"/>
          </a:xfrm>
          <a:prstGeom prst="rect">
            <a:avLst/>
          </a:prstGeom>
          <a:noFill/>
        </p:spPr>
        <p:txBody>
          <a:bodyPr wrap="square" rtlCol="0">
            <a:spAutoFit/>
          </a:bodyPr>
          <a:lstStyle/>
          <a:p>
            <a:pPr algn="ctr"/>
            <a:r>
              <a:rPr lang="en-US" sz="4400" b="1" i="1" dirty="0" err="1">
                <a:solidFill>
                  <a:schemeClr val="accent4"/>
                </a:solidFill>
                <a:latin typeface="Arial" panose="020B0604020202020204" pitchFamily="34" charset="0"/>
                <a:cs typeface="Arial" panose="020B0604020202020204" pitchFamily="34" charset="0"/>
              </a:rPr>
              <a:t>Bài</a:t>
            </a:r>
            <a:r>
              <a:rPr lang="en-US" sz="4400" b="1" i="1" dirty="0">
                <a:solidFill>
                  <a:schemeClr val="accent4"/>
                </a:solidFill>
                <a:latin typeface="Arial" panose="020B0604020202020204" pitchFamily="34" charset="0"/>
                <a:cs typeface="Arial" panose="020B0604020202020204" pitchFamily="34" charset="0"/>
              </a:rPr>
              <a:t> 6: </a:t>
            </a:r>
          </a:p>
          <a:p>
            <a:pPr algn="ctr"/>
            <a:r>
              <a:rPr lang="en-US" sz="8000" b="1" dirty="0">
                <a:solidFill>
                  <a:schemeClr val="accent4"/>
                </a:solidFill>
                <a:latin typeface="Arial" panose="020B0604020202020204" pitchFamily="34" charset="0"/>
                <a:cs typeface="Arial" panose="020B0604020202020204" pitchFamily="34" charset="0"/>
              </a:rPr>
              <a:t>HÓA TRỊ , CÔNG THỨC HÓA HỌC</a:t>
            </a:r>
            <a:endParaRPr lang="vi-VN" sz="80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840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iterate type="lt">
                                    <p:tmPct val="0"/>
                                  </p:iterate>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4" presetClass="emph" presetSubtype="0" fill="hold" grpId="1" nodeType="click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41"/>
                                        </p:tgtEl>
                                        <p:attrNameLst>
                                          <p:attrName>ppt_x</p:attrName>
                                          <p:attrName>ppt_y</p:attrName>
                                        </p:attrNameLst>
                                      </p:cBhvr>
                                    </p:animMotion>
                                    <p:animRot by="1500000">
                                      <p:cBhvr>
                                        <p:cTn id="41" dur="125" fill="hold">
                                          <p:stCondLst>
                                            <p:cond delay="0"/>
                                          </p:stCondLst>
                                        </p:cTn>
                                        <p:tgtEl>
                                          <p:spTgt spid="41"/>
                                        </p:tgtEl>
                                        <p:attrNameLst>
                                          <p:attrName>r</p:attrName>
                                        </p:attrNameLst>
                                      </p:cBhvr>
                                    </p:animRot>
                                    <p:animRot by="-1500000">
                                      <p:cBhvr>
                                        <p:cTn id="42" dur="125" fill="hold">
                                          <p:stCondLst>
                                            <p:cond delay="125"/>
                                          </p:stCondLst>
                                        </p:cTn>
                                        <p:tgtEl>
                                          <p:spTgt spid="41"/>
                                        </p:tgtEl>
                                        <p:attrNameLst>
                                          <p:attrName>r</p:attrName>
                                        </p:attrNameLst>
                                      </p:cBhvr>
                                    </p:animRot>
                                    <p:animRot by="-1500000">
                                      <p:cBhvr>
                                        <p:cTn id="43" dur="125" fill="hold">
                                          <p:stCondLst>
                                            <p:cond delay="250"/>
                                          </p:stCondLst>
                                        </p:cTn>
                                        <p:tgtEl>
                                          <p:spTgt spid="41"/>
                                        </p:tgtEl>
                                        <p:attrNameLst>
                                          <p:attrName>r</p:attrName>
                                        </p:attrNameLst>
                                      </p:cBhvr>
                                    </p:animRot>
                                    <p:animRot by="1500000">
                                      <p:cBhvr>
                                        <p:cTn id="44" dur="125" fill="hold">
                                          <p:stCondLst>
                                            <p:cond delay="375"/>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B5E725D-1E44-477F-AEF5-FBBFFACB2671}"/>
              </a:ext>
            </a:extLst>
          </p:cNvPr>
          <p:cNvSpPr txBox="1"/>
          <p:nvPr/>
        </p:nvSpPr>
        <p:spPr>
          <a:xfrm>
            <a:off x="4884039" y="400649"/>
            <a:ext cx="2054087" cy="461665"/>
          </a:xfrm>
          <a:prstGeom prst="rect">
            <a:avLst/>
          </a:prstGeom>
          <a:noFill/>
        </p:spPr>
        <p:txBody>
          <a:bodyPr wrap="square" rtlCol="0">
            <a:spAutoFit/>
          </a:bodyPr>
          <a:lstStyle/>
          <a:p>
            <a:pPr algn="ctr"/>
            <a:r>
              <a:rPr lang="vi-VN" sz="2400" b="1" dirty="0">
                <a:solidFill>
                  <a:srgbClr val="FF0000"/>
                </a:solidFill>
                <a:latin typeface="Arial" panose="020B0604020202020204" pitchFamily="34" charset="0"/>
                <a:cs typeface="Arial" panose="020B0604020202020204" pitchFamily="34" charset="0"/>
              </a:rPr>
              <a:t>Lời giải</a:t>
            </a:r>
          </a:p>
        </p:txBody>
      </p:sp>
      <p:grpSp>
        <p:nvGrpSpPr>
          <p:cNvPr id="8" name="Group 7">
            <a:extLst>
              <a:ext uri="{FF2B5EF4-FFF2-40B4-BE49-F238E27FC236}">
                <a16:creationId xmlns="" xmlns:a16="http://schemas.microsoft.com/office/drawing/2014/main" id="{FD7671EF-8C7C-48CA-99C1-C9F24F048D21}"/>
              </a:ext>
            </a:extLst>
          </p:cNvPr>
          <p:cNvGrpSpPr/>
          <p:nvPr/>
        </p:nvGrpSpPr>
        <p:grpSpPr>
          <a:xfrm>
            <a:off x="2070016" y="947538"/>
            <a:ext cx="7682132" cy="3490693"/>
            <a:chOff x="2070016" y="947538"/>
            <a:chExt cx="7682132" cy="3490693"/>
          </a:xfrm>
        </p:grpSpPr>
        <p:pic>
          <p:nvPicPr>
            <p:cNvPr id="4" name="Picture 3">
              <a:extLst>
                <a:ext uri="{FF2B5EF4-FFF2-40B4-BE49-F238E27FC236}">
                  <a16:creationId xmlns="" xmlns:a16="http://schemas.microsoft.com/office/drawing/2014/main" id="{ADF7B3AD-AEF7-4491-B858-DD0E82747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016" y="947538"/>
              <a:ext cx="7682132" cy="3490693"/>
            </a:xfrm>
            <a:prstGeom prst="rect">
              <a:avLst/>
            </a:prstGeom>
          </p:spPr>
        </p:pic>
        <p:sp>
          <p:nvSpPr>
            <p:cNvPr id="7" name="TextBox 6">
              <a:extLst>
                <a:ext uri="{FF2B5EF4-FFF2-40B4-BE49-F238E27FC236}">
                  <a16:creationId xmlns="" xmlns:a16="http://schemas.microsoft.com/office/drawing/2014/main" id="{2841D997-4D50-493F-A5FD-48CBB7269F25}"/>
                </a:ext>
              </a:extLst>
            </p:cNvPr>
            <p:cNvSpPr txBox="1"/>
            <p:nvPr/>
          </p:nvSpPr>
          <p:spPr>
            <a:xfrm>
              <a:off x="3102744" y="3889591"/>
              <a:ext cx="6491422" cy="400110"/>
            </a:xfrm>
            <a:prstGeom prst="rect">
              <a:avLst/>
            </a:prstGeom>
            <a:noFill/>
          </p:spPr>
          <p:txBody>
            <a:bodyPr wrap="square">
              <a:spAutoFit/>
            </a:bodyPr>
            <a:lstStyle/>
            <a:p>
              <a:r>
                <a:rPr lang="vi-VN" sz="2000" i="1" dirty="0">
                  <a:solidFill>
                    <a:srgbClr val="7030A0"/>
                  </a:solidFill>
                  <a:latin typeface="Arial" panose="020B0604020202020204" pitchFamily="34" charset="0"/>
                  <a:cs typeface="Arial" panose="020B0604020202020204" pitchFamily="34" charset="0"/>
                </a:rPr>
                <a:t>Sơ đồ tạo thành phân tử ammonia từ nguyên tử H và N</a:t>
              </a:r>
            </a:p>
          </p:txBody>
        </p:sp>
      </p:grpSp>
      <p:sp>
        <p:nvSpPr>
          <p:cNvPr id="10" name="TextBox 9">
            <a:extLst>
              <a:ext uri="{FF2B5EF4-FFF2-40B4-BE49-F238E27FC236}">
                <a16:creationId xmlns="" xmlns:a16="http://schemas.microsoft.com/office/drawing/2014/main" id="{0AD1E42E-10C4-46E9-92AA-FE9BD899C642}"/>
              </a:ext>
            </a:extLst>
          </p:cNvPr>
          <p:cNvSpPr txBox="1"/>
          <p:nvPr/>
        </p:nvSpPr>
        <p:spPr>
          <a:xfrm>
            <a:off x="751858" y="4766403"/>
            <a:ext cx="11193194" cy="1384995"/>
          </a:xfrm>
          <a:prstGeom prst="rect">
            <a:avLst/>
          </a:prstGeom>
          <a:noFill/>
        </p:spPr>
        <p:txBody>
          <a:bodyPr wrap="square">
            <a:spAutoFit/>
          </a:bodyPr>
          <a:lstStyle/>
          <a:p>
            <a:pPr algn="l" latinLnBrk="0"/>
            <a:r>
              <a:rPr lang="en-US" sz="2800" dirty="0"/>
              <a:t>⇒ </a:t>
            </a:r>
            <a:r>
              <a:rPr lang="vi-VN" sz="2800" b="0" i="0" dirty="0">
                <a:solidFill>
                  <a:srgbClr val="333333"/>
                </a:solidFill>
                <a:effectLst/>
                <a:latin typeface="Arial" panose="020B0604020202020204" pitchFamily="34" charset="0"/>
                <a:cs typeface="Arial" panose="020B0604020202020204" pitchFamily="34" charset="0"/>
              </a:rPr>
              <a:t>Hợp chất NH</a:t>
            </a:r>
            <a:r>
              <a:rPr lang="vi-VN" sz="2800" b="0" i="0" baseline="-25000" dirty="0">
                <a:solidFill>
                  <a:srgbClr val="333333"/>
                </a:solidFill>
                <a:effectLst/>
                <a:latin typeface="Arial" panose="020B0604020202020204" pitchFamily="34" charset="0"/>
                <a:cs typeface="Arial" panose="020B0604020202020204" pitchFamily="34" charset="0"/>
              </a:rPr>
              <a:t>3</a:t>
            </a:r>
            <a:r>
              <a:rPr lang="vi-VN" sz="2800" b="0" i="0" dirty="0">
                <a:solidFill>
                  <a:srgbClr val="333333"/>
                </a:solidFill>
                <a:effectLst/>
                <a:latin typeface="Arial" panose="020B0604020202020204" pitchFamily="34" charset="0"/>
                <a:cs typeface="Arial" panose="020B0604020202020204" pitchFamily="34" charset="0"/>
              </a:rPr>
              <a:t> là liên kết cộng hóa trị</a:t>
            </a:r>
          </a:p>
          <a:p>
            <a:pPr algn="l" latinLnBrk="0"/>
            <a:r>
              <a:rPr lang="vi-VN" sz="2800" b="0" i="0" dirty="0">
                <a:solidFill>
                  <a:srgbClr val="333333"/>
                </a:solidFill>
                <a:effectLst/>
                <a:latin typeface="Arial" panose="020B0604020202020204" pitchFamily="34" charset="0"/>
                <a:cs typeface="Arial" panose="020B0604020202020204" pitchFamily="34" charset="0"/>
              </a:rPr>
              <a:t>- Mỗi nguyên tử H góp chung 1 electron, nguyên tử N góp chung 3 e</a:t>
            </a:r>
          </a:p>
          <a:p>
            <a:pPr algn="l" latinLnBrk="0"/>
            <a:r>
              <a:rPr lang="en-US" sz="2800" dirty="0"/>
              <a:t>⇒</a:t>
            </a:r>
            <a:r>
              <a:rPr lang="vi-VN" sz="2800" b="0" i="0" dirty="0">
                <a:solidFill>
                  <a:srgbClr val="333333"/>
                </a:solidFill>
                <a:effectLst/>
                <a:latin typeface="Arial" panose="020B0604020202020204" pitchFamily="34" charset="0"/>
                <a:cs typeface="Arial" panose="020B0604020202020204" pitchFamily="34" charset="0"/>
              </a:rPr>
              <a:t> H có hóa trị I, N có hóa trị III</a:t>
            </a:r>
          </a:p>
        </p:txBody>
      </p:sp>
    </p:spTree>
    <p:extLst>
      <p:ext uri="{BB962C8B-B14F-4D97-AF65-F5344CB8AC3E}">
        <p14:creationId xmlns:p14="http://schemas.microsoft.com/office/powerpoint/2010/main" val="1310252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 xmlns:a16="http://schemas.microsoft.com/office/drawing/2014/main" id="{2EE08A37-52D6-4096-B8B6-4E50AA601403}"/>
              </a:ext>
            </a:extLst>
          </p:cNvPr>
          <p:cNvGraphicFramePr>
            <a:graphicFrameLocks noGrp="1"/>
          </p:cNvGraphicFramePr>
          <p:nvPr>
            <p:extLst>
              <p:ext uri="{D42A27DB-BD31-4B8C-83A1-F6EECF244321}">
                <p14:modId xmlns:p14="http://schemas.microsoft.com/office/powerpoint/2010/main" val="4043853282"/>
              </p:ext>
            </p:extLst>
          </p:nvPr>
        </p:nvGraphicFramePr>
        <p:xfrm>
          <a:off x="1026942" y="1328222"/>
          <a:ext cx="10367886" cy="4590288"/>
        </p:xfrm>
        <a:graphic>
          <a:graphicData uri="http://schemas.openxmlformats.org/drawingml/2006/table">
            <a:tbl>
              <a:tblPr firstRow="1" bandRow="1">
                <a:tableStyleId>{21E4AEA4-8DFA-4A89-87EB-49C32662AFE0}</a:tableStyleId>
              </a:tblPr>
              <a:tblGrid>
                <a:gridCol w="1727981">
                  <a:extLst>
                    <a:ext uri="{9D8B030D-6E8A-4147-A177-3AD203B41FA5}">
                      <a16:colId xmlns="" xmlns:a16="http://schemas.microsoft.com/office/drawing/2014/main" val="683071176"/>
                    </a:ext>
                  </a:extLst>
                </a:gridCol>
                <a:gridCol w="1727981">
                  <a:extLst>
                    <a:ext uri="{9D8B030D-6E8A-4147-A177-3AD203B41FA5}">
                      <a16:colId xmlns="" xmlns:a16="http://schemas.microsoft.com/office/drawing/2014/main" val="3087662726"/>
                    </a:ext>
                  </a:extLst>
                </a:gridCol>
                <a:gridCol w="1727981">
                  <a:extLst>
                    <a:ext uri="{9D8B030D-6E8A-4147-A177-3AD203B41FA5}">
                      <a16:colId xmlns="" xmlns:a16="http://schemas.microsoft.com/office/drawing/2014/main" val="1722229863"/>
                    </a:ext>
                  </a:extLst>
                </a:gridCol>
                <a:gridCol w="1727981">
                  <a:extLst>
                    <a:ext uri="{9D8B030D-6E8A-4147-A177-3AD203B41FA5}">
                      <a16:colId xmlns="" xmlns:a16="http://schemas.microsoft.com/office/drawing/2014/main" val="4185994380"/>
                    </a:ext>
                  </a:extLst>
                </a:gridCol>
                <a:gridCol w="1727981">
                  <a:extLst>
                    <a:ext uri="{9D8B030D-6E8A-4147-A177-3AD203B41FA5}">
                      <a16:colId xmlns="" xmlns:a16="http://schemas.microsoft.com/office/drawing/2014/main" val="1255988358"/>
                    </a:ext>
                  </a:extLst>
                </a:gridCol>
                <a:gridCol w="1727981">
                  <a:extLst>
                    <a:ext uri="{9D8B030D-6E8A-4147-A177-3AD203B41FA5}">
                      <a16:colId xmlns="" xmlns:a16="http://schemas.microsoft.com/office/drawing/2014/main" val="812206460"/>
                    </a:ext>
                  </a:extLst>
                </a:gridCol>
              </a:tblGrid>
              <a:tr h="0">
                <a:tc>
                  <a:txBody>
                    <a:bodyPr/>
                    <a:lstStyle/>
                    <a:p>
                      <a:pPr algn="ctr">
                        <a:lnSpc>
                          <a:spcPct val="115000"/>
                        </a:lnSpc>
                        <a:spcAft>
                          <a:spcPts val="800"/>
                        </a:spcAft>
                        <a:tabLst>
                          <a:tab pos="1667510" algn="l"/>
                        </a:tabLst>
                      </a:pPr>
                      <a:r>
                        <a:rPr lang="vi-VN" sz="1800" b="1" dirty="0">
                          <a:effectLst/>
                          <a:latin typeface="Arial" panose="020B0604020202020204" pitchFamily="34" charset="0"/>
                          <a:ea typeface="Times New Roman" panose="02020603050405020304" pitchFamily="18" charset="0"/>
                          <a:cs typeface="Arial" panose="020B0604020202020204" pitchFamily="34" charset="0"/>
                        </a:rPr>
                        <a:t>Tên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tố</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1800" b="1" dirty="0">
                          <a:effectLst/>
                          <a:latin typeface="Arial" panose="020B0604020202020204" pitchFamily="34" charset="0"/>
                          <a:ea typeface="Times New Roman" panose="02020603050405020304" pitchFamily="18" charset="0"/>
                          <a:cs typeface="Arial" panose="020B0604020202020204" pitchFamily="34" charset="0"/>
                        </a:rPr>
                        <a:t>Kí hiệu</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1800" dirty="0">
                          <a:latin typeface="Arial" panose="020B0604020202020204" pitchFamily="34" charset="0"/>
                          <a:cs typeface="Arial" panose="020B0604020202020204" pitchFamily="34" charset="0"/>
                        </a:rPr>
                        <a:t>Hóa trị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dirty="0">
                          <a:effectLst/>
                          <a:latin typeface="Arial" panose="020B0604020202020204" pitchFamily="34" charset="0"/>
                          <a:ea typeface="Times New Roman" panose="02020603050405020304" pitchFamily="18" charset="0"/>
                          <a:cs typeface="Arial" panose="020B0604020202020204" pitchFamily="34" charset="0"/>
                        </a:rPr>
                        <a:t>Tên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tố</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vi-VN"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dirty="0">
                          <a:effectLst/>
                          <a:latin typeface="Arial" panose="020B0604020202020204" pitchFamily="34" charset="0"/>
                          <a:ea typeface="Times New Roman" panose="02020603050405020304" pitchFamily="18" charset="0"/>
                          <a:cs typeface="Arial" panose="020B0604020202020204" pitchFamily="34" charset="0"/>
                        </a:rPr>
                        <a:t>Kí hiệu</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r>
                        <a:rPr lang="vi-VN" sz="1800" dirty="0">
                          <a:latin typeface="Arial" panose="020B0604020202020204" pitchFamily="34" charset="0"/>
                          <a:cs typeface="Arial" panose="020B0604020202020204" pitchFamily="34" charset="0"/>
                        </a:rPr>
                        <a:t>Hóa trị</a:t>
                      </a:r>
                    </a:p>
                  </a:txBody>
                  <a:tcPr/>
                </a:tc>
                <a:extLst>
                  <a:ext uri="{0D108BD9-81ED-4DB2-BD59-A6C34878D82A}">
                    <a16:rowId xmlns="" xmlns:a16="http://schemas.microsoft.com/office/drawing/2014/main" val="4111908445"/>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Hydrogen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a:effectLst/>
                          <a:latin typeface="Arial" panose="020B0604020202020204" pitchFamily="34" charset="0"/>
                          <a:ea typeface="Times New Roman" panose="02020603050405020304" pitchFamily="18" charset="0"/>
                          <a:cs typeface="Arial" panose="020B0604020202020204" pitchFamily="34" charset="0"/>
                        </a:rPr>
                        <a:t>H</a:t>
                      </a: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a:t>
                      </a:r>
                    </a:p>
                  </a:txBody>
                  <a:tcPr marL="6350" marR="6350" marT="0" marB="0" anchor="b"/>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Magnesium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Mg</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a:solidFill>
                            <a:schemeClr val="tx1"/>
                          </a:solidFill>
                          <a:effectLst/>
                          <a:latin typeface="Arial" panose="020B0604020202020204" pitchFamily="34" charset="0"/>
                          <a:ea typeface="Arial" panose="020B0604020202020204" pitchFamily="34" charset="0"/>
                        </a:rPr>
                        <a:t>II</a:t>
                      </a:r>
                    </a:p>
                  </a:txBody>
                  <a:tcPr marL="6350" marR="6350" marT="0" marB="0" anchor="b"/>
                </a:tc>
                <a:extLst>
                  <a:ext uri="{0D108BD9-81ED-4DB2-BD59-A6C34878D82A}">
                    <a16:rowId xmlns="" xmlns:a16="http://schemas.microsoft.com/office/drawing/2014/main" val="2131374061"/>
                  </a:ext>
                </a:extLst>
              </a:tr>
              <a:tr h="402495">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Lithium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Li</a:t>
                      </a: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a:t>
                      </a:r>
                    </a:p>
                  </a:txBody>
                  <a:tcPr marL="6350" marR="6350" marT="0" marB="0"/>
                </a:tc>
                <a:tc>
                  <a:txBody>
                    <a:bodyPr/>
                    <a:lstStyle/>
                    <a:p>
                      <a:pPr algn="ctr">
                        <a:lnSpc>
                          <a:spcPct val="115000"/>
                        </a:lnSpc>
                        <a:spcAft>
                          <a:spcPts val="800"/>
                        </a:spcAft>
                        <a:tabLst>
                          <a:tab pos="1667510" algn="l"/>
                        </a:tabLst>
                      </a:pPr>
                      <a:r>
                        <a:rPr lang="en-US" sz="2000" dirty="0" err="1">
                          <a:effectLst/>
                          <a:latin typeface="Arial" panose="020B0604020202020204" pitchFamily="34" charset="0"/>
                          <a:ea typeface="Times New Roman" panose="02020603050405020304" pitchFamily="18" charset="0"/>
                          <a:cs typeface="Arial" panose="020B0604020202020204" pitchFamily="34" charset="0"/>
                        </a:rPr>
                        <a:t>Aluminium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Al</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a:solidFill>
                            <a:schemeClr val="tx1"/>
                          </a:solidFill>
                          <a:effectLst/>
                          <a:latin typeface="Arial" panose="020B0604020202020204" pitchFamily="34" charset="0"/>
                          <a:ea typeface="Arial" panose="020B0604020202020204" pitchFamily="34" charset="0"/>
                        </a:rPr>
                        <a:t>III</a:t>
                      </a:r>
                    </a:p>
                  </a:txBody>
                  <a:tcPr marL="6350" marR="6350" marT="0" marB="0"/>
                </a:tc>
                <a:extLst>
                  <a:ext uri="{0D108BD9-81ED-4DB2-BD59-A6C34878D82A}">
                    <a16:rowId xmlns="" xmlns:a16="http://schemas.microsoft.com/office/drawing/2014/main" val="1077307518"/>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Beryllium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Be</a:t>
                      </a:r>
                    </a:p>
                  </a:txBody>
                  <a:tcPr marL="68580" marR="68580" marT="0" marB="0" anchor="ctr"/>
                </a:tc>
                <a:tc>
                  <a:txBody>
                    <a:bodyPr/>
                    <a:lstStyle/>
                    <a:p>
                      <a:pPr indent="190500" algn="ctr">
                        <a:lnSpc>
                          <a:spcPct val="134000"/>
                        </a:lnSpc>
                      </a:pPr>
                      <a:r>
                        <a:rPr lang="vi-VN" sz="2000">
                          <a:solidFill>
                            <a:schemeClr val="tx1"/>
                          </a:solidFill>
                          <a:effectLst/>
                          <a:latin typeface="Arial" panose="020B0604020202020204" pitchFamily="34" charset="0"/>
                          <a:ea typeface="Arial" panose="020B0604020202020204" pitchFamily="34" charset="0"/>
                        </a:rPr>
                        <a:t>II</a:t>
                      </a:r>
                    </a:p>
                  </a:txBody>
                  <a:tcPr marL="6350" marR="6350" marT="0" marB="0" anchor="b"/>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Silicon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Si</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a:solidFill>
                            <a:schemeClr val="tx1"/>
                          </a:solidFill>
                          <a:effectLst/>
                          <a:latin typeface="Arial" panose="020B0604020202020204" pitchFamily="34" charset="0"/>
                          <a:ea typeface="Arial" panose="020B0604020202020204" pitchFamily="34" charset="0"/>
                        </a:rPr>
                        <a:t>IV</a:t>
                      </a:r>
                    </a:p>
                  </a:txBody>
                  <a:tcPr marL="6350" marR="6350" marT="0" marB="0" anchor="b"/>
                </a:tc>
                <a:extLst>
                  <a:ext uri="{0D108BD9-81ED-4DB2-BD59-A6C34878D82A}">
                    <a16:rowId xmlns="" xmlns:a16="http://schemas.microsoft.com/office/drawing/2014/main" val="1067245045"/>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Boron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B</a:t>
                      </a: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III</a:t>
                      </a:r>
                    </a:p>
                  </a:txBody>
                  <a:tcPr marL="6350" marR="6350" marT="0" marB="0" anchor="b"/>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Phosphorus</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a:solidFill>
                            <a:schemeClr val="tx1"/>
                          </a:solidFill>
                          <a:effectLst/>
                          <a:latin typeface="Arial" panose="020B0604020202020204" pitchFamily="34" charset="0"/>
                          <a:ea typeface="Arial" panose="020B0604020202020204" pitchFamily="34" charset="0"/>
                        </a:rPr>
                        <a:t>III. V</a:t>
                      </a:r>
                    </a:p>
                  </a:txBody>
                  <a:tcPr marL="6350" marR="6350" marT="0" marB="0" anchor="b"/>
                </a:tc>
                <a:extLst>
                  <a:ext uri="{0D108BD9-81ED-4DB2-BD59-A6C34878D82A}">
                    <a16:rowId xmlns="" xmlns:a16="http://schemas.microsoft.com/office/drawing/2014/main" val="3895142576"/>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Carbon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IV, II</a:t>
                      </a:r>
                    </a:p>
                  </a:txBody>
                  <a:tcPr marL="6350" marR="6350" marT="0" marB="0"/>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Sulfur</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01600" algn="ctr">
                        <a:lnSpc>
                          <a:spcPct val="134000"/>
                        </a:lnSpc>
                      </a:pPr>
                      <a:r>
                        <a:rPr lang="vi-VN" sz="2000">
                          <a:solidFill>
                            <a:schemeClr val="tx1"/>
                          </a:solidFill>
                          <a:effectLst/>
                          <a:latin typeface="Arial" panose="020B0604020202020204" pitchFamily="34" charset="0"/>
                          <a:ea typeface="Arial" panose="020B0604020202020204" pitchFamily="34" charset="0"/>
                        </a:rPr>
                        <a:t>II, IV, VI</a:t>
                      </a:r>
                    </a:p>
                  </a:txBody>
                  <a:tcPr marL="6350" marR="6350" marT="0" marB="0"/>
                </a:tc>
                <a:extLst>
                  <a:ext uri="{0D108BD9-81ED-4DB2-BD59-A6C34878D82A}">
                    <a16:rowId xmlns="" xmlns:a16="http://schemas.microsoft.com/office/drawing/2014/main" val="2279570966"/>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Nitrogen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34000"/>
                        </a:lnSpc>
                      </a:pPr>
                      <a:r>
                        <a:rPr lang="vi-VN" sz="2000" dirty="0">
                          <a:solidFill>
                            <a:schemeClr val="tx1"/>
                          </a:solidFill>
                          <a:effectLst/>
                          <a:latin typeface="Arial" panose="020B0604020202020204" pitchFamily="34" charset="0"/>
                          <a:ea typeface="Arial" panose="020B0604020202020204" pitchFamily="34" charset="0"/>
                        </a:rPr>
                        <a:t>III, II, IV,..</a:t>
                      </a:r>
                    </a:p>
                  </a:txBody>
                  <a:tcPr marL="6350" marR="6350" marT="0" marB="0"/>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Chlorine</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Cl</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dirty="0">
                          <a:solidFill>
                            <a:schemeClr val="tx1"/>
                          </a:solidFill>
                          <a:effectLst/>
                          <a:latin typeface="Arial" panose="020B0604020202020204" pitchFamily="34" charset="0"/>
                          <a:ea typeface="Arial" panose="020B0604020202020204" pitchFamily="34" charset="0"/>
                        </a:rPr>
                        <a:t>l</a:t>
                      </a:r>
                    </a:p>
                  </a:txBody>
                  <a:tcPr marL="6350" marR="6350" marT="0" marB="0"/>
                </a:tc>
                <a:extLst>
                  <a:ext uri="{0D108BD9-81ED-4DB2-BD59-A6C34878D82A}">
                    <a16:rowId xmlns="" xmlns:a16="http://schemas.microsoft.com/office/drawing/2014/main" val="2219284754"/>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Oxygen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O</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90500" algn="ctr">
                        <a:lnSpc>
                          <a:spcPct val="134000"/>
                        </a:lnSpc>
                      </a:pPr>
                      <a:r>
                        <a:rPr lang="vi-VN" sz="2000">
                          <a:solidFill>
                            <a:schemeClr val="tx1"/>
                          </a:solidFill>
                          <a:effectLst/>
                          <a:latin typeface="Arial" panose="020B0604020202020204" pitchFamily="34" charset="0"/>
                          <a:ea typeface="Arial" panose="020B0604020202020204" pitchFamily="34" charset="0"/>
                        </a:rPr>
                        <a:t>II</a:t>
                      </a:r>
                    </a:p>
                  </a:txBody>
                  <a:tcPr marL="6350" marR="6350" marT="0" marB="0" anchor="b"/>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Potassium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dirty="0">
                          <a:solidFill>
                            <a:schemeClr val="tx1"/>
                          </a:solidFill>
                          <a:effectLst/>
                          <a:latin typeface="Arial" panose="020B0604020202020204" pitchFamily="34" charset="0"/>
                          <a:ea typeface="Arial" panose="020B0604020202020204" pitchFamily="34" charset="0"/>
                        </a:rPr>
                        <a:t>I</a:t>
                      </a:r>
                    </a:p>
                  </a:txBody>
                  <a:tcPr marL="6350" marR="6350" marT="0" marB="0" anchor="b"/>
                </a:tc>
                <a:extLst>
                  <a:ext uri="{0D108BD9-81ED-4DB2-BD59-A6C34878D82A}">
                    <a16:rowId xmlns="" xmlns:a16="http://schemas.microsoft.com/office/drawing/2014/main" val="3106265436"/>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Fluorine</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a:t>
                      </a:r>
                    </a:p>
                  </a:txBody>
                  <a:tcPr marL="6350" marR="6350" marT="0" marB="0"/>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Calcium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dirty="0">
                          <a:solidFill>
                            <a:schemeClr val="tx1"/>
                          </a:solidFill>
                          <a:effectLst/>
                          <a:latin typeface="Arial" panose="020B0604020202020204" pitchFamily="34" charset="0"/>
                          <a:ea typeface="Arial" panose="020B0604020202020204" pitchFamily="34" charset="0"/>
                        </a:rPr>
                        <a:t>II</a:t>
                      </a:r>
                    </a:p>
                  </a:txBody>
                  <a:tcPr marL="6350" marR="6350" marT="0" marB="0"/>
                </a:tc>
                <a:extLst>
                  <a:ext uri="{0D108BD9-81ED-4DB2-BD59-A6C34878D82A}">
                    <a16:rowId xmlns="" xmlns:a16="http://schemas.microsoft.com/office/drawing/2014/main" val="2870084212"/>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Sodium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Na</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a:t>
                      </a:r>
                    </a:p>
                  </a:txBody>
                  <a:tcPr marL="6350" marR="6350" marT="0" marB="0"/>
                </a:tc>
                <a:tc>
                  <a:txBody>
                    <a:bodyPr/>
                    <a:lstStyle/>
                    <a:p>
                      <a:pPr algn="ctr">
                        <a:lnSpc>
                          <a:spcPct val="115000"/>
                        </a:lnSpc>
                        <a:spcAft>
                          <a:spcPts val="800"/>
                        </a:spcAft>
                        <a:tabLst>
                          <a:tab pos="1667510" algn="l"/>
                        </a:tabLst>
                      </a:pP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endParaRPr lang="vi-VN" sz="2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826394092"/>
                  </a:ext>
                </a:extLst>
              </a:tr>
            </a:tbl>
          </a:graphicData>
        </a:graphic>
      </p:graphicFrame>
      <p:sp>
        <p:nvSpPr>
          <p:cNvPr id="3" name="Rectangle 18">
            <a:extLst>
              <a:ext uri="{FF2B5EF4-FFF2-40B4-BE49-F238E27FC236}">
                <a16:creationId xmlns="" xmlns:a16="http://schemas.microsoft.com/office/drawing/2014/main" id="{59A497FC-FD6F-48ED-AE7E-4E3D43ACDE71}"/>
              </a:ext>
            </a:extLst>
          </p:cNvPr>
          <p:cNvSpPr/>
          <p:nvPr/>
        </p:nvSpPr>
        <p:spPr>
          <a:xfrm>
            <a:off x="3603964" y="646723"/>
            <a:ext cx="6355962" cy="466579"/>
          </a:xfrm>
          <a:prstGeom prst="rect">
            <a:avLst/>
          </a:prstGeom>
          <a:noFill/>
          <a:ln w="9525">
            <a:noFill/>
          </a:ln>
        </p:spPr>
        <p:txBody>
          <a:bodyPr wrap="none" anchor="ctr" anchorCtr="0"/>
          <a:lstStyle/>
          <a:p>
            <a:r>
              <a:rPr lang="vi-VN" sz="2400" b="1" i="1" dirty="0">
                <a:solidFill>
                  <a:srgbClr val="FF0000"/>
                </a:solidFill>
                <a:latin typeface="Arial" panose="020B0604020202020204" pitchFamily="34" charset="0"/>
                <a:cs typeface="Arial" panose="020B0604020202020204" pitchFamily="34" charset="0"/>
              </a:rPr>
              <a:t>Bảng 6.1. Hóa trị của một số nguyên tố</a:t>
            </a:r>
            <a:endParaRPr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3354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a:extLst>
              <a:ext uri="{FF2B5EF4-FFF2-40B4-BE49-F238E27FC236}">
                <a16:creationId xmlns="" xmlns:a16="http://schemas.microsoft.com/office/drawing/2014/main" id="{59A497FC-FD6F-48ED-AE7E-4E3D43ACDE71}"/>
              </a:ext>
            </a:extLst>
          </p:cNvPr>
          <p:cNvSpPr/>
          <p:nvPr/>
        </p:nvSpPr>
        <p:spPr>
          <a:xfrm>
            <a:off x="3224136" y="1364176"/>
            <a:ext cx="6355962" cy="466579"/>
          </a:xfrm>
          <a:prstGeom prst="rect">
            <a:avLst/>
          </a:prstGeom>
          <a:noFill/>
          <a:ln w="9525">
            <a:noFill/>
          </a:ln>
        </p:spPr>
        <p:txBody>
          <a:bodyPr wrap="none" anchor="ctr" anchorCtr="0"/>
          <a:lstStyle/>
          <a:p>
            <a:r>
              <a:rPr lang="vi-VN" sz="2400" b="1" i="1" dirty="0">
                <a:solidFill>
                  <a:srgbClr val="FF0000"/>
                </a:solidFill>
                <a:latin typeface="Arial" panose="020B0604020202020204" pitchFamily="34" charset="0"/>
                <a:cs typeface="Arial" panose="020B0604020202020204" pitchFamily="34" charset="0"/>
              </a:rPr>
              <a:t>Bảng 6.2. Hóa trị của một nhóm nguyên tử</a:t>
            </a:r>
            <a:endParaRPr sz="2400" dirty="0">
              <a:solidFill>
                <a:srgbClr val="FF0000"/>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 xmlns:a16="http://schemas.microsoft.com/office/drawing/2014/main" id="{73CF3CDB-1766-4A35-B374-89A74842D7E8}"/>
              </a:ext>
            </a:extLst>
          </p:cNvPr>
          <p:cNvGraphicFramePr>
            <a:graphicFrameLocks noGrp="1"/>
          </p:cNvGraphicFramePr>
          <p:nvPr>
            <p:extLst>
              <p:ext uri="{D42A27DB-BD31-4B8C-83A1-F6EECF244321}">
                <p14:modId xmlns:p14="http://schemas.microsoft.com/office/powerpoint/2010/main" val="2028337706"/>
              </p:ext>
            </p:extLst>
          </p:nvPr>
        </p:nvGraphicFramePr>
        <p:xfrm>
          <a:off x="2032000" y="2182706"/>
          <a:ext cx="8128000" cy="2072640"/>
        </p:xfrm>
        <a:graphic>
          <a:graphicData uri="http://schemas.openxmlformats.org/drawingml/2006/table">
            <a:tbl>
              <a:tblPr firstRow="1" bandRow="1">
                <a:tableStyleId>{7DF18680-E054-41AD-8BC1-D1AEF772440D}</a:tableStyleId>
              </a:tblPr>
              <a:tblGrid>
                <a:gridCol w="5314462">
                  <a:extLst>
                    <a:ext uri="{9D8B030D-6E8A-4147-A177-3AD203B41FA5}">
                      <a16:colId xmlns="" xmlns:a16="http://schemas.microsoft.com/office/drawing/2014/main" val="3772287925"/>
                    </a:ext>
                  </a:extLst>
                </a:gridCol>
                <a:gridCol w="2813538">
                  <a:extLst>
                    <a:ext uri="{9D8B030D-6E8A-4147-A177-3AD203B41FA5}">
                      <a16:colId xmlns="" xmlns:a16="http://schemas.microsoft.com/office/drawing/2014/main" val="3820677381"/>
                    </a:ext>
                  </a:extLst>
                </a:gridCol>
              </a:tblGrid>
              <a:tr h="370840">
                <a:tc>
                  <a:txBody>
                    <a:bodyPr/>
                    <a:lstStyle/>
                    <a:p>
                      <a:pPr algn="ctr"/>
                      <a:r>
                        <a:rPr lang="vi-VN" sz="2800" dirty="0">
                          <a:latin typeface="Arial" panose="020B0604020202020204" pitchFamily="34" charset="0"/>
                          <a:cs typeface="Arial" panose="020B0604020202020204" pitchFamily="34" charset="0"/>
                        </a:rPr>
                        <a:t>Tên nhóm</a:t>
                      </a:r>
                    </a:p>
                  </a:txBody>
                  <a:tcPr/>
                </a:tc>
                <a:tc>
                  <a:txBody>
                    <a:bodyPr/>
                    <a:lstStyle/>
                    <a:p>
                      <a:pPr algn="ctr"/>
                      <a:r>
                        <a:rPr lang="vi-VN" sz="2800" dirty="0">
                          <a:latin typeface="Arial" panose="020B0604020202020204" pitchFamily="34" charset="0"/>
                          <a:cs typeface="Arial" panose="020B0604020202020204" pitchFamily="34" charset="0"/>
                        </a:rPr>
                        <a:t>Hóa trị</a:t>
                      </a:r>
                    </a:p>
                  </a:txBody>
                  <a:tcPr/>
                </a:tc>
                <a:extLst>
                  <a:ext uri="{0D108BD9-81ED-4DB2-BD59-A6C34878D82A}">
                    <a16:rowId xmlns="" xmlns:a16="http://schemas.microsoft.com/office/drawing/2014/main" val="2743631614"/>
                  </a:ext>
                </a:extLst>
              </a:tr>
              <a:tr h="509303">
                <a:tc>
                  <a:txBody>
                    <a:bodyPr/>
                    <a:lstStyle/>
                    <a:p>
                      <a:pPr algn="ctr"/>
                      <a:r>
                        <a:rPr lang="vi-VN" sz="2800" dirty="0">
                          <a:latin typeface="Arial" panose="020B0604020202020204" pitchFamily="34" charset="0"/>
                          <a:cs typeface="Arial" panose="020B0604020202020204" pitchFamily="34" charset="0"/>
                        </a:rPr>
                        <a:t>Hydroxide (OH); Nitrate (NO</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 </a:t>
                      </a:r>
                    </a:p>
                  </a:txBody>
                  <a:tcPr/>
                </a:tc>
                <a:tc>
                  <a:txBody>
                    <a:bodyPr/>
                    <a:lstStyle/>
                    <a:p>
                      <a:pPr algn="ctr"/>
                      <a:r>
                        <a:rPr lang="vi-VN" sz="2800" dirty="0">
                          <a:latin typeface="Arial" panose="020B0604020202020204" pitchFamily="34" charset="0"/>
                          <a:cs typeface="Arial" panose="020B0604020202020204" pitchFamily="34" charset="0"/>
                        </a:rPr>
                        <a:t>I</a:t>
                      </a:r>
                    </a:p>
                  </a:txBody>
                  <a:tcPr/>
                </a:tc>
                <a:extLst>
                  <a:ext uri="{0D108BD9-81ED-4DB2-BD59-A6C34878D82A}">
                    <a16:rowId xmlns="" xmlns:a16="http://schemas.microsoft.com/office/drawing/2014/main" val="2450068411"/>
                  </a:ext>
                </a:extLst>
              </a:tr>
              <a:tr h="370840">
                <a:tc>
                  <a:txBody>
                    <a:bodyPr/>
                    <a:lstStyle/>
                    <a:p>
                      <a:pPr algn="ctr"/>
                      <a:r>
                        <a:rPr lang="vi-VN" sz="2800" dirty="0">
                          <a:latin typeface="Arial" panose="020B0604020202020204" pitchFamily="34" charset="0"/>
                          <a:cs typeface="Arial" panose="020B0604020202020204" pitchFamily="34" charset="0"/>
                        </a:rPr>
                        <a:t>Sulfate (SO</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Carbonate (CO</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a:t>
                      </a:r>
                    </a:p>
                  </a:txBody>
                  <a:tcPr/>
                </a:tc>
                <a:tc>
                  <a:txBody>
                    <a:bodyPr/>
                    <a:lstStyle/>
                    <a:p>
                      <a:pPr algn="ctr"/>
                      <a:r>
                        <a:rPr lang="vi-VN" sz="2800" dirty="0">
                          <a:latin typeface="Arial" panose="020B0604020202020204" pitchFamily="34" charset="0"/>
                          <a:cs typeface="Arial" panose="020B0604020202020204" pitchFamily="34" charset="0"/>
                        </a:rPr>
                        <a:t>II</a:t>
                      </a:r>
                    </a:p>
                  </a:txBody>
                  <a:tcPr/>
                </a:tc>
                <a:extLst>
                  <a:ext uri="{0D108BD9-81ED-4DB2-BD59-A6C34878D82A}">
                    <a16:rowId xmlns="" xmlns:a16="http://schemas.microsoft.com/office/drawing/2014/main" val="422790387"/>
                  </a:ext>
                </a:extLst>
              </a:tr>
              <a:tr h="370840">
                <a:tc>
                  <a:txBody>
                    <a:bodyPr/>
                    <a:lstStyle/>
                    <a:p>
                      <a:pPr algn="ctr"/>
                      <a:r>
                        <a:rPr lang="vi-VN" sz="2800" dirty="0">
                          <a:latin typeface="Arial" panose="020B0604020202020204" pitchFamily="34" charset="0"/>
                          <a:cs typeface="Arial" panose="020B0604020202020204" pitchFamily="34" charset="0"/>
                        </a:rPr>
                        <a:t>Phosphate (PO</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a:t>
                      </a:r>
                    </a:p>
                  </a:txBody>
                  <a:tcPr/>
                </a:tc>
                <a:tc>
                  <a:txBody>
                    <a:bodyPr/>
                    <a:lstStyle/>
                    <a:p>
                      <a:pPr algn="ctr"/>
                      <a:r>
                        <a:rPr lang="vi-VN" sz="2800" dirty="0">
                          <a:latin typeface="Arial" panose="020B0604020202020204" pitchFamily="34" charset="0"/>
                          <a:cs typeface="Arial" panose="020B0604020202020204" pitchFamily="34" charset="0"/>
                        </a:rPr>
                        <a:t>III</a:t>
                      </a:r>
                    </a:p>
                  </a:txBody>
                  <a:tcPr/>
                </a:tc>
                <a:extLst>
                  <a:ext uri="{0D108BD9-81ED-4DB2-BD59-A6C34878D82A}">
                    <a16:rowId xmlns="" xmlns:a16="http://schemas.microsoft.com/office/drawing/2014/main" val="1928120625"/>
                  </a:ext>
                </a:extLst>
              </a:tr>
            </a:tbl>
          </a:graphicData>
        </a:graphic>
      </p:graphicFrame>
    </p:spTree>
    <p:extLst>
      <p:ext uri="{BB962C8B-B14F-4D97-AF65-F5344CB8AC3E}">
        <p14:creationId xmlns:p14="http://schemas.microsoft.com/office/powerpoint/2010/main" val="252471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 xmlns:a16="http://schemas.microsoft.com/office/drawing/2014/main" id="{2BDE5A15-F072-4C8E-BACB-A5B9AF95E51C}"/>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40" name="TextBox 39">
            <a:extLst>
              <a:ext uri="{FF2B5EF4-FFF2-40B4-BE49-F238E27FC236}">
                <a16:creationId xmlns="" xmlns:a16="http://schemas.microsoft.com/office/drawing/2014/main" id="{9B2AB7E3-25B5-496A-8174-C4CD2670AF41}"/>
              </a:ext>
            </a:extLst>
          </p:cNvPr>
          <p:cNvSpPr txBox="1"/>
          <p:nvPr/>
        </p:nvSpPr>
        <p:spPr>
          <a:xfrm>
            <a:off x="3810539" y="646986"/>
            <a:ext cx="4570922"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2. Quy tắc hoá trị</a:t>
            </a:r>
          </a:p>
        </p:txBody>
      </p:sp>
      <p:sp>
        <p:nvSpPr>
          <p:cNvPr id="42" name="TextBox 41">
            <a:extLst>
              <a:ext uri="{FF2B5EF4-FFF2-40B4-BE49-F238E27FC236}">
                <a16:creationId xmlns="" xmlns:a16="http://schemas.microsoft.com/office/drawing/2014/main" id="{46EC0E77-9E17-40BB-A720-B239CEBAB049}"/>
              </a:ext>
            </a:extLst>
          </p:cNvPr>
          <p:cNvSpPr txBox="1"/>
          <p:nvPr/>
        </p:nvSpPr>
        <p:spPr>
          <a:xfrm>
            <a:off x="3264040" y="2291726"/>
            <a:ext cx="7736895" cy="3539430"/>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vi-VN" sz="2800" dirty="0">
                <a:solidFill>
                  <a:schemeClr val="tx1"/>
                </a:solidFill>
                <a:latin typeface="Arial" panose="020B0604020202020204" pitchFamily="34" charset="0"/>
                <a:cs typeface="Arial" panose="020B0604020202020204" pitchFamily="34" charset="0"/>
              </a:rPr>
              <a:t> 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và nhận xét về tích đó.</a:t>
            </a:r>
          </a:p>
        </p:txBody>
      </p:sp>
      <p:pic>
        <p:nvPicPr>
          <p:cNvPr id="19" name="图片 1">
            <a:extLst>
              <a:ext uri="{FF2B5EF4-FFF2-40B4-BE49-F238E27FC236}">
                <a16:creationId xmlns="" xmlns:a16="http://schemas.microsoft.com/office/drawing/2014/main" id="{1A0FE63A-38DC-4B5F-86C7-9559FB76E4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99749" y="1586145"/>
            <a:ext cx="2562494" cy="4245011"/>
          </a:xfrm>
          <a:prstGeom prst="rect">
            <a:avLst/>
          </a:prstGeom>
        </p:spPr>
      </p:pic>
    </p:spTree>
    <p:extLst>
      <p:ext uri="{BB962C8B-B14F-4D97-AF65-F5344CB8AC3E}">
        <p14:creationId xmlns:p14="http://schemas.microsoft.com/office/powerpoint/2010/main" val="4039057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B5E725D-1E44-477F-AEF5-FBBFFACB2671}"/>
              </a:ext>
            </a:extLst>
          </p:cNvPr>
          <p:cNvSpPr txBox="1"/>
          <p:nvPr/>
        </p:nvSpPr>
        <p:spPr>
          <a:xfrm>
            <a:off x="4884039" y="40064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graphicFrame>
        <p:nvGraphicFramePr>
          <p:cNvPr id="3" name="Table 2">
            <a:extLst>
              <a:ext uri="{FF2B5EF4-FFF2-40B4-BE49-F238E27FC236}">
                <a16:creationId xmlns="" xmlns:a16="http://schemas.microsoft.com/office/drawing/2014/main" id="{62ACFE38-E3D5-4140-A78B-674BE1847AEF}"/>
              </a:ext>
            </a:extLst>
          </p:cNvPr>
          <p:cNvGraphicFramePr>
            <a:graphicFrameLocks noGrp="1"/>
          </p:cNvGraphicFramePr>
          <p:nvPr>
            <p:extLst>
              <p:ext uri="{D42A27DB-BD31-4B8C-83A1-F6EECF244321}">
                <p14:modId xmlns:p14="http://schemas.microsoft.com/office/powerpoint/2010/main" val="1254876129"/>
              </p:ext>
            </p:extLst>
          </p:nvPr>
        </p:nvGraphicFramePr>
        <p:xfrm>
          <a:off x="1165567" y="1562183"/>
          <a:ext cx="9860865" cy="2438400"/>
        </p:xfrm>
        <a:graphic>
          <a:graphicData uri="http://schemas.openxmlformats.org/drawingml/2006/table">
            <a:tbl>
              <a:tblPr>
                <a:tableStyleId>{69C7853C-536D-4A76-A0AE-DD22124D55A5}</a:tableStyleId>
              </a:tblPr>
              <a:tblGrid>
                <a:gridCol w="3286955">
                  <a:extLst>
                    <a:ext uri="{9D8B030D-6E8A-4147-A177-3AD203B41FA5}">
                      <a16:colId xmlns="" xmlns:a16="http://schemas.microsoft.com/office/drawing/2014/main" val="3406952224"/>
                    </a:ext>
                  </a:extLst>
                </a:gridCol>
                <a:gridCol w="3286955">
                  <a:extLst>
                    <a:ext uri="{9D8B030D-6E8A-4147-A177-3AD203B41FA5}">
                      <a16:colId xmlns="" xmlns:a16="http://schemas.microsoft.com/office/drawing/2014/main" val="2558645709"/>
                    </a:ext>
                  </a:extLst>
                </a:gridCol>
                <a:gridCol w="3286955">
                  <a:extLst>
                    <a:ext uri="{9D8B030D-6E8A-4147-A177-3AD203B41FA5}">
                      <a16:colId xmlns="" xmlns:a16="http://schemas.microsoft.com/office/drawing/2014/main" val="1749115740"/>
                    </a:ext>
                  </a:extLst>
                </a:gridCol>
              </a:tblGrid>
              <a:tr h="0">
                <a:tc>
                  <a:txBody>
                    <a:bodyPr/>
                    <a:lstStyle/>
                    <a:p>
                      <a:pPr algn="ctr" fontAlgn="t" latinLnBrk="0"/>
                      <a:r>
                        <a:rPr lang="vi-VN" sz="3200" b="0" dirty="0">
                          <a:solidFill>
                            <a:srgbClr val="333333"/>
                          </a:solidFill>
                          <a:effectLst/>
                          <a:latin typeface="Arial" panose="020B0604020202020204" pitchFamily="34" charset="0"/>
                          <a:cs typeface="Arial" panose="020B0604020202020204" pitchFamily="34" charset="0"/>
                        </a:rPr>
                        <a:t>Nguyên tố</a:t>
                      </a:r>
                    </a:p>
                  </a:txBody>
                  <a:tcPr marL="0" marR="0" marT="0" marB="0"/>
                </a:tc>
                <a:tc>
                  <a:txBody>
                    <a:bodyPr/>
                    <a:lstStyle/>
                    <a:p>
                      <a:pPr algn="ctr" fontAlgn="t" latinLnBrk="0"/>
                      <a:r>
                        <a:rPr lang="vi-VN" sz="3200" b="0" dirty="0">
                          <a:solidFill>
                            <a:srgbClr val="333333"/>
                          </a:solidFill>
                          <a:effectLst/>
                          <a:latin typeface="Arial" panose="020B0604020202020204" pitchFamily="34" charset="0"/>
                          <a:cs typeface="Arial" panose="020B0604020202020204" pitchFamily="34" charset="0"/>
                        </a:rPr>
                        <a:t>Si</a:t>
                      </a:r>
                    </a:p>
                  </a:txBody>
                  <a:tcPr marL="0" marR="0" marT="0" marB="0"/>
                </a:tc>
                <a:tc>
                  <a:txBody>
                    <a:bodyPr/>
                    <a:lstStyle/>
                    <a:p>
                      <a:pPr algn="ctr" fontAlgn="t" latinLnBrk="0"/>
                      <a:r>
                        <a:rPr lang="vi-VN" sz="3200" b="0">
                          <a:solidFill>
                            <a:srgbClr val="333333"/>
                          </a:solidFill>
                          <a:effectLst/>
                          <a:latin typeface="Arial" panose="020B0604020202020204" pitchFamily="34" charset="0"/>
                          <a:cs typeface="Arial" panose="020B0604020202020204" pitchFamily="34" charset="0"/>
                        </a:rPr>
                        <a:t>O</a:t>
                      </a:r>
                    </a:p>
                  </a:txBody>
                  <a:tcPr marL="0" marR="0" marT="0" marB="0"/>
                </a:tc>
                <a:extLst>
                  <a:ext uri="{0D108BD9-81ED-4DB2-BD59-A6C34878D82A}">
                    <a16:rowId xmlns="" xmlns:a16="http://schemas.microsoft.com/office/drawing/2014/main" val="1547456233"/>
                  </a:ext>
                </a:extLst>
              </a:tr>
              <a:tr h="0">
                <a:tc>
                  <a:txBody>
                    <a:bodyPr/>
                    <a:lstStyle/>
                    <a:p>
                      <a:pPr algn="ctr" fontAlgn="t" latinLnBrk="0"/>
                      <a:r>
                        <a:rPr lang="vi-VN" sz="3200" b="0" dirty="0">
                          <a:solidFill>
                            <a:srgbClr val="333333"/>
                          </a:solidFill>
                          <a:effectLst/>
                          <a:latin typeface="Arial" panose="020B0604020202020204" pitchFamily="34" charset="0"/>
                          <a:cs typeface="Arial" panose="020B0604020202020204" pitchFamily="34" charset="0"/>
                        </a:rPr>
                        <a:t>Hóa trị</a:t>
                      </a:r>
                    </a:p>
                  </a:txBody>
                  <a:tcPr marL="0" marR="0" marT="0" marB="0"/>
                </a:tc>
                <a:tc>
                  <a:txBody>
                    <a:bodyPr/>
                    <a:lstStyle/>
                    <a:p>
                      <a:pPr algn="ctr" fontAlgn="t" latinLnBrk="0"/>
                      <a:endParaRPr lang="vi-VN" sz="3200" b="0" dirty="0">
                        <a:solidFill>
                          <a:srgbClr val="333333"/>
                        </a:solidFill>
                        <a:effectLst/>
                        <a:latin typeface="Arial" panose="020B0604020202020204" pitchFamily="34" charset="0"/>
                        <a:cs typeface="Arial" panose="020B0604020202020204" pitchFamily="34" charset="0"/>
                      </a:endParaRPr>
                    </a:p>
                  </a:txBody>
                  <a:tcPr marL="0" marR="0" marT="0" marB="0"/>
                </a:tc>
                <a:tc>
                  <a:txBody>
                    <a:bodyPr/>
                    <a:lstStyle/>
                    <a:p>
                      <a:pPr algn="ctr" fontAlgn="t" latinLnBrk="0"/>
                      <a:endParaRPr lang="vi-VN" sz="3200" b="0" dirty="0">
                        <a:solidFill>
                          <a:srgbClr val="333333"/>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 xmlns:a16="http://schemas.microsoft.com/office/drawing/2014/main" val="1529679513"/>
                  </a:ext>
                </a:extLst>
              </a:tr>
              <a:tr h="0">
                <a:tc>
                  <a:txBody>
                    <a:bodyPr/>
                    <a:lstStyle/>
                    <a:p>
                      <a:pPr algn="ctr" fontAlgn="t" latinLnBrk="0"/>
                      <a:r>
                        <a:rPr lang="vi-VN" sz="3200" b="0" dirty="0">
                          <a:solidFill>
                            <a:srgbClr val="333333"/>
                          </a:solidFill>
                          <a:effectLst/>
                          <a:latin typeface="Arial" panose="020B0604020202020204" pitchFamily="34" charset="0"/>
                          <a:cs typeface="Arial" panose="020B0604020202020204" pitchFamily="34" charset="0"/>
                        </a:rPr>
                        <a:t>Số nguyên tử</a:t>
                      </a:r>
                    </a:p>
                  </a:txBody>
                  <a:tcPr marL="0" marR="0" marT="0" marB="0"/>
                </a:tc>
                <a:tc>
                  <a:txBody>
                    <a:bodyPr/>
                    <a:lstStyle/>
                    <a:p>
                      <a:pPr algn="ctr" fontAlgn="t" latinLnBrk="0"/>
                      <a:endParaRPr lang="vi-VN" sz="3200" b="0" dirty="0">
                        <a:solidFill>
                          <a:srgbClr val="333333"/>
                        </a:solidFill>
                        <a:effectLst/>
                        <a:latin typeface="Arial" panose="020B0604020202020204" pitchFamily="34" charset="0"/>
                        <a:cs typeface="Arial" panose="020B0604020202020204" pitchFamily="34" charset="0"/>
                      </a:endParaRPr>
                    </a:p>
                  </a:txBody>
                  <a:tcPr marL="0" marR="0" marT="0" marB="0"/>
                </a:tc>
                <a:tc>
                  <a:txBody>
                    <a:bodyPr/>
                    <a:lstStyle/>
                    <a:p>
                      <a:pPr algn="ctr" fontAlgn="t" latinLnBrk="0"/>
                      <a:endParaRPr lang="vi-VN" sz="3200" b="0" dirty="0">
                        <a:solidFill>
                          <a:srgbClr val="333333"/>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 xmlns:a16="http://schemas.microsoft.com/office/drawing/2014/main" val="1649592553"/>
                  </a:ext>
                </a:extLst>
              </a:tr>
              <a:tr h="0">
                <a:tc>
                  <a:txBody>
                    <a:bodyPr/>
                    <a:lstStyle/>
                    <a:p>
                      <a:pPr algn="ctr" fontAlgn="t" latinLnBrk="0"/>
                      <a:r>
                        <a:rPr lang="vi-VN" sz="3200" b="0" dirty="0">
                          <a:solidFill>
                            <a:srgbClr val="333333"/>
                          </a:solidFill>
                          <a:effectLst/>
                          <a:latin typeface="Arial" panose="020B0604020202020204" pitchFamily="34" charset="0"/>
                          <a:cs typeface="Arial" panose="020B0604020202020204" pitchFamily="34" charset="0"/>
                        </a:rPr>
                        <a:t>Tích hóa trị và số nguyên tử</a:t>
                      </a:r>
                    </a:p>
                  </a:txBody>
                  <a:tcPr marL="0" marR="0" marT="0" marB="0"/>
                </a:tc>
                <a:tc>
                  <a:txBody>
                    <a:bodyPr/>
                    <a:lstStyle/>
                    <a:p>
                      <a:pPr algn="ctr" fontAlgn="t" latinLnBrk="0"/>
                      <a:endParaRPr lang="vi-VN" sz="3200" b="0" dirty="0">
                        <a:solidFill>
                          <a:srgbClr val="333333"/>
                        </a:solidFill>
                        <a:effectLst/>
                        <a:latin typeface="Arial" panose="020B0604020202020204" pitchFamily="34" charset="0"/>
                        <a:cs typeface="Arial" panose="020B0604020202020204" pitchFamily="34" charset="0"/>
                      </a:endParaRPr>
                    </a:p>
                  </a:txBody>
                  <a:tcPr marL="0" marR="0" marT="0" marB="0"/>
                </a:tc>
                <a:tc>
                  <a:txBody>
                    <a:bodyPr/>
                    <a:lstStyle/>
                    <a:p>
                      <a:pPr algn="ctr" fontAlgn="t" latinLnBrk="0"/>
                      <a:endParaRPr lang="vi-VN" sz="3200" b="0" dirty="0">
                        <a:solidFill>
                          <a:srgbClr val="333333"/>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 xmlns:a16="http://schemas.microsoft.com/office/drawing/2014/main" val="1126341931"/>
                  </a:ext>
                </a:extLst>
              </a:tr>
            </a:tbl>
          </a:graphicData>
        </a:graphic>
      </p:graphicFrame>
      <p:sp>
        <p:nvSpPr>
          <p:cNvPr id="9" name="TextBox 8">
            <a:extLst>
              <a:ext uri="{FF2B5EF4-FFF2-40B4-BE49-F238E27FC236}">
                <a16:creationId xmlns="" xmlns:a16="http://schemas.microsoft.com/office/drawing/2014/main" id="{5C560F7C-4AD6-444F-BAA0-C99DE8A91624}"/>
              </a:ext>
            </a:extLst>
          </p:cNvPr>
          <p:cNvSpPr txBox="1"/>
          <p:nvPr/>
        </p:nvSpPr>
        <p:spPr>
          <a:xfrm>
            <a:off x="917430" y="4475275"/>
            <a:ext cx="10519825" cy="1077218"/>
          </a:xfrm>
          <a:prstGeom prst="rect">
            <a:avLst/>
          </a:prstGeom>
          <a:noFill/>
        </p:spPr>
        <p:txBody>
          <a:bodyPr wrap="square">
            <a:spAutoFit/>
          </a:bodyPr>
          <a:lstStyle/>
          <a:p>
            <a:r>
              <a:rPr lang="en-US" sz="3200" dirty="0"/>
              <a:t>⇒ </a:t>
            </a:r>
            <a:r>
              <a:rPr lang="vi-VN" sz="3200" b="0" i="1" dirty="0">
                <a:solidFill>
                  <a:srgbClr val="C00000"/>
                </a:solidFill>
                <a:effectLst/>
                <a:latin typeface="Arial" panose="020B0604020202020204" pitchFamily="34" charset="0"/>
                <a:cs typeface="Arial" panose="020B0604020202020204" pitchFamily="34" charset="0"/>
              </a:rPr>
              <a:t>Tích hóa trị và số nguyên tử của nguyên tố Si = tích hóa trị và số nguyên tử của nguyên tố O</a:t>
            </a:r>
            <a:endParaRPr lang="vi-VN" sz="3200" i="1" dirty="0">
              <a:solidFill>
                <a:srgbClr val="C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 xmlns:a16="http://schemas.microsoft.com/office/drawing/2014/main" id="{98B30503-3770-4AB5-ACE7-E66DF47A1208}"/>
              </a:ext>
            </a:extLst>
          </p:cNvPr>
          <p:cNvSpPr txBox="1"/>
          <p:nvPr/>
        </p:nvSpPr>
        <p:spPr>
          <a:xfrm>
            <a:off x="5259324" y="2024538"/>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IV</a:t>
            </a:r>
          </a:p>
        </p:txBody>
      </p:sp>
      <p:sp>
        <p:nvSpPr>
          <p:cNvPr id="12" name="TextBox 11">
            <a:extLst>
              <a:ext uri="{FF2B5EF4-FFF2-40B4-BE49-F238E27FC236}">
                <a16:creationId xmlns="" xmlns:a16="http://schemas.microsoft.com/office/drawing/2014/main" id="{74EAB0D5-E4C9-4A71-8B15-7659108B9624}"/>
              </a:ext>
            </a:extLst>
          </p:cNvPr>
          <p:cNvSpPr txBox="1"/>
          <p:nvPr/>
        </p:nvSpPr>
        <p:spPr>
          <a:xfrm>
            <a:off x="8503267" y="2024537"/>
            <a:ext cx="1836039" cy="584775"/>
          </a:xfrm>
          <a:prstGeom prst="rect">
            <a:avLst/>
          </a:prstGeom>
          <a:noFill/>
        </p:spPr>
        <p:txBody>
          <a:bodyPr wrap="square">
            <a:spAutoFit/>
          </a:bodyPr>
          <a:lstStyle/>
          <a:p>
            <a:pPr algn="ctr" fontAlgn="t" latinLnBrk="0"/>
            <a:r>
              <a:rPr lang="vi-VN" sz="3200" b="1" dirty="0">
                <a:solidFill>
                  <a:srgbClr val="00B0F0"/>
                </a:solidFill>
                <a:latin typeface="Arial" panose="020B0604020202020204" pitchFamily="34" charset="0"/>
                <a:cs typeface="Arial" panose="020B0604020202020204" pitchFamily="34" charset="0"/>
              </a:rPr>
              <a:t>II</a:t>
            </a:r>
            <a:endParaRPr lang="vi-VN" sz="3200" b="1" dirty="0">
              <a:solidFill>
                <a:srgbClr val="00B0F0"/>
              </a:solidFill>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67BC18CC-F30F-4D33-8A14-104948F1B82A}"/>
              </a:ext>
            </a:extLst>
          </p:cNvPr>
          <p:cNvSpPr txBox="1"/>
          <p:nvPr/>
        </p:nvSpPr>
        <p:spPr>
          <a:xfrm>
            <a:off x="5277831" y="2488995"/>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1</a:t>
            </a:r>
          </a:p>
        </p:txBody>
      </p:sp>
      <p:sp>
        <p:nvSpPr>
          <p:cNvPr id="14" name="TextBox 13">
            <a:extLst>
              <a:ext uri="{FF2B5EF4-FFF2-40B4-BE49-F238E27FC236}">
                <a16:creationId xmlns="" xmlns:a16="http://schemas.microsoft.com/office/drawing/2014/main" id="{88695321-070B-433D-BEF7-ED9FD5BB13DA}"/>
              </a:ext>
            </a:extLst>
          </p:cNvPr>
          <p:cNvSpPr txBox="1"/>
          <p:nvPr/>
        </p:nvSpPr>
        <p:spPr>
          <a:xfrm>
            <a:off x="8521774" y="2488995"/>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2</a:t>
            </a:r>
          </a:p>
        </p:txBody>
      </p:sp>
      <p:sp>
        <p:nvSpPr>
          <p:cNvPr id="15" name="TextBox 14">
            <a:extLst>
              <a:ext uri="{FF2B5EF4-FFF2-40B4-BE49-F238E27FC236}">
                <a16:creationId xmlns="" xmlns:a16="http://schemas.microsoft.com/office/drawing/2014/main" id="{D2343DF9-5BE5-4672-B911-DB8B9FE6A49D}"/>
              </a:ext>
            </a:extLst>
          </p:cNvPr>
          <p:cNvSpPr txBox="1"/>
          <p:nvPr/>
        </p:nvSpPr>
        <p:spPr>
          <a:xfrm>
            <a:off x="5177979" y="3309182"/>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IV x 1</a:t>
            </a:r>
          </a:p>
        </p:txBody>
      </p:sp>
      <p:sp>
        <p:nvSpPr>
          <p:cNvPr id="16" name="TextBox 15">
            <a:extLst>
              <a:ext uri="{FF2B5EF4-FFF2-40B4-BE49-F238E27FC236}">
                <a16:creationId xmlns="" xmlns:a16="http://schemas.microsoft.com/office/drawing/2014/main" id="{9D0EECAD-D5EE-4E4B-BCF0-55D209298E0B}"/>
              </a:ext>
            </a:extLst>
          </p:cNvPr>
          <p:cNvSpPr txBox="1"/>
          <p:nvPr/>
        </p:nvSpPr>
        <p:spPr>
          <a:xfrm>
            <a:off x="8521774" y="3298295"/>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II x 2</a:t>
            </a:r>
          </a:p>
        </p:txBody>
      </p:sp>
    </p:spTree>
    <p:extLst>
      <p:ext uri="{BB962C8B-B14F-4D97-AF65-F5344CB8AC3E}">
        <p14:creationId xmlns:p14="http://schemas.microsoft.com/office/powerpoint/2010/main" val="25195683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a:extLst>
              <a:ext uri="{FF2B5EF4-FFF2-40B4-BE49-F238E27FC236}">
                <a16:creationId xmlns="" xmlns:a16="http://schemas.microsoft.com/office/drawing/2014/main" id="{13CB8B02-AEC6-4735-B59D-545867C7E0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342" y="1913586"/>
            <a:ext cx="2958197" cy="2133600"/>
          </a:xfrm>
          <a:prstGeom prst="rect">
            <a:avLst/>
          </a:prstGeom>
        </p:spPr>
      </p:pic>
      <p:sp>
        <p:nvSpPr>
          <p:cNvPr id="7" name="TextBox 6">
            <a:extLst>
              <a:ext uri="{FF2B5EF4-FFF2-40B4-BE49-F238E27FC236}">
                <a16:creationId xmlns="" xmlns:a16="http://schemas.microsoft.com/office/drawing/2014/main" id="{44FDEC5F-F46A-42B2-9FCD-4A833CFC0B03}"/>
              </a:ext>
            </a:extLst>
          </p:cNvPr>
          <p:cNvSpPr txBox="1"/>
          <p:nvPr/>
        </p:nvSpPr>
        <p:spPr>
          <a:xfrm>
            <a:off x="563206" y="1052368"/>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Ví dụ:</a:t>
            </a:r>
          </a:p>
        </p:txBody>
      </p:sp>
      <p:graphicFrame>
        <p:nvGraphicFramePr>
          <p:cNvPr id="8" name="Table 7">
            <a:extLst>
              <a:ext uri="{FF2B5EF4-FFF2-40B4-BE49-F238E27FC236}">
                <a16:creationId xmlns="" xmlns:a16="http://schemas.microsoft.com/office/drawing/2014/main" id="{D47AFD98-1690-4431-A22C-1DD7A5DC669F}"/>
              </a:ext>
            </a:extLst>
          </p:cNvPr>
          <p:cNvGraphicFramePr>
            <a:graphicFrameLocks noGrp="1"/>
          </p:cNvGraphicFramePr>
          <p:nvPr>
            <p:extLst>
              <p:ext uri="{D42A27DB-BD31-4B8C-83A1-F6EECF244321}">
                <p14:modId xmlns:p14="http://schemas.microsoft.com/office/powerpoint/2010/main" val="685528825"/>
              </p:ext>
            </p:extLst>
          </p:nvPr>
        </p:nvGraphicFramePr>
        <p:xfrm>
          <a:off x="3252520" y="1600200"/>
          <a:ext cx="8381460" cy="1828800"/>
        </p:xfrm>
        <a:graphic>
          <a:graphicData uri="http://schemas.openxmlformats.org/drawingml/2006/table">
            <a:tbl>
              <a:tblPr>
                <a:tableStyleId>{284E427A-3D55-4303-BF80-6455036E1DE7}</a:tableStyleId>
              </a:tblPr>
              <a:tblGrid>
                <a:gridCol w="2793820">
                  <a:extLst>
                    <a:ext uri="{9D8B030D-6E8A-4147-A177-3AD203B41FA5}">
                      <a16:colId xmlns="" xmlns:a16="http://schemas.microsoft.com/office/drawing/2014/main" val="3406952224"/>
                    </a:ext>
                  </a:extLst>
                </a:gridCol>
                <a:gridCol w="2793820">
                  <a:extLst>
                    <a:ext uri="{9D8B030D-6E8A-4147-A177-3AD203B41FA5}">
                      <a16:colId xmlns="" xmlns:a16="http://schemas.microsoft.com/office/drawing/2014/main" val="2558645709"/>
                    </a:ext>
                  </a:extLst>
                </a:gridCol>
                <a:gridCol w="2793820">
                  <a:extLst>
                    <a:ext uri="{9D8B030D-6E8A-4147-A177-3AD203B41FA5}">
                      <a16:colId xmlns="" xmlns:a16="http://schemas.microsoft.com/office/drawing/2014/main" val="1749115740"/>
                    </a:ext>
                  </a:extLst>
                </a:gridCol>
              </a:tblGrid>
              <a:tr h="0">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Nguyên tố</a:t>
                      </a:r>
                    </a:p>
                  </a:txBody>
                  <a:tcPr marL="0" marR="0" marT="0" marB="0"/>
                </a:tc>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H</a:t>
                      </a:r>
                    </a:p>
                  </a:txBody>
                  <a:tcPr marL="0" marR="0" marT="0" marB="0"/>
                </a:tc>
                <a:tc>
                  <a:txBody>
                    <a:bodyPr/>
                    <a:lstStyle/>
                    <a:p>
                      <a:pPr algn="ctr" fontAlgn="t" latinLnBrk="0"/>
                      <a:r>
                        <a:rPr lang="vi-VN" sz="2400" b="0">
                          <a:solidFill>
                            <a:srgbClr val="333333"/>
                          </a:solidFill>
                          <a:effectLst/>
                          <a:latin typeface="Arial" panose="020B0604020202020204" pitchFamily="34" charset="0"/>
                          <a:cs typeface="Arial" panose="020B0604020202020204" pitchFamily="34" charset="0"/>
                        </a:rPr>
                        <a:t>O</a:t>
                      </a:r>
                    </a:p>
                  </a:txBody>
                  <a:tcPr marL="0" marR="0" marT="0" marB="0"/>
                </a:tc>
                <a:extLst>
                  <a:ext uri="{0D108BD9-81ED-4DB2-BD59-A6C34878D82A}">
                    <a16:rowId xmlns="" xmlns:a16="http://schemas.microsoft.com/office/drawing/2014/main" val="1547456233"/>
                  </a:ext>
                </a:extLst>
              </a:tr>
              <a:tr h="0">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Hóa trị</a:t>
                      </a:r>
                    </a:p>
                  </a:txBody>
                  <a:tcPr marL="0" marR="0" marT="0" marB="0"/>
                </a:tc>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I</a:t>
                      </a:r>
                    </a:p>
                  </a:txBody>
                  <a:tcPr marL="0" marR="0" marT="0" marB="0"/>
                </a:tc>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II</a:t>
                      </a:r>
                    </a:p>
                  </a:txBody>
                  <a:tcPr marL="0" marR="0" marT="0" marB="0"/>
                </a:tc>
                <a:extLst>
                  <a:ext uri="{0D108BD9-81ED-4DB2-BD59-A6C34878D82A}">
                    <a16:rowId xmlns="" xmlns:a16="http://schemas.microsoft.com/office/drawing/2014/main" val="1529679513"/>
                  </a:ext>
                </a:extLst>
              </a:tr>
              <a:tr h="0">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Số nguyên tử</a:t>
                      </a:r>
                    </a:p>
                  </a:txBody>
                  <a:tcPr marL="0" marR="0" marT="0" marB="0"/>
                </a:tc>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2</a:t>
                      </a:r>
                    </a:p>
                  </a:txBody>
                  <a:tcPr marL="0" marR="0" marT="0" marB="0"/>
                </a:tc>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1</a:t>
                      </a:r>
                    </a:p>
                  </a:txBody>
                  <a:tcPr marL="0" marR="0" marT="0" marB="0"/>
                </a:tc>
                <a:extLst>
                  <a:ext uri="{0D108BD9-81ED-4DB2-BD59-A6C34878D82A}">
                    <a16:rowId xmlns="" xmlns:a16="http://schemas.microsoft.com/office/drawing/2014/main" val="1649592553"/>
                  </a:ext>
                </a:extLst>
              </a:tr>
              <a:tr h="0">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Tích hóa trị và số nguyên tử</a:t>
                      </a:r>
                    </a:p>
                  </a:txBody>
                  <a:tcPr marL="0" marR="0" marT="0" marB="0"/>
                </a:tc>
                <a:tc gridSpan="2">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I x 2 = II x 1</a:t>
                      </a:r>
                    </a:p>
                  </a:txBody>
                  <a:tcPr marL="0" marR="0" marT="0" marB="0"/>
                </a:tc>
                <a:tc hMerge="1">
                  <a:txBody>
                    <a:bodyPr/>
                    <a:lstStyle/>
                    <a:p>
                      <a:pPr algn="ctr" fontAlgn="t" latinLnBrk="0"/>
                      <a:endParaRPr lang="vi-VN" sz="2800" b="0" dirty="0">
                        <a:solidFill>
                          <a:srgbClr val="333333"/>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 xmlns:a16="http://schemas.microsoft.com/office/drawing/2014/main" val="1126341931"/>
                  </a:ext>
                </a:extLst>
              </a:tr>
            </a:tbl>
          </a:graphicData>
        </a:graphic>
      </p:graphicFrame>
      <p:graphicFrame>
        <p:nvGraphicFramePr>
          <p:cNvPr id="9" name="Table 8">
            <a:extLst>
              <a:ext uri="{FF2B5EF4-FFF2-40B4-BE49-F238E27FC236}">
                <a16:creationId xmlns="" xmlns:a16="http://schemas.microsoft.com/office/drawing/2014/main" id="{6D201C5B-5B11-45D1-865F-B2B0CDE53A82}"/>
              </a:ext>
            </a:extLst>
          </p:cNvPr>
          <p:cNvGraphicFramePr>
            <a:graphicFrameLocks noGrp="1"/>
          </p:cNvGraphicFramePr>
          <p:nvPr>
            <p:extLst>
              <p:ext uri="{D42A27DB-BD31-4B8C-83A1-F6EECF244321}">
                <p14:modId xmlns:p14="http://schemas.microsoft.com/office/powerpoint/2010/main" val="3483932035"/>
              </p:ext>
            </p:extLst>
          </p:nvPr>
        </p:nvGraphicFramePr>
        <p:xfrm>
          <a:off x="3252520" y="3680042"/>
          <a:ext cx="8381460" cy="1828800"/>
        </p:xfrm>
        <a:graphic>
          <a:graphicData uri="http://schemas.openxmlformats.org/drawingml/2006/table">
            <a:tbl>
              <a:tblPr>
                <a:tableStyleId>{35758FB7-9AC5-4552-8A53-C91805E547FA}</a:tableStyleId>
              </a:tblPr>
              <a:tblGrid>
                <a:gridCol w="2793820">
                  <a:extLst>
                    <a:ext uri="{9D8B030D-6E8A-4147-A177-3AD203B41FA5}">
                      <a16:colId xmlns="" xmlns:a16="http://schemas.microsoft.com/office/drawing/2014/main" val="3406952224"/>
                    </a:ext>
                  </a:extLst>
                </a:gridCol>
                <a:gridCol w="2793820">
                  <a:extLst>
                    <a:ext uri="{9D8B030D-6E8A-4147-A177-3AD203B41FA5}">
                      <a16:colId xmlns="" xmlns:a16="http://schemas.microsoft.com/office/drawing/2014/main" val="2558645709"/>
                    </a:ext>
                  </a:extLst>
                </a:gridCol>
                <a:gridCol w="2793820">
                  <a:extLst>
                    <a:ext uri="{9D8B030D-6E8A-4147-A177-3AD203B41FA5}">
                      <a16:colId xmlns="" xmlns:a16="http://schemas.microsoft.com/office/drawing/2014/main" val="1749115740"/>
                    </a:ext>
                  </a:extLst>
                </a:gridCol>
              </a:tblGrid>
              <a:tr h="0">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Nguyên tố</a:t>
                      </a:r>
                    </a:p>
                  </a:txBody>
                  <a:tcPr marL="0" marR="0" marT="0" marB="0"/>
                </a:tc>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C</a:t>
                      </a:r>
                    </a:p>
                  </a:txBody>
                  <a:tcPr marL="0" marR="0" marT="0" marB="0"/>
                </a:tc>
                <a:tc>
                  <a:txBody>
                    <a:bodyPr/>
                    <a:lstStyle/>
                    <a:p>
                      <a:pPr algn="ctr" fontAlgn="t" latinLnBrk="0"/>
                      <a:r>
                        <a:rPr lang="vi-VN" sz="2400" b="0">
                          <a:solidFill>
                            <a:srgbClr val="333333"/>
                          </a:solidFill>
                          <a:effectLst/>
                          <a:latin typeface="Arial" panose="020B0604020202020204" pitchFamily="34" charset="0"/>
                          <a:cs typeface="Arial" panose="020B0604020202020204" pitchFamily="34" charset="0"/>
                        </a:rPr>
                        <a:t>O</a:t>
                      </a:r>
                    </a:p>
                  </a:txBody>
                  <a:tcPr marL="0" marR="0" marT="0" marB="0"/>
                </a:tc>
                <a:extLst>
                  <a:ext uri="{0D108BD9-81ED-4DB2-BD59-A6C34878D82A}">
                    <a16:rowId xmlns="" xmlns:a16="http://schemas.microsoft.com/office/drawing/2014/main" val="1547456233"/>
                  </a:ext>
                </a:extLst>
              </a:tr>
              <a:tr h="0">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Hóa trị</a:t>
                      </a:r>
                    </a:p>
                  </a:txBody>
                  <a:tcPr marL="0" marR="0" marT="0" marB="0"/>
                </a:tc>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IV</a:t>
                      </a:r>
                    </a:p>
                  </a:txBody>
                  <a:tcPr marL="0" marR="0" marT="0" marB="0"/>
                </a:tc>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II</a:t>
                      </a:r>
                    </a:p>
                  </a:txBody>
                  <a:tcPr marL="0" marR="0" marT="0" marB="0"/>
                </a:tc>
                <a:extLst>
                  <a:ext uri="{0D108BD9-81ED-4DB2-BD59-A6C34878D82A}">
                    <a16:rowId xmlns="" xmlns:a16="http://schemas.microsoft.com/office/drawing/2014/main" val="1529679513"/>
                  </a:ext>
                </a:extLst>
              </a:tr>
              <a:tr h="0">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Số nguyên tử</a:t>
                      </a:r>
                    </a:p>
                  </a:txBody>
                  <a:tcPr marL="0" marR="0" marT="0" marB="0"/>
                </a:tc>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1</a:t>
                      </a:r>
                    </a:p>
                  </a:txBody>
                  <a:tcPr marL="0" marR="0" marT="0" marB="0"/>
                </a:tc>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2</a:t>
                      </a:r>
                    </a:p>
                  </a:txBody>
                  <a:tcPr marL="0" marR="0" marT="0" marB="0"/>
                </a:tc>
                <a:extLst>
                  <a:ext uri="{0D108BD9-81ED-4DB2-BD59-A6C34878D82A}">
                    <a16:rowId xmlns="" xmlns:a16="http://schemas.microsoft.com/office/drawing/2014/main" val="1649592553"/>
                  </a:ext>
                </a:extLst>
              </a:tr>
              <a:tr h="0">
                <a:tc>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Tích hóa trị và số nguyên tử</a:t>
                      </a:r>
                    </a:p>
                  </a:txBody>
                  <a:tcPr marL="0" marR="0" marT="0" marB="0"/>
                </a:tc>
                <a:tc gridSpan="2">
                  <a:txBody>
                    <a:bodyPr/>
                    <a:lstStyle/>
                    <a:p>
                      <a:pPr algn="ctr" fontAlgn="t" latinLnBrk="0"/>
                      <a:r>
                        <a:rPr lang="vi-VN" sz="2400" b="0" dirty="0">
                          <a:solidFill>
                            <a:srgbClr val="333333"/>
                          </a:solidFill>
                          <a:effectLst/>
                          <a:latin typeface="Arial" panose="020B0604020202020204" pitchFamily="34" charset="0"/>
                          <a:cs typeface="Arial" panose="020B0604020202020204" pitchFamily="34" charset="0"/>
                        </a:rPr>
                        <a:t>IV x 1 = II x 2</a:t>
                      </a:r>
                    </a:p>
                  </a:txBody>
                  <a:tcPr marL="0" marR="0" marT="0" marB="0"/>
                </a:tc>
                <a:tc hMerge="1">
                  <a:txBody>
                    <a:bodyPr/>
                    <a:lstStyle/>
                    <a:p>
                      <a:pPr algn="ctr" fontAlgn="t" latinLnBrk="0"/>
                      <a:endParaRPr lang="vi-VN" sz="2800" b="0" dirty="0">
                        <a:solidFill>
                          <a:srgbClr val="333333"/>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 xmlns:a16="http://schemas.microsoft.com/office/drawing/2014/main" val="1126341931"/>
                  </a:ext>
                </a:extLst>
              </a:tr>
            </a:tbl>
          </a:graphicData>
        </a:graphic>
      </p:graphicFrame>
    </p:spTree>
    <p:extLst>
      <p:ext uri="{BB962C8B-B14F-4D97-AF65-F5344CB8AC3E}">
        <p14:creationId xmlns:p14="http://schemas.microsoft.com/office/powerpoint/2010/main" val="2099558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l="-761"/>
          <a:stretch/>
        </p:blipFill>
        <p:spPr>
          <a:xfrm flipH="1">
            <a:off x="461490" y="994674"/>
            <a:ext cx="3736911" cy="4527023"/>
          </a:xfrm>
          <a:prstGeom prst="rect">
            <a:avLst/>
          </a:prstGeom>
        </p:spPr>
      </p:pic>
      <p:sp>
        <p:nvSpPr>
          <p:cNvPr id="34" name="Rectangle: Diagonal Corners Rounded 33">
            <a:extLst>
              <a:ext uri="{FF2B5EF4-FFF2-40B4-BE49-F238E27FC236}">
                <a16:creationId xmlns="" xmlns:a16="http://schemas.microsoft.com/office/drawing/2014/main" id="{D5D1A4A5-A2A9-4896-90B4-7F292FE23590}"/>
              </a:ext>
            </a:extLst>
          </p:cNvPr>
          <p:cNvSpPr/>
          <p:nvPr/>
        </p:nvSpPr>
        <p:spPr>
          <a:xfrm>
            <a:off x="4005804" y="2042575"/>
            <a:ext cx="7063191" cy="277284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altLang="zh-CN" sz="3200" dirty="0">
                <a:solidFill>
                  <a:schemeClr val="tx1"/>
                </a:solidFill>
                <a:latin typeface="Arial" panose="020B0604020202020204" pitchFamily="34" charset="0"/>
                <a:cs typeface="Arial" panose="020B0604020202020204" pitchFamily="34" charset="0"/>
                <a:sym typeface="+mn-lt"/>
              </a:rPr>
              <a:t>Khi các nguyên tử của 2 nguyên tố A, B liên kết với nhau, tích giữa hóa trị và số nguyên tử của A bằng tích giữa hóa trị và số nguyên tử của B. </a:t>
            </a:r>
            <a:endParaRPr lang="zh-CN" altLang="en-US" sz="3200" dirty="0">
              <a:solidFill>
                <a:schemeClr val="tx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936156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 xmlns:a16="http://schemas.microsoft.com/office/drawing/2014/main" id="{D4DEE1D0-258A-4E6D-9BFB-826198ADF7FE}"/>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24" name="TextBox 23">
            <a:extLst>
              <a:ext uri="{FF2B5EF4-FFF2-40B4-BE49-F238E27FC236}">
                <a16:creationId xmlns="" xmlns:a16="http://schemas.microsoft.com/office/drawing/2014/main" id="{80035EEC-34DF-479D-A575-363FB8FD5B0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pic>
        <p:nvPicPr>
          <p:cNvPr id="9" name="图片 2">
            <a:extLst>
              <a:ext uri="{FF2B5EF4-FFF2-40B4-BE49-F238E27FC236}">
                <a16:creationId xmlns="" xmlns:a16="http://schemas.microsoft.com/office/drawing/2014/main" id="{C7A606F8-67CB-4E25-94C5-1CE20E272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626" y="2215405"/>
            <a:ext cx="2929810" cy="2929810"/>
          </a:xfrm>
          <a:prstGeom prst="rect">
            <a:avLst/>
          </a:prstGeom>
        </p:spPr>
      </p:pic>
      <p:sp>
        <p:nvSpPr>
          <p:cNvPr id="10" name="TextBox 9">
            <a:extLst>
              <a:ext uri="{FF2B5EF4-FFF2-40B4-BE49-F238E27FC236}">
                <a16:creationId xmlns="" xmlns:a16="http://schemas.microsoft.com/office/drawing/2014/main" id="{703B7D31-3AFF-431A-9F63-D3C150876E9B}"/>
              </a:ext>
            </a:extLst>
          </p:cNvPr>
          <p:cNvSpPr txBox="1"/>
          <p:nvPr/>
        </p:nvSpPr>
        <p:spPr>
          <a:xfrm>
            <a:off x="3970874" y="1864428"/>
            <a:ext cx="7381753" cy="1815882"/>
          </a:xfrm>
          <a:prstGeom prst="rect">
            <a:avLst/>
          </a:prstGeom>
          <a:solidFill>
            <a:srgbClr val="FFFFCC"/>
          </a:solidFill>
        </p:spPr>
        <p:txBody>
          <a:bodyPr wrap="square">
            <a:spAutoFit/>
          </a:bodyPr>
          <a:lstStyle/>
          <a:p>
            <a:pPr algn="just"/>
            <a:r>
              <a:rPr lang="en-US" sz="2800" b="1" dirty="0" err="1" smtClean="0">
                <a:solidFill>
                  <a:srgbClr val="C00000"/>
                </a:solidFill>
                <a:latin typeface="Arial" panose="020B0604020202020204" pitchFamily="34" charset="0"/>
                <a:cs typeface="Arial" panose="020B0604020202020204" pitchFamily="34" charset="0"/>
              </a:rPr>
              <a:t>Bài</a:t>
            </a:r>
            <a:r>
              <a:rPr lang="en-US" sz="2800" b="1" dirty="0" smtClean="0">
                <a:solidFill>
                  <a:srgbClr val="C00000"/>
                </a:solidFill>
                <a:latin typeface="Arial" panose="020B0604020202020204" pitchFamily="34" charset="0"/>
                <a:cs typeface="Arial" panose="020B0604020202020204" pitchFamily="34" charset="0"/>
              </a:rPr>
              <a:t> 3</a:t>
            </a:r>
            <a:r>
              <a:rPr lang="vi-VN" sz="2800" b="1" i="0" dirty="0" smtClean="0">
                <a:solidFill>
                  <a:srgbClr val="C00000"/>
                </a:solidFill>
                <a:effectLst/>
                <a:latin typeface="Arial" panose="020B0604020202020204" pitchFamily="34" charset="0"/>
                <a:cs typeface="Arial" panose="020B0604020202020204" pitchFamily="34" charset="0"/>
              </a:rPr>
              <a:t>.</a:t>
            </a:r>
            <a:r>
              <a:rPr lang="vi-VN" sz="2800" b="0" i="0" dirty="0">
                <a:solidFill>
                  <a:srgbClr val="C00000"/>
                </a:solidFill>
                <a:effectLst/>
                <a:latin typeface="Arial" panose="020B0604020202020204" pitchFamily="34" charset="0"/>
                <a:cs typeface="Arial" panose="020B0604020202020204" pitchFamily="34" charset="0"/>
              </a:rPr>
              <a:t> </a:t>
            </a:r>
            <a:r>
              <a:rPr lang="en-US" sz="2800" b="1" dirty="0">
                <a:solidFill>
                  <a:srgbClr val="C00000"/>
                </a:solidFill>
                <a:latin typeface="Arial" panose="020B0604020202020204" pitchFamily="34" charset="0"/>
                <a:cs typeface="Arial" panose="020B0604020202020204" pitchFamily="34" charset="0"/>
              </a:rPr>
              <a:t> ( SGK – </a:t>
            </a:r>
            <a:r>
              <a:rPr lang="en-US" sz="2800" b="1" dirty="0" err="1" smtClean="0">
                <a:solidFill>
                  <a:srgbClr val="C00000"/>
                </a:solidFill>
                <a:latin typeface="Arial" panose="020B0604020202020204" pitchFamily="34" charset="0"/>
                <a:cs typeface="Arial" panose="020B0604020202020204" pitchFamily="34" charset="0"/>
              </a:rPr>
              <a:t>Tr41</a:t>
            </a:r>
            <a:r>
              <a:rPr lang="en-US" sz="2800" b="1" dirty="0">
                <a:solidFill>
                  <a:srgbClr val="C00000"/>
                </a:solidFill>
                <a:latin typeface="Arial" panose="020B0604020202020204" pitchFamily="34" charset="0"/>
                <a:cs typeface="Arial" panose="020B0604020202020204" pitchFamily="34" charset="0"/>
              </a:rPr>
              <a:t>) </a:t>
            </a:r>
            <a:r>
              <a:rPr lang="vi-VN" sz="2800" b="0" i="0" dirty="0" smtClean="0">
                <a:solidFill>
                  <a:srgbClr val="333333"/>
                </a:solidFill>
                <a:effectLst/>
                <a:latin typeface="Arial" panose="020B0604020202020204" pitchFamily="34" charset="0"/>
                <a:cs typeface="Arial" panose="020B0604020202020204" pitchFamily="34" charset="0"/>
              </a:rPr>
              <a:t>Dựa </a:t>
            </a:r>
            <a:r>
              <a:rPr lang="vi-VN" sz="2800" b="0" i="0" dirty="0">
                <a:solidFill>
                  <a:srgbClr val="333333"/>
                </a:solidFill>
                <a:effectLst/>
                <a:latin typeface="Arial" panose="020B0604020202020204" pitchFamily="34" charset="0"/>
                <a:cs typeface="Arial" panose="020B0604020202020204" pitchFamily="34" charset="0"/>
              </a:rPr>
              <a:t>vào hóa trị của các nguyên tố trong bảng 6.1 và quy tắc hóa trị, hãy cho biết mỗi nguyên tử Mg có thể kết hợp được với bao nhiêu nguyên tử Cl.</a:t>
            </a:r>
            <a:endParaRPr lang="vi-VN"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CC1F0746-16A3-4743-9CFD-F124C2D9C4F4}"/>
              </a:ext>
            </a:extLst>
          </p:cNvPr>
          <p:cNvSpPr txBox="1"/>
          <p:nvPr/>
        </p:nvSpPr>
        <p:spPr>
          <a:xfrm>
            <a:off x="3970875" y="4321711"/>
            <a:ext cx="7508361" cy="1815882"/>
          </a:xfrm>
          <a:prstGeom prst="rect">
            <a:avLst/>
          </a:prstGeom>
          <a:solidFill>
            <a:srgbClr val="FFFFCC"/>
          </a:solidFill>
        </p:spPr>
        <p:txBody>
          <a:bodyPr wrap="square">
            <a:spAutoFit/>
          </a:bodyPr>
          <a:lstStyle/>
          <a:p>
            <a:r>
              <a:rPr lang="en-US" sz="2800" b="1" i="0" dirty="0" err="1" smtClean="0">
                <a:solidFill>
                  <a:srgbClr val="C00000"/>
                </a:solidFill>
                <a:effectLst/>
                <a:latin typeface="Arial" panose="020B0604020202020204" pitchFamily="34" charset="0"/>
                <a:cs typeface="Arial" panose="020B0604020202020204" pitchFamily="34" charset="0"/>
              </a:rPr>
              <a:t>Bài</a:t>
            </a:r>
            <a:r>
              <a:rPr lang="en-US" sz="2800" b="1" i="0" dirty="0" smtClean="0">
                <a:solidFill>
                  <a:srgbClr val="C00000"/>
                </a:solidFill>
                <a:effectLst/>
                <a:latin typeface="Arial" panose="020B0604020202020204" pitchFamily="34" charset="0"/>
                <a:cs typeface="Arial" panose="020B0604020202020204" pitchFamily="34" charset="0"/>
              </a:rPr>
              <a:t> 4 ( SGK – </a:t>
            </a:r>
            <a:r>
              <a:rPr lang="en-US" sz="2800" b="1" i="0" dirty="0" err="1" smtClean="0">
                <a:solidFill>
                  <a:srgbClr val="C00000"/>
                </a:solidFill>
                <a:effectLst/>
                <a:latin typeface="Arial" panose="020B0604020202020204" pitchFamily="34" charset="0"/>
                <a:cs typeface="Arial" panose="020B0604020202020204" pitchFamily="34" charset="0"/>
              </a:rPr>
              <a:t>Tr</a:t>
            </a:r>
            <a:r>
              <a:rPr lang="en-US" sz="2800" b="1" i="0" dirty="0" smtClean="0">
                <a:solidFill>
                  <a:srgbClr val="C00000"/>
                </a:solidFill>
                <a:effectLst/>
                <a:latin typeface="Arial" panose="020B0604020202020204" pitchFamily="34" charset="0"/>
                <a:cs typeface="Arial" panose="020B0604020202020204" pitchFamily="34" charset="0"/>
              </a:rPr>
              <a:t> 41)</a:t>
            </a:r>
            <a:r>
              <a:rPr lang="vi-VN" sz="2800" b="1" i="0" dirty="0" smtClean="0">
                <a:solidFill>
                  <a:srgbClr val="C00000"/>
                </a:solidFill>
                <a:effectLst/>
                <a:latin typeface="Arial" panose="020B0604020202020204" pitchFamily="34" charset="0"/>
                <a:cs typeface="Arial" panose="020B0604020202020204" pitchFamily="34" charset="0"/>
              </a:rPr>
              <a:t>.</a:t>
            </a:r>
            <a:r>
              <a:rPr lang="vi-VN" sz="2800" b="0" i="0" dirty="0">
                <a:solidFill>
                  <a:srgbClr val="C00000"/>
                </a:solidFill>
                <a:effectLst/>
                <a:latin typeface="Arial" panose="020B0604020202020204" pitchFamily="34" charset="0"/>
                <a:cs typeface="Arial" panose="020B0604020202020204" pitchFamily="34" charset="0"/>
              </a:rPr>
              <a:t> </a:t>
            </a:r>
            <a:r>
              <a:rPr lang="vi-VN" sz="2800" b="0" i="0" dirty="0">
                <a:solidFill>
                  <a:srgbClr val="333333"/>
                </a:solidFill>
                <a:effectLst/>
                <a:latin typeface="Arial" panose="020B0604020202020204" pitchFamily="34" charset="0"/>
                <a:cs typeface="Arial" panose="020B0604020202020204" pitchFamily="34" charset="0"/>
              </a:rPr>
              <a:t>Nguyên tố A có hóa trị III, nguyên tố B có hóa trị II. Hãy tính tỉ lệ nguyên tử của A và B trong hợp chất tạo thành từ 2 nguyên tố đó.</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22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B5E725D-1E44-477F-AEF5-FBBFFACB2671}"/>
              </a:ext>
            </a:extLst>
          </p:cNvPr>
          <p:cNvSpPr txBox="1"/>
          <p:nvPr/>
        </p:nvSpPr>
        <p:spPr>
          <a:xfrm>
            <a:off x="4884039" y="40064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7" name="TextBox 16">
            <a:extLst>
              <a:ext uri="{FF2B5EF4-FFF2-40B4-BE49-F238E27FC236}">
                <a16:creationId xmlns="" xmlns:a16="http://schemas.microsoft.com/office/drawing/2014/main" id="{F31BD57A-DCD9-4FC1-9CEE-9AD8628B2A62}"/>
              </a:ext>
            </a:extLst>
          </p:cNvPr>
          <p:cNvSpPr txBox="1"/>
          <p:nvPr/>
        </p:nvSpPr>
        <p:spPr>
          <a:xfrm>
            <a:off x="914196" y="1334640"/>
            <a:ext cx="10789919" cy="2062103"/>
          </a:xfrm>
          <a:prstGeom prst="rect">
            <a:avLst/>
          </a:prstGeom>
          <a:noFill/>
        </p:spPr>
        <p:txBody>
          <a:bodyPr wrap="square">
            <a:spAutoFit/>
          </a:bodyPr>
          <a:lstStyle/>
          <a:p>
            <a:pPr algn="l" latinLnBrk="0"/>
            <a:r>
              <a:rPr lang="vi-VN" sz="3200" b="1" i="0" dirty="0">
                <a:solidFill>
                  <a:srgbClr val="C00000"/>
                </a:solidFill>
                <a:effectLst/>
                <a:latin typeface="Arial" panose="020B0604020202020204" pitchFamily="34" charset="0"/>
                <a:cs typeface="Arial" panose="020B0604020202020204" pitchFamily="34" charset="0"/>
              </a:rPr>
              <a:t>Câu 1.</a:t>
            </a:r>
            <a:r>
              <a:rPr lang="vi-VN" sz="3200" b="0" i="0" dirty="0">
                <a:solidFill>
                  <a:srgbClr val="C00000"/>
                </a:solidFill>
                <a:effectLst/>
                <a:latin typeface="Arial" panose="020B0604020202020204" pitchFamily="34" charset="0"/>
                <a:cs typeface="Arial" panose="020B0604020202020204" pitchFamily="34" charset="0"/>
              </a:rPr>
              <a:t> </a:t>
            </a:r>
          </a:p>
          <a:p>
            <a:pPr algn="l" latinLnBrk="0"/>
            <a:r>
              <a:rPr lang="vi-VN" sz="3200" b="0" i="0" dirty="0">
                <a:solidFill>
                  <a:srgbClr val="333333"/>
                </a:solidFill>
                <a:effectLst/>
                <a:latin typeface="Arial" panose="020B0604020202020204" pitchFamily="34" charset="0"/>
                <a:cs typeface="Arial" panose="020B0604020202020204" pitchFamily="34" charset="0"/>
              </a:rPr>
              <a:t>- Gọi số nguyên tử của nguyên tố Mg (II), Cl (I) lần lượt là x và y</a:t>
            </a:r>
          </a:p>
          <a:p>
            <a:pPr algn="l" latinLnBrk="0"/>
            <a:r>
              <a:rPr lang="vi-VN" sz="3200" b="0" i="0" dirty="0">
                <a:solidFill>
                  <a:srgbClr val="333333"/>
                </a:solidFill>
                <a:effectLst/>
                <a:latin typeface="Arial" panose="020B0604020202020204" pitchFamily="34" charset="0"/>
                <a:cs typeface="Arial" panose="020B0604020202020204" pitchFamily="34" charset="0"/>
              </a:rPr>
              <a:t>- Áp dụng quy tắc hóa trị ta có: II.x = I.y</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E66AE751-CEBC-4FDB-9AAD-C54E10EB5D2E}"/>
                  </a:ext>
                </a:extLst>
              </p:cNvPr>
              <p:cNvSpPr txBox="1"/>
              <p:nvPr/>
            </p:nvSpPr>
            <p:spPr>
              <a:xfrm>
                <a:off x="4774858" y="3826413"/>
                <a:ext cx="3888593" cy="806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14:m>
                  <m:oMath xmlns:m="http://schemas.openxmlformats.org/officeDocument/2006/math">
                    <m:f>
                      <m:fPr>
                        <m:ctrlPr>
                          <a:rPr lang="vi-VN" sz="3200" i="1" dirty="0" smtClean="0">
                            <a:solidFill>
                              <a:srgbClr val="FF0000"/>
                            </a:solidFill>
                            <a:latin typeface="Cambria Math"/>
                          </a:rPr>
                        </m:ctrlPr>
                      </m:fPr>
                      <m:num>
                        <m:r>
                          <a:rPr lang="vi-VN" sz="3200" b="0" i="1" dirty="0" smtClean="0">
                            <a:solidFill>
                              <a:srgbClr val="FF0000"/>
                            </a:solidFill>
                            <a:latin typeface="Cambria Math" panose="02040503050406030204" pitchFamily="18" charset="0"/>
                          </a:rPr>
                          <m:t>𝑥</m:t>
                        </m:r>
                      </m:num>
                      <m:den>
                        <m:r>
                          <a:rPr lang="vi-VN" sz="3200" b="0" i="1" dirty="0" smtClean="0">
                            <a:solidFill>
                              <a:srgbClr val="FF0000"/>
                            </a:solidFill>
                            <a:latin typeface="Cambria Math" panose="02040503050406030204" pitchFamily="18" charset="0"/>
                          </a:rPr>
                          <m:t>𝑦</m:t>
                        </m:r>
                      </m:den>
                    </m:f>
                  </m:oMath>
                </a14:m>
                <a:r>
                  <a:rPr lang="vi-VN" sz="3200" dirty="0">
                    <a:latin typeface="Arial" panose="020B0604020202020204" pitchFamily="34" charset="0"/>
                    <a:cs typeface="Arial" panose="020B0604020202020204" pitchFamily="34" charset="0"/>
                  </a:rPr>
                  <a:t>  = </a:t>
                </a:r>
                <a14:m>
                  <m:oMath xmlns:m="http://schemas.openxmlformats.org/officeDocument/2006/math">
                    <m:f>
                      <m:fPr>
                        <m:ctrlPr>
                          <a:rPr lang="vi-VN" sz="3200" i="1" dirty="0" smtClean="0">
                            <a:solidFill>
                              <a:srgbClr val="7030A0"/>
                            </a:solidFill>
                            <a:latin typeface="Cambria Math"/>
                          </a:rPr>
                        </m:ctrlPr>
                      </m:fPr>
                      <m:num>
                        <m:r>
                          <m:rPr>
                            <m:sty m:val="p"/>
                          </m:rPr>
                          <a:rPr lang="vi-VN" sz="3200" b="0" i="0" dirty="0" smtClean="0">
                            <a:solidFill>
                              <a:srgbClr val="7030A0"/>
                            </a:solidFill>
                            <a:latin typeface="Cambria Math" panose="02040503050406030204" pitchFamily="18" charset="0"/>
                          </a:rPr>
                          <m:t>I</m:t>
                        </m:r>
                      </m:num>
                      <m:den>
                        <m:r>
                          <m:rPr>
                            <m:sty m:val="p"/>
                          </m:rPr>
                          <a:rPr lang="vi-VN" sz="3200" b="0" i="0" dirty="0" smtClean="0">
                            <a:solidFill>
                              <a:srgbClr val="7030A0"/>
                            </a:solidFill>
                            <a:latin typeface="Cambria Math" panose="02040503050406030204" pitchFamily="18" charset="0"/>
                          </a:rPr>
                          <m:t>II</m:t>
                        </m:r>
                      </m:den>
                    </m:f>
                    <m:r>
                      <a:rPr lang="vi-VN" sz="3200" b="0" i="0" dirty="0" smtClean="0">
                        <a:solidFill>
                          <a:srgbClr val="7030A0"/>
                        </a:solidFill>
                        <a:latin typeface="Cambria Math" panose="02040503050406030204" pitchFamily="18" charset="0"/>
                      </a:rPr>
                      <m:t>= </m:t>
                    </m:r>
                    <m:f>
                      <m:fPr>
                        <m:ctrlPr>
                          <a:rPr lang="vi-VN" sz="3200" i="1" dirty="0" smtClean="0">
                            <a:solidFill>
                              <a:srgbClr val="7030A0"/>
                            </a:solidFill>
                            <a:latin typeface="Cambria Math"/>
                          </a:rPr>
                        </m:ctrlPr>
                      </m:fPr>
                      <m:num>
                        <m:r>
                          <a:rPr lang="vi-VN" sz="3200" b="0" i="0" dirty="0" smtClean="0">
                            <a:solidFill>
                              <a:srgbClr val="7030A0"/>
                            </a:solidFill>
                            <a:latin typeface="Cambria Math" panose="02040503050406030204" pitchFamily="18" charset="0"/>
                          </a:rPr>
                          <m:t>1</m:t>
                        </m:r>
                      </m:num>
                      <m:den>
                        <m:r>
                          <a:rPr lang="vi-VN" sz="3200" b="0" i="0" dirty="0" smtClean="0">
                            <a:solidFill>
                              <a:srgbClr val="7030A0"/>
                            </a:solidFill>
                            <a:latin typeface="Cambria Math" panose="02040503050406030204" pitchFamily="18" charset="0"/>
                          </a:rPr>
                          <m:t>2</m:t>
                        </m:r>
                      </m:den>
                    </m:f>
                  </m:oMath>
                </a14:m>
                <a:endParaRPr lang="vi-VN" sz="3200" baseline="-25000" dirty="0">
                  <a:solidFill>
                    <a:srgbClr val="7030A0"/>
                  </a:solidFill>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E66AE751-CEBC-4FDB-9AAD-C54E10EB5D2E}"/>
                  </a:ext>
                </a:extLst>
              </p:cNvPr>
              <p:cNvSpPr txBox="1">
                <a:spLocks noRot="1" noChangeAspect="1" noMove="1" noResize="1" noEditPoints="1" noAdjustHandles="1" noChangeArrowheads="1" noChangeShapeType="1" noTextEdit="1"/>
              </p:cNvSpPr>
              <p:nvPr/>
            </p:nvSpPr>
            <p:spPr>
              <a:xfrm>
                <a:off x="4774858" y="3826413"/>
                <a:ext cx="3888593" cy="806311"/>
              </a:xfrm>
              <a:prstGeom prst="rect">
                <a:avLst/>
              </a:prstGeom>
              <a:blipFill>
                <a:blip r:embed="rId2"/>
                <a:stretch>
                  <a:fillRect t="-746" b="-4478"/>
                </a:stretch>
              </a:blipFill>
            </p:spPr>
            <p:txBody>
              <a:bodyPr/>
              <a:lstStyle/>
              <a:p>
                <a:r>
                  <a:rPr lang="vi-VN">
                    <a:noFill/>
                  </a:rPr>
                  <a:t> </a:t>
                </a:r>
              </a:p>
            </p:txBody>
          </p:sp>
        </mc:Fallback>
      </mc:AlternateContent>
      <p:sp>
        <p:nvSpPr>
          <p:cNvPr id="19" name="TextBox 18">
            <a:extLst>
              <a:ext uri="{FF2B5EF4-FFF2-40B4-BE49-F238E27FC236}">
                <a16:creationId xmlns="" xmlns:a16="http://schemas.microsoft.com/office/drawing/2014/main" id="{8A87F444-15DD-42BC-99E2-9B73A5EC2C62}"/>
              </a:ext>
            </a:extLst>
          </p:cNvPr>
          <p:cNvSpPr txBox="1"/>
          <p:nvPr/>
        </p:nvSpPr>
        <p:spPr>
          <a:xfrm>
            <a:off x="8765907" y="4008097"/>
            <a:ext cx="3225070" cy="584775"/>
          </a:xfrm>
          <a:prstGeom prst="rect">
            <a:avLst/>
          </a:prstGeom>
          <a:noFill/>
        </p:spPr>
        <p:txBody>
          <a:bodyPr wrap="square">
            <a:spAutoFit/>
          </a:bodyPr>
          <a:lstStyle/>
          <a:p>
            <a:r>
              <a:rPr lang="en-US" sz="3200" dirty="0"/>
              <a:t>⇒ </a:t>
            </a:r>
            <a:r>
              <a:rPr lang="vi-VN" sz="3200" dirty="0">
                <a:solidFill>
                  <a:srgbClr val="FF0000"/>
                </a:solidFill>
                <a:latin typeface="Arial" panose="020B0604020202020204" pitchFamily="34" charset="0"/>
                <a:cs typeface="Arial" panose="020B0604020202020204" pitchFamily="34" charset="0"/>
              </a:rPr>
              <a:t>x</a:t>
            </a:r>
            <a:r>
              <a:rPr lang="vi-VN" sz="3200" dirty="0">
                <a:latin typeface="Arial" panose="020B0604020202020204" pitchFamily="34" charset="0"/>
                <a:cs typeface="Arial" panose="020B0604020202020204" pitchFamily="34" charset="0"/>
              </a:rPr>
              <a:t> = </a:t>
            </a:r>
            <a:r>
              <a:rPr lang="vi-VN" sz="3200" dirty="0">
                <a:solidFill>
                  <a:srgbClr val="7030A0"/>
                </a:solidFill>
                <a:latin typeface="Arial" panose="020B0604020202020204" pitchFamily="34" charset="0"/>
                <a:cs typeface="Arial" panose="020B0604020202020204" pitchFamily="34" charset="0"/>
              </a:rPr>
              <a:t>1</a:t>
            </a:r>
            <a:r>
              <a:rPr lang="vi-VN" sz="3200" dirty="0">
                <a:latin typeface="Arial" panose="020B0604020202020204" pitchFamily="34" charset="0"/>
                <a:cs typeface="Arial" panose="020B0604020202020204" pitchFamily="34" charset="0"/>
              </a:rPr>
              <a:t>, </a:t>
            </a:r>
            <a:r>
              <a:rPr lang="vi-VN" sz="3200" dirty="0">
                <a:solidFill>
                  <a:srgbClr val="FF0000"/>
                </a:solidFill>
                <a:latin typeface="Arial" panose="020B0604020202020204" pitchFamily="34" charset="0"/>
                <a:cs typeface="Arial" panose="020B0604020202020204" pitchFamily="34" charset="0"/>
              </a:rPr>
              <a:t>y</a:t>
            </a:r>
            <a:r>
              <a:rPr lang="vi-VN" sz="3200" dirty="0">
                <a:latin typeface="Arial" panose="020B0604020202020204" pitchFamily="34" charset="0"/>
                <a:cs typeface="Arial" panose="020B0604020202020204" pitchFamily="34" charset="0"/>
              </a:rPr>
              <a:t> = </a:t>
            </a:r>
            <a:r>
              <a:rPr lang="vi-VN" sz="3200" dirty="0">
                <a:solidFill>
                  <a:srgbClr val="7030A0"/>
                </a:solidFill>
                <a:latin typeface="Arial" panose="020B0604020202020204" pitchFamily="34" charset="0"/>
                <a:cs typeface="Arial" panose="020B0604020202020204" pitchFamily="34" charset="0"/>
              </a:rPr>
              <a:t>2</a:t>
            </a:r>
          </a:p>
        </p:txBody>
      </p:sp>
      <p:sp>
        <p:nvSpPr>
          <p:cNvPr id="20" name="TextBox 19">
            <a:extLst>
              <a:ext uri="{FF2B5EF4-FFF2-40B4-BE49-F238E27FC236}">
                <a16:creationId xmlns="" xmlns:a16="http://schemas.microsoft.com/office/drawing/2014/main" id="{789BFC81-18A6-41FD-B58B-A29A21DCDCBA}"/>
              </a:ext>
            </a:extLst>
          </p:cNvPr>
          <p:cNvSpPr txBox="1"/>
          <p:nvPr/>
        </p:nvSpPr>
        <p:spPr>
          <a:xfrm>
            <a:off x="886265" y="4106477"/>
            <a:ext cx="3888593"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 Chuyển thành tỉ lệ:</a:t>
            </a:r>
          </a:p>
        </p:txBody>
      </p:sp>
      <p:sp>
        <p:nvSpPr>
          <p:cNvPr id="21" name="TextBox 20">
            <a:extLst>
              <a:ext uri="{FF2B5EF4-FFF2-40B4-BE49-F238E27FC236}">
                <a16:creationId xmlns="" xmlns:a16="http://schemas.microsoft.com/office/drawing/2014/main" id="{A6383B5A-7D58-4C12-84A2-AF5E9144284E}"/>
              </a:ext>
            </a:extLst>
          </p:cNvPr>
          <p:cNvSpPr txBox="1"/>
          <p:nvPr/>
        </p:nvSpPr>
        <p:spPr>
          <a:xfrm>
            <a:off x="886265" y="4981940"/>
            <a:ext cx="9861452"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 Vậy 1 nguyên tử Mg kết hợp với 2 nguyên tử Cl</a:t>
            </a:r>
          </a:p>
        </p:txBody>
      </p:sp>
    </p:spTree>
    <p:extLst>
      <p:ext uri="{BB962C8B-B14F-4D97-AF65-F5344CB8AC3E}">
        <p14:creationId xmlns:p14="http://schemas.microsoft.com/office/powerpoint/2010/main" val="2354849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B5E725D-1E44-477F-AEF5-FBBFFACB2671}"/>
              </a:ext>
            </a:extLst>
          </p:cNvPr>
          <p:cNvSpPr txBox="1"/>
          <p:nvPr/>
        </p:nvSpPr>
        <p:spPr>
          <a:xfrm>
            <a:off x="4884039" y="40064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7" name="TextBox 16">
            <a:extLst>
              <a:ext uri="{FF2B5EF4-FFF2-40B4-BE49-F238E27FC236}">
                <a16:creationId xmlns="" xmlns:a16="http://schemas.microsoft.com/office/drawing/2014/main" id="{F31BD57A-DCD9-4FC1-9CEE-9AD8628B2A62}"/>
              </a:ext>
            </a:extLst>
          </p:cNvPr>
          <p:cNvSpPr txBox="1"/>
          <p:nvPr/>
        </p:nvSpPr>
        <p:spPr>
          <a:xfrm>
            <a:off x="914196" y="1334640"/>
            <a:ext cx="10789919" cy="2062103"/>
          </a:xfrm>
          <a:prstGeom prst="rect">
            <a:avLst/>
          </a:prstGeom>
          <a:noFill/>
        </p:spPr>
        <p:txBody>
          <a:bodyPr wrap="square">
            <a:spAutoFit/>
          </a:bodyPr>
          <a:lstStyle/>
          <a:p>
            <a:pPr algn="l" latinLnBrk="0"/>
            <a:r>
              <a:rPr lang="en-US" sz="3200" b="1" dirty="0" err="1" smtClean="0">
                <a:solidFill>
                  <a:srgbClr val="C00000"/>
                </a:solidFill>
                <a:latin typeface="Arial" panose="020B0604020202020204" pitchFamily="34" charset="0"/>
                <a:cs typeface="Arial" panose="020B0604020202020204" pitchFamily="34" charset="0"/>
              </a:rPr>
              <a:t>Bài</a:t>
            </a:r>
            <a:r>
              <a:rPr lang="en-US" sz="3200" b="1" dirty="0" smtClean="0">
                <a:solidFill>
                  <a:srgbClr val="C00000"/>
                </a:solidFill>
                <a:latin typeface="Arial" panose="020B0604020202020204" pitchFamily="34" charset="0"/>
                <a:cs typeface="Arial" panose="020B0604020202020204" pitchFamily="34" charset="0"/>
              </a:rPr>
              <a:t> 4 ( SGK – </a:t>
            </a:r>
            <a:r>
              <a:rPr lang="en-US" sz="3200" b="1" dirty="0" err="1" smtClean="0">
                <a:solidFill>
                  <a:srgbClr val="C00000"/>
                </a:solidFill>
                <a:latin typeface="Arial" panose="020B0604020202020204" pitchFamily="34" charset="0"/>
                <a:cs typeface="Arial" panose="020B0604020202020204" pitchFamily="34" charset="0"/>
              </a:rPr>
              <a:t>tr</a:t>
            </a:r>
            <a:r>
              <a:rPr lang="en-US" sz="3200" b="1" dirty="0" smtClean="0">
                <a:solidFill>
                  <a:srgbClr val="C00000"/>
                </a:solidFill>
                <a:latin typeface="Arial" panose="020B0604020202020204" pitchFamily="34" charset="0"/>
                <a:cs typeface="Arial" panose="020B0604020202020204" pitchFamily="34" charset="0"/>
              </a:rPr>
              <a:t> 41)</a:t>
            </a:r>
            <a:r>
              <a:rPr lang="vi-VN" sz="3200" b="1" i="0" dirty="0" smtClean="0">
                <a:solidFill>
                  <a:srgbClr val="C00000"/>
                </a:solidFill>
                <a:effectLst/>
                <a:latin typeface="Arial" panose="020B0604020202020204" pitchFamily="34" charset="0"/>
                <a:cs typeface="Arial" panose="020B0604020202020204" pitchFamily="34" charset="0"/>
              </a:rPr>
              <a:t>.</a:t>
            </a:r>
            <a:r>
              <a:rPr lang="vi-VN" sz="3200" b="0" i="0" dirty="0">
                <a:solidFill>
                  <a:srgbClr val="C00000"/>
                </a:solidFill>
                <a:effectLst/>
                <a:latin typeface="Arial" panose="020B0604020202020204" pitchFamily="34" charset="0"/>
                <a:cs typeface="Arial" panose="020B0604020202020204" pitchFamily="34" charset="0"/>
              </a:rPr>
              <a:t> </a:t>
            </a:r>
          </a:p>
          <a:p>
            <a:r>
              <a:rPr lang="vi-VN" sz="3200" dirty="0">
                <a:solidFill>
                  <a:srgbClr val="333333"/>
                </a:solidFill>
                <a:latin typeface="Arial" panose="020B0604020202020204" pitchFamily="34" charset="0"/>
                <a:cs typeface="Arial" panose="020B0604020202020204" pitchFamily="34" charset="0"/>
              </a:rPr>
              <a:t>- Gọi số nguyên tử của nguyên tố A (III), B (II) lần lượt là x và y</a:t>
            </a:r>
          </a:p>
          <a:p>
            <a:r>
              <a:rPr lang="vi-VN" sz="3200" dirty="0">
                <a:solidFill>
                  <a:srgbClr val="333333"/>
                </a:solidFill>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Áp dụng quy tắc hóa trị ta có: III.x = II.y</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E66AE751-CEBC-4FDB-9AAD-C54E10EB5D2E}"/>
                  </a:ext>
                </a:extLst>
              </p:cNvPr>
              <p:cNvSpPr txBox="1"/>
              <p:nvPr/>
            </p:nvSpPr>
            <p:spPr>
              <a:xfrm>
                <a:off x="4774858" y="3826413"/>
                <a:ext cx="3888593" cy="806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14:m>
                  <m:oMath xmlns:m="http://schemas.openxmlformats.org/officeDocument/2006/math">
                    <m:f>
                      <m:fPr>
                        <m:ctrlPr>
                          <a:rPr lang="vi-VN" sz="3200" i="1" dirty="0" smtClean="0">
                            <a:solidFill>
                              <a:srgbClr val="FF0000"/>
                            </a:solidFill>
                            <a:latin typeface="Cambria Math"/>
                          </a:rPr>
                        </m:ctrlPr>
                      </m:fPr>
                      <m:num>
                        <m:r>
                          <a:rPr lang="vi-VN" sz="3200" b="0" i="1" dirty="0" smtClean="0">
                            <a:solidFill>
                              <a:srgbClr val="FF0000"/>
                            </a:solidFill>
                            <a:latin typeface="Cambria Math" panose="02040503050406030204" pitchFamily="18" charset="0"/>
                          </a:rPr>
                          <m:t>𝑥</m:t>
                        </m:r>
                      </m:num>
                      <m:den>
                        <m:r>
                          <a:rPr lang="vi-VN" sz="3200" b="0" i="1" dirty="0" smtClean="0">
                            <a:solidFill>
                              <a:srgbClr val="FF0000"/>
                            </a:solidFill>
                            <a:latin typeface="Cambria Math" panose="02040503050406030204" pitchFamily="18" charset="0"/>
                          </a:rPr>
                          <m:t>𝑦</m:t>
                        </m:r>
                      </m:den>
                    </m:f>
                  </m:oMath>
                </a14:m>
                <a:r>
                  <a:rPr lang="vi-VN" sz="3200" dirty="0">
                    <a:latin typeface="Arial" panose="020B0604020202020204" pitchFamily="34" charset="0"/>
                    <a:cs typeface="Arial" panose="020B0604020202020204" pitchFamily="34" charset="0"/>
                  </a:rPr>
                  <a:t>  = </a:t>
                </a:r>
                <a14:m>
                  <m:oMath xmlns:m="http://schemas.openxmlformats.org/officeDocument/2006/math">
                    <m:f>
                      <m:fPr>
                        <m:ctrlPr>
                          <a:rPr lang="vi-VN" sz="3200" i="1" dirty="0" smtClean="0">
                            <a:solidFill>
                              <a:srgbClr val="7030A0"/>
                            </a:solidFill>
                            <a:latin typeface="Cambria Math"/>
                          </a:rPr>
                        </m:ctrlPr>
                      </m:fPr>
                      <m:num>
                        <m:r>
                          <m:rPr>
                            <m:sty m:val="p"/>
                          </m:rPr>
                          <a:rPr lang="vi-VN" sz="3200" b="0" i="0" dirty="0" smtClean="0">
                            <a:solidFill>
                              <a:srgbClr val="7030A0"/>
                            </a:solidFill>
                            <a:latin typeface="Cambria Math" panose="02040503050406030204" pitchFamily="18" charset="0"/>
                          </a:rPr>
                          <m:t>II</m:t>
                        </m:r>
                      </m:num>
                      <m:den>
                        <m:r>
                          <m:rPr>
                            <m:sty m:val="p"/>
                          </m:rPr>
                          <a:rPr lang="vi-VN" sz="3200" b="0" i="0" dirty="0" smtClean="0">
                            <a:solidFill>
                              <a:srgbClr val="7030A0"/>
                            </a:solidFill>
                            <a:latin typeface="Cambria Math" panose="02040503050406030204" pitchFamily="18" charset="0"/>
                          </a:rPr>
                          <m:t>III</m:t>
                        </m:r>
                      </m:den>
                    </m:f>
                    <m:r>
                      <a:rPr lang="vi-VN" sz="3200" b="0" i="0" dirty="0" smtClean="0">
                        <a:solidFill>
                          <a:srgbClr val="7030A0"/>
                        </a:solidFill>
                        <a:latin typeface="Cambria Math" panose="02040503050406030204" pitchFamily="18" charset="0"/>
                      </a:rPr>
                      <m:t>= </m:t>
                    </m:r>
                    <m:f>
                      <m:fPr>
                        <m:ctrlPr>
                          <a:rPr lang="vi-VN" sz="3200" i="1" dirty="0" smtClean="0">
                            <a:solidFill>
                              <a:srgbClr val="7030A0"/>
                            </a:solidFill>
                            <a:latin typeface="Cambria Math"/>
                          </a:rPr>
                        </m:ctrlPr>
                      </m:fPr>
                      <m:num>
                        <m:r>
                          <a:rPr lang="vi-VN" sz="3200" b="0" i="0" dirty="0" smtClean="0">
                            <a:solidFill>
                              <a:srgbClr val="7030A0"/>
                            </a:solidFill>
                            <a:latin typeface="Cambria Math" panose="02040503050406030204" pitchFamily="18" charset="0"/>
                          </a:rPr>
                          <m:t>2</m:t>
                        </m:r>
                      </m:num>
                      <m:den>
                        <m:r>
                          <a:rPr lang="vi-VN" sz="3200" b="0" i="0" dirty="0" smtClean="0">
                            <a:solidFill>
                              <a:srgbClr val="7030A0"/>
                            </a:solidFill>
                            <a:latin typeface="Cambria Math" panose="02040503050406030204" pitchFamily="18" charset="0"/>
                          </a:rPr>
                          <m:t>3</m:t>
                        </m:r>
                      </m:den>
                    </m:f>
                  </m:oMath>
                </a14:m>
                <a:endParaRPr lang="vi-VN" sz="3200" baseline="-25000" dirty="0">
                  <a:solidFill>
                    <a:srgbClr val="7030A0"/>
                  </a:solidFill>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E66AE751-CEBC-4FDB-9AAD-C54E10EB5D2E}"/>
                  </a:ext>
                </a:extLst>
              </p:cNvPr>
              <p:cNvSpPr txBox="1">
                <a:spLocks noRot="1" noChangeAspect="1" noMove="1" noResize="1" noEditPoints="1" noAdjustHandles="1" noChangeArrowheads="1" noChangeShapeType="1" noTextEdit="1"/>
              </p:cNvSpPr>
              <p:nvPr/>
            </p:nvSpPr>
            <p:spPr>
              <a:xfrm>
                <a:off x="4774858" y="3826413"/>
                <a:ext cx="3888593" cy="806311"/>
              </a:xfrm>
              <a:prstGeom prst="rect">
                <a:avLst/>
              </a:prstGeom>
              <a:blipFill>
                <a:blip r:embed="rId2"/>
                <a:stretch>
                  <a:fillRect t="-746" b="-4478"/>
                </a:stretch>
              </a:blipFill>
            </p:spPr>
            <p:txBody>
              <a:bodyPr/>
              <a:lstStyle/>
              <a:p>
                <a:r>
                  <a:rPr lang="vi-VN">
                    <a:noFill/>
                  </a:rPr>
                  <a:t> </a:t>
                </a:r>
              </a:p>
            </p:txBody>
          </p:sp>
        </mc:Fallback>
      </mc:AlternateContent>
      <p:sp>
        <p:nvSpPr>
          <p:cNvPr id="20" name="TextBox 19">
            <a:extLst>
              <a:ext uri="{FF2B5EF4-FFF2-40B4-BE49-F238E27FC236}">
                <a16:creationId xmlns="" xmlns:a16="http://schemas.microsoft.com/office/drawing/2014/main" id="{789BFC81-18A6-41FD-B58B-A29A21DCDCBA}"/>
              </a:ext>
            </a:extLst>
          </p:cNvPr>
          <p:cNvSpPr txBox="1"/>
          <p:nvPr/>
        </p:nvSpPr>
        <p:spPr>
          <a:xfrm>
            <a:off x="886265" y="4106477"/>
            <a:ext cx="3888593"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 Chuyển thành tỉ lệ:</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 xmlns:a16="http://schemas.microsoft.com/office/drawing/2014/main" id="{A6383B5A-7D58-4C12-84A2-AF5E9144284E}"/>
                  </a:ext>
                </a:extLst>
              </p:cNvPr>
              <p:cNvSpPr txBox="1"/>
              <p:nvPr/>
            </p:nvSpPr>
            <p:spPr>
              <a:xfrm>
                <a:off x="886265" y="4981940"/>
                <a:ext cx="10817850" cy="1324786"/>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 Vậy </a:t>
                </a:r>
                <a:r>
                  <a:rPr lang="vi-VN" sz="3200" dirty="0">
                    <a:solidFill>
                      <a:srgbClr val="333333"/>
                    </a:solidFill>
                    <a:latin typeface="Arial" panose="020B0604020202020204" pitchFamily="34" charset="0"/>
                    <a:cs typeface="Arial" panose="020B0604020202020204" pitchFamily="34" charset="0"/>
                  </a:rPr>
                  <a:t>tỉ lệ nguyên tử của A và B trong hợp chất tạo thành từ 2 nguyên tố là </a:t>
                </a:r>
                <a14:m>
                  <m:oMath xmlns:m="http://schemas.openxmlformats.org/officeDocument/2006/math">
                    <m:f>
                      <m:fPr>
                        <m:ctrlPr>
                          <a:rPr lang="vi-VN" sz="3200" i="1" smtClean="0">
                            <a:solidFill>
                              <a:srgbClr val="333333"/>
                            </a:solidFill>
                            <a:latin typeface="Cambria Math"/>
                            <a:cs typeface="Arial" panose="020B0604020202020204" pitchFamily="34" charset="0"/>
                          </a:rPr>
                        </m:ctrlPr>
                      </m:fPr>
                      <m:num>
                        <m:r>
                          <a:rPr lang="vi-VN" sz="3200" b="0" i="1" smtClean="0">
                            <a:solidFill>
                              <a:srgbClr val="333333"/>
                            </a:solidFill>
                            <a:latin typeface="Cambria Math" panose="02040503050406030204" pitchFamily="18" charset="0"/>
                            <a:cs typeface="Arial" panose="020B0604020202020204" pitchFamily="34" charset="0"/>
                          </a:rPr>
                          <m:t>2</m:t>
                        </m:r>
                      </m:num>
                      <m:den>
                        <m:r>
                          <a:rPr lang="vi-VN" sz="3200" b="0" i="1" smtClean="0">
                            <a:solidFill>
                              <a:srgbClr val="333333"/>
                            </a:solidFill>
                            <a:latin typeface="Cambria Math" panose="02040503050406030204" pitchFamily="18" charset="0"/>
                            <a:cs typeface="Arial" panose="020B0604020202020204" pitchFamily="34" charset="0"/>
                          </a:rPr>
                          <m:t>3</m:t>
                        </m:r>
                      </m:den>
                    </m:f>
                  </m:oMath>
                </a14:m>
                <a:endParaRPr lang="vi-VN" sz="3200" dirty="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A6383B5A-7D58-4C12-84A2-AF5E9144284E}"/>
                  </a:ext>
                </a:extLst>
              </p:cNvPr>
              <p:cNvSpPr txBox="1">
                <a:spLocks noRot="1" noChangeAspect="1" noMove="1" noResize="1" noEditPoints="1" noAdjustHandles="1" noChangeArrowheads="1" noChangeShapeType="1" noTextEdit="1"/>
              </p:cNvSpPr>
              <p:nvPr/>
            </p:nvSpPr>
            <p:spPr>
              <a:xfrm>
                <a:off x="886265" y="4981940"/>
                <a:ext cx="10817850" cy="1324786"/>
              </a:xfrm>
              <a:prstGeom prst="rect">
                <a:avLst/>
              </a:prstGeom>
              <a:blipFill>
                <a:blip r:embed="rId3"/>
                <a:stretch>
                  <a:fillRect l="-1408" t="-5963" b="-2294"/>
                </a:stretch>
              </a:blipFill>
            </p:spPr>
            <p:txBody>
              <a:bodyPr/>
              <a:lstStyle/>
              <a:p>
                <a:r>
                  <a:rPr lang="vi-VN">
                    <a:noFill/>
                  </a:rPr>
                  <a:t> </a:t>
                </a:r>
              </a:p>
            </p:txBody>
          </p:sp>
        </mc:Fallback>
      </mc:AlternateContent>
    </p:spTree>
    <p:extLst>
      <p:ext uri="{BB962C8B-B14F-4D97-AF65-F5344CB8AC3E}">
        <p14:creationId xmlns:p14="http://schemas.microsoft.com/office/powerpoint/2010/main" val="517054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41122"/>
            <a:ext cx="12192000" cy="6858000"/>
            <a:chOff x="0" y="0"/>
            <a:chExt cx="12192000" cy="6858000"/>
          </a:xfrm>
        </p:grpSpPr>
        <p:sp>
          <p:nvSpPr>
            <p:cNvPr id="22" name="矩形 2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60000"/>
                    <a:lumOff val="40000"/>
                  </a:schemeClr>
                </a:solidFill>
                <a:cs typeface="+mn-ea"/>
                <a:sym typeface="+mn-lt"/>
              </a:endParaRPr>
            </a:p>
          </p:txBody>
        </p:sp>
        <p:pic>
          <p:nvPicPr>
            <p:cNvPr id="23" name="图片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sp>
        <p:nvSpPr>
          <p:cNvPr id="33" name="文本框 32">
            <a:extLst>
              <a:ext uri="{FF2B5EF4-FFF2-40B4-BE49-F238E27FC236}">
                <a16:creationId xmlns="" xmlns:a16="http://schemas.microsoft.com/office/drawing/2014/main" id="{7DD5F4EF-5FF0-46AC-AF71-43D46FE52091}"/>
              </a:ext>
            </a:extLst>
          </p:cNvPr>
          <p:cNvSpPr txBox="1"/>
          <p:nvPr/>
        </p:nvSpPr>
        <p:spPr>
          <a:xfrm>
            <a:off x="7046278" y="2581276"/>
            <a:ext cx="2971755" cy="707886"/>
          </a:xfrm>
          <a:prstGeom prst="rect">
            <a:avLst/>
          </a:prstGeom>
          <a:noFill/>
        </p:spPr>
        <p:txBody>
          <a:bodyPr wrap="square">
            <a:spAutoFit/>
          </a:bodyPr>
          <a:lstStyle/>
          <a:p>
            <a:r>
              <a:rPr lang="en-US" altLang="zh-CN" sz="4000" b="1" dirty="0">
                <a:ln w="12700" cmpd="sng">
                  <a:noFill/>
                  <a:prstDash val="solid"/>
                </a:ln>
                <a:solidFill>
                  <a:schemeClr val="accent6">
                    <a:lumMod val="75000"/>
                  </a:schemeClr>
                </a:solidFill>
                <a:latin typeface="Arial" panose="020B0604020202020204" pitchFamily="34" charset="0"/>
                <a:ea typeface="字魂95号-手刻宋" panose="00000500000000000000" charset="-122"/>
                <a:cs typeface="Arial" panose="020B0604020202020204" pitchFamily="34" charset="0"/>
              </a:rPr>
              <a:t>HÓA TRỊ</a:t>
            </a:r>
            <a:endParaRPr lang="zh-CN" altLang="en-US" sz="4000" b="1" dirty="0">
              <a:solidFill>
                <a:schemeClr val="accent6">
                  <a:lumMod val="75000"/>
                </a:schemeClr>
              </a:solidFill>
              <a:cs typeface="+mn-ea"/>
              <a:sym typeface="+mn-lt"/>
            </a:endParaRPr>
          </a:p>
        </p:txBody>
      </p:sp>
      <p:sp>
        <p:nvSpPr>
          <p:cNvPr id="34" name="文本框 33">
            <a:extLst>
              <a:ext uri="{FF2B5EF4-FFF2-40B4-BE49-F238E27FC236}">
                <a16:creationId xmlns="" xmlns:a16="http://schemas.microsoft.com/office/drawing/2014/main" id="{AA81D510-BAC2-4970-BD3E-457D250B8A06}"/>
              </a:ext>
            </a:extLst>
          </p:cNvPr>
          <p:cNvSpPr txBox="1"/>
          <p:nvPr/>
        </p:nvSpPr>
        <p:spPr>
          <a:xfrm>
            <a:off x="5725532" y="4295191"/>
            <a:ext cx="4292501" cy="1323439"/>
          </a:xfrm>
          <a:prstGeom prst="rect">
            <a:avLst/>
          </a:prstGeom>
          <a:noFill/>
        </p:spPr>
        <p:txBody>
          <a:bodyPr wrap="square">
            <a:spAutoFit/>
          </a:bodyPr>
          <a:lstStyle/>
          <a:p>
            <a:pPr algn="ctr"/>
            <a:r>
              <a:rPr lang="en-US" altLang="zh-CN" sz="4000" b="1" spc="150" dirty="0">
                <a:solidFill>
                  <a:schemeClr val="accent6">
                    <a:lumMod val="75000"/>
                  </a:schemeClr>
                </a:solidFill>
                <a:latin typeface="Arial" panose="020B0604020202020204" pitchFamily="34" charset="0"/>
                <a:ea typeface="字魂95号-手刻宋" panose="00000500000000000000" charset="-122"/>
                <a:cs typeface="Arial" panose="020B0604020202020204" pitchFamily="34" charset="0"/>
                <a:sym typeface="+mn-ea"/>
              </a:rPr>
              <a:t>CÔNG THỨC HÓA HỌC</a:t>
            </a:r>
            <a:endParaRPr lang="zh-CN" altLang="en-US" sz="4000" b="1" dirty="0">
              <a:solidFill>
                <a:schemeClr val="accent6">
                  <a:lumMod val="75000"/>
                </a:schemeClr>
              </a:solidFill>
              <a:cs typeface="+mn-ea"/>
              <a:sym typeface="+mn-lt"/>
            </a:endParaRPr>
          </a:p>
        </p:txBody>
      </p:sp>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43192" y="1842052"/>
            <a:ext cx="2196685" cy="4567590"/>
          </a:xfrm>
          <a:prstGeom prst="rect">
            <a:avLst/>
          </a:prstGeom>
        </p:spPr>
      </p:pic>
      <p:pic>
        <p:nvPicPr>
          <p:cNvPr id="24" name="图片 23"/>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flipH="1">
            <a:off x="0" y="0"/>
            <a:ext cx="3026997" cy="2142981"/>
          </a:xfrm>
          <a:prstGeom prst="rect">
            <a:avLst/>
          </a:prstGeom>
        </p:spPr>
      </p:pic>
      <p:pic>
        <p:nvPicPr>
          <p:cNvPr id="25" name="图片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7274971" y="3342598"/>
            <a:ext cx="4906438" cy="3540753"/>
          </a:xfrm>
          <a:prstGeom prst="rect">
            <a:avLst/>
          </a:prstGeom>
        </p:spPr>
      </p:pic>
      <p:pic>
        <p:nvPicPr>
          <p:cNvPr id="26" name="图片 2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265272" y="13143"/>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988084" y="0"/>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grpSp>
        <p:nvGrpSpPr>
          <p:cNvPr id="6" name="组合 5"/>
          <p:cNvGrpSpPr/>
          <p:nvPr/>
        </p:nvGrpSpPr>
        <p:grpSpPr>
          <a:xfrm>
            <a:off x="5646487" y="2471269"/>
            <a:ext cx="1121363" cy="898417"/>
            <a:chOff x="5342297" y="1701617"/>
            <a:chExt cx="1121363" cy="898417"/>
          </a:xfrm>
        </p:grpSpPr>
        <p:grpSp>
          <p:nvGrpSpPr>
            <p:cNvPr id="30" name="组合 29">
              <a:extLst>
                <a:ext uri="{FF2B5EF4-FFF2-40B4-BE49-F238E27FC236}">
                  <a16:creationId xmlns="" xmlns:a16="http://schemas.microsoft.com/office/drawing/2014/main" id="{069A7F54-AE82-4D9D-8BFD-847DDC8F6063}"/>
                </a:ext>
              </a:extLst>
            </p:cNvPr>
            <p:cNvGrpSpPr/>
            <p:nvPr/>
          </p:nvGrpSpPr>
          <p:grpSpPr>
            <a:xfrm>
              <a:off x="5763735" y="1701617"/>
              <a:ext cx="699925" cy="699925"/>
              <a:chOff x="1703892" y="3771436"/>
              <a:chExt cx="699925" cy="699925"/>
            </a:xfrm>
          </p:grpSpPr>
          <p:sp>
            <p:nvSpPr>
              <p:cNvPr id="31" name="椭圆 30">
                <a:extLst>
                  <a:ext uri="{FF2B5EF4-FFF2-40B4-BE49-F238E27FC236}">
                    <a16:creationId xmlns="" xmlns:a16="http://schemas.microsoft.com/office/drawing/2014/main" id="{D55FF604-908D-4BAF-952C-6E29907FB4A8}"/>
                  </a:ext>
                </a:extLst>
              </p:cNvPr>
              <p:cNvSpPr/>
              <p:nvPr/>
            </p:nvSpPr>
            <p:spPr>
              <a:xfrm>
                <a:off x="1703892" y="3771436"/>
                <a:ext cx="699925" cy="699925"/>
              </a:xfrm>
              <a:prstGeom prst="ellipse">
                <a:avLst/>
              </a:prstGeom>
              <a:solidFill>
                <a:srgbClr val="3D8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cs typeface="+mn-ea"/>
                  <a:sym typeface="+mn-lt"/>
                </a:endParaRPr>
              </a:p>
            </p:txBody>
          </p:sp>
          <p:sp>
            <p:nvSpPr>
              <p:cNvPr id="32" name="文本框 31">
                <a:extLst>
                  <a:ext uri="{FF2B5EF4-FFF2-40B4-BE49-F238E27FC236}">
                    <a16:creationId xmlns="" xmlns:a16="http://schemas.microsoft.com/office/drawing/2014/main" id="{321F4E14-65B0-4D59-B8DF-2EC797CFCF88}"/>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chemeClr val="bg1"/>
                    </a:solidFill>
                    <a:cs typeface="+mn-ea"/>
                    <a:sym typeface="+mn-lt"/>
                  </a:rPr>
                  <a:t>I.</a:t>
                </a:r>
                <a:endParaRPr lang="zh-CN" altLang="en-US" sz="2400" b="1" dirty="0">
                  <a:solidFill>
                    <a:schemeClr val="bg1"/>
                  </a:solidFill>
                  <a:cs typeface="+mn-ea"/>
                  <a:sym typeface="+mn-lt"/>
                </a:endParaRPr>
              </a:p>
            </p:txBody>
          </p:sp>
        </p:grpSp>
        <p:pic>
          <p:nvPicPr>
            <p:cNvPr id="28" name="图片 27"/>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342297" y="1999819"/>
              <a:ext cx="961205" cy="600215"/>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grpSp>
      <p:pic>
        <p:nvPicPr>
          <p:cNvPr id="29" name="图片 2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424900" y="5874790"/>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flipH="1" flipV="1">
            <a:off x="0" y="6004442"/>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grpSp>
        <p:nvGrpSpPr>
          <p:cNvPr id="5" name="组合 4"/>
          <p:cNvGrpSpPr/>
          <p:nvPr/>
        </p:nvGrpSpPr>
        <p:grpSpPr>
          <a:xfrm>
            <a:off x="4823118" y="4184772"/>
            <a:ext cx="1055990" cy="809391"/>
            <a:chOff x="5407670" y="2732925"/>
            <a:chExt cx="1055990" cy="809391"/>
          </a:xfrm>
        </p:grpSpPr>
        <p:grpSp>
          <p:nvGrpSpPr>
            <p:cNvPr id="37" name="组合 36">
              <a:extLst>
                <a:ext uri="{FF2B5EF4-FFF2-40B4-BE49-F238E27FC236}">
                  <a16:creationId xmlns="" xmlns:a16="http://schemas.microsoft.com/office/drawing/2014/main" id="{942BDCAD-A2EF-4874-A473-2BB6319C32CF}"/>
                </a:ext>
              </a:extLst>
            </p:cNvPr>
            <p:cNvGrpSpPr/>
            <p:nvPr/>
          </p:nvGrpSpPr>
          <p:grpSpPr>
            <a:xfrm>
              <a:off x="5763735" y="2732925"/>
              <a:ext cx="699925" cy="699925"/>
              <a:chOff x="1703892" y="3771436"/>
              <a:chExt cx="699925" cy="699925"/>
            </a:xfrm>
          </p:grpSpPr>
          <p:sp>
            <p:nvSpPr>
              <p:cNvPr id="38" name="椭圆 37">
                <a:extLst>
                  <a:ext uri="{FF2B5EF4-FFF2-40B4-BE49-F238E27FC236}">
                    <a16:creationId xmlns="" xmlns:a16="http://schemas.microsoft.com/office/drawing/2014/main" id="{0BA881AE-A2D6-40BA-9293-6EA638580239}"/>
                  </a:ext>
                </a:extLst>
              </p:cNvPr>
              <p:cNvSpPr/>
              <p:nvPr/>
            </p:nvSpPr>
            <p:spPr>
              <a:xfrm>
                <a:off x="1703892" y="3771436"/>
                <a:ext cx="699925" cy="699925"/>
              </a:xfrm>
              <a:prstGeom prst="ellipse">
                <a:avLst/>
              </a:prstGeom>
              <a:solidFill>
                <a:srgbClr val="3D8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cs typeface="+mn-ea"/>
                  <a:sym typeface="+mn-lt"/>
                </a:endParaRPr>
              </a:p>
            </p:txBody>
          </p:sp>
          <p:sp>
            <p:nvSpPr>
              <p:cNvPr id="39" name="文本框 38">
                <a:extLst>
                  <a:ext uri="{FF2B5EF4-FFF2-40B4-BE49-F238E27FC236}">
                    <a16:creationId xmlns="" xmlns:a16="http://schemas.microsoft.com/office/drawing/2014/main" id="{DB8F3670-6524-4A0F-980D-A6DB339DFBBE}"/>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chemeClr val="bg1"/>
                    </a:solidFill>
                    <a:cs typeface="+mn-ea"/>
                    <a:sym typeface="+mn-lt"/>
                  </a:rPr>
                  <a:t>II.</a:t>
                </a:r>
                <a:endParaRPr lang="zh-CN" altLang="en-US" sz="2400" b="1" dirty="0">
                  <a:solidFill>
                    <a:schemeClr val="bg1"/>
                  </a:solidFill>
                  <a:cs typeface="+mn-ea"/>
                  <a:sym typeface="+mn-lt"/>
                </a:endParaRPr>
              </a:p>
            </p:txBody>
          </p:sp>
        </p:grpSp>
        <p:pic>
          <p:nvPicPr>
            <p:cNvPr id="48" name="图片 47"/>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407670" y="2942101"/>
              <a:ext cx="961205" cy="600215"/>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grpSp>
      <p:sp>
        <p:nvSpPr>
          <p:cNvPr id="51" name="文本框 215">
            <a:extLst>
              <a:ext uri="{FF2B5EF4-FFF2-40B4-BE49-F238E27FC236}">
                <a16:creationId xmlns="" xmlns:a16="http://schemas.microsoft.com/office/drawing/2014/main" id="{A80EBBE7-CE24-4C8E-8401-65DFE2F5E29E}"/>
              </a:ext>
            </a:extLst>
          </p:cNvPr>
          <p:cNvSpPr txBox="1"/>
          <p:nvPr/>
        </p:nvSpPr>
        <p:spPr>
          <a:xfrm>
            <a:off x="2474738" y="1262159"/>
            <a:ext cx="6564819" cy="746358"/>
          </a:xfrm>
          <a:prstGeom prst="rect">
            <a:avLst/>
          </a:prstGeom>
          <a:noFill/>
          <a:ln>
            <a:noFill/>
          </a:ln>
        </p:spPr>
        <p:txBody>
          <a:bodyPr wrap="square" lIns="68580" tIns="34290" rIns="68580" bIns="34290" rtlCol="0">
            <a:spAutoFit/>
          </a:bodyPr>
          <a:lstStyle/>
          <a:p>
            <a:pPr algn="ctr"/>
            <a:r>
              <a:rPr lang="en-US" altLang="zh-CN" sz="4400" b="1" dirty="0">
                <a:solidFill>
                  <a:schemeClr val="accent4"/>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4400" b="1" dirty="0">
              <a:solidFill>
                <a:schemeClr val="accent4"/>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30869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23" presetClass="entr" presetSubtype="528" fill="hold" grpId="0" nodeType="afterEffect">
                                  <p:stCondLst>
                                    <p:cond delay="0"/>
                                  </p:stCondLst>
                                  <p:iterate type="lt">
                                    <p:tmPct val="5000"/>
                                  </p:iterate>
                                  <p:childTnLst>
                                    <p:set>
                                      <p:cBhvr>
                                        <p:cTn id="18" dur="1" fill="hold">
                                          <p:stCondLst>
                                            <p:cond delay="0"/>
                                          </p:stCondLst>
                                        </p:cTn>
                                        <p:tgtEl>
                                          <p:spTgt spid="33"/>
                                        </p:tgtEl>
                                        <p:attrNameLst>
                                          <p:attrName>style.visibility</p:attrName>
                                        </p:attrNameLst>
                                      </p:cBhvr>
                                      <p:to>
                                        <p:strVal val="visible"/>
                                      </p:to>
                                    </p:set>
                                    <p:anim to="" calcmode="lin" valueType="num">
                                      <p:cBhvr>
                                        <p:cTn id="19" dur="1000" fill="hold">
                                          <p:stCondLst>
                                            <p:cond delay="0"/>
                                          </p:stCondLst>
                                        </p:cTn>
                                        <p:tgtEl>
                                          <p:spTgt spid="33"/>
                                        </p:tgtEl>
                                        <p:attrNameLst>
                                          <p:attrName>ppt_x</p:attrName>
                                        </p:attrNameLst>
                                      </p:cBhvr>
                                      <p:tavLst>
                                        <p:tav tm="0" fmla="#ppt_x+(8/9)*(#ppt_x-(#ppt_x-#ppt_w/2))*((1.5-1.5*$)^2-(1.5-1.5*$)^3)">
                                          <p:val>
                                            <p:strVal val="0"/>
                                          </p:val>
                                        </p:tav>
                                        <p:tav tm="100000">
                                          <p:val>
                                            <p:strVal val="1"/>
                                          </p:val>
                                        </p:tav>
                                      </p:tavLst>
                                    </p:anim>
                                    <p:anim to="" calcmode="lin" valueType="num">
                                      <p:cBhvr>
                                        <p:cTn id="20" dur="1000" fill="hold">
                                          <p:stCondLst>
                                            <p:cond delay="0"/>
                                          </p:stCondLst>
                                        </p:cTn>
                                        <p:tgtEl>
                                          <p:spTgt spid="33"/>
                                        </p:tgtEl>
                                        <p:attrNameLst>
                                          <p:attrName>ppt_y</p:attrName>
                                        </p:attrNameLst>
                                      </p:cBhvr>
                                      <p:tavLst>
                                        <p:tav tm="0" fmla="#ppt_y+(8/9)*(#ppt_y-(#ppt_y+#ppt_h/2))*((1.5-1.5*$)^2-(1.5-1.5*$)^3)">
                                          <p:val>
                                            <p:strVal val="0"/>
                                          </p:val>
                                        </p:tav>
                                        <p:tav tm="100000">
                                          <p:val>
                                            <p:strVal val="1"/>
                                          </p:val>
                                        </p:tav>
                                      </p:tavLst>
                                    </p:anim>
                                    <p:anim to="" calcmode="lin" valueType="num">
                                      <p:cBhvr>
                                        <p:cTn id="21" dur="1000" fill="hold">
                                          <p:stCondLst>
                                            <p:cond delay="0"/>
                                          </p:stCondLst>
                                        </p:cTn>
                                        <p:tgtEl>
                                          <p:spTgt spid="33"/>
                                        </p:tgtEl>
                                        <p:attrNameLst>
                                          <p:attrName>ppt_w</p:attrName>
                                        </p:attrNameLst>
                                      </p:cBhvr>
                                      <p:tavLst>
                                        <p:tav tm="0" fmla="#ppt_w+(8/9)*(#ppt_w-0)*((1.5-1.5*$)^2-(1.5-1.5*$)^3)">
                                          <p:val>
                                            <p:strVal val="0"/>
                                          </p:val>
                                        </p:tav>
                                        <p:tav tm="100000">
                                          <p:val>
                                            <p:strVal val="1"/>
                                          </p:val>
                                        </p:tav>
                                      </p:tavLst>
                                    </p:anim>
                                    <p:anim to="" calcmode="lin" valueType="num">
                                      <p:cBhvr>
                                        <p:cTn id="22" dur="1000" fill="hold">
                                          <p:stCondLst>
                                            <p:cond delay="0"/>
                                          </p:stCondLst>
                                        </p:cTn>
                                        <p:tgtEl>
                                          <p:spTgt spid="33"/>
                                        </p:tgtEl>
                                        <p:attrNameLst>
                                          <p:attrName>ppt_h</p:attrName>
                                        </p:attrNameLst>
                                      </p:cBhvr>
                                      <p:tavLst>
                                        <p:tav tm="0" fmla="#ppt_h+(8/9)*(#ppt_h-0)*((1.5-1.5*$)^2-(1.5-1.5*$)^3)">
                                          <p:val>
                                            <p:strVal val="0"/>
                                          </p:val>
                                        </p:tav>
                                        <p:tav tm="100000">
                                          <p:val>
                                            <p:strVal val="1"/>
                                          </p:val>
                                        </p:tav>
                                      </p:tavLst>
                                    </p:anim>
                                  </p:childTnLst>
                                </p:cTn>
                              </p:par>
                            </p:childTnLst>
                          </p:cTn>
                        </p:par>
                        <p:par>
                          <p:cTn id="23" fill="hold">
                            <p:stCondLst>
                              <p:cond delay="1750"/>
                            </p:stCondLst>
                            <p:childTnLst>
                              <p:par>
                                <p:cTn id="24" presetID="23" presetClass="entr" presetSubtype="528" fill="hold" grpId="0" nodeType="afterEffect">
                                  <p:stCondLst>
                                    <p:cond delay="0"/>
                                  </p:stCondLst>
                                  <p:iterate type="lt">
                                    <p:tmPct val="5000"/>
                                  </p:iterate>
                                  <p:childTnLst>
                                    <p:set>
                                      <p:cBhvr>
                                        <p:cTn id="25" dur="1" fill="hold">
                                          <p:stCondLst>
                                            <p:cond delay="0"/>
                                          </p:stCondLst>
                                        </p:cTn>
                                        <p:tgtEl>
                                          <p:spTgt spid="34"/>
                                        </p:tgtEl>
                                        <p:attrNameLst>
                                          <p:attrName>style.visibility</p:attrName>
                                        </p:attrNameLst>
                                      </p:cBhvr>
                                      <p:to>
                                        <p:strVal val="visible"/>
                                      </p:to>
                                    </p:set>
                                    <p:anim to="" calcmode="lin" valueType="num">
                                      <p:cBhvr>
                                        <p:cTn id="26" dur="1000" fill="hold">
                                          <p:stCondLst>
                                            <p:cond delay="0"/>
                                          </p:stCondLst>
                                        </p:cTn>
                                        <p:tgtEl>
                                          <p:spTgt spid="34"/>
                                        </p:tgtEl>
                                        <p:attrNameLst>
                                          <p:attrName>ppt_x</p:attrName>
                                        </p:attrNameLst>
                                      </p:cBhvr>
                                      <p:tavLst>
                                        <p:tav tm="0" fmla="#ppt_x+(8/9)*(#ppt_x-(#ppt_x-#ppt_w/2))*((1.5-1.5*$)^2-(1.5-1.5*$)^3)">
                                          <p:val>
                                            <p:strVal val="0"/>
                                          </p:val>
                                        </p:tav>
                                        <p:tav tm="100000">
                                          <p:val>
                                            <p:strVal val="1"/>
                                          </p:val>
                                        </p:tav>
                                      </p:tavLst>
                                    </p:anim>
                                    <p:anim to="" calcmode="lin" valueType="num">
                                      <p:cBhvr>
                                        <p:cTn id="27" dur="1000" fill="hold">
                                          <p:stCondLst>
                                            <p:cond delay="0"/>
                                          </p:stCondLst>
                                        </p:cTn>
                                        <p:tgtEl>
                                          <p:spTgt spid="34"/>
                                        </p:tgtEl>
                                        <p:attrNameLst>
                                          <p:attrName>ppt_y</p:attrName>
                                        </p:attrNameLst>
                                      </p:cBhvr>
                                      <p:tavLst>
                                        <p:tav tm="0" fmla="#ppt_y+(8/9)*(#ppt_y-(#ppt_y+#ppt_h/2))*((1.5-1.5*$)^2-(1.5-1.5*$)^3)">
                                          <p:val>
                                            <p:strVal val="0"/>
                                          </p:val>
                                        </p:tav>
                                        <p:tav tm="100000">
                                          <p:val>
                                            <p:strVal val="1"/>
                                          </p:val>
                                        </p:tav>
                                      </p:tavLst>
                                    </p:anim>
                                    <p:anim to="" calcmode="lin" valueType="num">
                                      <p:cBhvr>
                                        <p:cTn id="28" dur="1000" fill="hold">
                                          <p:stCondLst>
                                            <p:cond delay="0"/>
                                          </p:stCondLst>
                                        </p:cTn>
                                        <p:tgtEl>
                                          <p:spTgt spid="34"/>
                                        </p:tgtEl>
                                        <p:attrNameLst>
                                          <p:attrName>ppt_w</p:attrName>
                                        </p:attrNameLst>
                                      </p:cBhvr>
                                      <p:tavLst>
                                        <p:tav tm="0" fmla="#ppt_w+(8/9)*(#ppt_w-0)*((1.5-1.5*$)^2-(1.5-1.5*$)^3)">
                                          <p:val>
                                            <p:strVal val="0"/>
                                          </p:val>
                                        </p:tav>
                                        <p:tav tm="100000">
                                          <p:val>
                                            <p:strVal val="1"/>
                                          </p:val>
                                        </p:tav>
                                      </p:tavLst>
                                    </p:anim>
                                    <p:anim to="" calcmode="lin" valueType="num">
                                      <p:cBhvr>
                                        <p:cTn id="29" dur="1000" fill="hold">
                                          <p:stCondLst>
                                            <p:cond delay="0"/>
                                          </p:stCondLst>
                                        </p:cTn>
                                        <p:tgtEl>
                                          <p:spTgt spid="34"/>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sp>
          <p:nvSpPr>
            <p:cNvPr id="4" name="矩形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80" y="3317247"/>
            <a:ext cx="4906438" cy="3540753"/>
          </a:xfrm>
          <a:prstGeom prst="rect">
            <a:avLst/>
          </a:prstGeom>
        </p:spPr>
      </p:pic>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9185793" y="10878"/>
            <a:ext cx="3026997" cy="2142981"/>
          </a:xfrm>
          <a:prstGeom prst="rect">
            <a:avLst/>
          </a:prstGeom>
        </p:spPr>
      </p:pic>
      <p:pic>
        <p:nvPicPr>
          <p:cNvPr id="50" name="图片 4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07178" y="1"/>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49" name="图片 4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629990" y="-13142"/>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8" name="图片 4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800827" y="271950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687094" y="586571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6" name="图片 4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080738" y="5431577"/>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pic>
        <p:nvPicPr>
          <p:cNvPr id="45" name="图片 44"/>
          <p:cNvPicPr>
            <a:picLocks noChangeAspect="1"/>
          </p:cNvPicPr>
          <p:nvPr/>
        </p:nvPicPr>
        <p:blipFill>
          <a:blip r:embed="rId10"/>
          <a:srcRect/>
          <a:stretch/>
        </p:blipFill>
        <p:spPr>
          <a:xfrm>
            <a:off x="1907178" y="-87086"/>
            <a:ext cx="1338835" cy="87086"/>
          </a:xfrm>
          <a:custGeom>
            <a:avLst/>
            <a:gdLst>
              <a:gd name="connsiteX0" fmla="*/ 0 w 1338835"/>
              <a:gd name="connsiteY0" fmla="*/ 0 h 87086"/>
              <a:gd name="connsiteX1" fmla="*/ 1338835 w 1338835"/>
              <a:gd name="connsiteY1" fmla="*/ 0 h 87086"/>
              <a:gd name="connsiteX2" fmla="*/ 1338835 w 1338835"/>
              <a:gd name="connsiteY2" fmla="*/ 87086 h 87086"/>
              <a:gd name="connsiteX3" fmla="*/ 0 w 1338835"/>
              <a:gd name="connsiteY3" fmla="*/ 87086 h 87086"/>
              <a:gd name="connsiteX4" fmla="*/ 0 w 1338835"/>
              <a:gd name="connsiteY4" fmla="*/ 0 h 8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7086">
                <a:moveTo>
                  <a:pt x="0" y="0"/>
                </a:moveTo>
                <a:lnTo>
                  <a:pt x="1338835" y="0"/>
                </a:lnTo>
                <a:lnTo>
                  <a:pt x="1338835" y="87086"/>
                </a:lnTo>
                <a:lnTo>
                  <a:pt x="0" y="87086"/>
                </a:lnTo>
                <a:lnTo>
                  <a:pt x="0" y="0"/>
                </a:lnTo>
                <a:close/>
              </a:path>
            </a:pathLst>
          </a:custGeom>
        </p:spPr>
      </p:pic>
      <p:pic>
        <p:nvPicPr>
          <p:cNvPr id="43" name="图片 42"/>
          <p:cNvPicPr>
            <a:picLocks noChangeAspect="1"/>
          </p:cNvPicPr>
          <p:nvPr/>
        </p:nvPicPr>
        <p:blipFill>
          <a:blip r:embed="rId11" cstate="screen">
            <a:extLst>
              <a:ext uri="{28A0092B-C50C-407E-A947-70E740481C1C}">
                <a14:useLocalDpi xmlns:a14="http://schemas.microsoft.com/office/drawing/2010/main"/>
              </a:ext>
            </a:extLst>
          </a:blip>
          <a:srcRect r="-22065" b="-3159"/>
          <a:stretch>
            <a:fillRect/>
          </a:stretch>
        </p:blipFill>
        <p:spPr>
          <a:xfrm>
            <a:off x="11226356" y="5285601"/>
            <a:ext cx="1338835" cy="836023"/>
          </a:xfrm>
          <a:custGeom>
            <a:avLst/>
            <a:gdLst>
              <a:gd name="connsiteX0" fmla="*/ 1096815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810400 h 836023"/>
              <a:gd name="connsiteX5" fmla="*/ 1096815 w 1338835"/>
              <a:gd name="connsiteY5" fmla="*/ 810400 h 836023"/>
              <a:gd name="connsiteX6" fmla="*/ 1096815 w 1338835"/>
              <a:gd name="connsiteY6"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835" h="836023">
                <a:moveTo>
                  <a:pt x="1096815" y="0"/>
                </a:moveTo>
                <a:lnTo>
                  <a:pt x="1338835" y="0"/>
                </a:lnTo>
                <a:lnTo>
                  <a:pt x="1338835" y="836023"/>
                </a:lnTo>
                <a:lnTo>
                  <a:pt x="0" y="836023"/>
                </a:lnTo>
                <a:lnTo>
                  <a:pt x="0" y="810400"/>
                </a:lnTo>
                <a:lnTo>
                  <a:pt x="1096815" y="810400"/>
                </a:lnTo>
                <a:lnTo>
                  <a:pt x="1096815" y="0"/>
                </a:lnTo>
                <a:close/>
              </a:path>
            </a:pathLst>
          </a:custGeom>
        </p:spPr>
      </p:pic>
      <p:sp>
        <p:nvSpPr>
          <p:cNvPr id="27" name="文本框 33">
            <a:extLst>
              <a:ext uri="{FF2B5EF4-FFF2-40B4-BE49-F238E27FC236}">
                <a16:creationId xmlns="" xmlns:a16="http://schemas.microsoft.com/office/drawing/2014/main" id="{0E08EA7C-51A1-4ADD-8CC3-CF2BC0AC3FC3}"/>
              </a:ext>
            </a:extLst>
          </p:cNvPr>
          <p:cNvSpPr txBox="1"/>
          <p:nvPr/>
        </p:nvSpPr>
        <p:spPr>
          <a:xfrm>
            <a:off x="946004" y="1040432"/>
            <a:ext cx="10489377" cy="4632037"/>
          </a:xfrm>
          <a:prstGeom prst="rect">
            <a:avLst/>
          </a:prstGeom>
          <a:noFill/>
        </p:spPr>
        <p:txBody>
          <a:bodyPr wrap="square">
            <a:spAutoFit/>
          </a:bodyPr>
          <a:lstStyle/>
          <a:p>
            <a:pPr algn="ctr"/>
            <a:r>
              <a:rPr lang="en-US" altLang="zh-CN" sz="19900" b="1" spc="150" dirty="0">
                <a:solidFill>
                  <a:schemeClr val="accent6">
                    <a:lumMod val="75000"/>
                  </a:schemeClr>
                </a:solidFill>
                <a:latin typeface="Arial" panose="020B0604020202020204" pitchFamily="34" charset="0"/>
                <a:ea typeface="字魂95号-手刻宋" panose="00000500000000000000" charset="-122"/>
                <a:cs typeface="Arial" panose="020B0604020202020204" pitchFamily="34" charset="0"/>
                <a:sym typeface="+mn-ea"/>
              </a:rPr>
              <a:t>II. </a:t>
            </a:r>
            <a:r>
              <a:rPr lang="en-US" altLang="zh-CN" sz="8800" b="1" spc="150" dirty="0">
                <a:solidFill>
                  <a:schemeClr val="accent6">
                    <a:lumMod val="75000"/>
                  </a:schemeClr>
                </a:solidFill>
                <a:latin typeface="Arial" panose="020B0604020202020204" pitchFamily="34" charset="0"/>
                <a:ea typeface="字魂95号-手刻宋" panose="00000500000000000000" charset="-122"/>
                <a:cs typeface="Arial" panose="020B0604020202020204" pitchFamily="34" charset="0"/>
                <a:sym typeface="+mn-ea"/>
              </a:rPr>
              <a:t>CÔNG THỨC        HÓA HỌC</a:t>
            </a:r>
            <a:endParaRPr lang="zh-CN" altLang="en-US" sz="9600" b="1" dirty="0">
              <a:solidFill>
                <a:schemeClr val="accent6">
                  <a:lumMod val="75000"/>
                </a:schemeClr>
              </a:solidFill>
              <a:cs typeface="+mn-ea"/>
              <a:sym typeface="+mn-lt"/>
            </a:endParaRPr>
          </a:p>
        </p:txBody>
      </p:sp>
    </p:spTree>
    <p:extLst>
      <p:ext uri="{BB962C8B-B14F-4D97-AF65-F5344CB8AC3E}">
        <p14:creationId xmlns:p14="http://schemas.microsoft.com/office/powerpoint/2010/main" val="388536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 xmlns:a16="http://schemas.microsoft.com/office/drawing/2014/main" id="{2BDE5A15-F072-4C8E-BACB-A5B9AF95E51C}"/>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40" name="TextBox 39">
            <a:extLst>
              <a:ext uri="{FF2B5EF4-FFF2-40B4-BE49-F238E27FC236}">
                <a16:creationId xmlns="" xmlns:a16="http://schemas.microsoft.com/office/drawing/2014/main" id="{9B2AB7E3-25B5-496A-8174-C4CD2670AF41}"/>
              </a:ext>
            </a:extLst>
          </p:cNvPr>
          <p:cNvSpPr txBox="1"/>
          <p:nvPr/>
        </p:nvSpPr>
        <p:spPr>
          <a:xfrm>
            <a:off x="3810539" y="646986"/>
            <a:ext cx="4570922"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1. Công thức hóa học</a:t>
            </a:r>
          </a:p>
        </p:txBody>
      </p:sp>
      <p:sp>
        <p:nvSpPr>
          <p:cNvPr id="42" name="TextBox 41">
            <a:extLst>
              <a:ext uri="{FF2B5EF4-FFF2-40B4-BE49-F238E27FC236}">
                <a16:creationId xmlns="" xmlns:a16="http://schemas.microsoft.com/office/drawing/2014/main" id="{46EC0E77-9E17-40BB-A720-B239CEBAB049}"/>
              </a:ext>
            </a:extLst>
          </p:cNvPr>
          <p:cNvSpPr txBox="1"/>
          <p:nvPr/>
        </p:nvSpPr>
        <p:spPr>
          <a:xfrm>
            <a:off x="928803" y="2473200"/>
            <a:ext cx="8428867" cy="2677656"/>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vi-VN" sz="2800" dirty="0">
                <a:solidFill>
                  <a:schemeClr val="tx1"/>
                </a:solidFill>
                <a:latin typeface="Arial" panose="020B0604020202020204" pitchFamily="34" charset="0"/>
                <a:cs typeface="Arial" panose="020B0604020202020204" pitchFamily="34" charset="0"/>
              </a:rPr>
              <a:t> Cho công thức hóa học của một số chất như sau:</a:t>
            </a:r>
          </a:p>
          <a:p>
            <a:pPr algn="just"/>
            <a:r>
              <a:rPr lang="vi-VN" sz="2800" dirty="0">
                <a:solidFill>
                  <a:schemeClr val="tx1"/>
                </a:solidFill>
                <a:latin typeface="Arial" panose="020B0604020202020204" pitchFamily="34" charset="0"/>
                <a:cs typeface="Arial" panose="020B0604020202020204" pitchFamily="34" charset="0"/>
              </a:rPr>
              <a:t>a) N</a:t>
            </a:r>
            <a:r>
              <a:rPr lang="vi-VN" sz="2800" baseline="-25000" dirty="0">
                <a:solidFill>
                  <a:schemeClr val="tx1"/>
                </a:solidFill>
                <a:latin typeface="Arial" panose="020B0604020202020204" pitchFamily="34" charset="0"/>
                <a:cs typeface="Arial" panose="020B0604020202020204" pitchFamily="34" charset="0"/>
              </a:rPr>
              <a:t>2</a:t>
            </a:r>
            <a:r>
              <a:rPr lang="vi-VN" sz="2800" dirty="0">
                <a:solidFill>
                  <a:schemeClr val="tx1"/>
                </a:solidFill>
                <a:latin typeface="Arial" panose="020B0604020202020204" pitchFamily="34" charset="0"/>
                <a:cs typeface="Arial" panose="020B0604020202020204" pitchFamily="34" charset="0"/>
              </a:rPr>
              <a:t> (nitrogen)</a:t>
            </a:r>
          </a:p>
          <a:p>
            <a:pPr algn="just"/>
            <a:r>
              <a:rPr lang="vi-VN" sz="2800" dirty="0">
                <a:solidFill>
                  <a:schemeClr val="tx1"/>
                </a:solidFill>
                <a:latin typeface="Arial" panose="020B0604020202020204" pitchFamily="34" charset="0"/>
                <a:cs typeface="Arial" panose="020B0604020202020204" pitchFamily="34" charset="0"/>
              </a:rPr>
              <a:t>b) NaCl (sodium chloride)</a:t>
            </a:r>
          </a:p>
          <a:p>
            <a:pPr algn="just"/>
            <a:r>
              <a:rPr lang="vi-VN" sz="2800" dirty="0">
                <a:solidFill>
                  <a:schemeClr val="tx1"/>
                </a:solidFill>
                <a:latin typeface="Arial" panose="020B0604020202020204" pitchFamily="34" charset="0"/>
                <a:cs typeface="Arial" panose="020B0604020202020204" pitchFamily="34" charset="0"/>
              </a:rPr>
              <a:t>c) MgSO</a:t>
            </a:r>
            <a:r>
              <a:rPr lang="vi-VN" sz="2800" baseline="-25000" dirty="0">
                <a:solidFill>
                  <a:schemeClr val="tx1"/>
                </a:solidFill>
                <a:latin typeface="Arial" panose="020B0604020202020204" pitchFamily="34" charset="0"/>
                <a:cs typeface="Arial" panose="020B0604020202020204" pitchFamily="34" charset="0"/>
              </a:rPr>
              <a:t>4</a:t>
            </a:r>
            <a:r>
              <a:rPr lang="vi-VN" sz="2800" dirty="0">
                <a:solidFill>
                  <a:schemeClr val="tx1"/>
                </a:solidFill>
                <a:latin typeface="Arial" panose="020B0604020202020204" pitchFamily="34" charset="0"/>
                <a:cs typeface="Arial" panose="020B0604020202020204" pitchFamily="34" charset="0"/>
              </a:rPr>
              <a:t> (magnesium sulfate)</a:t>
            </a:r>
          </a:p>
          <a:p>
            <a:pPr algn="just"/>
            <a:r>
              <a:rPr lang="vi-VN" sz="2800" dirty="0">
                <a:solidFill>
                  <a:schemeClr val="tx1"/>
                </a:solidFill>
                <a:latin typeface="Arial" panose="020B0604020202020204" pitchFamily="34" charset="0"/>
                <a:cs typeface="Arial" panose="020B0604020202020204" pitchFamily="34" charset="0"/>
              </a:rPr>
              <a:t>Xác định nguyên tố tạo thành mỗi chất và số nguyên tử của mỗi nguyên tố có trong phân tử</a:t>
            </a:r>
          </a:p>
        </p:txBody>
      </p:sp>
      <p:pic>
        <p:nvPicPr>
          <p:cNvPr id="6" name="图片 1">
            <a:extLst>
              <a:ext uri="{FF2B5EF4-FFF2-40B4-BE49-F238E27FC236}">
                <a16:creationId xmlns="" xmlns:a16="http://schemas.microsoft.com/office/drawing/2014/main" id="{2B64053B-9890-401B-BD3D-4E208F4B58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01"/>
          <a:stretch/>
        </p:blipFill>
        <p:spPr>
          <a:xfrm flipH="1">
            <a:off x="9357670" y="1757828"/>
            <a:ext cx="2346649" cy="4339087"/>
          </a:xfrm>
          <a:prstGeom prst="rect">
            <a:avLst/>
          </a:prstGeom>
        </p:spPr>
      </p:pic>
    </p:spTree>
    <p:extLst>
      <p:ext uri="{BB962C8B-B14F-4D97-AF65-F5344CB8AC3E}">
        <p14:creationId xmlns:p14="http://schemas.microsoft.com/office/powerpoint/2010/main" val="1404994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3">
            <a:extLst>
              <a:ext uri="{FF2B5EF4-FFF2-40B4-BE49-F238E27FC236}">
                <a16:creationId xmlns="" xmlns:a16="http://schemas.microsoft.com/office/drawing/2014/main" id="{91A52AC9-B977-4BDE-89E7-AEF92782C5FE}"/>
              </a:ext>
            </a:extLst>
          </p:cNvPr>
          <p:cNvSpPr>
            <a:spLocks noChangeArrowheads="1"/>
          </p:cNvSpPr>
          <p:nvPr/>
        </p:nvSpPr>
        <p:spPr bwMode="auto">
          <a:xfrm>
            <a:off x="6214310" y="2949393"/>
            <a:ext cx="1906107" cy="99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0" tIns="34286" rIns="68570" bIns="3428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solidFill>
                  <a:srgbClr val="0033CC"/>
                </a:solidFill>
                <a:cs typeface="Arial" panose="020B0604020202020204" pitchFamily="34" charset="0"/>
              </a:rPr>
              <a:t> </a:t>
            </a:r>
            <a:r>
              <a:rPr lang="en-US" altLang="en-US" sz="6000" b="1" dirty="0">
                <a:solidFill>
                  <a:srgbClr val="CC0099"/>
                </a:solidFill>
                <a:cs typeface="Arial" panose="020B0604020202020204" pitchFamily="34" charset="0"/>
              </a:rPr>
              <a:t>H</a:t>
            </a:r>
            <a:r>
              <a:rPr lang="en-US" altLang="en-US" sz="6000" b="1" baseline="-25000" dirty="0">
                <a:solidFill>
                  <a:srgbClr val="FF0000"/>
                </a:solidFill>
                <a:cs typeface="Arial" panose="020B0604020202020204" pitchFamily="34" charset="0"/>
              </a:rPr>
              <a:t>2</a:t>
            </a:r>
            <a:r>
              <a:rPr lang="en-US" altLang="en-US" sz="6000" b="1" dirty="0">
                <a:solidFill>
                  <a:srgbClr val="CC0099"/>
                </a:solidFill>
                <a:cs typeface="Arial" panose="020B0604020202020204" pitchFamily="34" charset="0"/>
              </a:rPr>
              <a:t>O</a:t>
            </a:r>
            <a:endParaRPr lang="en-US" altLang="en-US" sz="6000" b="1" baseline="-25000" dirty="0">
              <a:solidFill>
                <a:srgbClr val="FF0000"/>
              </a:solidFill>
              <a:cs typeface="Arial" panose="020B0604020202020204" pitchFamily="34" charset="0"/>
            </a:endParaRPr>
          </a:p>
        </p:txBody>
      </p:sp>
      <p:sp>
        <p:nvSpPr>
          <p:cNvPr id="6" name="TextBox 5">
            <a:extLst>
              <a:ext uri="{FF2B5EF4-FFF2-40B4-BE49-F238E27FC236}">
                <a16:creationId xmlns="" xmlns:a16="http://schemas.microsoft.com/office/drawing/2014/main" id="{5D6B2DE6-CFD1-471F-A542-724D5DDA2069}"/>
              </a:ext>
            </a:extLst>
          </p:cNvPr>
          <p:cNvSpPr txBox="1"/>
          <p:nvPr/>
        </p:nvSpPr>
        <p:spPr>
          <a:xfrm>
            <a:off x="1600131" y="2031824"/>
            <a:ext cx="3162081" cy="954107"/>
          </a:xfrm>
          <a:prstGeom prst="rect">
            <a:avLst/>
          </a:prstGeom>
          <a:solidFill>
            <a:srgbClr val="FFFFCC"/>
          </a:solidFill>
          <a:ln>
            <a:solidFill>
              <a:srgbClr val="FFFFCC"/>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err="1">
                <a:latin typeface="Arial" panose="020B0604020202020204" pitchFamily="34" charset="0"/>
                <a:cs typeface="Arial" panose="020B0604020202020204" pitchFamily="34" charset="0"/>
              </a:rPr>
              <a:t>Kí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hóa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nguyên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tố</a:t>
            </a:r>
            <a:endParaRPr lang="vi-VN"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7A47470F-1EA8-4E23-A4CD-2EF4925D0CBC}"/>
              </a:ext>
            </a:extLst>
          </p:cNvPr>
          <p:cNvSpPr txBox="1"/>
          <p:nvPr/>
        </p:nvSpPr>
        <p:spPr>
          <a:xfrm>
            <a:off x="3379076" y="4134577"/>
            <a:ext cx="1393296" cy="523220"/>
          </a:xfrm>
          <a:prstGeom prst="rect">
            <a:avLst/>
          </a:prstGeom>
          <a:solidFill>
            <a:srgbClr val="FFFFCC"/>
          </a:solidFill>
          <a:ln>
            <a:solidFill>
              <a:srgbClr val="FFFFCC"/>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err="1">
                <a:latin typeface="Arial" panose="020B0604020202020204" pitchFamily="34" charset="0"/>
                <a:cs typeface="Arial" panose="020B0604020202020204" pitchFamily="34" charset="0"/>
              </a:rPr>
              <a:t>Chỉ</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endParaRPr lang="vi-VN" sz="28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 xmlns:a16="http://schemas.microsoft.com/office/drawing/2014/main" id="{30E69A16-2D60-4848-A625-C9A1475A429F}"/>
              </a:ext>
            </a:extLst>
          </p:cNvPr>
          <p:cNvGrpSpPr/>
          <p:nvPr/>
        </p:nvGrpSpPr>
        <p:grpSpPr>
          <a:xfrm>
            <a:off x="4772372" y="2309560"/>
            <a:ext cx="2675391" cy="611957"/>
            <a:chOff x="4354548" y="2791225"/>
            <a:chExt cx="2675391" cy="611957"/>
          </a:xfrm>
        </p:grpSpPr>
        <p:cxnSp>
          <p:nvCxnSpPr>
            <p:cNvPr id="9" name="Straight Connector 8">
              <a:extLst>
                <a:ext uri="{FF2B5EF4-FFF2-40B4-BE49-F238E27FC236}">
                  <a16:creationId xmlns="" xmlns:a16="http://schemas.microsoft.com/office/drawing/2014/main" id="{74DAE86F-8E2B-4575-87AF-9F7ADA9E028B}"/>
                </a:ext>
              </a:extLst>
            </p:cNvPr>
            <p:cNvCxnSpPr>
              <a:cxnSpLocks/>
            </p:cNvCxnSpPr>
            <p:nvPr/>
          </p:nvCxnSpPr>
          <p:spPr>
            <a:xfrm flipV="1">
              <a:off x="4354548" y="2791225"/>
              <a:ext cx="2675391" cy="2247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 xmlns:a16="http://schemas.microsoft.com/office/drawing/2014/main" id="{94D65FF3-AC8D-45B6-B124-CCB6D710C0C0}"/>
                </a:ext>
              </a:extLst>
            </p:cNvPr>
            <p:cNvCxnSpPr/>
            <p:nvPr/>
          </p:nvCxnSpPr>
          <p:spPr>
            <a:xfrm>
              <a:off x="7019779" y="2813696"/>
              <a:ext cx="0" cy="58572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 xmlns:a16="http://schemas.microsoft.com/office/drawing/2014/main" id="{CFACFBDA-130A-4143-9C9B-FF0B2EA33D4B}"/>
                </a:ext>
              </a:extLst>
            </p:cNvPr>
            <p:cNvCxnSpPr/>
            <p:nvPr/>
          </p:nvCxnSpPr>
          <p:spPr>
            <a:xfrm>
              <a:off x="6110069" y="2809940"/>
              <a:ext cx="0" cy="59324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grpSp>
        <p:nvGrpSpPr>
          <p:cNvPr id="12" name="Group 11">
            <a:extLst>
              <a:ext uri="{FF2B5EF4-FFF2-40B4-BE49-F238E27FC236}">
                <a16:creationId xmlns="" xmlns:a16="http://schemas.microsoft.com/office/drawing/2014/main" id="{276CC657-5BBF-417E-B91B-B3E643732135}"/>
              </a:ext>
            </a:extLst>
          </p:cNvPr>
          <p:cNvGrpSpPr/>
          <p:nvPr/>
        </p:nvGrpSpPr>
        <p:grpSpPr>
          <a:xfrm>
            <a:off x="4772372" y="3904348"/>
            <a:ext cx="2110154" cy="524328"/>
            <a:chOff x="4712677" y="4502590"/>
            <a:chExt cx="2110154" cy="524328"/>
          </a:xfrm>
        </p:grpSpPr>
        <p:cxnSp>
          <p:nvCxnSpPr>
            <p:cNvPr id="13" name="Straight Connector 12">
              <a:extLst>
                <a:ext uri="{FF2B5EF4-FFF2-40B4-BE49-F238E27FC236}">
                  <a16:creationId xmlns="" xmlns:a16="http://schemas.microsoft.com/office/drawing/2014/main" id="{BA6E0302-E462-4742-9520-5855B13C041C}"/>
                </a:ext>
              </a:extLst>
            </p:cNvPr>
            <p:cNvCxnSpPr>
              <a:cxnSpLocks/>
            </p:cNvCxnSpPr>
            <p:nvPr/>
          </p:nvCxnSpPr>
          <p:spPr>
            <a:xfrm>
              <a:off x="4712677" y="5026918"/>
              <a:ext cx="211015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4C73EFE6-4F08-455B-AA3E-35B4A5CFB72C}"/>
                </a:ext>
              </a:extLst>
            </p:cNvPr>
            <p:cNvCxnSpPr/>
            <p:nvPr/>
          </p:nvCxnSpPr>
          <p:spPr>
            <a:xfrm flipV="1">
              <a:off x="6822831" y="4502590"/>
              <a:ext cx="0" cy="52432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8">
            <a:extLst>
              <a:ext uri="{FF2B5EF4-FFF2-40B4-BE49-F238E27FC236}">
                <a16:creationId xmlns="" xmlns:a16="http://schemas.microsoft.com/office/drawing/2014/main" id="{913C0373-DDAF-487F-95C0-2B1A325C25AE}"/>
              </a:ext>
            </a:extLst>
          </p:cNvPr>
          <p:cNvSpPr>
            <a:spLocks noChangeArrowheads="1"/>
          </p:cNvSpPr>
          <p:nvPr/>
        </p:nvSpPr>
        <p:spPr bwMode="auto">
          <a:xfrm>
            <a:off x="2931062" y="5091906"/>
            <a:ext cx="6358009" cy="500129"/>
          </a:xfrm>
          <a:prstGeom prst="rect">
            <a:avLst/>
          </a:prstGeom>
          <a:solidFill>
            <a:srgbClr val="FFFFCC"/>
          </a:solidFill>
          <a:ln>
            <a:noFill/>
          </a:ln>
        </p:spPr>
        <p:txBody>
          <a:bodyPr wrap="square" lIns="68570" tIns="34286" rIns="68570" bIns="34286"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dirty="0" err="1">
                <a:solidFill>
                  <a:srgbClr val="C00000"/>
                </a:solidFill>
                <a:cs typeface="Arial" panose="020B0604020202020204" pitchFamily="34" charset="0"/>
              </a:rPr>
              <a:t>Lưu</a:t>
            </a:r>
            <a:r>
              <a:rPr lang="en-US" altLang="en-US" sz="2800" b="1" u="sng" dirty="0">
                <a:solidFill>
                  <a:srgbClr val="C00000"/>
                </a:solidFill>
                <a:cs typeface="Arial" panose="020B0604020202020204" pitchFamily="34" charset="0"/>
              </a:rPr>
              <a:t> ý</a:t>
            </a:r>
            <a:r>
              <a:rPr lang="en-US" altLang="en-US" sz="2800" b="1" dirty="0">
                <a:solidFill>
                  <a:srgbClr val="C00000"/>
                </a:solidFill>
                <a:cs typeface="Arial" panose="020B0604020202020204" pitchFamily="34" charset="0"/>
              </a:rPr>
              <a:t>: </a:t>
            </a:r>
            <a:r>
              <a:rPr lang="vi-VN" altLang="en-US" sz="2800" dirty="0">
                <a:solidFill>
                  <a:srgbClr val="C00000"/>
                </a:solidFill>
                <a:cs typeface="Arial" panose="020B0604020202020204" pitchFamily="34" charset="0"/>
              </a:rPr>
              <a:t>Quy ước chỉ số 1 không ghi.</a:t>
            </a:r>
          </a:p>
        </p:txBody>
      </p:sp>
      <p:sp>
        <p:nvSpPr>
          <p:cNvPr id="19" name="Rectangle: Diagonal Corners Rounded 18">
            <a:extLst>
              <a:ext uri="{FF2B5EF4-FFF2-40B4-BE49-F238E27FC236}">
                <a16:creationId xmlns="" xmlns:a16="http://schemas.microsoft.com/office/drawing/2014/main" id="{2AA6B561-4391-4D20-AF99-EB6B559D464E}"/>
              </a:ext>
            </a:extLst>
          </p:cNvPr>
          <p:cNvSpPr/>
          <p:nvPr/>
        </p:nvSpPr>
        <p:spPr>
          <a:xfrm>
            <a:off x="2682714" y="962245"/>
            <a:ext cx="7063191" cy="708416"/>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Công thức hoá học của hợp chất</a:t>
            </a:r>
          </a:p>
        </p:txBody>
      </p:sp>
    </p:spTree>
    <p:extLst>
      <p:ext uri="{BB962C8B-B14F-4D97-AF65-F5344CB8AC3E}">
        <p14:creationId xmlns:p14="http://schemas.microsoft.com/office/powerpoint/2010/main" val="237336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E392148A-76C2-435B-A365-EF1521CBBD01}"/>
              </a:ext>
            </a:extLst>
          </p:cNvPr>
          <p:cNvSpPr/>
          <p:nvPr/>
        </p:nvSpPr>
        <p:spPr>
          <a:xfrm>
            <a:off x="2564404" y="921786"/>
            <a:ext cx="7063191" cy="708416"/>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Công thức hoá học của đơn chất</a:t>
            </a:r>
          </a:p>
        </p:txBody>
      </p:sp>
      <p:sp>
        <p:nvSpPr>
          <p:cNvPr id="3" name="Text Box 5">
            <a:extLst>
              <a:ext uri="{FF2B5EF4-FFF2-40B4-BE49-F238E27FC236}">
                <a16:creationId xmlns="" xmlns:a16="http://schemas.microsoft.com/office/drawing/2014/main" id="{0314826D-9D65-479C-AEB8-F78195841BC7}"/>
              </a:ext>
            </a:extLst>
          </p:cNvPr>
          <p:cNvSpPr txBox="1">
            <a:spLocks noChangeArrowheads="1"/>
          </p:cNvSpPr>
          <p:nvPr/>
        </p:nvSpPr>
        <p:spPr bwMode="auto">
          <a:xfrm>
            <a:off x="6207635" y="2301619"/>
            <a:ext cx="2904195" cy="377018"/>
          </a:xfrm>
          <a:prstGeom prst="rect">
            <a:avLst/>
          </a:prstGeom>
          <a:ln/>
        </p:spPr>
        <p:style>
          <a:lnRef idx="2">
            <a:schemeClr val="accent2"/>
          </a:lnRef>
          <a:fillRef idx="1">
            <a:schemeClr val="lt1"/>
          </a:fillRef>
          <a:effectRef idx="0">
            <a:schemeClr val="accent2"/>
          </a:effectRef>
          <a:fontRef idx="minor">
            <a:schemeClr val="dk1"/>
          </a:fontRef>
        </p:style>
        <p:txBody>
          <a:bodyPr wrap="square" lIns="68570" tIns="34286" rIns="68570" bIns="3428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dirty="0" err="1">
                <a:solidFill>
                  <a:srgbClr val="7030A0"/>
                </a:solidFill>
                <a:cs typeface="Arial" panose="020B0604020202020204" pitchFamily="34" charset="0"/>
              </a:rPr>
              <a:t>Kí</a:t>
            </a:r>
            <a:r>
              <a:rPr lang="en-US" altLang="en-US" sz="2000" b="1" dirty="0">
                <a:solidFill>
                  <a:srgbClr val="7030A0"/>
                </a:solidFill>
                <a:cs typeface="Arial" panose="020B0604020202020204" pitchFamily="34" charset="0"/>
              </a:rPr>
              <a:t> </a:t>
            </a:r>
            <a:r>
              <a:rPr lang="en-US" altLang="en-US" sz="2000" b="1" dirty="0" err="1">
                <a:solidFill>
                  <a:srgbClr val="7030A0"/>
                </a:solidFill>
                <a:cs typeface="Arial" panose="020B0604020202020204" pitchFamily="34" charset="0"/>
              </a:rPr>
              <a:t>hiệu</a:t>
            </a:r>
            <a:r>
              <a:rPr lang="en-US" altLang="en-US" sz="2000" b="1" dirty="0">
                <a:solidFill>
                  <a:srgbClr val="7030A0"/>
                </a:solidFill>
                <a:cs typeface="Arial" panose="020B0604020202020204" pitchFamily="34" charset="0"/>
              </a:rPr>
              <a:t> </a:t>
            </a:r>
            <a:r>
              <a:rPr lang="en-US" altLang="en-US" sz="2000" b="1" dirty="0" err="1">
                <a:solidFill>
                  <a:srgbClr val="7030A0"/>
                </a:solidFill>
                <a:cs typeface="Arial" panose="020B0604020202020204" pitchFamily="34" charset="0"/>
              </a:rPr>
              <a:t>nguyên</a:t>
            </a:r>
            <a:r>
              <a:rPr lang="en-US" altLang="en-US" sz="2000" b="1" dirty="0">
                <a:solidFill>
                  <a:srgbClr val="7030A0"/>
                </a:solidFill>
                <a:cs typeface="Arial" panose="020B0604020202020204" pitchFamily="34" charset="0"/>
              </a:rPr>
              <a:t> </a:t>
            </a:r>
            <a:r>
              <a:rPr lang="en-US" altLang="en-US" sz="2000" b="1" dirty="0" err="1">
                <a:solidFill>
                  <a:srgbClr val="7030A0"/>
                </a:solidFill>
                <a:cs typeface="Arial" panose="020B0604020202020204" pitchFamily="34" charset="0"/>
              </a:rPr>
              <a:t>tố</a:t>
            </a:r>
            <a:endParaRPr lang="en-US" altLang="en-US" b="1" dirty="0">
              <a:solidFill>
                <a:srgbClr val="7030A0"/>
              </a:solidFill>
              <a:cs typeface="Arial" panose="020B0604020202020204" pitchFamily="34" charset="0"/>
            </a:endParaRPr>
          </a:p>
        </p:txBody>
      </p:sp>
      <p:sp>
        <p:nvSpPr>
          <p:cNvPr id="4" name="Text Box 6">
            <a:extLst>
              <a:ext uri="{FF2B5EF4-FFF2-40B4-BE49-F238E27FC236}">
                <a16:creationId xmlns="" xmlns:a16="http://schemas.microsoft.com/office/drawing/2014/main" id="{90E4A53A-E6AF-468A-A89A-118F52497022}"/>
              </a:ext>
            </a:extLst>
          </p:cNvPr>
          <p:cNvSpPr txBox="1">
            <a:spLocks noChangeArrowheads="1"/>
          </p:cNvSpPr>
          <p:nvPr/>
        </p:nvSpPr>
        <p:spPr bwMode="auto">
          <a:xfrm>
            <a:off x="6204286" y="3690501"/>
            <a:ext cx="4659918" cy="438574"/>
          </a:xfrm>
          <a:prstGeom prst="rect">
            <a:avLst/>
          </a:prstGeom>
          <a:ln/>
        </p:spPr>
        <p:style>
          <a:lnRef idx="2">
            <a:schemeClr val="accent2"/>
          </a:lnRef>
          <a:fillRef idx="1">
            <a:schemeClr val="lt1"/>
          </a:fillRef>
          <a:effectRef idx="0">
            <a:schemeClr val="accent2"/>
          </a:effectRef>
          <a:fontRef idx="minor">
            <a:schemeClr val="dk1"/>
          </a:fontRef>
        </p:style>
        <p:txBody>
          <a:bodyPr wrap="square" lIns="68570" tIns="34286" rIns="68570" bIns="3428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err="1">
                <a:solidFill>
                  <a:srgbClr val="FF0000"/>
                </a:solidFill>
                <a:cs typeface="Arial" panose="020B0604020202020204" pitchFamily="34" charset="0"/>
              </a:rPr>
              <a:t>Là</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chỉ</a:t>
            </a:r>
            <a:r>
              <a:rPr lang="en-US" altLang="en-US" sz="24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số</a:t>
            </a:r>
            <a:r>
              <a:rPr lang="en-US" altLang="en-US" sz="24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nguyên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tử</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của</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nguyên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tố</a:t>
            </a:r>
            <a:endParaRPr lang="en-US" altLang="en-US" sz="2000" b="1" dirty="0">
              <a:solidFill>
                <a:srgbClr val="FF0000"/>
              </a:solidFill>
              <a:cs typeface="Arial" panose="020B0604020202020204" pitchFamily="34" charset="0"/>
            </a:endParaRPr>
          </a:p>
        </p:txBody>
      </p:sp>
      <p:sp>
        <p:nvSpPr>
          <p:cNvPr id="5" name="Rectangle 43">
            <a:extLst>
              <a:ext uri="{FF2B5EF4-FFF2-40B4-BE49-F238E27FC236}">
                <a16:creationId xmlns="" xmlns:a16="http://schemas.microsoft.com/office/drawing/2014/main" id="{D21ECE16-161E-4602-B1AD-F5CB86E33729}"/>
              </a:ext>
            </a:extLst>
          </p:cNvPr>
          <p:cNvSpPr>
            <a:spLocks noChangeArrowheads="1"/>
          </p:cNvSpPr>
          <p:nvPr/>
        </p:nvSpPr>
        <p:spPr bwMode="auto">
          <a:xfrm>
            <a:off x="2235411" y="2545941"/>
            <a:ext cx="4659918" cy="8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0" tIns="34286" rIns="68570" bIns="3428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err="1">
                <a:solidFill>
                  <a:srgbClr val="0033CC"/>
                </a:solidFill>
                <a:cs typeface="Arial" panose="020B0604020202020204" pitchFamily="34" charset="0"/>
              </a:rPr>
              <a:t>Dạng</a:t>
            </a:r>
            <a:r>
              <a:rPr lang="en-US" altLang="en-US" sz="2800" b="1" dirty="0">
                <a:solidFill>
                  <a:srgbClr val="0033CC"/>
                </a:solidFill>
                <a:cs typeface="Arial" panose="020B0604020202020204" pitchFamily="34" charset="0"/>
              </a:rPr>
              <a:t> </a:t>
            </a:r>
            <a:r>
              <a:rPr lang="en-US" altLang="en-US" sz="2800" b="1" dirty="0" err="1">
                <a:solidFill>
                  <a:srgbClr val="0033CC"/>
                </a:solidFill>
                <a:cs typeface="Arial" panose="020B0604020202020204" pitchFamily="34" charset="0"/>
              </a:rPr>
              <a:t>chung</a:t>
            </a:r>
            <a:r>
              <a:rPr lang="en-US" altLang="en-US" sz="2800" b="1" dirty="0">
                <a:solidFill>
                  <a:srgbClr val="0033CC"/>
                </a:solidFill>
                <a:cs typeface="Arial" panose="020B0604020202020204" pitchFamily="34" charset="0"/>
              </a:rPr>
              <a:t> :</a:t>
            </a:r>
            <a:r>
              <a:rPr lang="en-US" altLang="en-US" sz="4000" b="1" dirty="0">
                <a:solidFill>
                  <a:srgbClr val="0033CC"/>
                </a:solidFill>
                <a:cs typeface="Arial" panose="020B0604020202020204" pitchFamily="34" charset="0"/>
              </a:rPr>
              <a:t>  </a:t>
            </a:r>
            <a:r>
              <a:rPr lang="en-US" altLang="en-US" sz="4800" b="1" dirty="0">
                <a:solidFill>
                  <a:srgbClr val="CC0099"/>
                </a:solidFill>
                <a:cs typeface="Arial" panose="020B0604020202020204" pitchFamily="34" charset="0"/>
              </a:rPr>
              <a:t>A</a:t>
            </a:r>
            <a:r>
              <a:rPr lang="en-US" altLang="en-US" sz="4800" b="1" baseline="-25000" dirty="0">
                <a:solidFill>
                  <a:srgbClr val="FF0000"/>
                </a:solidFill>
                <a:cs typeface="Arial" panose="020B0604020202020204" pitchFamily="34" charset="0"/>
              </a:rPr>
              <a:t>x</a:t>
            </a:r>
          </a:p>
        </p:txBody>
      </p:sp>
      <p:sp>
        <p:nvSpPr>
          <p:cNvPr id="6" name="Rectangle 8">
            <a:extLst>
              <a:ext uri="{FF2B5EF4-FFF2-40B4-BE49-F238E27FC236}">
                <a16:creationId xmlns="" xmlns:a16="http://schemas.microsoft.com/office/drawing/2014/main" id="{07E7E218-7ECC-4547-8404-07AB6236CD32}"/>
              </a:ext>
            </a:extLst>
          </p:cNvPr>
          <p:cNvSpPr>
            <a:spLocks noChangeArrowheads="1"/>
          </p:cNvSpPr>
          <p:nvPr/>
        </p:nvSpPr>
        <p:spPr bwMode="auto">
          <a:xfrm>
            <a:off x="2308213" y="4800492"/>
            <a:ext cx="7055910" cy="500129"/>
          </a:xfrm>
          <a:prstGeom prst="rect">
            <a:avLst/>
          </a:prstGeom>
          <a:ln/>
        </p:spPr>
        <p:style>
          <a:lnRef idx="2">
            <a:schemeClr val="dk1"/>
          </a:lnRef>
          <a:fillRef idx="1">
            <a:schemeClr val="lt1"/>
          </a:fillRef>
          <a:effectRef idx="0">
            <a:schemeClr val="dk1"/>
          </a:effectRef>
          <a:fontRef idx="minor">
            <a:schemeClr val="dk1"/>
          </a:fontRef>
        </p:style>
        <p:txBody>
          <a:bodyPr wrap="square" lIns="68570" tIns="34286" rIns="68570" bIns="34286"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err="1">
                <a:solidFill>
                  <a:srgbClr val="FFC000"/>
                </a:solidFill>
                <a:cs typeface="Arial" panose="020B0604020202020204" pitchFamily="34" charset="0"/>
              </a:rPr>
              <a:t>Lưu</a:t>
            </a:r>
            <a:r>
              <a:rPr lang="en-US" altLang="en-US" sz="2800" b="1" dirty="0">
                <a:solidFill>
                  <a:srgbClr val="FFC000"/>
                </a:solidFill>
                <a:cs typeface="Arial" panose="020B0604020202020204" pitchFamily="34" charset="0"/>
              </a:rPr>
              <a:t> ý: </a:t>
            </a:r>
            <a:r>
              <a:rPr lang="en-US" altLang="en-US" sz="2800" dirty="0">
                <a:cs typeface="Arial" panose="020B0604020202020204" pitchFamily="34" charset="0"/>
              </a:rPr>
              <a:t>x </a:t>
            </a:r>
            <a:r>
              <a:rPr lang="en-US" altLang="en-US" sz="2800" dirty="0" err="1">
                <a:cs typeface="Arial" panose="020B0604020202020204" pitchFamily="34" charset="0"/>
              </a:rPr>
              <a:t>ghi</a:t>
            </a:r>
            <a:r>
              <a:rPr lang="en-US" altLang="en-US" sz="2800" dirty="0">
                <a:cs typeface="Arial" panose="020B0604020202020204" pitchFamily="34" charset="0"/>
              </a:rPr>
              <a:t> ở </a:t>
            </a:r>
            <a:r>
              <a:rPr lang="en-US" altLang="en-US" sz="2800" dirty="0" err="1">
                <a:cs typeface="Arial" panose="020B0604020202020204" pitchFamily="34" charset="0"/>
              </a:rPr>
              <a:t>chân</a:t>
            </a:r>
            <a:r>
              <a:rPr lang="en-US" altLang="en-US" sz="2800" dirty="0">
                <a:cs typeface="Arial" panose="020B0604020202020204" pitchFamily="34" charset="0"/>
              </a:rPr>
              <a:t> </a:t>
            </a:r>
            <a:r>
              <a:rPr lang="en-US" altLang="en-US" sz="2800" dirty="0" err="1">
                <a:cs typeface="Arial" panose="020B0604020202020204" pitchFamily="34" charset="0"/>
              </a:rPr>
              <a:t>của</a:t>
            </a:r>
            <a:r>
              <a:rPr lang="en-US" altLang="en-US" sz="2800" dirty="0">
                <a:cs typeface="Arial" panose="020B0604020202020204" pitchFamily="34" charset="0"/>
              </a:rPr>
              <a:t> </a:t>
            </a:r>
            <a:r>
              <a:rPr lang="en-US" altLang="en-US" sz="2800" dirty="0" err="1">
                <a:cs typeface="Arial" panose="020B0604020202020204" pitchFamily="34" charset="0"/>
              </a:rPr>
              <a:t>kí</a:t>
            </a:r>
            <a:r>
              <a:rPr lang="en-US" altLang="en-US" sz="2800" dirty="0">
                <a:cs typeface="Arial" panose="020B0604020202020204" pitchFamily="34" charset="0"/>
              </a:rPr>
              <a:t> </a:t>
            </a:r>
            <a:r>
              <a:rPr lang="en-US" altLang="en-US" sz="2800" dirty="0" err="1">
                <a:cs typeface="Arial" panose="020B0604020202020204" pitchFamily="34" charset="0"/>
              </a:rPr>
              <a:t>hiệu</a:t>
            </a:r>
            <a:r>
              <a:rPr lang="en-US" altLang="en-US" sz="2800" dirty="0">
                <a:cs typeface="Arial" panose="020B0604020202020204" pitchFamily="34" charset="0"/>
              </a:rPr>
              <a:t> </a:t>
            </a:r>
            <a:r>
              <a:rPr lang="en-US" altLang="en-US" sz="2800" dirty="0" err="1">
                <a:cs typeface="Arial" panose="020B0604020202020204" pitchFamily="34" charset="0"/>
              </a:rPr>
              <a:t>hóa</a:t>
            </a:r>
            <a:r>
              <a:rPr lang="en-US" altLang="en-US" sz="2800" dirty="0">
                <a:cs typeface="Arial" panose="020B0604020202020204" pitchFamily="34" charset="0"/>
              </a:rPr>
              <a:t> </a:t>
            </a:r>
            <a:r>
              <a:rPr lang="en-US" altLang="en-US" sz="2800" dirty="0" err="1">
                <a:cs typeface="Arial" panose="020B0604020202020204" pitchFamily="34" charset="0"/>
              </a:rPr>
              <a:t>học</a:t>
            </a:r>
            <a:endParaRPr lang="en-US" altLang="en-US" sz="2800" dirty="0">
              <a:cs typeface="Arial" panose="020B0604020202020204" pitchFamily="34" charset="0"/>
            </a:endParaRPr>
          </a:p>
        </p:txBody>
      </p:sp>
      <p:grpSp>
        <p:nvGrpSpPr>
          <p:cNvPr id="7" name="Group 6">
            <a:extLst>
              <a:ext uri="{FF2B5EF4-FFF2-40B4-BE49-F238E27FC236}">
                <a16:creationId xmlns="" xmlns:a16="http://schemas.microsoft.com/office/drawing/2014/main" id="{63B286EA-3079-4204-9AC5-EB64F80FD178}"/>
              </a:ext>
            </a:extLst>
          </p:cNvPr>
          <p:cNvGrpSpPr/>
          <p:nvPr/>
        </p:nvGrpSpPr>
        <p:grpSpPr>
          <a:xfrm>
            <a:off x="5116358" y="2466462"/>
            <a:ext cx="1087928" cy="273731"/>
            <a:chOff x="5444197" y="3240185"/>
            <a:chExt cx="1087928" cy="273731"/>
          </a:xfrm>
        </p:grpSpPr>
        <p:cxnSp>
          <p:nvCxnSpPr>
            <p:cNvPr id="8" name="Straight Connector 7">
              <a:extLst>
                <a:ext uri="{FF2B5EF4-FFF2-40B4-BE49-F238E27FC236}">
                  <a16:creationId xmlns="" xmlns:a16="http://schemas.microsoft.com/office/drawing/2014/main" id="{8ADF41A1-A992-48FA-8931-22A52B50C7B5}"/>
                </a:ext>
              </a:extLst>
            </p:cNvPr>
            <p:cNvCxnSpPr/>
            <p:nvPr/>
          </p:nvCxnSpPr>
          <p:spPr>
            <a:xfrm flipH="1">
              <a:off x="5444197" y="3240185"/>
              <a:ext cx="1087928"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 xmlns:a16="http://schemas.microsoft.com/office/drawing/2014/main" id="{18D7F3A5-02AF-4302-8861-3AD2019BE1D0}"/>
                </a:ext>
              </a:extLst>
            </p:cNvPr>
            <p:cNvCxnSpPr>
              <a:cxnSpLocks/>
            </p:cNvCxnSpPr>
            <p:nvPr/>
          </p:nvCxnSpPr>
          <p:spPr>
            <a:xfrm>
              <a:off x="5444197" y="3240185"/>
              <a:ext cx="0" cy="273731"/>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grpSp>
      <p:grpSp>
        <p:nvGrpSpPr>
          <p:cNvPr id="10" name="Group 9">
            <a:extLst>
              <a:ext uri="{FF2B5EF4-FFF2-40B4-BE49-F238E27FC236}">
                <a16:creationId xmlns="" xmlns:a16="http://schemas.microsoft.com/office/drawing/2014/main" id="{0BC51D01-9987-41DA-A728-A13807F9A8CC}"/>
              </a:ext>
            </a:extLst>
          </p:cNvPr>
          <p:cNvGrpSpPr/>
          <p:nvPr/>
        </p:nvGrpSpPr>
        <p:grpSpPr>
          <a:xfrm>
            <a:off x="5468050" y="3446179"/>
            <a:ext cx="736236" cy="494386"/>
            <a:chOff x="5795889" y="4219902"/>
            <a:chExt cx="736236" cy="494386"/>
          </a:xfrm>
        </p:grpSpPr>
        <p:cxnSp>
          <p:nvCxnSpPr>
            <p:cNvPr id="11" name="Straight Connector 10">
              <a:extLst>
                <a:ext uri="{FF2B5EF4-FFF2-40B4-BE49-F238E27FC236}">
                  <a16:creationId xmlns="" xmlns:a16="http://schemas.microsoft.com/office/drawing/2014/main" id="{7AB3F71D-61FB-4F8E-96B0-85792A26C0C1}"/>
                </a:ext>
              </a:extLst>
            </p:cNvPr>
            <p:cNvCxnSpPr/>
            <p:nvPr/>
          </p:nvCxnSpPr>
          <p:spPr>
            <a:xfrm flipH="1">
              <a:off x="5795889" y="4714288"/>
              <a:ext cx="736236"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 xmlns:a16="http://schemas.microsoft.com/office/drawing/2014/main" id="{7103B7E6-53E9-41B6-AF9E-9B4B19C27EB9}"/>
                </a:ext>
              </a:extLst>
            </p:cNvPr>
            <p:cNvCxnSpPr/>
            <p:nvPr/>
          </p:nvCxnSpPr>
          <p:spPr>
            <a:xfrm flipV="1">
              <a:off x="5809957" y="4219902"/>
              <a:ext cx="0" cy="494386"/>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827044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1"/>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1"/>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childTnLst>
                                </p:cTn>
                              </p:par>
                              <p:par>
                                <p:cTn id="30" presetID="16" presetClass="entr" presetSubtype="2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5C8BF9A-C86F-45D6-9001-2C7B94FE30BC}"/>
              </a:ext>
            </a:extLst>
          </p:cNvPr>
          <p:cNvSpPr txBox="1"/>
          <p:nvPr/>
        </p:nvSpPr>
        <p:spPr>
          <a:xfrm>
            <a:off x="1729923" y="904151"/>
            <a:ext cx="8799976" cy="523220"/>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i="1" dirty="0">
                <a:solidFill>
                  <a:srgbClr val="C00000"/>
                </a:solidFill>
                <a:latin typeface="Arial" panose="020B0604020202020204" pitchFamily="34" charset="0"/>
                <a:ea typeface="Courier New" panose="02070309020205020404" pitchFamily="49" charset="0"/>
                <a:cs typeface="Arial" panose="020B0604020202020204" pitchFamily="34" charset="0"/>
              </a:rPr>
              <a:t>- Một số đơn chất phi kim thể khí (ở điều kiện thường) </a:t>
            </a:r>
            <a:endParaRPr lang="vi-VN" sz="2800" i="1" dirty="0">
              <a:solidFill>
                <a:srgbClr val="C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81DAD174-EAF7-4D4D-B8C2-4B7805B75C27}"/>
              </a:ext>
            </a:extLst>
          </p:cNvPr>
          <p:cNvSpPr txBox="1"/>
          <p:nvPr/>
        </p:nvSpPr>
        <p:spPr>
          <a:xfrm>
            <a:off x="1905940" y="2931869"/>
            <a:ext cx="4549751" cy="523220"/>
          </a:xfrm>
          <a:prstGeom prst="rect">
            <a:avLst/>
          </a:prstGeom>
          <a:noFill/>
        </p:spPr>
        <p:txBody>
          <a:bodyPr wrap="square">
            <a:spAutoFit/>
          </a:bodyPr>
          <a:lstStyle/>
          <a:p>
            <a:r>
              <a:rPr lang="vi-VN" sz="2800" i="1" u="sng" dirty="0">
                <a:solidFill>
                  <a:srgbClr val="FF0000"/>
                </a:solidFill>
                <a:latin typeface="Arial" panose="020B0604020202020204" pitchFamily="34" charset="0"/>
                <a:cs typeface="Arial" panose="020B0604020202020204" pitchFamily="34" charset="0"/>
              </a:rPr>
              <a:t>Ví dụ:  </a:t>
            </a:r>
            <a:r>
              <a:rPr lang="vi-VN" sz="2800" dirty="0">
                <a:latin typeface="Arial" panose="020B0604020202020204" pitchFamily="34" charset="0"/>
                <a:cs typeface="Arial" panose="020B0604020202020204" pitchFamily="34" charset="0"/>
              </a:rPr>
              <a:t>H</a:t>
            </a:r>
            <a:r>
              <a:rPr lang="vi-VN" sz="2800" baseline="-25000" dirty="0">
                <a:latin typeface="Arial" panose="020B0604020202020204" pitchFamily="34" charset="0"/>
                <a:cs typeface="Arial" panose="020B0604020202020204" pitchFamily="34" charset="0"/>
              </a:rPr>
              <a:t>2, </a:t>
            </a:r>
            <a:r>
              <a:rPr lang="vi-VN" sz="2800" dirty="0">
                <a:latin typeface="Arial" panose="020B0604020202020204" pitchFamily="34" charset="0"/>
                <a:cs typeface="Arial" panose="020B0604020202020204" pitchFamily="34" charset="0"/>
              </a:rPr>
              <a:t>N</a:t>
            </a:r>
            <a:r>
              <a:rPr lang="vi-VN" sz="2800" baseline="-25000" dirty="0">
                <a:latin typeface="Arial" panose="020B0604020202020204" pitchFamily="34" charset="0"/>
                <a:cs typeface="Arial" panose="020B0604020202020204" pitchFamily="34" charset="0"/>
              </a:rPr>
              <a:t>2, </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2, </a:t>
            </a:r>
            <a:r>
              <a:rPr lang="vi-VN" sz="2800" dirty="0">
                <a:latin typeface="Arial" panose="020B0604020202020204" pitchFamily="34" charset="0"/>
                <a:cs typeface="Arial" panose="020B0604020202020204" pitchFamily="34" charset="0"/>
              </a:rPr>
              <a:t>Cl</a:t>
            </a:r>
            <a:r>
              <a:rPr lang="vi-VN" sz="2800" baseline="-25000" dirty="0">
                <a:latin typeface="Arial" panose="020B0604020202020204" pitchFamily="34" charset="0"/>
                <a:cs typeface="Arial" panose="020B0604020202020204" pitchFamily="34" charset="0"/>
              </a:rPr>
              <a:t>2 ....</a:t>
            </a:r>
            <a:r>
              <a:rPr lang="vi-VN" sz="2800" dirty="0">
                <a:latin typeface="Arial" panose="020B0604020202020204" pitchFamily="34" charset="0"/>
                <a:cs typeface="Arial" panose="020B0604020202020204" pitchFamily="34" charset="0"/>
              </a:rPr>
              <a:t> </a:t>
            </a:r>
          </a:p>
        </p:txBody>
      </p:sp>
      <p:sp>
        <p:nvSpPr>
          <p:cNvPr id="4" name="Rectangle: Rounded Corners 3">
            <a:extLst>
              <a:ext uri="{FF2B5EF4-FFF2-40B4-BE49-F238E27FC236}">
                <a16:creationId xmlns="" xmlns:a16="http://schemas.microsoft.com/office/drawing/2014/main" id="{091AD40F-56AA-48B3-B5C9-E1287999E205}"/>
              </a:ext>
            </a:extLst>
          </p:cNvPr>
          <p:cNvSpPr/>
          <p:nvPr/>
        </p:nvSpPr>
        <p:spPr>
          <a:xfrm>
            <a:off x="1905940" y="1844544"/>
            <a:ext cx="8623959" cy="887751"/>
          </a:xfrm>
          <a:prstGeom prst="roundRect">
            <a:avLst/>
          </a:prstGeom>
          <a:solidFill>
            <a:srgbClr val="FFCCFF"/>
          </a:solidFill>
          <a:ln>
            <a:solidFill>
              <a:srgbClr val="FFCCFF"/>
            </a:solidFill>
          </a:ln>
        </p:spPr>
        <p:style>
          <a:lnRef idx="1">
            <a:schemeClr val="accent4"/>
          </a:lnRef>
          <a:fillRef idx="2">
            <a:schemeClr val="accent4"/>
          </a:fillRef>
          <a:effectRef idx="1">
            <a:schemeClr val="accent4"/>
          </a:effectRef>
          <a:fontRef idx="minor">
            <a:schemeClr val="dk1"/>
          </a:fontRef>
        </p:style>
        <p:txBody>
          <a:bodyPr rtlCol="0" anchor="ctr"/>
          <a:lstStyle/>
          <a:p>
            <a:pPr>
              <a:buClr>
                <a:srgbClr val="FFCC00"/>
              </a:buClr>
              <a:buSzPct val="80000"/>
              <a:buFont typeface="Wingdings" panose="05000000000000000000" pitchFamily="2" charset="2"/>
              <a:buNone/>
            </a:pPr>
            <a:r>
              <a:rPr lang="en-US" altLang="en-US" sz="2800" dirty="0" err="1">
                <a:solidFill>
                  <a:srgbClr val="000000"/>
                </a:solidFill>
                <a:latin typeface="Arial" panose="020B0604020202020204" pitchFamily="34" charset="0"/>
                <a:cs typeface="Arial" panose="020B0604020202020204" pitchFamily="34" charset="0"/>
              </a:rPr>
              <a:t>Thường</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phân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gồm</a:t>
            </a:r>
            <a:r>
              <a:rPr lang="en-US" altLang="en-US" sz="2800" dirty="0">
                <a:solidFill>
                  <a:srgbClr val="000000"/>
                </a:solidFill>
                <a:latin typeface="Arial" panose="020B0604020202020204" pitchFamily="34" charset="0"/>
                <a:cs typeface="Arial" panose="020B0604020202020204" pitchFamily="34" charset="0"/>
              </a:rPr>
              <a:t> 2 </a:t>
            </a:r>
            <a:r>
              <a:rPr lang="en-US" altLang="en-US" sz="2800" dirty="0" err="1">
                <a:solidFill>
                  <a:srgbClr val="000000"/>
                </a:solidFill>
                <a:latin typeface="Arial" panose="020B0604020202020204" pitchFamily="34" charset="0"/>
                <a:cs typeface="Arial" panose="020B0604020202020204" pitchFamily="34" charset="0"/>
              </a:rPr>
              <a:t>nguyên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liên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kết</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với</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nhau</a:t>
            </a:r>
            <a:endParaRPr lang="en-US" altLang="en-US" sz="2800" dirty="0">
              <a:solidFill>
                <a:srgbClr val="000000"/>
              </a:solidFill>
              <a:latin typeface="Arial" panose="020B0604020202020204" pitchFamily="34" charset="0"/>
              <a:cs typeface="Arial" panose="020B0604020202020204" pitchFamily="34" charset="0"/>
            </a:endParaRPr>
          </a:p>
          <a:p>
            <a:pPr>
              <a:buClr>
                <a:srgbClr val="FFCC00"/>
              </a:buClr>
              <a:buSzPct val="80000"/>
              <a:buFont typeface="Wingdings" panose="05000000000000000000" pitchFamily="2" charset="2"/>
              <a:buNone/>
            </a:pPr>
            <a:r>
              <a:rPr lang="en-US" altLang="en-US" sz="2800" dirty="0">
                <a:solidFill>
                  <a:srgbClr val="000000"/>
                </a:solidFill>
                <a:latin typeface="Arial" panose="020B0604020202020204" pitchFamily="34" charset="0"/>
                <a:cs typeface="Arial" panose="020B0604020202020204" pitchFamily="34" charset="0"/>
              </a:rPr>
              <a:t>                  A</a:t>
            </a:r>
            <a:r>
              <a:rPr lang="en-US" altLang="en-US" sz="2800" baseline="-25000" dirty="0">
                <a:solidFill>
                  <a:srgbClr val="000000"/>
                </a:solidFill>
                <a:latin typeface="Arial" panose="020B0604020202020204" pitchFamily="34" charset="0"/>
                <a:cs typeface="Arial" panose="020B0604020202020204" pitchFamily="34" charset="0"/>
              </a:rPr>
              <a:t>x </a:t>
            </a:r>
            <a:r>
              <a:rPr lang="en-US" altLang="en-US" sz="2800" dirty="0">
                <a:solidFill>
                  <a:srgbClr val="CC0099"/>
                </a:solidFill>
                <a:latin typeface="Arial" panose="020B0604020202020204" pitchFamily="34" charset="0"/>
                <a:cs typeface="Arial" panose="020B0604020202020204" pitchFamily="34" charset="0"/>
              </a:rPr>
              <a:t>(x=2)</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Nên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a:solidFill>
                  <a:srgbClr val="00B0F0"/>
                </a:solidFill>
                <a:latin typeface="Arial" panose="020B0604020202020204" pitchFamily="34" charset="0"/>
                <a:cs typeface="Arial" panose="020B0604020202020204" pitchFamily="34" charset="0"/>
              </a:rPr>
              <a:t>A</a:t>
            </a:r>
            <a:r>
              <a:rPr lang="en-US" altLang="en-US" sz="2800" baseline="-25000" dirty="0">
                <a:solidFill>
                  <a:srgbClr val="00B0F0"/>
                </a:solidFill>
                <a:latin typeface="Arial" panose="020B0604020202020204" pitchFamily="34" charset="0"/>
                <a:cs typeface="Arial" panose="020B0604020202020204" pitchFamily="34" charset="0"/>
              </a:rPr>
              <a:t>x</a:t>
            </a:r>
            <a:r>
              <a:rPr lang="en-US" altLang="en-US" sz="2800" dirty="0">
                <a:solidFill>
                  <a:srgbClr val="00B0F0"/>
                </a:solidFill>
                <a:latin typeface="Arial" panose="020B0604020202020204" pitchFamily="34" charset="0"/>
                <a:cs typeface="Arial" panose="020B0604020202020204" pitchFamily="34" charset="0"/>
              </a:rPr>
              <a:t>= </a:t>
            </a:r>
            <a:r>
              <a:rPr lang="en-US" altLang="en-US" sz="2800" dirty="0">
                <a:solidFill>
                  <a:srgbClr val="FF0000"/>
                </a:solidFill>
                <a:latin typeface="Arial" panose="020B0604020202020204" pitchFamily="34" charset="0"/>
                <a:cs typeface="Arial" panose="020B0604020202020204" pitchFamily="34" charset="0"/>
              </a:rPr>
              <a:t>A</a:t>
            </a:r>
            <a:r>
              <a:rPr lang="en-US" altLang="en-US" sz="2800" baseline="-25000" dirty="0">
                <a:solidFill>
                  <a:srgbClr val="FF0000"/>
                </a:solidFill>
                <a:latin typeface="Arial" panose="020B0604020202020204" pitchFamily="34" charset="0"/>
                <a:cs typeface="Arial" panose="020B0604020202020204" pitchFamily="34" charset="0"/>
              </a:rPr>
              <a:t>2</a:t>
            </a:r>
            <a:endParaRPr lang="en-US" altLang="en-US" sz="28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3F1AC1B8-55B2-45F1-BCAF-3D6BDB81EC73}"/>
              </a:ext>
            </a:extLst>
          </p:cNvPr>
          <p:cNvSpPr txBox="1"/>
          <p:nvPr/>
        </p:nvSpPr>
        <p:spPr>
          <a:xfrm>
            <a:off x="1729923" y="3687949"/>
            <a:ext cx="8999590" cy="523220"/>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i="1" dirty="0">
                <a:solidFill>
                  <a:srgbClr val="C00000"/>
                </a:solidFill>
                <a:latin typeface="Arial" panose="020B0604020202020204" pitchFamily="34" charset="0"/>
                <a:ea typeface="Courier New" panose="02070309020205020404" pitchFamily="49" charset="0"/>
                <a:cs typeface="Arial" panose="020B0604020202020204" pitchFamily="34" charset="0"/>
              </a:rPr>
              <a:t>- Đối với đơn chất kim loại và đơn chất phi kim ở thể rắn</a:t>
            </a:r>
            <a:endParaRPr lang="vi-VN" sz="2800" i="1" dirty="0">
              <a:solidFill>
                <a:srgbClr val="C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 xmlns:a16="http://schemas.microsoft.com/office/drawing/2014/main" id="{CFAD3BEA-8C4A-4232-9670-827965C465DA}"/>
              </a:ext>
            </a:extLst>
          </p:cNvPr>
          <p:cNvSpPr/>
          <p:nvPr/>
        </p:nvSpPr>
        <p:spPr>
          <a:xfrm>
            <a:off x="3363484" y="4579367"/>
            <a:ext cx="5052880" cy="523221"/>
          </a:xfrm>
          <a:prstGeom prst="roundRect">
            <a:avLst/>
          </a:prstGeom>
          <a:solidFill>
            <a:srgbClr val="FFCCFF"/>
          </a:solidFill>
          <a:ln>
            <a:solidFill>
              <a:srgbClr val="FFCCFF"/>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spcBef>
                <a:spcPct val="0"/>
              </a:spcBef>
              <a:buFontTx/>
              <a:buNone/>
            </a:pPr>
            <a:r>
              <a:rPr lang="en-US" altLang="en-US" sz="2800" b="1" dirty="0">
                <a:solidFill>
                  <a:srgbClr val="0033CC"/>
                </a:solidFill>
                <a:latin typeface="Arial" panose="020B0604020202020204" pitchFamily="34" charset="0"/>
                <a:cs typeface="Arial" panose="020B0604020202020204" pitchFamily="34" charset="0"/>
              </a:rPr>
              <a:t>A</a:t>
            </a:r>
            <a:r>
              <a:rPr lang="en-US" altLang="en-US" sz="2800" b="1" baseline="-25000" dirty="0">
                <a:solidFill>
                  <a:srgbClr val="0033CC"/>
                </a:solidFill>
                <a:latin typeface="Arial" panose="020B0604020202020204" pitchFamily="34" charset="0"/>
                <a:cs typeface="Arial" panose="020B0604020202020204" pitchFamily="34" charset="0"/>
              </a:rPr>
              <a:t>x   </a:t>
            </a:r>
            <a:r>
              <a:rPr lang="en-US" altLang="en-US" sz="2800" b="1" dirty="0">
                <a:solidFill>
                  <a:srgbClr val="CC0099"/>
                </a:solidFill>
                <a:latin typeface="Arial" panose="020B0604020202020204" pitchFamily="34" charset="0"/>
                <a:cs typeface="Arial" panose="020B0604020202020204" pitchFamily="34" charset="0"/>
              </a:rPr>
              <a:t>( x = 1)</a:t>
            </a:r>
            <a:r>
              <a:rPr lang="en-US" altLang="en-US" sz="2800" b="1" dirty="0">
                <a:solidFill>
                  <a:srgbClr val="0033CC"/>
                </a:solidFill>
                <a:latin typeface="Arial" panose="020B0604020202020204" pitchFamily="34" charset="0"/>
                <a:cs typeface="Arial" panose="020B0604020202020204" pitchFamily="34" charset="0"/>
              </a:rPr>
              <a:t>  </a:t>
            </a:r>
            <a:r>
              <a:rPr lang="en-US" altLang="en-US" sz="2800" b="1" dirty="0">
                <a:latin typeface="Arial" panose="020B0604020202020204" pitchFamily="34" charset="0"/>
                <a:cs typeface="Arial" panose="020B0604020202020204" pitchFamily="34" charset="0"/>
              </a:rPr>
              <a:t>do </a:t>
            </a:r>
            <a:r>
              <a:rPr lang="en-US" altLang="en-US" sz="2800" b="1" dirty="0" err="1">
                <a:latin typeface="Arial" panose="020B0604020202020204" pitchFamily="34" charset="0"/>
                <a:cs typeface="Arial" panose="020B0604020202020204" pitchFamily="34" charset="0"/>
              </a:rPr>
              <a:t>đó</a:t>
            </a:r>
            <a:r>
              <a:rPr lang="en-US" altLang="en-US" sz="2800" b="1" dirty="0">
                <a:solidFill>
                  <a:srgbClr val="0033CC"/>
                </a:solidFill>
                <a:latin typeface="Arial" panose="020B0604020202020204" pitchFamily="34" charset="0"/>
                <a:cs typeface="Arial" panose="020B0604020202020204" pitchFamily="34" charset="0"/>
              </a:rPr>
              <a:t> A</a:t>
            </a:r>
            <a:r>
              <a:rPr lang="en-US" altLang="en-US" sz="2800" b="1" baseline="-25000" dirty="0">
                <a:solidFill>
                  <a:srgbClr val="0033CC"/>
                </a:solidFill>
                <a:latin typeface="Arial" panose="020B0604020202020204" pitchFamily="34" charset="0"/>
                <a:cs typeface="Arial" panose="020B0604020202020204" pitchFamily="34" charset="0"/>
              </a:rPr>
              <a:t>x </a:t>
            </a:r>
            <a:r>
              <a:rPr lang="en-US" altLang="en-US" sz="2800" b="1" dirty="0">
                <a:solidFill>
                  <a:srgbClr val="0033CC"/>
                </a:solidFill>
                <a:latin typeface="Arial" panose="020B0604020202020204" pitchFamily="34" charset="0"/>
                <a:cs typeface="Arial" panose="020B0604020202020204" pitchFamily="34" charset="0"/>
              </a:rPr>
              <a:t>= A  </a:t>
            </a:r>
          </a:p>
        </p:txBody>
      </p:sp>
      <p:sp>
        <p:nvSpPr>
          <p:cNvPr id="7" name="TextBox 6">
            <a:extLst>
              <a:ext uri="{FF2B5EF4-FFF2-40B4-BE49-F238E27FC236}">
                <a16:creationId xmlns="" xmlns:a16="http://schemas.microsoft.com/office/drawing/2014/main" id="{9C1A54EB-B809-4686-AB6B-CD5E23EFD31F}"/>
              </a:ext>
            </a:extLst>
          </p:cNvPr>
          <p:cNvSpPr txBox="1"/>
          <p:nvPr/>
        </p:nvSpPr>
        <p:spPr>
          <a:xfrm>
            <a:off x="2171504" y="5166823"/>
            <a:ext cx="8999591" cy="954107"/>
          </a:xfrm>
          <a:prstGeom prst="rect">
            <a:avLst/>
          </a:prstGeom>
          <a:noFill/>
        </p:spPr>
        <p:txBody>
          <a:bodyPr wrap="square">
            <a:spAutoFit/>
          </a:bodyPr>
          <a:lstStyle/>
          <a:p>
            <a:r>
              <a:rPr lang="vi-VN" sz="2800" i="1" u="sng" dirty="0">
                <a:solidFill>
                  <a:srgbClr val="FF0000"/>
                </a:solidFill>
                <a:latin typeface="Arial" panose="020B0604020202020204" pitchFamily="34" charset="0"/>
                <a:cs typeface="Arial" panose="020B0604020202020204" pitchFamily="34" charset="0"/>
              </a:rPr>
              <a:t>Ví dụ:  </a:t>
            </a:r>
            <a:r>
              <a:rPr lang="vi-VN" sz="2800" dirty="0">
                <a:latin typeface="Arial" panose="020B0604020202020204" pitchFamily="34" charset="0"/>
                <a:cs typeface="Arial" panose="020B0604020202020204" pitchFamily="34" charset="0"/>
              </a:rPr>
              <a:t>Các kim loại như Na, K, Ca, Cu,.... Và một số phi kim như: C, S, P...</a:t>
            </a:r>
          </a:p>
        </p:txBody>
      </p:sp>
    </p:spTree>
    <p:extLst>
      <p:ext uri="{BB962C8B-B14F-4D97-AF65-F5344CB8AC3E}">
        <p14:creationId xmlns:p14="http://schemas.microsoft.com/office/powerpoint/2010/main" val="2325946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l="-761"/>
          <a:stretch/>
        </p:blipFill>
        <p:spPr>
          <a:xfrm flipH="1">
            <a:off x="517762" y="1008742"/>
            <a:ext cx="3736911" cy="4527023"/>
          </a:xfrm>
          <a:prstGeom prst="rect">
            <a:avLst/>
          </a:prstGeom>
        </p:spPr>
      </p:pic>
      <p:sp>
        <p:nvSpPr>
          <p:cNvPr id="34" name="Rectangle: Diagonal Corners Rounded 33">
            <a:extLst>
              <a:ext uri="{FF2B5EF4-FFF2-40B4-BE49-F238E27FC236}">
                <a16:creationId xmlns="" xmlns:a16="http://schemas.microsoft.com/office/drawing/2014/main" id="{D5D1A4A5-A2A9-4896-90B4-7F292FE23590}"/>
              </a:ext>
            </a:extLst>
          </p:cNvPr>
          <p:cNvSpPr/>
          <p:nvPr/>
        </p:nvSpPr>
        <p:spPr>
          <a:xfrm>
            <a:off x="3782404" y="1604032"/>
            <a:ext cx="7696833" cy="3649935"/>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altLang="zh-CN" sz="3200" dirty="0">
                <a:solidFill>
                  <a:schemeClr val="tx1"/>
                </a:solidFill>
                <a:latin typeface="Arial" panose="020B0604020202020204" pitchFamily="34" charset="0"/>
                <a:cs typeface="Arial" panose="020B0604020202020204" pitchFamily="34" charset="0"/>
                <a:sym typeface="+mn-lt"/>
              </a:rPr>
              <a:t>Công thức hóa học dùng để biểu diễn chất. Công thức hóa học gồm 2 phần: chữ và số. Phần chữ là kí hiệu hóa học của các nguyên tố; phần số được ghi dưới chân kí hiệu hóa học (gọi là chỉ số) là số nguyên tử của nguyên  tố trong phân tử.</a:t>
            </a:r>
            <a:endParaRPr lang="zh-CN" altLang="en-US" sz="3200" dirty="0">
              <a:solidFill>
                <a:schemeClr val="tx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3112177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 xmlns:a16="http://schemas.microsoft.com/office/drawing/2014/main" id="{08E75ADE-D2E3-4C99-9334-164926F1F1BB}"/>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3" name="TextBox 2">
            <a:extLst>
              <a:ext uri="{FF2B5EF4-FFF2-40B4-BE49-F238E27FC236}">
                <a16:creationId xmlns="" xmlns:a16="http://schemas.microsoft.com/office/drawing/2014/main" id="{6B54930D-B5FA-4727-AF97-DCA93222CA7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sp>
        <p:nvSpPr>
          <p:cNvPr id="4" name="矩形 39">
            <a:extLst>
              <a:ext uri="{FF2B5EF4-FFF2-40B4-BE49-F238E27FC236}">
                <a16:creationId xmlns="" xmlns:a16="http://schemas.microsoft.com/office/drawing/2014/main" id="{95161C37-0788-446E-B502-4A0AD9652D64}"/>
              </a:ext>
            </a:extLst>
          </p:cNvPr>
          <p:cNvSpPr/>
          <p:nvPr/>
        </p:nvSpPr>
        <p:spPr>
          <a:xfrm>
            <a:off x="633045" y="2564686"/>
            <a:ext cx="7469946" cy="237744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smtClean="0">
                <a:solidFill>
                  <a:srgbClr val="C00000"/>
                </a:solidFill>
                <a:latin typeface="Arial" panose="020B0604020202020204" pitchFamily="34" charset="0"/>
                <a:cs typeface="Arial" panose="020B0604020202020204" pitchFamily="34" charset="0"/>
              </a:rPr>
              <a:t>Bài</a:t>
            </a:r>
            <a:r>
              <a:rPr lang="en-US" sz="2800" b="1" dirty="0" smtClean="0">
                <a:solidFill>
                  <a:srgbClr val="C00000"/>
                </a:solidFill>
                <a:latin typeface="Arial" panose="020B0604020202020204" pitchFamily="34" charset="0"/>
                <a:cs typeface="Arial" panose="020B0604020202020204" pitchFamily="34" charset="0"/>
              </a:rPr>
              <a:t> 5( SGK – </a:t>
            </a:r>
            <a:r>
              <a:rPr lang="en-US" sz="2800" b="1" dirty="0" err="1" smtClean="0">
                <a:solidFill>
                  <a:srgbClr val="C00000"/>
                </a:solidFill>
                <a:latin typeface="Arial" panose="020B0604020202020204" pitchFamily="34" charset="0"/>
                <a:cs typeface="Arial" panose="020B0604020202020204" pitchFamily="34" charset="0"/>
              </a:rPr>
              <a:t>Tr42</a:t>
            </a:r>
            <a:r>
              <a:rPr lang="en-US" sz="2800" b="1" dirty="0" smtClean="0">
                <a:solidFill>
                  <a:srgbClr val="C00000"/>
                </a:solidFill>
                <a:latin typeface="Arial" panose="020B0604020202020204" pitchFamily="34" charset="0"/>
                <a:cs typeface="Arial" panose="020B0604020202020204" pitchFamily="34" charset="0"/>
              </a:rPr>
              <a:t>) </a:t>
            </a:r>
            <a:r>
              <a:rPr lang="vi-VN" sz="2800" b="1" dirty="0" smtClean="0">
                <a:solidFill>
                  <a:srgbClr val="C00000"/>
                </a:solidFill>
                <a:latin typeface="Arial" panose="020B0604020202020204" pitchFamily="34" charset="0"/>
                <a:cs typeface="Arial" panose="020B0604020202020204" pitchFamily="34" charset="0"/>
              </a:rPr>
              <a:t>. </a:t>
            </a:r>
            <a:r>
              <a:rPr lang="vi-VN" sz="2800" dirty="0">
                <a:solidFill>
                  <a:schemeClr val="tx1"/>
                </a:solidFill>
                <a:latin typeface="Arial" panose="020B0604020202020204" pitchFamily="34" charset="0"/>
                <a:cs typeface="Arial" panose="020B0604020202020204" pitchFamily="34" charset="0"/>
              </a:rPr>
              <a:t>Viết công thức hóa học của các chất:</a:t>
            </a:r>
          </a:p>
          <a:p>
            <a:pPr algn="just"/>
            <a:r>
              <a:rPr lang="vi-VN" sz="2800" dirty="0">
                <a:solidFill>
                  <a:schemeClr val="tx1"/>
                </a:solidFill>
                <a:latin typeface="Arial" panose="020B0604020202020204" pitchFamily="34" charset="0"/>
                <a:cs typeface="Arial" panose="020B0604020202020204" pitchFamily="34" charset="0"/>
              </a:rPr>
              <a:t>a) Sodium sulfide, biết trong phân tử có 2 nguyên tử Na và 1 nguyên tử S</a:t>
            </a:r>
          </a:p>
          <a:p>
            <a:pPr algn="just"/>
            <a:r>
              <a:rPr lang="vi-VN" sz="2800" dirty="0">
                <a:solidFill>
                  <a:schemeClr val="tx1"/>
                </a:solidFill>
                <a:latin typeface="Arial" panose="020B0604020202020204" pitchFamily="34" charset="0"/>
                <a:cs typeface="Arial" panose="020B0604020202020204" pitchFamily="34" charset="0"/>
              </a:rPr>
              <a:t>b) Phosphoric acid, biết trong phân tử có 3 nguyên tử H, 1 nguyên tử P và 4 nguyên tử O</a:t>
            </a:r>
            <a:endParaRPr lang="zh-CN" altLang="en-US" sz="2800" dirty="0">
              <a:solidFill>
                <a:schemeClr val="tx1">
                  <a:lumMod val="85000"/>
                  <a:lumOff val="15000"/>
                </a:schemeClr>
              </a:solidFill>
              <a:cs typeface="+mn-ea"/>
              <a:sym typeface="+mn-lt"/>
            </a:endParaRPr>
          </a:p>
        </p:txBody>
      </p:sp>
      <p:pic>
        <p:nvPicPr>
          <p:cNvPr id="5" name="图片 3">
            <a:extLst>
              <a:ext uri="{FF2B5EF4-FFF2-40B4-BE49-F238E27FC236}">
                <a16:creationId xmlns="" xmlns:a16="http://schemas.microsoft.com/office/drawing/2014/main" id="{064017D5-871B-4EC8-9F1C-6149A3ADA8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2479" y="2137463"/>
            <a:ext cx="3480743" cy="3480743"/>
          </a:xfrm>
          <a:prstGeom prst="rect">
            <a:avLst/>
          </a:prstGeom>
        </p:spPr>
      </p:pic>
    </p:spTree>
    <p:extLst>
      <p:ext uri="{BB962C8B-B14F-4D97-AF65-F5344CB8AC3E}">
        <p14:creationId xmlns:p14="http://schemas.microsoft.com/office/powerpoint/2010/main" val="520411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688E611-B924-4460-86B2-A6A7578E9EBB}"/>
              </a:ext>
            </a:extLst>
          </p:cNvPr>
          <p:cNvSpPr txBox="1"/>
          <p:nvPr/>
        </p:nvSpPr>
        <p:spPr>
          <a:xfrm>
            <a:off x="900332" y="930400"/>
            <a:ext cx="10553713" cy="1384995"/>
          </a:xfrm>
          <a:prstGeom prst="rect">
            <a:avLst/>
          </a:prstGeom>
          <a:solidFill>
            <a:srgbClr val="FFFFCC"/>
          </a:solidFill>
        </p:spPr>
        <p:txBody>
          <a:bodyPr wrap="square">
            <a:spAutoFit/>
          </a:bodyPr>
          <a:lstStyle/>
          <a:p>
            <a:pPr algn="just"/>
            <a:r>
              <a:rPr lang="en-US" sz="2800" b="1" i="0" dirty="0" err="1" smtClean="0">
                <a:solidFill>
                  <a:srgbClr val="C00000"/>
                </a:solidFill>
                <a:effectLst/>
                <a:latin typeface="Arial" panose="020B0604020202020204" pitchFamily="34" charset="0"/>
                <a:cs typeface="Arial" panose="020B0604020202020204" pitchFamily="34" charset="0"/>
              </a:rPr>
              <a:t>Bài</a:t>
            </a:r>
            <a:r>
              <a:rPr lang="en-US" sz="2800" b="1" i="0" dirty="0" smtClean="0">
                <a:solidFill>
                  <a:srgbClr val="C00000"/>
                </a:solidFill>
                <a:effectLst/>
                <a:latin typeface="Arial" panose="020B0604020202020204" pitchFamily="34" charset="0"/>
                <a:cs typeface="Arial" panose="020B0604020202020204" pitchFamily="34" charset="0"/>
              </a:rPr>
              <a:t> 6</a:t>
            </a:r>
            <a:r>
              <a:rPr lang="vi-VN" sz="2800" b="1" i="0" dirty="0" smtClean="0">
                <a:solidFill>
                  <a:srgbClr val="C00000"/>
                </a:solidFill>
                <a:effectLst/>
                <a:latin typeface="Arial" panose="020B0604020202020204" pitchFamily="34" charset="0"/>
                <a:cs typeface="Arial" panose="020B0604020202020204" pitchFamily="34" charset="0"/>
              </a:rPr>
              <a:t>.</a:t>
            </a:r>
            <a:r>
              <a:rPr lang="en-US" sz="2800" b="1" i="0" dirty="0" smtClean="0">
                <a:solidFill>
                  <a:srgbClr val="C00000"/>
                </a:solidFill>
                <a:effectLst/>
                <a:latin typeface="Arial" panose="020B0604020202020204" pitchFamily="34" charset="0"/>
                <a:cs typeface="Arial" panose="020B0604020202020204" pitchFamily="34" charset="0"/>
              </a:rPr>
              <a:t>(SGK- 42)</a:t>
            </a:r>
            <a:r>
              <a:rPr lang="vi-VN" sz="2800" b="0" i="0" dirty="0">
                <a:solidFill>
                  <a:srgbClr val="C0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Viết công thức hóa học cho các chất được biểu diễn bằng những mô hình sau. Biết mỗi quả cầu biểu diễn cho 1 nguyên tử</a:t>
            </a:r>
            <a:endParaRPr lang="vi-VN" sz="2800"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 xmlns:a16="http://schemas.microsoft.com/office/drawing/2014/main" id="{58B932DC-4851-4644-AEBC-577E54DF5807}"/>
              </a:ext>
            </a:extLst>
          </p:cNvPr>
          <p:cNvGraphicFramePr>
            <a:graphicFrameLocks noGrp="1"/>
          </p:cNvGraphicFramePr>
          <p:nvPr>
            <p:extLst>
              <p:ext uri="{D42A27DB-BD31-4B8C-83A1-F6EECF244321}">
                <p14:modId xmlns:p14="http://schemas.microsoft.com/office/powerpoint/2010/main" val="3999834850"/>
              </p:ext>
            </p:extLst>
          </p:nvPr>
        </p:nvGraphicFramePr>
        <p:xfrm>
          <a:off x="900333" y="2432667"/>
          <a:ext cx="10553714" cy="3154680"/>
        </p:xfrm>
        <a:graphic>
          <a:graphicData uri="http://schemas.openxmlformats.org/drawingml/2006/table">
            <a:tbl>
              <a:tblPr firstRow="1" bandRow="1">
                <a:tableStyleId>{8799B23B-EC83-4686-B30A-512413B5E67A}</a:tableStyleId>
              </a:tblPr>
              <a:tblGrid>
                <a:gridCol w="1355343">
                  <a:extLst>
                    <a:ext uri="{9D8B030D-6E8A-4147-A177-3AD203B41FA5}">
                      <a16:colId xmlns="" xmlns:a16="http://schemas.microsoft.com/office/drawing/2014/main" val="4163107884"/>
                    </a:ext>
                  </a:extLst>
                </a:gridCol>
                <a:gridCol w="1823955">
                  <a:extLst>
                    <a:ext uri="{9D8B030D-6E8A-4147-A177-3AD203B41FA5}">
                      <a16:colId xmlns="" xmlns:a16="http://schemas.microsoft.com/office/drawing/2014/main" val="2375395982"/>
                    </a:ext>
                  </a:extLst>
                </a:gridCol>
                <a:gridCol w="1899138">
                  <a:extLst>
                    <a:ext uri="{9D8B030D-6E8A-4147-A177-3AD203B41FA5}">
                      <a16:colId xmlns="" xmlns:a16="http://schemas.microsoft.com/office/drawing/2014/main" val="955290497"/>
                    </a:ext>
                  </a:extLst>
                </a:gridCol>
                <a:gridCol w="2166425">
                  <a:extLst>
                    <a:ext uri="{9D8B030D-6E8A-4147-A177-3AD203B41FA5}">
                      <a16:colId xmlns="" xmlns:a16="http://schemas.microsoft.com/office/drawing/2014/main" val="1470086114"/>
                    </a:ext>
                  </a:extLst>
                </a:gridCol>
                <a:gridCol w="3308853">
                  <a:extLst>
                    <a:ext uri="{9D8B030D-6E8A-4147-A177-3AD203B41FA5}">
                      <a16:colId xmlns="" xmlns:a16="http://schemas.microsoft.com/office/drawing/2014/main" val="2221546872"/>
                    </a:ext>
                  </a:extLst>
                </a:gridCol>
              </a:tblGrid>
              <a:tr h="875970">
                <a:tc>
                  <a:txBody>
                    <a:bodyPr/>
                    <a:lstStyle/>
                    <a:p>
                      <a:pPr algn="ctr"/>
                      <a:r>
                        <a:rPr lang="vi-VN" sz="2400" dirty="0">
                          <a:latin typeface="Arial" panose="020B0604020202020204" pitchFamily="34" charset="0"/>
                          <a:cs typeface="Arial" panose="020B0604020202020204" pitchFamily="34" charset="0"/>
                        </a:rPr>
                        <a:t>Mô hình</a:t>
                      </a:r>
                    </a:p>
                  </a:txBody>
                  <a:tcPr/>
                </a:tc>
                <a:tc>
                  <a:txBody>
                    <a:bodyPr/>
                    <a:lstStyle/>
                    <a:p>
                      <a:endParaRPr lang="vi-VN" sz="11500" dirty="0">
                        <a:latin typeface="Arial" panose="020B0604020202020204" pitchFamily="34" charset="0"/>
                        <a:cs typeface="Arial" panose="020B0604020202020204" pitchFamily="34" charset="0"/>
                      </a:endParaRPr>
                    </a:p>
                  </a:txBody>
                  <a:tcPr/>
                </a:tc>
                <a:tc>
                  <a:txBody>
                    <a:bodyPr/>
                    <a:lstStyle/>
                    <a:p>
                      <a:endParaRPr lang="vi-VN" sz="11500" dirty="0">
                        <a:latin typeface="Arial" panose="020B0604020202020204" pitchFamily="34" charset="0"/>
                        <a:cs typeface="Arial" panose="020B0604020202020204" pitchFamily="34" charset="0"/>
                      </a:endParaRPr>
                    </a:p>
                  </a:txBody>
                  <a:tcPr/>
                </a:tc>
                <a:tc>
                  <a:txBody>
                    <a:bodyPr/>
                    <a:lstStyle/>
                    <a:p>
                      <a:endParaRPr lang="vi-VN" sz="11500" dirty="0">
                        <a:latin typeface="Arial" panose="020B0604020202020204" pitchFamily="34" charset="0"/>
                        <a:cs typeface="Arial" panose="020B0604020202020204" pitchFamily="34" charset="0"/>
                      </a:endParaRPr>
                    </a:p>
                  </a:txBody>
                  <a:tcPr/>
                </a:tc>
                <a:tc rowSpan="2">
                  <a:txBody>
                    <a:bodyPr/>
                    <a:lstStyle/>
                    <a:p>
                      <a:endParaRPr lang="vi-VN" sz="8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04011195"/>
                  </a:ext>
                </a:extLst>
              </a:tr>
              <a:tr h="370840">
                <a:tc>
                  <a:txBody>
                    <a:bodyPr/>
                    <a:lstStyle/>
                    <a:p>
                      <a:pPr algn="ctr"/>
                      <a:r>
                        <a:rPr lang="vi-VN" sz="2400" dirty="0">
                          <a:latin typeface="Arial" panose="020B0604020202020204" pitchFamily="34" charset="0"/>
                          <a:cs typeface="Arial" panose="020B0604020202020204" pitchFamily="34" charset="0"/>
                        </a:rPr>
                        <a:t>Công thức hoá học</a:t>
                      </a:r>
                    </a:p>
                  </a:txBody>
                  <a:tcPr/>
                </a:tc>
                <a:tc>
                  <a:txBody>
                    <a:bodyPr/>
                    <a:lstStyle/>
                    <a:p>
                      <a:endParaRPr lang="vi-VN" sz="8000">
                        <a:latin typeface="Arial" panose="020B0604020202020204" pitchFamily="34" charset="0"/>
                        <a:cs typeface="Arial" panose="020B0604020202020204" pitchFamily="34" charset="0"/>
                      </a:endParaRPr>
                    </a:p>
                  </a:txBody>
                  <a:tcPr/>
                </a:tc>
                <a:tc>
                  <a:txBody>
                    <a:bodyPr/>
                    <a:lstStyle/>
                    <a:p>
                      <a:endParaRPr lang="vi-VN" sz="8000">
                        <a:latin typeface="Arial" panose="020B0604020202020204" pitchFamily="34" charset="0"/>
                        <a:cs typeface="Arial" panose="020B0604020202020204" pitchFamily="34" charset="0"/>
                      </a:endParaRPr>
                    </a:p>
                  </a:txBody>
                  <a:tcPr/>
                </a:tc>
                <a:tc>
                  <a:txBody>
                    <a:bodyPr/>
                    <a:lstStyle/>
                    <a:p>
                      <a:endParaRPr lang="vi-VN" sz="8000" dirty="0">
                        <a:latin typeface="Arial" panose="020B0604020202020204" pitchFamily="34" charset="0"/>
                        <a:cs typeface="Arial" panose="020B0604020202020204" pitchFamily="34" charset="0"/>
                      </a:endParaRPr>
                    </a:p>
                  </a:txBody>
                  <a:tcPr/>
                </a:tc>
                <a:tc vMerge="1">
                  <a:txBody>
                    <a:bodyPr/>
                    <a:lstStyle/>
                    <a:p>
                      <a:endParaRPr lang="vi-VN" sz="8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21164861"/>
                  </a:ext>
                </a:extLst>
              </a:tr>
            </a:tbl>
          </a:graphicData>
        </a:graphic>
      </p:graphicFrame>
      <p:grpSp>
        <p:nvGrpSpPr>
          <p:cNvPr id="25" name="Group 24">
            <a:extLst>
              <a:ext uri="{FF2B5EF4-FFF2-40B4-BE49-F238E27FC236}">
                <a16:creationId xmlns="" xmlns:a16="http://schemas.microsoft.com/office/drawing/2014/main" id="{00296674-62F0-4C48-97A7-EA6E89F204CC}"/>
              </a:ext>
            </a:extLst>
          </p:cNvPr>
          <p:cNvGrpSpPr/>
          <p:nvPr/>
        </p:nvGrpSpPr>
        <p:grpSpPr>
          <a:xfrm>
            <a:off x="2477444" y="2755761"/>
            <a:ext cx="8976603" cy="2746008"/>
            <a:chOff x="2604053" y="3177791"/>
            <a:chExt cx="8976603" cy="2746008"/>
          </a:xfrm>
        </p:grpSpPr>
        <p:grpSp>
          <p:nvGrpSpPr>
            <p:cNvPr id="7" name="Group 6">
              <a:extLst>
                <a:ext uri="{FF2B5EF4-FFF2-40B4-BE49-F238E27FC236}">
                  <a16:creationId xmlns="" xmlns:a16="http://schemas.microsoft.com/office/drawing/2014/main" id="{825F16F9-1DB7-4ABA-898F-5DC2A177133B}"/>
                </a:ext>
              </a:extLst>
            </p:cNvPr>
            <p:cNvGrpSpPr/>
            <p:nvPr/>
          </p:nvGrpSpPr>
          <p:grpSpPr>
            <a:xfrm>
              <a:off x="2604053" y="3307924"/>
              <a:ext cx="1453935" cy="895466"/>
              <a:chOff x="8140168" y="2122976"/>
              <a:chExt cx="1839062" cy="1243442"/>
            </a:xfrm>
          </p:grpSpPr>
          <p:sp>
            <p:nvSpPr>
              <p:cNvPr id="8" name="Flowchart: Connector 7">
                <a:extLst>
                  <a:ext uri="{FF2B5EF4-FFF2-40B4-BE49-F238E27FC236}">
                    <a16:creationId xmlns="" xmlns:a16="http://schemas.microsoft.com/office/drawing/2014/main" id="{0C10DBB9-AB8F-486F-99D2-BFECE1F3B6DC}"/>
                  </a:ext>
                </a:extLst>
              </p:cNvPr>
              <p:cNvSpPr/>
              <p:nvPr/>
            </p:nvSpPr>
            <p:spPr>
              <a:xfrm>
                <a:off x="8140168" y="2484823"/>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9" name="Flowchart: Connector 8">
                <a:extLst>
                  <a:ext uri="{FF2B5EF4-FFF2-40B4-BE49-F238E27FC236}">
                    <a16:creationId xmlns="" xmlns:a16="http://schemas.microsoft.com/office/drawing/2014/main" id="{49EC39E4-2552-4092-8981-384B20C1F6B8}"/>
                  </a:ext>
                </a:extLst>
              </p:cNvPr>
              <p:cNvSpPr/>
              <p:nvPr/>
            </p:nvSpPr>
            <p:spPr>
              <a:xfrm>
                <a:off x="8715548" y="2122976"/>
                <a:ext cx="1263682" cy="1243442"/>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grpSp>
        <p:grpSp>
          <p:nvGrpSpPr>
            <p:cNvPr id="10" name="Group 9">
              <a:extLst>
                <a:ext uri="{FF2B5EF4-FFF2-40B4-BE49-F238E27FC236}">
                  <a16:creationId xmlns="" xmlns:a16="http://schemas.microsoft.com/office/drawing/2014/main" id="{4FE11FF5-B587-4E0F-8819-7AFAA5FBC4FB}"/>
                </a:ext>
              </a:extLst>
            </p:cNvPr>
            <p:cNvGrpSpPr/>
            <p:nvPr/>
          </p:nvGrpSpPr>
          <p:grpSpPr>
            <a:xfrm flipH="1">
              <a:off x="4266757" y="3193599"/>
              <a:ext cx="1681600" cy="1124116"/>
              <a:chOff x="1774701" y="3512449"/>
              <a:chExt cx="1962572" cy="1345890"/>
            </a:xfrm>
          </p:grpSpPr>
          <p:grpSp>
            <p:nvGrpSpPr>
              <p:cNvPr id="11" name="Group 10">
                <a:extLst>
                  <a:ext uri="{FF2B5EF4-FFF2-40B4-BE49-F238E27FC236}">
                    <a16:creationId xmlns="" xmlns:a16="http://schemas.microsoft.com/office/drawing/2014/main" id="{85862D13-D7D7-4D41-A31E-541DC11F0671}"/>
                  </a:ext>
                </a:extLst>
              </p:cNvPr>
              <p:cNvGrpSpPr/>
              <p:nvPr/>
            </p:nvGrpSpPr>
            <p:grpSpPr>
              <a:xfrm>
                <a:off x="1774701" y="4073096"/>
                <a:ext cx="1962572" cy="785243"/>
                <a:chOff x="8200029" y="2781180"/>
                <a:chExt cx="1953937" cy="810738"/>
              </a:xfrm>
            </p:grpSpPr>
            <p:sp>
              <p:nvSpPr>
                <p:cNvPr id="13" name="Flowchart: Connector 12">
                  <a:extLst>
                    <a:ext uri="{FF2B5EF4-FFF2-40B4-BE49-F238E27FC236}">
                      <a16:creationId xmlns="" xmlns:a16="http://schemas.microsoft.com/office/drawing/2014/main" id="{E89DA823-F497-47ED-BFFA-9A9A6516306B}"/>
                    </a:ext>
                  </a:extLst>
                </p:cNvPr>
                <p:cNvSpPr/>
                <p:nvPr/>
              </p:nvSpPr>
              <p:spPr>
                <a:xfrm>
                  <a:off x="8200029" y="2781180"/>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14" name="Flowchart: Connector 13">
                  <a:extLst>
                    <a:ext uri="{FF2B5EF4-FFF2-40B4-BE49-F238E27FC236}">
                      <a16:creationId xmlns="" xmlns:a16="http://schemas.microsoft.com/office/drawing/2014/main" id="{8E211AAB-D4B7-410C-AFAC-F5F7A3FDCAC2}"/>
                    </a:ext>
                  </a:extLst>
                </p:cNvPr>
                <p:cNvSpPr/>
                <p:nvPr/>
              </p:nvSpPr>
              <p:spPr>
                <a:xfrm>
                  <a:off x="9353866" y="2834681"/>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grpSp>
          <p:sp>
            <p:nvSpPr>
              <p:cNvPr id="12" name="Flowchart: Connector 11">
                <a:extLst>
                  <a:ext uri="{FF2B5EF4-FFF2-40B4-BE49-F238E27FC236}">
                    <a16:creationId xmlns="" xmlns:a16="http://schemas.microsoft.com/office/drawing/2014/main" id="{F87851C8-B377-4179-866B-74C5770917AC}"/>
                  </a:ext>
                </a:extLst>
              </p:cNvPr>
              <p:cNvSpPr/>
              <p:nvPr/>
            </p:nvSpPr>
            <p:spPr>
              <a:xfrm>
                <a:off x="2101585" y="3512449"/>
                <a:ext cx="1228549" cy="1138494"/>
              </a:xfrm>
              <a:prstGeom prst="flowChartConnector">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400" b="1" dirty="0"/>
              </a:p>
            </p:txBody>
          </p:sp>
        </p:grpSp>
        <p:grpSp>
          <p:nvGrpSpPr>
            <p:cNvPr id="18" name="Group 17">
              <a:extLst>
                <a:ext uri="{FF2B5EF4-FFF2-40B4-BE49-F238E27FC236}">
                  <a16:creationId xmlns="" xmlns:a16="http://schemas.microsoft.com/office/drawing/2014/main" id="{6CF08C61-04F0-4229-A27D-21627119F024}"/>
                </a:ext>
              </a:extLst>
            </p:cNvPr>
            <p:cNvGrpSpPr/>
            <p:nvPr/>
          </p:nvGrpSpPr>
          <p:grpSpPr>
            <a:xfrm>
              <a:off x="6349879" y="3360215"/>
              <a:ext cx="1779536" cy="914220"/>
              <a:chOff x="6349879" y="3360215"/>
              <a:chExt cx="1779536" cy="914220"/>
            </a:xfrm>
          </p:grpSpPr>
          <p:sp>
            <p:nvSpPr>
              <p:cNvPr id="15" name="Flowchart: Connector 14">
                <a:extLst>
                  <a:ext uri="{FF2B5EF4-FFF2-40B4-BE49-F238E27FC236}">
                    <a16:creationId xmlns="" xmlns:a16="http://schemas.microsoft.com/office/drawing/2014/main" id="{1E7D8707-8893-432A-9620-02F6F649F78D}"/>
                  </a:ext>
                </a:extLst>
              </p:cNvPr>
              <p:cNvSpPr/>
              <p:nvPr/>
            </p:nvSpPr>
            <p:spPr>
              <a:xfrm>
                <a:off x="6349879" y="3360215"/>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sp>
            <p:nvSpPr>
              <p:cNvPr id="16" name="Flowchart: Connector 15">
                <a:extLst>
                  <a:ext uri="{FF2B5EF4-FFF2-40B4-BE49-F238E27FC236}">
                    <a16:creationId xmlns="" xmlns:a16="http://schemas.microsoft.com/office/drawing/2014/main" id="{AEA44502-E504-4B61-B393-29CFD1DA2153}"/>
                  </a:ext>
                </a:extLst>
              </p:cNvPr>
              <p:cNvSpPr/>
              <p:nvPr/>
            </p:nvSpPr>
            <p:spPr>
              <a:xfrm>
                <a:off x="7130367" y="3378969"/>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grpSp>
        <p:sp>
          <p:nvSpPr>
            <p:cNvPr id="19" name="Flowchart: Connector 18">
              <a:extLst>
                <a:ext uri="{FF2B5EF4-FFF2-40B4-BE49-F238E27FC236}">
                  <a16:creationId xmlns="" xmlns:a16="http://schemas.microsoft.com/office/drawing/2014/main" id="{A7694668-03C3-4B4A-B847-5A96A9FE2FC2}"/>
                </a:ext>
              </a:extLst>
            </p:cNvPr>
            <p:cNvSpPr/>
            <p:nvPr/>
          </p:nvSpPr>
          <p:spPr>
            <a:xfrm flipH="1">
              <a:off x="8770839" y="3177791"/>
              <a:ext cx="688583" cy="612572"/>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20" name="Flowchart: Connector 19">
              <a:extLst>
                <a:ext uri="{FF2B5EF4-FFF2-40B4-BE49-F238E27FC236}">
                  <a16:creationId xmlns="" xmlns:a16="http://schemas.microsoft.com/office/drawing/2014/main" id="{B10018E3-E628-427F-BC62-B602A5B6D059}"/>
                </a:ext>
              </a:extLst>
            </p:cNvPr>
            <p:cNvSpPr/>
            <p:nvPr/>
          </p:nvSpPr>
          <p:spPr>
            <a:xfrm flipH="1">
              <a:off x="8628952" y="3956590"/>
              <a:ext cx="1052664" cy="950894"/>
            </a:xfrm>
            <a:prstGeom prst="flowChartConnector">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400" b="1" dirty="0"/>
            </a:p>
          </p:txBody>
        </p:sp>
        <p:sp>
          <p:nvSpPr>
            <p:cNvPr id="21" name="Flowchart: Connector 20">
              <a:extLst>
                <a:ext uri="{FF2B5EF4-FFF2-40B4-BE49-F238E27FC236}">
                  <a16:creationId xmlns="" xmlns:a16="http://schemas.microsoft.com/office/drawing/2014/main" id="{10919D0E-6151-42A6-BCFE-1BA7179043FA}"/>
                </a:ext>
              </a:extLst>
            </p:cNvPr>
            <p:cNvSpPr/>
            <p:nvPr/>
          </p:nvSpPr>
          <p:spPr>
            <a:xfrm>
              <a:off x="8689217" y="5028333"/>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sp>
          <p:nvSpPr>
            <p:cNvPr id="22" name="TextBox 21">
              <a:extLst>
                <a:ext uri="{FF2B5EF4-FFF2-40B4-BE49-F238E27FC236}">
                  <a16:creationId xmlns="" xmlns:a16="http://schemas.microsoft.com/office/drawing/2014/main" id="{F4253925-F253-4126-A72F-61D62BB10CA0}"/>
                </a:ext>
              </a:extLst>
            </p:cNvPr>
            <p:cNvSpPr txBox="1"/>
            <p:nvPr/>
          </p:nvSpPr>
          <p:spPr>
            <a:xfrm>
              <a:off x="9628407" y="3191689"/>
              <a:ext cx="1603576"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Hydrogen</a:t>
              </a:r>
            </a:p>
          </p:txBody>
        </p:sp>
        <p:sp>
          <p:nvSpPr>
            <p:cNvPr id="23" name="TextBox 22">
              <a:extLst>
                <a:ext uri="{FF2B5EF4-FFF2-40B4-BE49-F238E27FC236}">
                  <a16:creationId xmlns="" xmlns:a16="http://schemas.microsoft.com/office/drawing/2014/main" id="{983F8C50-391F-4F41-AB15-DEBEC7EB8482}"/>
                </a:ext>
              </a:extLst>
            </p:cNvPr>
            <p:cNvSpPr txBox="1"/>
            <p:nvPr/>
          </p:nvSpPr>
          <p:spPr>
            <a:xfrm>
              <a:off x="9766297" y="4201204"/>
              <a:ext cx="1603576" cy="461665"/>
            </a:xfrm>
            <a:prstGeom prst="rect">
              <a:avLst/>
            </a:prstGeom>
            <a:noFill/>
          </p:spPr>
          <p:txBody>
            <a:bodyPr wrap="square">
              <a:spAutoFit/>
            </a:bodyPr>
            <a:lstStyle/>
            <a:p>
              <a:r>
                <a:rPr lang="en-US" sz="2400" smtClean="0">
                  <a:latin typeface="Arial" panose="020B0604020202020204" pitchFamily="34" charset="0"/>
                  <a:cs typeface="Arial" panose="020B0604020202020204" pitchFamily="34" charset="0"/>
                </a:rPr>
                <a:t>Sulfur</a:t>
              </a:r>
              <a:endParaRPr lang="vi-VN" sz="2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 xmlns:a16="http://schemas.microsoft.com/office/drawing/2014/main" id="{9592BFB7-4669-4C0A-AFF9-B2C92C1F69AE}"/>
                </a:ext>
              </a:extLst>
            </p:cNvPr>
            <p:cNvSpPr txBox="1"/>
            <p:nvPr/>
          </p:nvSpPr>
          <p:spPr>
            <a:xfrm>
              <a:off x="9760770" y="5222823"/>
              <a:ext cx="1819886" cy="461665"/>
            </a:xfrm>
            <a:prstGeom prst="rect">
              <a:avLst/>
            </a:prstGeom>
            <a:noFill/>
          </p:spPr>
          <p:txBody>
            <a:bodyPr wrap="square">
              <a:spAutoFit/>
            </a:bodyPr>
            <a:lstStyle/>
            <a:p>
              <a:r>
                <a:rPr lang="en-US" sz="2400" dirty="0" smtClean="0">
                  <a:latin typeface="Arial" panose="020B0604020202020204" pitchFamily="34" charset="0"/>
                  <a:cs typeface="Arial" panose="020B0604020202020204" pitchFamily="34" charset="0"/>
                </a:rPr>
                <a:t>Chlorine</a:t>
              </a:r>
              <a:endParaRPr lang="vi-VN" sz="2400" dirty="0">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 xmlns:a16="http://schemas.microsoft.com/office/drawing/2014/main" id="{660DD59A-07D0-4DAC-A54F-A765C2873DD6}"/>
              </a:ext>
            </a:extLst>
          </p:cNvPr>
          <p:cNvSpPr txBox="1"/>
          <p:nvPr/>
        </p:nvSpPr>
        <p:spPr>
          <a:xfrm>
            <a:off x="2095340" y="4650750"/>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a:t>
            </a:r>
          </a:p>
        </p:txBody>
      </p:sp>
      <p:sp>
        <p:nvSpPr>
          <p:cNvPr id="27" name="TextBox 26">
            <a:extLst>
              <a:ext uri="{FF2B5EF4-FFF2-40B4-BE49-F238E27FC236}">
                <a16:creationId xmlns="" xmlns:a16="http://schemas.microsoft.com/office/drawing/2014/main" id="{7BE8B0CB-A503-40FF-BC7D-C5F0DE34646C}"/>
              </a:ext>
            </a:extLst>
          </p:cNvPr>
          <p:cNvSpPr txBox="1"/>
          <p:nvPr/>
        </p:nvSpPr>
        <p:spPr>
          <a:xfrm>
            <a:off x="4140148" y="4640391"/>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a:t>
            </a:r>
          </a:p>
        </p:txBody>
      </p:sp>
      <p:sp>
        <p:nvSpPr>
          <p:cNvPr id="28" name="TextBox 27">
            <a:extLst>
              <a:ext uri="{FF2B5EF4-FFF2-40B4-BE49-F238E27FC236}">
                <a16:creationId xmlns="" xmlns:a16="http://schemas.microsoft.com/office/drawing/2014/main" id="{76E9634C-ED49-405B-BD43-A55DCE8CACAE}"/>
              </a:ext>
            </a:extLst>
          </p:cNvPr>
          <p:cNvSpPr txBox="1"/>
          <p:nvPr/>
        </p:nvSpPr>
        <p:spPr>
          <a:xfrm>
            <a:off x="6085738" y="4650234"/>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92465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688E611-B924-4460-86B2-A6A7578E9EBB}"/>
              </a:ext>
            </a:extLst>
          </p:cNvPr>
          <p:cNvSpPr txBox="1"/>
          <p:nvPr/>
        </p:nvSpPr>
        <p:spPr>
          <a:xfrm>
            <a:off x="946413" y="915454"/>
            <a:ext cx="10553714" cy="954107"/>
          </a:xfrm>
          <a:prstGeom prst="rect">
            <a:avLst/>
          </a:prstGeom>
          <a:solidFill>
            <a:srgbClr val="FFFFCC"/>
          </a:solidFill>
        </p:spPr>
        <p:txBody>
          <a:bodyPr wrap="square">
            <a:spAutoFit/>
          </a:bodyPr>
          <a:lstStyle/>
          <a:p>
            <a:pPr algn="just"/>
            <a:r>
              <a:rPr lang="vi-VN" sz="2800" b="1" i="0" dirty="0">
                <a:solidFill>
                  <a:srgbClr val="C00000"/>
                </a:solidFill>
                <a:effectLst/>
                <a:latin typeface="Arial" panose="020B0604020202020204" pitchFamily="34" charset="0"/>
                <a:cs typeface="Arial" panose="020B0604020202020204" pitchFamily="34" charset="0"/>
              </a:rPr>
              <a:t>Câu 2.</a:t>
            </a:r>
            <a:r>
              <a:rPr lang="vi-VN" sz="2800" b="0" i="0" dirty="0">
                <a:solidFill>
                  <a:srgbClr val="C0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Viết công thức hóa học cho các chất được biểu diễn bằng những mô hình sau. Biết mỗi quả cầu biểu diễn cho 1 nguyên tử</a:t>
            </a:r>
            <a:endParaRPr lang="vi-VN" sz="2800"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 xmlns:a16="http://schemas.microsoft.com/office/drawing/2014/main" id="{58B932DC-4851-4644-AEBC-577E54DF5807}"/>
              </a:ext>
            </a:extLst>
          </p:cNvPr>
          <p:cNvGraphicFramePr>
            <a:graphicFrameLocks noGrp="1"/>
          </p:cNvGraphicFramePr>
          <p:nvPr>
            <p:extLst>
              <p:ext uri="{D42A27DB-BD31-4B8C-83A1-F6EECF244321}">
                <p14:modId xmlns:p14="http://schemas.microsoft.com/office/powerpoint/2010/main" val="453873181"/>
              </p:ext>
            </p:extLst>
          </p:nvPr>
        </p:nvGraphicFramePr>
        <p:xfrm>
          <a:off x="900333" y="2306057"/>
          <a:ext cx="10553714" cy="3154680"/>
        </p:xfrm>
        <a:graphic>
          <a:graphicData uri="http://schemas.openxmlformats.org/drawingml/2006/table">
            <a:tbl>
              <a:tblPr firstRow="1" bandRow="1">
                <a:tableStyleId>{8799B23B-EC83-4686-B30A-512413B5E67A}</a:tableStyleId>
              </a:tblPr>
              <a:tblGrid>
                <a:gridCol w="1355343">
                  <a:extLst>
                    <a:ext uri="{9D8B030D-6E8A-4147-A177-3AD203B41FA5}">
                      <a16:colId xmlns="" xmlns:a16="http://schemas.microsoft.com/office/drawing/2014/main" val="4163107884"/>
                    </a:ext>
                  </a:extLst>
                </a:gridCol>
                <a:gridCol w="1823955">
                  <a:extLst>
                    <a:ext uri="{9D8B030D-6E8A-4147-A177-3AD203B41FA5}">
                      <a16:colId xmlns="" xmlns:a16="http://schemas.microsoft.com/office/drawing/2014/main" val="2375395982"/>
                    </a:ext>
                  </a:extLst>
                </a:gridCol>
                <a:gridCol w="1899138">
                  <a:extLst>
                    <a:ext uri="{9D8B030D-6E8A-4147-A177-3AD203B41FA5}">
                      <a16:colId xmlns="" xmlns:a16="http://schemas.microsoft.com/office/drawing/2014/main" val="955290497"/>
                    </a:ext>
                  </a:extLst>
                </a:gridCol>
                <a:gridCol w="2166425">
                  <a:extLst>
                    <a:ext uri="{9D8B030D-6E8A-4147-A177-3AD203B41FA5}">
                      <a16:colId xmlns="" xmlns:a16="http://schemas.microsoft.com/office/drawing/2014/main" val="1470086114"/>
                    </a:ext>
                  </a:extLst>
                </a:gridCol>
                <a:gridCol w="3308853">
                  <a:extLst>
                    <a:ext uri="{9D8B030D-6E8A-4147-A177-3AD203B41FA5}">
                      <a16:colId xmlns="" xmlns:a16="http://schemas.microsoft.com/office/drawing/2014/main" val="2221546872"/>
                    </a:ext>
                  </a:extLst>
                </a:gridCol>
              </a:tblGrid>
              <a:tr h="875970">
                <a:tc>
                  <a:txBody>
                    <a:bodyPr/>
                    <a:lstStyle/>
                    <a:p>
                      <a:pPr algn="ctr"/>
                      <a:r>
                        <a:rPr lang="vi-VN" sz="2400" dirty="0">
                          <a:latin typeface="Arial" panose="020B0604020202020204" pitchFamily="34" charset="0"/>
                          <a:cs typeface="Arial" panose="020B0604020202020204" pitchFamily="34" charset="0"/>
                        </a:rPr>
                        <a:t>Mô hình</a:t>
                      </a:r>
                    </a:p>
                  </a:txBody>
                  <a:tcPr/>
                </a:tc>
                <a:tc>
                  <a:txBody>
                    <a:bodyPr/>
                    <a:lstStyle/>
                    <a:p>
                      <a:endParaRPr lang="vi-VN" sz="11500" dirty="0">
                        <a:latin typeface="Arial" panose="020B0604020202020204" pitchFamily="34" charset="0"/>
                        <a:cs typeface="Arial" panose="020B0604020202020204" pitchFamily="34" charset="0"/>
                      </a:endParaRPr>
                    </a:p>
                  </a:txBody>
                  <a:tcPr/>
                </a:tc>
                <a:tc>
                  <a:txBody>
                    <a:bodyPr/>
                    <a:lstStyle/>
                    <a:p>
                      <a:endParaRPr lang="vi-VN" sz="11500" dirty="0">
                        <a:latin typeface="Arial" panose="020B0604020202020204" pitchFamily="34" charset="0"/>
                        <a:cs typeface="Arial" panose="020B0604020202020204" pitchFamily="34" charset="0"/>
                      </a:endParaRPr>
                    </a:p>
                  </a:txBody>
                  <a:tcPr/>
                </a:tc>
                <a:tc>
                  <a:txBody>
                    <a:bodyPr/>
                    <a:lstStyle/>
                    <a:p>
                      <a:endParaRPr lang="vi-VN" sz="11500" dirty="0">
                        <a:latin typeface="Arial" panose="020B0604020202020204" pitchFamily="34" charset="0"/>
                        <a:cs typeface="Arial" panose="020B0604020202020204" pitchFamily="34" charset="0"/>
                      </a:endParaRPr>
                    </a:p>
                  </a:txBody>
                  <a:tcPr/>
                </a:tc>
                <a:tc rowSpan="2">
                  <a:txBody>
                    <a:bodyPr/>
                    <a:lstStyle/>
                    <a:p>
                      <a:endParaRPr lang="vi-VN" sz="8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04011195"/>
                  </a:ext>
                </a:extLst>
              </a:tr>
              <a:tr h="370840">
                <a:tc>
                  <a:txBody>
                    <a:bodyPr/>
                    <a:lstStyle/>
                    <a:p>
                      <a:pPr algn="ctr"/>
                      <a:r>
                        <a:rPr lang="vi-VN" sz="2400" dirty="0">
                          <a:latin typeface="Arial" panose="020B0604020202020204" pitchFamily="34" charset="0"/>
                          <a:cs typeface="Arial" panose="020B0604020202020204" pitchFamily="34" charset="0"/>
                        </a:rPr>
                        <a:t>Công thức hoá học</a:t>
                      </a:r>
                    </a:p>
                  </a:txBody>
                  <a:tcPr/>
                </a:tc>
                <a:tc>
                  <a:txBody>
                    <a:bodyPr/>
                    <a:lstStyle/>
                    <a:p>
                      <a:endParaRPr lang="vi-VN" sz="8000">
                        <a:latin typeface="Arial" panose="020B0604020202020204" pitchFamily="34" charset="0"/>
                        <a:cs typeface="Arial" panose="020B0604020202020204" pitchFamily="34" charset="0"/>
                      </a:endParaRPr>
                    </a:p>
                  </a:txBody>
                  <a:tcPr/>
                </a:tc>
                <a:tc>
                  <a:txBody>
                    <a:bodyPr/>
                    <a:lstStyle/>
                    <a:p>
                      <a:endParaRPr lang="vi-VN" sz="8000">
                        <a:latin typeface="Arial" panose="020B0604020202020204" pitchFamily="34" charset="0"/>
                        <a:cs typeface="Arial" panose="020B0604020202020204" pitchFamily="34" charset="0"/>
                      </a:endParaRPr>
                    </a:p>
                  </a:txBody>
                  <a:tcPr/>
                </a:tc>
                <a:tc>
                  <a:txBody>
                    <a:bodyPr/>
                    <a:lstStyle/>
                    <a:p>
                      <a:endParaRPr lang="vi-VN" sz="8000" dirty="0">
                        <a:latin typeface="Arial" panose="020B0604020202020204" pitchFamily="34" charset="0"/>
                        <a:cs typeface="Arial" panose="020B0604020202020204" pitchFamily="34" charset="0"/>
                      </a:endParaRPr>
                    </a:p>
                  </a:txBody>
                  <a:tcPr/>
                </a:tc>
                <a:tc vMerge="1">
                  <a:txBody>
                    <a:bodyPr/>
                    <a:lstStyle/>
                    <a:p>
                      <a:endParaRPr lang="vi-VN" sz="80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621164861"/>
                  </a:ext>
                </a:extLst>
              </a:tr>
            </a:tbl>
          </a:graphicData>
        </a:graphic>
      </p:graphicFrame>
      <p:grpSp>
        <p:nvGrpSpPr>
          <p:cNvPr id="25" name="Group 24">
            <a:extLst>
              <a:ext uri="{FF2B5EF4-FFF2-40B4-BE49-F238E27FC236}">
                <a16:creationId xmlns="" xmlns:a16="http://schemas.microsoft.com/office/drawing/2014/main" id="{00296674-62F0-4C48-97A7-EA6E89F204CC}"/>
              </a:ext>
            </a:extLst>
          </p:cNvPr>
          <p:cNvGrpSpPr/>
          <p:nvPr/>
        </p:nvGrpSpPr>
        <p:grpSpPr>
          <a:xfrm>
            <a:off x="2477444" y="2629151"/>
            <a:ext cx="8976603" cy="2744941"/>
            <a:chOff x="2604053" y="3177791"/>
            <a:chExt cx="8976603" cy="2744941"/>
          </a:xfrm>
        </p:grpSpPr>
        <p:grpSp>
          <p:nvGrpSpPr>
            <p:cNvPr id="7" name="Group 6">
              <a:extLst>
                <a:ext uri="{FF2B5EF4-FFF2-40B4-BE49-F238E27FC236}">
                  <a16:creationId xmlns="" xmlns:a16="http://schemas.microsoft.com/office/drawing/2014/main" id="{825F16F9-1DB7-4ABA-898F-5DC2A177133B}"/>
                </a:ext>
              </a:extLst>
            </p:cNvPr>
            <p:cNvGrpSpPr/>
            <p:nvPr/>
          </p:nvGrpSpPr>
          <p:grpSpPr>
            <a:xfrm>
              <a:off x="2604053" y="3307924"/>
              <a:ext cx="1453935" cy="895466"/>
              <a:chOff x="8140168" y="2122976"/>
              <a:chExt cx="1839062" cy="1243442"/>
            </a:xfrm>
          </p:grpSpPr>
          <p:sp>
            <p:nvSpPr>
              <p:cNvPr id="8" name="Flowchart: Connector 7">
                <a:extLst>
                  <a:ext uri="{FF2B5EF4-FFF2-40B4-BE49-F238E27FC236}">
                    <a16:creationId xmlns="" xmlns:a16="http://schemas.microsoft.com/office/drawing/2014/main" id="{0C10DBB9-AB8F-486F-99D2-BFECE1F3B6DC}"/>
                  </a:ext>
                </a:extLst>
              </p:cNvPr>
              <p:cNvSpPr/>
              <p:nvPr/>
            </p:nvSpPr>
            <p:spPr>
              <a:xfrm>
                <a:off x="8140168" y="2484823"/>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9" name="Flowchart: Connector 8">
                <a:extLst>
                  <a:ext uri="{FF2B5EF4-FFF2-40B4-BE49-F238E27FC236}">
                    <a16:creationId xmlns="" xmlns:a16="http://schemas.microsoft.com/office/drawing/2014/main" id="{49EC39E4-2552-4092-8981-384B20C1F6B8}"/>
                  </a:ext>
                </a:extLst>
              </p:cNvPr>
              <p:cNvSpPr/>
              <p:nvPr/>
            </p:nvSpPr>
            <p:spPr>
              <a:xfrm>
                <a:off x="8715548" y="2122976"/>
                <a:ext cx="1263682" cy="1243442"/>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grpSp>
        <p:grpSp>
          <p:nvGrpSpPr>
            <p:cNvPr id="10" name="Group 9">
              <a:extLst>
                <a:ext uri="{FF2B5EF4-FFF2-40B4-BE49-F238E27FC236}">
                  <a16:creationId xmlns="" xmlns:a16="http://schemas.microsoft.com/office/drawing/2014/main" id="{4FE11FF5-B587-4E0F-8819-7AFAA5FBC4FB}"/>
                </a:ext>
              </a:extLst>
            </p:cNvPr>
            <p:cNvGrpSpPr/>
            <p:nvPr/>
          </p:nvGrpSpPr>
          <p:grpSpPr>
            <a:xfrm flipH="1">
              <a:off x="4266757" y="3193599"/>
              <a:ext cx="1681600" cy="1124116"/>
              <a:chOff x="1774701" y="3512449"/>
              <a:chExt cx="1962572" cy="1345890"/>
            </a:xfrm>
          </p:grpSpPr>
          <p:grpSp>
            <p:nvGrpSpPr>
              <p:cNvPr id="11" name="Group 10">
                <a:extLst>
                  <a:ext uri="{FF2B5EF4-FFF2-40B4-BE49-F238E27FC236}">
                    <a16:creationId xmlns="" xmlns:a16="http://schemas.microsoft.com/office/drawing/2014/main" id="{85862D13-D7D7-4D41-A31E-541DC11F0671}"/>
                  </a:ext>
                </a:extLst>
              </p:cNvPr>
              <p:cNvGrpSpPr/>
              <p:nvPr/>
            </p:nvGrpSpPr>
            <p:grpSpPr>
              <a:xfrm>
                <a:off x="1774701" y="4073096"/>
                <a:ext cx="1962572" cy="785243"/>
                <a:chOff x="8200029" y="2781180"/>
                <a:chExt cx="1953937" cy="810738"/>
              </a:xfrm>
            </p:grpSpPr>
            <p:sp>
              <p:nvSpPr>
                <p:cNvPr id="13" name="Flowchart: Connector 12">
                  <a:extLst>
                    <a:ext uri="{FF2B5EF4-FFF2-40B4-BE49-F238E27FC236}">
                      <a16:creationId xmlns="" xmlns:a16="http://schemas.microsoft.com/office/drawing/2014/main" id="{E89DA823-F497-47ED-BFFA-9A9A6516306B}"/>
                    </a:ext>
                  </a:extLst>
                </p:cNvPr>
                <p:cNvSpPr/>
                <p:nvPr/>
              </p:nvSpPr>
              <p:spPr>
                <a:xfrm>
                  <a:off x="8200029" y="2781180"/>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14" name="Flowchart: Connector 13">
                  <a:extLst>
                    <a:ext uri="{FF2B5EF4-FFF2-40B4-BE49-F238E27FC236}">
                      <a16:creationId xmlns="" xmlns:a16="http://schemas.microsoft.com/office/drawing/2014/main" id="{8E211AAB-D4B7-410C-AFAC-F5F7A3FDCAC2}"/>
                    </a:ext>
                  </a:extLst>
                </p:cNvPr>
                <p:cNvSpPr/>
                <p:nvPr/>
              </p:nvSpPr>
              <p:spPr>
                <a:xfrm>
                  <a:off x="9353866" y="2834681"/>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grpSp>
          <p:sp>
            <p:nvSpPr>
              <p:cNvPr id="12" name="Flowchart: Connector 11">
                <a:extLst>
                  <a:ext uri="{FF2B5EF4-FFF2-40B4-BE49-F238E27FC236}">
                    <a16:creationId xmlns="" xmlns:a16="http://schemas.microsoft.com/office/drawing/2014/main" id="{F87851C8-B377-4179-866B-74C5770917AC}"/>
                  </a:ext>
                </a:extLst>
              </p:cNvPr>
              <p:cNvSpPr/>
              <p:nvPr/>
            </p:nvSpPr>
            <p:spPr>
              <a:xfrm>
                <a:off x="2101585" y="3512449"/>
                <a:ext cx="1228549" cy="1138494"/>
              </a:xfrm>
              <a:prstGeom prst="flowChartConnector">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400" b="1" dirty="0"/>
              </a:p>
            </p:txBody>
          </p:sp>
        </p:grpSp>
        <p:grpSp>
          <p:nvGrpSpPr>
            <p:cNvPr id="18" name="Group 17">
              <a:extLst>
                <a:ext uri="{FF2B5EF4-FFF2-40B4-BE49-F238E27FC236}">
                  <a16:creationId xmlns="" xmlns:a16="http://schemas.microsoft.com/office/drawing/2014/main" id="{6CF08C61-04F0-4229-A27D-21627119F024}"/>
                </a:ext>
              </a:extLst>
            </p:cNvPr>
            <p:cNvGrpSpPr/>
            <p:nvPr/>
          </p:nvGrpSpPr>
          <p:grpSpPr>
            <a:xfrm>
              <a:off x="6349879" y="3360215"/>
              <a:ext cx="1779536" cy="914220"/>
              <a:chOff x="6349879" y="3360215"/>
              <a:chExt cx="1779536" cy="914220"/>
            </a:xfrm>
          </p:grpSpPr>
          <p:sp>
            <p:nvSpPr>
              <p:cNvPr id="15" name="Flowchart: Connector 14">
                <a:extLst>
                  <a:ext uri="{FF2B5EF4-FFF2-40B4-BE49-F238E27FC236}">
                    <a16:creationId xmlns="" xmlns:a16="http://schemas.microsoft.com/office/drawing/2014/main" id="{1E7D8707-8893-432A-9620-02F6F649F78D}"/>
                  </a:ext>
                </a:extLst>
              </p:cNvPr>
              <p:cNvSpPr/>
              <p:nvPr/>
            </p:nvSpPr>
            <p:spPr>
              <a:xfrm>
                <a:off x="6349879" y="3360215"/>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sp>
            <p:nvSpPr>
              <p:cNvPr id="16" name="Flowchart: Connector 15">
                <a:extLst>
                  <a:ext uri="{FF2B5EF4-FFF2-40B4-BE49-F238E27FC236}">
                    <a16:creationId xmlns="" xmlns:a16="http://schemas.microsoft.com/office/drawing/2014/main" id="{AEA44502-E504-4B61-B393-29CFD1DA2153}"/>
                  </a:ext>
                </a:extLst>
              </p:cNvPr>
              <p:cNvSpPr/>
              <p:nvPr/>
            </p:nvSpPr>
            <p:spPr>
              <a:xfrm>
                <a:off x="7130367" y="3378969"/>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grpSp>
        <p:sp>
          <p:nvSpPr>
            <p:cNvPr id="19" name="Flowchart: Connector 18">
              <a:extLst>
                <a:ext uri="{FF2B5EF4-FFF2-40B4-BE49-F238E27FC236}">
                  <a16:creationId xmlns="" xmlns:a16="http://schemas.microsoft.com/office/drawing/2014/main" id="{A7694668-03C3-4B4A-B847-5A96A9FE2FC2}"/>
                </a:ext>
              </a:extLst>
            </p:cNvPr>
            <p:cNvSpPr/>
            <p:nvPr/>
          </p:nvSpPr>
          <p:spPr>
            <a:xfrm flipH="1">
              <a:off x="8770839" y="3177791"/>
              <a:ext cx="688583" cy="612572"/>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20" name="Flowchart: Connector 19">
              <a:extLst>
                <a:ext uri="{FF2B5EF4-FFF2-40B4-BE49-F238E27FC236}">
                  <a16:creationId xmlns="" xmlns:a16="http://schemas.microsoft.com/office/drawing/2014/main" id="{B10018E3-E628-427F-BC62-B602A5B6D059}"/>
                </a:ext>
              </a:extLst>
            </p:cNvPr>
            <p:cNvSpPr/>
            <p:nvPr/>
          </p:nvSpPr>
          <p:spPr>
            <a:xfrm flipH="1">
              <a:off x="8671854" y="4971838"/>
              <a:ext cx="1052664" cy="950894"/>
            </a:xfrm>
            <a:prstGeom prst="flowChartConnector">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400" b="1" dirty="0"/>
            </a:p>
          </p:txBody>
        </p:sp>
        <p:sp>
          <p:nvSpPr>
            <p:cNvPr id="21" name="Flowchart: Connector 20">
              <a:extLst>
                <a:ext uri="{FF2B5EF4-FFF2-40B4-BE49-F238E27FC236}">
                  <a16:creationId xmlns="" xmlns:a16="http://schemas.microsoft.com/office/drawing/2014/main" id="{10919D0E-6151-42A6-BCFE-1BA7179043FA}"/>
                </a:ext>
              </a:extLst>
            </p:cNvPr>
            <p:cNvSpPr/>
            <p:nvPr/>
          </p:nvSpPr>
          <p:spPr>
            <a:xfrm>
              <a:off x="8629359" y="3988035"/>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sp>
          <p:nvSpPr>
            <p:cNvPr id="22" name="TextBox 21">
              <a:extLst>
                <a:ext uri="{FF2B5EF4-FFF2-40B4-BE49-F238E27FC236}">
                  <a16:creationId xmlns="" xmlns:a16="http://schemas.microsoft.com/office/drawing/2014/main" id="{F4253925-F253-4126-A72F-61D62BB10CA0}"/>
                </a:ext>
              </a:extLst>
            </p:cNvPr>
            <p:cNvSpPr txBox="1"/>
            <p:nvPr/>
          </p:nvSpPr>
          <p:spPr>
            <a:xfrm>
              <a:off x="9628407" y="3191689"/>
              <a:ext cx="1603576"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Hydrogen</a:t>
              </a:r>
            </a:p>
          </p:txBody>
        </p:sp>
        <p:sp>
          <p:nvSpPr>
            <p:cNvPr id="23" name="TextBox 22">
              <a:extLst>
                <a:ext uri="{FF2B5EF4-FFF2-40B4-BE49-F238E27FC236}">
                  <a16:creationId xmlns="" xmlns:a16="http://schemas.microsoft.com/office/drawing/2014/main" id="{983F8C50-391F-4F41-AB15-DEBEC7EB8482}"/>
                </a:ext>
              </a:extLst>
            </p:cNvPr>
            <p:cNvSpPr txBox="1"/>
            <p:nvPr/>
          </p:nvSpPr>
          <p:spPr>
            <a:xfrm>
              <a:off x="9766297" y="4201204"/>
              <a:ext cx="1603576"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Chlorine</a:t>
              </a:r>
            </a:p>
          </p:txBody>
        </p:sp>
        <p:sp>
          <p:nvSpPr>
            <p:cNvPr id="24" name="TextBox 23">
              <a:extLst>
                <a:ext uri="{FF2B5EF4-FFF2-40B4-BE49-F238E27FC236}">
                  <a16:creationId xmlns="" xmlns:a16="http://schemas.microsoft.com/office/drawing/2014/main" id="{9592BFB7-4669-4C0A-AFF9-B2C92C1F69AE}"/>
                </a:ext>
              </a:extLst>
            </p:cNvPr>
            <p:cNvSpPr txBox="1"/>
            <p:nvPr/>
          </p:nvSpPr>
          <p:spPr>
            <a:xfrm>
              <a:off x="9760770" y="5222823"/>
              <a:ext cx="1819886"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Lưu huỳnh</a:t>
              </a:r>
            </a:p>
          </p:txBody>
        </p:sp>
      </p:grpSp>
      <p:sp>
        <p:nvSpPr>
          <p:cNvPr id="26" name="TextBox 25">
            <a:extLst>
              <a:ext uri="{FF2B5EF4-FFF2-40B4-BE49-F238E27FC236}">
                <a16:creationId xmlns="" xmlns:a16="http://schemas.microsoft.com/office/drawing/2014/main" id="{660DD59A-07D0-4DAC-A54F-A765C2873DD6}"/>
              </a:ext>
            </a:extLst>
          </p:cNvPr>
          <p:cNvSpPr txBox="1"/>
          <p:nvPr/>
        </p:nvSpPr>
        <p:spPr>
          <a:xfrm>
            <a:off x="2095340" y="4524140"/>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HCl</a:t>
            </a:r>
          </a:p>
        </p:txBody>
      </p:sp>
      <p:sp>
        <p:nvSpPr>
          <p:cNvPr id="27" name="TextBox 26">
            <a:extLst>
              <a:ext uri="{FF2B5EF4-FFF2-40B4-BE49-F238E27FC236}">
                <a16:creationId xmlns="" xmlns:a16="http://schemas.microsoft.com/office/drawing/2014/main" id="{7BE8B0CB-A503-40FF-BC7D-C5F0DE34646C}"/>
              </a:ext>
            </a:extLst>
          </p:cNvPr>
          <p:cNvSpPr txBox="1"/>
          <p:nvPr/>
        </p:nvSpPr>
        <p:spPr>
          <a:xfrm>
            <a:off x="4140148" y="4513781"/>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H</a:t>
            </a:r>
            <a:r>
              <a:rPr lang="vi-VN" sz="3200" b="1" baseline="-25000" dirty="0">
                <a:solidFill>
                  <a:srgbClr val="00B0F0"/>
                </a:solidFill>
                <a:effectLst/>
                <a:latin typeface="Arial" panose="020B0604020202020204" pitchFamily="34" charset="0"/>
                <a:cs typeface="Arial" panose="020B0604020202020204" pitchFamily="34" charset="0"/>
              </a:rPr>
              <a:t>2</a:t>
            </a:r>
            <a:r>
              <a:rPr lang="vi-VN" sz="3200" b="1" dirty="0">
                <a:solidFill>
                  <a:srgbClr val="00B0F0"/>
                </a:solidFill>
                <a:effectLst/>
                <a:latin typeface="Arial" panose="020B0604020202020204" pitchFamily="34" charset="0"/>
                <a:cs typeface="Arial" panose="020B0604020202020204" pitchFamily="34" charset="0"/>
              </a:rPr>
              <a:t>S</a:t>
            </a:r>
          </a:p>
        </p:txBody>
      </p:sp>
      <p:sp>
        <p:nvSpPr>
          <p:cNvPr id="28" name="TextBox 27">
            <a:extLst>
              <a:ext uri="{FF2B5EF4-FFF2-40B4-BE49-F238E27FC236}">
                <a16:creationId xmlns="" xmlns:a16="http://schemas.microsoft.com/office/drawing/2014/main" id="{76E9634C-ED49-405B-BD43-A55DCE8CACAE}"/>
              </a:ext>
            </a:extLst>
          </p:cNvPr>
          <p:cNvSpPr txBox="1"/>
          <p:nvPr/>
        </p:nvSpPr>
        <p:spPr>
          <a:xfrm>
            <a:off x="6085738" y="4523624"/>
            <a:ext cx="1836039" cy="584775"/>
          </a:xfrm>
          <a:prstGeom prst="rect">
            <a:avLst/>
          </a:prstGeom>
          <a:noFill/>
        </p:spPr>
        <p:txBody>
          <a:bodyPr wrap="square">
            <a:spAutoFit/>
          </a:bodyPr>
          <a:lstStyle/>
          <a:p>
            <a:pPr algn="ctr" fontAlgn="t"/>
            <a:r>
              <a:rPr lang="vi-VN" sz="3200" b="1" dirty="0">
                <a:solidFill>
                  <a:srgbClr val="00B0F0"/>
                </a:solidFill>
                <a:latin typeface="Arial" panose="020B0604020202020204" pitchFamily="34" charset="0"/>
                <a:cs typeface="Arial" panose="020B0604020202020204" pitchFamily="34" charset="0"/>
              </a:rPr>
              <a:t>Cl</a:t>
            </a:r>
            <a:r>
              <a:rPr lang="vi-VN" sz="3200" b="1" baseline="-25000" dirty="0">
                <a:solidFill>
                  <a:srgbClr val="00B0F0"/>
                </a:solidFill>
                <a:latin typeface="Arial" panose="020B0604020202020204" pitchFamily="34" charset="0"/>
                <a:cs typeface="Arial" panose="020B0604020202020204" pitchFamily="34" charset="0"/>
              </a:rPr>
              <a:t>2</a:t>
            </a:r>
            <a:endParaRPr lang="vi-VN" sz="3200" b="1" baseline="-25000" dirty="0">
              <a:solidFill>
                <a:srgbClr val="00B0F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022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 xmlns:a16="http://schemas.microsoft.com/office/drawing/2014/main" id="{2BDE5A15-F072-4C8E-BACB-A5B9AF95E51C}"/>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40" name="TextBox 39">
            <a:extLst>
              <a:ext uri="{FF2B5EF4-FFF2-40B4-BE49-F238E27FC236}">
                <a16:creationId xmlns="" xmlns:a16="http://schemas.microsoft.com/office/drawing/2014/main" id="{9B2AB7E3-25B5-496A-8174-C4CD2670AF41}"/>
              </a:ext>
            </a:extLst>
          </p:cNvPr>
          <p:cNvSpPr txBox="1"/>
          <p:nvPr/>
        </p:nvSpPr>
        <p:spPr>
          <a:xfrm>
            <a:off x="2785403" y="636825"/>
            <a:ext cx="6935372"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2. Ý nghĩa của công thức hóa học</a:t>
            </a:r>
          </a:p>
        </p:txBody>
      </p:sp>
      <p:sp>
        <p:nvSpPr>
          <p:cNvPr id="7" name="Rectangle: Diagonal Corners Rounded 6">
            <a:extLst>
              <a:ext uri="{FF2B5EF4-FFF2-40B4-BE49-F238E27FC236}">
                <a16:creationId xmlns="" xmlns:a16="http://schemas.microsoft.com/office/drawing/2014/main" id="{28B8D9DA-354C-47C4-B08F-36E3D2C36B3C}"/>
              </a:ext>
            </a:extLst>
          </p:cNvPr>
          <p:cNvSpPr/>
          <p:nvPr/>
        </p:nvSpPr>
        <p:spPr>
          <a:xfrm>
            <a:off x="1463040" y="1596306"/>
            <a:ext cx="9580098" cy="708416"/>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Công thức hoá học của 1 chất cho biết thông tin</a:t>
            </a:r>
          </a:p>
        </p:txBody>
      </p:sp>
      <p:sp>
        <p:nvSpPr>
          <p:cNvPr id="10" name="TextBox 9">
            <a:extLst>
              <a:ext uri="{FF2B5EF4-FFF2-40B4-BE49-F238E27FC236}">
                <a16:creationId xmlns="" xmlns:a16="http://schemas.microsoft.com/office/drawing/2014/main" id="{FEB0A599-D2F0-4C35-AF25-00B962F36F61}"/>
              </a:ext>
            </a:extLst>
          </p:cNvPr>
          <p:cNvSpPr txBox="1"/>
          <p:nvPr/>
        </p:nvSpPr>
        <p:spPr>
          <a:xfrm>
            <a:off x="1202787" y="2740914"/>
            <a:ext cx="10100603"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dirty="0">
                <a:latin typeface="Arial" panose="020B0604020202020204" pitchFamily="34" charset="0"/>
                <a:cs typeface="Arial" panose="020B0604020202020204" pitchFamily="34" charset="0"/>
              </a:rPr>
              <a:t>- Nguyên tố tạo ra chất</a:t>
            </a:r>
          </a:p>
          <a:p>
            <a:r>
              <a:rPr lang="vi-VN" sz="3200" dirty="0">
                <a:latin typeface="Arial" panose="020B0604020202020204" pitchFamily="34" charset="0"/>
                <a:cs typeface="Arial" panose="020B0604020202020204" pitchFamily="34" charset="0"/>
              </a:rPr>
              <a:t>- Số nguyên tử của mỗi nguyên tố có trong một phân tử chất.</a:t>
            </a:r>
          </a:p>
          <a:p>
            <a:r>
              <a:rPr lang="vi-VN" sz="3200" dirty="0">
                <a:latin typeface="Arial" panose="020B0604020202020204" pitchFamily="34" charset="0"/>
                <a:cs typeface="Arial" panose="020B0604020202020204" pitchFamily="34" charset="0"/>
              </a:rPr>
              <a:t>- Khối lượng phân tử của chất.</a:t>
            </a:r>
          </a:p>
        </p:txBody>
      </p:sp>
    </p:spTree>
    <p:extLst>
      <p:ext uri="{BB962C8B-B14F-4D97-AF65-F5344CB8AC3E}">
        <p14:creationId xmlns:p14="http://schemas.microsoft.com/office/powerpoint/2010/main" val="952919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5959" y="1642504"/>
            <a:ext cx="2773178" cy="2773178"/>
          </a:xfrm>
          <a:prstGeom prst="rect">
            <a:avLst/>
          </a:prstGeom>
        </p:spPr>
      </p:pic>
      <p:sp>
        <p:nvSpPr>
          <p:cNvPr id="30" name="TextBox 29">
            <a:extLst>
              <a:ext uri="{FF2B5EF4-FFF2-40B4-BE49-F238E27FC236}">
                <a16:creationId xmlns="" xmlns:a16="http://schemas.microsoft.com/office/drawing/2014/main" id="{8A9B9953-B896-4C3D-97BC-3BC1DB3C8A91}"/>
              </a:ext>
            </a:extLst>
          </p:cNvPr>
          <p:cNvSpPr txBox="1"/>
          <p:nvPr/>
        </p:nvSpPr>
        <p:spPr>
          <a:xfrm>
            <a:off x="704086" y="670265"/>
            <a:ext cx="10901760" cy="1200329"/>
          </a:xfrm>
          <a:prstGeom prst="rect">
            <a:avLst/>
          </a:prstGeom>
          <a:noFill/>
        </p:spPr>
        <p:txBody>
          <a:bodyPr wrap="square">
            <a:spAutoFit/>
          </a:bodyPr>
          <a:lstStyle/>
          <a:p>
            <a:pPr algn="just" latinLnBrk="0"/>
            <a:r>
              <a:rPr lang="vi-VN" sz="2400" b="0" i="1" dirty="0">
                <a:effectLst/>
                <a:latin typeface="Arial" panose="020B0604020202020204" pitchFamily="34" charset="0"/>
                <a:cs typeface="Arial" panose="020B0604020202020204" pitchFamily="34" charset="0"/>
              </a:rPr>
              <a:t>Cho các miếng bìa ghi kí hiệu hóa học của các nguyên tố C, O, Cl, H như hình dưới đây. Mỗi miếng bìa tượng trưng cho một nguyên tử. Hãy ghép các miếng bìa H với các miếng bìa khác sao cho phù hợp.</a:t>
            </a:r>
          </a:p>
        </p:txBody>
      </p:sp>
      <p:pic>
        <p:nvPicPr>
          <p:cNvPr id="6" name="Picture 5">
            <a:extLst>
              <a:ext uri="{FF2B5EF4-FFF2-40B4-BE49-F238E27FC236}">
                <a16:creationId xmlns="" xmlns:a16="http://schemas.microsoft.com/office/drawing/2014/main" id="{7B913A54-E2DD-4177-A071-A549BDD83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259" y="1870594"/>
            <a:ext cx="5868208" cy="2545088"/>
          </a:xfrm>
          <a:prstGeom prst="rect">
            <a:avLst/>
          </a:prstGeom>
        </p:spPr>
      </p:pic>
      <p:sp>
        <p:nvSpPr>
          <p:cNvPr id="34" name="TextBox 33">
            <a:extLst>
              <a:ext uri="{FF2B5EF4-FFF2-40B4-BE49-F238E27FC236}">
                <a16:creationId xmlns="" xmlns:a16="http://schemas.microsoft.com/office/drawing/2014/main" id="{5A0F911F-7A6C-4AD0-85CC-4B651FC5CECA}"/>
              </a:ext>
            </a:extLst>
          </p:cNvPr>
          <p:cNvSpPr txBox="1"/>
          <p:nvPr/>
        </p:nvSpPr>
        <p:spPr>
          <a:xfrm>
            <a:off x="875896" y="4615331"/>
            <a:ext cx="10440208" cy="1200329"/>
          </a:xfrm>
          <a:prstGeom prst="rect">
            <a:avLst/>
          </a:prstGeom>
          <a:noFill/>
        </p:spPr>
        <p:txBody>
          <a:bodyPr wrap="square">
            <a:spAutoFit/>
          </a:bodyPr>
          <a:lstStyle/>
          <a:p>
            <a:pPr algn="just" latinLnBrk="0"/>
            <a:r>
              <a:rPr lang="vi-VN" sz="2400" b="0" i="1" dirty="0">
                <a:effectLst/>
                <a:latin typeface="Arial" panose="020B0604020202020204" pitchFamily="34" charset="0"/>
                <a:cs typeface="Arial" panose="020B0604020202020204" pitchFamily="34" charset="0"/>
              </a:rPr>
              <a:t>Hãy cho biết mỗi nguyên tử C, O, Cl ghép được với tối đa bao nhiêu nguyên tử H. Dùng kí hiệu hóa học và các chữ số để mô tả trong những miếng ghép thu được có bao nhiêu nguyên tử của mỗi nguyên tố</a:t>
            </a:r>
          </a:p>
        </p:txBody>
      </p:sp>
    </p:spTree>
    <p:extLst>
      <p:ext uri="{BB962C8B-B14F-4D97-AF65-F5344CB8AC3E}">
        <p14:creationId xmlns:p14="http://schemas.microsoft.com/office/powerpoint/2010/main" val="2864624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25341404-1298-40FA-B00D-FEAF311D0DCF}"/>
              </a:ext>
            </a:extLst>
          </p:cNvPr>
          <p:cNvSpPr txBox="1"/>
          <p:nvPr/>
        </p:nvSpPr>
        <p:spPr>
          <a:xfrm>
            <a:off x="1155309" y="1527464"/>
            <a:ext cx="10111153" cy="3539430"/>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Ví dụ: </a:t>
            </a:r>
            <a:r>
              <a:rPr lang="vi-VN" sz="3200" dirty="0">
                <a:latin typeface="Arial" panose="020B0604020202020204" pitchFamily="34" charset="0"/>
                <a:cs typeface="Arial" panose="020B0604020202020204" pitchFamily="34" charset="0"/>
              </a:rPr>
              <a:t>Công thức hoá học của sulfuric acid là H</a:t>
            </a:r>
            <a:r>
              <a:rPr lang="vi-VN" sz="3200" baseline="-25000" dirty="0">
                <a:latin typeface="Arial" panose="020B0604020202020204" pitchFamily="34" charset="0"/>
                <a:cs typeface="Arial" panose="020B0604020202020204" pitchFamily="34" charset="0"/>
              </a:rPr>
              <a:t>2</a:t>
            </a:r>
            <a:r>
              <a:rPr lang="vi-VN" sz="3200" dirty="0">
                <a:latin typeface="Arial" panose="020B0604020202020204" pitchFamily="34" charset="0"/>
                <a:cs typeface="Arial" panose="020B0604020202020204" pitchFamily="34" charset="0"/>
              </a:rPr>
              <a:t>SO</a:t>
            </a:r>
            <a:r>
              <a:rPr lang="vi-VN" sz="3200" baseline="-25000" dirty="0">
                <a:latin typeface="Arial" panose="020B0604020202020204" pitchFamily="34" charset="0"/>
                <a:cs typeface="Arial" panose="020B0604020202020204" pitchFamily="34" charset="0"/>
              </a:rPr>
              <a:t>4</a:t>
            </a:r>
            <a:r>
              <a:rPr lang="vi-VN" sz="3200" dirty="0">
                <a:latin typeface="Arial" panose="020B0604020202020204" pitchFamily="34" charset="0"/>
                <a:cs typeface="Arial" panose="020B0604020202020204" pitchFamily="34" charset="0"/>
              </a:rPr>
              <a:t> cho biết:</a:t>
            </a:r>
          </a:p>
          <a:p>
            <a:r>
              <a:rPr lang="vi-VN" sz="3200" dirty="0">
                <a:latin typeface="Arial" panose="020B0604020202020204" pitchFamily="34" charset="0"/>
                <a:cs typeface="Arial" panose="020B0604020202020204" pitchFamily="34" charset="0"/>
              </a:rPr>
              <a:t>- Sulfuric acid được tạo thành từ H, S và O.</a:t>
            </a:r>
          </a:p>
          <a:p>
            <a:r>
              <a:rPr lang="vi-VN" sz="3200" dirty="0">
                <a:latin typeface="Arial" panose="020B0604020202020204" pitchFamily="34" charset="0"/>
                <a:cs typeface="Arial" panose="020B0604020202020204" pitchFamily="34" charset="0"/>
              </a:rPr>
              <a:t>- Trong một phân tử sulfuric acid có 2 nguyên tử H, 1 nguyên tử S và 4 nguyên tử O.</a:t>
            </a:r>
          </a:p>
          <a:p>
            <a:r>
              <a:rPr lang="vi-VN" sz="3200" dirty="0">
                <a:latin typeface="Arial" panose="020B0604020202020204" pitchFamily="34" charset="0"/>
                <a:cs typeface="Arial" panose="020B0604020202020204" pitchFamily="34" charset="0"/>
              </a:rPr>
              <a:t>- Khối lượng phân tử của sulfuric acid là:</a:t>
            </a:r>
          </a:p>
          <a:p>
            <a:r>
              <a:rPr lang="vi-VN" sz="3200" dirty="0">
                <a:latin typeface="Arial" panose="020B0604020202020204" pitchFamily="34" charset="0"/>
                <a:cs typeface="Arial" panose="020B0604020202020204" pitchFamily="34" charset="0"/>
              </a:rPr>
              <a:t>2 x 1 amu +1 x 32 amu +4 x 16 amu = 98 amu.</a:t>
            </a:r>
          </a:p>
        </p:txBody>
      </p:sp>
    </p:spTree>
    <p:extLst>
      <p:ext uri="{BB962C8B-B14F-4D97-AF65-F5344CB8AC3E}">
        <p14:creationId xmlns:p14="http://schemas.microsoft.com/office/powerpoint/2010/main" val="411032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 xmlns:a16="http://schemas.microsoft.com/office/drawing/2014/main" id="{08E75ADE-D2E3-4C99-9334-164926F1F1BB}"/>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3" name="TextBox 2">
            <a:extLst>
              <a:ext uri="{FF2B5EF4-FFF2-40B4-BE49-F238E27FC236}">
                <a16:creationId xmlns="" xmlns:a16="http://schemas.microsoft.com/office/drawing/2014/main" id="{6B54930D-B5FA-4727-AF97-DCA93222CA7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sp>
        <p:nvSpPr>
          <p:cNvPr id="4" name="矩形 39">
            <a:extLst>
              <a:ext uri="{FF2B5EF4-FFF2-40B4-BE49-F238E27FC236}">
                <a16:creationId xmlns="" xmlns:a16="http://schemas.microsoft.com/office/drawing/2014/main" id="{95161C37-0788-446E-B502-4A0AD9652D64}"/>
              </a:ext>
            </a:extLst>
          </p:cNvPr>
          <p:cNvSpPr/>
          <p:nvPr/>
        </p:nvSpPr>
        <p:spPr>
          <a:xfrm>
            <a:off x="4140588" y="2095260"/>
            <a:ext cx="7469946" cy="316960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Đường glucose là nguồn cung cấp năng lượng quan trọng cho hoạt động sống của con người. Đường glucose có công thức hóa học là C</a:t>
            </a:r>
            <a:r>
              <a:rPr lang="vi-VN" sz="2400" baseline="-25000" dirty="0">
                <a:solidFill>
                  <a:schemeClr val="tx1"/>
                </a:solidFill>
                <a:latin typeface="Arial" panose="020B0604020202020204" pitchFamily="34" charset="0"/>
                <a:cs typeface="Arial" panose="020B0604020202020204" pitchFamily="34" charset="0"/>
              </a:rPr>
              <a:t>6</a:t>
            </a:r>
            <a:r>
              <a:rPr lang="vi-VN" sz="2400" dirty="0">
                <a:solidFill>
                  <a:schemeClr val="tx1"/>
                </a:solidFill>
                <a:latin typeface="Arial" panose="020B0604020202020204" pitchFamily="34" charset="0"/>
                <a:cs typeface="Arial" panose="020B0604020202020204" pitchFamily="34" charset="0"/>
              </a:rPr>
              <a:t>H</a:t>
            </a:r>
            <a:r>
              <a:rPr lang="vi-VN" sz="2400" baseline="-25000" dirty="0">
                <a:solidFill>
                  <a:schemeClr val="tx1"/>
                </a:solidFill>
                <a:latin typeface="Arial" panose="020B0604020202020204" pitchFamily="34" charset="0"/>
                <a:cs typeface="Arial" panose="020B0604020202020204" pitchFamily="34" charset="0"/>
              </a:rPr>
              <a:t>12</a:t>
            </a:r>
            <a:r>
              <a:rPr lang="vi-VN" sz="2400" dirty="0">
                <a:solidFill>
                  <a:schemeClr val="tx1"/>
                </a:solidFill>
                <a:latin typeface="Arial" panose="020B0604020202020204" pitchFamily="34" charset="0"/>
                <a:cs typeface="Arial" panose="020B0604020202020204" pitchFamily="34" charset="0"/>
              </a:rPr>
              <a:t>O</a:t>
            </a:r>
            <a:r>
              <a:rPr lang="vi-VN" sz="2400" baseline="-25000" dirty="0">
                <a:solidFill>
                  <a:schemeClr val="tx1"/>
                </a:solidFill>
                <a:latin typeface="Arial" panose="020B0604020202020204" pitchFamily="34" charset="0"/>
                <a:cs typeface="Arial" panose="020B0604020202020204" pitchFamily="34" charset="0"/>
              </a:rPr>
              <a:t>6</a:t>
            </a:r>
            <a:r>
              <a:rPr lang="vi-VN" sz="2400" dirty="0">
                <a:solidFill>
                  <a:schemeClr val="tx1"/>
                </a:solidFill>
                <a:latin typeface="Arial" panose="020B0604020202020204" pitchFamily="34" charset="0"/>
                <a:cs typeface="Arial" panose="020B0604020202020204" pitchFamily="34" charset="0"/>
              </a:rPr>
              <a:t>.</a:t>
            </a:r>
          </a:p>
          <a:p>
            <a:pPr algn="just"/>
            <a:r>
              <a:rPr lang="vi-VN" sz="2400" dirty="0">
                <a:solidFill>
                  <a:schemeClr val="tx1"/>
                </a:solidFill>
                <a:latin typeface="Arial" panose="020B0604020202020204" pitchFamily="34" charset="0"/>
                <a:cs typeface="Arial" panose="020B0604020202020204" pitchFamily="34" charset="0"/>
              </a:rPr>
              <a:t>Hãy cho biết:</a:t>
            </a:r>
          </a:p>
          <a:p>
            <a:pPr algn="just"/>
            <a:r>
              <a:rPr lang="vi-VN" sz="2400" dirty="0">
                <a:solidFill>
                  <a:schemeClr val="tx1"/>
                </a:solidFill>
                <a:latin typeface="Arial" panose="020B0604020202020204" pitchFamily="34" charset="0"/>
                <a:cs typeface="Arial" panose="020B0604020202020204" pitchFamily="34" charset="0"/>
              </a:rPr>
              <a:t>a) Glucose được tạo thành từ những nguyên tố nào?</a:t>
            </a:r>
          </a:p>
          <a:p>
            <a:pPr algn="just"/>
            <a:r>
              <a:rPr lang="vi-VN" sz="2400" dirty="0">
                <a:solidFill>
                  <a:schemeClr val="tx1"/>
                </a:solidFill>
                <a:latin typeface="Arial" panose="020B0604020202020204" pitchFamily="34" charset="0"/>
                <a:cs typeface="Arial" panose="020B0604020202020204" pitchFamily="34" charset="0"/>
              </a:rPr>
              <a:t>b) Khối lượng mỗi nguyên tố trong 1 phân tử glucose là bao nhiêu?</a:t>
            </a:r>
          </a:p>
          <a:p>
            <a:pPr algn="just"/>
            <a:r>
              <a:rPr lang="vi-VN" sz="2400" dirty="0">
                <a:solidFill>
                  <a:schemeClr val="tx1"/>
                </a:solidFill>
                <a:latin typeface="Arial" panose="020B0604020202020204" pitchFamily="34" charset="0"/>
                <a:cs typeface="Arial" panose="020B0604020202020204" pitchFamily="34" charset="0"/>
              </a:rPr>
              <a:t>c) Khối lượng phân tử glucose là bao nhiêu?</a:t>
            </a:r>
            <a:endParaRPr lang="zh-CN" altLang="en-US" sz="2400" dirty="0">
              <a:solidFill>
                <a:schemeClr val="tx1"/>
              </a:solidFill>
              <a:cs typeface="+mn-ea"/>
              <a:sym typeface="+mn-lt"/>
            </a:endParaRPr>
          </a:p>
        </p:txBody>
      </p:sp>
      <p:pic>
        <p:nvPicPr>
          <p:cNvPr id="6" name="图片 2">
            <a:extLst>
              <a:ext uri="{FF2B5EF4-FFF2-40B4-BE49-F238E27FC236}">
                <a16:creationId xmlns="" xmlns:a16="http://schemas.microsoft.com/office/drawing/2014/main" id="{A90C4828-6EA8-4051-A132-96D26E6795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626" y="2507150"/>
            <a:ext cx="3700733" cy="2639684"/>
          </a:xfrm>
          <a:prstGeom prst="rect">
            <a:avLst/>
          </a:prstGeom>
        </p:spPr>
      </p:pic>
    </p:spTree>
    <p:extLst>
      <p:ext uri="{BB962C8B-B14F-4D97-AF65-F5344CB8AC3E}">
        <p14:creationId xmlns:p14="http://schemas.microsoft.com/office/powerpoint/2010/main" val="29140516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 xmlns:a16="http://schemas.microsoft.com/office/drawing/2014/main" id="{28B8D9DA-354C-47C4-B08F-36E3D2C36B3C}"/>
              </a:ext>
            </a:extLst>
          </p:cNvPr>
          <p:cNvSpPr/>
          <p:nvPr/>
        </p:nvSpPr>
        <p:spPr>
          <a:xfrm>
            <a:off x="1477108" y="1160207"/>
            <a:ext cx="9580098" cy="91286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Biết công thức hoá học tính được phần trăm khối lượng các nguyên tố trong hợp chất</a:t>
            </a:r>
          </a:p>
        </p:txBody>
      </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3308A0A6-E2CA-4367-A76B-58BF6B2C0154}"/>
                  </a:ext>
                </a:extLst>
              </p:cNvPr>
              <p:cNvSpPr txBox="1"/>
              <p:nvPr/>
            </p:nvSpPr>
            <p:spPr>
              <a:xfrm>
                <a:off x="970671" y="2502790"/>
                <a:ext cx="9959925" cy="284507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latinLnBrk="0"/>
                <a:r>
                  <a:rPr lang="vi-VN" sz="3200" b="0" i="0" dirty="0">
                    <a:solidFill>
                      <a:srgbClr val="333333"/>
                    </a:solidFill>
                    <a:effectLst/>
                    <a:latin typeface="Arial" panose="020B0604020202020204" pitchFamily="34" charset="0"/>
                    <a:cs typeface="Arial" panose="020B0604020202020204" pitchFamily="34" charset="0"/>
                  </a:rPr>
                  <a:t>- Bước 1: Tính khối lượng mỗi nguyên tố có trong 1 phân tử hợp chất</a:t>
                </a:r>
              </a:p>
              <a:p>
                <a:pPr algn="l" latinLnBrk="0"/>
                <a:r>
                  <a:rPr lang="vi-VN" sz="3200" b="0" i="0" dirty="0">
                    <a:solidFill>
                      <a:srgbClr val="333333"/>
                    </a:solidFill>
                    <a:effectLst/>
                    <a:latin typeface="Arial" panose="020B0604020202020204" pitchFamily="34" charset="0"/>
                    <a:cs typeface="Arial" panose="020B0604020202020204" pitchFamily="34" charset="0"/>
                  </a:rPr>
                  <a:t>- Bước 2: Tính khối lượng phân tử</a:t>
                </a:r>
              </a:p>
              <a:p>
                <a:r>
                  <a:rPr lang="vi-VN" sz="3200" b="0" i="0" dirty="0">
                    <a:solidFill>
                      <a:srgbClr val="333333"/>
                    </a:solidFill>
                    <a:effectLst/>
                    <a:latin typeface="Arial" panose="020B0604020202020204" pitchFamily="34" charset="0"/>
                    <a:cs typeface="Arial" panose="020B0604020202020204" pitchFamily="34" charset="0"/>
                  </a:rPr>
                  <a:t>- Bước 3: Tính phần trăm khối lượng của nguyên tố theo công thức: </a:t>
                </a:r>
                <a14:m>
                  <m:oMath xmlns:m="http://schemas.openxmlformats.org/officeDocument/2006/math">
                    <m:f>
                      <m:fPr>
                        <m:ctrlPr>
                          <a:rPr lang="vi-VN" sz="3200" i="1">
                            <a:solidFill>
                              <a:schemeClr val="tx1"/>
                            </a:solidFill>
                            <a:latin typeface="Cambria Math"/>
                            <a:cs typeface="Times New Roman" panose="02020603050405020304" pitchFamily="18" charset="0"/>
                          </a:rPr>
                        </m:ctrlPr>
                      </m:fPr>
                      <m:num>
                        <m:r>
                          <m:rPr>
                            <m:sty m:val="p"/>
                          </m:rPr>
                          <a:rPr lang="vi-VN" sz="3200">
                            <a:solidFill>
                              <a:schemeClr val="tx1"/>
                            </a:solidFill>
                            <a:latin typeface="Cambria Math" panose="02040503050406030204" pitchFamily="18" charset="0"/>
                            <a:cs typeface="Times New Roman" panose="02020603050405020304" pitchFamily="18" charset="0"/>
                          </a:rPr>
                          <m:t>KL</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nguy</m:t>
                        </m:r>
                        <m:r>
                          <a:rPr lang="vi-VN" sz="3200" b="0" i="0" smtClean="0">
                            <a:solidFill>
                              <a:schemeClr val="tx1"/>
                            </a:solidFill>
                            <a:latin typeface="Cambria Math" panose="02040503050406030204" pitchFamily="18" charset="0"/>
                            <a:cs typeface="Times New Roman" panose="02020603050405020304" pitchFamily="18" charset="0"/>
                          </a:rPr>
                          <m:t>ê</m:t>
                        </m:r>
                        <m:r>
                          <m:rPr>
                            <m:sty m:val="p"/>
                          </m:rPr>
                          <a:rPr lang="vi-VN" sz="3200" b="0" i="0" smtClean="0">
                            <a:solidFill>
                              <a:schemeClr val="tx1"/>
                            </a:solidFill>
                            <a:latin typeface="Cambria Math" panose="02040503050406030204" pitchFamily="18" charset="0"/>
                            <a:cs typeface="Times New Roman" panose="02020603050405020304" pitchFamily="18" charset="0"/>
                          </a:rPr>
                          <m:t>n</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t</m:t>
                        </m:r>
                        <m:r>
                          <a:rPr lang="vi-VN" sz="3200" b="0" i="0" smtClean="0">
                            <a:solidFill>
                              <a:schemeClr val="tx1"/>
                            </a:solidFill>
                            <a:latin typeface="Cambria Math" panose="02040503050406030204" pitchFamily="18" charset="0"/>
                            <a:cs typeface="Times New Roman" panose="02020603050405020304" pitchFamily="18" charset="0"/>
                          </a:rPr>
                          <m:t>ố </m:t>
                        </m:r>
                      </m:num>
                      <m:den>
                        <m:r>
                          <m:rPr>
                            <m:sty m:val="p"/>
                          </m:rPr>
                          <a:rPr lang="vi-VN" sz="3200">
                            <a:solidFill>
                              <a:schemeClr val="tx1"/>
                            </a:solidFill>
                            <a:latin typeface="Cambria Math" panose="02040503050406030204" pitchFamily="18" charset="0"/>
                            <a:cs typeface="Times New Roman" panose="02020603050405020304" pitchFamily="18" charset="0"/>
                          </a:rPr>
                          <m:t>KL</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ph</m:t>
                        </m:r>
                        <m:r>
                          <a:rPr lang="vi-VN" sz="3200" b="0" i="0" smtClean="0">
                            <a:solidFill>
                              <a:schemeClr val="tx1"/>
                            </a:solidFill>
                            <a:latin typeface="Cambria Math" panose="02040503050406030204" pitchFamily="18" charset="0"/>
                            <a:cs typeface="Times New Roman" panose="02020603050405020304" pitchFamily="18" charset="0"/>
                          </a:rPr>
                          <m:t>â</m:t>
                        </m:r>
                        <m:r>
                          <m:rPr>
                            <m:sty m:val="p"/>
                          </m:rPr>
                          <a:rPr lang="vi-VN" sz="3200" b="0" i="0" smtClean="0">
                            <a:solidFill>
                              <a:schemeClr val="tx1"/>
                            </a:solidFill>
                            <a:latin typeface="Cambria Math" panose="02040503050406030204" pitchFamily="18" charset="0"/>
                            <a:cs typeface="Times New Roman" panose="02020603050405020304" pitchFamily="18" charset="0"/>
                          </a:rPr>
                          <m:t>n</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t</m:t>
                        </m:r>
                        <m:r>
                          <a:rPr lang="vi-VN" sz="3200" b="0" i="0" smtClean="0">
                            <a:solidFill>
                              <a:schemeClr val="tx1"/>
                            </a:solidFill>
                            <a:latin typeface="Cambria Math" panose="02040503050406030204" pitchFamily="18" charset="0"/>
                            <a:cs typeface="Times New Roman" panose="02020603050405020304" pitchFamily="18" charset="0"/>
                          </a:rPr>
                          <m:t>ử </m:t>
                        </m:r>
                        <m:r>
                          <m:rPr>
                            <m:sty m:val="p"/>
                          </m:rPr>
                          <a:rPr lang="vi-VN" sz="3200" b="0" i="0" smtClean="0">
                            <a:solidFill>
                              <a:schemeClr val="tx1"/>
                            </a:solidFill>
                            <a:latin typeface="Cambria Math" panose="02040503050406030204" pitchFamily="18" charset="0"/>
                            <a:cs typeface="Times New Roman" panose="02020603050405020304" pitchFamily="18" charset="0"/>
                          </a:rPr>
                          <m:t>h</m:t>
                        </m:r>
                        <m:r>
                          <a:rPr lang="vi-VN" sz="3200" b="0" i="0" smtClean="0">
                            <a:solidFill>
                              <a:schemeClr val="tx1"/>
                            </a:solidFill>
                            <a:latin typeface="Cambria Math" panose="02040503050406030204" pitchFamily="18" charset="0"/>
                            <a:cs typeface="Times New Roman" panose="02020603050405020304" pitchFamily="18" charset="0"/>
                          </a:rPr>
                          <m:t>ợ</m:t>
                        </m:r>
                        <m:r>
                          <m:rPr>
                            <m:sty m:val="p"/>
                          </m:rPr>
                          <a:rPr lang="vi-VN" sz="3200" b="0" i="0" smtClean="0">
                            <a:solidFill>
                              <a:schemeClr val="tx1"/>
                            </a:solidFill>
                            <a:latin typeface="Cambria Math" panose="02040503050406030204" pitchFamily="18" charset="0"/>
                            <a:cs typeface="Times New Roman" panose="02020603050405020304" pitchFamily="18" charset="0"/>
                          </a:rPr>
                          <m:t>p</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ch</m:t>
                        </m:r>
                        <m:r>
                          <a:rPr lang="vi-VN" sz="3200" b="0" i="0" smtClean="0">
                            <a:solidFill>
                              <a:schemeClr val="tx1"/>
                            </a:solidFill>
                            <a:latin typeface="Cambria Math" panose="02040503050406030204" pitchFamily="18" charset="0"/>
                            <a:cs typeface="Times New Roman" panose="02020603050405020304" pitchFamily="18" charset="0"/>
                          </a:rPr>
                          <m:t>ấ</m:t>
                        </m:r>
                        <m:r>
                          <m:rPr>
                            <m:sty m:val="p"/>
                          </m:rPr>
                          <a:rPr lang="vi-VN" sz="3200" b="0" i="0" smtClean="0">
                            <a:solidFill>
                              <a:schemeClr val="tx1"/>
                            </a:solidFill>
                            <a:latin typeface="Cambria Math" panose="02040503050406030204" pitchFamily="18" charset="0"/>
                            <a:cs typeface="Times New Roman" panose="02020603050405020304" pitchFamily="18" charset="0"/>
                          </a:rPr>
                          <m:t>t</m:t>
                        </m:r>
                        <m:r>
                          <a:rPr lang="vi-VN" sz="3200">
                            <a:solidFill>
                              <a:schemeClr val="tx1"/>
                            </a:solidFill>
                            <a:latin typeface="Cambria Math" panose="02040503050406030204" pitchFamily="18" charset="0"/>
                            <a:cs typeface="Times New Roman" panose="02020603050405020304" pitchFamily="18" charset="0"/>
                          </a:rPr>
                          <m:t> </m:t>
                        </m:r>
                      </m:den>
                    </m:f>
                    <m:r>
                      <a:rPr lang="vi-VN" sz="3200">
                        <a:solidFill>
                          <a:schemeClr val="tx1"/>
                        </a:solidFill>
                        <a:latin typeface="Cambria Math" panose="02040503050406030204" pitchFamily="18" charset="0"/>
                        <a:cs typeface="Times New Roman" panose="02020603050405020304" pitchFamily="18" charset="0"/>
                      </a:rPr>
                      <m:t> </m:t>
                    </m:r>
                    <m:r>
                      <m:rPr>
                        <m:sty m:val="p"/>
                      </m:rPr>
                      <a:rPr lang="vi-VN" sz="3200">
                        <a:solidFill>
                          <a:schemeClr val="tx1"/>
                        </a:solidFill>
                        <a:latin typeface="Cambria Math" panose="02040503050406030204" pitchFamily="18" charset="0"/>
                        <a:cs typeface="Times New Roman" panose="02020603050405020304" pitchFamily="18" charset="0"/>
                      </a:rPr>
                      <m:t>x</m:t>
                    </m:r>
                    <m:r>
                      <a:rPr lang="vi-VN" sz="3200">
                        <a:solidFill>
                          <a:schemeClr val="tx1"/>
                        </a:solidFill>
                        <a:latin typeface="Cambria Math" panose="02040503050406030204" pitchFamily="18" charset="0"/>
                        <a:cs typeface="Times New Roman" panose="02020603050405020304" pitchFamily="18" charset="0"/>
                      </a:rPr>
                      <m:t> 100%</m:t>
                    </m:r>
                  </m:oMath>
                </a14:m>
                <a:endParaRPr lang="vi-VN" sz="32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308A0A6-E2CA-4367-A76B-58BF6B2C0154}"/>
                  </a:ext>
                </a:extLst>
              </p:cNvPr>
              <p:cNvSpPr txBox="1">
                <a:spLocks noRot="1" noChangeAspect="1" noMove="1" noResize="1" noEditPoints="1" noAdjustHandles="1" noChangeArrowheads="1" noChangeShapeType="1" noTextEdit="1"/>
              </p:cNvSpPr>
              <p:nvPr/>
            </p:nvSpPr>
            <p:spPr>
              <a:xfrm>
                <a:off x="970671" y="2502790"/>
                <a:ext cx="9959925" cy="2845074"/>
              </a:xfrm>
              <a:prstGeom prst="rect">
                <a:avLst/>
              </a:prstGeom>
              <a:blipFill>
                <a:blip r:embed="rId3"/>
                <a:stretch>
                  <a:fillRect l="-1467" t="-2564" b="-427"/>
                </a:stretch>
              </a:blipFill>
            </p:spPr>
            <p:txBody>
              <a:bodyPr/>
              <a:lstStyle/>
              <a:p>
                <a:r>
                  <a:rPr lang="vi-VN">
                    <a:noFill/>
                  </a:rPr>
                  <a:t> </a:t>
                </a:r>
              </a:p>
            </p:txBody>
          </p:sp>
        </mc:Fallback>
      </mc:AlternateContent>
    </p:spTree>
    <p:extLst>
      <p:ext uri="{BB962C8B-B14F-4D97-AF65-F5344CB8AC3E}">
        <p14:creationId xmlns:p14="http://schemas.microsoft.com/office/powerpoint/2010/main" val="3842144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887809" y="1911350"/>
            <a:ext cx="0" cy="1704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下箭头 40"/>
          <p:cNvSpPr/>
          <p:nvPr/>
        </p:nvSpPr>
        <p:spPr>
          <a:xfrm rot="16200000">
            <a:off x="5621746" y="-1604509"/>
            <a:ext cx="939800" cy="11016343"/>
          </a:xfrm>
          <a:prstGeom prst="downArrow">
            <a:avLst>
              <a:gd name="adj1" fmla="val 44595"/>
              <a:gd name="adj2" fmla="val 87838"/>
            </a:avLst>
          </a:prstGeom>
          <a:solidFill>
            <a:srgbClr val="DEEA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2" name="椭圆 41"/>
          <p:cNvSpPr/>
          <p:nvPr/>
        </p:nvSpPr>
        <p:spPr>
          <a:xfrm>
            <a:off x="774700" y="3597275"/>
            <a:ext cx="226219" cy="226219"/>
          </a:xfrm>
          <a:prstGeom prst="ellipse">
            <a:avLst/>
          </a:prstGeom>
          <a:solidFill>
            <a:srgbClr val="3D867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cxnSp>
        <p:nvCxnSpPr>
          <p:cNvPr id="43" name="直接连接符 42"/>
          <p:cNvCxnSpPr/>
          <p:nvPr/>
        </p:nvCxnSpPr>
        <p:spPr>
          <a:xfrm>
            <a:off x="4565449" y="1911350"/>
            <a:ext cx="0" cy="1704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4452340" y="3597275"/>
            <a:ext cx="226219" cy="226219"/>
          </a:xfrm>
          <a:prstGeom prst="ellipse">
            <a:avLst/>
          </a:prstGeom>
          <a:solidFill>
            <a:srgbClr val="3D867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cxnSp>
        <p:nvCxnSpPr>
          <p:cNvPr id="45" name="直接连接符 44"/>
          <p:cNvCxnSpPr/>
          <p:nvPr/>
        </p:nvCxnSpPr>
        <p:spPr>
          <a:xfrm>
            <a:off x="8243090" y="1911350"/>
            <a:ext cx="0" cy="1704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8129981" y="3597275"/>
            <a:ext cx="226219" cy="226219"/>
          </a:xfrm>
          <a:prstGeom prst="ellipse">
            <a:avLst/>
          </a:prstGeom>
          <a:solidFill>
            <a:srgbClr val="3D867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cxnSp>
        <p:nvCxnSpPr>
          <p:cNvPr id="49" name="直接连接符 48"/>
          <p:cNvCxnSpPr/>
          <p:nvPr/>
        </p:nvCxnSpPr>
        <p:spPr>
          <a:xfrm>
            <a:off x="6096000" y="4162308"/>
            <a:ext cx="0" cy="1704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5982891" y="3979157"/>
            <a:ext cx="226219" cy="226219"/>
          </a:xfrm>
          <a:prstGeom prst="ellipse">
            <a:avLst/>
          </a:prstGeom>
          <a:solidFill>
            <a:srgbClr val="3D867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60" name="TextBox 59"/>
          <p:cNvSpPr txBox="1"/>
          <p:nvPr/>
        </p:nvSpPr>
        <p:spPr>
          <a:xfrm>
            <a:off x="1119462" y="6725056"/>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
        <p:nvSpPr>
          <p:cNvPr id="61" name="TextBox 60">
            <a:extLst>
              <a:ext uri="{FF2B5EF4-FFF2-40B4-BE49-F238E27FC236}">
                <a16:creationId xmlns="" xmlns:a16="http://schemas.microsoft.com/office/drawing/2014/main" id="{7FAAF112-C73F-4D2F-88C6-49987EAFB3AC}"/>
              </a:ext>
            </a:extLst>
          </p:cNvPr>
          <p:cNvSpPr txBox="1"/>
          <p:nvPr/>
        </p:nvSpPr>
        <p:spPr>
          <a:xfrm>
            <a:off x="583474" y="973702"/>
            <a:ext cx="1662704" cy="523220"/>
          </a:xfrm>
          <a:prstGeom prst="rect">
            <a:avLst/>
          </a:prstGeom>
          <a:noFill/>
        </p:spPr>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Ví dụ 1: </a:t>
            </a:r>
            <a:endParaRPr lang="vi-VN" sz="2800" dirty="0"/>
          </a:p>
        </p:txBody>
      </p:sp>
      <p:sp>
        <p:nvSpPr>
          <p:cNvPr id="62" name="TextBox 61">
            <a:extLst>
              <a:ext uri="{FF2B5EF4-FFF2-40B4-BE49-F238E27FC236}">
                <a16:creationId xmlns="" xmlns:a16="http://schemas.microsoft.com/office/drawing/2014/main" id="{6C1BE94C-2B27-476A-9C0D-9A0437DE4EF5}"/>
              </a:ext>
            </a:extLst>
          </p:cNvPr>
          <p:cNvSpPr txBox="1"/>
          <p:nvPr/>
        </p:nvSpPr>
        <p:spPr>
          <a:xfrm>
            <a:off x="1990001" y="937017"/>
            <a:ext cx="9463781" cy="523220"/>
          </a:xfrm>
          <a:prstGeom prst="rect">
            <a:avLst/>
          </a:prstGeom>
          <a:noFill/>
        </p:spPr>
        <p:txBody>
          <a:bodyPr wrap="square">
            <a:spAutoFit/>
          </a:bodyPr>
          <a:lstStyle/>
          <a:p>
            <a:r>
              <a:rPr lang="vi-VN" sz="2800" i="1" dirty="0">
                <a:solidFill>
                  <a:srgbClr val="7030A0"/>
                </a:solidFill>
                <a:latin typeface="Arial" panose="020B0604020202020204" pitchFamily="34" charset="0"/>
                <a:cs typeface="Arial" panose="020B0604020202020204" pitchFamily="34" charset="0"/>
              </a:rPr>
              <a:t>Tính phần trăm khối lượng của Mg, O trong hợp chất MgO</a:t>
            </a:r>
          </a:p>
        </p:txBody>
      </p:sp>
      <p:sp>
        <p:nvSpPr>
          <p:cNvPr id="64" name="TextBox 63">
            <a:extLst>
              <a:ext uri="{FF2B5EF4-FFF2-40B4-BE49-F238E27FC236}">
                <a16:creationId xmlns="" xmlns:a16="http://schemas.microsoft.com/office/drawing/2014/main" id="{BEA81B86-DD86-48A8-8B67-A67D5867FD25}"/>
              </a:ext>
            </a:extLst>
          </p:cNvPr>
          <p:cNvSpPr txBox="1"/>
          <p:nvPr/>
        </p:nvSpPr>
        <p:spPr>
          <a:xfrm>
            <a:off x="3580143" y="3710384"/>
            <a:ext cx="2002032" cy="523220"/>
          </a:xfrm>
          <a:prstGeom prst="rect">
            <a:avLst/>
          </a:prstGeom>
          <a:noFill/>
        </p:spPr>
        <p:txBody>
          <a:bodyPr wrap="square">
            <a:spAutoFit/>
          </a:bodyPr>
          <a:lstStyle/>
          <a:p>
            <a:r>
              <a:rPr lang="vi-VN" sz="2800" b="0" i="0" dirty="0">
                <a:solidFill>
                  <a:schemeClr val="accent4"/>
                </a:solidFill>
                <a:effectLst/>
                <a:latin typeface="Arial" panose="020B0604020202020204" pitchFamily="34" charset="0"/>
                <a:cs typeface="Arial" panose="020B0604020202020204" pitchFamily="34" charset="0"/>
              </a:rPr>
              <a:t>- Bước 1: </a:t>
            </a:r>
            <a:endParaRPr lang="vi-VN" sz="2800" dirty="0">
              <a:solidFill>
                <a:schemeClr val="accent4"/>
              </a:solidFill>
            </a:endParaRPr>
          </a:p>
        </p:txBody>
      </p:sp>
      <p:sp>
        <p:nvSpPr>
          <p:cNvPr id="65" name="TextBox 64">
            <a:extLst>
              <a:ext uri="{FF2B5EF4-FFF2-40B4-BE49-F238E27FC236}">
                <a16:creationId xmlns="" xmlns:a16="http://schemas.microsoft.com/office/drawing/2014/main" id="{B9FB8C89-14FE-4285-8B30-D72DC88A982F}"/>
              </a:ext>
            </a:extLst>
          </p:cNvPr>
          <p:cNvSpPr txBox="1"/>
          <p:nvPr/>
        </p:nvSpPr>
        <p:spPr>
          <a:xfrm>
            <a:off x="1020206" y="2103222"/>
            <a:ext cx="3545241" cy="1200329"/>
          </a:xfrm>
          <a:prstGeom prst="rect">
            <a:avLst/>
          </a:prstGeom>
          <a:noFill/>
        </p:spPr>
        <p:txBody>
          <a:bodyPr wrap="square">
            <a:spAutoFit/>
          </a:bodyPr>
          <a:lstStyle/>
          <a:p>
            <a:pPr lvl="0" algn="ctr"/>
            <a:r>
              <a:rPr lang="vi-VN" sz="2400" dirty="0">
                <a:latin typeface="Arial" panose="020B0604020202020204" pitchFamily="34" charset="0"/>
                <a:cs typeface="Arial" panose="020B0604020202020204" pitchFamily="34" charset="0"/>
              </a:rPr>
              <a:t>Khối lượng của nguyên tử O trong MgO là:</a:t>
            </a:r>
          </a:p>
          <a:p>
            <a:pPr algn="ctr"/>
            <a:r>
              <a:rPr lang="vi-VN" sz="2400" dirty="0">
                <a:latin typeface="Arial" panose="020B0604020202020204" pitchFamily="34" charset="0"/>
                <a:cs typeface="Arial" panose="020B0604020202020204" pitchFamily="34" charset="0"/>
              </a:rPr>
              <a:t>m</a:t>
            </a:r>
            <a:r>
              <a:rPr lang="vi-VN" sz="2400" baseline="-25000" dirty="0">
                <a:latin typeface="Arial" panose="020B0604020202020204" pitchFamily="34" charset="0"/>
                <a:cs typeface="Arial" panose="020B0604020202020204" pitchFamily="34" charset="0"/>
              </a:rPr>
              <a:t>O</a:t>
            </a:r>
            <a:r>
              <a:rPr lang="vi-VN" sz="2400" dirty="0">
                <a:latin typeface="Arial" panose="020B0604020202020204" pitchFamily="34" charset="0"/>
                <a:cs typeface="Arial" panose="020B0604020202020204" pitchFamily="34" charset="0"/>
              </a:rPr>
              <a:t> = 1 x 16 = 16 amu.</a:t>
            </a:r>
          </a:p>
        </p:txBody>
      </p:sp>
      <p:sp>
        <p:nvSpPr>
          <p:cNvPr id="66" name="TextBox 65">
            <a:extLst>
              <a:ext uri="{FF2B5EF4-FFF2-40B4-BE49-F238E27FC236}">
                <a16:creationId xmlns="" xmlns:a16="http://schemas.microsoft.com/office/drawing/2014/main" id="{90378DA3-6F43-4536-8183-F33277A13438}"/>
              </a:ext>
            </a:extLst>
          </p:cNvPr>
          <p:cNvSpPr txBox="1"/>
          <p:nvPr/>
        </p:nvSpPr>
        <p:spPr>
          <a:xfrm>
            <a:off x="4678556" y="2072392"/>
            <a:ext cx="3545241" cy="1200329"/>
          </a:xfrm>
          <a:prstGeom prst="rect">
            <a:avLst/>
          </a:prstGeom>
          <a:noFill/>
        </p:spPr>
        <p:txBody>
          <a:bodyPr wrap="square">
            <a:spAutoFit/>
          </a:bodyPr>
          <a:lstStyle/>
          <a:p>
            <a:pPr lvl="0" algn="ctr"/>
            <a:r>
              <a:rPr lang="vi-VN" sz="2400" dirty="0">
                <a:latin typeface="Arial" panose="020B0604020202020204" pitchFamily="34" charset="0"/>
                <a:cs typeface="Arial" panose="020B0604020202020204" pitchFamily="34" charset="0"/>
              </a:rPr>
              <a:t>Khối lượng của nguyên tử Mg trong MgO là:</a:t>
            </a:r>
          </a:p>
          <a:p>
            <a:pPr algn="ctr"/>
            <a:r>
              <a:rPr lang="vi-VN" sz="2400" dirty="0">
                <a:latin typeface="Arial" panose="020B0604020202020204" pitchFamily="34" charset="0"/>
                <a:cs typeface="Arial" panose="020B0604020202020204" pitchFamily="34" charset="0"/>
              </a:rPr>
              <a:t>m</a:t>
            </a:r>
            <a:r>
              <a:rPr lang="vi-VN" sz="2400" baseline="-25000" dirty="0">
                <a:latin typeface="Arial" panose="020B0604020202020204" pitchFamily="34" charset="0"/>
                <a:cs typeface="Arial" panose="020B0604020202020204" pitchFamily="34" charset="0"/>
              </a:rPr>
              <a:t>Mg</a:t>
            </a:r>
            <a:r>
              <a:rPr lang="vi-VN" sz="2400" dirty="0">
                <a:latin typeface="Arial" panose="020B0604020202020204" pitchFamily="34" charset="0"/>
                <a:cs typeface="Arial" panose="020B0604020202020204" pitchFamily="34" charset="0"/>
              </a:rPr>
              <a:t> = 1 x 24 = 24 amu.</a:t>
            </a:r>
          </a:p>
        </p:txBody>
      </p:sp>
      <p:sp>
        <p:nvSpPr>
          <p:cNvPr id="67" name="TextBox 66">
            <a:extLst>
              <a:ext uri="{FF2B5EF4-FFF2-40B4-BE49-F238E27FC236}">
                <a16:creationId xmlns="" xmlns:a16="http://schemas.microsoft.com/office/drawing/2014/main" id="{71D204A0-D92C-4810-961B-3BFB6A27FB89}"/>
              </a:ext>
            </a:extLst>
          </p:cNvPr>
          <p:cNvSpPr txBox="1"/>
          <p:nvPr/>
        </p:nvSpPr>
        <p:spPr>
          <a:xfrm>
            <a:off x="8676244" y="3668703"/>
            <a:ext cx="2002032" cy="523220"/>
          </a:xfrm>
          <a:prstGeom prst="rect">
            <a:avLst/>
          </a:prstGeom>
          <a:noFill/>
        </p:spPr>
        <p:txBody>
          <a:bodyPr wrap="square">
            <a:spAutoFit/>
          </a:bodyPr>
          <a:lstStyle/>
          <a:p>
            <a:r>
              <a:rPr lang="vi-VN" sz="2800" b="0" i="0" dirty="0">
                <a:solidFill>
                  <a:schemeClr val="accent4"/>
                </a:solidFill>
                <a:effectLst/>
                <a:latin typeface="Arial" panose="020B0604020202020204" pitchFamily="34" charset="0"/>
                <a:cs typeface="Arial" panose="020B0604020202020204" pitchFamily="34" charset="0"/>
              </a:rPr>
              <a:t>- Bước 2: </a:t>
            </a:r>
            <a:endParaRPr lang="vi-VN" sz="2800" dirty="0">
              <a:solidFill>
                <a:schemeClr val="accent4"/>
              </a:solidFill>
            </a:endParaRPr>
          </a:p>
        </p:txBody>
      </p:sp>
      <p:sp>
        <p:nvSpPr>
          <p:cNvPr id="68" name="TextBox 67">
            <a:extLst>
              <a:ext uri="{FF2B5EF4-FFF2-40B4-BE49-F238E27FC236}">
                <a16:creationId xmlns="" xmlns:a16="http://schemas.microsoft.com/office/drawing/2014/main" id="{552CD09F-A829-4FA4-91A5-AAF5831F6CB9}"/>
              </a:ext>
            </a:extLst>
          </p:cNvPr>
          <p:cNvSpPr txBox="1"/>
          <p:nvPr/>
        </p:nvSpPr>
        <p:spPr>
          <a:xfrm>
            <a:off x="8356200" y="1987211"/>
            <a:ext cx="3243614" cy="1200329"/>
          </a:xfrm>
          <a:prstGeom prst="rect">
            <a:avLst/>
          </a:prstGeom>
          <a:noFill/>
        </p:spPr>
        <p:txBody>
          <a:bodyPr wrap="square">
            <a:spAutoFit/>
          </a:bodyPr>
          <a:lstStyle/>
          <a:p>
            <a:pPr algn="ctr"/>
            <a:r>
              <a:rPr lang="vi-VN" sz="2400" dirty="0">
                <a:effectLst/>
                <a:latin typeface="Arial" panose="020B0604020202020204" pitchFamily="34" charset="0"/>
                <a:ea typeface="Courier New" panose="02070309020205020404" pitchFamily="49" charset="0"/>
                <a:cs typeface="Arial" panose="020B0604020202020204" pitchFamily="34" charset="0"/>
              </a:rPr>
              <a:t>Khối lượng phân tử MgO là:	</a:t>
            </a:r>
          </a:p>
          <a:p>
            <a:pPr algn="ctr"/>
            <a:r>
              <a:rPr lang="vi-VN" sz="2400" dirty="0">
                <a:latin typeface="Arial" panose="020B0604020202020204" pitchFamily="34" charset="0"/>
                <a:ea typeface="Courier New" panose="02070309020205020404" pitchFamily="49" charset="0"/>
                <a:cs typeface="Arial" panose="020B0604020202020204" pitchFamily="34" charset="0"/>
              </a:rPr>
              <a:t>1</a:t>
            </a:r>
            <a:r>
              <a:rPr lang="vi-VN" sz="2400" dirty="0">
                <a:effectLst/>
                <a:latin typeface="Arial" panose="020B0604020202020204" pitchFamily="34" charset="0"/>
                <a:ea typeface="Courier New" panose="02070309020205020404" pitchFamily="49" charset="0"/>
                <a:cs typeface="Arial" panose="020B0604020202020204" pitchFamily="34" charset="0"/>
              </a:rPr>
              <a:t>6 + 24 = 40 amu.</a:t>
            </a:r>
            <a:endParaRPr lang="vi-VN" sz="2400"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 xmlns:a16="http://schemas.microsoft.com/office/drawing/2014/main" id="{CCF4DBC0-5343-476B-96EA-0F5453024C6C}"/>
              </a:ext>
            </a:extLst>
          </p:cNvPr>
          <p:cNvSpPr txBox="1"/>
          <p:nvPr/>
        </p:nvSpPr>
        <p:spPr>
          <a:xfrm>
            <a:off x="5208094" y="5923352"/>
            <a:ext cx="2002032" cy="523220"/>
          </a:xfrm>
          <a:prstGeom prst="rect">
            <a:avLst/>
          </a:prstGeom>
          <a:noFill/>
        </p:spPr>
        <p:txBody>
          <a:bodyPr wrap="square">
            <a:spAutoFit/>
          </a:bodyPr>
          <a:lstStyle/>
          <a:p>
            <a:r>
              <a:rPr lang="vi-VN" sz="2800" b="0" i="0" dirty="0">
                <a:solidFill>
                  <a:schemeClr val="accent4"/>
                </a:solidFill>
                <a:effectLst/>
                <a:latin typeface="Arial" panose="020B0604020202020204" pitchFamily="34" charset="0"/>
                <a:cs typeface="Arial" panose="020B0604020202020204" pitchFamily="34" charset="0"/>
              </a:rPr>
              <a:t>- Bước 3: </a:t>
            </a:r>
            <a:endParaRPr lang="vi-VN" sz="2800" dirty="0">
              <a:solidFill>
                <a:schemeClr val="accent4"/>
              </a:solidFill>
            </a:endParaRPr>
          </a:p>
        </p:txBody>
      </p:sp>
      <p:sp>
        <p:nvSpPr>
          <p:cNvPr id="70" name="TextBox 69">
            <a:extLst>
              <a:ext uri="{FF2B5EF4-FFF2-40B4-BE49-F238E27FC236}">
                <a16:creationId xmlns="" xmlns:a16="http://schemas.microsoft.com/office/drawing/2014/main" id="{6B3799A8-A2BC-4FA2-A66A-D4F3CA78BC02}"/>
              </a:ext>
            </a:extLst>
          </p:cNvPr>
          <p:cNvSpPr txBox="1"/>
          <p:nvPr/>
        </p:nvSpPr>
        <p:spPr>
          <a:xfrm>
            <a:off x="680553" y="4204286"/>
            <a:ext cx="4694362" cy="830997"/>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Phần trăm về khối lượng của Mg trong hợp chất MgO là</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 xmlns:a16="http://schemas.microsoft.com/office/drawing/2014/main" id="{0779DF58-0FB3-45C4-9E02-5DCA6E6A37EE}"/>
                  </a:ext>
                </a:extLst>
              </p:cNvPr>
              <p:cNvSpPr txBox="1"/>
              <p:nvPr/>
            </p:nvSpPr>
            <p:spPr>
              <a:xfrm>
                <a:off x="680553" y="5147524"/>
                <a:ext cx="5929273" cy="723596"/>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%Mg = </a:t>
                </a:r>
                <a14:m>
                  <m:oMath xmlns:m="http://schemas.openxmlformats.org/officeDocument/2006/math">
                    <m:f>
                      <m:fPr>
                        <m:ctrlPr>
                          <a:rPr lang="vi-VN" sz="2400" i="1" smtClean="0">
                            <a:latin typeface="Cambria Math"/>
                            <a:cs typeface="Times New Roman" panose="02020603050405020304" pitchFamily="18" charset="0"/>
                          </a:rPr>
                        </m:ctrlPr>
                      </m:fPr>
                      <m:num>
                        <m:sSub>
                          <m:sSubPr>
                            <m:ctrlPr>
                              <a:rPr lang="vi-VN" sz="2400" i="1" smtClean="0">
                                <a:latin typeface="Cambria Math"/>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𝑀𝑔</m:t>
                            </m:r>
                          </m:sub>
                        </m:sSub>
                      </m:num>
                      <m:den>
                        <m:sSub>
                          <m:sSubPr>
                            <m:ctrlPr>
                              <a:rPr lang="vi-VN" sz="2400" b="0" i="1" smtClean="0">
                                <a:latin typeface="Cambria Math"/>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𝑀𝑔𝑂</m:t>
                            </m:r>
                          </m:sub>
                        </m:sSub>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71" name="TextBox 70">
                <a:extLst>
                  <a:ext uri="{FF2B5EF4-FFF2-40B4-BE49-F238E27FC236}">
                    <a16:creationId xmlns:a16="http://schemas.microsoft.com/office/drawing/2014/main" id="{0779DF58-0FB3-45C4-9E02-5DCA6E6A37EE}"/>
                  </a:ext>
                </a:extLst>
              </p:cNvPr>
              <p:cNvSpPr txBox="1">
                <a:spLocks noRot="1" noChangeAspect="1" noMove="1" noResize="1" noEditPoints="1" noAdjustHandles="1" noChangeArrowheads="1" noChangeShapeType="1" noTextEdit="1"/>
              </p:cNvSpPr>
              <p:nvPr/>
            </p:nvSpPr>
            <p:spPr>
              <a:xfrm>
                <a:off x="680553" y="5147524"/>
                <a:ext cx="5929273" cy="723596"/>
              </a:xfrm>
              <a:prstGeom prst="rect">
                <a:avLst/>
              </a:prstGeom>
              <a:blipFill>
                <a:blip r:embed="rId2"/>
                <a:stretch>
                  <a:fillRect l="-164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 xmlns:a16="http://schemas.microsoft.com/office/drawing/2014/main" id="{7A169C89-40D3-4F25-AF52-CAEA484E3BC6}"/>
                  </a:ext>
                </a:extLst>
              </p:cNvPr>
              <p:cNvSpPr txBox="1"/>
              <p:nvPr/>
            </p:nvSpPr>
            <p:spPr>
              <a:xfrm>
                <a:off x="4913383" y="5248666"/>
                <a:ext cx="133994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vi-VN" sz="2400" i="1" smtClean="0">
                          <a:latin typeface="Cambria Math" panose="02040503050406030204" pitchFamily="18" charset="0"/>
                          <a:cs typeface="Times New Roman" panose="02020603050405020304" pitchFamily="18" charset="0"/>
                        </a:rPr>
                        <m:t>6</m:t>
                      </m:r>
                      <m:r>
                        <a:rPr lang="vi-VN" sz="2400" b="0" i="1" smtClean="0">
                          <a:latin typeface="Cambria Math" panose="02040503050406030204" pitchFamily="18" charset="0"/>
                          <a:cs typeface="Times New Roman" panose="02020603050405020304" pitchFamily="18" charset="0"/>
                        </a:rPr>
                        <m:t>0 %</m:t>
                      </m:r>
                    </m:oMath>
                  </m:oMathPara>
                </a14:m>
                <a:endParaRPr lang="vi-VN" sz="2400" dirty="0">
                  <a:latin typeface="Arial" panose="020B0604020202020204" pitchFamily="34" charset="0"/>
                  <a:cs typeface="Arial" panose="020B0604020202020204" pitchFamily="34" charset="0"/>
                </a:endParaRPr>
              </a:p>
            </p:txBody>
          </p:sp>
        </mc:Choice>
        <mc:Fallback xmlns="">
          <p:sp>
            <p:nvSpPr>
              <p:cNvPr id="72" name="TextBox 71">
                <a:extLst>
                  <a:ext uri="{FF2B5EF4-FFF2-40B4-BE49-F238E27FC236}">
                    <a16:creationId xmlns:a16="http://schemas.microsoft.com/office/drawing/2014/main" id="{7A169C89-40D3-4F25-AF52-CAEA484E3BC6}"/>
                  </a:ext>
                </a:extLst>
              </p:cNvPr>
              <p:cNvSpPr txBox="1">
                <a:spLocks noRot="1" noChangeAspect="1" noMove="1" noResize="1" noEditPoints="1" noAdjustHandles="1" noChangeArrowheads="1" noChangeShapeType="1" noTextEdit="1"/>
              </p:cNvSpPr>
              <p:nvPr/>
            </p:nvSpPr>
            <p:spPr>
              <a:xfrm>
                <a:off x="4913383" y="5248666"/>
                <a:ext cx="1339941" cy="461665"/>
              </a:xfrm>
              <a:prstGeom prst="rect">
                <a:avLst/>
              </a:prstGeom>
              <a:blipFill>
                <a:blip r:embed="rId3"/>
                <a:stretch>
                  <a:fillRect b="-131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 xmlns:a16="http://schemas.microsoft.com/office/drawing/2014/main" id="{5EB4C121-5B87-4A17-8AC0-DD31A45DE39B}"/>
                  </a:ext>
                </a:extLst>
              </p:cNvPr>
              <p:cNvSpPr txBox="1"/>
              <p:nvPr/>
            </p:nvSpPr>
            <p:spPr>
              <a:xfrm>
                <a:off x="3633847" y="5171017"/>
                <a:ext cx="1835216" cy="616964"/>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 </a:t>
                </a:r>
                <a14:m>
                  <m:oMath xmlns:m="http://schemas.openxmlformats.org/officeDocument/2006/math">
                    <m:f>
                      <m:fPr>
                        <m:ctrlPr>
                          <a:rPr lang="vi-VN" sz="2400" i="1" smtClean="0">
                            <a:latin typeface="Cambria Math"/>
                            <a:cs typeface="Times New Roman" panose="02020603050405020304" pitchFamily="18" charset="0"/>
                          </a:rPr>
                        </m:ctrlPr>
                      </m:fPr>
                      <m:num>
                        <m:r>
                          <a:rPr lang="vi-VN" sz="2400" b="0" i="1" smtClean="0">
                            <a:latin typeface="Cambria Math" panose="02040503050406030204" pitchFamily="18" charset="0"/>
                            <a:cs typeface="Times New Roman" panose="02020603050405020304" pitchFamily="18" charset="0"/>
                          </a:rPr>
                          <m:t>24</m:t>
                        </m:r>
                      </m:num>
                      <m:den>
                        <m:r>
                          <a:rPr lang="vi-VN" sz="2400" b="0" i="0" smtClean="0">
                            <a:latin typeface="Cambria Math" panose="02040503050406030204" pitchFamily="18" charset="0"/>
                            <a:cs typeface="Times New Roman" panose="02020603050405020304" pitchFamily="18" charset="0"/>
                          </a:rPr>
                          <m:t>4</m:t>
                        </m:r>
                        <m:r>
                          <a:rPr lang="vi-VN" sz="2400" b="0" i="1" smtClean="0">
                            <a:latin typeface="Cambria Math" panose="02040503050406030204" pitchFamily="18" charset="0"/>
                            <a:cs typeface="Times New Roman" panose="02020603050405020304" pitchFamily="18" charset="0"/>
                          </a:rPr>
                          <m:t>0</m:t>
                        </m:r>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73" name="TextBox 72">
                <a:extLst>
                  <a:ext uri="{FF2B5EF4-FFF2-40B4-BE49-F238E27FC236}">
                    <a16:creationId xmlns:a16="http://schemas.microsoft.com/office/drawing/2014/main" id="{5EB4C121-5B87-4A17-8AC0-DD31A45DE39B}"/>
                  </a:ext>
                </a:extLst>
              </p:cNvPr>
              <p:cNvSpPr txBox="1">
                <a:spLocks noRot="1" noChangeAspect="1" noMove="1" noResize="1" noEditPoints="1" noAdjustHandles="1" noChangeArrowheads="1" noChangeShapeType="1" noTextEdit="1"/>
              </p:cNvSpPr>
              <p:nvPr/>
            </p:nvSpPr>
            <p:spPr>
              <a:xfrm>
                <a:off x="3633847" y="5171017"/>
                <a:ext cx="1835216" cy="616964"/>
              </a:xfrm>
              <a:prstGeom prst="rect">
                <a:avLst/>
              </a:prstGeom>
              <a:blipFill>
                <a:blip r:embed="rId4"/>
                <a:stretch>
                  <a:fillRect l="-4983" b="-8911"/>
                </a:stretch>
              </a:blipFill>
            </p:spPr>
            <p:txBody>
              <a:bodyPr/>
              <a:lstStyle/>
              <a:p>
                <a:r>
                  <a:rPr lang="vi-VN">
                    <a:noFill/>
                  </a:rPr>
                  <a:t> </a:t>
                </a:r>
              </a:p>
            </p:txBody>
          </p:sp>
        </mc:Fallback>
      </mc:AlternateContent>
      <p:sp>
        <p:nvSpPr>
          <p:cNvPr id="74" name="TextBox 73">
            <a:extLst>
              <a:ext uri="{FF2B5EF4-FFF2-40B4-BE49-F238E27FC236}">
                <a16:creationId xmlns="" xmlns:a16="http://schemas.microsoft.com/office/drawing/2014/main" id="{C5E69D1A-AEC7-4D0C-BA47-D8B71020CBEA}"/>
              </a:ext>
            </a:extLst>
          </p:cNvPr>
          <p:cNvSpPr txBox="1"/>
          <p:nvPr/>
        </p:nvSpPr>
        <p:spPr>
          <a:xfrm>
            <a:off x="6408292" y="4213051"/>
            <a:ext cx="4694362" cy="830997"/>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Phần trăm về khối lượng của O trong hợp chất MgO là</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 xmlns:a16="http://schemas.microsoft.com/office/drawing/2014/main" id="{01BDF545-614D-4220-B221-412E55526D65}"/>
                  </a:ext>
                </a:extLst>
              </p:cNvPr>
              <p:cNvSpPr txBox="1"/>
              <p:nvPr/>
            </p:nvSpPr>
            <p:spPr>
              <a:xfrm>
                <a:off x="6408292" y="5156289"/>
                <a:ext cx="2953291" cy="700448"/>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%O = </a:t>
                </a:r>
                <a14:m>
                  <m:oMath xmlns:m="http://schemas.openxmlformats.org/officeDocument/2006/math">
                    <m:f>
                      <m:fPr>
                        <m:ctrlPr>
                          <a:rPr lang="vi-VN" sz="2400" i="1" smtClean="0">
                            <a:latin typeface="Cambria Math"/>
                            <a:cs typeface="Times New Roman" panose="02020603050405020304" pitchFamily="18" charset="0"/>
                          </a:rPr>
                        </m:ctrlPr>
                      </m:fPr>
                      <m:num>
                        <m:sSub>
                          <m:sSubPr>
                            <m:ctrlPr>
                              <a:rPr lang="vi-VN" sz="2400" i="1" smtClean="0">
                                <a:latin typeface="Cambria Math"/>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𝑂</m:t>
                            </m:r>
                          </m:sub>
                        </m:sSub>
                      </m:num>
                      <m:den>
                        <m:sSub>
                          <m:sSubPr>
                            <m:ctrlPr>
                              <a:rPr lang="vi-VN" sz="2400" b="0" i="1" smtClean="0">
                                <a:latin typeface="Cambria Math"/>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𝑀𝑔𝑂</m:t>
                            </m:r>
                          </m:sub>
                        </m:sSub>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75" name="TextBox 74">
                <a:extLst>
                  <a:ext uri="{FF2B5EF4-FFF2-40B4-BE49-F238E27FC236}">
                    <a16:creationId xmlns:a16="http://schemas.microsoft.com/office/drawing/2014/main" id="{01BDF545-614D-4220-B221-412E55526D65}"/>
                  </a:ext>
                </a:extLst>
              </p:cNvPr>
              <p:cNvSpPr txBox="1">
                <a:spLocks noRot="1" noChangeAspect="1" noMove="1" noResize="1" noEditPoints="1" noAdjustHandles="1" noChangeArrowheads="1" noChangeShapeType="1" noTextEdit="1"/>
              </p:cNvSpPr>
              <p:nvPr/>
            </p:nvSpPr>
            <p:spPr>
              <a:xfrm>
                <a:off x="6408292" y="5156289"/>
                <a:ext cx="2953291" cy="700448"/>
              </a:xfrm>
              <a:prstGeom prst="rect">
                <a:avLst/>
              </a:prstGeom>
              <a:blipFill>
                <a:blip r:embed="rId5"/>
                <a:stretch>
                  <a:fillRect l="-30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 xmlns:a16="http://schemas.microsoft.com/office/drawing/2014/main" id="{0AB8CFC7-DC4C-4221-AF4E-09469F461786}"/>
                  </a:ext>
                </a:extLst>
              </p:cNvPr>
              <p:cNvSpPr txBox="1"/>
              <p:nvPr/>
            </p:nvSpPr>
            <p:spPr>
              <a:xfrm>
                <a:off x="10634430" y="5230954"/>
                <a:ext cx="135097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vi-VN" sz="2400" b="0" i="1" smtClean="0">
                          <a:latin typeface="Cambria Math" panose="02040503050406030204" pitchFamily="18" charset="0"/>
                          <a:cs typeface="Times New Roman" panose="02020603050405020304" pitchFamily="18" charset="0"/>
                        </a:rPr>
                        <m:t>40 %</m:t>
                      </m:r>
                    </m:oMath>
                  </m:oMathPara>
                </a14:m>
                <a:endParaRPr lang="vi-VN" sz="2400" dirty="0">
                  <a:latin typeface="Arial" panose="020B0604020202020204" pitchFamily="34" charset="0"/>
                  <a:cs typeface="Arial" panose="020B0604020202020204" pitchFamily="34" charset="0"/>
                </a:endParaRPr>
              </a:p>
            </p:txBody>
          </p:sp>
        </mc:Choice>
        <mc:Fallback xmlns="">
          <p:sp>
            <p:nvSpPr>
              <p:cNvPr id="76" name="TextBox 75">
                <a:extLst>
                  <a:ext uri="{FF2B5EF4-FFF2-40B4-BE49-F238E27FC236}">
                    <a16:creationId xmlns:a16="http://schemas.microsoft.com/office/drawing/2014/main" id="{0AB8CFC7-DC4C-4221-AF4E-09469F461786}"/>
                  </a:ext>
                </a:extLst>
              </p:cNvPr>
              <p:cNvSpPr txBox="1">
                <a:spLocks noRot="1" noChangeAspect="1" noMove="1" noResize="1" noEditPoints="1" noAdjustHandles="1" noChangeArrowheads="1" noChangeShapeType="1" noTextEdit="1"/>
              </p:cNvSpPr>
              <p:nvPr/>
            </p:nvSpPr>
            <p:spPr>
              <a:xfrm>
                <a:off x="10634430" y="5230954"/>
                <a:ext cx="1350970" cy="461665"/>
              </a:xfrm>
              <a:prstGeom prst="rect">
                <a:avLst/>
              </a:prstGeom>
              <a:blipFill>
                <a:blip r:embed="rId6"/>
                <a:stretch>
                  <a:fillRect b="-131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 xmlns:a16="http://schemas.microsoft.com/office/drawing/2014/main" id="{060747E7-C83A-476B-AE39-10683BB509EB}"/>
                  </a:ext>
                </a:extLst>
              </p:cNvPr>
              <p:cNvSpPr txBox="1"/>
              <p:nvPr/>
            </p:nvSpPr>
            <p:spPr>
              <a:xfrm>
                <a:off x="9270091" y="5171787"/>
                <a:ext cx="1835216" cy="616194"/>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 </a:t>
                </a:r>
                <a14:m>
                  <m:oMath xmlns:m="http://schemas.openxmlformats.org/officeDocument/2006/math">
                    <m:f>
                      <m:fPr>
                        <m:ctrlPr>
                          <a:rPr lang="vi-VN" sz="2400" i="1" smtClean="0">
                            <a:latin typeface="Cambria Math"/>
                            <a:cs typeface="Times New Roman" panose="02020603050405020304" pitchFamily="18" charset="0"/>
                          </a:rPr>
                        </m:ctrlPr>
                      </m:fPr>
                      <m:num>
                        <m:r>
                          <a:rPr lang="vi-VN" sz="2400" b="0" i="1" smtClean="0">
                            <a:latin typeface="Cambria Math" panose="02040503050406030204" pitchFamily="18" charset="0"/>
                            <a:cs typeface="Times New Roman" panose="02020603050405020304" pitchFamily="18" charset="0"/>
                          </a:rPr>
                          <m:t>16</m:t>
                        </m:r>
                      </m:num>
                      <m:den>
                        <m:r>
                          <a:rPr lang="vi-VN" sz="2400" b="0" i="0" smtClean="0">
                            <a:latin typeface="Cambria Math" panose="02040503050406030204" pitchFamily="18" charset="0"/>
                            <a:cs typeface="Times New Roman" panose="02020603050405020304" pitchFamily="18" charset="0"/>
                          </a:rPr>
                          <m:t>4</m:t>
                        </m:r>
                        <m:r>
                          <a:rPr lang="vi-VN" sz="2400" b="0" i="1" smtClean="0">
                            <a:latin typeface="Cambria Math" panose="02040503050406030204" pitchFamily="18" charset="0"/>
                            <a:cs typeface="Times New Roman" panose="02020603050405020304" pitchFamily="18" charset="0"/>
                          </a:rPr>
                          <m:t>0</m:t>
                        </m:r>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77" name="TextBox 76">
                <a:extLst>
                  <a:ext uri="{FF2B5EF4-FFF2-40B4-BE49-F238E27FC236}">
                    <a16:creationId xmlns:a16="http://schemas.microsoft.com/office/drawing/2014/main" id="{060747E7-C83A-476B-AE39-10683BB509EB}"/>
                  </a:ext>
                </a:extLst>
              </p:cNvPr>
              <p:cNvSpPr txBox="1">
                <a:spLocks noRot="1" noChangeAspect="1" noMove="1" noResize="1" noEditPoints="1" noAdjustHandles="1" noChangeArrowheads="1" noChangeShapeType="1" noTextEdit="1"/>
              </p:cNvSpPr>
              <p:nvPr/>
            </p:nvSpPr>
            <p:spPr>
              <a:xfrm>
                <a:off x="9270091" y="5171787"/>
                <a:ext cx="1835216" cy="616194"/>
              </a:xfrm>
              <a:prstGeom prst="rect">
                <a:avLst/>
              </a:prstGeom>
              <a:blipFill>
                <a:blip r:embed="rId7"/>
                <a:stretch>
                  <a:fillRect l="-5316" b="-8911"/>
                </a:stretch>
              </a:blipFill>
            </p:spPr>
            <p:txBody>
              <a:bodyPr/>
              <a:lstStyle/>
              <a:p>
                <a:r>
                  <a:rPr lang="vi-VN">
                    <a:noFill/>
                  </a:rPr>
                  <a:t> </a:t>
                </a:r>
              </a:p>
            </p:txBody>
          </p:sp>
        </mc:Fallback>
      </mc:AlternateContent>
    </p:spTree>
    <p:extLst>
      <p:ext uri="{BB962C8B-B14F-4D97-AF65-F5344CB8AC3E}">
        <p14:creationId xmlns:p14="http://schemas.microsoft.com/office/powerpoint/2010/main" val="3724533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arn(inVertical)">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arn(inVertic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arn(inVertical)">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barn(inVertical)">
                                      <p:cBhvr>
                                        <p:cTn id="47" dur="5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arn(inVertic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barn(inVertical)">
                                      <p:cBhvr>
                                        <p:cTn id="57" dur="500"/>
                                        <p:tgtEl>
                                          <p:spTgt spid="7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barn(inVertical)">
                                      <p:cBhvr>
                                        <p:cTn id="62" dur="500"/>
                                        <p:tgtEl>
                                          <p:spTgt spid="7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barn(inVertical)">
                                      <p:cBhvr>
                                        <p:cTn id="7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74492556-A3F6-4345-9F8E-9985393A971C}"/>
              </a:ext>
            </a:extLst>
          </p:cNvPr>
          <p:cNvSpPr txBox="1"/>
          <p:nvPr/>
        </p:nvSpPr>
        <p:spPr>
          <a:xfrm>
            <a:off x="3643533" y="1659285"/>
            <a:ext cx="7863840" cy="3539430"/>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vi-VN" sz="3200" dirty="0">
                <a:solidFill>
                  <a:schemeClr val="tx1"/>
                </a:solidFill>
                <a:latin typeface="Arial" panose="020B0604020202020204" pitchFamily="34" charset="0"/>
                <a:cs typeface="Arial" panose="020B0604020202020204" pitchFamily="34" charset="0"/>
              </a:rPr>
              <a:t> Có ý kiến cho rằng: Trong nước, số nguyên tử H gấp 2 lần số nguyên tử O nên phần trăm khối lượng của H trong nước gấp 2 lần phần trăm khối lượng O. Theo em, ý kiến trên có đúng không? Hãy tính phần trăm khối lượng của H, O trong nước để chứng minh</a:t>
            </a:r>
          </a:p>
        </p:txBody>
      </p:sp>
      <p:pic>
        <p:nvPicPr>
          <p:cNvPr id="9" name="图片 4">
            <a:extLst>
              <a:ext uri="{FF2B5EF4-FFF2-40B4-BE49-F238E27FC236}">
                <a16:creationId xmlns="" xmlns:a16="http://schemas.microsoft.com/office/drawing/2014/main" id="{51712635-7706-4B4D-A2CC-E20785CFAB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572" y="1920851"/>
            <a:ext cx="2897945" cy="2550554"/>
          </a:xfrm>
          <a:prstGeom prst="rect">
            <a:avLst/>
          </a:prstGeom>
        </p:spPr>
      </p:pic>
    </p:spTree>
    <p:extLst>
      <p:ext uri="{BB962C8B-B14F-4D97-AF65-F5344CB8AC3E}">
        <p14:creationId xmlns:p14="http://schemas.microsoft.com/office/powerpoint/2010/main" val="3483934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B5E725D-1E44-477F-AEF5-FBBFFACB2671}"/>
              </a:ext>
            </a:extLst>
          </p:cNvPr>
          <p:cNvSpPr txBox="1"/>
          <p:nvPr/>
        </p:nvSpPr>
        <p:spPr>
          <a:xfrm>
            <a:off x="4884039" y="40064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7" name="TextBox 16">
            <a:extLst>
              <a:ext uri="{FF2B5EF4-FFF2-40B4-BE49-F238E27FC236}">
                <a16:creationId xmlns="" xmlns:a16="http://schemas.microsoft.com/office/drawing/2014/main" id="{F31BD57A-DCD9-4FC1-9CEE-9AD8628B2A62}"/>
              </a:ext>
            </a:extLst>
          </p:cNvPr>
          <p:cNvSpPr txBox="1"/>
          <p:nvPr/>
        </p:nvSpPr>
        <p:spPr>
          <a:xfrm>
            <a:off x="914196" y="1334640"/>
            <a:ext cx="9102001" cy="2246769"/>
          </a:xfrm>
          <a:prstGeom prst="rect">
            <a:avLst/>
          </a:prstGeom>
          <a:noFill/>
        </p:spPr>
        <p:txBody>
          <a:bodyPr wrap="square">
            <a:spAutoFit/>
          </a:bodyPr>
          <a:lstStyle/>
          <a:p>
            <a:r>
              <a:rPr lang="vi-VN" sz="2800" dirty="0">
                <a:latin typeface="Arial" panose="020B0604020202020204" pitchFamily="34" charset="0"/>
                <a:cs typeface="Arial" panose="020B0604020202020204" pitchFamily="34" charset="0"/>
              </a:rPr>
              <a:t>- Khối lượng của nguyên tố O trong nước là:</a:t>
            </a:r>
          </a:p>
          <a:p>
            <a:r>
              <a:rPr lang="en-US" sz="2800" dirty="0">
                <a:latin typeface="Arial" panose="020B0604020202020204" pitchFamily="34" charset="0"/>
                <a:cs typeface="Arial" panose="020B0604020202020204" pitchFamily="34" charset="0"/>
              </a:rPr>
              <a:t>M</a:t>
            </a:r>
            <a:r>
              <a:rPr lang="vi-VN" sz="2800" baseline="-25000" dirty="0" smtClean="0">
                <a:latin typeface="Arial" panose="020B0604020202020204" pitchFamily="34" charset="0"/>
                <a:cs typeface="Arial" panose="020B0604020202020204" pitchFamily="34" charset="0"/>
              </a:rPr>
              <a:t>O</a:t>
            </a:r>
            <a:r>
              <a:rPr lang="vi-VN" sz="2800" dirty="0">
                <a:latin typeface="Arial" panose="020B0604020202020204" pitchFamily="34" charset="0"/>
                <a:cs typeface="Arial" panose="020B0604020202020204" pitchFamily="34" charset="0"/>
              </a:rPr>
              <a:t> = 1 x 16 = 16 amu</a:t>
            </a:r>
          </a:p>
          <a:p>
            <a:r>
              <a:rPr lang="vi-VN" sz="2800" dirty="0">
                <a:latin typeface="Arial" panose="020B0604020202020204" pitchFamily="34" charset="0"/>
                <a:cs typeface="Arial" panose="020B0604020202020204" pitchFamily="34" charset="0"/>
              </a:rPr>
              <a:t>- Khối lượng của nguyên tố H trong nước là:</a:t>
            </a:r>
          </a:p>
          <a:p>
            <a:r>
              <a:rPr lang="en-US" sz="2800" dirty="0">
                <a:latin typeface="Arial" panose="020B0604020202020204" pitchFamily="34" charset="0"/>
                <a:cs typeface="Arial" panose="020B0604020202020204" pitchFamily="34" charset="0"/>
              </a:rPr>
              <a:t>M</a:t>
            </a:r>
            <a:r>
              <a:rPr lang="vi-VN" sz="2800" baseline="-25000" smtClean="0">
                <a:latin typeface="Arial" panose="020B0604020202020204" pitchFamily="34" charset="0"/>
                <a:cs typeface="Arial" panose="020B0604020202020204" pitchFamily="34" charset="0"/>
              </a:rPr>
              <a:t>H</a:t>
            </a:r>
            <a:r>
              <a:rPr lang="vi-VN" sz="2800" dirty="0">
                <a:latin typeface="Arial" panose="020B0604020202020204" pitchFamily="34" charset="0"/>
                <a:cs typeface="Arial" panose="020B0604020202020204" pitchFamily="34" charset="0"/>
              </a:rPr>
              <a:t> = 2 x 1 = 2 amu</a:t>
            </a:r>
          </a:p>
          <a:p>
            <a:r>
              <a:rPr lang="vi-VN" sz="2800" dirty="0">
                <a:latin typeface="Arial" panose="020B0604020202020204" pitchFamily="34" charset="0"/>
                <a:cs typeface="Arial" panose="020B0604020202020204" pitchFamily="34" charset="0"/>
              </a:rPr>
              <a:t>-  Khối lượng phân tử nước là: M</a:t>
            </a:r>
            <a:r>
              <a:rPr lang="vi-VN" sz="2800" baseline="-25000" dirty="0">
                <a:latin typeface="Arial" panose="020B0604020202020204" pitchFamily="34" charset="0"/>
                <a:cs typeface="Arial" panose="020B0604020202020204" pitchFamily="34" charset="0"/>
              </a:rPr>
              <a:t>nước</a:t>
            </a:r>
            <a:r>
              <a:rPr lang="vi-VN" sz="2800" dirty="0">
                <a:latin typeface="Arial" panose="020B0604020202020204" pitchFamily="34" charset="0"/>
                <a:cs typeface="Arial" panose="020B0604020202020204" pitchFamily="34" charset="0"/>
              </a:rPr>
              <a:t> = 16 + 2 = 18 amu</a:t>
            </a:r>
          </a:p>
        </p:txBody>
      </p:sp>
      <p:sp>
        <p:nvSpPr>
          <p:cNvPr id="21" name="TextBox 20">
            <a:extLst>
              <a:ext uri="{FF2B5EF4-FFF2-40B4-BE49-F238E27FC236}">
                <a16:creationId xmlns="" xmlns:a16="http://schemas.microsoft.com/office/drawing/2014/main" id="{A6383B5A-7D58-4C12-84A2-AF5E9144284E}"/>
              </a:ext>
            </a:extLst>
          </p:cNvPr>
          <p:cNvSpPr txBox="1"/>
          <p:nvPr/>
        </p:nvSpPr>
        <p:spPr>
          <a:xfrm>
            <a:off x="886265" y="5400662"/>
            <a:ext cx="10817850" cy="954107"/>
          </a:xfrm>
          <a:prstGeom prst="rect">
            <a:avLst/>
          </a:prstGeom>
          <a:noFill/>
        </p:spPr>
        <p:txBody>
          <a:bodyPr wrap="square">
            <a:spAutoFit/>
          </a:bodyPr>
          <a:lstStyle/>
          <a:p>
            <a:r>
              <a:rPr lang="vi-VN" sz="2800" dirty="0">
                <a:latin typeface="Arial" panose="020B0604020202020204" pitchFamily="34" charset="0"/>
                <a:cs typeface="Arial" panose="020B0604020202020204" pitchFamily="34" charset="0"/>
              </a:rPr>
              <a:t>- Vậy </a:t>
            </a:r>
            <a:r>
              <a:rPr lang="vi-VN" sz="2800" dirty="0">
                <a:solidFill>
                  <a:srgbClr val="333333"/>
                </a:solidFill>
                <a:latin typeface="Arial" panose="020B0604020202020204" pitchFamily="34" charset="0"/>
                <a:cs typeface="Arial" panose="020B0604020202020204" pitchFamily="34" charset="0"/>
              </a:rPr>
              <a:t>Phần trăm khối lượng của H trong nước gấp 2 lần phần trăm khối lượng O là sai</a:t>
            </a:r>
            <a:endParaRPr lang="vi-VN"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81C9B660-F63D-463E-A059-860990C8E5BB}"/>
                  </a:ext>
                </a:extLst>
              </p:cNvPr>
              <p:cNvSpPr txBox="1"/>
              <p:nvPr/>
            </p:nvSpPr>
            <p:spPr>
              <a:xfrm>
                <a:off x="886265" y="3684484"/>
                <a:ext cx="5929273" cy="67518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%O = </a:t>
                </a:r>
                <a14:m>
                  <m:oMath xmlns:m="http://schemas.openxmlformats.org/officeDocument/2006/math">
                    <m:f>
                      <m:fPr>
                        <m:ctrlPr>
                          <a:rPr lang="vi-VN" sz="2400" i="1" smtClean="0">
                            <a:latin typeface="Cambria Math"/>
                            <a:cs typeface="Times New Roman" panose="02020603050405020304" pitchFamily="18" charset="0"/>
                          </a:rPr>
                        </m:ctrlPr>
                      </m:fPr>
                      <m:num>
                        <m:sSub>
                          <m:sSubPr>
                            <m:ctrlPr>
                              <a:rPr lang="vi-VN" sz="2400" i="1" smtClean="0">
                                <a:latin typeface="Cambria Math"/>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𝑂</m:t>
                            </m:r>
                          </m:sub>
                        </m:sSub>
                      </m:num>
                      <m:den>
                        <m:sSub>
                          <m:sSubPr>
                            <m:ctrlPr>
                              <a:rPr lang="vi-VN" sz="2400" b="0" i="1" smtClean="0">
                                <a:latin typeface="Cambria Math"/>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𝑛</m:t>
                            </m:r>
                            <m:r>
                              <a:rPr lang="vi-VN" sz="2400" b="0" i="1" smtClean="0">
                                <a:latin typeface="Cambria Math" panose="02040503050406030204" pitchFamily="18" charset="0"/>
                                <a:cs typeface="Times New Roman" panose="02020603050405020304" pitchFamily="18" charset="0"/>
                              </a:rPr>
                              <m:t>ướ</m:t>
                            </m:r>
                            <m:r>
                              <a:rPr lang="vi-VN" sz="2400" b="0" i="1" smtClean="0">
                                <a:latin typeface="Cambria Math" panose="02040503050406030204" pitchFamily="18" charset="0"/>
                                <a:cs typeface="Times New Roman" panose="02020603050405020304" pitchFamily="18" charset="0"/>
                              </a:rPr>
                              <m:t>𝑐</m:t>
                            </m:r>
                          </m:sub>
                        </m:sSub>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81C9B660-F63D-463E-A059-860990C8E5BB}"/>
                  </a:ext>
                </a:extLst>
              </p:cNvPr>
              <p:cNvSpPr txBox="1">
                <a:spLocks noRot="1" noChangeAspect="1" noMove="1" noResize="1" noEditPoints="1" noAdjustHandles="1" noChangeArrowheads="1" noChangeShapeType="1" noTextEdit="1"/>
              </p:cNvSpPr>
              <p:nvPr/>
            </p:nvSpPr>
            <p:spPr>
              <a:xfrm>
                <a:off x="886265" y="3684484"/>
                <a:ext cx="5929273" cy="675185"/>
              </a:xfrm>
              <a:prstGeom prst="rect">
                <a:avLst/>
              </a:prstGeom>
              <a:blipFill>
                <a:blip r:embed="rId2"/>
                <a:stretch>
                  <a:fillRect l="-15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 xmlns:a16="http://schemas.microsoft.com/office/drawing/2014/main" id="{50A6CAC0-2C34-4520-83AD-5245E8D3E2E0}"/>
                  </a:ext>
                </a:extLst>
              </p:cNvPr>
              <p:cNvSpPr txBox="1"/>
              <p:nvPr/>
            </p:nvSpPr>
            <p:spPr>
              <a:xfrm>
                <a:off x="5376008" y="3812346"/>
                <a:ext cx="133994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vi-VN" sz="2400" i="1" smtClean="0">
                          <a:latin typeface="Cambria Math" panose="02040503050406030204" pitchFamily="18" charset="0"/>
                          <a:cs typeface="Times New Roman" panose="02020603050405020304" pitchFamily="18" charset="0"/>
                        </a:rPr>
                        <m:t>8</m:t>
                      </m:r>
                      <m:r>
                        <a:rPr lang="vi-VN" sz="2400" b="0" i="1" smtClean="0">
                          <a:latin typeface="Cambria Math" panose="02040503050406030204" pitchFamily="18" charset="0"/>
                          <a:cs typeface="Times New Roman" panose="02020603050405020304" pitchFamily="18" charset="0"/>
                        </a:rPr>
                        <m:t>8,9 %</m:t>
                      </m:r>
                    </m:oMath>
                  </m:oMathPara>
                </a14:m>
                <a:endParaRPr lang="vi-VN"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50A6CAC0-2C34-4520-83AD-5245E8D3E2E0}"/>
                  </a:ext>
                </a:extLst>
              </p:cNvPr>
              <p:cNvSpPr txBox="1">
                <a:spLocks noRot="1" noChangeAspect="1" noMove="1" noResize="1" noEditPoints="1" noAdjustHandles="1" noChangeArrowheads="1" noChangeShapeType="1" noTextEdit="1"/>
              </p:cNvSpPr>
              <p:nvPr/>
            </p:nvSpPr>
            <p:spPr>
              <a:xfrm>
                <a:off x="5376008" y="3812346"/>
                <a:ext cx="1339941" cy="461665"/>
              </a:xfrm>
              <a:prstGeom prst="rect">
                <a:avLst/>
              </a:prstGeom>
              <a:blipFill>
                <a:blip r:embed="rId3"/>
                <a:stretch>
                  <a:fillRect r="-5909" b="-131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661F9482-A4E8-4D69-8A80-7256EF131CCB}"/>
                  </a:ext>
                </a:extLst>
              </p:cNvPr>
              <p:cNvSpPr txBox="1"/>
              <p:nvPr/>
            </p:nvSpPr>
            <p:spPr>
              <a:xfrm>
                <a:off x="3839559" y="3707977"/>
                <a:ext cx="1835216" cy="616964"/>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 </a:t>
                </a:r>
                <a14:m>
                  <m:oMath xmlns:m="http://schemas.openxmlformats.org/officeDocument/2006/math">
                    <m:f>
                      <m:fPr>
                        <m:ctrlPr>
                          <a:rPr lang="vi-VN" sz="2400" i="1" smtClean="0">
                            <a:latin typeface="Cambria Math"/>
                            <a:cs typeface="Times New Roman" panose="02020603050405020304" pitchFamily="18" charset="0"/>
                          </a:rPr>
                        </m:ctrlPr>
                      </m:fPr>
                      <m:num>
                        <m:r>
                          <a:rPr lang="vi-VN" sz="2400" b="0" i="1" smtClean="0">
                            <a:latin typeface="Cambria Math" panose="02040503050406030204" pitchFamily="18" charset="0"/>
                            <a:cs typeface="Times New Roman" panose="02020603050405020304" pitchFamily="18" charset="0"/>
                          </a:rPr>
                          <m:t>16</m:t>
                        </m:r>
                      </m:num>
                      <m:den>
                        <m:r>
                          <a:rPr lang="vi-VN" sz="2400" b="0" i="0" smtClean="0">
                            <a:latin typeface="Cambria Math" panose="02040503050406030204" pitchFamily="18" charset="0"/>
                            <a:cs typeface="Times New Roman" panose="02020603050405020304" pitchFamily="18" charset="0"/>
                          </a:rPr>
                          <m:t>18</m:t>
                        </m:r>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61F9482-A4E8-4D69-8A80-7256EF131CCB}"/>
                  </a:ext>
                </a:extLst>
              </p:cNvPr>
              <p:cNvSpPr txBox="1">
                <a:spLocks noRot="1" noChangeAspect="1" noMove="1" noResize="1" noEditPoints="1" noAdjustHandles="1" noChangeArrowheads="1" noChangeShapeType="1" noTextEdit="1"/>
              </p:cNvSpPr>
              <p:nvPr/>
            </p:nvSpPr>
            <p:spPr>
              <a:xfrm>
                <a:off x="3839559" y="3707977"/>
                <a:ext cx="1835216" cy="616964"/>
              </a:xfrm>
              <a:prstGeom prst="rect">
                <a:avLst/>
              </a:prstGeom>
              <a:blipFill>
                <a:blip r:embed="rId4"/>
                <a:stretch>
                  <a:fillRect l="-5316" b="-89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4972929B-1BB4-4F25-8AC8-B3C09CF25268}"/>
                  </a:ext>
                </a:extLst>
              </p:cNvPr>
              <p:cNvSpPr txBox="1"/>
              <p:nvPr/>
            </p:nvSpPr>
            <p:spPr>
              <a:xfrm>
                <a:off x="1221545" y="4622402"/>
                <a:ext cx="5929273"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%H = </a:t>
                </a:r>
                <a14:m>
                  <m:oMath xmlns:m="http://schemas.openxmlformats.org/officeDocument/2006/math">
                    <m:r>
                      <a:rPr lang="vi-VN" sz="2400" b="0" i="0" smtClean="0">
                        <a:latin typeface="Cambria Math" panose="02040503050406030204" pitchFamily="18" charset="0"/>
                        <a:cs typeface="Times New Roman" panose="02020603050405020304" pitchFamily="18" charset="0"/>
                      </a:rPr>
                      <m:t>100% −%</m:t>
                    </m:r>
                    <m:r>
                      <m:rPr>
                        <m:sty m:val="p"/>
                      </m:rPr>
                      <a:rPr lang="vi-VN" sz="2400" b="0" i="0" smtClean="0">
                        <a:latin typeface="Cambria Math" panose="02040503050406030204" pitchFamily="18" charset="0"/>
                        <a:cs typeface="Times New Roman" panose="02020603050405020304" pitchFamily="18" charset="0"/>
                      </a:rPr>
                      <m:t>O</m:t>
                    </m:r>
                    <m:r>
                      <a:rPr lang="vi-VN" sz="2400" b="0" i="0" smtClean="0">
                        <a:latin typeface="Cambria Math" panose="02040503050406030204" pitchFamily="18" charset="0"/>
                        <a:cs typeface="Times New Roman" panose="02020603050405020304" pitchFamily="18" charset="0"/>
                      </a:rPr>
                      <m:t>=100 −88,9=11,1%</m:t>
                    </m:r>
                  </m:oMath>
                </a14:m>
                <a:endParaRPr lang="vi-VN" sz="240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4972929B-1BB4-4F25-8AC8-B3C09CF25268}"/>
                  </a:ext>
                </a:extLst>
              </p:cNvPr>
              <p:cNvSpPr txBox="1">
                <a:spLocks noRot="1" noChangeAspect="1" noMove="1" noResize="1" noEditPoints="1" noAdjustHandles="1" noChangeArrowheads="1" noChangeShapeType="1" noTextEdit="1"/>
              </p:cNvSpPr>
              <p:nvPr/>
            </p:nvSpPr>
            <p:spPr>
              <a:xfrm>
                <a:off x="1221545" y="4622402"/>
                <a:ext cx="5929273" cy="461665"/>
              </a:xfrm>
              <a:prstGeom prst="rect">
                <a:avLst/>
              </a:prstGeom>
              <a:blipFill>
                <a:blip r:embed="rId5"/>
                <a:stretch>
                  <a:fillRect l="-1542" t="-9211" b="-30263"/>
                </a:stretch>
              </a:blipFill>
            </p:spPr>
            <p:txBody>
              <a:bodyPr/>
              <a:lstStyle/>
              <a:p>
                <a:r>
                  <a:rPr lang="vi-VN">
                    <a:noFill/>
                  </a:rPr>
                  <a:t> </a:t>
                </a:r>
              </a:p>
            </p:txBody>
          </p:sp>
        </mc:Fallback>
      </mc:AlternateContent>
    </p:spTree>
    <p:extLst>
      <p:ext uri="{BB962C8B-B14F-4D97-AF65-F5344CB8AC3E}">
        <p14:creationId xmlns:p14="http://schemas.microsoft.com/office/powerpoint/2010/main" val="2069647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7" grpId="0"/>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 xmlns:a16="http://schemas.microsoft.com/office/drawing/2014/main" id="{D4DEE1D0-258A-4E6D-9BFB-826198ADF7FE}"/>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24" name="TextBox 23">
            <a:extLst>
              <a:ext uri="{FF2B5EF4-FFF2-40B4-BE49-F238E27FC236}">
                <a16:creationId xmlns="" xmlns:a16="http://schemas.microsoft.com/office/drawing/2014/main" id="{80035EEC-34DF-479D-A575-363FB8FD5B0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pic>
        <p:nvPicPr>
          <p:cNvPr id="9" name="图片 2">
            <a:extLst>
              <a:ext uri="{FF2B5EF4-FFF2-40B4-BE49-F238E27FC236}">
                <a16:creationId xmlns="" xmlns:a16="http://schemas.microsoft.com/office/drawing/2014/main" id="{C7A606F8-67CB-4E25-94C5-1CE20E272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100" y="1242496"/>
            <a:ext cx="2745943" cy="2745943"/>
          </a:xfrm>
          <a:prstGeom prst="rect">
            <a:avLst/>
          </a:prstGeom>
        </p:spPr>
      </p:pic>
      <p:sp>
        <p:nvSpPr>
          <p:cNvPr id="10" name="TextBox 9">
            <a:extLst>
              <a:ext uri="{FF2B5EF4-FFF2-40B4-BE49-F238E27FC236}">
                <a16:creationId xmlns="" xmlns:a16="http://schemas.microsoft.com/office/drawing/2014/main" id="{703B7D31-3AFF-431A-9F63-D3C150876E9B}"/>
              </a:ext>
            </a:extLst>
          </p:cNvPr>
          <p:cNvSpPr txBox="1"/>
          <p:nvPr/>
        </p:nvSpPr>
        <p:spPr>
          <a:xfrm>
            <a:off x="3980295" y="2064361"/>
            <a:ext cx="7381753" cy="1815882"/>
          </a:xfrm>
          <a:prstGeom prst="rect">
            <a:avLst/>
          </a:prstGeom>
          <a:solidFill>
            <a:srgbClr val="FFFFCC"/>
          </a:solidFill>
        </p:spPr>
        <p:txBody>
          <a:bodyPr wrap="square">
            <a:spAutoFit/>
          </a:bodyPr>
          <a:lstStyle/>
          <a:p>
            <a:pPr algn="just"/>
            <a:r>
              <a:rPr lang="vi-VN" sz="2800" b="1" i="0" dirty="0">
                <a:solidFill>
                  <a:srgbClr val="C00000"/>
                </a:solidFill>
                <a:effectLst/>
                <a:latin typeface="Arial" panose="020B0604020202020204" pitchFamily="34" charset="0"/>
                <a:cs typeface="Arial" panose="020B0604020202020204" pitchFamily="34" charset="0"/>
              </a:rPr>
              <a:t>Câu 1.</a:t>
            </a:r>
            <a:r>
              <a:rPr lang="vi-VN" sz="2800" b="0" i="0" dirty="0">
                <a:solidFill>
                  <a:srgbClr val="C0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Calcium carbonate là thành phần chính của đá vôi, có công thức hóa học là CaCO</a:t>
            </a:r>
            <a:r>
              <a:rPr lang="vi-VN" sz="2800" baseline="-25000" dirty="0">
                <a:solidFill>
                  <a:srgbClr val="333333"/>
                </a:solidFill>
                <a:latin typeface="Arial" panose="020B0604020202020204" pitchFamily="34" charset="0"/>
                <a:cs typeface="Arial" panose="020B0604020202020204" pitchFamily="34" charset="0"/>
              </a:rPr>
              <a:t>3</a:t>
            </a:r>
            <a:r>
              <a:rPr lang="vi-VN" sz="2800" dirty="0">
                <a:solidFill>
                  <a:srgbClr val="333333"/>
                </a:solidFill>
                <a:latin typeface="Arial" panose="020B0604020202020204" pitchFamily="34" charset="0"/>
                <a:cs typeface="Arial" panose="020B0604020202020204" pitchFamily="34" charset="0"/>
              </a:rPr>
              <a:t>. Tính phần trăm khối lượng của mỗi nguyên tố trong hợp chất trên</a:t>
            </a:r>
            <a:endParaRPr lang="vi-VN"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 xmlns:a16="http://schemas.microsoft.com/office/drawing/2014/main" id="{CC1F0746-16A3-4743-9CFD-F124C2D9C4F4}"/>
              </a:ext>
            </a:extLst>
          </p:cNvPr>
          <p:cNvSpPr txBox="1"/>
          <p:nvPr/>
        </p:nvSpPr>
        <p:spPr>
          <a:xfrm>
            <a:off x="722142" y="4061827"/>
            <a:ext cx="10747716" cy="2246769"/>
          </a:xfrm>
          <a:prstGeom prst="rect">
            <a:avLst/>
          </a:prstGeom>
          <a:solidFill>
            <a:srgbClr val="FFFFCC"/>
          </a:solidFill>
        </p:spPr>
        <p:txBody>
          <a:bodyPr wrap="square">
            <a:spAutoFit/>
          </a:bodyPr>
          <a:lstStyle/>
          <a:p>
            <a:r>
              <a:rPr lang="vi-VN" sz="2800" b="1" i="0" dirty="0">
                <a:solidFill>
                  <a:srgbClr val="C00000"/>
                </a:solidFill>
                <a:effectLst/>
                <a:latin typeface="Arial" panose="020B0604020202020204" pitchFamily="34" charset="0"/>
                <a:cs typeface="Arial" panose="020B0604020202020204" pitchFamily="34" charset="0"/>
              </a:rPr>
              <a:t>Câu 2.</a:t>
            </a:r>
            <a:r>
              <a:rPr lang="vi-VN" sz="2800" b="0" i="0" dirty="0">
                <a:solidFill>
                  <a:srgbClr val="C0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Citric acid là hợp chất được sử dụng nhiều trong công nghiệp thực phẩm, dược phẩm. Trong tự nhiên, citric acid có trong quả chanh và một số loại quả như bưởi, cam,… Citric acid có công thức hóa học là C</a:t>
            </a:r>
            <a:r>
              <a:rPr lang="vi-VN" sz="2800" baseline="-25000" dirty="0">
                <a:solidFill>
                  <a:srgbClr val="333333"/>
                </a:solidFill>
                <a:latin typeface="Arial" panose="020B0604020202020204" pitchFamily="34" charset="0"/>
                <a:cs typeface="Arial" panose="020B0604020202020204" pitchFamily="34" charset="0"/>
              </a:rPr>
              <a:t>6</a:t>
            </a:r>
            <a:r>
              <a:rPr lang="vi-VN" sz="2800" dirty="0">
                <a:solidFill>
                  <a:srgbClr val="333333"/>
                </a:solidFill>
                <a:latin typeface="Arial" panose="020B0604020202020204" pitchFamily="34" charset="0"/>
                <a:cs typeface="Arial" panose="020B0604020202020204" pitchFamily="34" charset="0"/>
              </a:rPr>
              <a:t>H</a:t>
            </a:r>
            <a:r>
              <a:rPr lang="vi-VN" sz="2800" baseline="-25000" dirty="0">
                <a:solidFill>
                  <a:srgbClr val="333333"/>
                </a:solidFill>
                <a:latin typeface="Arial" panose="020B0604020202020204" pitchFamily="34" charset="0"/>
                <a:cs typeface="Arial" panose="020B0604020202020204" pitchFamily="34" charset="0"/>
              </a:rPr>
              <a:t>8</a:t>
            </a:r>
            <a:r>
              <a:rPr lang="vi-VN" sz="2800" dirty="0">
                <a:solidFill>
                  <a:srgbClr val="333333"/>
                </a:solidFill>
                <a:latin typeface="Arial" panose="020B0604020202020204" pitchFamily="34" charset="0"/>
                <a:cs typeface="Arial" panose="020B0604020202020204" pitchFamily="34" charset="0"/>
              </a:rPr>
              <a:t>O</a:t>
            </a:r>
            <a:r>
              <a:rPr lang="vi-VN" sz="2800" baseline="-25000" dirty="0">
                <a:solidFill>
                  <a:srgbClr val="333333"/>
                </a:solidFill>
                <a:latin typeface="Arial" panose="020B0604020202020204" pitchFamily="34" charset="0"/>
                <a:cs typeface="Arial" panose="020B0604020202020204" pitchFamily="34" charset="0"/>
              </a:rPr>
              <a:t>7</a:t>
            </a:r>
            <a:r>
              <a:rPr lang="vi-VN" sz="2800" dirty="0">
                <a:solidFill>
                  <a:srgbClr val="333333"/>
                </a:solidFill>
                <a:latin typeface="Arial" panose="020B0604020202020204" pitchFamily="34" charset="0"/>
                <a:cs typeface="Arial" panose="020B0604020202020204" pitchFamily="34" charset="0"/>
              </a:rPr>
              <a:t>. Hãy tính phần trăm khối lượng của mỗi nguyên tố trong citric acid</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227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10"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 xmlns:a16="http://schemas.microsoft.com/office/drawing/2014/main" id="{28B8D9DA-354C-47C4-B08F-36E3D2C36B3C}"/>
              </a:ext>
            </a:extLst>
          </p:cNvPr>
          <p:cNvSpPr/>
          <p:nvPr/>
        </p:nvSpPr>
        <p:spPr>
          <a:xfrm>
            <a:off x="970671" y="892921"/>
            <a:ext cx="10564837" cy="91286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Biết công thức hoá học và hoá trị của một nguyên tố, xác định được hoá trị của nguyên tố còn lại trong hợp chất</a:t>
            </a:r>
          </a:p>
        </p:txBody>
      </p:sp>
      <p:sp>
        <p:nvSpPr>
          <p:cNvPr id="9" name="TextBox 8">
            <a:extLst>
              <a:ext uri="{FF2B5EF4-FFF2-40B4-BE49-F238E27FC236}">
                <a16:creationId xmlns="" xmlns:a16="http://schemas.microsoft.com/office/drawing/2014/main" id="{3308A0A6-E2CA-4367-A76B-58BF6B2C0154}"/>
              </a:ext>
            </a:extLst>
          </p:cNvPr>
          <p:cNvSpPr txBox="1"/>
          <p:nvPr/>
        </p:nvSpPr>
        <p:spPr>
          <a:xfrm>
            <a:off x="1477107" y="2784144"/>
            <a:ext cx="9237785"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 Bước 1: </a:t>
            </a:r>
            <a:r>
              <a:rPr lang="vi-VN" sz="3200" dirty="0">
                <a:solidFill>
                  <a:srgbClr val="333333"/>
                </a:solidFill>
                <a:latin typeface="Arial" panose="020B0604020202020204" pitchFamily="34" charset="0"/>
                <a:cs typeface="Arial" panose="020B0604020202020204" pitchFamily="34" charset="0"/>
              </a:rPr>
              <a:t>Đặt hoá trị của nguyên tố chưa biết là a.</a:t>
            </a:r>
            <a:endParaRPr lang="vi-VN" sz="3200" b="0" i="0" dirty="0">
              <a:solidFill>
                <a:srgbClr val="333333"/>
              </a:solidFill>
              <a:effectLst/>
              <a:latin typeface="Arial" panose="020B0604020202020204" pitchFamily="34" charset="0"/>
              <a:cs typeface="Arial" panose="020B0604020202020204" pitchFamily="34" charset="0"/>
            </a:endParaRPr>
          </a:p>
          <a:p>
            <a:r>
              <a:rPr lang="vi-VN" sz="3200" b="0" i="0" dirty="0">
                <a:solidFill>
                  <a:srgbClr val="333333"/>
                </a:solidFill>
                <a:effectLst/>
                <a:latin typeface="Arial" panose="020B0604020202020204" pitchFamily="34" charset="0"/>
                <a:cs typeface="Arial" panose="020B0604020202020204" pitchFamily="34" charset="0"/>
              </a:rPr>
              <a:t>- Bước 2: </a:t>
            </a:r>
            <a:r>
              <a:rPr lang="vi-VN" sz="3200" dirty="0">
                <a:solidFill>
                  <a:srgbClr val="333333"/>
                </a:solidFill>
                <a:latin typeface="Arial" panose="020B0604020202020204" pitchFamily="34" charset="0"/>
                <a:cs typeface="Arial" panose="020B0604020202020204" pitchFamily="34" charset="0"/>
              </a:rPr>
              <a:t>Xác định a dựa vào quy tắc hoá trị. </a:t>
            </a:r>
            <a:endParaRPr lang="vi-VN" sz="3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370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FD58746-FDB6-46A0-B4DE-EB82A6FF5983}"/>
              </a:ext>
            </a:extLst>
          </p:cNvPr>
          <p:cNvSpPr txBox="1"/>
          <p:nvPr/>
        </p:nvSpPr>
        <p:spPr>
          <a:xfrm>
            <a:off x="604912" y="1019243"/>
            <a:ext cx="1856934"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Ví dụ 2: </a:t>
            </a:r>
            <a:endParaRPr lang="vi-VN" sz="3200" dirty="0"/>
          </a:p>
        </p:txBody>
      </p:sp>
      <p:sp>
        <p:nvSpPr>
          <p:cNvPr id="3" name="TextBox 2">
            <a:extLst>
              <a:ext uri="{FF2B5EF4-FFF2-40B4-BE49-F238E27FC236}">
                <a16:creationId xmlns="" xmlns:a16="http://schemas.microsoft.com/office/drawing/2014/main" id="{DC808040-C1CC-4148-B481-57403D528E1C}"/>
              </a:ext>
            </a:extLst>
          </p:cNvPr>
          <p:cNvSpPr txBox="1"/>
          <p:nvPr/>
        </p:nvSpPr>
        <p:spPr>
          <a:xfrm>
            <a:off x="2461846" y="937017"/>
            <a:ext cx="8991936" cy="1077218"/>
          </a:xfrm>
          <a:prstGeom prst="rect">
            <a:avLst/>
          </a:prstGeom>
          <a:noFill/>
        </p:spPr>
        <p:txBody>
          <a:bodyPr wrap="square">
            <a:spAutoFit/>
          </a:bodyPr>
          <a:lstStyle/>
          <a:p>
            <a:r>
              <a:rPr lang="vi-VN" sz="3200" i="1" dirty="0">
                <a:solidFill>
                  <a:srgbClr val="7030A0"/>
                </a:solidFill>
                <a:latin typeface="Arial" panose="020B0604020202020204" pitchFamily="34" charset="0"/>
                <a:cs typeface="Arial" panose="020B0604020202020204" pitchFamily="34" charset="0"/>
              </a:rPr>
              <a:t>Xác định hóa trị của Fe trong hợp chất có công thức hóa học là Fe</a:t>
            </a:r>
            <a:r>
              <a:rPr lang="vi-VN" sz="3200" i="1" baseline="-25000" dirty="0">
                <a:solidFill>
                  <a:srgbClr val="7030A0"/>
                </a:solidFill>
                <a:latin typeface="Arial" panose="020B0604020202020204" pitchFamily="34" charset="0"/>
                <a:cs typeface="Arial" panose="020B0604020202020204" pitchFamily="34" charset="0"/>
              </a:rPr>
              <a:t>2</a:t>
            </a:r>
            <a:r>
              <a:rPr lang="vi-VN" sz="3200" i="1" dirty="0">
                <a:solidFill>
                  <a:srgbClr val="7030A0"/>
                </a:solidFill>
                <a:latin typeface="Arial" panose="020B0604020202020204" pitchFamily="34" charset="0"/>
                <a:cs typeface="Arial" panose="020B0604020202020204" pitchFamily="34" charset="0"/>
              </a:rPr>
              <a:t>O</a:t>
            </a:r>
            <a:r>
              <a:rPr lang="vi-VN" sz="3200" i="1" baseline="-25000" dirty="0">
                <a:solidFill>
                  <a:srgbClr val="7030A0"/>
                </a:solidFill>
                <a:latin typeface="Arial" panose="020B0604020202020204" pitchFamily="34" charset="0"/>
                <a:cs typeface="Arial" panose="020B0604020202020204" pitchFamily="34" charset="0"/>
              </a:rPr>
              <a:t>3</a:t>
            </a:r>
          </a:p>
        </p:txBody>
      </p:sp>
      <p:sp>
        <p:nvSpPr>
          <p:cNvPr id="5" name="TextBox 4">
            <a:extLst>
              <a:ext uri="{FF2B5EF4-FFF2-40B4-BE49-F238E27FC236}">
                <a16:creationId xmlns="" xmlns:a16="http://schemas.microsoft.com/office/drawing/2014/main" id="{0ACE71AD-DEBF-4672-A328-DFEA296B5C86}"/>
              </a:ext>
            </a:extLst>
          </p:cNvPr>
          <p:cNvSpPr txBox="1"/>
          <p:nvPr/>
        </p:nvSpPr>
        <p:spPr>
          <a:xfrm>
            <a:off x="1748506" y="3472834"/>
            <a:ext cx="7547894" cy="1077218"/>
          </a:xfrm>
          <a:prstGeom prst="rect">
            <a:avLst/>
          </a:prstGeom>
          <a:noFill/>
        </p:spPr>
        <p:txBody>
          <a:bodyPr wrap="square">
            <a:spAutoFit/>
          </a:bodyPr>
          <a:lstStyle/>
          <a:p>
            <a:pPr algn="l" latinLnBrk="0"/>
            <a:r>
              <a:rPr lang="vi-VN" sz="3200" b="0" i="0" dirty="0">
                <a:solidFill>
                  <a:srgbClr val="333333"/>
                </a:solidFill>
                <a:effectLst/>
                <a:latin typeface="Arial" panose="020B0604020202020204" pitchFamily="34" charset="0"/>
                <a:cs typeface="Arial" panose="020B0604020202020204" pitchFamily="34" charset="0"/>
              </a:rPr>
              <a:t> - Vì O có hóa trị II nên ta có biểu thức:</a:t>
            </a:r>
          </a:p>
          <a:p>
            <a:pPr algn="ctr" latinLnBrk="0"/>
            <a:r>
              <a:rPr lang="vi-VN" sz="3200" b="0" i="0" dirty="0">
                <a:solidFill>
                  <a:srgbClr val="333333"/>
                </a:solidFill>
                <a:effectLst/>
                <a:latin typeface="Arial" panose="020B0604020202020204" pitchFamily="34" charset="0"/>
                <a:cs typeface="Arial" panose="020B0604020202020204" pitchFamily="34" charset="0"/>
              </a:rPr>
              <a:t>a x 2 = II x 3 → a = III</a:t>
            </a:r>
          </a:p>
        </p:txBody>
      </p:sp>
      <p:sp>
        <p:nvSpPr>
          <p:cNvPr id="6" name="TextBox 5">
            <a:extLst>
              <a:ext uri="{FF2B5EF4-FFF2-40B4-BE49-F238E27FC236}">
                <a16:creationId xmlns="" xmlns:a16="http://schemas.microsoft.com/office/drawing/2014/main" id="{9BCAAFB9-780D-4AB9-8A05-2AD2DD8551BA}"/>
              </a:ext>
            </a:extLst>
          </p:cNvPr>
          <p:cNvSpPr txBox="1"/>
          <p:nvPr/>
        </p:nvSpPr>
        <p:spPr>
          <a:xfrm>
            <a:off x="4891649" y="2014235"/>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7" name="TextBox 6">
            <a:extLst>
              <a:ext uri="{FF2B5EF4-FFF2-40B4-BE49-F238E27FC236}">
                <a16:creationId xmlns="" xmlns:a16="http://schemas.microsoft.com/office/drawing/2014/main" id="{F6C6ABEE-43F7-4EA5-A8E8-99B9A8E3F3AB}"/>
              </a:ext>
            </a:extLst>
          </p:cNvPr>
          <p:cNvSpPr txBox="1"/>
          <p:nvPr/>
        </p:nvSpPr>
        <p:spPr>
          <a:xfrm>
            <a:off x="1748506" y="2735659"/>
            <a:ext cx="7547894" cy="584775"/>
          </a:xfrm>
          <a:prstGeom prst="rect">
            <a:avLst/>
          </a:prstGeom>
          <a:noFill/>
        </p:spPr>
        <p:txBody>
          <a:bodyPr wrap="square">
            <a:spAutoFit/>
          </a:bodyPr>
          <a:lstStyle/>
          <a:p>
            <a:pPr algn="l" latinLnBrk="0"/>
            <a:r>
              <a:rPr lang="vi-VN" sz="3200" dirty="0">
                <a:solidFill>
                  <a:srgbClr val="333333"/>
                </a:solidFill>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Gọi hóa trị của Fe trong hợp chất là a</a:t>
            </a:r>
          </a:p>
        </p:txBody>
      </p:sp>
      <p:sp>
        <p:nvSpPr>
          <p:cNvPr id="8" name="TextBox 7">
            <a:extLst>
              <a:ext uri="{FF2B5EF4-FFF2-40B4-BE49-F238E27FC236}">
                <a16:creationId xmlns="" xmlns:a16="http://schemas.microsoft.com/office/drawing/2014/main" id="{C6A3B681-3C7B-452A-87BD-754CCC1FB9B9}"/>
              </a:ext>
            </a:extLst>
          </p:cNvPr>
          <p:cNvSpPr txBox="1"/>
          <p:nvPr/>
        </p:nvSpPr>
        <p:spPr>
          <a:xfrm>
            <a:off x="1885071" y="4643710"/>
            <a:ext cx="8420090" cy="584775"/>
          </a:xfrm>
          <a:prstGeom prst="rect">
            <a:avLst/>
          </a:prstGeom>
          <a:noFill/>
        </p:spPr>
        <p:txBody>
          <a:bodyPr wrap="square">
            <a:spAutoFit/>
          </a:bodyPr>
          <a:lstStyle/>
          <a:p>
            <a:pPr algn="l" latinLnBrk="0"/>
            <a:r>
              <a:rPr lang="vi-VN" sz="3200" b="0" i="0" dirty="0">
                <a:solidFill>
                  <a:srgbClr val="333333"/>
                </a:solidFill>
                <a:effectLst/>
                <a:latin typeface="Arial" panose="020B0604020202020204" pitchFamily="34" charset="0"/>
                <a:cs typeface="Arial" panose="020B0604020202020204" pitchFamily="34" charset="0"/>
              </a:rPr>
              <a:t>Vậy Fe có hóa trị III trong hợp chất Fe</a:t>
            </a:r>
            <a:r>
              <a:rPr lang="vi-VN" sz="3200" b="0" i="0" baseline="-25000" dirty="0">
                <a:solidFill>
                  <a:srgbClr val="333333"/>
                </a:solidFill>
                <a:effectLst/>
                <a:latin typeface="Arial" panose="020B0604020202020204" pitchFamily="34" charset="0"/>
                <a:cs typeface="Arial" panose="020B0604020202020204" pitchFamily="34" charset="0"/>
              </a:rPr>
              <a:t>2</a:t>
            </a:r>
            <a:r>
              <a:rPr lang="vi-VN" sz="3200" b="0" i="0" dirty="0">
                <a:solidFill>
                  <a:srgbClr val="333333"/>
                </a:solidFill>
                <a:effectLst/>
                <a:latin typeface="Arial" panose="020B0604020202020204" pitchFamily="34" charset="0"/>
                <a:cs typeface="Arial" panose="020B0604020202020204" pitchFamily="34" charset="0"/>
              </a:rPr>
              <a:t>O</a:t>
            </a:r>
            <a:r>
              <a:rPr lang="vi-VN" sz="3200" b="0" i="0" baseline="-25000" dirty="0">
                <a:solidFill>
                  <a:srgbClr val="333333"/>
                </a:solidFill>
                <a:effectLst/>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559812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 xmlns:a16="http://schemas.microsoft.com/office/drawing/2014/main" id="{08E75ADE-D2E3-4C99-9334-164926F1F1BB}"/>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3" name="TextBox 2">
            <a:extLst>
              <a:ext uri="{FF2B5EF4-FFF2-40B4-BE49-F238E27FC236}">
                <a16:creationId xmlns="" xmlns:a16="http://schemas.microsoft.com/office/drawing/2014/main" id="{6B54930D-B5FA-4727-AF97-DCA93222CA7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sp>
        <p:nvSpPr>
          <p:cNvPr id="4" name="矩形 39">
            <a:extLst>
              <a:ext uri="{FF2B5EF4-FFF2-40B4-BE49-F238E27FC236}">
                <a16:creationId xmlns="" xmlns:a16="http://schemas.microsoft.com/office/drawing/2014/main" id="{95161C37-0788-446E-B502-4A0AD9652D64}"/>
              </a:ext>
            </a:extLst>
          </p:cNvPr>
          <p:cNvSpPr/>
          <p:nvPr/>
        </p:nvSpPr>
        <p:spPr>
          <a:xfrm>
            <a:off x="918178" y="2442289"/>
            <a:ext cx="7469946" cy="2212176"/>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Arial" panose="020B0604020202020204" pitchFamily="34" charset="0"/>
                <a:cs typeface="Arial" panose="020B0604020202020204" pitchFamily="34" charset="0"/>
              </a:rPr>
              <a:t>Công thức hóa học của một số hợp chất như sau: HBr, BaO. Xác định hóa trị của mỗi nguyên tố trong các hợp chất trên</a:t>
            </a:r>
            <a:endParaRPr lang="zh-CN" altLang="en-US" sz="3200" dirty="0">
              <a:solidFill>
                <a:schemeClr val="tx1"/>
              </a:solidFill>
              <a:cs typeface="+mn-ea"/>
              <a:sym typeface="+mn-lt"/>
            </a:endParaRPr>
          </a:p>
        </p:txBody>
      </p:sp>
      <p:pic>
        <p:nvPicPr>
          <p:cNvPr id="7" name="图片 2">
            <a:extLst>
              <a:ext uri="{FF2B5EF4-FFF2-40B4-BE49-F238E27FC236}">
                <a16:creationId xmlns="" xmlns:a16="http://schemas.microsoft.com/office/drawing/2014/main" id="{77FD5DFE-3041-4019-8DBA-C58263B7C8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122" y="2501308"/>
            <a:ext cx="2958197" cy="2133600"/>
          </a:xfrm>
          <a:prstGeom prst="rect">
            <a:avLst/>
          </a:prstGeom>
        </p:spPr>
      </p:pic>
    </p:spTree>
    <p:extLst>
      <p:ext uri="{BB962C8B-B14F-4D97-AF65-F5344CB8AC3E}">
        <p14:creationId xmlns:p14="http://schemas.microsoft.com/office/powerpoint/2010/main" val="2854178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sp>
          <p:nvSpPr>
            <p:cNvPr id="4" name="矩形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80" y="3317247"/>
            <a:ext cx="4906438" cy="3540753"/>
          </a:xfrm>
          <a:prstGeom prst="rect">
            <a:avLst/>
          </a:prstGeom>
        </p:spPr>
      </p:pic>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9185793" y="10878"/>
            <a:ext cx="3026997" cy="2142981"/>
          </a:xfrm>
          <a:prstGeom prst="rect">
            <a:avLst/>
          </a:prstGeom>
        </p:spPr>
      </p:pic>
      <p:pic>
        <p:nvPicPr>
          <p:cNvPr id="50" name="图片 4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07178" y="1"/>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49" name="图片 4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629990" y="-13142"/>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8" name="图片 4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800827" y="271950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687094" y="586571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6" name="图片 4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080738" y="5431577"/>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pic>
        <p:nvPicPr>
          <p:cNvPr id="45" name="图片 44"/>
          <p:cNvPicPr>
            <a:picLocks noChangeAspect="1"/>
          </p:cNvPicPr>
          <p:nvPr/>
        </p:nvPicPr>
        <p:blipFill>
          <a:blip r:embed="rId10"/>
          <a:srcRect/>
          <a:stretch/>
        </p:blipFill>
        <p:spPr>
          <a:xfrm>
            <a:off x="1907178" y="-87086"/>
            <a:ext cx="1338835" cy="87086"/>
          </a:xfrm>
          <a:custGeom>
            <a:avLst/>
            <a:gdLst>
              <a:gd name="connsiteX0" fmla="*/ 0 w 1338835"/>
              <a:gd name="connsiteY0" fmla="*/ 0 h 87086"/>
              <a:gd name="connsiteX1" fmla="*/ 1338835 w 1338835"/>
              <a:gd name="connsiteY1" fmla="*/ 0 h 87086"/>
              <a:gd name="connsiteX2" fmla="*/ 1338835 w 1338835"/>
              <a:gd name="connsiteY2" fmla="*/ 87086 h 87086"/>
              <a:gd name="connsiteX3" fmla="*/ 0 w 1338835"/>
              <a:gd name="connsiteY3" fmla="*/ 87086 h 87086"/>
              <a:gd name="connsiteX4" fmla="*/ 0 w 1338835"/>
              <a:gd name="connsiteY4" fmla="*/ 0 h 8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7086">
                <a:moveTo>
                  <a:pt x="0" y="0"/>
                </a:moveTo>
                <a:lnTo>
                  <a:pt x="1338835" y="0"/>
                </a:lnTo>
                <a:lnTo>
                  <a:pt x="1338835" y="87086"/>
                </a:lnTo>
                <a:lnTo>
                  <a:pt x="0" y="87086"/>
                </a:lnTo>
                <a:lnTo>
                  <a:pt x="0" y="0"/>
                </a:lnTo>
                <a:close/>
              </a:path>
            </a:pathLst>
          </a:custGeom>
        </p:spPr>
      </p:pic>
      <p:pic>
        <p:nvPicPr>
          <p:cNvPr id="43" name="图片 42"/>
          <p:cNvPicPr>
            <a:picLocks noChangeAspect="1"/>
          </p:cNvPicPr>
          <p:nvPr/>
        </p:nvPicPr>
        <p:blipFill>
          <a:blip r:embed="rId11" cstate="screen">
            <a:extLst>
              <a:ext uri="{28A0092B-C50C-407E-A947-70E740481C1C}">
                <a14:useLocalDpi xmlns:a14="http://schemas.microsoft.com/office/drawing/2010/main"/>
              </a:ext>
            </a:extLst>
          </a:blip>
          <a:srcRect r="-22065" b="-3159"/>
          <a:stretch>
            <a:fillRect/>
          </a:stretch>
        </p:blipFill>
        <p:spPr>
          <a:xfrm>
            <a:off x="11226356" y="5285601"/>
            <a:ext cx="1338835" cy="836023"/>
          </a:xfrm>
          <a:custGeom>
            <a:avLst/>
            <a:gdLst>
              <a:gd name="connsiteX0" fmla="*/ 1096815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810400 h 836023"/>
              <a:gd name="connsiteX5" fmla="*/ 1096815 w 1338835"/>
              <a:gd name="connsiteY5" fmla="*/ 810400 h 836023"/>
              <a:gd name="connsiteX6" fmla="*/ 1096815 w 1338835"/>
              <a:gd name="connsiteY6"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835" h="836023">
                <a:moveTo>
                  <a:pt x="1096815" y="0"/>
                </a:moveTo>
                <a:lnTo>
                  <a:pt x="1338835" y="0"/>
                </a:lnTo>
                <a:lnTo>
                  <a:pt x="1338835" y="836023"/>
                </a:lnTo>
                <a:lnTo>
                  <a:pt x="0" y="836023"/>
                </a:lnTo>
                <a:lnTo>
                  <a:pt x="0" y="810400"/>
                </a:lnTo>
                <a:lnTo>
                  <a:pt x="1096815" y="810400"/>
                </a:lnTo>
                <a:lnTo>
                  <a:pt x="1096815" y="0"/>
                </a:lnTo>
                <a:close/>
              </a:path>
            </a:pathLst>
          </a:custGeom>
        </p:spPr>
      </p:pic>
      <p:sp>
        <p:nvSpPr>
          <p:cNvPr id="27" name="TextBox 26">
            <a:extLst>
              <a:ext uri="{FF2B5EF4-FFF2-40B4-BE49-F238E27FC236}">
                <a16:creationId xmlns="" xmlns:a16="http://schemas.microsoft.com/office/drawing/2014/main" id="{4480A2A3-E997-4290-9003-FD9C2E98A984}"/>
              </a:ext>
            </a:extLst>
          </p:cNvPr>
          <p:cNvSpPr txBox="1"/>
          <p:nvPr/>
        </p:nvSpPr>
        <p:spPr>
          <a:xfrm>
            <a:off x="2039178" y="1443722"/>
            <a:ext cx="8520458" cy="3154710"/>
          </a:xfrm>
          <a:prstGeom prst="rect">
            <a:avLst/>
          </a:prstGeom>
          <a:noFill/>
        </p:spPr>
        <p:txBody>
          <a:bodyPr wrap="square">
            <a:spAutoFit/>
          </a:bodyPr>
          <a:lstStyle/>
          <a:p>
            <a:r>
              <a:rPr lang="en-US" altLang="zh-CN" sz="19900" b="1" dirty="0">
                <a:ln w="12700" cmpd="sng">
                  <a:noFill/>
                  <a:prstDash val="solid"/>
                </a:ln>
                <a:solidFill>
                  <a:schemeClr val="accent6">
                    <a:lumMod val="75000"/>
                  </a:schemeClr>
                </a:solidFill>
                <a:effectLst/>
                <a:latin typeface="Arial" panose="020B0604020202020204" pitchFamily="34" charset="0"/>
                <a:ea typeface="字魂95号-手刻宋" panose="00000500000000000000" charset="-122"/>
                <a:cs typeface="Arial" panose="020B0604020202020204" pitchFamily="34" charset="0"/>
              </a:rPr>
              <a:t>I. </a:t>
            </a:r>
            <a:r>
              <a:rPr lang="en-US" altLang="zh-CN" sz="9600" b="1" dirty="0">
                <a:ln w="12700" cmpd="sng">
                  <a:noFill/>
                  <a:prstDash val="solid"/>
                </a:ln>
                <a:solidFill>
                  <a:schemeClr val="accent6">
                    <a:lumMod val="75000"/>
                  </a:schemeClr>
                </a:solidFill>
                <a:effectLst/>
                <a:latin typeface="Arial" panose="020B0604020202020204" pitchFamily="34" charset="0"/>
                <a:ea typeface="字魂95号-手刻宋" panose="00000500000000000000" charset="-122"/>
                <a:cs typeface="Arial" panose="020B0604020202020204" pitchFamily="34" charset="0"/>
              </a:rPr>
              <a:t>HÓA TRỊ</a:t>
            </a:r>
            <a:endParaRPr lang="vi-VN" sz="96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051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 xmlns:a16="http://schemas.microsoft.com/office/drawing/2014/main" id="{08E75ADE-D2E3-4C99-9334-164926F1F1BB}"/>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3" name="TextBox 2">
            <a:extLst>
              <a:ext uri="{FF2B5EF4-FFF2-40B4-BE49-F238E27FC236}">
                <a16:creationId xmlns="" xmlns:a16="http://schemas.microsoft.com/office/drawing/2014/main" id="{6B54930D-B5FA-4727-AF97-DCA93222CA7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VẬN DỤNG</a:t>
            </a:r>
          </a:p>
        </p:txBody>
      </p:sp>
      <p:grpSp>
        <p:nvGrpSpPr>
          <p:cNvPr id="6" name="组合 1">
            <a:extLst>
              <a:ext uri="{FF2B5EF4-FFF2-40B4-BE49-F238E27FC236}">
                <a16:creationId xmlns="" xmlns:a16="http://schemas.microsoft.com/office/drawing/2014/main" id="{1C2BA91A-9451-4831-A7E0-E4DE51D03E4F}"/>
              </a:ext>
            </a:extLst>
          </p:cNvPr>
          <p:cNvGrpSpPr/>
          <p:nvPr/>
        </p:nvGrpSpPr>
        <p:grpSpPr>
          <a:xfrm>
            <a:off x="892238" y="2303863"/>
            <a:ext cx="3299934" cy="3502856"/>
            <a:chOff x="1235274" y="1666337"/>
            <a:chExt cx="4492735" cy="4649757"/>
          </a:xfrm>
        </p:grpSpPr>
        <p:sp>
          <p:nvSpPr>
            <p:cNvPr id="8" name="Arc 5">
              <a:extLst>
                <a:ext uri="{FF2B5EF4-FFF2-40B4-BE49-F238E27FC236}">
                  <a16:creationId xmlns="" xmlns:a16="http://schemas.microsoft.com/office/drawing/2014/main" id="{D6D261FD-A73C-46EB-8FA3-51DE9A5D8E7D}"/>
                </a:ext>
              </a:extLst>
            </p:cNvPr>
            <p:cNvSpPr/>
            <p:nvPr/>
          </p:nvSpPr>
          <p:spPr>
            <a:xfrm>
              <a:off x="1235274" y="1832994"/>
              <a:ext cx="4483100" cy="4483100"/>
            </a:xfrm>
            <a:prstGeom prst="arc">
              <a:avLst>
                <a:gd name="adj1" fmla="val 20230496"/>
                <a:gd name="adj2" fmla="val 21370915"/>
              </a:avLst>
            </a:prstGeom>
            <a:noFill/>
            <a:ln w="28575" cap="rnd" cmpd="sng" algn="ctr">
              <a:solidFill>
                <a:srgbClr val="040404"/>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9" name="Arc 6">
              <a:extLst>
                <a:ext uri="{FF2B5EF4-FFF2-40B4-BE49-F238E27FC236}">
                  <a16:creationId xmlns="" xmlns:a16="http://schemas.microsoft.com/office/drawing/2014/main" id="{17D9B69A-2E0A-47B1-9697-6FB5AB141A5B}"/>
                </a:ext>
              </a:extLst>
            </p:cNvPr>
            <p:cNvSpPr/>
            <p:nvPr/>
          </p:nvSpPr>
          <p:spPr>
            <a:xfrm>
              <a:off x="1244909" y="1832994"/>
              <a:ext cx="4483100" cy="4483100"/>
            </a:xfrm>
            <a:prstGeom prst="arc">
              <a:avLst>
                <a:gd name="adj1" fmla="val 43325"/>
                <a:gd name="adj2" fmla="val 3696807"/>
              </a:avLst>
            </a:prstGeom>
            <a:noFill/>
            <a:ln w="28575" cap="rnd" cmpd="sng" algn="ctr">
              <a:solidFill>
                <a:srgbClr val="040404"/>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0" name="任意多边形: 形状 194">
              <a:extLst>
                <a:ext uri="{FF2B5EF4-FFF2-40B4-BE49-F238E27FC236}">
                  <a16:creationId xmlns="" xmlns:a16="http://schemas.microsoft.com/office/drawing/2014/main" id="{1379E38C-A246-4393-82D7-124518E7897F}"/>
                </a:ext>
              </a:extLst>
            </p:cNvPr>
            <p:cNvSpPr/>
            <p:nvPr/>
          </p:nvSpPr>
          <p:spPr>
            <a:xfrm>
              <a:off x="1532727" y="2124172"/>
              <a:ext cx="3904101" cy="3904099"/>
            </a:xfrm>
            <a:custGeom>
              <a:avLst/>
              <a:gdLst>
                <a:gd name="connsiteX0" fmla="*/ 1498250 w 2996502"/>
                <a:gd name="connsiteY0" fmla="*/ 267054 h 2996500"/>
                <a:gd name="connsiteX1" fmla="*/ 267054 w 2996502"/>
                <a:gd name="connsiteY1" fmla="*/ 1498250 h 2996500"/>
                <a:gd name="connsiteX2" fmla="*/ 1498250 w 2996502"/>
                <a:gd name="connsiteY2" fmla="*/ 2729446 h 2996500"/>
                <a:gd name="connsiteX3" fmla="*/ 2729446 w 2996502"/>
                <a:gd name="connsiteY3" fmla="*/ 1498250 h 2996500"/>
                <a:gd name="connsiteX4" fmla="*/ 1498250 w 2996502"/>
                <a:gd name="connsiteY4" fmla="*/ 267054 h 2996500"/>
                <a:gd name="connsiteX5" fmla="*/ 1498251 w 2996502"/>
                <a:gd name="connsiteY5" fmla="*/ 0 h 2996500"/>
                <a:gd name="connsiteX6" fmla="*/ 2996502 w 2996502"/>
                <a:gd name="connsiteY6" fmla="*/ 1498250 h 2996500"/>
                <a:gd name="connsiteX7" fmla="*/ 1498251 w 2996502"/>
                <a:gd name="connsiteY7" fmla="*/ 2996500 h 2996500"/>
                <a:gd name="connsiteX8" fmla="*/ 0 w 2996502"/>
                <a:gd name="connsiteY8" fmla="*/ 1498250 h 2996500"/>
                <a:gd name="connsiteX9" fmla="*/ 1498251 w 2996502"/>
                <a:gd name="connsiteY9" fmla="*/ 0 h 29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6502" h="2996500">
                  <a:moveTo>
                    <a:pt x="1498250" y="267054"/>
                  </a:moveTo>
                  <a:cubicBezTo>
                    <a:pt x="818279" y="267054"/>
                    <a:pt x="267054" y="818279"/>
                    <a:pt x="267054" y="1498250"/>
                  </a:cubicBezTo>
                  <a:cubicBezTo>
                    <a:pt x="267054" y="2178221"/>
                    <a:pt x="818279" y="2729446"/>
                    <a:pt x="1498250" y="2729446"/>
                  </a:cubicBezTo>
                  <a:cubicBezTo>
                    <a:pt x="2178221" y="2729446"/>
                    <a:pt x="2729446" y="2178221"/>
                    <a:pt x="2729446" y="1498250"/>
                  </a:cubicBezTo>
                  <a:cubicBezTo>
                    <a:pt x="2729446" y="818279"/>
                    <a:pt x="2178221" y="267054"/>
                    <a:pt x="1498250" y="267054"/>
                  </a:cubicBezTo>
                  <a:close/>
                  <a:moveTo>
                    <a:pt x="1498251" y="0"/>
                  </a:moveTo>
                  <a:cubicBezTo>
                    <a:pt x="2325712" y="0"/>
                    <a:pt x="2996502" y="670789"/>
                    <a:pt x="2996502" y="1498250"/>
                  </a:cubicBezTo>
                  <a:cubicBezTo>
                    <a:pt x="2996502" y="2325711"/>
                    <a:pt x="2325712" y="2996500"/>
                    <a:pt x="1498251" y="2996500"/>
                  </a:cubicBezTo>
                  <a:cubicBezTo>
                    <a:pt x="670790" y="2996500"/>
                    <a:pt x="0" y="2325711"/>
                    <a:pt x="0" y="1498250"/>
                  </a:cubicBezTo>
                  <a:cubicBezTo>
                    <a:pt x="0" y="670789"/>
                    <a:pt x="670790" y="0"/>
                    <a:pt x="1498251" y="0"/>
                  </a:cubicBezTo>
                  <a:close/>
                </a:path>
              </a:pathLst>
            </a:custGeom>
            <a:solidFill>
              <a:srgbClr val="3D8672"/>
            </a:solidFill>
            <a:ln w="25400" cap="flat" cmpd="sng" algn="ctr">
              <a:noFill/>
              <a:prstDash val="solid"/>
            </a:ln>
            <a:effec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1" name="任意多边形: 形状 195">
              <a:extLst>
                <a:ext uri="{FF2B5EF4-FFF2-40B4-BE49-F238E27FC236}">
                  <a16:creationId xmlns="" xmlns:a16="http://schemas.microsoft.com/office/drawing/2014/main" id="{5404872D-F1FE-4EAB-ADF8-CA5E38513049}"/>
                </a:ext>
              </a:extLst>
            </p:cNvPr>
            <p:cNvSpPr/>
            <p:nvPr/>
          </p:nvSpPr>
          <p:spPr>
            <a:xfrm>
              <a:off x="2232165" y="2823609"/>
              <a:ext cx="2505224" cy="2505224"/>
            </a:xfrm>
            <a:custGeom>
              <a:avLst/>
              <a:gdLst>
                <a:gd name="connsiteX0" fmla="*/ 951307 w 1922826"/>
                <a:gd name="connsiteY0" fmla="*/ 235841 h 1922826"/>
                <a:gd name="connsiteX1" fmla="*/ 225735 w 1922826"/>
                <a:gd name="connsiteY1" fmla="*/ 961413 h 1922826"/>
                <a:gd name="connsiteX2" fmla="*/ 951307 w 1922826"/>
                <a:gd name="connsiteY2" fmla="*/ 1686985 h 1922826"/>
                <a:gd name="connsiteX3" fmla="*/ 1676879 w 1922826"/>
                <a:gd name="connsiteY3" fmla="*/ 961413 h 1922826"/>
                <a:gd name="connsiteX4" fmla="*/ 951307 w 1922826"/>
                <a:gd name="connsiteY4" fmla="*/ 235841 h 1922826"/>
                <a:gd name="connsiteX5" fmla="*/ 961413 w 1922826"/>
                <a:gd name="connsiteY5" fmla="*/ 0 h 1922826"/>
                <a:gd name="connsiteX6" fmla="*/ 1922826 w 1922826"/>
                <a:gd name="connsiteY6" fmla="*/ 961413 h 1922826"/>
                <a:gd name="connsiteX7" fmla="*/ 961413 w 1922826"/>
                <a:gd name="connsiteY7" fmla="*/ 1922826 h 1922826"/>
                <a:gd name="connsiteX8" fmla="*/ 0 w 1922826"/>
                <a:gd name="connsiteY8" fmla="*/ 961413 h 1922826"/>
                <a:gd name="connsiteX9" fmla="*/ 961413 w 1922826"/>
                <a:gd name="connsiteY9" fmla="*/ 0 h 192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2826" h="1922826">
                  <a:moveTo>
                    <a:pt x="951307" y="235841"/>
                  </a:moveTo>
                  <a:cubicBezTo>
                    <a:pt x="550585" y="235841"/>
                    <a:pt x="225735" y="560691"/>
                    <a:pt x="225735" y="961413"/>
                  </a:cubicBezTo>
                  <a:cubicBezTo>
                    <a:pt x="225735" y="1362135"/>
                    <a:pt x="550585" y="1686985"/>
                    <a:pt x="951307" y="1686985"/>
                  </a:cubicBezTo>
                  <a:cubicBezTo>
                    <a:pt x="1352029" y="1686985"/>
                    <a:pt x="1676879" y="1362135"/>
                    <a:pt x="1676879" y="961413"/>
                  </a:cubicBezTo>
                  <a:cubicBezTo>
                    <a:pt x="1676879" y="560691"/>
                    <a:pt x="1352029" y="235841"/>
                    <a:pt x="951307" y="235841"/>
                  </a:cubicBezTo>
                  <a:close/>
                  <a:moveTo>
                    <a:pt x="961413" y="0"/>
                  </a:moveTo>
                  <a:cubicBezTo>
                    <a:pt x="1492387" y="0"/>
                    <a:pt x="1922826" y="430439"/>
                    <a:pt x="1922826" y="961413"/>
                  </a:cubicBezTo>
                  <a:cubicBezTo>
                    <a:pt x="1922826" y="1492387"/>
                    <a:pt x="1492387" y="1922826"/>
                    <a:pt x="961413" y="1922826"/>
                  </a:cubicBezTo>
                  <a:cubicBezTo>
                    <a:pt x="430439" y="1922826"/>
                    <a:pt x="0" y="1492387"/>
                    <a:pt x="0" y="961413"/>
                  </a:cubicBezTo>
                  <a:cubicBezTo>
                    <a:pt x="0" y="430439"/>
                    <a:pt x="430439" y="0"/>
                    <a:pt x="961413" y="0"/>
                  </a:cubicBezTo>
                  <a:close/>
                </a:path>
              </a:pathLst>
            </a:custGeom>
            <a:solidFill>
              <a:srgbClr val="3D8672"/>
            </a:solidFill>
            <a:ln w="25400" cap="flat" cmpd="sng" algn="ctr">
              <a:noFill/>
              <a:prstDash val="solid"/>
            </a:ln>
            <a:effec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2" name="任意多边形: 形状 196">
              <a:extLst>
                <a:ext uri="{FF2B5EF4-FFF2-40B4-BE49-F238E27FC236}">
                  <a16:creationId xmlns="" xmlns:a16="http://schemas.microsoft.com/office/drawing/2014/main" id="{1A85DB6C-81F4-433A-BBA9-8103AE255721}"/>
                </a:ext>
              </a:extLst>
            </p:cNvPr>
            <p:cNvSpPr/>
            <p:nvPr/>
          </p:nvSpPr>
          <p:spPr>
            <a:xfrm>
              <a:off x="2798036" y="3389480"/>
              <a:ext cx="1373482" cy="1373482"/>
            </a:xfrm>
            <a:custGeom>
              <a:avLst/>
              <a:gdLst>
                <a:gd name="connsiteX0" fmla="*/ 527092 w 1054184"/>
                <a:gd name="connsiteY0" fmla="*/ 171281 h 1054184"/>
                <a:gd name="connsiteX1" fmla="*/ 171282 w 1054184"/>
                <a:gd name="connsiteY1" fmla="*/ 527091 h 1054184"/>
                <a:gd name="connsiteX2" fmla="*/ 527092 w 1054184"/>
                <a:gd name="connsiteY2" fmla="*/ 882901 h 1054184"/>
                <a:gd name="connsiteX3" fmla="*/ 882902 w 1054184"/>
                <a:gd name="connsiteY3" fmla="*/ 527091 h 1054184"/>
                <a:gd name="connsiteX4" fmla="*/ 527092 w 1054184"/>
                <a:gd name="connsiteY4" fmla="*/ 171281 h 1054184"/>
                <a:gd name="connsiteX5" fmla="*/ 527092 w 1054184"/>
                <a:gd name="connsiteY5" fmla="*/ 0 h 1054184"/>
                <a:gd name="connsiteX6" fmla="*/ 1054184 w 1054184"/>
                <a:gd name="connsiteY6" fmla="*/ 527092 h 1054184"/>
                <a:gd name="connsiteX7" fmla="*/ 527092 w 1054184"/>
                <a:gd name="connsiteY7" fmla="*/ 1054184 h 1054184"/>
                <a:gd name="connsiteX8" fmla="*/ 0 w 1054184"/>
                <a:gd name="connsiteY8" fmla="*/ 527092 h 1054184"/>
                <a:gd name="connsiteX9" fmla="*/ 527092 w 1054184"/>
                <a:gd name="connsiteY9" fmla="*/ 0 h 10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184" h="1054184">
                  <a:moveTo>
                    <a:pt x="527092" y="171281"/>
                  </a:moveTo>
                  <a:cubicBezTo>
                    <a:pt x="330584" y="171281"/>
                    <a:pt x="171282" y="330583"/>
                    <a:pt x="171282" y="527091"/>
                  </a:cubicBezTo>
                  <a:cubicBezTo>
                    <a:pt x="171282" y="723599"/>
                    <a:pt x="330584" y="882901"/>
                    <a:pt x="527092" y="882901"/>
                  </a:cubicBezTo>
                  <a:cubicBezTo>
                    <a:pt x="723600" y="882901"/>
                    <a:pt x="882902" y="723599"/>
                    <a:pt x="882902" y="527091"/>
                  </a:cubicBezTo>
                  <a:cubicBezTo>
                    <a:pt x="882902" y="330583"/>
                    <a:pt x="723600" y="171281"/>
                    <a:pt x="527092" y="171281"/>
                  </a:cubicBezTo>
                  <a:close/>
                  <a:moveTo>
                    <a:pt x="527092" y="0"/>
                  </a:moveTo>
                  <a:cubicBezTo>
                    <a:pt x="818197" y="0"/>
                    <a:pt x="1054184" y="235987"/>
                    <a:pt x="1054184" y="527092"/>
                  </a:cubicBezTo>
                  <a:cubicBezTo>
                    <a:pt x="1054184" y="818197"/>
                    <a:pt x="818197" y="1054184"/>
                    <a:pt x="527092" y="1054184"/>
                  </a:cubicBezTo>
                  <a:cubicBezTo>
                    <a:pt x="235987" y="1054184"/>
                    <a:pt x="0" y="818197"/>
                    <a:pt x="0" y="527092"/>
                  </a:cubicBezTo>
                  <a:cubicBezTo>
                    <a:pt x="0" y="235987"/>
                    <a:pt x="235987" y="0"/>
                    <a:pt x="527092" y="0"/>
                  </a:cubicBezTo>
                  <a:close/>
                </a:path>
              </a:pathLst>
            </a:custGeom>
            <a:solidFill>
              <a:srgbClr val="3D8672"/>
            </a:solidFill>
            <a:ln w="25400" cap="flat" cmpd="sng" algn="ctr">
              <a:noFill/>
              <a:prstDash val="solid"/>
            </a:ln>
            <a:effec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3" name="Oval 13">
              <a:extLst>
                <a:ext uri="{FF2B5EF4-FFF2-40B4-BE49-F238E27FC236}">
                  <a16:creationId xmlns="" xmlns:a16="http://schemas.microsoft.com/office/drawing/2014/main" id="{65BE75B6-6559-4FAA-9B7E-89587A24F484}"/>
                </a:ext>
              </a:extLst>
            </p:cNvPr>
            <p:cNvSpPr/>
            <p:nvPr/>
          </p:nvSpPr>
          <p:spPr>
            <a:xfrm>
              <a:off x="3250019" y="3841463"/>
              <a:ext cx="469516" cy="469516"/>
            </a:xfrm>
            <a:prstGeom prst="ellipse">
              <a:avLst/>
            </a:prstGeom>
            <a:solidFill>
              <a:srgbClr val="3D8672"/>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grpSp>
          <p:nvGrpSpPr>
            <p:cNvPr id="14" name="Group 14">
              <a:extLst>
                <a:ext uri="{FF2B5EF4-FFF2-40B4-BE49-F238E27FC236}">
                  <a16:creationId xmlns="" xmlns:a16="http://schemas.microsoft.com/office/drawing/2014/main" id="{4354E067-E8D9-4A3D-A5F7-A755B199A099}"/>
                </a:ext>
              </a:extLst>
            </p:cNvPr>
            <p:cNvGrpSpPr/>
            <p:nvPr/>
          </p:nvGrpSpPr>
          <p:grpSpPr>
            <a:xfrm rot="18972328" flipH="1">
              <a:off x="2092252" y="1666337"/>
              <a:ext cx="886963" cy="2833051"/>
              <a:chOff x="943993" y="1899821"/>
              <a:chExt cx="584445" cy="1866782"/>
            </a:xfrm>
            <a:effectLst>
              <a:outerShdw blurRad="76200" dir="18900000" sy="23000" kx="-1200000" algn="bl" rotWithShape="0">
                <a:prstClr val="black">
                  <a:alpha val="20000"/>
                </a:prstClr>
              </a:outerShdw>
            </a:effectLst>
          </p:grpSpPr>
          <p:sp>
            <p:nvSpPr>
              <p:cNvPr id="16" name="Freeform: Shape 15">
                <a:extLst>
                  <a:ext uri="{FF2B5EF4-FFF2-40B4-BE49-F238E27FC236}">
                    <a16:creationId xmlns="" xmlns:a16="http://schemas.microsoft.com/office/drawing/2014/main" id="{0A0CDB91-93EF-42E0-9B20-BCB3F2AFBB28}"/>
                  </a:ext>
                </a:extLst>
              </p:cNvPr>
              <p:cNvSpPr/>
              <p:nvPr/>
            </p:nvSpPr>
            <p:spPr>
              <a:xfrm>
                <a:off x="1186649" y="1973314"/>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rgbClr val="B6D0B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7" name="Freeform: Shape 16">
                <a:extLst>
                  <a:ext uri="{FF2B5EF4-FFF2-40B4-BE49-F238E27FC236}">
                    <a16:creationId xmlns="" xmlns:a16="http://schemas.microsoft.com/office/drawing/2014/main" id="{2C6FA9FA-376F-4717-A992-CE7FB071E3A9}"/>
                  </a:ext>
                </a:extLst>
              </p:cNvPr>
              <p:cNvSpPr/>
              <p:nvPr/>
            </p:nvSpPr>
            <p:spPr>
              <a:xfrm flipH="1">
                <a:off x="1231038" y="1973313"/>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rgbClr val="3D8672"/>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8" name="Parallelogram 17">
                <a:extLst>
                  <a:ext uri="{FF2B5EF4-FFF2-40B4-BE49-F238E27FC236}">
                    <a16:creationId xmlns="" xmlns:a16="http://schemas.microsoft.com/office/drawing/2014/main" id="{461E91A8-AECD-4AC3-880E-ED672A9B139F}"/>
                  </a:ext>
                </a:extLst>
              </p:cNvPr>
              <p:cNvSpPr/>
              <p:nvPr/>
            </p:nvSpPr>
            <p:spPr>
              <a:xfrm rot="16200000" flipV="1">
                <a:off x="1159899" y="1993153"/>
                <a:ext cx="461872" cy="275207"/>
              </a:xfrm>
              <a:prstGeom prst="parallelogram">
                <a:avLst>
                  <a:gd name="adj" fmla="val 57754"/>
                </a:avLst>
              </a:prstGeom>
              <a:solidFill>
                <a:srgbClr val="3D8672"/>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9" name="Parallelogram 18">
                <a:extLst>
                  <a:ext uri="{FF2B5EF4-FFF2-40B4-BE49-F238E27FC236}">
                    <a16:creationId xmlns="" xmlns:a16="http://schemas.microsoft.com/office/drawing/2014/main" id="{665C968A-399F-4461-A00E-A229B6250217}"/>
                  </a:ext>
                </a:extLst>
              </p:cNvPr>
              <p:cNvSpPr/>
              <p:nvPr/>
            </p:nvSpPr>
            <p:spPr>
              <a:xfrm rot="5400000" flipH="1" flipV="1">
                <a:off x="834385" y="2009429"/>
                <a:ext cx="461872" cy="242655"/>
              </a:xfrm>
              <a:prstGeom prst="parallelogram">
                <a:avLst>
                  <a:gd name="adj" fmla="val 65071"/>
                </a:avLst>
              </a:prstGeom>
              <a:solidFill>
                <a:srgbClr val="B6D0B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grpSp>
        <p:sp>
          <p:nvSpPr>
            <p:cNvPr id="15" name="Arc 19">
              <a:extLst>
                <a:ext uri="{FF2B5EF4-FFF2-40B4-BE49-F238E27FC236}">
                  <a16:creationId xmlns="" xmlns:a16="http://schemas.microsoft.com/office/drawing/2014/main" id="{C4F73ED7-484C-4DA3-8215-D71B6433FDB4}"/>
                </a:ext>
              </a:extLst>
            </p:cNvPr>
            <p:cNvSpPr/>
            <p:nvPr/>
          </p:nvSpPr>
          <p:spPr>
            <a:xfrm>
              <a:off x="1235274" y="1832994"/>
              <a:ext cx="4483100" cy="4483100"/>
            </a:xfrm>
            <a:prstGeom prst="arc">
              <a:avLst>
                <a:gd name="adj1" fmla="val 19067119"/>
                <a:gd name="adj2" fmla="val 19881577"/>
              </a:avLst>
            </a:prstGeom>
            <a:noFill/>
            <a:ln w="28575" cap="rnd" cmpd="sng" algn="ctr">
              <a:solidFill>
                <a:srgbClr val="040404"/>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grpSp>
      <p:sp>
        <p:nvSpPr>
          <p:cNvPr id="20" name="TextBox 19">
            <a:extLst>
              <a:ext uri="{FF2B5EF4-FFF2-40B4-BE49-F238E27FC236}">
                <a16:creationId xmlns="" xmlns:a16="http://schemas.microsoft.com/office/drawing/2014/main" id="{910EB2AC-E6FE-4EDD-8990-7AC2BE0FA282}"/>
              </a:ext>
            </a:extLst>
          </p:cNvPr>
          <p:cNvSpPr txBox="1"/>
          <p:nvPr/>
        </p:nvSpPr>
        <p:spPr>
          <a:xfrm>
            <a:off x="4712066" y="1957317"/>
            <a:ext cx="6369215" cy="3970318"/>
          </a:xfrm>
          <a:prstGeom prst="rect">
            <a:avLst/>
          </a:prstGeom>
          <a:noFill/>
          <a:ln w="28575">
            <a:solidFill>
              <a:schemeClr val="accent6"/>
            </a:solidFill>
            <a:prstDash val="dashDot"/>
          </a:ln>
        </p:spPr>
        <p:txBody>
          <a:bodyPr wrap="square">
            <a:spAutoFit/>
          </a:bodyPr>
          <a:lstStyle/>
          <a:p>
            <a:pPr algn="just"/>
            <a:r>
              <a:rPr lang="vi-VN" sz="2800" b="0" i="0" dirty="0">
                <a:solidFill>
                  <a:srgbClr val="333333"/>
                </a:solidFill>
                <a:effectLst/>
                <a:latin typeface="Arial" panose="020B0604020202020204" pitchFamily="34" charset="0"/>
                <a:cs typeface="Arial" panose="020B0604020202020204" pitchFamily="34" charset="0"/>
              </a:rPr>
              <a:t>Kali rất cần thiết cho cây trồng, đặc biệt trong giai đoạn cây trưởng thành, ra hoa, kết trái. Để cung cấp K cho cây có thể sử dụng phân potassium chloride và potassium sulfate có công thức hóa học lần lượt là KCl và K</a:t>
            </a:r>
            <a:r>
              <a:rPr lang="vi-VN" sz="2800" b="0" i="0" baseline="-2500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SO</a:t>
            </a:r>
            <a:r>
              <a:rPr lang="vi-VN" sz="2800" b="0" i="0" baseline="-25000" dirty="0">
                <a:solidFill>
                  <a:srgbClr val="333333"/>
                </a:solidFill>
                <a:effectLst/>
                <a:latin typeface="Arial" panose="020B0604020202020204" pitchFamily="34" charset="0"/>
                <a:cs typeface="Arial" panose="020B0604020202020204" pitchFamily="34" charset="0"/>
              </a:rPr>
              <a:t>4</a:t>
            </a:r>
            <a:r>
              <a:rPr lang="vi-VN" sz="2800" b="0" i="0" dirty="0">
                <a:solidFill>
                  <a:srgbClr val="333333"/>
                </a:solidFill>
                <a:effectLst/>
                <a:latin typeface="Arial" panose="020B0604020202020204" pitchFamily="34" charset="0"/>
                <a:cs typeface="Arial" panose="020B0604020202020204" pitchFamily="34" charset="0"/>
              </a:rPr>
              <a:t>. Người trồng cây muốn sử dụng loại phân bón có hàm lượng K cao hơn thì nên chọn loại phân bón nào?</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5400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 xmlns:a16="http://schemas.microsoft.com/office/drawing/2014/main" id="{2BDE5A15-F072-4C8E-BACB-A5B9AF95E51C}"/>
              </a:ext>
            </a:extLst>
          </p:cNvPr>
          <p:cNvSpPr/>
          <p:nvPr/>
        </p:nvSpPr>
        <p:spPr>
          <a:xfrm flipV="1">
            <a:off x="488653" y="1730294"/>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40" name="TextBox 39">
            <a:extLst>
              <a:ext uri="{FF2B5EF4-FFF2-40B4-BE49-F238E27FC236}">
                <a16:creationId xmlns="" xmlns:a16="http://schemas.microsoft.com/office/drawing/2014/main" id="{9B2AB7E3-25B5-496A-8174-C4CD2670AF41}"/>
              </a:ext>
            </a:extLst>
          </p:cNvPr>
          <p:cNvSpPr txBox="1"/>
          <p:nvPr/>
        </p:nvSpPr>
        <p:spPr>
          <a:xfrm>
            <a:off x="1148862" y="636825"/>
            <a:ext cx="10154528" cy="1077218"/>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3. Lập công thức hoá học của hợp chất khi biết hoá trị hoặc phần trăm khối lượng của các nguyên tố</a:t>
            </a:r>
          </a:p>
        </p:txBody>
      </p:sp>
      <p:sp>
        <p:nvSpPr>
          <p:cNvPr id="7" name="Rectangle: Diagonal Corners Rounded 6">
            <a:extLst>
              <a:ext uri="{FF2B5EF4-FFF2-40B4-BE49-F238E27FC236}">
                <a16:creationId xmlns="" xmlns:a16="http://schemas.microsoft.com/office/drawing/2014/main" id="{28B8D9DA-354C-47C4-B08F-36E3D2C36B3C}"/>
              </a:ext>
            </a:extLst>
          </p:cNvPr>
          <p:cNvSpPr/>
          <p:nvPr/>
        </p:nvSpPr>
        <p:spPr>
          <a:xfrm>
            <a:off x="1436077" y="2128510"/>
            <a:ext cx="9580098" cy="1092992"/>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Biết hoá trị của các nguyên tố, lập công thức hoá học của hợp chất tạo thành từ hai nguyên tố</a:t>
            </a:r>
          </a:p>
        </p:txBody>
      </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F2238249-E7F4-4B9C-A045-3C04345B6B94}"/>
                  </a:ext>
                </a:extLst>
              </p:cNvPr>
              <p:cNvSpPr txBox="1"/>
              <p:nvPr/>
            </p:nvSpPr>
            <p:spPr>
              <a:xfrm>
                <a:off x="1116036" y="3636499"/>
                <a:ext cx="9959925" cy="234038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 Bước 1: </a:t>
                </a:r>
                <a:r>
                  <a:rPr lang="vi-VN" sz="3200" dirty="0">
                    <a:solidFill>
                      <a:srgbClr val="333333"/>
                    </a:solidFill>
                    <a:latin typeface="Arial" panose="020B0604020202020204" pitchFamily="34" charset="0"/>
                    <a:cs typeface="Arial" panose="020B0604020202020204" pitchFamily="34" charset="0"/>
                  </a:rPr>
                  <a:t>Đặt công thức hoá học của hợp chất A</a:t>
                </a:r>
                <a:r>
                  <a:rPr lang="vi-VN" sz="3200" baseline="-25000" dirty="0">
                    <a:solidFill>
                      <a:srgbClr val="333333"/>
                    </a:solidFill>
                    <a:latin typeface="Arial" panose="020B0604020202020204" pitchFamily="34" charset="0"/>
                    <a:cs typeface="Arial" panose="020B0604020202020204" pitchFamily="34" charset="0"/>
                  </a:rPr>
                  <a:t>x</a:t>
                </a:r>
                <a:r>
                  <a:rPr lang="vi-VN" sz="3200" dirty="0">
                    <a:solidFill>
                      <a:srgbClr val="333333"/>
                    </a:solidFill>
                    <a:latin typeface="Arial" panose="020B0604020202020204" pitchFamily="34" charset="0"/>
                    <a:cs typeface="Arial" panose="020B0604020202020204" pitchFamily="34" charset="0"/>
                  </a:rPr>
                  <a:t>B</a:t>
                </a:r>
                <a:r>
                  <a:rPr lang="vi-VN" sz="3200" baseline="-25000" dirty="0">
                    <a:solidFill>
                      <a:srgbClr val="333333"/>
                    </a:solidFill>
                    <a:latin typeface="Arial" panose="020B0604020202020204" pitchFamily="34" charset="0"/>
                    <a:cs typeface="Arial" panose="020B0604020202020204" pitchFamily="34" charset="0"/>
                  </a:rPr>
                  <a:t>y</a:t>
                </a:r>
              </a:p>
              <a:p>
                <a:r>
                  <a:rPr lang="vi-VN" sz="3200" dirty="0">
                    <a:solidFill>
                      <a:srgbClr val="333333"/>
                    </a:solidFill>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Bước 2: </a:t>
                </a:r>
                <a:r>
                  <a:rPr lang="vi-VN" sz="3200" dirty="0">
                    <a:solidFill>
                      <a:srgbClr val="333333"/>
                    </a:solidFill>
                    <a:latin typeface="Arial" panose="020B0604020202020204" pitchFamily="34" charset="0"/>
                    <a:cs typeface="Arial" panose="020B0604020202020204" pitchFamily="34" charset="0"/>
                  </a:rPr>
                  <a:t>Áp dụng quy tắc hoá trị, xác định tỉ lệ </a:t>
                </a:r>
                <a14:m>
                  <m:oMath xmlns:m="http://schemas.openxmlformats.org/officeDocument/2006/math">
                    <m:f>
                      <m:fPr>
                        <m:ctrlPr>
                          <a:rPr lang="vi-VN" sz="3200" i="1">
                            <a:solidFill>
                              <a:schemeClr val="tx1"/>
                            </a:solidFill>
                            <a:latin typeface="Cambria Math"/>
                            <a:cs typeface="Times New Roman" panose="02020603050405020304" pitchFamily="18" charset="0"/>
                          </a:rPr>
                        </m:ctrlPr>
                      </m:fPr>
                      <m:num>
                        <m:r>
                          <m:rPr>
                            <m:sty m:val="p"/>
                          </m:rPr>
                          <a:rPr lang="vi-VN" sz="3200" b="0" i="0" smtClean="0">
                            <a:solidFill>
                              <a:schemeClr val="tx1"/>
                            </a:solidFill>
                            <a:latin typeface="Cambria Math" panose="02040503050406030204" pitchFamily="18" charset="0"/>
                            <a:cs typeface="Times New Roman" panose="02020603050405020304" pitchFamily="18" charset="0"/>
                          </a:rPr>
                          <m:t>x</m:t>
                        </m:r>
                      </m:num>
                      <m:den>
                        <m:r>
                          <m:rPr>
                            <m:sty m:val="p"/>
                          </m:rPr>
                          <a:rPr lang="vi-VN" sz="3200" b="0" i="0" smtClean="0">
                            <a:solidFill>
                              <a:schemeClr val="tx1"/>
                            </a:solidFill>
                            <a:latin typeface="Cambria Math" panose="02040503050406030204" pitchFamily="18" charset="0"/>
                            <a:cs typeface="Times New Roman" panose="02020603050405020304" pitchFamily="18" charset="0"/>
                          </a:rPr>
                          <m:t>y</m:t>
                        </m:r>
                      </m:den>
                    </m:f>
                    <m:r>
                      <a:rPr lang="vi-VN" sz="3200" b="0" i="1" smtClean="0">
                        <a:solidFill>
                          <a:schemeClr val="tx1"/>
                        </a:solidFill>
                        <a:latin typeface="Cambria Math" panose="02040503050406030204" pitchFamily="18" charset="0"/>
                        <a:cs typeface="Times New Roman" panose="02020603050405020304" pitchFamily="18" charset="0"/>
                      </a:rPr>
                      <m:t>= </m:t>
                    </m:r>
                    <m:f>
                      <m:fPr>
                        <m:ctrlPr>
                          <a:rPr lang="vi-VN" sz="3200" b="0" i="1" smtClean="0">
                            <a:solidFill>
                              <a:schemeClr val="tx1"/>
                            </a:solidFill>
                            <a:latin typeface="Cambria Math"/>
                            <a:cs typeface="Times New Roman" panose="02020603050405020304" pitchFamily="18" charset="0"/>
                          </a:rPr>
                        </m:ctrlPr>
                      </m:fPr>
                      <m:num>
                        <m:r>
                          <a:rPr lang="vi-VN" sz="3200" b="0" i="1" smtClean="0">
                            <a:solidFill>
                              <a:schemeClr val="tx1"/>
                            </a:solidFill>
                            <a:latin typeface="Cambria Math" panose="02040503050406030204" pitchFamily="18" charset="0"/>
                            <a:cs typeface="Times New Roman" panose="02020603050405020304" pitchFamily="18" charset="0"/>
                          </a:rPr>
                          <m:t>𝑏</m:t>
                        </m:r>
                      </m:num>
                      <m:den>
                        <m:r>
                          <a:rPr lang="vi-VN" sz="3200" b="0" i="1" smtClean="0">
                            <a:solidFill>
                              <a:schemeClr val="tx1"/>
                            </a:solidFill>
                            <a:latin typeface="Cambria Math" panose="02040503050406030204" pitchFamily="18" charset="0"/>
                            <a:cs typeface="Times New Roman" panose="02020603050405020304" pitchFamily="18" charset="0"/>
                          </a:rPr>
                          <m:t>𝑎</m:t>
                        </m:r>
                      </m:den>
                    </m:f>
                  </m:oMath>
                </a14:m>
                <a:r>
                  <a:rPr lang="vi-VN" sz="3200" dirty="0">
                    <a:solidFill>
                      <a:srgbClr val="333333"/>
                    </a:solidFill>
                    <a:latin typeface="Arial" panose="020B0604020202020204" pitchFamily="34" charset="0"/>
                    <a:cs typeface="Arial" panose="020B0604020202020204" pitchFamily="34" charset="0"/>
                  </a:rPr>
                  <a:t> </a:t>
                </a:r>
                <a:endParaRPr lang="vi-VN" sz="3200" b="0" i="0" dirty="0">
                  <a:solidFill>
                    <a:srgbClr val="333333"/>
                  </a:solidFill>
                  <a:effectLst/>
                  <a:latin typeface="Arial" panose="020B0604020202020204" pitchFamily="34" charset="0"/>
                  <a:cs typeface="Arial" panose="020B0604020202020204" pitchFamily="34" charset="0"/>
                </a:endParaRPr>
              </a:p>
              <a:p>
                <a:r>
                  <a:rPr lang="vi-VN" sz="3200" b="0" i="0" dirty="0">
                    <a:solidFill>
                      <a:srgbClr val="333333"/>
                    </a:solidFill>
                    <a:effectLst/>
                    <a:latin typeface="Arial" panose="020B0604020202020204" pitchFamily="34" charset="0"/>
                    <a:cs typeface="Arial" panose="020B0604020202020204" pitchFamily="34" charset="0"/>
                  </a:rPr>
                  <a:t>- Bước 3: </a:t>
                </a:r>
                <a:r>
                  <a:rPr lang="vi-VN" sz="3200" dirty="0">
                    <a:solidFill>
                      <a:srgbClr val="333333"/>
                    </a:solidFill>
                    <a:latin typeface="Arial" panose="020B0604020202020204" pitchFamily="34" charset="0"/>
                    <a:cs typeface="Arial" panose="020B0604020202020204" pitchFamily="34" charset="0"/>
                  </a:rPr>
                  <a:t>Xác định x, y (x, y thường là những số nguyên nhỏ nhất thỏa mãn tỉ lệ trên)</a:t>
                </a:r>
                <a:endParaRPr lang="vi-VN" sz="32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F2238249-E7F4-4B9C-A045-3C04345B6B94}"/>
                  </a:ext>
                </a:extLst>
              </p:cNvPr>
              <p:cNvSpPr txBox="1">
                <a:spLocks noRot="1" noChangeAspect="1" noMove="1" noResize="1" noEditPoints="1" noAdjustHandles="1" noChangeArrowheads="1" noChangeShapeType="1" noTextEdit="1"/>
              </p:cNvSpPr>
              <p:nvPr/>
            </p:nvSpPr>
            <p:spPr>
              <a:xfrm>
                <a:off x="1116036" y="3636499"/>
                <a:ext cx="9959925" cy="2340384"/>
              </a:xfrm>
              <a:prstGeom prst="rect">
                <a:avLst/>
              </a:prstGeom>
              <a:blipFill>
                <a:blip r:embed="rId3"/>
                <a:stretch>
                  <a:fillRect l="-1467" t="-3117" b="-7532"/>
                </a:stretch>
              </a:blipFill>
            </p:spPr>
            <p:txBody>
              <a:bodyPr/>
              <a:lstStyle/>
              <a:p>
                <a:r>
                  <a:rPr lang="vi-VN">
                    <a:noFill/>
                  </a:rPr>
                  <a:t> </a:t>
                </a:r>
              </a:p>
            </p:txBody>
          </p:sp>
        </mc:Fallback>
      </mc:AlternateContent>
    </p:spTree>
    <p:extLst>
      <p:ext uri="{BB962C8B-B14F-4D97-AF65-F5344CB8AC3E}">
        <p14:creationId xmlns:p14="http://schemas.microsoft.com/office/powerpoint/2010/main" val="4263058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p:bldP spid="7"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FD58746-FDB6-46A0-B4DE-EB82A6FF5983}"/>
              </a:ext>
            </a:extLst>
          </p:cNvPr>
          <p:cNvSpPr txBox="1"/>
          <p:nvPr/>
        </p:nvSpPr>
        <p:spPr>
          <a:xfrm>
            <a:off x="604912" y="1019243"/>
            <a:ext cx="1856934"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Ví dụ 3: </a:t>
            </a:r>
            <a:endParaRPr lang="vi-VN" sz="3200" dirty="0"/>
          </a:p>
        </p:txBody>
      </p:sp>
      <p:sp>
        <p:nvSpPr>
          <p:cNvPr id="3" name="TextBox 2">
            <a:extLst>
              <a:ext uri="{FF2B5EF4-FFF2-40B4-BE49-F238E27FC236}">
                <a16:creationId xmlns="" xmlns:a16="http://schemas.microsoft.com/office/drawing/2014/main" id="{DC808040-C1CC-4148-B481-57403D528E1C}"/>
              </a:ext>
            </a:extLst>
          </p:cNvPr>
          <p:cNvSpPr txBox="1"/>
          <p:nvPr/>
        </p:nvSpPr>
        <p:spPr>
          <a:xfrm>
            <a:off x="2461846" y="937017"/>
            <a:ext cx="8991936" cy="1077218"/>
          </a:xfrm>
          <a:prstGeom prst="rect">
            <a:avLst/>
          </a:prstGeom>
          <a:noFill/>
        </p:spPr>
        <p:txBody>
          <a:bodyPr wrap="square">
            <a:spAutoFit/>
          </a:bodyPr>
          <a:lstStyle/>
          <a:p>
            <a:r>
              <a:rPr lang="vi-VN" sz="3200" i="1" dirty="0">
                <a:solidFill>
                  <a:srgbClr val="7030A0"/>
                </a:solidFill>
                <a:latin typeface="Arial" panose="020B0604020202020204" pitchFamily="34" charset="0"/>
                <a:cs typeface="Arial" panose="020B0604020202020204" pitchFamily="34" charset="0"/>
              </a:rPr>
              <a:t>Lập công thức hoá học của hợp chất tạo bởi S hoá trị VI và O.</a:t>
            </a:r>
            <a:endParaRPr lang="vi-VN" sz="3200" i="1" baseline="-25000" dirty="0">
              <a:solidFill>
                <a:srgbClr val="7030A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0ACE71AD-DEBF-4672-A328-DFEA296B5C86}"/>
              </a:ext>
            </a:extLst>
          </p:cNvPr>
          <p:cNvSpPr txBox="1"/>
          <p:nvPr/>
        </p:nvSpPr>
        <p:spPr>
          <a:xfrm>
            <a:off x="1748505" y="3472834"/>
            <a:ext cx="8556655" cy="584775"/>
          </a:xfrm>
          <a:prstGeom prst="rect">
            <a:avLst/>
          </a:prstGeom>
          <a:noFill/>
        </p:spPr>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 </a:t>
            </a:r>
            <a:r>
              <a:rPr lang="vi-VN" sz="3200" dirty="0">
                <a:solidFill>
                  <a:srgbClr val="333333"/>
                </a:solidFill>
                <a:latin typeface="Arial" panose="020B0604020202020204" pitchFamily="34" charset="0"/>
                <a:cs typeface="Arial" panose="020B0604020202020204" pitchFamily="34" charset="0"/>
              </a:rPr>
              <a:t>- Theo quy tắc hoá trị, ta có: x x VI = y x II.</a:t>
            </a:r>
            <a:endParaRPr lang="vi-VN" sz="3200" b="0" i="0" dirty="0">
              <a:solidFill>
                <a:srgbClr val="333333"/>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9BCAAFB9-780D-4AB9-8A05-2AD2DD8551BA}"/>
              </a:ext>
            </a:extLst>
          </p:cNvPr>
          <p:cNvSpPr txBox="1"/>
          <p:nvPr/>
        </p:nvSpPr>
        <p:spPr>
          <a:xfrm>
            <a:off x="4891649" y="2014235"/>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7" name="TextBox 6">
            <a:extLst>
              <a:ext uri="{FF2B5EF4-FFF2-40B4-BE49-F238E27FC236}">
                <a16:creationId xmlns="" xmlns:a16="http://schemas.microsoft.com/office/drawing/2014/main" id="{F6C6ABEE-43F7-4EA5-A8E8-99B9A8E3F3AB}"/>
              </a:ext>
            </a:extLst>
          </p:cNvPr>
          <p:cNvSpPr txBox="1"/>
          <p:nvPr/>
        </p:nvSpPr>
        <p:spPr>
          <a:xfrm>
            <a:off x="1748506" y="2735659"/>
            <a:ext cx="7547894" cy="584775"/>
          </a:xfrm>
          <a:prstGeom prst="rect">
            <a:avLst/>
          </a:prstGeom>
          <a:noFill/>
        </p:spPr>
        <p:txBody>
          <a:bodyPr wrap="square">
            <a:spAutoFit/>
          </a:bodyPr>
          <a:lstStyle/>
          <a:p>
            <a:r>
              <a:rPr lang="vi-VN" sz="3200" dirty="0">
                <a:solidFill>
                  <a:srgbClr val="333333"/>
                </a:solidFill>
                <a:latin typeface="Arial" panose="020B0604020202020204" pitchFamily="34" charset="0"/>
                <a:cs typeface="Arial" panose="020B0604020202020204" pitchFamily="34" charset="0"/>
              </a:rPr>
              <a:t>- Đặt công thức của hợp chất là S</a:t>
            </a:r>
            <a:r>
              <a:rPr lang="vi-VN" sz="3200" baseline="-25000" dirty="0">
                <a:solidFill>
                  <a:srgbClr val="333333"/>
                </a:solidFill>
                <a:latin typeface="Arial" panose="020B0604020202020204" pitchFamily="34" charset="0"/>
                <a:cs typeface="Arial" panose="020B0604020202020204" pitchFamily="34" charset="0"/>
              </a:rPr>
              <a:t>x</a:t>
            </a:r>
            <a:r>
              <a:rPr lang="vi-VN" sz="3200" dirty="0">
                <a:solidFill>
                  <a:srgbClr val="333333"/>
                </a:solidFill>
                <a:latin typeface="Arial" panose="020B0604020202020204" pitchFamily="34" charset="0"/>
                <a:cs typeface="Arial" panose="020B0604020202020204" pitchFamily="34" charset="0"/>
              </a:rPr>
              <a:t>O</a:t>
            </a:r>
            <a:r>
              <a:rPr lang="vi-VN" sz="3200" baseline="-25000" dirty="0">
                <a:solidFill>
                  <a:srgbClr val="333333"/>
                </a:solidFill>
                <a:latin typeface="Arial" panose="020B0604020202020204" pitchFamily="34" charset="0"/>
                <a:cs typeface="Arial" panose="020B0604020202020204" pitchFamily="34" charset="0"/>
              </a:rPr>
              <a:t>y</a:t>
            </a:r>
            <a:r>
              <a:rPr lang="vi-VN" sz="3200" dirty="0">
                <a:solidFill>
                  <a:srgbClr val="333333"/>
                </a:solidFill>
                <a:latin typeface="Arial" panose="020B0604020202020204" pitchFamily="34" charset="0"/>
                <a:cs typeface="Arial" panose="020B0604020202020204" pitchFamily="34" charset="0"/>
              </a:rPr>
              <a:t>.</a:t>
            </a:r>
            <a:endParaRPr lang="vi-VN" sz="3200" b="0" i="0" dirty="0">
              <a:solidFill>
                <a:srgbClr val="333333"/>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C6A3B681-3C7B-452A-87BD-754CCC1FB9B9}"/>
              </a:ext>
            </a:extLst>
          </p:cNvPr>
          <p:cNvSpPr txBox="1"/>
          <p:nvPr/>
        </p:nvSpPr>
        <p:spPr>
          <a:xfrm>
            <a:off x="1953352" y="5072746"/>
            <a:ext cx="8790847" cy="584775"/>
          </a:xfrm>
          <a:prstGeom prst="rect">
            <a:avLst/>
          </a:prstGeom>
          <a:noFill/>
        </p:spPr>
        <p:txBody>
          <a:bodyPr wrap="square">
            <a:spAutoFit/>
          </a:bodyPr>
          <a:lstStyle/>
          <a:p>
            <a:r>
              <a:rPr lang="vi-VN" sz="3200" dirty="0">
                <a:solidFill>
                  <a:srgbClr val="333333"/>
                </a:solidFill>
                <a:latin typeface="Arial" panose="020B0604020202020204" pitchFamily="34" charset="0"/>
                <a:cs typeface="Arial" panose="020B0604020202020204" pitchFamily="34" charset="0"/>
              </a:rPr>
              <a:t>Vậy Công thức hoá học của hợp chất là: SO</a:t>
            </a:r>
            <a:r>
              <a:rPr lang="vi-VN" sz="3200" baseline="-25000" dirty="0">
                <a:solidFill>
                  <a:srgbClr val="333333"/>
                </a:solidFill>
                <a:latin typeface="Arial" panose="020B0604020202020204" pitchFamily="34" charset="0"/>
                <a:cs typeface="Arial" panose="020B0604020202020204" pitchFamily="34" charset="0"/>
              </a:rPr>
              <a:t>3</a:t>
            </a:r>
            <a:r>
              <a:rPr lang="vi-VN" sz="3200" dirty="0">
                <a:solidFill>
                  <a:srgbClr val="333333"/>
                </a:solidFill>
                <a:latin typeface="Arial" panose="020B0604020202020204" pitchFamily="34" charset="0"/>
                <a:cs typeface="Arial" panose="020B0604020202020204" pitchFamily="34" charset="0"/>
              </a:rPr>
              <a:t>.</a:t>
            </a:r>
            <a:endParaRPr lang="vi-VN" sz="3200" b="0" i="0" baseline="-25000" dirty="0">
              <a:solidFill>
                <a:srgbClr val="333333"/>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 xmlns:a16="http://schemas.microsoft.com/office/drawing/2014/main" id="{2E38EF23-967A-417A-A962-F71022C1A759}"/>
                  </a:ext>
                </a:extLst>
              </p:cNvPr>
              <p:cNvSpPr txBox="1"/>
              <p:nvPr/>
            </p:nvSpPr>
            <p:spPr>
              <a:xfrm>
                <a:off x="1816788" y="4058935"/>
                <a:ext cx="8556655" cy="832344"/>
              </a:xfrm>
              <a:prstGeom prst="rect">
                <a:avLst/>
              </a:prstGeom>
              <a:noFill/>
            </p:spPr>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 </a:t>
                </a:r>
                <a:r>
                  <a:rPr lang="vi-VN" sz="3200" dirty="0">
                    <a:solidFill>
                      <a:srgbClr val="333333"/>
                    </a:solidFill>
                    <a:latin typeface="Arial" panose="020B0604020202020204" pitchFamily="34" charset="0"/>
                    <a:cs typeface="Arial" panose="020B0604020202020204" pitchFamily="34" charset="0"/>
                  </a:rPr>
                  <a:t>- Ta có tỉ lệ: </a:t>
                </a:r>
                <a14:m>
                  <m:oMath xmlns:m="http://schemas.openxmlformats.org/officeDocument/2006/math">
                    <m:f>
                      <m:fPr>
                        <m:ctrlPr>
                          <a:rPr lang="vi-VN" sz="3200" i="1" dirty="0" smtClean="0">
                            <a:solidFill>
                              <a:srgbClr val="333333"/>
                            </a:solidFill>
                            <a:latin typeface="Cambria Math"/>
                            <a:cs typeface="Arial" panose="020B0604020202020204" pitchFamily="34" charset="0"/>
                          </a:rPr>
                        </m:ctrlPr>
                      </m:fPr>
                      <m:num>
                        <m:r>
                          <a:rPr lang="vi-VN" sz="3200" b="0" i="1" dirty="0" smtClean="0">
                            <a:solidFill>
                              <a:srgbClr val="333333"/>
                            </a:solidFill>
                            <a:latin typeface="Cambria Math" panose="02040503050406030204" pitchFamily="18" charset="0"/>
                            <a:cs typeface="Arial" panose="020B0604020202020204" pitchFamily="34" charset="0"/>
                          </a:rPr>
                          <m:t>𝑥</m:t>
                        </m:r>
                      </m:num>
                      <m:den>
                        <m:r>
                          <a:rPr lang="vi-VN" sz="3200" b="0" i="1" dirty="0" smtClean="0">
                            <a:solidFill>
                              <a:srgbClr val="333333"/>
                            </a:solidFill>
                            <a:latin typeface="Cambria Math" panose="02040503050406030204" pitchFamily="18" charset="0"/>
                            <a:cs typeface="Arial" panose="020B0604020202020204" pitchFamily="34" charset="0"/>
                          </a:rPr>
                          <m:t>𝑦</m:t>
                        </m:r>
                      </m:den>
                    </m:f>
                    <m:r>
                      <a:rPr lang="vi-VN" sz="3200" i="1" dirty="0" smtClean="0">
                        <a:solidFill>
                          <a:srgbClr val="333333"/>
                        </a:solidFill>
                        <a:latin typeface="Cambria Math" panose="02040503050406030204" pitchFamily="18" charset="0"/>
                        <a:cs typeface="Arial" panose="020B0604020202020204" pitchFamily="34" charset="0"/>
                      </a:rPr>
                      <m:t> </m:t>
                    </m:r>
                  </m:oMath>
                </a14:m>
                <a:r>
                  <a:rPr lang="vi-VN" sz="3200" dirty="0">
                    <a:solidFill>
                      <a:srgbClr val="333333"/>
                    </a:solidFill>
                    <a:latin typeface="Arial" panose="020B0604020202020204" pitchFamily="34" charset="0"/>
                    <a:cs typeface="Arial" panose="020B0604020202020204" pitchFamily="34" charset="0"/>
                  </a:rPr>
                  <a:t>= </a:t>
                </a:r>
                <a14:m>
                  <m:oMath xmlns:m="http://schemas.openxmlformats.org/officeDocument/2006/math">
                    <m:f>
                      <m:fPr>
                        <m:ctrlPr>
                          <a:rPr lang="vi-VN" sz="3200" i="1" smtClean="0">
                            <a:solidFill>
                              <a:srgbClr val="333333"/>
                            </a:solidFill>
                            <a:latin typeface="Cambria Math"/>
                            <a:cs typeface="Arial" panose="020B0604020202020204" pitchFamily="34" charset="0"/>
                          </a:rPr>
                        </m:ctrlPr>
                      </m:fPr>
                      <m:num>
                        <m:r>
                          <a:rPr lang="vi-VN" sz="3200" b="0" i="1" smtClean="0">
                            <a:solidFill>
                              <a:srgbClr val="333333"/>
                            </a:solidFill>
                            <a:latin typeface="Cambria Math" panose="02040503050406030204" pitchFamily="18" charset="0"/>
                            <a:cs typeface="Arial" panose="020B0604020202020204" pitchFamily="34" charset="0"/>
                          </a:rPr>
                          <m:t>𝐼𝐼</m:t>
                        </m:r>
                      </m:num>
                      <m:den>
                        <m:r>
                          <a:rPr lang="vi-VN" sz="3200" b="0" i="1" smtClean="0">
                            <a:solidFill>
                              <a:srgbClr val="333333"/>
                            </a:solidFill>
                            <a:latin typeface="Cambria Math" panose="02040503050406030204" pitchFamily="18" charset="0"/>
                            <a:cs typeface="Arial" panose="020B0604020202020204" pitchFamily="34" charset="0"/>
                          </a:rPr>
                          <m:t>𝑉𝐼</m:t>
                        </m:r>
                      </m:den>
                    </m:f>
                    <m:r>
                      <a:rPr lang="vi-VN" sz="3200" b="0" i="1" smtClean="0">
                        <a:solidFill>
                          <a:srgbClr val="333333"/>
                        </a:solidFill>
                        <a:latin typeface="Cambria Math" panose="02040503050406030204" pitchFamily="18" charset="0"/>
                        <a:cs typeface="Arial" panose="020B0604020202020204" pitchFamily="34" charset="0"/>
                      </a:rPr>
                      <m:t>= </m:t>
                    </m:r>
                    <m:f>
                      <m:fPr>
                        <m:ctrlPr>
                          <a:rPr lang="vi-VN" sz="3200" b="0" i="1" smtClean="0">
                            <a:solidFill>
                              <a:srgbClr val="333333"/>
                            </a:solidFill>
                            <a:latin typeface="Cambria Math"/>
                            <a:cs typeface="Arial" panose="020B0604020202020204" pitchFamily="34" charset="0"/>
                          </a:rPr>
                        </m:ctrlPr>
                      </m:fPr>
                      <m:num>
                        <m:r>
                          <a:rPr lang="vi-VN" sz="3200" b="0" i="1" smtClean="0">
                            <a:solidFill>
                              <a:srgbClr val="333333"/>
                            </a:solidFill>
                            <a:latin typeface="Cambria Math" panose="02040503050406030204" pitchFamily="18" charset="0"/>
                            <a:cs typeface="Arial" panose="020B0604020202020204" pitchFamily="34" charset="0"/>
                          </a:rPr>
                          <m:t>1</m:t>
                        </m:r>
                      </m:num>
                      <m:den>
                        <m:r>
                          <a:rPr lang="vi-VN" sz="3200" b="0" i="1" smtClean="0">
                            <a:solidFill>
                              <a:srgbClr val="333333"/>
                            </a:solidFill>
                            <a:latin typeface="Cambria Math" panose="02040503050406030204" pitchFamily="18" charset="0"/>
                            <a:cs typeface="Arial" panose="020B0604020202020204" pitchFamily="34" charset="0"/>
                          </a:rPr>
                          <m:t>3</m:t>
                        </m:r>
                      </m:den>
                    </m:f>
                  </m:oMath>
                </a14:m>
                <a:r>
                  <a:rPr lang="vi-VN" sz="3200" dirty="0">
                    <a:solidFill>
                      <a:srgbClr val="333333"/>
                    </a:solidFill>
                    <a:latin typeface="Arial" panose="020B0604020202020204" pitchFamily="34" charset="0"/>
                    <a:cs typeface="Arial" panose="020B0604020202020204" pitchFamily="34" charset="0"/>
                  </a:rPr>
                  <a:t>. Lấy x = 1 và y = 3</a:t>
                </a:r>
                <a:endParaRPr lang="vi-VN" sz="32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2E38EF23-967A-417A-A962-F71022C1A759}"/>
                  </a:ext>
                </a:extLst>
              </p:cNvPr>
              <p:cNvSpPr txBox="1">
                <a:spLocks noRot="1" noChangeAspect="1" noMove="1" noResize="1" noEditPoints="1" noAdjustHandles="1" noChangeArrowheads="1" noChangeShapeType="1" noTextEdit="1"/>
              </p:cNvSpPr>
              <p:nvPr/>
            </p:nvSpPr>
            <p:spPr>
              <a:xfrm>
                <a:off x="1816788" y="4058935"/>
                <a:ext cx="8556655" cy="832344"/>
              </a:xfrm>
              <a:prstGeom prst="rect">
                <a:avLst/>
              </a:prstGeom>
              <a:blipFill>
                <a:blip r:embed="rId2"/>
                <a:stretch>
                  <a:fillRect l="-499" t="-2206" b="-1471"/>
                </a:stretch>
              </a:blipFill>
            </p:spPr>
            <p:txBody>
              <a:bodyPr/>
              <a:lstStyle/>
              <a:p>
                <a:r>
                  <a:rPr lang="vi-VN">
                    <a:noFill/>
                  </a:rPr>
                  <a:t> </a:t>
                </a:r>
              </a:p>
            </p:txBody>
          </p:sp>
        </mc:Fallback>
      </mc:AlternateContent>
    </p:spTree>
    <p:extLst>
      <p:ext uri="{BB962C8B-B14F-4D97-AF65-F5344CB8AC3E}">
        <p14:creationId xmlns:p14="http://schemas.microsoft.com/office/powerpoint/2010/main" val="944610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 xmlns:a16="http://schemas.microsoft.com/office/drawing/2014/main" id="{28B8D9DA-354C-47C4-B08F-36E3D2C36B3C}"/>
              </a:ext>
            </a:extLst>
          </p:cNvPr>
          <p:cNvSpPr/>
          <p:nvPr/>
        </p:nvSpPr>
        <p:spPr>
          <a:xfrm>
            <a:off x="970671" y="892921"/>
            <a:ext cx="10564837" cy="141847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Xác định công thức hoá học của hợp chất khi biết phần trăm khối lượng của các nguyên tố và khối lượng phân tử của hợp chất</a:t>
            </a:r>
          </a:p>
        </p:txBody>
      </p:sp>
      <p:sp>
        <p:nvSpPr>
          <p:cNvPr id="4" name="TextBox 3">
            <a:extLst>
              <a:ext uri="{FF2B5EF4-FFF2-40B4-BE49-F238E27FC236}">
                <a16:creationId xmlns="" xmlns:a16="http://schemas.microsoft.com/office/drawing/2014/main" id="{3C1F7EDE-AD79-429A-A366-348D7359FC97}"/>
              </a:ext>
            </a:extLst>
          </p:cNvPr>
          <p:cNvSpPr txBox="1"/>
          <p:nvPr/>
        </p:nvSpPr>
        <p:spPr>
          <a:xfrm>
            <a:off x="1491468" y="2937999"/>
            <a:ext cx="9209063" cy="2062103"/>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 Bước 1: </a:t>
            </a:r>
            <a:r>
              <a:rPr lang="vi-VN" sz="3200" dirty="0">
                <a:solidFill>
                  <a:srgbClr val="333333"/>
                </a:solidFill>
                <a:latin typeface="Arial" panose="020B0604020202020204" pitchFamily="34" charset="0"/>
                <a:cs typeface="Arial" panose="020B0604020202020204" pitchFamily="34" charset="0"/>
              </a:rPr>
              <a:t>Đặt công thức hoá học của chất là A</a:t>
            </a:r>
            <a:r>
              <a:rPr lang="vi-VN" sz="3200" baseline="-25000" dirty="0">
                <a:solidFill>
                  <a:srgbClr val="333333"/>
                </a:solidFill>
                <a:latin typeface="Arial" panose="020B0604020202020204" pitchFamily="34" charset="0"/>
                <a:cs typeface="Arial" panose="020B0604020202020204" pitchFamily="34" charset="0"/>
              </a:rPr>
              <a:t>x</a:t>
            </a:r>
            <a:r>
              <a:rPr lang="vi-VN" sz="3200" dirty="0">
                <a:solidFill>
                  <a:srgbClr val="333333"/>
                </a:solidFill>
                <a:latin typeface="Arial" panose="020B0604020202020204" pitchFamily="34" charset="0"/>
                <a:cs typeface="Arial" panose="020B0604020202020204" pitchFamily="34" charset="0"/>
              </a:rPr>
              <a:t>B</a:t>
            </a:r>
            <a:r>
              <a:rPr lang="vi-VN" sz="3200" baseline="-25000" dirty="0">
                <a:solidFill>
                  <a:srgbClr val="333333"/>
                </a:solidFill>
                <a:latin typeface="Arial" panose="020B0604020202020204" pitchFamily="34" charset="0"/>
                <a:cs typeface="Arial" panose="020B0604020202020204" pitchFamily="34" charset="0"/>
              </a:rPr>
              <a:t>y</a:t>
            </a:r>
            <a:r>
              <a:rPr lang="vi-VN" sz="3200" dirty="0">
                <a:solidFill>
                  <a:srgbClr val="333333"/>
                </a:solidFill>
                <a:latin typeface="Arial" panose="020B0604020202020204" pitchFamily="34" charset="0"/>
                <a:cs typeface="Arial" panose="020B0604020202020204" pitchFamily="34" charset="0"/>
              </a:rPr>
              <a:t>.</a:t>
            </a:r>
            <a:endParaRPr lang="vi-VN" sz="3200" baseline="-25000" dirty="0">
              <a:solidFill>
                <a:srgbClr val="333333"/>
              </a:solidFill>
              <a:latin typeface="Arial" panose="020B0604020202020204" pitchFamily="34" charset="0"/>
              <a:cs typeface="Arial" panose="020B0604020202020204" pitchFamily="34" charset="0"/>
            </a:endParaRPr>
          </a:p>
          <a:p>
            <a:r>
              <a:rPr lang="vi-VN" sz="3200" dirty="0">
                <a:solidFill>
                  <a:srgbClr val="333333"/>
                </a:solidFill>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Bước 2: </a:t>
            </a:r>
            <a:r>
              <a:rPr lang="vi-VN" sz="3200" dirty="0">
                <a:solidFill>
                  <a:srgbClr val="333333"/>
                </a:solidFill>
                <a:latin typeface="Arial" panose="020B0604020202020204" pitchFamily="34" charset="0"/>
                <a:cs typeface="Arial" panose="020B0604020202020204" pitchFamily="34" charset="0"/>
              </a:rPr>
              <a:t>Tính khối lượng của A, B trong một phân tử chất.</a:t>
            </a:r>
          </a:p>
          <a:p>
            <a:r>
              <a:rPr lang="vi-VN" sz="3200" b="0" i="0" dirty="0">
                <a:solidFill>
                  <a:srgbClr val="333333"/>
                </a:solidFill>
                <a:effectLst/>
                <a:latin typeface="Arial" panose="020B0604020202020204" pitchFamily="34" charset="0"/>
                <a:cs typeface="Arial" panose="020B0604020202020204" pitchFamily="34" charset="0"/>
              </a:rPr>
              <a:t>- </a:t>
            </a:r>
            <a:r>
              <a:rPr lang="vi-VN" sz="3200" dirty="0">
                <a:solidFill>
                  <a:srgbClr val="333333"/>
                </a:solidFill>
                <a:latin typeface="Arial" panose="020B0604020202020204" pitchFamily="34" charset="0"/>
                <a:cs typeface="Arial" panose="020B0604020202020204" pitchFamily="34" charset="0"/>
              </a:rPr>
              <a:t>Bước 3: Tìm x, y. </a:t>
            </a:r>
            <a:endParaRPr lang="vi-VN" sz="3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153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FD58746-FDB6-46A0-B4DE-EB82A6FF5983}"/>
              </a:ext>
            </a:extLst>
          </p:cNvPr>
          <p:cNvSpPr txBox="1"/>
          <p:nvPr/>
        </p:nvSpPr>
        <p:spPr>
          <a:xfrm>
            <a:off x="604912" y="1019243"/>
            <a:ext cx="1856934"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Ví dụ 4: </a:t>
            </a:r>
            <a:endParaRPr lang="vi-VN" sz="3200" dirty="0"/>
          </a:p>
        </p:txBody>
      </p:sp>
      <p:sp>
        <p:nvSpPr>
          <p:cNvPr id="3" name="TextBox 2">
            <a:extLst>
              <a:ext uri="{FF2B5EF4-FFF2-40B4-BE49-F238E27FC236}">
                <a16:creationId xmlns="" xmlns:a16="http://schemas.microsoft.com/office/drawing/2014/main" id="{DC808040-C1CC-4148-B481-57403D528E1C}"/>
              </a:ext>
            </a:extLst>
          </p:cNvPr>
          <p:cNvSpPr txBox="1"/>
          <p:nvPr/>
        </p:nvSpPr>
        <p:spPr>
          <a:xfrm>
            <a:off x="2461846" y="648710"/>
            <a:ext cx="8991936" cy="1384995"/>
          </a:xfrm>
          <a:prstGeom prst="rect">
            <a:avLst/>
          </a:prstGeom>
          <a:noFill/>
        </p:spPr>
        <p:txBody>
          <a:bodyPr wrap="square">
            <a:spAutoFit/>
          </a:bodyPr>
          <a:lstStyle/>
          <a:p>
            <a:pPr algn="just"/>
            <a:r>
              <a:rPr lang="vi-VN" sz="2800" i="1" dirty="0">
                <a:solidFill>
                  <a:srgbClr val="7030A0"/>
                </a:solidFill>
                <a:latin typeface="Arial" panose="020B0604020202020204" pitchFamily="34" charset="0"/>
                <a:cs typeface="Arial" panose="020B0604020202020204" pitchFamily="34" charset="0"/>
              </a:rPr>
              <a:t>R là hợp cliất của S và O, khối lượng phân tử của R là 64 amu. Biết phần trăm khối lượng của oxygen trong R là 50%. Hãy xác định công thức hoá học của R</a:t>
            </a: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0ACE71AD-DEBF-4672-A328-DFEA296B5C86}"/>
                  </a:ext>
                </a:extLst>
              </p:cNvPr>
              <p:cNvSpPr txBox="1"/>
              <p:nvPr/>
            </p:nvSpPr>
            <p:spPr>
              <a:xfrm>
                <a:off x="882458" y="2887780"/>
                <a:ext cx="9705277" cy="622222"/>
              </a:xfrm>
              <a:prstGeom prst="rect">
                <a:avLst/>
              </a:prstGeom>
              <a:noFill/>
            </p:spPr>
            <p:txBody>
              <a:bodyPr wrap="square">
                <a:spAutoFit/>
              </a:bodyPr>
              <a:lstStyle/>
              <a:p>
                <a:r>
                  <a:rPr lang="vi-VN" sz="2400" b="0" i="0" dirty="0">
                    <a:solidFill>
                      <a:srgbClr val="333333"/>
                    </a:solidFill>
                    <a:effectLst/>
                    <a:latin typeface="Arial" panose="020B0604020202020204" pitchFamily="34" charset="0"/>
                    <a:cs typeface="Arial" panose="020B0604020202020204" pitchFamily="34" charset="0"/>
                  </a:rPr>
                  <a:t> </a:t>
                </a:r>
                <a:r>
                  <a:rPr lang="vi-VN" sz="2400" dirty="0">
                    <a:solidFill>
                      <a:srgbClr val="333333"/>
                    </a:solidFill>
                    <a:latin typeface="Arial" panose="020B0604020202020204" pitchFamily="34" charset="0"/>
                    <a:cs typeface="Arial" panose="020B0604020202020204" pitchFamily="34" charset="0"/>
                  </a:rPr>
                  <a:t>- Khối lượng của nguyên tố O trong một phân tử R là </a:t>
                </a:r>
                <a14:m>
                  <m:oMath xmlns:m="http://schemas.openxmlformats.org/officeDocument/2006/math">
                    <m:f>
                      <m:fPr>
                        <m:ctrlPr>
                          <a:rPr lang="vi-VN" sz="2400" i="1" smtClean="0">
                            <a:solidFill>
                              <a:srgbClr val="333333"/>
                            </a:solidFill>
                            <a:latin typeface="Cambria Math"/>
                            <a:cs typeface="Arial" panose="020B0604020202020204" pitchFamily="34" charset="0"/>
                          </a:rPr>
                        </m:ctrlPr>
                      </m:fPr>
                      <m:num>
                        <m:r>
                          <a:rPr lang="vi-VN" sz="2400" b="0" i="1" smtClean="0">
                            <a:solidFill>
                              <a:srgbClr val="333333"/>
                            </a:solidFill>
                            <a:latin typeface="Cambria Math" panose="02040503050406030204" pitchFamily="18" charset="0"/>
                            <a:cs typeface="Arial" panose="020B0604020202020204" pitchFamily="34" charset="0"/>
                          </a:rPr>
                          <m:t>64 </m:t>
                        </m:r>
                        <m:r>
                          <a:rPr lang="vi-VN" sz="2400" b="0" i="1" smtClean="0">
                            <a:solidFill>
                              <a:srgbClr val="333333"/>
                            </a:solidFill>
                            <a:latin typeface="Cambria Math" panose="02040503050406030204" pitchFamily="18" charset="0"/>
                            <a:cs typeface="Arial" panose="020B0604020202020204" pitchFamily="34" charset="0"/>
                          </a:rPr>
                          <m:t>𝑥</m:t>
                        </m:r>
                        <m:r>
                          <a:rPr lang="vi-VN" sz="2400" b="0" i="1" smtClean="0">
                            <a:solidFill>
                              <a:srgbClr val="333333"/>
                            </a:solidFill>
                            <a:latin typeface="Cambria Math" panose="02040503050406030204" pitchFamily="18" charset="0"/>
                            <a:cs typeface="Arial" panose="020B0604020202020204" pitchFamily="34" charset="0"/>
                          </a:rPr>
                          <m:t> 50</m:t>
                        </m:r>
                      </m:num>
                      <m:den>
                        <m:r>
                          <a:rPr lang="vi-VN" sz="2400" b="0" i="1" smtClean="0">
                            <a:solidFill>
                              <a:srgbClr val="333333"/>
                            </a:solidFill>
                            <a:latin typeface="Cambria Math" panose="02040503050406030204" pitchFamily="18" charset="0"/>
                            <a:cs typeface="Arial" panose="020B0604020202020204" pitchFamily="34" charset="0"/>
                          </a:rPr>
                          <m:t>100</m:t>
                        </m:r>
                      </m:den>
                    </m:f>
                    <m:r>
                      <a:rPr lang="vi-VN" sz="2400" b="0" i="1" smtClean="0">
                        <a:solidFill>
                          <a:srgbClr val="333333"/>
                        </a:solidFill>
                        <a:latin typeface="Cambria Math" panose="02040503050406030204" pitchFamily="18" charset="0"/>
                        <a:cs typeface="Arial" panose="020B0604020202020204" pitchFamily="34" charset="0"/>
                      </a:rPr>
                      <m:t>=32 </m:t>
                    </m:r>
                    <m:r>
                      <a:rPr lang="vi-VN" sz="2400" b="0" i="1" smtClean="0">
                        <a:solidFill>
                          <a:srgbClr val="333333"/>
                        </a:solidFill>
                        <a:latin typeface="Cambria Math" panose="02040503050406030204" pitchFamily="18" charset="0"/>
                        <a:cs typeface="Arial" panose="020B0604020202020204" pitchFamily="34" charset="0"/>
                      </a:rPr>
                      <m:t>𝑎𝑚𝑢</m:t>
                    </m:r>
                  </m:oMath>
                </a14:m>
                <a:r>
                  <a:rPr lang="vi-VN" sz="2400" dirty="0">
                    <a:solidFill>
                      <a:srgbClr val="333333"/>
                    </a:solidFill>
                    <a:latin typeface="Arial" panose="020B0604020202020204" pitchFamily="34" charset="0"/>
                    <a:cs typeface="Arial" panose="020B0604020202020204" pitchFamily="34" charset="0"/>
                  </a:rPr>
                  <a:t> </a:t>
                </a:r>
                <a:endParaRPr lang="vi-VN" sz="24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ACE71AD-DEBF-4672-A328-DFEA296B5C86}"/>
                  </a:ext>
                </a:extLst>
              </p:cNvPr>
              <p:cNvSpPr txBox="1">
                <a:spLocks noRot="1" noChangeAspect="1" noMove="1" noResize="1" noEditPoints="1" noAdjustHandles="1" noChangeArrowheads="1" noChangeShapeType="1" noTextEdit="1"/>
              </p:cNvSpPr>
              <p:nvPr/>
            </p:nvSpPr>
            <p:spPr>
              <a:xfrm>
                <a:off x="882458" y="2887780"/>
                <a:ext cx="9705277" cy="622222"/>
              </a:xfrm>
              <a:prstGeom prst="rect">
                <a:avLst/>
              </a:prstGeom>
              <a:blipFill>
                <a:blip r:embed="rId2"/>
                <a:stretch>
                  <a:fillRect l="-126" b="-8824"/>
                </a:stretch>
              </a:blipFill>
            </p:spPr>
            <p:txBody>
              <a:bodyPr/>
              <a:lstStyle/>
              <a:p>
                <a:r>
                  <a:rPr lang="vi-VN">
                    <a:noFill/>
                  </a:rPr>
                  <a:t> </a:t>
                </a:r>
              </a:p>
            </p:txBody>
          </p:sp>
        </mc:Fallback>
      </mc:AlternateContent>
      <p:sp>
        <p:nvSpPr>
          <p:cNvPr id="6" name="TextBox 5">
            <a:extLst>
              <a:ext uri="{FF2B5EF4-FFF2-40B4-BE49-F238E27FC236}">
                <a16:creationId xmlns="" xmlns:a16="http://schemas.microsoft.com/office/drawing/2014/main" id="{9BCAAFB9-780D-4AB9-8A05-2AD2DD8551BA}"/>
              </a:ext>
            </a:extLst>
          </p:cNvPr>
          <p:cNvSpPr txBox="1"/>
          <p:nvPr/>
        </p:nvSpPr>
        <p:spPr>
          <a:xfrm>
            <a:off x="4903727" y="1969417"/>
            <a:ext cx="2054087" cy="461665"/>
          </a:xfrm>
          <a:prstGeom prst="rect">
            <a:avLst/>
          </a:prstGeom>
          <a:noFill/>
        </p:spPr>
        <p:txBody>
          <a:bodyPr wrap="square" rtlCol="0">
            <a:spAutoFit/>
          </a:bodyPr>
          <a:lstStyle/>
          <a:p>
            <a:pPr algn="ctr"/>
            <a:r>
              <a:rPr lang="vi-VN" sz="2400" b="1" dirty="0">
                <a:solidFill>
                  <a:srgbClr val="FF0000"/>
                </a:solidFill>
                <a:latin typeface="Arial" panose="020B0604020202020204" pitchFamily="34" charset="0"/>
                <a:cs typeface="Arial" panose="020B0604020202020204" pitchFamily="34" charset="0"/>
              </a:rPr>
              <a:t>Lời giải</a:t>
            </a:r>
          </a:p>
        </p:txBody>
      </p:sp>
      <p:sp>
        <p:nvSpPr>
          <p:cNvPr id="7" name="TextBox 6">
            <a:extLst>
              <a:ext uri="{FF2B5EF4-FFF2-40B4-BE49-F238E27FC236}">
                <a16:creationId xmlns="" xmlns:a16="http://schemas.microsoft.com/office/drawing/2014/main" id="{F6C6ABEE-43F7-4EA5-A8E8-99B9A8E3F3AB}"/>
              </a:ext>
            </a:extLst>
          </p:cNvPr>
          <p:cNvSpPr txBox="1"/>
          <p:nvPr/>
        </p:nvSpPr>
        <p:spPr>
          <a:xfrm>
            <a:off x="897606" y="2355427"/>
            <a:ext cx="7547894" cy="461665"/>
          </a:xfrm>
          <a:prstGeom prst="rect">
            <a:avLst/>
          </a:prstGeom>
          <a:noFill/>
        </p:spPr>
        <p:txBody>
          <a:bodyPr wrap="square">
            <a:spAutoFit/>
          </a:bodyPr>
          <a:lstStyle/>
          <a:p>
            <a:r>
              <a:rPr lang="vi-VN" sz="2400" dirty="0">
                <a:solidFill>
                  <a:srgbClr val="333333"/>
                </a:solidFill>
                <a:latin typeface="Arial" panose="020B0604020202020204" pitchFamily="34" charset="0"/>
                <a:cs typeface="Arial" panose="020B0604020202020204" pitchFamily="34" charset="0"/>
              </a:rPr>
              <a:t>- Đặt công thức của R là S</a:t>
            </a:r>
            <a:r>
              <a:rPr lang="vi-VN" sz="2400" baseline="-25000" dirty="0">
                <a:solidFill>
                  <a:srgbClr val="333333"/>
                </a:solidFill>
                <a:latin typeface="Arial" panose="020B0604020202020204" pitchFamily="34" charset="0"/>
                <a:cs typeface="Arial" panose="020B0604020202020204" pitchFamily="34" charset="0"/>
              </a:rPr>
              <a:t>x</a:t>
            </a:r>
            <a:r>
              <a:rPr lang="vi-VN" sz="2400" dirty="0">
                <a:solidFill>
                  <a:srgbClr val="333333"/>
                </a:solidFill>
                <a:latin typeface="Arial" panose="020B0604020202020204" pitchFamily="34" charset="0"/>
                <a:cs typeface="Arial" panose="020B0604020202020204" pitchFamily="34" charset="0"/>
              </a:rPr>
              <a:t>O</a:t>
            </a:r>
            <a:r>
              <a:rPr lang="vi-VN" sz="2400" baseline="-25000" dirty="0">
                <a:solidFill>
                  <a:srgbClr val="333333"/>
                </a:solidFill>
                <a:latin typeface="Arial" panose="020B0604020202020204" pitchFamily="34" charset="0"/>
                <a:cs typeface="Arial" panose="020B0604020202020204" pitchFamily="34" charset="0"/>
              </a:rPr>
              <a:t>y</a:t>
            </a:r>
            <a:r>
              <a:rPr lang="vi-VN" sz="2400" dirty="0">
                <a:solidFill>
                  <a:srgbClr val="333333"/>
                </a:solidFill>
                <a:latin typeface="Arial" panose="020B0604020202020204" pitchFamily="34" charset="0"/>
                <a:cs typeface="Arial" panose="020B0604020202020204" pitchFamily="34" charset="0"/>
              </a:rPr>
              <a:t>.</a:t>
            </a:r>
            <a:endParaRPr lang="vi-VN" sz="2400" b="0" i="0" dirty="0">
              <a:solidFill>
                <a:srgbClr val="333333"/>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C6A3B681-3C7B-452A-87BD-754CCC1FB9B9}"/>
              </a:ext>
            </a:extLst>
          </p:cNvPr>
          <p:cNvSpPr txBox="1"/>
          <p:nvPr/>
        </p:nvSpPr>
        <p:spPr>
          <a:xfrm>
            <a:off x="1089752" y="5056988"/>
            <a:ext cx="8790847" cy="461665"/>
          </a:xfrm>
          <a:prstGeom prst="rect">
            <a:avLst/>
          </a:prstGeom>
          <a:noFill/>
        </p:spPr>
        <p:txBody>
          <a:bodyPr wrap="square">
            <a:spAutoFit/>
          </a:bodyPr>
          <a:lstStyle/>
          <a:p>
            <a:r>
              <a:rPr lang="vi-VN" sz="2400" dirty="0">
                <a:solidFill>
                  <a:srgbClr val="333333"/>
                </a:solidFill>
                <a:latin typeface="Arial" panose="020B0604020202020204" pitchFamily="34" charset="0"/>
                <a:cs typeface="Arial" panose="020B0604020202020204" pitchFamily="34" charset="0"/>
              </a:rPr>
              <a:t>Vậy Công thức hoá học của hợp chất là: SO</a:t>
            </a:r>
            <a:r>
              <a:rPr lang="vi-VN" sz="2400" baseline="-25000" dirty="0">
                <a:solidFill>
                  <a:srgbClr val="333333"/>
                </a:solidFill>
                <a:latin typeface="Arial" panose="020B0604020202020204" pitchFamily="34" charset="0"/>
                <a:cs typeface="Arial" panose="020B0604020202020204" pitchFamily="34" charset="0"/>
              </a:rPr>
              <a:t>2</a:t>
            </a:r>
            <a:r>
              <a:rPr lang="vi-VN" sz="2400" dirty="0">
                <a:solidFill>
                  <a:srgbClr val="333333"/>
                </a:solidFill>
                <a:latin typeface="Arial" panose="020B0604020202020204" pitchFamily="34" charset="0"/>
                <a:cs typeface="Arial" panose="020B0604020202020204" pitchFamily="34" charset="0"/>
              </a:rPr>
              <a:t>.</a:t>
            </a:r>
            <a:endParaRPr lang="vi-VN" sz="2400" b="0" i="0" baseline="-25000" dirty="0">
              <a:solidFill>
                <a:srgbClr val="333333"/>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 xmlns:a16="http://schemas.microsoft.com/office/drawing/2014/main" id="{2E38EF23-967A-417A-A962-F71022C1A759}"/>
              </a:ext>
            </a:extLst>
          </p:cNvPr>
          <p:cNvSpPr txBox="1"/>
          <p:nvPr/>
        </p:nvSpPr>
        <p:spPr>
          <a:xfrm>
            <a:off x="897606" y="4243650"/>
            <a:ext cx="8556655" cy="830997"/>
          </a:xfrm>
          <a:prstGeom prst="rect">
            <a:avLst/>
          </a:prstGeom>
          <a:noFill/>
        </p:spPr>
        <p:txBody>
          <a:bodyPr wrap="square">
            <a:spAutoFit/>
          </a:bodyPr>
          <a:lstStyle/>
          <a:p>
            <a:r>
              <a:rPr lang="vi-VN" sz="2400" b="0" i="0" dirty="0">
                <a:solidFill>
                  <a:srgbClr val="333333"/>
                </a:solidFill>
                <a:effectLst/>
                <a:latin typeface="Arial" panose="020B0604020202020204" pitchFamily="34" charset="0"/>
                <a:cs typeface="Arial" panose="020B0604020202020204" pitchFamily="34" charset="0"/>
              </a:rPr>
              <a:t> </a:t>
            </a:r>
            <a:r>
              <a:rPr lang="vi-VN" sz="2400" dirty="0">
                <a:solidFill>
                  <a:srgbClr val="333333"/>
                </a:solidFill>
                <a:latin typeface="Arial" panose="020B0604020202020204" pitchFamily="34" charset="0"/>
                <a:cs typeface="Arial" panose="020B0604020202020204" pitchFamily="34" charset="0"/>
              </a:rPr>
              <a:t>- Ta có: 16 x y = 32 → y = 2</a:t>
            </a:r>
          </a:p>
          <a:p>
            <a:r>
              <a:rPr lang="vi-VN" sz="2400" dirty="0">
                <a:solidFill>
                  <a:srgbClr val="333333"/>
                </a:solidFill>
                <a:latin typeface="Arial" panose="020B0604020202020204" pitchFamily="34" charset="0"/>
                <a:cs typeface="Arial" panose="020B0604020202020204" pitchFamily="34" charset="0"/>
              </a:rPr>
              <a:t>               32 x x = 32 → x = 1</a:t>
            </a:r>
            <a:endParaRPr lang="vi-VN" sz="2400" b="0" i="0" dirty="0">
              <a:solidFill>
                <a:srgbClr val="333333"/>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6521F619-6236-4DD8-AA66-FA954D31B17C}"/>
                  </a:ext>
                </a:extLst>
              </p:cNvPr>
              <p:cNvSpPr txBox="1"/>
              <p:nvPr/>
            </p:nvSpPr>
            <p:spPr>
              <a:xfrm>
                <a:off x="882458" y="3580691"/>
                <a:ext cx="10411936" cy="461665"/>
              </a:xfrm>
              <a:prstGeom prst="rect">
                <a:avLst/>
              </a:prstGeom>
              <a:noFill/>
            </p:spPr>
            <p:txBody>
              <a:bodyPr wrap="square">
                <a:spAutoFit/>
              </a:bodyPr>
              <a:lstStyle/>
              <a:p>
                <a:r>
                  <a:rPr lang="vi-VN" sz="2400" b="0" i="0" dirty="0">
                    <a:solidFill>
                      <a:srgbClr val="333333"/>
                    </a:solidFill>
                    <a:effectLst/>
                    <a:latin typeface="Arial" panose="020B0604020202020204" pitchFamily="34" charset="0"/>
                    <a:cs typeface="Arial" panose="020B0604020202020204" pitchFamily="34" charset="0"/>
                  </a:rPr>
                  <a:t> </a:t>
                </a:r>
                <a:r>
                  <a:rPr lang="vi-VN" sz="2400" dirty="0">
                    <a:solidFill>
                      <a:srgbClr val="333333"/>
                    </a:solidFill>
                    <a:latin typeface="Arial" panose="020B0604020202020204" pitchFamily="34" charset="0"/>
                    <a:cs typeface="Arial" panose="020B0604020202020204" pitchFamily="34" charset="0"/>
                  </a:rPr>
                  <a:t>- Khối lượng của nguyên tố S trong một phân tử R là </a:t>
                </a:r>
                <a14:m>
                  <m:oMath xmlns:m="http://schemas.openxmlformats.org/officeDocument/2006/math">
                    <m:r>
                      <a:rPr lang="vi-VN" sz="2400" i="1" smtClean="0">
                        <a:solidFill>
                          <a:srgbClr val="333333"/>
                        </a:solidFill>
                        <a:latin typeface="Cambria Math" panose="02040503050406030204" pitchFamily="18" charset="0"/>
                        <a:cs typeface="Arial" panose="020B0604020202020204" pitchFamily="34" charset="0"/>
                      </a:rPr>
                      <m:t>6</m:t>
                    </m:r>
                    <m:r>
                      <a:rPr lang="vi-VN" sz="2400" b="0" i="1" smtClean="0">
                        <a:solidFill>
                          <a:srgbClr val="333333"/>
                        </a:solidFill>
                        <a:latin typeface="Cambria Math" panose="02040503050406030204" pitchFamily="18" charset="0"/>
                        <a:cs typeface="Arial" panose="020B0604020202020204" pitchFamily="34" charset="0"/>
                      </a:rPr>
                      <m:t>4 −32=32 </m:t>
                    </m:r>
                    <m:r>
                      <a:rPr lang="vi-VN" sz="2400" b="0" i="1" smtClean="0">
                        <a:solidFill>
                          <a:srgbClr val="333333"/>
                        </a:solidFill>
                        <a:latin typeface="Cambria Math" panose="02040503050406030204" pitchFamily="18" charset="0"/>
                        <a:cs typeface="Arial" panose="020B0604020202020204" pitchFamily="34" charset="0"/>
                      </a:rPr>
                      <m:t>𝑎𝑚𝑢</m:t>
                    </m:r>
                  </m:oMath>
                </a14:m>
                <a:r>
                  <a:rPr lang="vi-VN" sz="2400" dirty="0">
                    <a:solidFill>
                      <a:srgbClr val="333333"/>
                    </a:solidFill>
                    <a:latin typeface="Arial" panose="020B0604020202020204" pitchFamily="34" charset="0"/>
                    <a:cs typeface="Arial" panose="020B0604020202020204" pitchFamily="34" charset="0"/>
                  </a:rPr>
                  <a:t> </a:t>
                </a:r>
                <a:endParaRPr lang="vi-VN" sz="24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521F619-6236-4DD8-AA66-FA954D31B17C}"/>
                  </a:ext>
                </a:extLst>
              </p:cNvPr>
              <p:cNvSpPr txBox="1">
                <a:spLocks noRot="1" noChangeAspect="1" noMove="1" noResize="1" noEditPoints="1" noAdjustHandles="1" noChangeArrowheads="1" noChangeShapeType="1" noTextEdit="1"/>
              </p:cNvSpPr>
              <p:nvPr/>
            </p:nvSpPr>
            <p:spPr>
              <a:xfrm>
                <a:off x="882458" y="3580691"/>
                <a:ext cx="10411936" cy="461665"/>
              </a:xfrm>
              <a:prstGeom prst="rect">
                <a:avLst/>
              </a:prstGeom>
              <a:blipFill>
                <a:blip r:embed="rId3"/>
                <a:stretch>
                  <a:fillRect l="-117" t="-9211" b="-30263"/>
                </a:stretch>
              </a:blipFill>
            </p:spPr>
            <p:txBody>
              <a:bodyPr/>
              <a:lstStyle/>
              <a:p>
                <a:r>
                  <a:rPr lang="vi-VN">
                    <a:noFill/>
                  </a:rPr>
                  <a:t> </a:t>
                </a:r>
              </a:p>
            </p:txBody>
          </p:sp>
        </mc:Fallback>
      </mc:AlternateContent>
    </p:spTree>
    <p:extLst>
      <p:ext uri="{BB962C8B-B14F-4D97-AF65-F5344CB8AC3E}">
        <p14:creationId xmlns:p14="http://schemas.microsoft.com/office/powerpoint/2010/main" val="853808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 xmlns:a16="http://schemas.microsoft.com/office/drawing/2014/main" id="{08E75ADE-D2E3-4C99-9334-164926F1F1BB}"/>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3" name="TextBox 2">
            <a:extLst>
              <a:ext uri="{FF2B5EF4-FFF2-40B4-BE49-F238E27FC236}">
                <a16:creationId xmlns="" xmlns:a16="http://schemas.microsoft.com/office/drawing/2014/main" id="{6B54930D-B5FA-4727-AF97-DCA93222CA7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pic>
        <p:nvPicPr>
          <p:cNvPr id="6" name="图片 3">
            <a:extLst>
              <a:ext uri="{FF2B5EF4-FFF2-40B4-BE49-F238E27FC236}">
                <a16:creationId xmlns="" xmlns:a16="http://schemas.microsoft.com/office/drawing/2014/main" id="{A86CF73F-2626-450F-88DA-E526C43BA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413" y="2292440"/>
            <a:ext cx="3480743" cy="3480743"/>
          </a:xfrm>
          <a:prstGeom prst="rect">
            <a:avLst/>
          </a:prstGeom>
        </p:spPr>
      </p:pic>
      <p:grpSp>
        <p:nvGrpSpPr>
          <p:cNvPr id="8" name="Group 7">
            <a:extLst>
              <a:ext uri="{FF2B5EF4-FFF2-40B4-BE49-F238E27FC236}">
                <a16:creationId xmlns="" xmlns:a16="http://schemas.microsoft.com/office/drawing/2014/main" id="{4A41035C-1200-481D-B475-628CCE7F4574}"/>
              </a:ext>
            </a:extLst>
          </p:cNvPr>
          <p:cNvGrpSpPr/>
          <p:nvPr/>
        </p:nvGrpSpPr>
        <p:grpSpPr>
          <a:xfrm>
            <a:off x="4409489" y="2012690"/>
            <a:ext cx="6811197" cy="3480743"/>
            <a:chOff x="4045130" y="1628348"/>
            <a:chExt cx="6119446" cy="1976103"/>
          </a:xfrm>
        </p:grpSpPr>
        <p:sp>
          <p:nvSpPr>
            <p:cNvPr id="9" name="Cloud 8">
              <a:extLst>
                <a:ext uri="{FF2B5EF4-FFF2-40B4-BE49-F238E27FC236}">
                  <a16:creationId xmlns="" xmlns:a16="http://schemas.microsoft.com/office/drawing/2014/main" id="{4BE2FC38-1611-4AA6-9B46-386ABD986E10}"/>
                </a:ext>
              </a:extLst>
            </p:cNvPr>
            <p:cNvSpPr/>
            <p:nvPr/>
          </p:nvSpPr>
          <p:spPr>
            <a:xfrm>
              <a:off x="4045130" y="1628348"/>
              <a:ext cx="6119446" cy="1976103"/>
            </a:xfrm>
            <a:prstGeom prst="cloud">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 xmlns:a16="http://schemas.microsoft.com/office/drawing/2014/main" id="{F831FA86-B284-4BB2-B191-9A836C3CF9D5}"/>
                </a:ext>
              </a:extLst>
            </p:cNvPr>
            <p:cNvSpPr txBox="1"/>
            <p:nvPr/>
          </p:nvSpPr>
          <p:spPr>
            <a:xfrm>
              <a:off x="4585858" y="2015559"/>
              <a:ext cx="5348338" cy="1520171"/>
            </a:xfrm>
            <a:prstGeom prst="rect">
              <a:avLst/>
            </a:prstGeom>
            <a:noFill/>
          </p:spPr>
          <p:txBody>
            <a:bodyPr wrap="square">
              <a:spAutoFit/>
            </a:bodyPr>
            <a:lstStyle/>
            <a:p>
              <a:pPr algn="ctr"/>
              <a:r>
                <a:rPr lang="vi-VN" sz="2800" dirty="0">
                  <a:latin typeface="Arial" panose="020B0604020202020204" pitchFamily="34" charset="0"/>
                  <a:cs typeface="Arial" panose="020B0604020202020204" pitchFamily="34" charset="0"/>
                </a:rPr>
                <a:t>Hợp chất X được tạo thành bởi Fe và O có khối lượng phân tử là 160. Biết phần trăm khối lượng của Fe trong X là 70%. Hãy xác định công thức hóa học của X</a:t>
              </a:r>
            </a:p>
          </p:txBody>
        </p:sp>
      </p:grpSp>
    </p:spTree>
    <p:extLst>
      <p:ext uri="{BB962C8B-B14F-4D97-AF65-F5344CB8AC3E}">
        <p14:creationId xmlns:p14="http://schemas.microsoft.com/office/powerpoint/2010/main" val="35556140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B5E725D-1E44-477F-AEF5-FBBFFACB2671}"/>
              </a:ext>
            </a:extLst>
          </p:cNvPr>
          <p:cNvSpPr txBox="1"/>
          <p:nvPr/>
        </p:nvSpPr>
        <p:spPr>
          <a:xfrm>
            <a:off x="4884039" y="40064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8" name="文本框 3">
            <a:extLst>
              <a:ext uri="{FF2B5EF4-FFF2-40B4-BE49-F238E27FC236}">
                <a16:creationId xmlns="" xmlns:a16="http://schemas.microsoft.com/office/drawing/2014/main" id="{4B9427AA-61FC-4BC2-B172-7D7EF29FB3D3}"/>
              </a:ext>
            </a:extLst>
          </p:cNvPr>
          <p:cNvSpPr txBox="1"/>
          <p:nvPr/>
        </p:nvSpPr>
        <p:spPr>
          <a:xfrm>
            <a:off x="1409701" y="1926176"/>
            <a:ext cx="452120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b="0" i="0" dirty="0">
                <a:solidFill>
                  <a:srgbClr val="333333"/>
                </a:solidFill>
                <a:effectLst/>
                <a:latin typeface="Arial" panose="020B0604020202020204" pitchFamily="34" charset="0"/>
                <a:cs typeface="Arial" panose="020B0604020202020204" pitchFamily="34" charset="0"/>
              </a:rPr>
              <a:t>- Đặt công thức hóa học của X là Fe</a:t>
            </a:r>
            <a:r>
              <a:rPr lang="vi-VN" sz="2400" b="0" i="0" baseline="-25000" dirty="0">
                <a:solidFill>
                  <a:srgbClr val="333333"/>
                </a:solidFill>
                <a:effectLst/>
                <a:latin typeface="Arial" panose="020B0604020202020204" pitchFamily="34" charset="0"/>
                <a:cs typeface="Arial" panose="020B0604020202020204" pitchFamily="34" charset="0"/>
              </a:rPr>
              <a:t>x</a:t>
            </a:r>
            <a:r>
              <a:rPr lang="vi-VN" sz="2400" b="0" i="0" dirty="0">
                <a:solidFill>
                  <a:srgbClr val="333333"/>
                </a:solidFill>
                <a:effectLst/>
                <a:latin typeface="Arial" panose="020B0604020202020204" pitchFamily="34" charset="0"/>
                <a:cs typeface="Arial" panose="020B0604020202020204" pitchFamily="34" charset="0"/>
              </a:rPr>
              <a:t>O</a:t>
            </a:r>
            <a:r>
              <a:rPr lang="vi-VN" sz="2400" b="0" i="0" baseline="-25000" dirty="0">
                <a:solidFill>
                  <a:srgbClr val="333333"/>
                </a:solidFill>
                <a:effectLst/>
                <a:latin typeface="Arial" panose="020B0604020202020204" pitchFamily="34" charset="0"/>
                <a:cs typeface="Arial" panose="020B0604020202020204" pitchFamily="34" charset="0"/>
              </a:rPr>
              <a:t>y</a:t>
            </a:r>
            <a:endParaRPr lang="en-US" altLang="zh-CN" sz="2400" b="1"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19" name="文本框 3">
            <a:extLst>
              <a:ext uri="{FF2B5EF4-FFF2-40B4-BE49-F238E27FC236}">
                <a16:creationId xmlns="" xmlns:a16="http://schemas.microsoft.com/office/drawing/2014/main" id="{EB923C33-8C0A-43E8-993F-1F5BDE15B1A8}"/>
              </a:ext>
            </a:extLst>
          </p:cNvPr>
          <p:cNvSpPr txBox="1"/>
          <p:nvPr/>
        </p:nvSpPr>
        <p:spPr>
          <a:xfrm>
            <a:off x="1599906" y="3528374"/>
            <a:ext cx="4102393"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r>
              <a:rPr lang="vi-VN" sz="2400" b="0" i="0" dirty="0">
                <a:solidFill>
                  <a:srgbClr val="333333"/>
                </a:solidFill>
                <a:effectLst/>
                <a:latin typeface="Arial" panose="020B0604020202020204" pitchFamily="34" charset="0"/>
                <a:cs typeface="Arial" panose="020B0604020202020204" pitchFamily="34" charset="0"/>
              </a:rPr>
              <a:t>- Khối lượng của nguyên tố O trong 1 phân tử X là:</a:t>
            </a:r>
          </a:p>
          <a:p>
            <a:pPr algn="l" latinLnBrk="0"/>
            <a:r>
              <a:rPr lang="vi-VN" sz="2400" b="0" i="0" dirty="0">
                <a:solidFill>
                  <a:srgbClr val="333333"/>
                </a:solidFill>
                <a:effectLst/>
                <a:latin typeface="Arial" panose="020B0604020202020204" pitchFamily="34" charset="0"/>
                <a:cs typeface="Arial" panose="020B0604020202020204" pitchFamily="34" charset="0"/>
              </a:rPr>
              <a:t>160 – 112 = 48 amu</a:t>
            </a:r>
          </a:p>
        </p:txBody>
      </p:sp>
      <p:cxnSp>
        <p:nvCxnSpPr>
          <p:cNvPr id="20" name="直接连接符 31">
            <a:extLst>
              <a:ext uri="{FF2B5EF4-FFF2-40B4-BE49-F238E27FC236}">
                <a16:creationId xmlns="" xmlns:a16="http://schemas.microsoft.com/office/drawing/2014/main" id="{32C0CE9E-9518-43FC-8FD0-6923FB1AD836}"/>
              </a:ext>
            </a:extLst>
          </p:cNvPr>
          <p:cNvCxnSpPr>
            <a:cxnSpLocks/>
          </p:cNvCxnSpPr>
          <p:nvPr/>
        </p:nvCxnSpPr>
        <p:spPr>
          <a:xfrm>
            <a:off x="1599907" y="3166640"/>
            <a:ext cx="3660338" cy="0"/>
          </a:xfrm>
          <a:prstGeom prst="line">
            <a:avLst/>
          </a:prstGeom>
          <a:ln w="12700">
            <a:solidFill>
              <a:srgbClr val="040404">
                <a:alpha val="3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3">
                <a:extLst>
                  <a:ext uri="{FF2B5EF4-FFF2-40B4-BE49-F238E27FC236}">
                    <a16:creationId xmlns="" xmlns:a16="http://schemas.microsoft.com/office/drawing/2014/main" id="{8A2B3A3E-7C64-4E73-8D86-78FB80002009}"/>
                  </a:ext>
                </a:extLst>
              </p:cNvPr>
              <p:cNvSpPr txBox="1"/>
              <p:nvPr/>
            </p:nvSpPr>
            <p:spPr>
              <a:xfrm>
                <a:off x="6592869" y="1714741"/>
                <a:ext cx="4392631" cy="13608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b="0" i="0" dirty="0">
                    <a:solidFill>
                      <a:srgbClr val="333333"/>
                    </a:solidFill>
                    <a:effectLst/>
                    <a:latin typeface="Arial" panose="020B0604020202020204" pitchFamily="34" charset="0"/>
                    <a:cs typeface="Arial" panose="020B0604020202020204" pitchFamily="34" charset="0"/>
                  </a:rPr>
                  <a:t>- Khối lượng của nguyên tố Fe trong 1 phân tử X là:</a:t>
                </a:r>
                <a:endParaRPr lang="en-US" sz="2400" b="0" i="0" dirty="0">
                  <a:solidFill>
                    <a:srgbClr val="333333"/>
                  </a:solidFill>
                  <a:effectLst/>
                  <a:latin typeface="Arial" panose="020B0604020202020204" pitchFamily="34" charset="0"/>
                  <a:cs typeface="Arial" panose="020B0604020202020204" pitchFamily="34" charset="0"/>
                </a:endParaRPr>
              </a:p>
              <a:p>
                <a14:m>
                  <m:oMath xmlns:m="http://schemas.openxmlformats.org/officeDocument/2006/math">
                    <m:f>
                      <m:fPr>
                        <m:ctrlPr>
                          <a:rPr lang="vi-VN" sz="2400" i="1" smtClean="0">
                            <a:solidFill>
                              <a:srgbClr val="333333"/>
                            </a:solidFill>
                            <a:latin typeface="Cambria Math"/>
                            <a:cs typeface="Arial" panose="020B0604020202020204" pitchFamily="34" charset="0"/>
                          </a:rPr>
                        </m:ctrlPr>
                      </m:fPr>
                      <m:num>
                        <m:r>
                          <a:rPr lang="vi-VN" sz="2400" b="0" i="1" smtClean="0">
                            <a:solidFill>
                              <a:srgbClr val="333333"/>
                            </a:solidFill>
                            <a:latin typeface="Cambria Math" panose="02040503050406030204" pitchFamily="18" charset="0"/>
                            <a:cs typeface="Arial" panose="020B0604020202020204" pitchFamily="34" charset="0"/>
                          </a:rPr>
                          <m:t>160 </m:t>
                        </m:r>
                        <m:r>
                          <a:rPr lang="vi-VN" sz="2400" b="0" i="1" smtClean="0">
                            <a:solidFill>
                              <a:srgbClr val="333333"/>
                            </a:solidFill>
                            <a:latin typeface="Cambria Math" panose="02040503050406030204" pitchFamily="18" charset="0"/>
                            <a:cs typeface="Arial" panose="020B0604020202020204" pitchFamily="34" charset="0"/>
                          </a:rPr>
                          <m:t>𝑥</m:t>
                        </m:r>
                        <m:r>
                          <a:rPr lang="vi-VN" sz="2400" b="0" i="1" smtClean="0">
                            <a:solidFill>
                              <a:srgbClr val="333333"/>
                            </a:solidFill>
                            <a:latin typeface="Cambria Math" panose="02040503050406030204" pitchFamily="18" charset="0"/>
                            <a:cs typeface="Arial" panose="020B0604020202020204" pitchFamily="34" charset="0"/>
                          </a:rPr>
                          <m:t> 70</m:t>
                        </m:r>
                      </m:num>
                      <m:den>
                        <m:r>
                          <a:rPr lang="vi-VN" sz="2400" b="0" i="1" smtClean="0">
                            <a:solidFill>
                              <a:srgbClr val="333333"/>
                            </a:solidFill>
                            <a:latin typeface="Cambria Math" panose="02040503050406030204" pitchFamily="18" charset="0"/>
                            <a:cs typeface="Arial" panose="020B0604020202020204" pitchFamily="34" charset="0"/>
                          </a:rPr>
                          <m:t>100</m:t>
                        </m:r>
                      </m:den>
                    </m:f>
                    <m:r>
                      <a:rPr lang="vi-VN" sz="2400" b="0" i="1" smtClean="0">
                        <a:solidFill>
                          <a:srgbClr val="333333"/>
                        </a:solidFill>
                        <a:latin typeface="Cambria Math" panose="02040503050406030204" pitchFamily="18" charset="0"/>
                        <a:cs typeface="Arial" panose="020B0604020202020204" pitchFamily="34" charset="0"/>
                      </a:rPr>
                      <m:t>=112 </m:t>
                    </m:r>
                    <m:r>
                      <a:rPr lang="vi-VN" sz="2400" b="0" i="1" smtClean="0">
                        <a:solidFill>
                          <a:srgbClr val="333333"/>
                        </a:solidFill>
                        <a:latin typeface="Cambria Math" panose="02040503050406030204" pitchFamily="18" charset="0"/>
                        <a:cs typeface="Arial" panose="020B0604020202020204" pitchFamily="34" charset="0"/>
                      </a:rPr>
                      <m:t>𝑎𝑚𝑢</m:t>
                    </m:r>
                  </m:oMath>
                </a14:m>
                <a:r>
                  <a:rPr lang="en-US" sz="2400" b="0" i="0" dirty="0">
                    <a:solidFill>
                      <a:srgbClr val="333333"/>
                    </a:solidFill>
                    <a:effectLst/>
                    <a:latin typeface="Arial" panose="020B0604020202020204" pitchFamily="34" charset="0"/>
                    <a:cs typeface="Arial" panose="020B0604020202020204" pitchFamily="34" charset="0"/>
                  </a:rPr>
                  <a:t> </a:t>
                </a:r>
                <a:endParaRPr lang="en-US" altLang="zh-CN" sz="2400" b="1" dirty="0">
                  <a:solidFill>
                    <a:schemeClr val="tx1">
                      <a:lumMod val="85000"/>
                      <a:lumOff val="15000"/>
                    </a:schemeClr>
                  </a:solidFill>
                  <a:latin typeface="Arial" panose="020B0604020202020204" pitchFamily="34" charset="0"/>
                  <a:cs typeface="Arial" panose="020B0604020202020204" pitchFamily="34" charset="0"/>
                  <a:sym typeface="+mn-lt"/>
                </a:endParaRPr>
              </a:p>
            </p:txBody>
          </p:sp>
        </mc:Choice>
        <mc:Fallback xmlns="">
          <p:sp>
            <p:nvSpPr>
              <p:cNvPr id="22" name="文本框 3">
                <a:extLst>
                  <a:ext uri="{FF2B5EF4-FFF2-40B4-BE49-F238E27FC236}">
                    <a16:creationId xmlns:a16="http://schemas.microsoft.com/office/drawing/2014/main" id="{8A2B3A3E-7C64-4E73-8D86-78FB80002009}"/>
                  </a:ext>
                </a:extLst>
              </p:cNvPr>
              <p:cNvSpPr txBox="1">
                <a:spLocks noRot="1" noChangeAspect="1" noMove="1" noResize="1" noEditPoints="1" noAdjustHandles="1" noChangeArrowheads="1" noChangeShapeType="1" noTextEdit="1"/>
              </p:cNvSpPr>
              <p:nvPr/>
            </p:nvSpPr>
            <p:spPr>
              <a:xfrm>
                <a:off x="6592869" y="1714741"/>
                <a:ext cx="4392631" cy="1360885"/>
              </a:xfrm>
              <a:prstGeom prst="rect">
                <a:avLst/>
              </a:prstGeom>
              <a:blipFill>
                <a:blip r:embed="rId2"/>
                <a:stretch>
                  <a:fillRect l="-2222" t="-3125" r="-2361"/>
                </a:stretch>
              </a:blipFill>
            </p:spPr>
            <p:txBody>
              <a:bodyPr/>
              <a:lstStyle/>
              <a:p>
                <a:r>
                  <a:rPr lang="vi-VN">
                    <a:noFill/>
                  </a:rPr>
                  <a:t> </a:t>
                </a:r>
              </a:p>
            </p:txBody>
          </p:sp>
        </mc:Fallback>
      </mc:AlternateContent>
      <p:sp>
        <p:nvSpPr>
          <p:cNvPr id="23" name="文本框 3">
            <a:extLst>
              <a:ext uri="{FF2B5EF4-FFF2-40B4-BE49-F238E27FC236}">
                <a16:creationId xmlns="" xmlns:a16="http://schemas.microsoft.com/office/drawing/2014/main" id="{E460A079-43DE-4D4B-9797-AE4B4C7717A5}"/>
              </a:ext>
            </a:extLst>
          </p:cNvPr>
          <p:cNvSpPr txBox="1"/>
          <p:nvPr/>
        </p:nvSpPr>
        <p:spPr>
          <a:xfrm>
            <a:off x="6592868" y="3528374"/>
            <a:ext cx="4799031"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r>
              <a:rPr lang="es-ES" sz="2400" b="0" i="0" dirty="0">
                <a:solidFill>
                  <a:srgbClr val="333333"/>
                </a:solidFill>
                <a:effectLst/>
                <a:latin typeface="Arial" panose="020B0604020202020204" pitchFamily="34" charset="0"/>
                <a:cs typeface="Arial" panose="020B0604020202020204" pitchFamily="34" charset="0"/>
              </a:rPr>
              <a:t>Ta </a:t>
            </a:r>
            <a:r>
              <a:rPr lang="es-ES" sz="2400" b="0" i="0" dirty="0" err="1">
                <a:solidFill>
                  <a:srgbClr val="333333"/>
                </a:solidFill>
                <a:effectLst/>
                <a:latin typeface="Arial" panose="020B0604020202020204" pitchFamily="34" charset="0"/>
                <a:cs typeface="Arial" panose="020B0604020202020204" pitchFamily="34" charset="0"/>
              </a:rPr>
              <a:t>có</a:t>
            </a:r>
            <a:r>
              <a:rPr lang="es-ES" sz="2400" b="0" i="0" dirty="0">
                <a:solidFill>
                  <a:srgbClr val="333333"/>
                </a:solidFill>
                <a:effectLst/>
                <a:latin typeface="Arial" panose="020B0604020202020204" pitchFamily="34" charset="0"/>
                <a:cs typeface="Arial" panose="020B0604020202020204" pitchFamily="34" charset="0"/>
              </a:rPr>
              <a:t>: 56 . x = 112 → x = 2</a:t>
            </a:r>
          </a:p>
          <a:p>
            <a:pPr algn="l" latinLnBrk="0"/>
            <a:r>
              <a:rPr lang="es-ES" sz="2400" b="0" i="0" dirty="0">
                <a:solidFill>
                  <a:srgbClr val="333333"/>
                </a:solidFill>
                <a:effectLst/>
                <a:latin typeface="Arial" panose="020B0604020202020204" pitchFamily="34" charset="0"/>
                <a:cs typeface="Arial" panose="020B0604020202020204" pitchFamily="34" charset="0"/>
              </a:rPr>
              <a:t>          16 . y = 48 → y = 3</a:t>
            </a:r>
          </a:p>
        </p:txBody>
      </p:sp>
      <p:cxnSp>
        <p:nvCxnSpPr>
          <p:cNvPr id="24" name="直接连接符 38">
            <a:extLst>
              <a:ext uri="{FF2B5EF4-FFF2-40B4-BE49-F238E27FC236}">
                <a16:creationId xmlns="" xmlns:a16="http://schemas.microsoft.com/office/drawing/2014/main" id="{1143392A-B4B8-48AD-82B4-079B29D0F207}"/>
              </a:ext>
            </a:extLst>
          </p:cNvPr>
          <p:cNvCxnSpPr>
            <a:cxnSpLocks/>
          </p:cNvCxnSpPr>
          <p:nvPr/>
        </p:nvCxnSpPr>
        <p:spPr>
          <a:xfrm>
            <a:off x="6679643" y="3166640"/>
            <a:ext cx="3660338" cy="0"/>
          </a:xfrm>
          <a:prstGeom prst="line">
            <a:avLst/>
          </a:prstGeom>
          <a:ln w="12700">
            <a:solidFill>
              <a:srgbClr val="040404">
                <a:alpha val="30000"/>
              </a:srgb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B6C75EF6-DD45-4941-9238-BA67340D22A7}"/>
              </a:ext>
            </a:extLst>
          </p:cNvPr>
          <p:cNvSpPr txBox="1"/>
          <p:nvPr/>
        </p:nvSpPr>
        <p:spPr>
          <a:xfrm>
            <a:off x="2615416" y="5121249"/>
            <a:ext cx="6630968" cy="461665"/>
          </a:xfrm>
          <a:prstGeom prst="rect">
            <a:avLst/>
          </a:prstGeom>
          <a:noFill/>
        </p:spPr>
        <p:txBody>
          <a:bodyPr wrap="square">
            <a:spAutoFit/>
          </a:bodyPr>
          <a:lstStyle/>
          <a:p>
            <a:r>
              <a:rPr lang="vi-VN" sz="2400" b="0" i="0" dirty="0">
                <a:solidFill>
                  <a:srgbClr val="333333"/>
                </a:solidFill>
                <a:effectLst/>
                <a:latin typeface="Arial" panose="020B0604020202020204" pitchFamily="34" charset="0"/>
                <a:cs typeface="Arial" panose="020B0604020202020204" pitchFamily="34" charset="0"/>
              </a:rPr>
              <a:t>Vậy công thức hóa học của X là Fe</a:t>
            </a:r>
            <a:r>
              <a:rPr lang="vi-VN" sz="2400" b="0" i="0" baseline="-25000" dirty="0">
                <a:solidFill>
                  <a:srgbClr val="333333"/>
                </a:solidFill>
                <a:effectLst/>
                <a:latin typeface="Arial" panose="020B0604020202020204" pitchFamily="34" charset="0"/>
                <a:cs typeface="Arial" panose="020B0604020202020204" pitchFamily="34" charset="0"/>
              </a:rPr>
              <a:t>2</a:t>
            </a:r>
            <a:r>
              <a:rPr lang="vi-VN" sz="2400" b="0" i="0" dirty="0">
                <a:solidFill>
                  <a:srgbClr val="333333"/>
                </a:solidFill>
                <a:effectLst/>
                <a:latin typeface="Arial" panose="020B0604020202020204" pitchFamily="34" charset="0"/>
                <a:cs typeface="Arial" panose="020B0604020202020204" pitchFamily="34" charset="0"/>
              </a:rPr>
              <a:t>O</a:t>
            </a:r>
            <a:r>
              <a:rPr lang="vi-VN" sz="2400" b="0" i="0" baseline="-25000" dirty="0">
                <a:solidFill>
                  <a:srgbClr val="333333"/>
                </a:solidFill>
                <a:effectLst/>
                <a:latin typeface="Arial" panose="020B0604020202020204" pitchFamily="34" charset="0"/>
                <a:cs typeface="Arial" panose="020B0604020202020204" pitchFamily="34" charset="0"/>
              </a:rPr>
              <a:t>3</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489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sp>
          <p:nvSpPr>
            <p:cNvPr id="4" name="矩形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80" y="3317247"/>
            <a:ext cx="4906438" cy="3540753"/>
          </a:xfrm>
          <a:prstGeom prst="rect">
            <a:avLst/>
          </a:prstGeom>
        </p:spPr>
      </p:pic>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9185793" y="10878"/>
            <a:ext cx="3026997" cy="2142981"/>
          </a:xfrm>
          <a:prstGeom prst="rect">
            <a:avLst/>
          </a:prstGeom>
        </p:spPr>
      </p:pic>
      <p:pic>
        <p:nvPicPr>
          <p:cNvPr id="50" name="图片 4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07178" y="1"/>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49" name="图片 4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629990" y="-13142"/>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8" name="图片 4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800827" y="271950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687094" y="586571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6" name="图片 4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080738" y="5431577"/>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pic>
        <p:nvPicPr>
          <p:cNvPr id="45" name="图片 44"/>
          <p:cNvPicPr>
            <a:picLocks noChangeAspect="1"/>
          </p:cNvPicPr>
          <p:nvPr/>
        </p:nvPicPr>
        <p:blipFill>
          <a:blip r:embed="rId10"/>
          <a:srcRect/>
          <a:stretch/>
        </p:blipFill>
        <p:spPr>
          <a:xfrm>
            <a:off x="1907178" y="-87086"/>
            <a:ext cx="1338835" cy="87086"/>
          </a:xfrm>
          <a:custGeom>
            <a:avLst/>
            <a:gdLst>
              <a:gd name="connsiteX0" fmla="*/ 0 w 1338835"/>
              <a:gd name="connsiteY0" fmla="*/ 0 h 87086"/>
              <a:gd name="connsiteX1" fmla="*/ 1338835 w 1338835"/>
              <a:gd name="connsiteY1" fmla="*/ 0 h 87086"/>
              <a:gd name="connsiteX2" fmla="*/ 1338835 w 1338835"/>
              <a:gd name="connsiteY2" fmla="*/ 87086 h 87086"/>
              <a:gd name="connsiteX3" fmla="*/ 0 w 1338835"/>
              <a:gd name="connsiteY3" fmla="*/ 87086 h 87086"/>
              <a:gd name="connsiteX4" fmla="*/ 0 w 1338835"/>
              <a:gd name="connsiteY4" fmla="*/ 0 h 8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7086">
                <a:moveTo>
                  <a:pt x="0" y="0"/>
                </a:moveTo>
                <a:lnTo>
                  <a:pt x="1338835" y="0"/>
                </a:lnTo>
                <a:lnTo>
                  <a:pt x="1338835" y="87086"/>
                </a:lnTo>
                <a:lnTo>
                  <a:pt x="0" y="87086"/>
                </a:lnTo>
                <a:lnTo>
                  <a:pt x="0" y="0"/>
                </a:lnTo>
                <a:close/>
              </a:path>
            </a:pathLst>
          </a:custGeom>
        </p:spPr>
      </p:pic>
      <p:pic>
        <p:nvPicPr>
          <p:cNvPr id="43" name="图片 42"/>
          <p:cNvPicPr>
            <a:picLocks noChangeAspect="1"/>
          </p:cNvPicPr>
          <p:nvPr/>
        </p:nvPicPr>
        <p:blipFill>
          <a:blip r:embed="rId11" cstate="screen">
            <a:extLst>
              <a:ext uri="{28A0092B-C50C-407E-A947-70E740481C1C}">
                <a14:useLocalDpi xmlns:a14="http://schemas.microsoft.com/office/drawing/2010/main"/>
              </a:ext>
            </a:extLst>
          </a:blip>
          <a:srcRect r="-22065" b="-3159"/>
          <a:stretch>
            <a:fillRect/>
          </a:stretch>
        </p:blipFill>
        <p:spPr>
          <a:xfrm>
            <a:off x="11226356" y="5285601"/>
            <a:ext cx="1338835" cy="836023"/>
          </a:xfrm>
          <a:custGeom>
            <a:avLst/>
            <a:gdLst>
              <a:gd name="connsiteX0" fmla="*/ 1096815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810400 h 836023"/>
              <a:gd name="connsiteX5" fmla="*/ 1096815 w 1338835"/>
              <a:gd name="connsiteY5" fmla="*/ 810400 h 836023"/>
              <a:gd name="connsiteX6" fmla="*/ 1096815 w 1338835"/>
              <a:gd name="connsiteY6"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835" h="836023">
                <a:moveTo>
                  <a:pt x="1096815" y="0"/>
                </a:moveTo>
                <a:lnTo>
                  <a:pt x="1338835" y="0"/>
                </a:lnTo>
                <a:lnTo>
                  <a:pt x="1338835" y="836023"/>
                </a:lnTo>
                <a:lnTo>
                  <a:pt x="0" y="836023"/>
                </a:lnTo>
                <a:lnTo>
                  <a:pt x="0" y="810400"/>
                </a:lnTo>
                <a:lnTo>
                  <a:pt x="1096815" y="810400"/>
                </a:lnTo>
                <a:lnTo>
                  <a:pt x="1096815" y="0"/>
                </a:lnTo>
                <a:close/>
              </a:path>
            </a:pathLst>
          </a:custGeom>
        </p:spPr>
      </p:pic>
      <p:sp>
        <p:nvSpPr>
          <p:cNvPr id="27" name="TextBox 18">
            <a:extLst>
              <a:ext uri="{FF2B5EF4-FFF2-40B4-BE49-F238E27FC236}">
                <a16:creationId xmlns="" xmlns:a16="http://schemas.microsoft.com/office/drawing/2014/main" id="{BDA39586-D54A-495B-835B-8D6948D15128}"/>
              </a:ext>
            </a:extLst>
          </p:cNvPr>
          <p:cNvSpPr txBox="1">
            <a:spLocks noChangeArrowheads="1"/>
          </p:cNvSpPr>
          <p:nvPr/>
        </p:nvSpPr>
        <p:spPr bwMode="auto">
          <a:xfrm>
            <a:off x="2612267" y="2540353"/>
            <a:ext cx="7125201"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vi-VN" altLang="vi-VN" sz="11500" b="1" dirty="0">
                <a:solidFill>
                  <a:schemeClr val="accent6">
                    <a:lumMod val="75000"/>
                  </a:schemeClr>
                </a:solidFill>
                <a:ea typeface="Microsoft YaHei" panose="020B0503020204020204" pitchFamily="34" charset="-122"/>
                <a:sym typeface="Microsoft YaHei" panose="020B0503020204020204" pitchFamily="34" charset="-122"/>
              </a:rPr>
              <a:t>CỦNG CỐ</a:t>
            </a:r>
            <a:endParaRPr lang="vi-VN" altLang="vi-VN" sz="11500" b="1" dirty="0">
              <a:solidFill>
                <a:schemeClr val="accent6">
                  <a:lumMod val="75000"/>
                </a:schemeClr>
              </a:solidFill>
            </a:endParaRPr>
          </a:p>
        </p:txBody>
      </p:sp>
    </p:spTree>
    <p:extLst>
      <p:ext uri="{BB962C8B-B14F-4D97-AF65-F5344CB8AC3E}">
        <p14:creationId xmlns:p14="http://schemas.microsoft.com/office/powerpoint/2010/main" val="3456945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DE697DE-EC01-45A4-B729-734A2195EE58}"/>
              </a:ext>
            </a:extLst>
          </p:cNvPr>
          <p:cNvGrpSpPr/>
          <p:nvPr/>
        </p:nvGrpSpPr>
        <p:grpSpPr>
          <a:xfrm>
            <a:off x="280235" y="-144378"/>
            <a:ext cx="813043" cy="1024323"/>
            <a:chOff x="104026" y="-94003"/>
            <a:chExt cx="813043" cy="1024323"/>
          </a:xfrm>
          <a:effectLst>
            <a:outerShdw blurRad="50800" dist="76200" dir="2700000" algn="tl" rotWithShape="0">
              <a:prstClr val="black">
                <a:alpha val="40000"/>
              </a:prstClr>
            </a:outerShdw>
          </a:effectLst>
        </p:grpSpPr>
        <p:sp>
          <p:nvSpPr>
            <p:cNvPr id="10" name="矩形 9">
              <a:extLst>
                <a:ext uri="{FF2B5EF4-FFF2-40B4-BE49-F238E27FC236}">
                  <a16:creationId xmlns="" xmlns:a16="http://schemas.microsoft.com/office/drawing/2014/main" id="{068E2DA1-0C72-44F0-9712-36E760DFE754}"/>
                </a:ext>
              </a:extLst>
            </p:cNvPr>
            <p:cNvSpPr/>
            <p:nvPr/>
          </p:nvSpPr>
          <p:spPr>
            <a:xfrm>
              <a:off x="104026" y="-94003"/>
              <a:ext cx="790575" cy="10243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Arial" panose="020B0604020202020204" pitchFamily="34" charset="0"/>
                <a:cs typeface="Arial" panose="020B0604020202020204" pitchFamily="34" charset="0"/>
                <a:sym typeface="+mn-lt"/>
              </a:endParaRPr>
            </a:p>
          </p:txBody>
        </p:sp>
        <p:sp>
          <p:nvSpPr>
            <p:cNvPr id="11" name="文本框 10">
              <a:extLst>
                <a:ext uri="{FF2B5EF4-FFF2-40B4-BE49-F238E27FC236}">
                  <a16:creationId xmlns="" xmlns:a16="http://schemas.microsoft.com/office/drawing/2014/main" id="{3AC09484-5DFC-4E15-BA37-E35BCFC8BA57}"/>
                </a:ext>
              </a:extLst>
            </p:cNvPr>
            <p:cNvSpPr txBox="1"/>
            <p:nvPr/>
          </p:nvSpPr>
          <p:spPr>
            <a:xfrm>
              <a:off x="104026" y="125807"/>
              <a:ext cx="813043" cy="769441"/>
            </a:xfrm>
            <a:prstGeom prst="rect">
              <a:avLst/>
            </a:prstGeom>
            <a:noFill/>
          </p:spPr>
          <p:txBody>
            <a:bodyPr wrap="none" rtlCol="0">
              <a:spAutoFit/>
            </a:bodyPr>
            <a:lstStyle/>
            <a:p>
              <a:r>
                <a:rPr lang="en-US" altLang="zh-CN" sz="4400" b="1" dirty="0">
                  <a:solidFill>
                    <a:schemeClr val="bg1"/>
                  </a:solidFill>
                  <a:latin typeface="Arial" panose="020B0604020202020204" pitchFamily="34" charset="0"/>
                  <a:cs typeface="Arial" panose="020B0604020202020204" pitchFamily="34" charset="0"/>
                  <a:sym typeface="+mn-lt"/>
                </a:rPr>
                <a:t>01</a:t>
              </a:r>
              <a:endParaRPr lang="zh-CN" altLang="en-US" sz="4400" b="1" dirty="0">
                <a:solidFill>
                  <a:schemeClr val="bg1"/>
                </a:solidFill>
                <a:latin typeface="Arial" panose="020B0604020202020204" pitchFamily="34" charset="0"/>
                <a:cs typeface="Arial" panose="020B0604020202020204" pitchFamily="34" charset="0"/>
                <a:sym typeface="+mn-lt"/>
              </a:endParaRPr>
            </a:p>
          </p:txBody>
        </p:sp>
      </p:grpSp>
      <p:sp>
        <p:nvSpPr>
          <p:cNvPr id="12" name="文本框 11">
            <a:extLst>
              <a:ext uri="{FF2B5EF4-FFF2-40B4-BE49-F238E27FC236}">
                <a16:creationId xmlns="" xmlns:a16="http://schemas.microsoft.com/office/drawing/2014/main" id="{2E8CC872-7BE3-4E7D-8050-86651BF8CFCC}"/>
              </a:ext>
            </a:extLst>
          </p:cNvPr>
          <p:cNvSpPr txBox="1"/>
          <p:nvPr/>
        </p:nvSpPr>
        <p:spPr>
          <a:xfrm>
            <a:off x="1070810" y="4058"/>
            <a:ext cx="305820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grpSp>
        <p:nvGrpSpPr>
          <p:cNvPr id="32" name="组合 31">
            <a:extLst>
              <a:ext uri="{FF2B5EF4-FFF2-40B4-BE49-F238E27FC236}">
                <a16:creationId xmlns="" xmlns:a16="http://schemas.microsoft.com/office/drawing/2014/main" id="{2BDB3501-6AB9-402D-8DBF-1154537A09FA}"/>
              </a:ext>
            </a:extLst>
          </p:cNvPr>
          <p:cNvGrpSpPr/>
          <p:nvPr/>
        </p:nvGrpSpPr>
        <p:grpSpPr>
          <a:xfrm>
            <a:off x="4873372" y="4479861"/>
            <a:ext cx="1954724" cy="1781140"/>
            <a:chOff x="4400057" y="3759868"/>
            <a:chExt cx="2239523" cy="2040649"/>
          </a:xfrm>
          <a:solidFill>
            <a:srgbClr val="2A5A8B"/>
          </a:solidFill>
        </p:grpSpPr>
        <p:sp>
          <p:nvSpPr>
            <p:cNvPr id="33" name="Freeform 5">
              <a:extLst>
                <a:ext uri="{FF2B5EF4-FFF2-40B4-BE49-F238E27FC236}">
                  <a16:creationId xmlns="" xmlns:a16="http://schemas.microsoft.com/office/drawing/2014/main" id="{30EB3A41-978A-42FA-957D-BB49FBB3160A}"/>
                </a:ext>
              </a:extLst>
            </p:cNvPr>
            <p:cNvSpPr>
              <a:spLocks/>
            </p:cNvSpPr>
            <p:nvPr/>
          </p:nvSpPr>
          <p:spPr bwMode="auto">
            <a:xfrm>
              <a:off x="4400057" y="3759868"/>
              <a:ext cx="2239523" cy="1328213"/>
            </a:xfrm>
            <a:custGeom>
              <a:avLst/>
              <a:gdLst>
                <a:gd name="T0" fmla="*/ 630 w 891"/>
                <a:gd name="T1" fmla="*/ 289 h 529"/>
                <a:gd name="T2" fmla="*/ 842 w 891"/>
                <a:gd name="T3" fmla="*/ 53 h 529"/>
                <a:gd name="T4" fmla="*/ 889 w 891"/>
                <a:gd name="T5" fmla="*/ 0 h 529"/>
                <a:gd name="T6" fmla="*/ 891 w 891"/>
                <a:gd name="T7" fmla="*/ 22 h 529"/>
                <a:gd name="T8" fmla="*/ 890 w 891"/>
                <a:gd name="T9" fmla="*/ 208 h 529"/>
                <a:gd name="T10" fmla="*/ 880 w 891"/>
                <a:gd name="T11" fmla="*/ 232 h 529"/>
                <a:gd name="T12" fmla="*/ 619 w 891"/>
                <a:gd name="T13" fmla="*/ 512 h 529"/>
                <a:gd name="T14" fmla="*/ 591 w 891"/>
                <a:gd name="T15" fmla="*/ 516 h 529"/>
                <a:gd name="T16" fmla="*/ 439 w 891"/>
                <a:gd name="T17" fmla="*/ 521 h 529"/>
                <a:gd name="T18" fmla="*/ 412 w 891"/>
                <a:gd name="T19" fmla="*/ 520 h 529"/>
                <a:gd name="T20" fmla="*/ 12 w 891"/>
                <a:gd name="T21" fmla="*/ 146 h 529"/>
                <a:gd name="T22" fmla="*/ 0 w 891"/>
                <a:gd name="T23" fmla="*/ 132 h 529"/>
                <a:gd name="T24" fmla="*/ 25 w 891"/>
                <a:gd name="T25" fmla="*/ 130 h 529"/>
                <a:gd name="T26" fmla="*/ 182 w 891"/>
                <a:gd name="T27" fmla="*/ 130 h 529"/>
                <a:gd name="T28" fmla="*/ 218 w 891"/>
                <a:gd name="T29" fmla="*/ 144 h 529"/>
                <a:gd name="T30" fmla="*/ 491 w 891"/>
                <a:gd name="T31" fmla="*/ 390 h 529"/>
                <a:gd name="T32" fmla="*/ 519 w 891"/>
                <a:gd name="T33" fmla="*/ 415 h 529"/>
                <a:gd name="T34" fmla="*/ 630 w 891"/>
                <a:gd name="T35" fmla="*/ 289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1" h="529">
                  <a:moveTo>
                    <a:pt x="630" y="289"/>
                  </a:moveTo>
                  <a:cubicBezTo>
                    <a:pt x="701" y="210"/>
                    <a:pt x="771" y="131"/>
                    <a:pt x="842" y="53"/>
                  </a:cubicBezTo>
                  <a:cubicBezTo>
                    <a:pt x="856" y="36"/>
                    <a:pt x="871" y="20"/>
                    <a:pt x="889" y="0"/>
                  </a:cubicBezTo>
                  <a:cubicBezTo>
                    <a:pt x="890" y="10"/>
                    <a:pt x="891" y="16"/>
                    <a:pt x="891" y="22"/>
                  </a:cubicBezTo>
                  <a:cubicBezTo>
                    <a:pt x="891" y="84"/>
                    <a:pt x="891" y="146"/>
                    <a:pt x="890" y="208"/>
                  </a:cubicBezTo>
                  <a:cubicBezTo>
                    <a:pt x="890" y="216"/>
                    <a:pt x="885" y="226"/>
                    <a:pt x="880" y="232"/>
                  </a:cubicBezTo>
                  <a:cubicBezTo>
                    <a:pt x="793" y="326"/>
                    <a:pt x="706" y="418"/>
                    <a:pt x="619" y="512"/>
                  </a:cubicBezTo>
                  <a:cubicBezTo>
                    <a:pt x="610" y="521"/>
                    <a:pt x="604" y="524"/>
                    <a:pt x="591" y="516"/>
                  </a:cubicBezTo>
                  <a:cubicBezTo>
                    <a:pt x="540" y="488"/>
                    <a:pt x="489" y="490"/>
                    <a:pt x="439" y="521"/>
                  </a:cubicBezTo>
                  <a:cubicBezTo>
                    <a:pt x="429" y="528"/>
                    <a:pt x="422" y="529"/>
                    <a:pt x="412" y="520"/>
                  </a:cubicBezTo>
                  <a:cubicBezTo>
                    <a:pt x="279" y="395"/>
                    <a:pt x="146" y="271"/>
                    <a:pt x="12" y="146"/>
                  </a:cubicBezTo>
                  <a:cubicBezTo>
                    <a:pt x="8" y="143"/>
                    <a:pt x="6" y="138"/>
                    <a:pt x="0" y="132"/>
                  </a:cubicBezTo>
                  <a:cubicBezTo>
                    <a:pt x="10" y="131"/>
                    <a:pt x="18" y="130"/>
                    <a:pt x="25" y="130"/>
                  </a:cubicBezTo>
                  <a:cubicBezTo>
                    <a:pt x="77" y="130"/>
                    <a:pt x="130" y="129"/>
                    <a:pt x="182" y="130"/>
                  </a:cubicBezTo>
                  <a:cubicBezTo>
                    <a:pt x="194" y="131"/>
                    <a:pt x="209" y="136"/>
                    <a:pt x="218" y="144"/>
                  </a:cubicBezTo>
                  <a:cubicBezTo>
                    <a:pt x="309" y="226"/>
                    <a:pt x="400" y="308"/>
                    <a:pt x="491" y="390"/>
                  </a:cubicBezTo>
                  <a:cubicBezTo>
                    <a:pt x="499" y="398"/>
                    <a:pt x="508" y="405"/>
                    <a:pt x="519" y="415"/>
                  </a:cubicBezTo>
                  <a:cubicBezTo>
                    <a:pt x="557" y="372"/>
                    <a:pt x="593" y="331"/>
                    <a:pt x="630" y="289"/>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a:ln>
                  <a:noFill/>
                </a:ln>
                <a:solidFill>
                  <a:srgbClr val="94948D"/>
                </a:solidFill>
                <a:effectLst/>
                <a:uLnTx/>
                <a:uFillTx/>
                <a:latin typeface="Arial" panose="020B0604020202020204" pitchFamily="34" charset="0"/>
                <a:cs typeface="Arial" panose="020B0604020202020204" pitchFamily="34" charset="0"/>
                <a:sym typeface="+mn-lt"/>
              </a:endParaRPr>
            </a:p>
          </p:txBody>
        </p:sp>
        <p:sp>
          <p:nvSpPr>
            <p:cNvPr id="34" name="Freeform 9">
              <a:extLst>
                <a:ext uri="{FF2B5EF4-FFF2-40B4-BE49-F238E27FC236}">
                  <a16:creationId xmlns="" xmlns:a16="http://schemas.microsoft.com/office/drawing/2014/main" id="{30129382-7C24-4967-84AF-8E7680CCF456}"/>
                </a:ext>
              </a:extLst>
            </p:cNvPr>
            <p:cNvSpPr>
              <a:spLocks/>
            </p:cNvSpPr>
            <p:nvPr/>
          </p:nvSpPr>
          <p:spPr bwMode="auto">
            <a:xfrm>
              <a:off x="5364814" y="5078727"/>
              <a:ext cx="721790" cy="721790"/>
            </a:xfrm>
            <a:custGeom>
              <a:avLst/>
              <a:gdLst>
                <a:gd name="T0" fmla="*/ 0 w 285"/>
                <a:gd name="T1" fmla="*/ 139 h 273"/>
                <a:gd name="T2" fmla="*/ 46 w 285"/>
                <a:gd name="T3" fmla="*/ 41 h 273"/>
                <a:gd name="T4" fmla="*/ 227 w 285"/>
                <a:gd name="T5" fmla="*/ 43 h 273"/>
                <a:gd name="T6" fmla="*/ 236 w 285"/>
                <a:gd name="T7" fmla="*/ 214 h 273"/>
                <a:gd name="T8" fmla="*/ 25 w 285"/>
                <a:gd name="T9" fmla="*/ 205 h 273"/>
                <a:gd name="T10" fmla="*/ 0 w 285"/>
                <a:gd name="T11" fmla="*/ 139 h 273"/>
              </a:gdLst>
              <a:ahLst/>
              <a:cxnLst>
                <a:cxn ang="0">
                  <a:pos x="T0" y="T1"/>
                </a:cxn>
                <a:cxn ang="0">
                  <a:pos x="T2" y="T3"/>
                </a:cxn>
                <a:cxn ang="0">
                  <a:pos x="T4" y="T5"/>
                </a:cxn>
                <a:cxn ang="0">
                  <a:pos x="T6" y="T7"/>
                </a:cxn>
                <a:cxn ang="0">
                  <a:pos x="T8" y="T9"/>
                </a:cxn>
                <a:cxn ang="0">
                  <a:pos x="T10" y="T11"/>
                </a:cxn>
              </a:cxnLst>
              <a:rect l="0" t="0" r="r" b="b"/>
              <a:pathLst>
                <a:path w="285" h="273">
                  <a:moveTo>
                    <a:pt x="0" y="139"/>
                  </a:moveTo>
                  <a:cubicBezTo>
                    <a:pt x="0" y="95"/>
                    <a:pt x="17" y="65"/>
                    <a:pt x="46" y="41"/>
                  </a:cubicBezTo>
                  <a:cubicBezTo>
                    <a:pt x="97" y="0"/>
                    <a:pt x="176" y="1"/>
                    <a:pt x="227" y="43"/>
                  </a:cubicBezTo>
                  <a:cubicBezTo>
                    <a:pt x="281" y="88"/>
                    <a:pt x="285" y="164"/>
                    <a:pt x="236" y="214"/>
                  </a:cubicBezTo>
                  <a:cubicBezTo>
                    <a:pt x="179" y="273"/>
                    <a:pt x="75" y="268"/>
                    <a:pt x="25" y="205"/>
                  </a:cubicBezTo>
                  <a:cubicBezTo>
                    <a:pt x="7" y="182"/>
                    <a:pt x="0" y="161"/>
                    <a:pt x="0" y="139"/>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D</a:t>
              </a:r>
              <a:endParaRPr kumimoji="0" lang="zh-CN" alt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5" name="组合 34">
            <a:extLst>
              <a:ext uri="{FF2B5EF4-FFF2-40B4-BE49-F238E27FC236}">
                <a16:creationId xmlns="" xmlns:a16="http://schemas.microsoft.com/office/drawing/2014/main" id="{1255BFA7-49ED-4BBB-99D1-66B6D03328C1}"/>
              </a:ext>
            </a:extLst>
          </p:cNvPr>
          <p:cNvGrpSpPr/>
          <p:nvPr/>
        </p:nvGrpSpPr>
        <p:grpSpPr>
          <a:xfrm>
            <a:off x="4541262" y="3159607"/>
            <a:ext cx="1714180" cy="1953557"/>
            <a:chOff x="4019558" y="2247255"/>
            <a:chExt cx="1963932" cy="2238186"/>
          </a:xfrm>
          <a:solidFill>
            <a:srgbClr val="C83841"/>
          </a:solidFill>
        </p:grpSpPr>
        <p:sp>
          <p:nvSpPr>
            <p:cNvPr id="36" name="Freeform 6">
              <a:extLst>
                <a:ext uri="{FF2B5EF4-FFF2-40B4-BE49-F238E27FC236}">
                  <a16:creationId xmlns="" xmlns:a16="http://schemas.microsoft.com/office/drawing/2014/main" id="{9B884DC1-3530-449F-A429-06C9521D2926}"/>
                </a:ext>
              </a:extLst>
            </p:cNvPr>
            <p:cNvSpPr>
              <a:spLocks/>
            </p:cNvSpPr>
            <p:nvPr/>
          </p:nvSpPr>
          <p:spPr bwMode="auto">
            <a:xfrm>
              <a:off x="4673984" y="2247255"/>
              <a:ext cx="1309506" cy="2238186"/>
            </a:xfrm>
            <a:custGeom>
              <a:avLst/>
              <a:gdLst>
                <a:gd name="T0" fmla="*/ 521 w 521"/>
                <a:gd name="T1" fmla="*/ 891 h 891"/>
                <a:gd name="T2" fmla="*/ 327 w 521"/>
                <a:gd name="T3" fmla="*/ 890 h 891"/>
                <a:gd name="T4" fmla="*/ 290 w 521"/>
                <a:gd name="T5" fmla="*/ 875 h 891"/>
                <a:gd name="T6" fmla="*/ 19 w 521"/>
                <a:gd name="T7" fmla="*/ 621 h 891"/>
                <a:gd name="T8" fmla="*/ 13 w 521"/>
                <a:gd name="T9" fmla="*/ 590 h 891"/>
                <a:gd name="T10" fmla="*/ 7 w 521"/>
                <a:gd name="T11" fmla="*/ 439 h 891"/>
                <a:gd name="T12" fmla="*/ 8 w 521"/>
                <a:gd name="T13" fmla="*/ 413 h 891"/>
                <a:gd name="T14" fmla="*/ 382 w 521"/>
                <a:gd name="T15" fmla="*/ 12 h 891"/>
                <a:gd name="T16" fmla="*/ 389 w 521"/>
                <a:gd name="T17" fmla="*/ 0 h 891"/>
                <a:gd name="T18" fmla="*/ 394 w 521"/>
                <a:gd name="T19" fmla="*/ 3 h 891"/>
                <a:gd name="T20" fmla="*/ 396 w 521"/>
                <a:gd name="T21" fmla="*/ 17 h 891"/>
                <a:gd name="T22" fmla="*/ 396 w 521"/>
                <a:gd name="T23" fmla="*/ 187 h 891"/>
                <a:gd name="T24" fmla="*/ 379 w 521"/>
                <a:gd name="T25" fmla="*/ 222 h 891"/>
                <a:gd name="T26" fmla="*/ 122 w 521"/>
                <a:gd name="T27" fmla="*/ 508 h 891"/>
                <a:gd name="T28" fmla="*/ 113 w 521"/>
                <a:gd name="T29" fmla="*/ 520 h 891"/>
                <a:gd name="T30" fmla="*/ 145 w 521"/>
                <a:gd name="T31" fmla="*/ 549 h 891"/>
                <a:gd name="T32" fmla="*/ 508 w 521"/>
                <a:gd name="T33" fmla="*/ 875 h 891"/>
                <a:gd name="T34" fmla="*/ 521 w 521"/>
                <a:gd name="T35" fmla="*/ 891 h 891"/>
                <a:gd name="T36" fmla="*/ 521 w 521"/>
                <a:gd name="T37"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1" h="891">
                  <a:moveTo>
                    <a:pt x="521" y="891"/>
                  </a:moveTo>
                  <a:cubicBezTo>
                    <a:pt x="457" y="891"/>
                    <a:pt x="392" y="890"/>
                    <a:pt x="327" y="890"/>
                  </a:cubicBezTo>
                  <a:cubicBezTo>
                    <a:pt x="312" y="890"/>
                    <a:pt x="301" y="886"/>
                    <a:pt x="290" y="875"/>
                  </a:cubicBezTo>
                  <a:cubicBezTo>
                    <a:pt x="200" y="790"/>
                    <a:pt x="110" y="706"/>
                    <a:pt x="19" y="621"/>
                  </a:cubicBezTo>
                  <a:cubicBezTo>
                    <a:pt x="8" y="611"/>
                    <a:pt x="5" y="604"/>
                    <a:pt x="13" y="590"/>
                  </a:cubicBezTo>
                  <a:cubicBezTo>
                    <a:pt x="41" y="539"/>
                    <a:pt x="38" y="488"/>
                    <a:pt x="7" y="439"/>
                  </a:cubicBezTo>
                  <a:cubicBezTo>
                    <a:pt x="0" y="428"/>
                    <a:pt x="0" y="422"/>
                    <a:pt x="8" y="413"/>
                  </a:cubicBezTo>
                  <a:cubicBezTo>
                    <a:pt x="133" y="280"/>
                    <a:pt x="257" y="146"/>
                    <a:pt x="382" y="12"/>
                  </a:cubicBezTo>
                  <a:cubicBezTo>
                    <a:pt x="385" y="9"/>
                    <a:pt x="386" y="4"/>
                    <a:pt x="389" y="0"/>
                  </a:cubicBezTo>
                  <a:cubicBezTo>
                    <a:pt x="391" y="1"/>
                    <a:pt x="393" y="2"/>
                    <a:pt x="394" y="3"/>
                  </a:cubicBezTo>
                  <a:cubicBezTo>
                    <a:pt x="395" y="8"/>
                    <a:pt x="396" y="13"/>
                    <a:pt x="396" y="17"/>
                  </a:cubicBezTo>
                  <a:cubicBezTo>
                    <a:pt x="396" y="74"/>
                    <a:pt x="397" y="131"/>
                    <a:pt x="396" y="187"/>
                  </a:cubicBezTo>
                  <a:cubicBezTo>
                    <a:pt x="395" y="199"/>
                    <a:pt x="388" y="212"/>
                    <a:pt x="379" y="222"/>
                  </a:cubicBezTo>
                  <a:cubicBezTo>
                    <a:pt x="294" y="318"/>
                    <a:pt x="208" y="413"/>
                    <a:pt x="122" y="508"/>
                  </a:cubicBezTo>
                  <a:cubicBezTo>
                    <a:pt x="119" y="511"/>
                    <a:pt x="117" y="515"/>
                    <a:pt x="113" y="520"/>
                  </a:cubicBezTo>
                  <a:cubicBezTo>
                    <a:pt x="124" y="530"/>
                    <a:pt x="134" y="539"/>
                    <a:pt x="145" y="549"/>
                  </a:cubicBezTo>
                  <a:cubicBezTo>
                    <a:pt x="266" y="658"/>
                    <a:pt x="387" y="766"/>
                    <a:pt x="508" y="875"/>
                  </a:cubicBezTo>
                  <a:cubicBezTo>
                    <a:pt x="513" y="879"/>
                    <a:pt x="517" y="886"/>
                    <a:pt x="521" y="891"/>
                  </a:cubicBezTo>
                  <a:cubicBezTo>
                    <a:pt x="521" y="891"/>
                    <a:pt x="521" y="891"/>
                    <a:pt x="521" y="891"/>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a:ln>
                  <a:noFill/>
                </a:ln>
                <a:solidFill>
                  <a:srgbClr val="94948D"/>
                </a:solidFill>
                <a:effectLst/>
                <a:uLnTx/>
                <a:uFillTx/>
                <a:latin typeface="Arial" panose="020B0604020202020204" pitchFamily="34" charset="0"/>
                <a:cs typeface="Arial" panose="020B0604020202020204" pitchFamily="34" charset="0"/>
                <a:sym typeface="+mn-lt"/>
              </a:endParaRPr>
            </a:p>
          </p:txBody>
        </p:sp>
        <p:sp>
          <p:nvSpPr>
            <p:cNvPr id="37" name="Freeform 10">
              <a:extLst>
                <a:ext uri="{FF2B5EF4-FFF2-40B4-BE49-F238E27FC236}">
                  <a16:creationId xmlns="" xmlns:a16="http://schemas.microsoft.com/office/drawing/2014/main" id="{B39E8D1B-C697-4B96-9BA5-632CC4580D06}"/>
                </a:ext>
              </a:extLst>
            </p:cNvPr>
            <p:cNvSpPr>
              <a:spLocks/>
            </p:cNvSpPr>
            <p:nvPr/>
          </p:nvSpPr>
          <p:spPr bwMode="auto">
            <a:xfrm>
              <a:off x="4019558" y="3171926"/>
              <a:ext cx="721790" cy="721564"/>
            </a:xfrm>
            <a:custGeom>
              <a:avLst/>
              <a:gdLst>
                <a:gd name="T0" fmla="*/ 1 w 254"/>
                <a:gd name="T1" fmla="*/ 153 h 287"/>
                <a:gd name="T2" fmla="*/ 40 w 254"/>
                <a:gd name="T3" fmla="*/ 48 h 287"/>
                <a:gd name="T4" fmla="*/ 204 w 254"/>
                <a:gd name="T5" fmla="*/ 47 h 287"/>
                <a:gd name="T6" fmla="*/ 237 w 254"/>
                <a:gd name="T7" fmla="*/ 193 h 287"/>
                <a:gd name="T8" fmla="*/ 136 w 254"/>
                <a:gd name="T9" fmla="*/ 281 h 287"/>
                <a:gd name="T10" fmla="*/ 33 w 254"/>
                <a:gd name="T11" fmla="*/ 238 h 287"/>
                <a:gd name="T12" fmla="*/ 1 w 254"/>
                <a:gd name="T13" fmla="*/ 153 h 287"/>
              </a:gdLst>
              <a:ahLst/>
              <a:cxnLst>
                <a:cxn ang="0">
                  <a:pos x="T0" y="T1"/>
                </a:cxn>
                <a:cxn ang="0">
                  <a:pos x="T2" y="T3"/>
                </a:cxn>
                <a:cxn ang="0">
                  <a:pos x="T4" y="T5"/>
                </a:cxn>
                <a:cxn ang="0">
                  <a:pos x="T6" y="T7"/>
                </a:cxn>
                <a:cxn ang="0">
                  <a:pos x="T8" y="T9"/>
                </a:cxn>
                <a:cxn ang="0">
                  <a:pos x="T10" y="T11"/>
                </a:cxn>
                <a:cxn ang="0">
                  <a:pos x="T12" y="T13"/>
                </a:cxn>
              </a:cxnLst>
              <a:rect l="0" t="0" r="r" b="b"/>
              <a:pathLst>
                <a:path w="254" h="287">
                  <a:moveTo>
                    <a:pt x="1" y="153"/>
                  </a:moveTo>
                  <a:cubicBezTo>
                    <a:pt x="1" y="108"/>
                    <a:pt x="14" y="75"/>
                    <a:pt x="40" y="48"/>
                  </a:cubicBezTo>
                  <a:cubicBezTo>
                    <a:pt x="86" y="0"/>
                    <a:pt x="158" y="0"/>
                    <a:pt x="204" y="47"/>
                  </a:cubicBezTo>
                  <a:cubicBezTo>
                    <a:pt x="244" y="89"/>
                    <a:pt x="254" y="139"/>
                    <a:pt x="237" y="193"/>
                  </a:cubicBezTo>
                  <a:cubicBezTo>
                    <a:pt x="221" y="242"/>
                    <a:pt x="189" y="274"/>
                    <a:pt x="136" y="281"/>
                  </a:cubicBezTo>
                  <a:cubicBezTo>
                    <a:pt x="94" y="287"/>
                    <a:pt x="59" y="270"/>
                    <a:pt x="33" y="238"/>
                  </a:cubicBezTo>
                  <a:cubicBezTo>
                    <a:pt x="11" y="211"/>
                    <a:pt x="0" y="180"/>
                    <a:pt x="1" y="153"/>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A</a:t>
              </a:r>
              <a:endParaRPr kumimoji="0" lang="zh-CN" alt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8" name="组合 37">
            <a:extLst>
              <a:ext uri="{FF2B5EF4-FFF2-40B4-BE49-F238E27FC236}">
                <a16:creationId xmlns="" xmlns:a16="http://schemas.microsoft.com/office/drawing/2014/main" id="{64B7E954-88FD-429A-8800-BBBCA9BF531E}"/>
              </a:ext>
            </a:extLst>
          </p:cNvPr>
          <p:cNvGrpSpPr/>
          <p:nvPr/>
        </p:nvGrpSpPr>
        <p:grpSpPr>
          <a:xfrm>
            <a:off x="5657128" y="2777632"/>
            <a:ext cx="1939562" cy="1722057"/>
            <a:chOff x="5298004" y="1809628"/>
            <a:chExt cx="2222152" cy="1972956"/>
          </a:xfrm>
          <a:solidFill>
            <a:srgbClr val="2A5A8B"/>
          </a:solidFill>
        </p:grpSpPr>
        <p:sp>
          <p:nvSpPr>
            <p:cNvPr id="39" name="Freeform 8">
              <a:extLst>
                <a:ext uri="{FF2B5EF4-FFF2-40B4-BE49-F238E27FC236}">
                  <a16:creationId xmlns="" xmlns:a16="http://schemas.microsoft.com/office/drawing/2014/main" id="{1BA5BFC3-3E5D-4827-A28C-B6998E1164DE}"/>
                </a:ext>
              </a:extLst>
            </p:cNvPr>
            <p:cNvSpPr>
              <a:spLocks/>
            </p:cNvSpPr>
            <p:nvPr/>
          </p:nvSpPr>
          <p:spPr bwMode="auto">
            <a:xfrm>
              <a:off x="5298004" y="2509156"/>
              <a:ext cx="2222152" cy="1273428"/>
            </a:xfrm>
            <a:custGeom>
              <a:avLst/>
              <a:gdLst>
                <a:gd name="T0" fmla="*/ 884 w 884"/>
                <a:gd name="T1" fmla="*/ 395 h 507"/>
                <a:gd name="T2" fmla="*/ 863 w 884"/>
                <a:gd name="T3" fmla="*/ 396 h 507"/>
                <a:gd name="T4" fmla="*/ 699 w 884"/>
                <a:gd name="T5" fmla="*/ 395 h 507"/>
                <a:gd name="T6" fmla="*/ 671 w 884"/>
                <a:gd name="T7" fmla="*/ 385 h 507"/>
                <a:gd name="T8" fmla="*/ 385 w 884"/>
                <a:gd name="T9" fmla="*/ 126 h 507"/>
                <a:gd name="T10" fmla="*/ 352 w 884"/>
                <a:gd name="T11" fmla="*/ 127 h 507"/>
                <a:gd name="T12" fmla="*/ 127 w 884"/>
                <a:gd name="T13" fmla="*/ 379 h 507"/>
                <a:gd name="T14" fmla="*/ 97 w 884"/>
                <a:gd name="T15" fmla="*/ 417 h 507"/>
                <a:gd name="T16" fmla="*/ 3 w 884"/>
                <a:gd name="T17" fmla="*/ 507 h 507"/>
                <a:gd name="T18" fmla="*/ 1 w 884"/>
                <a:gd name="T19" fmla="*/ 490 h 507"/>
                <a:gd name="T20" fmla="*/ 2 w 884"/>
                <a:gd name="T21" fmla="*/ 327 h 507"/>
                <a:gd name="T22" fmla="*/ 18 w 884"/>
                <a:gd name="T23" fmla="*/ 290 h 507"/>
                <a:gd name="T24" fmla="*/ 230 w 884"/>
                <a:gd name="T25" fmla="*/ 59 h 507"/>
                <a:gd name="T26" fmla="*/ 270 w 884"/>
                <a:gd name="T27" fmla="*/ 16 h 507"/>
                <a:gd name="T28" fmla="*/ 294 w 884"/>
                <a:gd name="T29" fmla="*/ 13 h 507"/>
                <a:gd name="T30" fmla="*/ 449 w 884"/>
                <a:gd name="T31" fmla="*/ 7 h 507"/>
                <a:gd name="T32" fmla="*/ 472 w 884"/>
                <a:gd name="T33" fmla="*/ 8 h 507"/>
                <a:gd name="T34" fmla="*/ 875 w 884"/>
                <a:gd name="T35" fmla="*/ 384 h 507"/>
                <a:gd name="T36" fmla="*/ 884 w 884"/>
                <a:gd name="T37" fmla="*/ 39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4" h="507">
                  <a:moveTo>
                    <a:pt x="884" y="395"/>
                  </a:moveTo>
                  <a:cubicBezTo>
                    <a:pt x="875" y="395"/>
                    <a:pt x="869" y="396"/>
                    <a:pt x="863" y="396"/>
                  </a:cubicBezTo>
                  <a:cubicBezTo>
                    <a:pt x="808" y="396"/>
                    <a:pt x="754" y="397"/>
                    <a:pt x="699" y="395"/>
                  </a:cubicBezTo>
                  <a:cubicBezTo>
                    <a:pt x="690" y="395"/>
                    <a:pt x="678" y="391"/>
                    <a:pt x="671" y="385"/>
                  </a:cubicBezTo>
                  <a:cubicBezTo>
                    <a:pt x="575" y="299"/>
                    <a:pt x="480" y="213"/>
                    <a:pt x="385" y="126"/>
                  </a:cubicBezTo>
                  <a:cubicBezTo>
                    <a:pt x="372" y="113"/>
                    <a:pt x="364" y="113"/>
                    <a:pt x="352" y="127"/>
                  </a:cubicBezTo>
                  <a:cubicBezTo>
                    <a:pt x="277" y="212"/>
                    <a:pt x="202" y="295"/>
                    <a:pt x="127" y="379"/>
                  </a:cubicBezTo>
                  <a:cubicBezTo>
                    <a:pt x="116" y="391"/>
                    <a:pt x="109" y="405"/>
                    <a:pt x="97" y="417"/>
                  </a:cubicBezTo>
                  <a:cubicBezTo>
                    <a:pt x="67" y="447"/>
                    <a:pt x="36" y="476"/>
                    <a:pt x="3" y="507"/>
                  </a:cubicBezTo>
                  <a:cubicBezTo>
                    <a:pt x="3" y="502"/>
                    <a:pt x="1" y="496"/>
                    <a:pt x="1" y="490"/>
                  </a:cubicBezTo>
                  <a:cubicBezTo>
                    <a:pt x="1" y="436"/>
                    <a:pt x="0" y="381"/>
                    <a:pt x="2" y="327"/>
                  </a:cubicBezTo>
                  <a:cubicBezTo>
                    <a:pt x="2" y="314"/>
                    <a:pt x="9" y="299"/>
                    <a:pt x="18" y="290"/>
                  </a:cubicBezTo>
                  <a:cubicBezTo>
                    <a:pt x="88" y="212"/>
                    <a:pt x="159" y="136"/>
                    <a:pt x="230" y="59"/>
                  </a:cubicBezTo>
                  <a:cubicBezTo>
                    <a:pt x="244" y="45"/>
                    <a:pt x="257" y="31"/>
                    <a:pt x="270" y="16"/>
                  </a:cubicBezTo>
                  <a:cubicBezTo>
                    <a:pt x="277" y="8"/>
                    <a:pt x="284" y="8"/>
                    <a:pt x="294" y="13"/>
                  </a:cubicBezTo>
                  <a:cubicBezTo>
                    <a:pt x="347" y="41"/>
                    <a:pt x="399" y="40"/>
                    <a:pt x="449" y="7"/>
                  </a:cubicBezTo>
                  <a:cubicBezTo>
                    <a:pt x="458" y="1"/>
                    <a:pt x="463" y="0"/>
                    <a:pt x="472" y="8"/>
                  </a:cubicBezTo>
                  <a:cubicBezTo>
                    <a:pt x="606" y="133"/>
                    <a:pt x="741" y="259"/>
                    <a:pt x="875" y="384"/>
                  </a:cubicBezTo>
                  <a:cubicBezTo>
                    <a:pt x="878" y="386"/>
                    <a:pt x="880" y="389"/>
                    <a:pt x="884" y="395"/>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a:ln>
                  <a:noFill/>
                </a:ln>
                <a:solidFill>
                  <a:srgbClr val="94948D"/>
                </a:solidFill>
                <a:effectLst/>
                <a:uLnTx/>
                <a:uFillTx/>
                <a:latin typeface="Arial" panose="020B0604020202020204" pitchFamily="34" charset="0"/>
                <a:cs typeface="Arial" panose="020B0604020202020204" pitchFamily="34" charset="0"/>
                <a:sym typeface="+mn-lt"/>
              </a:endParaRPr>
            </a:p>
          </p:txBody>
        </p:sp>
        <p:sp>
          <p:nvSpPr>
            <p:cNvPr id="40" name="Freeform 12">
              <a:extLst>
                <a:ext uri="{FF2B5EF4-FFF2-40B4-BE49-F238E27FC236}">
                  <a16:creationId xmlns="" xmlns:a16="http://schemas.microsoft.com/office/drawing/2014/main" id="{45F82F5F-6CCE-4FA5-BDA3-787589E602A4}"/>
                </a:ext>
              </a:extLst>
            </p:cNvPr>
            <p:cNvSpPr>
              <a:spLocks/>
            </p:cNvSpPr>
            <p:nvPr/>
          </p:nvSpPr>
          <p:spPr bwMode="auto">
            <a:xfrm>
              <a:off x="5855212" y="1809628"/>
              <a:ext cx="721790" cy="721789"/>
            </a:xfrm>
            <a:custGeom>
              <a:avLst/>
              <a:gdLst>
                <a:gd name="T0" fmla="*/ 154 w 292"/>
                <a:gd name="T1" fmla="*/ 256 h 256"/>
                <a:gd name="T2" fmla="*/ 58 w 292"/>
                <a:gd name="T3" fmla="*/ 223 h 256"/>
                <a:gd name="T4" fmla="*/ 55 w 292"/>
                <a:gd name="T5" fmla="*/ 47 h 256"/>
                <a:gd name="T6" fmla="*/ 242 w 292"/>
                <a:gd name="T7" fmla="*/ 45 h 256"/>
                <a:gd name="T8" fmla="*/ 281 w 292"/>
                <a:gd name="T9" fmla="*/ 160 h 256"/>
                <a:gd name="T10" fmla="*/ 184 w 292"/>
                <a:gd name="T11" fmla="*/ 251 h 256"/>
                <a:gd name="T12" fmla="*/ 154 w 292"/>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292" h="256">
                  <a:moveTo>
                    <a:pt x="154" y="256"/>
                  </a:moveTo>
                  <a:cubicBezTo>
                    <a:pt x="115" y="255"/>
                    <a:pt x="84" y="245"/>
                    <a:pt x="58" y="223"/>
                  </a:cubicBezTo>
                  <a:cubicBezTo>
                    <a:pt x="1" y="177"/>
                    <a:pt x="0" y="95"/>
                    <a:pt x="55" y="47"/>
                  </a:cubicBezTo>
                  <a:cubicBezTo>
                    <a:pt x="107" y="1"/>
                    <a:pt x="191" y="0"/>
                    <a:pt x="242" y="45"/>
                  </a:cubicBezTo>
                  <a:cubicBezTo>
                    <a:pt x="277" y="76"/>
                    <a:pt x="292" y="114"/>
                    <a:pt x="281" y="160"/>
                  </a:cubicBezTo>
                  <a:cubicBezTo>
                    <a:pt x="268" y="211"/>
                    <a:pt x="232" y="238"/>
                    <a:pt x="184" y="251"/>
                  </a:cubicBezTo>
                  <a:cubicBezTo>
                    <a:pt x="172" y="254"/>
                    <a:pt x="160" y="255"/>
                    <a:pt x="154" y="256"/>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B</a:t>
              </a:r>
              <a:endParaRPr kumimoji="0" lang="zh-CN" alt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41" name="组合 40">
            <a:extLst>
              <a:ext uri="{FF2B5EF4-FFF2-40B4-BE49-F238E27FC236}">
                <a16:creationId xmlns="" xmlns:a16="http://schemas.microsoft.com/office/drawing/2014/main" id="{FB4E5D45-9EB5-448C-A0C1-FB3B4D31FC96}"/>
              </a:ext>
            </a:extLst>
          </p:cNvPr>
          <p:cNvGrpSpPr/>
          <p:nvPr/>
        </p:nvGrpSpPr>
        <p:grpSpPr>
          <a:xfrm>
            <a:off x="6220451" y="3909540"/>
            <a:ext cx="1772976" cy="1966386"/>
            <a:chOff x="5943403" y="3106452"/>
            <a:chExt cx="2031296" cy="2252884"/>
          </a:xfrm>
          <a:solidFill>
            <a:srgbClr val="C83841"/>
          </a:solidFill>
        </p:grpSpPr>
        <p:sp>
          <p:nvSpPr>
            <p:cNvPr id="61" name="Freeform 7">
              <a:extLst>
                <a:ext uri="{FF2B5EF4-FFF2-40B4-BE49-F238E27FC236}">
                  <a16:creationId xmlns="" xmlns:a16="http://schemas.microsoft.com/office/drawing/2014/main" id="{47BE4E88-7645-4292-B331-5BEFF95221EA}"/>
                </a:ext>
              </a:extLst>
            </p:cNvPr>
            <p:cNvSpPr>
              <a:spLocks/>
            </p:cNvSpPr>
            <p:nvPr/>
          </p:nvSpPr>
          <p:spPr bwMode="auto">
            <a:xfrm>
              <a:off x="5943403" y="3106452"/>
              <a:ext cx="1325541" cy="2252884"/>
            </a:xfrm>
            <a:custGeom>
              <a:avLst/>
              <a:gdLst>
                <a:gd name="T0" fmla="*/ 522 w 527"/>
                <a:gd name="T1" fmla="*/ 286 h 897"/>
                <a:gd name="T2" fmla="*/ 527 w 527"/>
                <a:gd name="T3" fmla="*/ 470 h 897"/>
                <a:gd name="T4" fmla="*/ 129 w 527"/>
                <a:gd name="T5" fmla="*/ 897 h 897"/>
                <a:gd name="T6" fmla="*/ 128 w 527"/>
                <a:gd name="T7" fmla="*/ 870 h 897"/>
                <a:gd name="T8" fmla="*/ 128 w 527"/>
                <a:gd name="T9" fmla="*/ 714 h 897"/>
                <a:gd name="T10" fmla="*/ 143 w 527"/>
                <a:gd name="T11" fmla="*/ 675 h 897"/>
                <a:gd name="T12" fmla="*/ 401 w 527"/>
                <a:gd name="T13" fmla="*/ 389 h 897"/>
                <a:gd name="T14" fmla="*/ 413 w 527"/>
                <a:gd name="T15" fmla="*/ 375 h 897"/>
                <a:gd name="T16" fmla="*/ 0 w 527"/>
                <a:gd name="T17" fmla="*/ 5 h 897"/>
                <a:gd name="T18" fmla="*/ 101 w 527"/>
                <a:gd name="T19" fmla="*/ 5 h 897"/>
                <a:gd name="T20" fmla="*/ 165 w 527"/>
                <a:gd name="T21" fmla="*/ 5 h 897"/>
                <a:gd name="T22" fmla="*/ 258 w 527"/>
                <a:gd name="T23" fmla="*/ 41 h 897"/>
                <a:gd name="T24" fmla="*/ 497 w 527"/>
                <a:gd name="T25" fmla="*/ 265 h 897"/>
                <a:gd name="T26" fmla="*/ 522 w 527"/>
                <a:gd name="T27" fmla="*/ 286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897">
                  <a:moveTo>
                    <a:pt x="522" y="286"/>
                  </a:moveTo>
                  <a:cubicBezTo>
                    <a:pt x="482" y="350"/>
                    <a:pt x="483" y="410"/>
                    <a:pt x="527" y="470"/>
                  </a:cubicBezTo>
                  <a:cubicBezTo>
                    <a:pt x="395" y="611"/>
                    <a:pt x="264" y="752"/>
                    <a:pt x="129" y="897"/>
                  </a:cubicBezTo>
                  <a:cubicBezTo>
                    <a:pt x="129" y="884"/>
                    <a:pt x="128" y="877"/>
                    <a:pt x="128" y="870"/>
                  </a:cubicBezTo>
                  <a:cubicBezTo>
                    <a:pt x="128" y="818"/>
                    <a:pt x="128" y="766"/>
                    <a:pt x="128" y="714"/>
                  </a:cubicBezTo>
                  <a:cubicBezTo>
                    <a:pt x="127" y="698"/>
                    <a:pt x="132" y="687"/>
                    <a:pt x="143" y="675"/>
                  </a:cubicBezTo>
                  <a:cubicBezTo>
                    <a:pt x="229" y="580"/>
                    <a:pt x="315" y="485"/>
                    <a:pt x="401" y="389"/>
                  </a:cubicBezTo>
                  <a:cubicBezTo>
                    <a:pt x="405" y="385"/>
                    <a:pt x="408" y="381"/>
                    <a:pt x="413" y="375"/>
                  </a:cubicBezTo>
                  <a:cubicBezTo>
                    <a:pt x="276" y="253"/>
                    <a:pt x="140" y="131"/>
                    <a:pt x="0" y="5"/>
                  </a:cubicBezTo>
                  <a:cubicBezTo>
                    <a:pt x="38" y="5"/>
                    <a:pt x="70" y="5"/>
                    <a:pt x="101" y="5"/>
                  </a:cubicBezTo>
                  <a:cubicBezTo>
                    <a:pt x="123" y="5"/>
                    <a:pt x="144" y="8"/>
                    <a:pt x="165" y="5"/>
                  </a:cubicBezTo>
                  <a:cubicBezTo>
                    <a:pt x="204" y="0"/>
                    <a:pt x="231" y="15"/>
                    <a:pt x="258" y="41"/>
                  </a:cubicBezTo>
                  <a:cubicBezTo>
                    <a:pt x="337" y="117"/>
                    <a:pt x="417" y="191"/>
                    <a:pt x="497" y="265"/>
                  </a:cubicBezTo>
                  <a:cubicBezTo>
                    <a:pt x="505" y="273"/>
                    <a:pt x="513" y="279"/>
                    <a:pt x="522" y="286"/>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a:ln>
                  <a:noFill/>
                </a:ln>
                <a:solidFill>
                  <a:srgbClr val="94948D"/>
                </a:solidFill>
                <a:effectLst/>
                <a:uLnTx/>
                <a:uFillTx/>
                <a:latin typeface="Arial" panose="020B0604020202020204" pitchFamily="34" charset="0"/>
                <a:cs typeface="Arial" panose="020B0604020202020204" pitchFamily="34" charset="0"/>
                <a:sym typeface="+mn-lt"/>
              </a:endParaRPr>
            </a:p>
          </p:txBody>
        </p:sp>
        <p:sp>
          <p:nvSpPr>
            <p:cNvPr id="62" name="Freeform 11">
              <a:extLst>
                <a:ext uri="{FF2B5EF4-FFF2-40B4-BE49-F238E27FC236}">
                  <a16:creationId xmlns="" xmlns:a16="http://schemas.microsoft.com/office/drawing/2014/main" id="{BB346DDC-D6D5-4AAA-A640-20BC5158B9FB}"/>
                </a:ext>
              </a:extLst>
            </p:cNvPr>
            <p:cNvSpPr>
              <a:spLocks/>
            </p:cNvSpPr>
            <p:nvPr/>
          </p:nvSpPr>
          <p:spPr bwMode="auto">
            <a:xfrm>
              <a:off x="7252909" y="3685039"/>
              <a:ext cx="721790" cy="721790"/>
            </a:xfrm>
            <a:custGeom>
              <a:avLst/>
              <a:gdLst>
                <a:gd name="T0" fmla="*/ 256 w 256"/>
                <a:gd name="T1" fmla="*/ 142 h 282"/>
                <a:gd name="T2" fmla="*/ 128 w 256"/>
                <a:gd name="T3" fmla="*/ 280 h 282"/>
                <a:gd name="T4" fmla="*/ 44 w 256"/>
                <a:gd name="T5" fmla="*/ 235 h 282"/>
                <a:gd name="T6" fmla="*/ 47 w 256"/>
                <a:gd name="T7" fmla="*/ 50 h 282"/>
                <a:gd name="T8" fmla="*/ 169 w 256"/>
                <a:gd name="T9" fmla="*/ 16 h 282"/>
                <a:gd name="T10" fmla="*/ 255 w 256"/>
                <a:gd name="T11" fmla="*/ 126 h 282"/>
                <a:gd name="T12" fmla="*/ 256 w 256"/>
                <a:gd name="T13" fmla="*/ 142 h 282"/>
              </a:gdLst>
              <a:ahLst/>
              <a:cxnLst>
                <a:cxn ang="0">
                  <a:pos x="T0" y="T1"/>
                </a:cxn>
                <a:cxn ang="0">
                  <a:pos x="T2" y="T3"/>
                </a:cxn>
                <a:cxn ang="0">
                  <a:pos x="T4" y="T5"/>
                </a:cxn>
                <a:cxn ang="0">
                  <a:pos x="T6" y="T7"/>
                </a:cxn>
                <a:cxn ang="0">
                  <a:pos x="T8" y="T9"/>
                </a:cxn>
                <a:cxn ang="0">
                  <a:pos x="T10" y="T11"/>
                </a:cxn>
                <a:cxn ang="0">
                  <a:pos x="T12" y="T13"/>
                </a:cxn>
              </a:cxnLst>
              <a:rect l="0" t="0" r="r" b="b"/>
              <a:pathLst>
                <a:path w="256" h="282">
                  <a:moveTo>
                    <a:pt x="256" y="142"/>
                  </a:moveTo>
                  <a:cubicBezTo>
                    <a:pt x="255" y="224"/>
                    <a:pt x="200" y="282"/>
                    <a:pt x="128" y="280"/>
                  </a:cubicBezTo>
                  <a:cubicBezTo>
                    <a:pt x="93" y="278"/>
                    <a:pt x="65" y="262"/>
                    <a:pt x="44" y="235"/>
                  </a:cubicBezTo>
                  <a:cubicBezTo>
                    <a:pt x="0" y="183"/>
                    <a:pt x="2" y="100"/>
                    <a:pt x="47" y="50"/>
                  </a:cubicBezTo>
                  <a:cubicBezTo>
                    <a:pt x="80" y="13"/>
                    <a:pt x="122" y="0"/>
                    <a:pt x="169" y="16"/>
                  </a:cubicBezTo>
                  <a:cubicBezTo>
                    <a:pt x="221" y="33"/>
                    <a:pt x="246" y="74"/>
                    <a:pt x="255" y="126"/>
                  </a:cubicBezTo>
                  <a:cubicBezTo>
                    <a:pt x="256" y="133"/>
                    <a:pt x="256" y="139"/>
                    <a:pt x="256" y="142"/>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C</a:t>
              </a:r>
              <a:endParaRPr kumimoji="0" lang="zh-CN" altLang="en-US" sz="32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sp>
        <p:nvSpPr>
          <p:cNvPr id="64" name="文本框 63">
            <a:extLst>
              <a:ext uri="{FF2B5EF4-FFF2-40B4-BE49-F238E27FC236}">
                <a16:creationId xmlns="" xmlns:a16="http://schemas.microsoft.com/office/drawing/2014/main" id="{7762826A-A5A7-471C-A86C-54A7DD538E1E}"/>
              </a:ext>
            </a:extLst>
          </p:cNvPr>
          <p:cNvSpPr txBox="1"/>
          <p:nvPr/>
        </p:nvSpPr>
        <p:spPr>
          <a:xfrm>
            <a:off x="1854411" y="4122160"/>
            <a:ext cx="2629886" cy="584775"/>
          </a:xfrm>
          <a:prstGeom prst="rect">
            <a:avLst/>
          </a:prstGeom>
          <a:solidFill>
            <a:srgbClr val="FFFFCC"/>
          </a:solidFill>
        </p:spPr>
        <p:txBody>
          <a:bodyPr wrap="square" rtlCol="0">
            <a:spAutoFit/>
          </a:bodyPr>
          <a:lstStyle/>
          <a:p>
            <a:pPr algn="ctr"/>
            <a:r>
              <a:rPr lang="vi-VN" sz="3200" dirty="0">
                <a:latin typeface="Arial" panose="020B0604020202020204" pitchFamily="34" charset="0"/>
                <a:ea typeface="Architecture" panose="020B0500000000000000" pitchFamily="34" charset="-93"/>
                <a:cs typeface="Arial" panose="020B0604020202020204" pitchFamily="34" charset="0"/>
              </a:rPr>
              <a:t>NaOH</a:t>
            </a:r>
            <a:endParaRPr lang="zh-CN" altLang="en-US" sz="3200" dirty="0">
              <a:solidFill>
                <a:srgbClr val="7A7A7A"/>
              </a:solidFill>
              <a:latin typeface="Arial" panose="020B0604020202020204" pitchFamily="34" charset="0"/>
              <a:ea typeface="Architecture" panose="020B0500000000000000" pitchFamily="34" charset="-93"/>
              <a:cs typeface="Arial" panose="020B0604020202020204" pitchFamily="34" charset="0"/>
              <a:sym typeface="+mn-lt"/>
            </a:endParaRPr>
          </a:p>
        </p:txBody>
      </p:sp>
      <p:sp>
        <p:nvSpPr>
          <p:cNvPr id="67" name="文本框 66">
            <a:extLst>
              <a:ext uri="{FF2B5EF4-FFF2-40B4-BE49-F238E27FC236}">
                <a16:creationId xmlns="" xmlns:a16="http://schemas.microsoft.com/office/drawing/2014/main" id="{668CBDAB-992F-4806-AE57-2F1412C468AC}"/>
              </a:ext>
            </a:extLst>
          </p:cNvPr>
          <p:cNvSpPr txBox="1"/>
          <p:nvPr/>
        </p:nvSpPr>
        <p:spPr>
          <a:xfrm>
            <a:off x="2310499" y="5787140"/>
            <a:ext cx="2895296" cy="584775"/>
          </a:xfrm>
          <a:prstGeom prst="rect">
            <a:avLst/>
          </a:prstGeom>
          <a:solidFill>
            <a:srgbClr val="FFFFCC"/>
          </a:solidFill>
        </p:spPr>
        <p:txBody>
          <a:bodyPr wrap="square" rtlCol="0">
            <a:spAutoFit/>
          </a:bodyPr>
          <a:lstStyle/>
          <a:p>
            <a:pPr algn="ctr"/>
            <a:r>
              <a:rPr lang="vi-VN" sz="3200" dirty="0">
                <a:latin typeface="Arial" panose="020B0604020202020204" pitchFamily="34" charset="0"/>
                <a:ea typeface="Architecture" panose="020B0500000000000000" pitchFamily="34" charset="-93"/>
                <a:cs typeface="Arial" panose="020B0604020202020204" pitchFamily="34" charset="0"/>
              </a:rPr>
              <a:t>KOH</a:t>
            </a:r>
            <a:endParaRPr lang="zh-CN" altLang="en-US" sz="3200" dirty="0">
              <a:solidFill>
                <a:srgbClr val="7A7A7A"/>
              </a:solidFill>
              <a:latin typeface="Arial" panose="020B0604020202020204" pitchFamily="34" charset="0"/>
              <a:ea typeface="Architecture" panose="020B0500000000000000" pitchFamily="34" charset="-93"/>
              <a:cs typeface="Arial" panose="020B0604020202020204" pitchFamily="34" charset="0"/>
              <a:sym typeface="+mn-lt"/>
            </a:endParaRPr>
          </a:p>
        </p:txBody>
      </p:sp>
      <p:sp>
        <p:nvSpPr>
          <p:cNvPr id="70" name="文本框 69">
            <a:extLst>
              <a:ext uri="{FF2B5EF4-FFF2-40B4-BE49-F238E27FC236}">
                <a16:creationId xmlns="" xmlns:a16="http://schemas.microsoft.com/office/drawing/2014/main" id="{727271F1-E3FA-42DB-8AFD-3D3B0C164B23}"/>
              </a:ext>
            </a:extLst>
          </p:cNvPr>
          <p:cNvSpPr txBox="1"/>
          <p:nvPr/>
        </p:nvSpPr>
        <p:spPr>
          <a:xfrm>
            <a:off x="7286453" y="2867219"/>
            <a:ext cx="2509721" cy="584775"/>
          </a:xfrm>
          <a:prstGeom prst="rect">
            <a:avLst/>
          </a:prstGeom>
          <a:solidFill>
            <a:srgbClr val="FFFFCC"/>
          </a:solidFill>
        </p:spPr>
        <p:txBody>
          <a:bodyPr wrap="square" rtlCol="0">
            <a:spAutoFit/>
          </a:bodyPr>
          <a:lstStyle/>
          <a:p>
            <a:pPr algn="ctr"/>
            <a:r>
              <a:rPr lang="vi-VN" sz="3200" dirty="0">
                <a:latin typeface="Arial" panose="020B0604020202020204" pitchFamily="34" charset="0"/>
                <a:ea typeface="Architecture" panose="020B0500000000000000" pitchFamily="34" charset="-93"/>
                <a:cs typeface="Arial" panose="020B0604020202020204" pitchFamily="34" charset="0"/>
              </a:rPr>
              <a:t>CuOH</a:t>
            </a:r>
            <a:endParaRPr lang="zh-CN" altLang="en-US" sz="3200" dirty="0">
              <a:solidFill>
                <a:srgbClr val="7A7A7A"/>
              </a:solidFill>
              <a:latin typeface="Arial" panose="020B0604020202020204" pitchFamily="34" charset="0"/>
              <a:ea typeface="Architecture" panose="020B0500000000000000" pitchFamily="34" charset="-93"/>
              <a:cs typeface="Arial" panose="020B0604020202020204" pitchFamily="34" charset="0"/>
              <a:sym typeface="+mn-lt"/>
            </a:endParaRPr>
          </a:p>
        </p:txBody>
      </p:sp>
      <p:sp>
        <p:nvSpPr>
          <p:cNvPr id="73" name="文本框 72">
            <a:extLst>
              <a:ext uri="{FF2B5EF4-FFF2-40B4-BE49-F238E27FC236}">
                <a16:creationId xmlns="" xmlns:a16="http://schemas.microsoft.com/office/drawing/2014/main" id="{B844EA67-4EF1-4E98-837F-4D059887757C}"/>
              </a:ext>
            </a:extLst>
          </p:cNvPr>
          <p:cNvSpPr txBox="1"/>
          <p:nvPr/>
        </p:nvSpPr>
        <p:spPr>
          <a:xfrm>
            <a:off x="8485408" y="4512691"/>
            <a:ext cx="2509721" cy="584775"/>
          </a:xfrm>
          <a:prstGeom prst="rect">
            <a:avLst/>
          </a:prstGeom>
          <a:solidFill>
            <a:srgbClr val="FFFFCC"/>
          </a:solidFill>
        </p:spPr>
        <p:txBody>
          <a:bodyPr wrap="square" rtlCol="0">
            <a:spAutoFit/>
          </a:bodyPr>
          <a:lstStyle/>
          <a:p>
            <a:pPr algn="ctr"/>
            <a:r>
              <a:rPr lang="vi-VN" sz="3200" dirty="0">
                <a:latin typeface="Arial" panose="020B0604020202020204" pitchFamily="34" charset="0"/>
                <a:ea typeface="Architecture" panose="020B0500000000000000" pitchFamily="34" charset="-93"/>
                <a:cs typeface="Arial" panose="020B0604020202020204" pitchFamily="34" charset="0"/>
              </a:rPr>
              <a:t>Fe(OH)</a:t>
            </a:r>
            <a:r>
              <a:rPr lang="vi-VN" sz="3200" baseline="-25000" dirty="0">
                <a:latin typeface="Arial" panose="020B0604020202020204" pitchFamily="34" charset="0"/>
                <a:ea typeface="Architecture" panose="020B0500000000000000" pitchFamily="34" charset="-93"/>
                <a:cs typeface="Arial" panose="020B0604020202020204" pitchFamily="34" charset="0"/>
              </a:rPr>
              <a:t>3</a:t>
            </a:r>
            <a:endParaRPr lang="zh-CN" altLang="en-US" sz="3200" dirty="0">
              <a:solidFill>
                <a:srgbClr val="7A7A7A"/>
              </a:solidFill>
              <a:latin typeface="Arial" panose="020B0604020202020204" pitchFamily="34" charset="0"/>
              <a:ea typeface="Architecture" panose="020B0500000000000000" pitchFamily="34" charset="-93"/>
              <a:cs typeface="Arial" panose="020B0604020202020204" pitchFamily="34" charset="0"/>
              <a:sym typeface="+mn-lt"/>
            </a:endParaRPr>
          </a:p>
        </p:txBody>
      </p:sp>
      <p:sp>
        <p:nvSpPr>
          <p:cNvPr id="23" name="TextBox 22">
            <a:extLst>
              <a:ext uri="{FF2B5EF4-FFF2-40B4-BE49-F238E27FC236}">
                <a16:creationId xmlns="" xmlns:a16="http://schemas.microsoft.com/office/drawing/2014/main" id="{61E108B3-8F2E-4C1B-B57B-F9CE1647223F}"/>
              </a:ext>
            </a:extLst>
          </p:cNvPr>
          <p:cNvSpPr txBox="1"/>
          <p:nvPr/>
        </p:nvSpPr>
        <p:spPr>
          <a:xfrm>
            <a:off x="1338275" y="657740"/>
            <a:ext cx="10310386"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vi-VN" sz="3600" b="0" i="0" dirty="0">
                <a:effectLst/>
                <a:latin typeface="Arial" panose="020B0604020202020204" pitchFamily="34" charset="0"/>
              </a:rPr>
              <a:t>Biết hydroxide có hóa trị I, công thức hóa học nào đây là sai?</a:t>
            </a:r>
            <a:endParaRPr lang="vi-VN" sz="3600" dirty="0"/>
          </a:p>
        </p:txBody>
      </p:sp>
      <p:sp>
        <p:nvSpPr>
          <p:cNvPr id="4" name="Rectangle: Rounded Corners 3">
            <a:extLst>
              <a:ext uri="{FF2B5EF4-FFF2-40B4-BE49-F238E27FC236}">
                <a16:creationId xmlns="" xmlns:a16="http://schemas.microsoft.com/office/drawing/2014/main" id="{4F0EC7B8-B6D9-4CF7-8D52-018DBD5D49B5}"/>
              </a:ext>
            </a:extLst>
          </p:cNvPr>
          <p:cNvSpPr/>
          <p:nvPr/>
        </p:nvSpPr>
        <p:spPr>
          <a:xfrm>
            <a:off x="7372841" y="2843343"/>
            <a:ext cx="2423334" cy="681122"/>
          </a:xfrm>
          <a:prstGeom prst="roundRect">
            <a:avLst/>
          </a:prstGeom>
          <a:noFill/>
          <a:ln w="28575">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1174917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00"/>
                                        <p:tgtEl>
                                          <p:spTgt spid="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down)">
                                      <p:cBhvr>
                                        <p:cTn id="19" dur="500"/>
                                        <p:tgtEl>
                                          <p:spTgt spid="6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wipe(down)">
                                      <p:cBhvr>
                                        <p:cTn id="22" dur="500"/>
                                        <p:tgtEl>
                                          <p:spTgt spid="6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500"/>
                                        <p:tgtEl>
                                          <p:spTgt spid="7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down)">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P spid="70" grpId="0" animBg="1"/>
      <p:bldP spid="73"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DE697DE-EC01-45A4-B729-734A2195EE58}"/>
              </a:ext>
            </a:extLst>
          </p:cNvPr>
          <p:cNvGrpSpPr/>
          <p:nvPr/>
        </p:nvGrpSpPr>
        <p:grpSpPr>
          <a:xfrm>
            <a:off x="280235" y="-144378"/>
            <a:ext cx="790575" cy="1024323"/>
            <a:chOff x="104026" y="-94003"/>
            <a:chExt cx="790575" cy="1024323"/>
          </a:xfrm>
          <a:effectLst>
            <a:outerShdw blurRad="50800" dist="76200" dir="2700000" algn="tl" rotWithShape="0">
              <a:prstClr val="black">
                <a:alpha val="40000"/>
              </a:prstClr>
            </a:outerShdw>
          </a:effectLst>
        </p:grpSpPr>
        <p:sp>
          <p:nvSpPr>
            <p:cNvPr id="10" name="矩形 9">
              <a:extLst>
                <a:ext uri="{FF2B5EF4-FFF2-40B4-BE49-F238E27FC236}">
                  <a16:creationId xmlns="" xmlns:a16="http://schemas.microsoft.com/office/drawing/2014/main" id="{068E2DA1-0C72-44F0-9712-36E760DFE754}"/>
                </a:ext>
              </a:extLst>
            </p:cNvPr>
            <p:cNvSpPr/>
            <p:nvPr/>
          </p:nvSpPr>
          <p:spPr>
            <a:xfrm>
              <a:off x="104026" y="-94003"/>
              <a:ext cx="790575" cy="10243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a:extLst>
                <a:ext uri="{FF2B5EF4-FFF2-40B4-BE49-F238E27FC236}">
                  <a16:creationId xmlns="" xmlns:a16="http://schemas.microsoft.com/office/drawing/2014/main" id="{3AC09484-5DFC-4E15-BA37-E35BCFC8BA57}"/>
                </a:ext>
              </a:extLst>
            </p:cNvPr>
            <p:cNvSpPr txBox="1"/>
            <p:nvPr/>
          </p:nvSpPr>
          <p:spPr>
            <a:xfrm>
              <a:off x="139266" y="192135"/>
              <a:ext cx="755335" cy="707886"/>
            </a:xfrm>
            <a:prstGeom prst="rect">
              <a:avLst/>
            </a:prstGeom>
            <a:noFill/>
          </p:spPr>
          <p:txBody>
            <a:bodyPr wrap="none" rtlCol="0">
              <a:spAutoFit/>
            </a:bodyPr>
            <a:lstStyle/>
            <a:p>
              <a:r>
                <a:rPr lang="en-US" altLang="zh-CN" sz="4000" b="1" dirty="0">
                  <a:solidFill>
                    <a:schemeClr val="bg1"/>
                  </a:solidFill>
                  <a:latin typeface="Arial" panose="020B0604020202020204" pitchFamily="34" charset="0"/>
                  <a:cs typeface="Arial" panose="020B0604020202020204" pitchFamily="34" charset="0"/>
                  <a:sym typeface="+mn-lt"/>
                </a:rPr>
                <a:t>02</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sp>
        <p:nvSpPr>
          <p:cNvPr id="12" name="文本框 11">
            <a:extLst>
              <a:ext uri="{FF2B5EF4-FFF2-40B4-BE49-F238E27FC236}">
                <a16:creationId xmlns="" xmlns:a16="http://schemas.microsoft.com/office/drawing/2014/main" id="{2E8CC872-7BE3-4E7D-8050-86651BF8CFCC}"/>
              </a:ext>
            </a:extLst>
          </p:cNvPr>
          <p:cNvSpPr txBox="1"/>
          <p:nvPr/>
        </p:nvSpPr>
        <p:spPr>
          <a:xfrm>
            <a:off x="1106601" y="172538"/>
            <a:ext cx="305820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grpSp>
        <p:nvGrpSpPr>
          <p:cNvPr id="2" name="组合 1">
            <a:extLst>
              <a:ext uri="{FF2B5EF4-FFF2-40B4-BE49-F238E27FC236}">
                <a16:creationId xmlns="" xmlns:a16="http://schemas.microsoft.com/office/drawing/2014/main" id="{50EC72A1-9483-486F-9CB2-97A05C55719E}"/>
              </a:ext>
            </a:extLst>
          </p:cNvPr>
          <p:cNvGrpSpPr/>
          <p:nvPr/>
        </p:nvGrpSpPr>
        <p:grpSpPr>
          <a:xfrm>
            <a:off x="1458776" y="2882776"/>
            <a:ext cx="1571845" cy="1545057"/>
            <a:chOff x="1436593" y="2036615"/>
            <a:chExt cx="1571845" cy="1545057"/>
          </a:xfrm>
        </p:grpSpPr>
        <p:sp>
          <p:nvSpPr>
            <p:cNvPr id="35" name="ï$ľîdè">
              <a:extLst>
                <a:ext uri="{FF2B5EF4-FFF2-40B4-BE49-F238E27FC236}">
                  <a16:creationId xmlns="" xmlns:a16="http://schemas.microsoft.com/office/drawing/2014/main" id="{7E984EAE-EB66-45B0-B07D-2FC46F2827B1}"/>
                </a:ext>
              </a:extLst>
            </p:cNvPr>
            <p:cNvSpPr/>
            <p:nvPr/>
          </p:nvSpPr>
          <p:spPr>
            <a:xfrm rot="2702816">
              <a:off x="1436593" y="2036615"/>
              <a:ext cx="1545057" cy="1545057"/>
            </a:xfrm>
            <a:prstGeom prst="roundRect">
              <a:avLst/>
            </a:prstGeom>
            <a:noFill/>
            <a:ln w="3175">
              <a:solidFill>
                <a:srgbClr val="C8384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íśļíḓé">
              <a:extLst>
                <a:ext uri="{FF2B5EF4-FFF2-40B4-BE49-F238E27FC236}">
                  <a16:creationId xmlns="" xmlns:a16="http://schemas.microsoft.com/office/drawing/2014/main" id="{5C2F1B10-21D6-433F-AC42-242ADA615017}"/>
                </a:ext>
              </a:extLst>
            </p:cNvPr>
            <p:cNvSpPr/>
            <p:nvPr/>
          </p:nvSpPr>
          <p:spPr>
            <a:xfrm rot="2702816">
              <a:off x="1523321" y="2123347"/>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C838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0" name="îṥḷiďe">
              <a:extLst>
                <a:ext uri="{FF2B5EF4-FFF2-40B4-BE49-F238E27FC236}">
                  <a16:creationId xmlns="" xmlns:a16="http://schemas.microsoft.com/office/drawing/2014/main" id="{8A393C36-B2FA-49B8-AC8A-6BB6913240EA}"/>
                </a:ext>
              </a:extLst>
            </p:cNvPr>
            <p:cNvSpPr txBox="1"/>
            <p:nvPr/>
          </p:nvSpPr>
          <p:spPr>
            <a:xfrm>
              <a:off x="2480729" y="2578314"/>
              <a:ext cx="527709" cy="461665"/>
            </a:xfrm>
            <a:prstGeom prst="rect">
              <a:avLst/>
            </a:prstGeom>
            <a:noFill/>
          </p:spPr>
          <p:txBody>
            <a:bodyPr wrap="none">
              <a:normAutofit/>
            </a:bodyPr>
            <a:lstStyle/>
            <a:p>
              <a:r>
                <a:rPr lang="en-US" sz="2400" b="1" dirty="0">
                  <a:solidFill>
                    <a:schemeClr val="bg1"/>
                  </a:solidFill>
                  <a:cs typeface="+mn-ea"/>
                  <a:sym typeface="+mn-lt"/>
                </a:rPr>
                <a:t>A</a:t>
              </a:r>
            </a:p>
          </p:txBody>
        </p:sp>
      </p:grpSp>
      <p:grpSp>
        <p:nvGrpSpPr>
          <p:cNvPr id="3" name="组合 2">
            <a:extLst>
              <a:ext uri="{FF2B5EF4-FFF2-40B4-BE49-F238E27FC236}">
                <a16:creationId xmlns="" xmlns:a16="http://schemas.microsoft.com/office/drawing/2014/main" id="{D7337C99-8334-4092-B205-518DDE940646}"/>
              </a:ext>
            </a:extLst>
          </p:cNvPr>
          <p:cNvGrpSpPr/>
          <p:nvPr/>
        </p:nvGrpSpPr>
        <p:grpSpPr>
          <a:xfrm>
            <a:off x="3985630" y="2860019"/>
            <a:ext cx="1571846" cy="1545057"/>
            <a:chOff x="3376329" y="2036614"/>
            <a:chExt cx="1571846" cy="1545057"/>
          </a:xfrm>
        </p:grpSpPr>
        <p:sp>
          <p:nvSpPr>
            <p:cNvPr id="36" name="íşḻïdè">
              <a:extLst>
                <a:ext uri="{FF2B5EF4-FFF2-40B4-BE49-F238E27FC236}">
                  <a16:creationId xmlns="" xmlns:a16="http://schemas.microsoft.com/office/drawing/2014/main" id="{443E8682-4C7F-4F3A-AD30-95C9ACBF7A95}"/>
                </a:ext>
              </a:extLst>
            </p:cNvPr>
            <p:cNvSpPr/>
            <p:nvPr/>
          </p:nvSpPr>
          <p:spPr>
            <a:xfrm rot="2702816">
              <a:off x="3376329" y="2036614"/>
              <a:ext cx="1545057" cy="1545057"/>
            </a:xfrm>
            <a:prstGeom prst="roundRect">
              <a:avLst/>
            </a:prstGeom>
            <a:noFill/>
            <a:ln w="3175">
              <a:solidFill>
                <a:srgbClr val="2A5A8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îṣḷíḍe">
              <a:extLst>
                <a:ext uri="{FF2B5EF4-FFF2-40B4-BE49-F238E27FC236}">
                  <a16:creationId xmlns="" xmlns:a16="http://schemas.microsoft.com/office/drawing/2014/main" id="{F1B1F495-3645-4324-8881-344D5AD45549}"/>
                </a:ext>
              </a:extLst>
            </p:cNvPr>
            <p:cNvSpPr/>
            <p:nvPr/>
          </p:nvSpPr>
          <p:spPr>
            <a:xfrm rot="2702816">
              <a:off x="3463058" y="2123348"/>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2A5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2" name="ïšḷíḓè">
              <a:extLst>
                <a:ext uri="{FF2B5EF4-FFF2-40B4-BE49-F238E27FC236}">
                  <a16:creationId xmlns="" xmlns:a16="http://schemas.microsoft.com/office/drawing/2014/main" id="{307E55D9-268F-41A2-AA23-76082ADB06A0}"/>
                </a:ext>
              </a:extLst>
            </p:cNvPr>
            <p:cNvSpPr txBox="1"/>
            <p:nvPr/>
          </p:nvSpPr>
          <p:spPr>
            <a:xfrm>
              <a:off x="4420466" y="2578315"/>
              <a:ext cx="527709" cy="461665"/>
            </a:xfrm>
            <a:prstGeom prst="rect">
              <a:avLst/>
            </a:prstGeom>
            <a:noFill/>
          </p:spPr>
          <p:txBody>
            <a:bodyPr wrap="none">
              <a:normAutofit/>
            </a:bodyPr>
            <a:lstStyle/>
            <a:p>
              <a:r>
                <a:rPr lang="en-US" sz="2400" b="1" dirty="0">
                  <a:solidFill>
                    <a:schemeClr val="bg1"/>
                  </a:solidFill>
                  <a:cs typeface="+mn-ea"/>
                  <a:sym typeface="+mn-lt"/>
                </a:rPr>
                <a:t>B</a:t>
              </a:r>
            </a:p>
          </p:txBody>
        </p:sp>
      </p:grpSp>
      <p:grpSp>
        <p:nvGrpSpPr>
          <p:cNvPr id="4" name="组合 3">
            <a:extLst>
              <a:ext uri="{FF2B5EF4-FFF2-40B4-BE49-F238E27FC236}">
                <a16:creationId xmlns="" xmlns:a16="http://schemas.microsoft.com/office/drawing/2014/main" id="{1715076C-294F-43E1-A989-FEC57603173B}"/>
              </a:ext>
            </a:extLst>
          </p:cNvPr>
          <p:cNvGrpSpPr/>
          <p:nvPr/>
        </p:nvGrpSpPr>
        <p:grpSpPr>
          <a:xfrm>
            <a:off x="6326000" y="2882773"/>
            <a:ext cx="1571846" cy="1545057"/>
            <a:chOff x="5316066" y="2036612"/>
            <a:chExt cx="1571846" cy="1545057"/>
          </a:xfrm>
        </p:grpSpPr>
        <p:sp>
          <p:nvSpPr>
            <p:cNvPr id="37" name="í$ļíḑè">
              <a:extLst>
                <a:ext uri="{FF2B5EF4-FFF2-40B4-BE49-F238E27FC236}">
                  <a16:creationId xmlns="" xmlns:a16="http://schemas.microsoft.com/office/drawing/2014/main" id="{83455C03-8FB2-42C7-B266-62209C2858DA}"/>
                </a:ext>
              </a:extLst>
            </p:cNvPr>
            <p:cNvSpPr/>
            <p:nvPr/>
          </p:nvSpPr>
          <p:spPr>
            <a:xfrm rot="2702816">
              <a:off x="5316066" y="2036612"/>
              <a:ext cx="1545057" cy="1545057"/>
            </a:xfrm>
            <a:prstGeom prst="roundRect">
              <a:avLst/>
            </a:prstGeom>
            <a:noFill/>
            <a:ln w="3175">
              <a:solidFill>
                <a:srgbClr val="C8384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iś1iḓê">
              <a:extLst>
                <a:ext uri="{FF2B5EF4-FFF2-40B4-BE49-F238E27FC236}">
                  <a16:creationId xmlns="" xmlns:a16="http://schemas.microsoft.com/office/drawing/2014/main" id="{F6B1FBC6-146E-4E00-81D9-CC6AE155FF48}"/>
                </a:ext>
              </a:extLst>
            </p:cNvPr>
            <p:cNvSpPr/>
            <p:nvPr/>
          </p:nvSpPr>
          <p:spPr>
            <a:xfrm rot="2702816">
              <a:off x="5402795" y="2123347"/>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C838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4" name="îṧľiḋê">
              <a:extLst>
                <a:ext uri="{FF2B5EF4-FFF2-40B4-BE49-F238E27FC236}">
                  <a16:creationId xmlns="" xmlns:a16="http://schemas.microsoft.com/office/drawing/2014/main" id="{820C3A0F-CC7D-457A-B0AD-D464A5F99077}"/>
                </a:ext>
              </a:extLst>
            </p:cNvPr>
            <p:cNvSpPr txBox="1"/>
            <p:nvPr/>
          </p:nvSpPr>
          <p:spPr>
            <a:xfrm>
              <a:off x="6360203" y="2578314"/>
              <a:ext cx="527709" cy="461665"/>
            </a:xfrm>
            <a:prstGeom prst="rect">
              <a:avLst/>
            </a:prstGeom>
            <a:noFill/>
          </p:spPr>
          <p:txBody>
            <a:bodyPr wrap="none">
              <a:normAutofit/>
            </a:bodyPr>
            <a:lstStyle/>
            <a:p>
              <a:r>
                <a:rPr lang="en-US" sz="2400" b="1" dirty="0">
                  <a:solidFill>
                    <a:schemeClr val="bg1"/>
                  </a:solidFill>
                  <a:cs typeface="+mn-ea"/>
                  <a:sym typeface="+mn-lt"/>
                </a:rPr>
                <a:t>C</a:t>
              </a:r>
            </a:p>
          </p:txBody>
        </p:sp>
      </p:grpSp>
      <p:grpSp>
        <p:nvGrpSpPr>
          <p:cNvPr id="5" name="组合 4">
            <a:extLst>
              <a:ext uri="{FF2B5EF4-FFF2-40B4-BE49-F238E27FC236}">
                <a16:creationId xmlns="" xmlns:a16="http://schemas.microsoft.com/office/drawing/2014/main" id="{DF52D9DB-EEB0-422E-814A-4F4D9F110C53}"/>
              </a:ext>
            </a:extLst>
          </p:cNvPr>
          <p:cNvGrpSpPr/>
          <p:nvPr/>
        </p:nvGrpSpPr>
        <p:grpSpPr>
          <a:xfrm>
            <a:off x="8754647" y="2887310"/>
            <a:ext cx="1571848" cy="1545057"/>
            <a:chOff x="7255801" y="2036609"/>
            <a:chExt cx="1571848" cy="1545057"/>
          </a:xfrm>
        </p:grpSpPr>
        <p:sp>
          <p:nvSpPr>
            <p:cNvPr id="38" name="ïṡliḓè">
              <a:extLst>
                <a:ext uri="{FF2B5EF4-FFF2-40B4-BE49-F238E27FC236}">
                  <a16:creationId xmlns="" xmlns:a16="http://schemas.microsoft.com/office/drawing/2014/main" id="{252CEBC3-D770-42EC-B5AA-613F4BA4CECE}"/>
                </a:ext>
              </a:extLst>
            </p:cNvPr>
            <p:cNvSpPr/>
            <p:nvPr/>
          </p:nvSpPr>
          <p:spPr>
            <a:xfrm rot="2702816">
              <a:off x="7255801" y="2036609"/>
              <a:ext cx="1545057" cy="1545057"/>
            </a:xfrm>
            <a:prstGeom prst="roundRect">
              <a:avLst/>
            </a:prstGeom>
            <a:noFill/>
            <a:ln w="3175">
              <a:solidFill>
                <a:srgbClr val="2A5A8B"/>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5" name="ïS1idé">
              <a:extLst>
                <a:ext uri="{FF2B5EF4-FFF2-40B4-BE49-F238E27FC236}">
                  <a16:creationId xmlns="" xmlns:a16="http://schemas.microsoft.com/office/drawing/2014/main" id="{4A1A963E-8D88-4B09-876F-299BBA66E398}"/>
                </a:ext>
              </a:extLst>
            </p:cNvPr>
            <p:cNvSpPr/>
            <p:nvPr/>
          </p:nvSpPr>
          <p:spPr>
            <a:xfrm rot="2702816">
              <a:off x="7342532" y="2123344"/>
              <a:ext cx="1371601" cy="1371601"/>
            </a:xfrm>
            <a:custGeom>
              <a:avLst/>
              <a:gdLst>
                <a:gd name="connsiteX0" fmla="*/ 66957 w 1371601"/>
                <a:gd name="connsiteY0" fmla="*/ 66957 h 1371601"/>
                <a:gd name="connsiteX1" fmla="*/ 228605 w 1371601"/>
                <a:gd name="connsiteY1" fmla="*/ 0 h 1371601"/>
                <a:gd name="connsiteX2" fmla="*/ 1142995 w 1371601"/>
                <a:gd name="connsiteY2" fmla="*/ 0 h 1371601"/>
                <a:gd name="connsiteX3" fmla="*/ 1371601 w 1371601"/>
                <a:gd name="connsiteY3" fmla="*/ 228605 h 1371601"/>
                <a:gd name="connsiteX4" fmla="*/ 1371601 w 1371601"/>
                <a:gd name="connsiteY4" fmla="*/ 1142995 h 1371601"/>
                <a:gd name="connsiteX5" fmla="*/ 1142995 w 1371601"/>
                <a:gd name="connsiteY5" fmla="*/ 1371601 h 1371601"/>
                <a:gd name="connsiteX6" fmla="*/ 228605 w 1371601"/>
                <a:gd name="connsiteY6" fmla="*/ 1371600 h 1371601"/>
                <a:gd name="connsiteX7" fmla="*/ 182533 w 1371601"/>
                <a:gd name="connsiteY7" fmla="*/ 1366956 h 1371601"/>
                <a:gd name="connsiteX8" fmla="*/ 160847 w 1371601"/>
                <a:gd name="connsiteY8" fmla="*/ 1360224 h 1371601"/>
                <a:gd name="connsiteX9" fmla="*/ 707768 w 1371601"/>
                <a:gd name="connsiteY9" fmla="*/ 812406 h 1371601"/>
                <a:gd name="connsiteX10" fmla="*/ 782073 w 1371601"/>
                <a:gd name="connsiteY10" fmla="*/ 886588 h 1371601"/>
                <a:gd name="connsiteX11" fmla="*/ 781829 w 1371601"/>
                <a:gd name="connsiteY11" fmla="*/ 589614 h 1371601"/>
                <a:gd name="connsiteX12" fmla="*/ 484854 w 1371601"/>
                <a:gd name="connsiteY12" fmla="*/ 589857 h 1371601"/>
                <a:gd name="connsiteX13" fmla="*/ 559160 w 1371601"/>
                <a:gd name="connsiteY13" fmla="*/ 664040 h 1371601"/>
                <a:gd name="connsiteX14" fmla="*/ 11843 w 1371601"/>
                <a:gd name="connsiteY14" fmla="*/ 1212254 h 1371601"/>
                <a:gd name="connsiteX15" fmla="*/ 4645 w 1371601"/>
                <a:gd name="connsiteY15" fmla="*/ 1189067 h 1371601"/>
                <a:gd name="connsiteX16" fmla="*/ 0 w 1371601"/>
                <a:gd name="connsiteY16" fmla="*/ 1142995 h 1371601"/>
                <a:gd name="connsiteX17" fmla="*/ 0 w 1371601"/>
                <a:gd name="connsiteY17" fmla="*/ 228604 h 1371601"/>
                <a:gd name="connsiteX18" fmla="*/ 66957 w 1371601"/>
                <a:gd name="connsiteY18" fmla="*/ 66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1601" h="1371601">
                  <a:moveTo>
                    <a:pt x="66957" y="66957"/>
                  </a:moveTo>
                  <a:cubicBezTo>
                    <a:pt x="108326" y="25588"/>
                    <a:pt x="165477" y="0"/>
                    <a:pt x="228605" y="0"/>
                  </a:cubicBezTo>
                  <a:lnTo>
                    <a:pt x="1142995" y="0"/>
                  </a:lnTo>
                  <a:cubicBezTo>
                    <a:pt x="1269250" y="0"/>
                    <a:pt x="1371600" y="102351"/>
                    <a:pt x="1371601" y="228605"/>
                  </a:cubicBezTo>
                  <a:lnTo>
                    <a:pt x="1371601" y="1142995"/>
                  </a:lnTo>
                  <a:cubicBezTo>
                    <a:pt x="1371600" y="1269250"/>
                    <a:pt x="1269250" y="1371600"/>
                    <a:pt x="1142995" y="1371601"/>
                  </a:cubicBezTo>
                  <a:lnTo>
                    <a:pt x="228605" y="1371600"/>
                  </a:lnTo>
                  <a:cubicBezTo>
                    <a:pt x="212823" y="1371599"/>
                    <a:pt x="197416" y="1370001"/>
                    <a:pt x="182533" y="1366956"/>
                  </a:cubicBezTo>
                  <a:lnTo>
                    <a:pt x="160847" y="1360224"/>
                  </a:lnTo>
                  <a:lnTo>
                    <a:pt x="707768" y="812406"/>
                  </a:lnTo>
                  <a:lnTo>
                    <a:pt x="782073" y="886588"/>
                  </a:lnTo>
                  <a:lnTo>
                    <a:pt x="781829" y="589614"/>
                  </a:lnTo>
                  <a:lnTo>
                    <a:pt x="484854" y="589857"/>
                  </a:lnTo>
                  <a:lnTo>
                    <a:pt x="559160" y="664040"/>
                  </a:lnTo>
                  <a:lnTo>
                    <a:pt x="11843" y="1212254"/>
                  </a:lnTo>
                  <a:lnTo>
                    <a:pt x="4645" y="1189067"/>
                  </a:lnTo>
                  <a:cubicBezTo>
                    <a:pt x="1599" y="1174185"/>
                    <a:pt x="0" y="1158777"/>
                    <a:pt x="0" y="1142995"/>
                  </a:cubicBezTo>
                  <a:lnTo>
                    <a:pt x="0" y="228604"/>
                  </a:lnTo>
                  <a:cubicBezTo>
                    <a:pt x="0" y="165477"/>
                    <a:pt x="25588" y="108326"/>
                    <a:pt x="66957" y="66957"/>
                  </a:cubicBezTo>
                  <a:close/>
                </a:path>
              </a:pathLst>
            </a:custGeom>
            <a:solidFill>
              <a:srgbClr val="2A5A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6" name="î$ľíḑê">
              <a:extLst>
                <a:ext uri="{FF2B5EF4-FFF2-40B4-BE49-F238E27FC236}">
                  <a16:creationId xmlns="" xmlns:a16="http://schemas.microsoft.com/office/drawing/2014/main" id="{BAA3EFCA-4F3E-424F-8A48-898C300FEBA3}"/>
                </a:ext>
              </a:extLst>
            </p:cNvPr>
            <p:cNvSpPr txBox="1"/>
            <p:nvPr/>
          </p:nvSpPr>
          <p:spPr>
            <a:xfrm>
              <a:off x="8299940" y="2578311"/>
              <a:ext cx="527709" cy="461665"/>
            </a:xfrm>
            <a:prstGeom prst="rect">
              <a:avLst/>
            </a:prstGeom>
            <a:noFill/>
          </p:spPr>
          <p:txBody>
            <a:bodyPr wrap="none">
              <a:normAutofit/>
            </a:bodyPr>
            <a:lstStyle/>
            <a:p>
              <a:r>
                <a:rPr lang="en-US" sz="2400" b="1" dirty="0">
                  <a:solidFill>
                    <a:schemeClr val="bg1"/>
                  </a:solidFill>
                  <a:cs typeface="+mn-ea"/>
                  <a:sym typeface="+mn-lt"/>
                </a:rPr>
                <a:t>D</a:t>
              </a:r>
            </a:p>
          </p:txBody>
        </p:sp>
      </p:grpSp>
      <p:sp>
        <p:nvSpPr>
          <p:cNvPr id="50" name="TextBox 26">
            <a:extLst>
              <a:ext uri="{FF2B5EF4-FFF2-40B4-BE49-F238E27FC236}">
                <a16:creationId xmlns="" xmlns:a16="http://schemas.microsoft.com/office/drawing/2014/main" id="{D12340C7-1977-4CD6-BF29-33F7728001DA}"/>
              </a:ext>
            </a:extLst>
          </p:cNvPr>
          <p:cNvSpPr txBox="1"/>
          <p:nvPr/>
        </p:nvSpPr>
        <p:spPr>
          <a:xfrm>
            <a:off x="1501945" y="4931382"/>
            <a:ext cx="1458717" cy="669286"/>
          </a:xfrm>
          <a:prstGeom prst="rect">
            <a:avLst/>
          </a:prstGeom>
          <a:solidFill>
            <a:srgbClr val="FFFFCC"/>
          </a:solidFill>
        </p:spPr>
        <p:txBody>
          <a:bodyPr wrap="square" rtlCol="0">
            <a:spAutoFit/>
          </a:bodyPr>
          <a:lstStyle/>
          <a:p>
            <a:pPr algn="ctr">
              <a:lnSpc>
                <a:spcPct val="130000"/>
              </a:lnSpc>
            </a:pPr>
            <a:r>
              <a:rPr lang="en-US" altLang="zh-CN" sz="3200" dirty="0">
                <a:latin typeface="Arial" panose="020B0604020202020204" pitchFamily="34" charset="0"/>
                <a:cs typeface="Arial" panose="020B0604020202020204" pitchFamily="34" charset="0"/>
                <a:sym typeface="+mn-lt"/>
              </a:rPr>
              <a:t>I</a:t>
            </a:r>
            <a:r>
              <a:rPr lang="zh-CN" altLang="en-US" sz="3200" dirty="0">
                <a:latin typeface="Arial" panose="020B0604020202020204" pitchFamily="34" charset="0"/>
                <a:cs typeface="Arial" panose="020B0604020202020204" pitchFamily="34" charset="0"/>
                <a:sym typeface="+mn-lt"/>
              </a:rPr>
              <a:t>。</a:t>
            </a:r>
          </a:p>
        </p:txBody>
      </p:sp>
      <p:sp>
        <p:nvSpPr>
          <p:cNvPr id="51" name="TextBox 26">
            <a:extLst>
              <a:ext uri="{FF2B5EF4-FFF2-40B4-BE49-F238E27FC236}">
                <a16:creationId xmlns="" xmlns:a16="http://schemas.microsoft.com/office/drawing/2014/main" id="{819A590F-7DC3-45EC-96A1-609DBD14C59F}"/>
              </a:ext>
            </a:extLst>
          </p:cNvPr>
          <p:cNvSpPr txBox="1"/>
          <p:nvPr/>
        </p:nvSpPr>
        <p:spPr>
          <a:xfrm>
            <a:off x="4028799" y="4908626"/>
            <a:ext cx="1458717" cy="669286"/>
          </a:xfrm>
          <a:prstGeom prst="rect">
            <a:avLst/>
          </a:prstGeom>
          <a:solidFill>
            <a:srgbClr val="FFFFCC"/>
          </a:solidFill>
        </p:spPr>
        <p:txBody>
          <a:bodyPr wrap="square" rtlCol="0">
            <a:spAutoFit/>
          </a:bodyPr>
          <a:lstStyle/>
          <a:p>
            <a:pPr algn="ctr">
              <a:lnSpc>
                <a:spcPct val="130000"/>
              </a:lnSpc>
            </a:pPr>
            <a:r>
              <a:rPr lang="en-US" altLang="zh-CN" sz="3200" dirty="0">
                <a:latin typeface="Arial" panose="020B0604020202020204" pitchFamily="34" charset="0"/>
                <a:cs typeface="Arial" panose="020B0604020202020204" pitchFamily="34" charset="0"/>
                <a:sym typeface="+mn-lt"/>
              </a:rPr>
              <a:t>II</a:t>
            </a:r>
            <a:r>
              <a:rPr lang="zh-CN" altLang="en-US" sz="3200" dirty="0">
                <a:latin typeface="Arial" panose="020B0604020202020204" pitchFamily="34" charset="0"/>
                <a:cs typeface="Arial" panose="020B0604020202020204" pitchFamily="34" charset="0"/>
                <a:sym typeface="+mn-lt"/>
              </a:rPr>
              <a:t>。</a:t>
            </a:r>
          </a:p>
        </p:txBody>
      </p:sp>
      <p:sp>
        <p:nvSpPr>
          <p:cNvPr id="52" name="TextBox 26">
            <a:extLst>
              <a:ext uri="{FF2B5EF4-FFF2-40B4-BE49-F238E27FC236}">
                <a16:creationId xmlns="" xmlns:a16="http://schemas.microsoft.com/office/drawing/2014/main" id="{C469ECFF-E586-4CC0-AD61-78CA1416D3E8}"/>
              </a:ext>
            </a:extLst>
          </p:cNvPr>
          <p:cNvSpPr txBox="1"/>
          <p:nvPr/>
        </p:nvSpPr>
        <p:spPr>
          <a:xfrm>
            <a:off x="6369168" y="4931382"/>
            <a:ext cx="1458717" cy="669286"/>
          </a:xfrm>
          <a:prstGeom prst="rect">
            <a:avLst/>
          </a:prstGeom>
          <a:solidFill>
            <a:srgbClr val="FFFFCC"/>
          </a:solidFill>
        </p:spPr>
        <p:txBody>
          <a:bodyPr wrap="square" rtlCol="0">
            <a:spAutoFit/>
          </a:bodyPr>
          <a:lstStyle/>
          <a:p>
            <a:pPr algn="ctr">
              <a:lnSpc>
                <a:spcPct val="130000"/>
              </a:lnSpc>
            </a:pPr>
            <a:r>
              <a:rPr lang="en-US" altLang="zh-CN" sz="3200" dirty="0">
                <a:latin typeface="Arial" panose="020B0604020202020204" pitchFamily="34" charset="0"/>
                <a:cs typeface="Arial" panose="020B0604020202020204" pitchFamily="34" charset="0"/>
                <a:sym typeface="+mn-lt"/>
              </a:rPr>
              <a:t>IV</a:t>
            </a:r>
            <a:r>
              <a:rPr lang="zh-CN" altLang="en-US" sz="3200" dirty="0">
                <a:latin typeface="Arial" panose="020B0604020202020204" pitchFamily="34" charset="0"/>
                <a:cs typeface="Arial" panose="020B0604020202020204" pitchFamily="34" charset="0"/>
                <a:sym typeface="+mn-lt"/>
              </a:rPr>
              <a:t>。</a:t>
            </a:r>
          </a:p>
        </p:txBody>
      </p:sp>
      <p:sp>
        <p:nvSpPr>
          <p:cNvPr id="53" name="TextBox 26">
            <a:extLst>
              <a:ext uri="{FF2B5EF4-FFF2-40B4-BE49-F238E27FC236}">
                <a16:creationId xmlns="" xmlns:a16="http://schemas.microsoft.com/office/drawing/2014/main" id="{C9EDB92E-FC67-40C0-97A9-4B46EE8EF68F}"/>
              </a:ext>
            </a:extLst>
          </p:cNvPr>
          <p:cNvSpPr txBox="1"/>
          <p:nvPr/>
        </p:nvSpPr>
        <p:spPr>
          <a:xfrm>
            <a:off x="8797816" y="4935922"/>
            <a:ext cx="1458717" cy="669286"/>
          </a:xfrm>
          <a:prstGeom prst="rect">
            <a:avLst/>
          </a:prstGeom>
          <a:solidFill>
            <a:srgbClr val="FFFFCC"/>
          </a:solidFill>
        </p:spPr>
        <p:txBody>
          <a:bodyPr wrap="square" rtlCol="0">
            <a:spAutoFit/>
          </a:bodyPr>
          <a:lstStyle/>
          <a:p>
            <a:pPr algn="ctr">
              <a:lnSpc>
                <a:spcPct val="130000"/>
              </a:lnSpc>
            </a:pPr>
            <a:r>
              <a:rPr lang="en-US" altLang="zh-CN" sz="3200" dirty="0">
                <a:latin typeface="Arial" panose="020B0604020202020204" pitchFamily="34" charset="0"/>
                <a:cs typeface="Arial" panose="020B0604020202020204" pitchFamily="34" charset="0"/>
                <a:sym typeface="+mn-lt"/>
              </a:rPr>
              <a:t>V</a:t>
            </a:r>
            <a:r>
              <a:rPr lang="zh-CN" altLang="en-US" sz="3200" dirty="0">
                <a:latin typeface="Arial" panose="020B0604020202020204" pitchFamily="34" charset="0"/>
                <a:cs typeface="Arial" panose="020B0604020202020204" pitchFamily="34" charset="0"/>
                <a:sym typeface="+mn-lt"/>
              </a:rPr>
              <a:t>。</a:t>
            </a:r>
          </a:p>
        </p:txBody>
      </p:sp>
      <p:sp>
        <p:nvSpPr>
          <p:cNvPr id="26" name="TextBox 25">
            <a:extLst>
              <a:ext uri="{FF2B5EF4-FFF2-40B4-BE49-F238E27FC236}">
                <a16:creationId xmlns="" xmlns:a16="http://schemas.microsoft.com/office/drawing/2014/main" id="{505B2949-1B8E-422F-BB68-1E3C70623E47}"/>
              </a:ext>
            </a:extLst>
          </p:cNvPr>
          <p:cNvSpPr txBox="1"/>
          <p:nvPr/>
        </p:nvSpPr>
        <p:spPr>
          <a:xfrm>
            <a:off x="1338275" y="657740"/>
            <a:ext cx="1031038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vi-VN" sz="3600" b="0" i="0" dirty="0">
                <a:effectLst/>
                <a:latin typeface="Arial" panose="020B0604020202020204" pitchFamily="34" charset="0"/>
              </a:rPr>
              <a:t> Trong P</a:t>
            </a:r>
            <a:r>
              <a:rPr lang="vi-VN" sz="3600" b="0" i="0" baseline="-25000" dirty="0">
                <a:effectLst/>
                <a:latin typeface="Arial" panose="020B0604020202020204" pitchFamily="34" charset="0"/>
              </a:rPr>
              <a:t>2</a:t>
            </a:r>
            <a:r>
              <a:rPr lang="vi-VN" sz="3600" b="0" i="0" dirty="0">
                <a:effectLst/>
                <a:latin typeface="Arial" panose="020B0604020202020204" pitchFamily="34" charset="0"/>
              </a:rPr>
              <a:t>O</a:t>
            </a:r>
            <a:r>
              <a:rPr lang="vi-VN" sz="3600" b="0" i="0" baseline="-25000" dirty="0">
                <a:effectLst/>
                <a:latin typeface="Arial" panose="020B0604020202020204" pitchFamily="34" charset="0"/>
              </a:rPr>
              <a:t>5</a:t>
            </a:r>
            <a:r>
              <a:rPr lang="vi-VN" sz="3600" b="0" i="0" dirty="0">
                <a:effectLst/>
                <a:latin typeface="Arial" panose="020B0604020202020204" pitchFamily="34" charset="0"/>
              </a:rPr>
              <a:t>, P hóa trị mấy</a:t>
            </a:r>
            <a:endParaRPr lang="vi-VN" sz="3600" dirty="0"/>
          </a:p>
        </p:txBody>
      </p:sp>
      <p:sp>
        <p:nvSpPr>
          <p:cNvPr id="27" name="Rectangle: Rounded Corners 26">
            <a:extLst>
              <a:ext uri="{FF2B5EF4-FFF2-40B4-BE49-F238E27FC236}">
                <a16:creationId xmlns="" xmlns:a16="http://schemas.microsoft.com/office/drawing/2014/main" id="{45014F3F-81CA-4490-9414-52D4D5778908}"/>
              </a:ext>
            </a:extLst>
          </p:cNvPr>
          <p:cNvSpPr/>
          <p:nvPr/>
        </p:nvSpPr>
        <p:spPr>
          <a:xfrm>
            <a:off x="8797816" y="4931382"/>
            <a:ext cx="1528679" cy="681122"/>
          </a:xfrm>
          <a:prstGeom prst="roundRect">
            <a:avLst/>
          </a:prstGeom>
          <a:noFill/>
          <a:ln w="28575">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737834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arn(inVertical)">
                                      <p:cBhvr>
                                        <p:cTn id="22" dur="500"/>
                                        <p:tgtEl>
                                          <p:spTgt spid="5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barn(inVertical)">
                                      <p:cBhvr>
                                        <p:cTn id="25" dur="500"/>
                                        <p:tgtEl>
                                          <p:spTgt spid="5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barn(inVertical)">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5090" y="1950361"/>
            <a:ext cx="2374817" cy="4106786"/>
          </a:xfrm>
          <a:prstGeom prst="rect">
            <a:avLst/>
          </a:prstGeom>
        </p:spPr>
      </p:pic>
      <p:sp>
        <p:nvSpPr>
          <p:cNvPr id="23" name="矩形 47">
            <a:extLst>
              <a:ext uri="{FF2B5EF4-FFF2-40B4-BE49-F238E27FC236}">
                <a16:creationId xmlns="" xmlns:a16="http://schemas.microsoft.com/office/drawing/2014/main" id="{2BDE5A15-F072-4C8E-BACB-A5B9AF95E51C}"/>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grpSp>
        <p:nvGrpSpPr>
          <p:cNvPr id="3" name="Group 2">
            <a:extLst>
              <a:ext uri="{FF2B5EF4-FFF2-40B4-BE49-F238E27FC236}">
                <a16:creationId xmlns="" xmlns:a16="http://schemas.microsoft.com/office/drawing/2014/main" id="{04CA1B2A-8B0B-421A-9AF9-ADDE4FC67F9C}"/>
              </a:ext>
            </a:extLst>
          </p:cNvPr>
          <p:cNvGrpSpPr/>
          <p:nvPr/>
        </p:nvGrpSpPr>
        <p:grpSpPr>
          <a:xfrm>
            <a:off x="8554468" y="2096971"/>
            <a:ext cx="2374816" cy="1906783"/>
            <a:chOff x="4847753" y="2546726"/>
            <a:chExt cx="1572772" cy="1222547"/>
          </a:xfrm>
        </p:grpSpPr>
        <p:sp>
          <p:nvSpPr>
            <p:cNvPr id="25" name="Flowchart: Connector 24">
              <a:extLst>
                <a:ext uri="{FF2B5EF4-FFF2-40B4-BE49-F238E27FC236}">
                  <a16:creationId xmlns="" xmlns:a16="http://schemas.microsoft.com/office/drawing/2014/main" id="{8F0FF172-6D86-473C-9EBD-28EF08F3A590}"/>
                </a:ext>
              </a:extLst>
            </p:cNvPr>
            <p:cNvSpPr/>
            <p:nvPr/>
          </p:nvSpPr>
          <p:spPr>
            <a:xfrm>
              <a:off x="4847753" y="2957929"/>
              <a:ext cx="652972" cy="610846"/>
            </a:xfrm>
            <a:prstGeom prst="flowChartConnector">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26" name="Flowchart: Connector 25">
              <a:extLst>
                <a:ext uri="{FF2B5EF4-FFF2-40B4-BE49-F238E27FC236}">
                  <a16:creationId xmlns="" xmlns:a16="http://schemas.microsoft.com/office/drawing/2014/main" id="{441FEC5B-2F9E-465A-A4CD-3ED119E403B5}"/>
                </a:ext>
              </a:extLst>
            </p:cNvPr>
            <p:cNvSpPr/>
            <p:nvPr/>
          </p:nvSpPr>
          <p:spPr>
            <a:xfrm>
              <a:off x="5271925" y="3046224"/>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7" name="Group 26">
              <a:extLst>
                <a:ext uri="{FF2B5EF4-FFF2-40B4-BE49-F238E27FC236}">
                  <a16:creationId xmlns="" xmlns:a16="http://schemas.microsoft.com/office/drawing/2014/main" id="{C621D4AC-1FF3-4AF6-AC3A-78560185F030}"/>
                </a:ext>
              </a:extLst>
            </p:cNvPr>
            <p:cNvGrpSpPr/>
            <p:nvPr/>
          </p:nvGrpSpPr>
          <p:grpSpPr>
            <a:xfrm>
              <a:off x="5216223" y="2546726"/>
              <a:ext cx="1155154" cy="1222547"/>
              <a:chOff x="4340428" y="494900"/>
              <a:chExt cx="1155154" cy="1222547"/>
            </a:xfrm>
          </p:grpSpPr>
          <p:sp>
            <p:nvSpPr>
              <p:cNvPr id="28" name="Flowchart: Connector 27">
                <a:extLst>
                  <a:ext uri="{FF2B5EF4-FFF2-40B4-BE49-F238E27FC236}">
                    <a16:creationId xmlns="" xmlns:a16="http://schemas.microsoft.com/office/drawing/2014/main" id="{ED2BC2B2-41EE-4D7A-9C6A-8C125729E32B}"/>
                  </a:ext>
                </a:extLst>
              </p:cNvPr>
              <p:cNvSpPr/>
              <p:nvPr/>
            </p:nvSpPr>
            <p:spPr>
              <a:xfrm>
                <a:off x="4340428" y="564135"/>
                <a:ext cx="1155154" cy="1132144"/>
              </a:xfrm>
              <a:prstGeom prst="flowChartConnector">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Cl</a:t>
                </a:r>
              </a:p>
            </p:txBody>
          </p:sp>
          <p:sp>
            <p:nvSpPr>
              <p:cNvPr id="29" name="Flowchart: Connector 28">
                <a:extLst>
                  <a:ext uri="{FF2B5EF4-FFF2-40B4-BE49-F238E27FC236}">
                    <a16:creationId xmlns="" xmlns:a16="http://schemas.microsoft.com/office/drawing/2014/main" id="{250316BF-801D-4D54-B316-FACD317CE38C}"/>
                  </a:ext>
                </a:extLst>
              </p:cNvPr>
              <p:cNvSpPr/>
              <p:nvPr/>
            </p:nvSpPr>
            <p:spPr>
              <a:xfrm>
                <a:off x="5266304" y="662737"/>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Flowchart: Connector 29">
                <a:extLst>
                  <a:ext uri="{FF2B5EF4-FFF2-40B4-BE49-F238E27FC236}">
                    <a16:creationId xmlns="" xmlns:a16="http://schemas.microsoft.com/office/drawing/2014/main" id="{D8C1BDE1-BA1D-4A07-A1A8-2A888A5EF883}"/>
                  </a:ext>
                </a:extLst>
              </p:cNvPr>
              <p:cNvSpPr/>
              <p:nvPr/>
            </p:nvSpPr>
            <p:spPr>
              <a:xfrm>
                <a:off x="4413652" y="676891"/>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Flowchart: Connector 30">
                <a:extLst>
                  <a:ext uri="{FF2B5EF4-FFF2-40B4-BE49-F238E27FC236}">
                    <a16:creationId xmlns="" xmlns:a16="http://schemas.microsoft.com/office/drawing/2014/main" id="{7D94EB20-720C-46CD-9AEA-ECD5DF34426A}"/>
                  </a:ext>
                </a:extLst>
              </p:cNvPr>
              <p:cNvSpPr/>
              <p:nvPr/>
            </p:nvSpPr>
            <p:spPr>
              <a:xfrm>
                <a:off x="5072597" y="1578977"/>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2" name="Flowchart: Connector 31">
                <a:extLst>
                  <a:ext uri="{FF2B5EF4-FFF2-40B4-BE49-F238E27FC236}">
                    <a16:creationId xmlns="" xmlns:a16="http://schemas.microsoft.com/office/drawing/2014/main" id="{3DDBCF21-1F2E-4174-A85B-5349DABD8177}"/>
                  </a:ext>
                </a:extLst>
              </p:cNvPr>
              <p:cNvSpPr/>
              <p:nvPr/>
            </p:nvSpPr>
            <p:spPr>
              <a:xfrm>
                <a:off x="4413652" y="1202103"/>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Flowchart: Connector 32">
                <a:extLst>
                  <a:ext uri="{FF2B5EF4-FFF2-40B4-BE49-F238E27FC236}">
                    <a16:creationId xmlns="" xmlns:a16="http://schemas.microsoft.com/office/drawing/2014/main" id="{305CAB5E-6645-4C8A-8514-40B4DE380217}"/>
                  </a:ext>
                </a:extLst>
              </p:cNvPr>
              <p:cNvSpPr/>
              <p:nvPr/>
            </p:nvSpPr>
            <p:spPr>
              <a:xfrm>
                <a:off x="4861514" y="494900"/>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Flowchart: Connector 33">
                <a:extLst>
                  <a:ext uri="{FF2B5EF4-FFF2-40B4-BE49-F238E27FC236}">
                    <a16:creationId xmlns="" xmlns:a16="http://schemas.microsoft.com/office/drawing/2014/main" id="{23BC95BA-9333-4874-A6E7-D32BD06DA661}"/>
                  </a:ext>
                </a:extLst>
              </p:cNvPr>
              <p:cNvSpPr/>
              <p:nvPr/>
            </p:nvSpPr>
            <p:spPr>
              <a:xfrm>
                <a:off x="4624930" y="1578239"/>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35" name="Flowchart: Connector 34">
              <a:extLst>
                <a:ext uri="{FF2B5EF4-FFF2-40B4-BE49-F238E27FC236}">
                  <a16:creationId xmlns="" xmlns:a16="http://schemas.microsoft.com/office/drawing/2014/main" id="{88B69F2E-21A0-461F-8A47-540685DAD8C4}"/>
                </a:ext>
              </a:extLst>
            </p:cNvPr>
            <p:cNvSpPr/>
            <p:nvPr/>
          </p:nvSpPr>
          <p:spPr>
            <a:xfrm>
              <a:off x="6307544" y="3182033"/>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38" name="TextBox 37">
            <a:extLst>
              <a:ext uri="{FF2B5EF4-FFF2-40B4-BE49-F238E27FC236}">
                <a16:creationId xmlns="" xmlns:a16="http://schemas.microsoft.com/office/drawing/2014/main" id="{B74148AA-2255-4C1E-9318-EB00D2F5AE26}"/>
              </a:ext>
            </a:extLst>
          </p:cNvPr>
          <p:cNvSpPr txBox="1"/>
          <p:nvPr/>
        </p:nvSpPr>
        <p:spPr>
          <a:xfrm>
            <a:off x="7779434" y="4443912"/>
            <a:ext cx="3924885" cy="1569660"/>
          </a:xfrm>
          <a:prstGeom prst="rect">
            <a:avLst/>
          </a:prstGeom>
          <a:noFill/>
        </p:spPr>
        <p:txBody>
          <a:bodyPr wrap="square">
            <a:spAutoFit/>
          </a:bodyPr>
          <a:lstStyle/>
          <a:p>
            <a:pPr algn="ctr"/>
            <a:r>
              <a:rPr lang="vi-VN" sz="2400" i="1" dirty="0">
                <a:solidFill>
                  <a:srgbClr val="00B050"/>
                </a:solidFill>
                <a:latin typeface="Arial" panose="020B0604020202020204" pitchFamily="34" charset="0"/>
                <a:cs typeface="Arial" panose="020B0604020202020204" pitchFamily="34" charset="0"/>
              </a:rPr>
              <a:t>Hình 6.1. Sơ đồ liên kêt cộng hoá trị giữa H và Cl trong phân tử hydrogen chloride</a:t>
            </a:r>
          </a:p>
        </p:txBody>
      </p:sp>
      <p:sp>
        <p:nvSpPr>
          <p:cNvPr id="40" name="TextBox 39">
            <a:extLst>
              <a:ext uri="{FF2B5EF4-FFF2-40B4-BE49-F238E27FC236}">
                <a16:creationId xmlns="" xmlns:a16="http://schemas.microsoft.com/office/drawing/2014/main" id="{9B2AB7E3-25B5-496A-8174-C4CD2670AF41}"/>
              </a:ext>
            </a:extLst>
          </p:cNvPr>
          <p:cNvSpPr txBox="1"/>
          <p:nvPr/>
        </p:nvSpPr>
        <p:spPr>
          <a:xfrm>
            <a:off x="3810539" y="646986"/>
            <a:ext cx="4570922"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1. Khái niệm về hoá trị</a:t>
            </a:r>
          </a:p>
        </p:txBody>
      </p:sp>
      <p:sp>
        <p:nvSpPr>
          <p:cNvPr id="42" name="TextBox 41">
            <a:extLst>
              <a:ext uri="{FF2B5EF4-FFF2-40B4-BE49-F238E27FC236}">
                <a16:creationId xmlns="" xmlns:a16="http://schemas.microsoft.com/office/drawing/2014/main" id="{46EC0E77-9E17-40BB-A720-B239CEBAB049}"/>
              </a:ext>
            </a:extLst>
          </p:cNvPr>
          <p:cNvSpPr txBox="1"/>
          <p:nvPr/>
        </p:nvSpPr>
        <p:spPr>
          <a:xfrm>
            <a:off x="2936455" y="2532317"/>
            <a:ext cx="4722175" cy="3046988"/>
          </a:xfrm>
          <a:prstGeom prst="rect">
            <a:avLst/>
          </a:prstGeom>
          <a:solidFill>
            <a:schemeClr val="accent2">
              <a:alpha val="50000"/>
            </a:schemeClr>
          </a:solidFill>
          <a:ln w="38100">
            <a:solidFill>
              <a:srgbClr val="C00000"/>
            </a:solidFill>
            <a:prstDash val="sysDot"/>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vi-VN" sz="3200" dirty="0">
                <a:solidFill>
                  <a:schemeClr val="tx1"/>
                </a:solidFill>
                <a:latin typeface="Arial" panose="020B0604020202020204" pitchFamily="34" charset="0"/>
                <a:cs typeface="Arial" panose="020B0604020202020204" pitchFamily="34" charset="0"/>
              </a:rPr>
              <a:t> Quan sát hình 6.1, hãy so sánh hóa trị của nguyên tố và số electron mà nguyên tử của nguyên tố đã góp chung để tạo ra liên kết?</a:t>
            </a:r>
          </a:p>
        </p:txBody>
      </p:sp>
    </p:spTree>
    <p:extLst>
      <p:ext uri="{BB962C8B-B14F-4D97-AF65-F5344CB8AC3E}">
        <p14:creationId xmlns:p14="http://schemas.microsoft.com/office/powerpoint/2010/main" val="117942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8" grpId="0"/>
      <p:bldP spid="40" grpId="0"/>
      <p:bldP spid="4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DE697DE-EC01-45A4-B729-734A2195EE58}"/>
              </a:ext>
            </a:extLst>
          </p:cNvPr>
          <p:cNvGrpSpPr/>
          <p:nvPr/>
        </p:nvGrpSpPr>
        <p:grpSpPr>
          <a:xfrm>
            <a:off x="280235" y="-144378"/>
            <a:ext cx="790575" cy="1024323"/>
            <a:chOff x="104026" y="-94003"/>
            <a:chExt cx="790575" cy="1024323"/>
          </a:xfrm>
          <a:effectLst>
            <a:outerShdw blurRad="50800" dist="76200" dir="2700000" algn="tl" rotWithShape="0">
              <a:prstClr val="black">
                <a:alpha val="40000"/>
              </a:prstClr>
            </a:outerShdw>
          </a:effectLst>
        </p:grpSpPr>
        <p:sp>
          <p:nvSpPr>
            <p:cNvPr id="10" name="矩形 9">
              <a:extLst>
                <a:ext uri="{FF2B5EF4-FFF2-40B4-BE49-F238E27FC236}">
                  <a16:creationId xmlns="" xmlns:a16="http://schemas.microsoft.com/office/drawing/2014/main" id="{068E2DA1-0C72-44F0-9712-36E760DFE754}"/>
                </a:ext>
              </a:extLst>
            </p:cNvPr>
            <p:cNvSpPr/>
            <p:nvPr/>
          </p:nvSpPr>
          <p:spPr>
            <a:xfrm>
              <a:off x="104026" y="-94003"/>
              <a:ext cx="790575" cy="10243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3AC09484-5DFC-4E15-BA37-E35BCFC8BA57}"/>
                </a:ext>
              </a:extLst>
            </p:cNvPr>
            <p:cNvSpPr txBox="1"/>
            <p:nvPr/>
          </p:nvSpPr>
          <p:spPr>
            <a:xfrm>
              <a:off x="139266" y="123258"/>
              <a:ext cx="755335" cy="707886"/>
            </a:xfrm>
            <a:prstGeom prst="rect">
              <a:avLst/>
            </a:prstGeom>
            <a:noFill/>
          </p:spPr>
          <p:txBody>
            <a:bodyPr wrap="none" rtlCol="0">
              <a:spAutoFit/>
            </a:bodyPr>
            <a:lstStyle/>
            <a:p>
              <a:r>
                <a:rPr lang="en-US" altLang="zh-CN" sz="4000" b="1" dirty="0">
                  <a:solidFill>
                    <a:schemeClr val="bg1"/>
                  </a:solidFill>
                  <a:latin typeface="Arial" panose="020B0604020202020204" pitchFamily="34" charset="0"/>
                  <a:cs typeface="Arial" panose="020B0604020202020204" pitchFamily="34" charset="0"/>
                  <a:sym typeface="+mn-lt"/>
                </a:rPr>
                <a:t>03</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sp>
        <p:nvSpPr>
          <p:cNvPr id="12" name="文本框 11">
            <a:extLst>
              <a:ext uri="{FF2B5EF4-FFF2-40B4-BE49-F238E27FC236}">
                <a16:creationId xmlns="" xmlns:a16="http://schemas.microsoft.com/office/drawing/2014/main" id="{2E8CC872-7BE3-4E7D-8050-86651BF8CFCC}"/>
              </a:ext>
            </a:extLst>
          </p:cNvPr>
          <p:cNvSpPr txBox="1"/>
          <p:nvPr/>
        </p:nvSpPr>
        <p:spPr>
          <a:xfrm>
            <a:off x="1132224" y="172538"/>
            <a:ext cx="305820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grpSp>
        <p:nvGrpSpPr>
          <p:cNvPr id="15" name="组合 14">
            <a:extLst>
              <a:ext uri="{FF2B5EF4-FFF2-40B4-BE49-F238E27FC236}">
                <a16:creationId xmlns="" xmlns:a16="http://schemas.microsoft.com/office/drawing/2014/main" id="{A3BA91B4-80DC-4973-ADFB-764C0DD796B1}"/>
              </a:ext>
            </a:extLst>
          </p:cNvPr>
          <p:cNvGrpSpPr/>
          <p:nvPr/>
        </p:nvGrpSpPr>
        <p:grpSpPr>
          <a:xfrm>
            <a:off x="3176228" y="2353462"/>
            <a:ext cx="5839543" cy="4332000"/>
            <a:chOff x="3116313" y="1597233"/>
            <a:chExt cx="5839543" cy="4332000"/>
          </a:xfrm>
        </p:grpSpPr>
        <p:sp>
          <p:nvSpPr>
            <p:cNvPr id="16" name="Oval 7">
              <a:extLst>
                <a:ext uri="{FF2B5EF4-FFF2-40B4-BE49-F238E27FC236}">
                  <a16:creationId xmlns="" xmlns:a16="http://schemas.microsoft.com/office/drawing/2014/main" id="{57B5FE1F-B0AD-4AA1-A4A0-23D44FE01963}"/>
                </a:ext>
              </a:extLst>
            </p:cNvPr>
            <p:cNvSpPr>
              <a:spLocks noChangeArrowheads="1"/>
            </p:cNvSpPr>
            <p:nvPr/>
          </p:nvSpPr>
          <p:spPr bwMode="auto">
            <a:xfrm>
              <a:off x="3904244" y="1597233"/>
              <a:ext cx="4319586" cy="4332000"/>
            </a:xfrm>
            <a:prstGeom prst="ellipse">
              <a:avLst/>
            </a:prstGeom>
            <a:noFill/>
            <a:ln w="12700" cap="flat">
              <a:gradFill flip="none" rotWithShape="1">
                <a:gsLst>
                  <a:gs pos="0">
                    <a:srgbClr val="C83841"/>
                  </a:gs>
                  <a:gs pos="50000">
                    <a:srgbClr val="C83841"/>
                  </a:gs>
                  <a:gs pos="50000">
                    <a:srgbClr val="2A5A8B"/>
                  </a:gs>
                  <a:gs pos="100000">
                    <a:srgbClr val="2A5A8B"/>
                  </a:gs>
                </a:gsLst>
                <a:lin ang="0" scaled="1"/>
                <a:tileRect/>
              </a:gra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31" tIns="45715" rIns="91431" bIns="45715" numCol="1" anchor="t" anchorCtr="0" compatLnSpc="1"/>
            <a:lstStyle/>
            <a:p>
              <a:endParaRPr lang="zh-CN" altLang="en-US">
                <a:cs typeface="+mn-ea"/>
                <a:sym typeface="+mn-lt"/>
              </a:endParaRPr>
            </a:p>
          </p:txBody>
        </p:sp>
        <p:grpSp>
          <p:nvGrpSpPr>
            <p:cNvPr id="17" name="组合 16">
              <a:extLst>
                <a:ext uri="{FF2B5EF4-FFF2-40B4-BE49-F238E27FC236}">
                  <a16:creationId xmlns="" xmlns:a16="http://schemas.microsoft.com/office/drawing/2014/main" id="{AD358ACD-1A7E-4C9B-93A1-9D9665E4424B}"/>
                </a:ext>
              </a:extLst>
            </p:cNvPr>
            <p:cNvGrpSpPr/>
            <p:nvPr/>
          </p:nvGrpSpPr>
          <p:grpSpPr>
            <a:xfrm flipH="1">
              <a:off x="7967552" y="2334014"/>
              <a:ext cx="988304" cy="512990"/>
              <a:chOff x="10968080" y="2834540"/>
              <a:chExt cx="1020324" cy="465639"/>
            </a:xfrm>
          </p:grpSpPr>
          <p:grpSp>
            <p:nvGrpSpPr>
              <p:cNvPr id="60" name="组合 59">
                <a:extLst>
                  <a:ext uri="{FF2B5EF4-FFF2-40B4-BE49-F238E27FC236}">
                    <a16:creationId xmlns="" xmlns:a16="http://schemas.microsoft.com/office/drawing/2014/main" id="{71548309-05C0-4E76-B18E-BD531C49A658}"/>
                  </a:ext>
                </a:extLst>
              </p:cNvPr>
              <p:cNvGrpSpPr/>
              <p:nvPr/>
            </p:nvGrpSpPr>
            <p:grpSpPr>
              <a:xfrm flipH="1" flipV="1">
                <a:off x="10968082" y="3062876"/>
                <a:ext cx="1020322" cy="129707"/>
                <a:chOff x="3407502" y="4686698"/>
                <a:chExt cx="1055154" cy="60148"/>
              </a:xfrm>
            </p:grpSpPr>
            <p:cxnSp>
              <p:nvCxnSpPr>
                <p:cNvPr id="64" name="直接连接符 63">
                  <a:extLst>
                    <a:ext uri="{FF2B5EF4-FFF2-40B4-BE49-F238E27FC236}">
                      <a16:creationId xmlns="" xmlns:a16="http://schemas.microsoft.com/office/drawing/2014/main" id="{CCAD0587-ACDF-4E80-837F-6460B1414089}"/>
                    </a:ext>
                  </a:extLst>
                </p:cNvPr>
                <p:cNvCxnSpPr/>
                <p:nvPr/>
              </p:nvCxnSpPr>
              <p:spPr>
                <a:xfrm>
                  <a:off x="3407502" y="4686698"/>
                  <a:ext cx="140752" cy="60148"/>
                </a:xfrm>
                <a:prstGeom prst="line">
                  <a:avLst/>
                </a:prstGeom>
                <a:ln>
                  <a:solidFill>
                    <a:srgbClr val="2A5A8B"/>
                  </a:solidFill>
                </a:ln>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 xmlns:a16="http://schemas.microsoft.com/office/drawing/2014/main" id="{00A15EF5-8BCE-46DA-9860-B67003F101FD}"/>
                    </a:ext>
                  </a:extLst>
                </p:cNvPr>
                <p:cNvCxnSpPr/>
                <p:nvPr/>
              </p:nvCxnSpPr>
              <p:spPr>
                <a:xfrm>
                  <a:off x="3548256" y="4746846"/>
                  <a:ext cx="914400" cy="0"/>
                </a:xfrm>
                <a:prstGeom prst="line">
                  <a:avLst/>
                </a:prstGeom>
                <a:ln>
                  <a:solidFill>
                    <a:srgbClr val="2A5A8B"/>
                  </a:solidFill>
                </a:ln>
              </p:spPr>
              <p:style>
                <a:lnRef idx="1">
                  <a:schemeClr val="accent1"/>
                </a:lnRef>
                <a:fillRef idx="0">
                  <a:schemeClr val="accent1"/>
                </a:fillRef>
                <a:effectRef idx="0">
                  <a:schemeClr val="accent1"/>
                </a:effectRef>
                <a:fontRef idx="minor">
                  <a:schemeClr val="tx1"/>
                </a:fontRef>
              </p:style>
            </p:cxnSp>
          </p:grpSp>
          <p:grpSp>
            <p:nvGrpSpPr>
              <p:cNvPr id="61" name="组合 60">
                <a:extLst>
                  <a:ext uri="{FF2B5EF4-FFF2-40B4-BE49-F238E27FC236}">
                    <a16:creationId xmlns="" xmlns:a16="http://schemas.microsoft.com/office/drawing/2014/main" id="{405D2CEC-1156-4C77-A1BB-27D413791138}"/>
                  </a:ext>
                </a:extLst>
              </p:cNvPr>
              <p:cNvGrpSpPr/>
              <p:nvPr/>
            </p:nvGrpSpPr>
            <p:grpSpPr>
              <a:xfrm>
                <a:off x="10968080" y="2834540"/>
                <a:ext cx="45720" cy="465639"/>
                <a:chOff x="3034140" y="2463978"/>
                <a:chExt cx="45720" cy="465639"/>
              </a:xfrm>
            </p:grpSpPr>
            <p:cxnSp>
              <p:nvCxnSpPr>
                <p:cNvPr id="62" name="直接连接符 61">
                  <a:extLst>
                    <a:ext uri="{FF2B5EF4-FFF2-40B4-BE49-F238E27FC236}">
                      <a16:creationId xmlns="" xmlns:a16="http://schemas.microsoft.com/office/drawing/2014/main" id="{5A562EFA-2FAF-4870-A0D3-ED3E2EBEA372}"/>
                    </a:ext>
                  </a:extLst>
                </p:cNvPr>
                <p:cNvCxnSpPr/>
                <p:nvPr/>
              </p:nvCxnSpPr>
              <p:spPr>
                <a:xfrm>
                  <a:off x="3058867" y="2463978"/>
                  <a:ext cx="0" cy="465639"/>
                </a:xfrm>
                <a:prstGeom prst="line">
                  <a:avLst/>
                </a:prstGeom>
                <a:ln>
                  <a:solidFill>
                    <a:srgbClr val="2A5A8B"/>
                  </a:solidFill>
                </a:ln>
              </p:spPr>
              <p:style>
                <a:lnRef idx="1">
                  <a:schemeClr val="accent1"/>
                </a:lnRef>
                <a:fillRef idx="0">
                  <a:schemeClr val="accent1"/>
                </a:fillRef>
                <a:effectRef idx="0">
                  <a:schemeClr val="accent1"/>
                </a:effectRef>
                <a:fontRef idx="minor">
                  <a:schemeClr val="tx1"/>
                </a:fontRef>
              </p:style>
            </p:cxnSp>
            <p:sp>
              <p:nvSpPr>
                <p:cNvPr id="63" name="椭圆 62">
                  <a:extLst>
                    <a:ext uri="{FF2B5EF4-FFF2-40B4-BE49-F238E27FC236}">
                      <a16:creationId xmlns="" xmlns:a16="http://schemas.microsoft.com/office/drawing/2014/main" id="{470F0E83-B5D6-4AB7-9245-066C6A5360E2}"/>
                    </a:ext>
                  </a:extLst>
                </p:cNvPr>
                <p:cNvSpPr/>
                <p:nvPr/>
              </p:nvSpPr>
              <p:spPr>
                <a:xfrm>
                  <a:off x="3034140" y="2666319"/>
                  <a:ext cx="45720" cy="45720"/>
                </a:xfrm>
                <a:prstGeom prst="ellipse">
                  <a:avLst/>
                </a:prstGeom>
                <a:solidFill>
                  <a:schemeClr val="accent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8" name="组合 17">
              <a:extLst>
                <a:ext uri="{FF2B5EF4-FFF2-40B4-BE49-F238E27FC236}">
                  <a16:creationId xmlns="" xmlns:a16="http://schemas.microsoft.com/office/drawing/2014/main" id="{D4FF968D-36B2-4364-BDA7-027688202A7C}"/>
                </a:ext>
              </a:extLst>
            </p:cNvPr>
            <p:cNvGrpSpPr/>
            <p:nvPr/>
          </p:nvGrpSpPr>
          <p:grpSpPr>
            <a:xfrm flipH="1" flipV="1">
              <a:off x="7908424" y="4865240"/>
              <a:ext cx="988304" cy="512992"/>
              <a:chOff x="10968080" y="2834540"/>
              <a:chExt cx="1020324" cy="465639"/>
            </a:xfrm>
          </p:grpSpPr>
          <p:grpSp>
            <p:nvGrpSpPr>
              <p:cNvPr id="54" name="组合 53">
                <a:extLst>
                  <a:ext uri="{FF2B5EF4-FFF2-40B4-BE49-F238E27FC236}">
                    <a16:creationId xmlns="" xmlns:a16="http://schemas.microsoft.com/office/drawing/2014/main" id="{2F088B91-52B6-4749-9CE2-C09FDC8A9A83}"/>
                  </a:ext>
                </a:extLst>
              </p:cNvPr>
              <p:cNvGrpSpPr/>
              <p:nvPr/>
            </p:nvGrpSpPr>
            <p:grpSpPr>
              <a:xfrm flipH="1" flipV="1">
                <a:off x="10968082" y="3062876"/>
                <a:ext cx="1020322" cy="129707"/>
                <a:chOff x="3407502" y="4686698"/>
                <a:chExt cx="1055154" cy="60148"/>
              </a:xfrm>
            </p:grpSpPr>
            <p:cxnSp>
              <p:nvCxnSpPr>
                <p:cNvPr id="58" name="直接连接符 57">
                  <a:extLst>
                    <a:ext uri="{FF2B5EF4-FFF2-40B4-BE49-F238E27FC236}">
                      <a16:creationId xmlns="" xmlns:a16="http://schemas.microsoft.com/office/drawing/2014/main" id="{7C8D645B-27B0-42FC-8AEA-EF88265DE9D1}"/>
                    </a:ext>
                  </a:extLst>
                </p:cNvPr>
                <p:cNvCxnSpPr/>
                <p:nvPr/>
              </p:nvCxnSpPr>
              <p:spPr>
                <a:xfrm>
                  <a:off x="3407502" y="4686698"/>
                  <a:ext cx="140752" cy="60148"/>
                </a:xfrm>
                <a:prstGeom prst="line">
                  <a:avLst/>
                </a:prstGeom>
                <a:ln>
                  <a:solidFill>
                    <a:srgbClr val="2A5A8B"/>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 xmlns:a16="http://schemas.microsoft.com/office/drawing/2014/main" id="{286E1987-304E-4E13-AE86-83D0CF4551C2}"/>
                    </a:ext>
                  </a:extLst>
                </p:cNvPr>
                <p:cNvCxnSpPr/>
                <p:nvPr/>
              </p:nvCxnSpPr>
              <p:spPr>
                <a:xfrm>
                  <a:off x="3548256" y="4746846"/>
                  <a:ext cx="914400" cy="0"/>
                </a:xfrm>
                <a:prstGeom prst="line">
                  <a:avLst/>
                </a:prstGeom>
                <a:ln>
                  <a:solidFill>
                    <a:srgbClr val="2A5A8B"/>
                  </a:solidFill>
                </a:ln>
              </p:spPr>
              <p:style>
                <a:lnRef idx="1">
                  <a:schemeClr val="accent1"/>
                </a:lnRef>
                <a:fillRef idx="0">
                  <a:schemeClr val="accent1"/>
                </a:fillRef>
                <a:effectRef idx="0">
                  <a:schemeClr val="accent1"/>
                </a:effectRef>
                <a:fontRef idx="minor">
                  <a:schemeClr val="tx1"/>
                </a:fontRef>
              </p:style>
            </p:cxnSp>
          </p:grpSp>
          <p:grpSp>
            <p:nvGrpSpPr>
              <p:cNvPr id="55" name="组合 54">
                <a:extLst>
                  <a:ext uri="{FF2B5EF4-FFF2-40B4-BE49-F238E27FC236}">
                    <a16:creationId xmlns="" xmlns:a16="http://schemas.microsoft.com/office/drawing/2014/main" id="{903B6CA3-63B3-4923-A70A-CD6E3F98CB08}"/>
                  </a:ext>
                </a:extLst>
              </p:cNvPr>
              <p:cNvGrpSpPr/>
              <p:nvPr/>
            </p:nvGrpSpPr>
            <p:grpSpPr>
              <a:xfrm>
                <a:off x="10968080" y="2834540"/>
                <a:ext cx="45720" cy="465639"/>
                <a:chOff x="3034140" y="2463978"/>
                <a:chExt cx="45720" cy="465639"/>
              </a:xfrm>
            </p:grpSpPr>
            <p:cxnSp>
              <p:nvCxnSpPr>
                <p:cNvPr id="56" name="直接连接符 55">
                  <a:extLst>
                    <a:ext uri="{FF2B5EF4-FFF2-40B4-BE49-F238E27FC236}">
                      <a16:creationId xmlns="" xmlns:a16="http://schemas.microsoft.com/office/drawing/2014/main" id="{24BB077F-2017-46B1-9059-E3DEBB6922C4}"/>
                    </a:ext>
                  </a:extLst>
                </p:cNvPr>
                <p:cNvCxnSpPr/>
                <p:nvPr/>
              </p:nvCxnSpPr>
              <p:spPr>
                <a:xfrm>
                  <a:off x="3058867" y="2463978"/>
                  <a:ext cx="0" cy="465639"/>
                </a:xfrm>
                <a:prstGeom prst="line">
                  <a:avLst/>
                </a:prstGeom>
                <a:ln>
                  <a:solidFill>
                    <a:srgbClr val="2A5A8B"/>
                  </a:solidFill>
                </a:ln>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 xmlns:a16="http://schemas.microsoft.com/office/drawing/2014/main" id="{F40A6550-6C64-4A8E-97B7-3DD0B6D12D24}"/>
                    </a:ext>
                  </a:extLst>
                </p:cNvPr>
                <p:cNvSpPr/>
                <p:nvPr/>
              </p:nvSpPr>
              <p:spPr>
                <a:xfrm>
                  <a:off x="3034140" y="2666319"/>
                  <a:ext cx="45720" cy="45720"/>
                </a:xfrm>
                <a:prstGeom prst="ellipse">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19" name="组合 18">
              <a:extLst>
                <a:ext uri="{FF2B5EF4-FFF2-40B4-BE49-F238E27FC236}">
                  <a16:creationId xmlns="" xmlns:a16="http://schemas.microsoft.com/office/drawing/2014/main" id="{CAD833C2-387B-4DFD-9CC4-0CB61DD9F01C}"/>
                </a:ext>
              </a:extLst>
            </p:cNvPr>
            <p:cNvGrpSpPr/>
            <p:nvPr/>
          </p:nvGrpSpPr>
          <p:grpSpPr>
            <a:xfrm flipH="1" flipV="1">
              <a:off x="3116315" y="2509680"/>
              <a:ext cx="1124081" cy="142897"/>
              <a:chOff x="3407502" y="4686698"/>
              <a:chExt cx="1055154" cy="60148"/>
            </a:xfrm>
          </p:grpSpPr>
          <p:cxnSp>
            <p:nvCxnSpPr>
              <p:cNvPr id="52" name="直接连接符 51">
                <a:extLst>
                  <a:ext uri="{FF2B5EF4-FFF2-40B4-BE49-F238E27FC236}">
                    <a16:creationId xmlns="" xmlns:a16="http://schemas.microsoft.com/office/drawing/2014/main" id="{68CFD0AB-CC26-4B44-A409-7A8CB1BEFC8D}"/>
                  </a:ext>
                </a:extLst>
              </p:cNvPr>
              <p:cNvCxnSpPr/>
              <p:nvPr/>
            </p:nvCxnSpPr>
            <p:spPr>
              <a:xfrm>
                <a:off x="3407502" y="4686698"/>
                <a:ext cx="140752" cy="60148"/>
              </a:xfrm>
              <a:prstGeom prst="line">
                <a:avLst/>
              </a:prstGeom>
              <a:ln>
                <a:solidFill>
                  <a:srgbClr val="C83841"/>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 xmlns:a16="http://schemas.microsoft.com/office/drawing/2014/main" id="{3207619F-BA26-447A-8677-1D587BB9973D}"/>
                  </a:ext>
                </a:extLst>
              </p:cNvPr>
              <p:cNvCxnSpPr/>
              <p:nvPr/>
            </p:nvCxnSpPr>
            <p:spPr>
              <a:xfrm>
                <a:off x="3548256" y="4746846"/>
                <a:ext cx="914400" cy="0"/>
              </a:xfrm>
              <a:prstGeom prst="line">
                <a:avLst/>
              </a:prstGeom>
              <a:ln>
                <a:solidFill>
                  <a:srgbClr val="C83841"/>
                </a:solidFil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 xmlns:a16="http://schemas.microsoft.com/office/drawing/2014/main" id="{8F5C08F3-06D6-4DB9-A87E-D47A4F2D6412}"/>
                </a:ext>
              </a:extLst>
            </p:cNvPr>
            <p:cNvGrpSpPr/>
            <p:nvPr/>
          </p:nvGrpSpPr>
          <p:grpSpPr>
            <a:xfrm>
              <a:off x="3116313" y="2258124"/>
              <a:ext cx="50369" cy="512990"/>
              <a:chOff x="3034140" y="2463978"/>
              <a:chExt cx="45720" cy="465639"/>
            </a:xfrm>
          </p:grpSpPr>
          <p:cxnSp>
            <p:nvCxnSpPr>
              <p:cNvPr id="50" name="直接连接符 49">
                <a:extLst>
                  <a:ext uri="{FF2B5EF4-FFF2-40B4-BE49-F238E27FC236}">
                    <a16:creationId xmlns="" xmlns:a16="http://schemas.microsoft.com/office/drawing/2014/main" id="{5F952D46-1DAF-4D72-84DC-DDFDA75EF92C}"/>
                  </a:ext>
                </a:extLst>
              </p:cNvPr>
              <p:cNvCxnSpPr/>
              <p:nvPr/>
            </p:nvCxnSpPr>
            <p:spPr>
              <a:xfrm>
                <a:off x="3058867" y="2463978"/>
                <a:ext cx="0" cy="465639"/>
              </a:xfrm>
              <a:prstGeom prst="line">
                <a:avLst/>
              </a:prstGeom>
              <a:ln>
                <a:solidFill>
                  <a:srgbClr val="C83841"/>
                </a:solidFill>
              </a:ln>
            </p:spPr>
            <p:style>
              <a:lnRef idx="1">
                <a:schemeClr val="accent1"/>
              </a:lnRef>
              <a:fillRef idx="0">
                <a:schemeClr val="accent1"/>
              </a:fillRef>
              <a:effectRef idx="0">
                <a:schemeClr val="accent1"/>
              </a:effectRef>
              <a:fontRef idx="minor">
                <a:schemeClr val="tx1"/>
              </a:fontRef>
            </p:style>
          </p:cxnSp>
          <p:sp>
            <p:nvSpPr>
              <p:cNvPr id="51" name="椭圆 50">
                <a:extLst>
                  <a:ext uri="{FF2B5EF4-FFF2-40B4-BE49-F238E27FC236}">
                    <a16:creationId xmlns="" xmlns:a16="http://schemas.microsoft.com/office/drawing/2014/main" id="{AAB84537-E53E-4143-A9A1-74281317B91E}"/>
                  </a:ext>
                </a:extLst>
              </p:cNvPr>
              <p:cNvSpPr/>
              <p:nvPr/>
            </p:nvSpPr>
            <p:spPr>
              <a:xfrm>
                <a:off x="3034140" y="2666319"/>
                <a:ext cx="45720" cy="45720"/>
              </a:xfrm>
              <a:prstGeom prst="ellipse">
                <a:avLst/>
              </a:prstGeom>
              <a:solidFill>
                <a:srgbClr val="00A4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1" name="组合 20">
              <a:extLst>
                <a:ext uri="{FF2B5EF4-FFF2-40B4-BE49-F238E27FC236}">
                  <a16:creationId xmlns="" xmlns:a16="http://schemas.microsoft.com/office/drawing/2014/main" id="{C2F3980E-8DF3-4AAF-BB79-FE1E01DB2119}"/>
                </a:ext>
              </a:extLst>
            </p:cNvPr>
            <p:cNvGrpSpPr/>
            <p:nvPr/>
          </p:nvGrpSpPr>
          <p:grpSpPr>
            <a:xfrm flipV="1">
              <a:off x="3141497" y="4865247"/>
              <a:ext cx="1095876" cy="512991"/>
              <a:chOff x="10968080" y="2834540"/>
              <a:chExt cx="1020324" cy="465639"/>
            </a:xfrm>
          </p:grpSpPr>
          <p:grpSp>
            <p:nvGrpSpPr>
              <p:cNvPr id="35" name="组合 34">
                <a:extLst>
                  <a:ext uri="{FF2B5EF4-FFF2-40B4-BE49-F238E27FC236}">
                    <a16:creationId xmlns="" xmlns:a16="http://schemas.microsoft.com/office/drawing/2014/main" id="{44596494-E525-46BF-A32B-31B167AB5A10}"/>
                  </a:ext>
                </a:extLst>
              </p:cNvPr>
              <p:cNvGrpSpPr/>
              <p:nvPr/>
            </p:nvGrpSpPr>
            <p:grpSpPr>
              <a:xfrm flipH="1" flipV="1">
                <a:off x="10968082" y="3062876"/>
                <a:ext cx="1020322" cy="129707"/>
                <a:chOff x="3407502" y="4686698"/>
                <a:chExt cx="1055154" cy="60148"/>
              </a:xfrm>
            </p:grpSpPr>
            <p:cxnSp>
              <p:nvCxnSpPr>
                <p:cNvPr id="48" name="直接连接符 47">
                  <a:extLst>
                    <a:ext uri="{FF2B5EF4-FFF2-40B4-BE49-F238E27FC236}">
                      <a16:creationId xmlns="" xmlns:a16="http://schemas.microsoft.com/office/drawing/2014/main" id="{A8AC1A10-09F8-4A76-AC90-6D9788551ED1}"/>
                    </a:ext>
                  </a:extLst>
                </p:cNvPr>
                <p:cNvCxnSpPr/>
                <p:nvPr/>
              </p:nvCxnSpPr>
              <p:spPr>
                <a:xfrm>
                  <a:off x="3407502" y="4686698"/>
                  <a:ext cx="140752" cy="60148"/>
                </a:xfrm>
                <a:prstGeom prst="line">
                  <a:avLst/>
                </a:prstGeom>
                <a:ln>
                  <a:solidFill>
                    <a:srgbClr val="C83841"/>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 xmlns:a16="http://schemas.microsoft.com/office/drawing/2014/main" id="{306A4C35-89EE-47AB-BBF5-0757712B07D8}"/>
                    </a:ext>
                  </a:extLst>
                </p:cNvPr>
                <p:cNvCxnSpPr/>
                <p:nvPr/>
              </p:nvCxnSpPr>
              <p:spPr>
                <a:xfrm>
                  <a:off x="3548256" y="4746846"/>
                  <a:ext cx="914400" cy="0"/>
                </a:xfrm>
                <a:prstGeom prst="line">
                  <a:avLst/>
                </a:prstGeom>
                <a:ln>
                  <a:solidFill>
                    <a:srgbClr val="C83841"/>
                  </a:solidFill>
                </a:ln>
              </p:spPr>
              <p:style>
                <a:lnRef idx="1">
                  <a:schemeClr val="accent1"/>
                </a:lnRef>
                <a:fillRef idx="0">
                  <a:schemeClr val="accent1"/>
                </a:fillRef>
                <a:effectRef idx="0">
                  <a:schemeClr val="accent1"/>
                </a:effectRef>
                <a:fontRef idx="minor">
                  <a:schemeClr val="tx1"/>
                </a:fontRef>
              </p:style>
            </p:cxnSp>
          </p:grpSp>
          <p:grpSp>
            <p:nvGrpSpPr>
              <p:cNvPr id="45" name="组合 44">
                <a:extLst>
                  <a:ext uri="{FF2B5EF4-FFF2-40B4-BE49-F238E27FC236}">
                    <a16:creationId xmlns="" xmlns:a16="http://schemas.microsoft.com/office/drawing/2014/main" id="{2703A2B0-8502-47E8-AAE3-2CC49119C4F9}"/>
                  </a:ext>
                </a:extLst>
              </p:cNvPr>
              <p:cNvGrpSpPr/>
              <p:nvPr/>
            </p:nvGrpSpPr>
            <p:grpSpPr>
              <a:xfrm>
                <a:off x="10968080" y="2834540"/>
                <a:ext cx="45720" cy="465639"/>
                <a:chOff x="3034140" y="2463978"/>
                <a:chExt cx="45720" cy="465639"/>
              </a:xfrm>
            </p:grpSpPr>
            <p:cxnSp>
              <p:nvCxnSpPr>
                <p:cNvPr id="46" name="直接连接符 45">
                  <a:extLst>
                    <a:ext uri="{FF2B5EF4-FFF2-40B4-BE49-F238E27FC236}">
                      <a16:creationId xmlns="" xmlns:a16="http://schemas.microsoft.com/office/drawing/2014/main" id="{BB5D0842-BB16-40B5-8280-B1B8F0571C1E}"/>
                    </a:ext>
                  </a:extLst>
                </p:cNvPr>
                <p:cNvCxnSpPr/>
                <p:nvPr/>
              </p:nvCxnSpPr>
              <p:spPr>
                <a:xfrm>
                  <a:off x="3058867" y="2463978"/>
                  <a:ext cx="0" cy="465639"/>
                </a:xfrm>
                <a:prstGeom prst="line">
                  <a:avLst/>
                </a:prstGeom>
                <a:ln>
                  <a:solidFill>
                    <a:srgbClr val="C83841"/>
                  </a:solidFill>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 xmlns:a16="http://schemas.microsoft.com/office/drawing/2014/main" id="{72C27190-488C-4C0C-857A-5730F4FEC485}"/>
                    </a:ext>
                  </a:extLst>
                </p:cNvPr>
                <p:cNvSpPr/>
                <p:nvPr/>
              </p:nvSpPr>
              <p:spPr>
                <a:xfrm>
                  <a:off x="3034140" y="2666319"/>
                  <a:ext cx="45720" cy="45720"/>
                </a:xfrm>
                <a:prstGeom prst="ellipse">
                  <a:avLst/>
                </a:prstGeom>
                <a:solidFill>
                  <a:srgbClr val="00CC6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22" name="Freeform 34">
              <a:extLst>
                <a:ext uri="{FF2B5EF4-FFF2-40B4-BE49-F238E27FC236}">
                  <a16:creationId xmlns="" xmlns:a16="http://schemas.microsoft.com/office/drawing/2014/main" id="{078CDFD2-0F2E-4320-A7C8-7E091DB4D892}"/>
                </a:ext>
              </a:extLst>
            </p:cNvPr>
            <p:cNvSpPr/>
            <p:nvPr/>
          </p:nvSpPr>
          <p:spPr bwMode="auto">
            <a:xfrm>
              <a:off x="4426750" y="2160504"/>
              <a:ext cx="1500850" cy="1512224"/>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rgbClr val="C83841"/>
            </a:solidFill>
            <a:ln w="4" cap="flat">
              <a:noFill/>
              <a:prstDash val="solid"/>
              <a:miter lim="800000"/>
            </a:ln>
          </p:spPr>
          <p:txBody>
            <a:bodyPr vert="horz" wrap="square" lIns="91431" tIns="45715" rIns="91431" bIns="45715" numCol="1" anchor="t" anchorCtr="0" compatLnSpc="1"/>
            <a:lstStyle/>
            <a:p>
              <a:endParaRPr lang="zh-CN" altLang="en-US" b="1">
                <a:cs typeface="+mn-ea"/>
                <a:sym typeface="+mn-lt"/>
              </a:endParaRPr>
            </a:p>
          </p:txBody>
        </p:sp>
        <p:sp>
          <p:nvSpPr>
            <p:cNvPr id="23" name="Oval 32">
              <a:extLst>
                <a:ext uri="{FF2B5EF4-FFF2-40B4-BE49-F238E27FC236}">
                  <a16:creationId xmlns="" xmlns:a16="http://schemas.microsoft.com/office/drawing/2014/main" id="{A4F24060-D93C-4DE4-9AAB-09950D41402D}"/>
                </a:ext>
              </a:extLst>
            </p:cNvPr>
            <p:cNvSpPr>
              <a:spLocks noChangeArrowheads="1"/>
            </p:cNvSpPr>
            <p:nvPr/>
          </p:nvSpPr>
          <p:spPr bwMode="auto">
            <a:xfrm>
              <a:off x="5245392" y="3036005"/>
              <a:ext cx="591244" cy="591245"/>
            </a:xfrm>
            <a:prstGeom prst="ellipse">
              <a:avLst/>
            </a:prstGeom>
            <a:solidFill>
              <a:srgbClr val="C83841"/>
            </a:solidFill>
            <a:ln w="9525">
              <a:noFill/>
              <a:round/>
            </a:ln>
          </p:spPr>
          <p:txBody>
            <a:bodyPr vert="horz" wrap="square" lIns="91440" tIns="45720" rIns="91440" bIns="45720" numCol="1" anchor="t" anchorCtr="0" compatLnSpc="1"/>
            <a:lstStyle/>
            <a:p>
              <a:endParaRPr lang="zh-CN" altLang="en-US" b="1" dirty="0">
                <a:cs typeface="+mn-ea"/>
                <a:sym typeface="+mn-lt"/>
              </a:endParaRPr>
            </a:p>
          </p:txBody>
        </p:sp>
        <p:sp>
          <p:nvSpPr>
            <p:cNvPr id="24" name="Oval 33">
              <a:extLst>
                <a:ext uri="{FF2B5EF4-FFF2-40B4-BE49-F238E27FC236}">
                  <a16:creationId xmlns="" xmlns:a16="http://schemas.microsoft.com/office/drawing/2014/main" id="{CCA00C0D-52BD-4A4C-87A8-C3519066476B}"/>
                </a:ext>
              </a:extLst>
            </p:cNvPr>
            <p:cNvSpPr>
              <a:spLocks noChangeArrowheads="1"/>
            </p:cNvSpPr>
            <p:nvPr/>
          </p:nvSpPr>
          <p:spPr bwMode="auto">
            <a:xfrm>
              <a:off x="5245392" y="3036005"/>
              <a:ext cx="591244" cy="591245"/>
            </a:xfrm>
            <a:prstGeom prst="ellipse">
              <a:avLst/>
            </a:prstGeom>
            <a:noFill/>
            <a:ln w="4"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b="1">
                <a:cs typeface="+mn-ea"/>
                <a:sym typeface="+mn-lt"/>
              </a:endParaRPr>
            </a:p>
          </p:txBody>
        </p:sp>
        <p:sp>
          <p:nvSpPr>
            <p:cNvPr id="25" name="文本框 11">
              <a:extLst>
                <a:ext uri="{FF2B5EF4-FFF2-40B4-BE49-F238E27FC236}">
                  <a16:creationId xmlns="" xmlns:a16="http://schemas.microsoft.com/office/drawing/2014/main" id="{1CBFDDEC-4931-47CE-976A-74439D9621A7}"/>
                </a:ext>
              </a:extLst>
            </p:cNvPr>
            <p:cNvSpPr txBox="1"/>
            <p:nvPr/>
          </p:nvSpPr>
          <p:spPr>
            <a:xfrm>
              <a:off x="5305929" y="3013264"/>
              <a:ext cx="473747" cy="584775"/>
            </a:xfrm>
            <a:prstGeom prst="rect">
              <a:avLst/>
            </a:prstGeom>
            <a:noFill/>
          </p:spPr>
          <p:txBody>
            <a:bodyPr wrap="square" lIns="91440" tIns="45720" rIns="91440" bIns="45720" rtlCol="0">
              <a:spAutoFit/>
            </a:bodyPr>
            <a:lstStyle/>
            <a:p>
              <a:pPr algn="ctr"/>
              <a:r>
                <a:rPr lang="en-US" altLang="zh-HK" sz="3200" b="1" dirty="0">
                  <a:solidFill>
                    <a:schemeClr val="bg1"/>
                  </a:solidFill>
                  <a:cs typeface="+mn-ea"/>
                  <a:sym typeface="+mn-lt"/>
                </a:rPr>
                <a:t>A</a:t>
              </a:r>
              <a:endParaRPr lang="zh-HK" altLang="en-US" sz="3200" b="1" dirty="0">
                <a:solidFill>
                  <a:schemeClr val="bg1"/>
                </a:solidFill>
                <a:cs typeface="+mn-ea"/>
                <a:sym typeface="+mn-lt"/>
              </a:endParaRPr>
            </a:p>
          </p:txBody>
        </p:sp>
        <p:sp>
          <p:nvSpPr>
            <p:cNvPr id="26" name="Freeform 37">
              <a:extLst>
                <a:ext uri="{FF2B5EF4-FFF2-40B4-BE49-F238E27FC236}">
                  <a16:creationId xmlns="" xmlns:a16="http://schemas.microsoft.com/office/drawing/2014/main" id="{0F7000F9-3D34-40BA-9EA3-2DDBD6851850}"/>
                </a:ext>
              </a:extLst>
            </p:cNvPr>
            <p:cNvSpPr/>
            <p:nvPr/>
          </p:nvSpPr>
          <p:spPr bwMode="auto">
            <a:xfrm>
              <a:off x="6177737" y="2160504"/>
              <a:ext cx="1523590" cy="1512224"/>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rgbClr val="2A5A8B"/>
            </a:solidFill>
            <a:ln w="4" cap="flat">
              <a:noFill/>
              <a:prstDash val="solid"/>
              <a:miter lim="800000"/>
            </a:ln>
          </p:spPr>
          <p:txBody>
            <a:bodyPr vert="horz" wrap="square" lIns="91431" tIns="45715" rIns="91431" bIns="45715" numCol="1" anchor="t" anchorCtr="0" compatLnSpc="1"/>
            <a:lstStyle/>
            <a:p>
              <a:endParaRPr lang="zh-CN" altLang="en-US" b="1">
                <a:cs typeface="+mn-ea"/>
                <a:sym typeface="+mn-lt"/>
              </a:endParaRPr>
            </a:p>
          </p:txBody>
        </p:sp>
        <p:sp>
          <p:nvSpPr>
            <p:cNvPr id="27" name="Oval 38">
              <a:extLst>
                <a:ext uri="{FF2B5EF4-FFF2-40B4-BE49-F238E27FC236}">
                  <a16:creationId xmlns="" xmlns:a16="http://schemas.microsoft.com/office/drawing/2014/main" id="{87D73031-1ADC-4727-9A99-A8669C1AAF0F}"/>
                </a:ext>
              </a:extLst>
            </p:cNvPr>
            <p:cNvSpPr>
              <a:spLocks noChangeArrowheads="1"/>
            </p:cNvSpPr>
            <p:nvPr/>
          </p:nvSpPr>
          <p:spPr bwMode="auto">
            <a:xfrm>
              <a:off x="6268699" y="3036005"/>
              <a:ext cx="591244" cy="591245"/>
            </a:xfrm>
            <a:prstGeom prst="ellipse">
              <a:avLst/>
            </a:prstGeom>
            <a:solidFill>
              <a:srgbClr val="2A5A8B"/>
            </a:solidFill>
            <a:ln w="4" cap="flat">
              <a:noFill/>
              <a:prstDash val="solid"/>
              <a:miter lim="800000"/>
            </a:ln>
          </p:spPr>
          <p:txBody>
            <a:bodyPr vert="horz" wrap="square" lIns="91440" tIns="45720" rIns="91440" bIns="45720" numCol="1" anchor="t" anchorCtr="0" compatLnSpc="1"/>
            <a:lstStyle/>
            <a:p>
              <a:endParaRPr lang="zh-CN" altLang="en-US" b="1">
                <a:cs typeface="+mn-ea"/>
                <a:sym typeface="+mn-lt"/>
              </a:endParaRPr>
            </a:p>
          </p:txBody>
        </p:sp>
        <p:sp>
          <p:nvSpPr>
            <p:cNvPr id="28" name="文本框 11">
              <a:extLst>
                <a:ext uri="{FF2B5EF4-FFF2-40B4-BE49-F238E27FC236}">
                  <a16:creationId xmlns="" xmlns:a16="http://schemas.microsoft.com/office/drawing/2014/main" id="{F90A8399-67AC-4192-B912-077527487699}"/>
                </a:ext>
              </a:extLst>
            </p:cNvPr>
            <p:cNvSpPr txBox="1"/>
            <p:nvPr/>
          </p:nvSpPr>
          <p:spPr>
            <a:xfrm>
              <a:off x="6375715" y="3036005"/>
              <a:ext cx="370527" cy="584775"/>
            </a:xfrm>
            <a:prstGeom prst="rect">
              <a:avLst/>
            </a:prstGeom>
            <a:noFill/>
          </p:spPr>
          <p:txBody>
            <a:bodyPr wrap="square" lIns="91440" tIns="45720" rIns="91440" bIns="45720" rtlCol="0">
              <a:spAutoFit/>
            </a:bodyPr>
            <a:lstStyle/>
            <a:p>
              <a:pPr algn="ctr"/>
              <a:r>
                <a:rPr lang="en-US" altLang="zh-HK" sz="3200" b="1" dirty="0">
                  <a:solidFill>
                    <a:schemeClr val="bg1"/>
                  </a:solidFill>
                  <a:cs typeface="+mn-ea"/>
                  <a:sym typeface="+mn-lt"/>
                </a:rPr>
                <a:t>B</a:t>
              </a:r>
              <a:endParaRPr lang="zh-HK" altLang="en-US" sz="3200" b="1" dirty="0">
                <a:solidFill>
                  <a:schemeClr val="bg1"/>
                </a:solidFill>
                <a:cs typeface="+mn-ea"/>
                <a:sym typeface="+mn-lt"/>
              </a:endParaRPr>
            </a:p>
          </p:txBody>
        </p:sp>
        <p:sp>
          <p:nvSpPr>
            <p:cNvPr id="29" name="Freeform 35">
              <a:extLst>
                <a:ext uri="{FF2B5EF4-FFF2-40B4-BE49-F238E27FC236}">
                  <a16:creationId xmlns="" xmlns:a16="http://schemas.microsoft.com/office/drawing/2014/main" id="{E419DF22-4E32-4DC6-BE9D-F994D88292B6}"/>
                </a:ext>
              </a:extLst>
            </p:cNvPr>
            <p:cNvSpPr/>
            <p:nvPr/>
          </p:nvSpPr>
          <p:spPr bwMode="auto">
            <a:xfrm>
              <a:off x="4426750" y="3854643"/>
              <a:ext cx="1500850" cy="1523591"/>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rgbClr val="C83841"/>
            </a:solidFill>
            <a:ln w="4" cap="flat">
              <a:noFill/>
              <a:prstDash val="solid"/>
              <a:miter lim="800000"/>
            </a:ln>
          </p:spPr>
          <p:txBody>
            <a:bodyPr vert="horz" wrap="square" lIns="91431" tIns="45715" rIns="91431" bIns="45715" numCol="1" anchor="t" anchorCtr="0" compatLnSpc="1"/>
            <a:lstStyle/>
            <a:p>
              <a:endParaRPr lang="zh-CN" altLang="en-US" b="1">
                <a:cs typeface="+mn-ea"/>
                <a:sym typeface="+mn-lt"/>
              </a:endParaRPr>
            </a:p>
          </p:txBody>
        </p:sp>
        <p:sp>
          <p:nvSpPr>
            <p:cNvPr id="30" name="Oval 36">
              <a:extLst>
                <a:ext uri="{FF2B5EF4-FFF2-40B4-BE49-F238E27FC236}">
                  <a16:creationId xmlns="" xmlns:a16="http://schemas.microsoft.com/office/drawing/2014/main" id="{7E4D1A42-E859-4E8F-928F-25CCE50C4F28}"/>
                </a:ext>
              </a:extLst>
            </p:cNvPr>
            <p:cNvSpPr>
              <a:spLocks noChangeArrowheads="1"/>
            </p:cNvSpPr>
            <p:nvPr/>
          </p:nvSpPr>
          <p:spPr bwMode="auto">
            <a:xfrm>
              <a:off x="5245391" y="3900127"/>
              <a:ext cx="591244" cy="591244"/>
            </a:xfrm>
            <a:prstGeom prst="ellipse">
              <a:avLst/>
            </a:prstGeom>
            <a:solidFill>
              <a:srgbClr val="C83841"/>
            </a:solidFill>
            <a:ln w="4" cap="flat">
              <a:noFill/>
              <a:prstDash val="solid"/>
              <a:miter lim="800000"/>
            </a:ln>
          </p:spPr>
          <p:txBody>
            <a:bodyPr vert="horz" wrap="square" lIns="91440" tIns="45720" rIns="91440" bIns="45720" numCol="1" anchor="t" anchorCtr="0" compatLnSpc="1"/>
            <a:lstStyle/>
            <a:p>
              <a:endParaRPr lang="zh-CN" altLang="en-US" b="1">
                <a:cs typeface="+mn-ea"/>
                <a:sym typeface="+mn-lt"/>
              </a:endParaRPr>
            </a:p>
          </p:txBody>
        </p:sp>
        <p:sp>
          <p:nvSpPr>
            <p:cNvPr id="31" name="文本框 11">
              <a:extLst>
                <a:ext uri="{FF2B5EF4-FFF2-40B4-BE49-F238E27FC236}">
                  <a16:creationId xmlns="" xmlns:a16="http://schemas.microsoft.com/office/drawing/2014/main" id="{3E8D8C6C-410B-47B7-A852-80A7EB4E4CAA}"/>
                </a:ext>
              </a:extLst>
            </p:cNvPr>
            <p:cNvSpPr txBox="1"/>
            <p:nvPr/>
          </p:nvSpPr>
          <p:spPr>
            <a:xfrm>
              <a:off x="5355094" y="3900127"/>
              <a:ext cx="370527" cy="584775"/>
            </a:xfrm>
            <a:prstGeom prst="rect">
              <a:avLst/>
            </a:prstGeom>
            <a:noFill/>
          </p:spPr>
          <p:txBody>
            <a:bodyPr wrap="square" lIns="91440" tIns="45720" rIns="91440" bIns="45720" rtlCol="0">
              <a:spAutoFit/>
            </a:bodyPr>
            <a:lstStyle/>
            <a:p>
              <a:pPr algn="ctr"/>
              <a:r>
                <a:rPr lang="en-US" altLang="zh-HK" sz="3200" b="1" dirty="0">
                  <a:solidFill>
                    <a:schemeClr val="bg1"/>
                  </a:solidFill>
                  <a:cs typeface="+mn-ea"/>
                  <a:sym typeface="+mn-lt"/>
                </a:rPr>
                <a:t>C</a:t>
              </a:r>
              <a:endParaRPr lang="zh-HK" altLang="en-US" sz="3200" b="1" dirty="0">
                <a:solidFill>
                  <a:schemeClr val="bg1"/>
                </a:solidFill>
                <a:cs typeface="+mn-ea"/>
                <a:sym typeface="+mn-lt"/>
              </a:endParaRPr>
            </a:p>
          </p:txBody>
        </p:sp>
        <p:sp>
          <p:nvSpPr>
            <p:cNvPr id="32" name="Freeform 39">
              <a:extLst>
                <a:ext uri="{FF2B5EF4-FFF2-40B4-BE49-F238E27FC236}">
                  <a16:creationId xmlns="" xmlns:a16="http://schemas.microsoft.com/office/drawing/2014/main" id="{77B72A0C-A6DF-49AD-A617-E74BA6ACF411}"/>
                </a:ext>
              </a:extLst>
            </p:cNvPr>
            <p:cNvSpPr/>
            <p:nvPr/>
          </p:nvSpPr>
          <p:spPr bwMode="auto">
            <a:xfrm>
              <a:off x="6177737" y="3854643"/>
              <a:ext cx="1523590" cy="1523591"/>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rgbClr val="2A5A8B"/>
            </a:solidFill>
            <a:ln w="4" cap="flat">
              <a:noFill/>
              <a:prstDash val="solid"/>
              <a:miter lim="800000"/>
            </a:ln>
          </p:spPr>
          <p:txBody>
            <a:bodyPr vert="horz" wrap="square" lIns="91431" tIns="45715" rIns="91431" bIns="45715" numCol="1" anchor="t" anchorCtr="0" compatLnSpc="1"/>
            <a:lstStyle/>
            <a:p>
              <a:endParaRPr lang="zh-CN" altLang="en-US" b="1">
                <a:cs typeface="+mn-ea"/>
                <a:sym typeface="+mn-lt"/>
              </a:endParaRPr>
            </a:p>
          </p:txBody>
        </p:sp>
        <p:sp>
          <p:nvSpPr>
            <p:cNvPr id="33" name="Oval 40">
              <a:extLst>
                <a:ext uri="{FF2B5EF4-FFF2-40B4-BE49-F238E27FC236}">
                  <a16:creationId xmlns="" xmlns:a16="http://schemas.microsoft.com/office/drawing/2014/main" id="{BBE86DC9-D3D6-4299-B84C-AB1D263EBA75}"/>
                </a:ext>
              </a:extLst>
            </p:cNvPr>
            <p:cNvSpPr>
              <a:spLocks noChangeArrowheads="1"/>
            </p:cNvSpPr>
            <p:nvPr/>
          </p:nvSpPr>
          <p:spPr bwMode="auto">
            <a:xfrm>
              <a:off x="6268699" y="3900127"/>
              <a:ext cx="591244" cy="591244"/>
            </a:xfrm>
            <a:prstGeom prst="ellipse">
              <a:avLst/>
            </a:prstGeom>
            <a:solidFill>
              <a:srgbClr val="2A5A8B"/>
            </a:solidFill>
            <a:ln w="4" cap="flat">
              <a:noFill/>
              <a:prstDash val="solid"/>
              <a:miter lim="800000"/>
            </a:ln>
          </p:spPr>
          <p:txBody>
            <a:bodyPr vert="horz" wrap="square" lIns="91440" tIns="45720" rIns="91440" bIns="45720" numCol="1" anchor="t" anchorCtr="0" compatLnSpc="1"/>
            <a:lstStyle/>
            <a:p>
              <a:endParaRPr lang="zh-CN" altLang="en-US" b="1">
                <a:cs typeface="+mn-ea"/>
                <a:sym typeface="+mn-lt"/>
              </a:endParaRPr>
            </a:p>
          </p:txBody>
        </p:sp>
        <p:sp>
          <p:nvSpPr>
            <p:cNvPr id="34" name="文本框 11">
              <a:extLst>
                <a:ext uri="{FF2B5EF4-FFF2-40B4-BE49-F238E27FC236}">
                  <a16:creationId xmlns="" xmlns:a16="http://schemas.microsoft.com/office/drawing/2014/main" id="{30C0AF22-0664-4795-8CCF-CAC173E30540}"/>
                </a:ext>
              </a:extLst>
            </p:cNvPr>
            <p:cNvSpPr txBox="1"/>
            <p:nvPr/>
          </p:nvSpPr>
          <p:spPr>
            <a:xfrm>
              <a:off x="6365013" y="3904186"/>
              <a:ext cx="370527" cy="584775"/>
            </a:xfrm>
            <a:prstGeom prst="rect">
              <a:avLst/>
            </a:prstGeom>
            <a:noFill/>
          </p:spPr>
          <p:txBody>
            <a:bodyPr wrap="square" lIns="91440" tIns="45720" rIns="91440" bIns="45720" rtlCol="0">
              <a:spAutoFit/>
            </a:bodyPr>
            <a:lstStyle/>
            <a:p>
              <a:pPr algn="ctr"/>
              <a:r>
                <a:rPr lang="en-US" altLang="zh-HK" sz="3200" b="1" dirty="0">
                  <a:solidFill>
                    <a:schemeClr val="bg1"/>
                  </a:solidFill>
                  <a:cs typeface="+mn-ea"/>
                  <a:sym typeface="+mn-lt"/>
                </a:rPr>
                <a:t>D</a:t>
              </a:r>
              <a:endParaRPr lang="zh-HK" altLang="en-US" sz="3200" b="1" dirty="0">
                <a:solidFill>
                  <a:schemeClr val="bg1"/>
                </a:solidFill>
                <a:cs typeface="+mn-ea"/>
                <a:sym typeface="+mn-lt"/>
              </a:endParaRPr>
            </a:p>
          </p:txBody>
        </p:sp>
      </p:grpSp>
      <p:sp>
        <p:nvSpPr>
          <p:cNvPr id="66" name="文本框 65">
            <a:extLst>
              <a:ext uri="{FF2B5EF4-FFF2-40B4-BE49-F238E27FC236}">
                <a16:creationId xmlns="" xmlns:a16="http://schemas.microsoft.com/office/drawing/2014/main" id="{50F9D03D-2F63-4E4D-8974-1E78014EF299}"/>
              </a:ext>
            </a:extLst>
          </p:cNvPr>
          <p:cNvSpPr txBox="1"/>
          <p:nvPr/>
        </p:nvSpPr>
        <p:spPr>
          <a:xfrm>
            <a:off x="766779" y="2879229"/>
            <a:ext cx="2335134" cy="584775"/>
          </a:xfrm>
          <a:prstGeom prst="rect">
            <a:avLst/>
          </a:prstGeom>
          <a:solidFill>
            <a:srgbClr val="FFFFCC"/>
          </a:solidFill>
          <a:effectLst/>
        </p:spPr>
        <p:txBody>
          <a:bodyPr wrap="square" rtlCol="0">
            <a:spAutoFit/>
          </a:bodyPr>
          <a:lstStyle/>
          <a:p>
            <a:pPr algn="ctr"/>
            <a:r>
              <a:rPr lang="zh-CN" altLang="en-US" sz="3200" dirty="0">
                <a:latin typeface="Arial" panose="020B0604020202020204" pitchFamily="34" charset="0"/>
                <a:cs typeface="Arial" panose="020B0604020202020204" pitchFamily="34" charset="0"/>
                <a:sym typeface="+mn-lt"/>
              </a:rPr>
              <a:t> </a:t>
            </a:r>
            <a:r>
              <a:rPr lang="en-US" altLang="zh-CN" sz="3200" dirty="0" err="1">
                <a:latin typeface="Arial" panose="020B0604020202020204" pitchFamily="34" charset="0"/>
                <a:cs typeface="Arial" panose="020B0604020202020204" pitchFamily="34" charset="0"/>
                <a:sym typeface="+mn-lt"/>
              </a:rPr>
              <a:t>CaOH</a:t>
            </a:r>
            <a:endParaRPr lang="en-US" altLang="zh-CN" sz="3200" dirty="0">
              <a:latin typeface="Arial" panose="020B0604020202020204" pitchFamily="34" charset="0"/>
              <a:cs typeface="Arial" panose="020B0604020202020204" pitchFamily="34" charset="0"/>
              <a:sym typeface="+mn-lt"/>
            </a:endParaRPr>
          </a:p>
        </p:txBody>
      </p:sp>
      <p:sp>
        <p:nvSpPr>
          <p:cNvPr id="67" name="文本框 66">
            <a:extLst>
              <a:ext uri="{FF2B5EF4-FFF2-40B4-BE49-F238E27FC236}">
                <a16:creationId xmlns="" xmlns:a16="http://schemas.microsoft.com/office/drawing/2014/main" id="{131F8E9C-08BB-4559-BE34-9857560C9615}"/>
              </a:ext>
            </a:extLst>
          </p:cNvPr>
          <p:cNvSpPr txBox="1"/>
          <p:nvPr/>
        </p:nvSpPr>
        <p:spPr>
          <a:xfrm>
            <a:off x="766778" y="5493244"/>
            <a:ext cx="2271815" cy="584775"/>
          </a:xfrm>
          <a:prstGeom prst="rect">
            <a:avLst/>
          </a:prstGeom>
          <a:solidFill>
            <a:srgbClr val="FFFFCC"/>
          </a:solidFill>
          <a:effectLst/>
        </p:spPr>
        <p:txBody>
          <a:bodyPr wrap="square" rtlCol="0">
            <a:spAutoFit/>
          </a:bodyPr>
          <a:lstStyle/>
          <a:p>
            <a:pPr algn="ctr"/>
            <a:r>
              <a:rPr lang="zh-CN" altLang="en-US" sz="3200" dirty="0">
                <a:latin typeface="Arial" panose="020B0604020202020204" pitchFamily="34" charset="0"/>
                <a:cs typeface="Arial" panose="020B0604020202020204" pitchFamily="34" charset="0"/>
                <a:sym typeface="+mn-lt"/>
              </a:rPr>
              <a:t> </a:t>
            </a:r>
            <a:r>
              <a:rPr lang="vi-VN" sz="3200" dirty="0">
                <a:latin typeface="Arial" panose="020B0604020202020204" pitchFamily="34" charset="0"/>
                <a:cs typeface="Arial" panose="020B0604020202020204" pitchFamily="34" charset="0"/>
              </a:rPr>
              <a:t>Ca(OH)</a:t>
            </a:r>
            <a:r>
              <a:rPr lang="vi-VN" sz="3200" baseline="-25000" dirty="0">
                <a:latin typeface="Arial" panose="020B0604020202020204" pitchFamily="34" charset="0"/>
                <a:cs typeface="Arial" panose="020B0604020202020204" pitchFamily="34" charset="0"/>
              </a:rPr>
              <a:t>2</a:t>
            </a:r>
            <a:endParaRPr lang="en-US" altLang="zh-CN" sz="3200" dirty="0">
              <a:latin typeface="Arial" panose="020B0604020202020204" pitchFamily="34" charset="0"/>
              <a:cs typeface="Arial" panose="020B0604020202020204" pitchFamily="34" charset="0"/>
              <a:sym typeface="+mn-lt"/>
            </a:endParaRPr>
          </a:p>
        </p:txBody>
      </p:sp>
      <p:sp>
        <p:nvSpPr>
          <p:cNvPr id="68" name="文本框 67">
            <a:extLst>
              <a:ext uri="{FF2B5EF4-FFF2-40B4-BE49-F238E27FC236}">
                <a16:creationId xmlns="" xmlns:a16="http://schemas.microsoft.com/office/drawing/2014/main" id="{CA972FBD-49A0-4BBC-84E1-422D30DBB8D5}"/>
              </a:ext>
            </a:extLst>
          </p:cNvPr>
          <p:cNvSpPr txBox="1"/>
          <p:nvPr/>
        </p:nvSpPr>
        <p:spPr>
          <a:xfrm>
            <a:off x="9142024" y="2962017"/>
            <a:ext cx="2422871" cy="584775"/>
          </a:xfrm>
          <a:prstGeom prst="rect">
            <a:avLst/>
          </a:prstGeom>
          <a:solidFill>
            <a:srgbClr val="FFFFCC"/>
          </a:solidFill>
          <a:effectLst/>
        </p:spPr>
        <p:txBody>
          <a:bodyPr wrap="square" rtlCol="0">
            <a:spAutoFit/>
          </a:bodyPr>
          <a:lstStyle/>
          <a:p>
            <a:pPr algn="ctr"/>
            <a:r>
              <a:rPr lang="zh-CN" altLang="en-US" sz="3200" dirty="0">
                <a:latin typeface="Arial" panose="020B0604020202020204" pitchFamily="34" charset="0"/>
                <a:cs typeface="Arial" panose="020B0604020202020204" pitchFamily="34" charset="0"/>
                <a:sym typeface="+mn-lt"/>
              </a:rPr>
              <a:t> </a:t>
            </a:r>
            <a:r>
              <a:rPr lang="vi-VN" sz="3200" dirty="0">
                <a:latin typeface="Arial" panose="020B0604020202020204" pitchFamily="34" charset="0"/>
                <a:cs typeface="Arial" panose="020B0604020202020204" pitchFamily="34" charset="0"/>
              </a:rPr>
              <a:t>Ca</a:t>
            </a:r>
            <a:r>
              <a:rPr lang="vi-VN" sz="3200" baseline="-25000" dirty="0">
                <a:latin typeface="Arial" panose="020B0604020202020204" pitchFamily="34" charset="0"/>
                <a:cs typeface="Arial" panose="020B0604020202020204" pitchFamily="34" charset="0"/>
              </a:rPr>
              <a:t>2</a:t>
            </a:r>
            <a:r>
              <a:rPr lang="vi-VN" sz="3200" dirty="0">
                <a:latin typeface="Arial" panose="020B0604020202020204" pitchFamily="34" charset="0"/>
                <a:cs typeface="Arial" panose="020B0604020202020204" pitchFamily="34" charset="0"/>
              </a:rPr>
              <a:t>(OH)</a:t>
            </a:r>
            <a:endParaRPr lang="en-US" altLang="zh-CN" sz="3200" dirty="0">
              <a:latin typeface="Arial" panose="020B0604020202020204" pitchFamily="34" charset="0"/>
              <a:cs typeface="Arial" panose="020B0604020202020204" pitchFamily="34" charset="0"/>
              <a:sym typeface="+mn-lt"/>
            </a:endParaRPr>
          </a:p>
        </p:txBody>
      </p:sp>
      <p:sp>
        <p:nvSpPr>
          <p:cNvPr id="69" name="文本框 68">
            <a:extLst>
              <a:ext uri="{FF2B5EF4-FFF2-40B4-BE49-F238E27FC236}">
                <a16:creationId xmlns="" xmlns:a16="http://schemas.microsoft.com/office/drawing/2014/main" id="{744834C1-3719-4E39-9FC6-DCA4DF478E78}"/>
              </a:ext>
            </a:extLst>
          </p:cNvPr>
          <p:cNvSpPr txBox="1"/>
          <p:nvPr/>
        </p:nvSpPr>
        <p:spPr>
          <a:xfrm>
            <a:off x="9142024" y="5501637"/>
            <a:ext cx="2422871" cy="584775"/>
          </a:xfrm>
          <a:prstGeom prst="rect">
            <a:avLst/>
          </a:prstGeom>
          <a:solidFill>
            <a:srgbClr val="FFFFCC"/>
          </a:solidFill>
          <a:effectLst/>
        </p:spPr>
        <p:txBody>
          <a:bodyPr wrap="square" rtlCol="0">
            <a:spAutoFit/>
          </a:bodyPr>
          <a:lstStyle/>
          <a:p>
            <a:pPr algn="ctr"/>
            <a:r>
              <a:rPr lang="zh-CN" altLang="en-US" sz="3200" dirty="0">
                <a:latin typeface="Arial" panose="020B0604020202020204" pitchFamily="34" charset="0"/>
                <a:cs typeface="Arial" panose="020B0604020202020204" pitchFamily="34" charset="0"/>
                <a:sym typeface="+mn-lt"/>
              </a:rPr>
              <a:t> </a:t>
            </a:r>
            <a:r>
              <a:rPr lang="vi-VN" sz="3200" dirty="0">
                <a:latin typeface="Arial" panose="020B0604020202020204" pitchFamily="34" charset="0"/>
                <a:cs typeface="Arial" panose="020B0604020202020204" pitchFamily="34" charset="0"/>
              </a:rPr>
              <a:t>Ca</a:t>
            </a:r>
            <a:r>
              <a:rPr lang="vi-VN" sz="3200" baseline="-25000" dirty="0">
                <a:latin typeface="Arial" panose="020B0604020202020204" pitchFamily="34" charset="0"/>
                <a:cs typeface="Arial" panose="020B0604020202020204" pitchFamily="34" charset="0"/>
              </a:rPr>
              <a:t>3</a:t>
            </a:r>
            <a:r>
              <a:rPr lang="vi-VN" sz="3200" dirty="0">
                <a:latin typeface="Arial" panose="020B0604020202020204" pitchFamily="34" charset="0"/>
                <a:cs typeface="Arial" panose="020B0604020202020204" pitchFamily="34" charset="0"/>
              </a:rPr>
              <a:t>OH</a:t>
            </a:r>
            <a:endParaRPr lang="en-US" altLang="zh-CN" sz="3200" dirty="0">
              <a:latin typeface="Arial" panose="020B0604020202020204" pitchFamily="34" charset="0"/>
              <a:cs typeface="Arial" panose="020B0604020202020204" pitchFamily="34" charset="0"/>
              <a:sym typeface="+mn-lt"/>
            </a:endParaRPr>
          </a:p>
        </p:txBody>
      </p:sp>
      <p:sp>
        <p:nvSpPr>
          <p:cNvPr id="70" name="TextBox 69">
            <a:extLst>
              <a:ext uri="{FF2B5EF4-FFF2-40B4-BE49-F238E27FC236}">
                <a16:creationId xmlns="" xmlns:a16="http://schemas.microsoft.com/office/drawing/2014/main" id="{E1FC5DA9-85D7-4008-BA91-CFACD10EE46D}"/>
              </a:ext>
            </a:extLst>
          </p:cNvPr>
          <p:cNvSpPr txBox="1"/>
          <p:nvPr/>
        </p:nvSpPr>
        <p:spPr>
          <a:xfrm>
            <a:off x="1338275" y="657740"/>
            <a:ext cx="1031038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vi-VN" sz="3600" b="0" i="0" dirty="0">
                <a:effectLst/>
                <a:latin typeface="Arial" panose="020B0604020202020204" pitchFamily="34" charset="0"/>
              </a:rPr>
              <a:t> Lập công thức hóa học của Ca(II) với OH(I)</a:t>
            </a:r>
            <a:endParaRPr lang="vi-VN" sz="3600" dirty="0"/>
          </a:p>
        </p:txBody>
      </p:sp>
      <p:sp>
        <p:nvSpPr>
          <p:cNvPr id="74" name="Rectangle: Rounded Corners 73">
            <a:extLst>
              <a:ext uri="{FF2B5EF4-FFF2-40B4-BE49-F238E27FC236}">
                <a16:creationId xmlns="" xmlns:a16="http://schemas.microsoft.com/office/drawing/2014/main" id="{2D15201E-C7DA-47F2-BEE3-5BAE81A3B121}"/>
              </a:ext>
            </a:extLst>
          </p:cNvPr>
          <p:cNvSpPr/>
          <p:nvPr/>
        </p:nvSpPr>
        <p:spPr>
          <a:xfrm>
            <a:off x="849123" y="5470895"/>
            <a:ext cx="2252789" cy="681122"/>
          </a:xfrm>
          <a:prstGeom prst="roundRect">
            <a:avLst/>
          </a:prstGeom>
          <a:noFill/>
          <a:ln w="28575">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927645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fade">
                                      <p:cBhvr>
                                        <p:cTn id="21" dur="500"/>
                                        <p:tgtEl>
                                          <p:spTgt spid="67"/>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circle(in)">
                                      <p:cBhvr>
                                        <p:cTn id="30" dur="2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ldLvl="0" animBg="1"/>
      <p:bldP spid="67" grpId="0" bldLvl="0" animBg="1"/>
      <p:bldP spid="68" grpId="0" bldLvl="0" animBg="1"/>
      <p:bldP spid="69" grpId="0" bldLvl="0" animBg="1"/>
      <p:bldP spid="7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DE697DE-EC01-45A4-B729-734A2195EE58}"/>
              </a:ext>
            </a:extLst>
          </p:cNvPr>
          <p:cNvGrpSpPr/>
          <p:nvPr/>
        </p:nvGrpSpPr>
        <p:grpSpPr>
          <a:xfrm>
            <a:off x="280235" y="-144378"/>
            <a:ext cx="813043" cy="1024323"/>
            <a:chOff x="104026" y="-94003"/>
            <a:chExt cx="813043" cy="1024323"/>
          </a:xfrm>
          <a:effectLst>
            <a:outerShdw blurRad="50800" dist="76200" dir="2700000" algn="tl" rotWithShape="0">
              <a:prstClr val="black">
                <a:alpha val="40000"/>
              </a:prstClr>
            </a:outerShdw>
          </a:effectLst>
        </p:grpSpPr>
        <p:sp>
          <p:nvSpPr>
            <p:cNvPr id="10" name="矩形 9">
              <a:extLst>
                <a:ext uri="{FF2B5EF4-FFF2-40B4-BE49-F238E27FC236}">
                  <a16:creationId xmlns="" xmlns:a16="http://schemas.microsoft.com/office/drawing/2014/main" id="{068E2DA1-0C72-44F0-9712-36E760DFE754}"/>
                </a:ext>
              </a:extLst>
            </p:cNvPr>
            <p:cNvSpPr/>
            <p:nvPr/>
          </p:nvSpPr>
          <p:spPr>
            <a:xfrm>
              <a:off x="104026" y="-94003"/>
              <a:ext cx="790575" cy="10243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3AC09484-5DFC-4E15-BA37-E35BCFC8BA57}"/>
                </a:ext>
              </a:extLst>
            </p:cNvPr>
            <p:cNvSpPr txBox="1"/>
            <p:nvPr/>
          </p:nvSpPr>
          <p:spPr>
            <a:xfrm>
              <a:off x="104026" y="156912"/>
              <a:ext cx="813043" cy="769441"/>
            </a:xfrm>
            <a:prstGeom prst="rect">
              <a:avLst/>
            </a:prstGeom>
            <a:noFill/>
          </p:spPr>
          <p:txBody>
            <a:bodyPr wrap="none" rtlCol="0">
              <a:spAutoFit/>
            </a:bodyPr>
            <a:lstStyle/>
            <a:p>
              <a:r>
                <a:rPr lang="en-US" altLang="zh-CN" sz="4400" b="1" dirty="0">
                  <a:solidFill>
                    <a:schemeClr val="bg1"/>
                  </a:solidFill>
                  <a:latin typeface="Arial" panose="020B0604020202020204" pitchFamily="34" charset="0"/>
                  <a:cs typeface="Arial" panose="020B0604020202020204" pitchFamily="34" charset="0"/>
                  <a:sym typeface="+mn-lt"/>
                </a:rPr>
                <a:t>04</a:t>
              </a:r>
              <a:endParaRPr lang="zh-CN" altLang="en-US" sz="4400" b="1" dirty="0">
                <a:solidFill>
                  <a:schemeClr val="bg1"/>
                </a:solidFill>
                <a:latin typeface="Arial" panose="020B0604020202020204" pitchFamily="34" charset="0"/>
                <a:cs typeface="Arial" panose="020B0604020202020204" pitchFamily="34" charset="0"/>
                <a:sym typeface="+mn-lt"/>
              </a:endParaRPr>
            </a:p>
          </p:txBody>
        </p:sp>
      </p:grpSp>
      <p:sp>
        <p:nvSpPr>
          <p:cNvPr id="12" name="文本框 11">
            <a:extLst>
              <a:ext uri="{FF2B5EF4-FFF2-40B4-BE49-F238E27FC236}">
                <a16:creationId xmlns="" xmlns:a16="http://schemas.microsoft.com/office/drawing/2014/main" id="{2E8CC872-7BE3-4E7D-8050-86651BF8CFCC}"/>
              </a:ext>
            </a:extLst>
          </p:cNvPr>
          <p:cNvSpPr txBox="1"/>
          <p:nvPr/>
        </p:nvSpPr>
        <p:spPr>
          <a:xfrm>
            <a:off x="1145476" y="172538"/>
            <a:ext cx="305820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grpSp>
        <p:nvGrpSpPr>
          <p:cNvPr id="14" name="组合 13">
            <a:extLst>
              <a:ext uri="{FF2B5EF4-FFF2-40B4-BE49-F238E27FC236}">
                <a16:creationId xmlns="" xmlns:a16="http://schemas.microsoft.com/office/drawing/2014/main" id="{464EEF58-6574-45E5-9304-2F93B102682A}"/>
              </a:ext>
            </a:extLst>
          </p:cNvPr>
          <p:cNvGrpSpPr/>
          <p:nvPr/>
        </p:nvGrpSpPr>
        <p:grpSpPr>
          <a:xfrm>
            <a:off x="1250195" y="2595733"/>
            <a:ext cx="2559725" cy="2170362"/>
            <a:chOff x="1427705" y="872316"/>
            <a:chExt cx="2559725" cy="2170362"/>
          </a:xfrm>
        </p:grpSpPr>
        <p:sp>
          <p:nvSpPr>
            <p:cNvPr id="20" name="圆角矩形 57">
              <a:extLst>
                <a:ext uri="{FF2B5EF4-FFF2-40B4-BE49-F238E27FC236}">
                  <a16:creationId xmlns="" xmlns:a16="http://schemas.microsoft.com/office/drawing/2014/main" id="{EB4552E8-DB0A-4912-8CD8-A27068400051}"/>
                </a:ext>
              </a:extLst>
            </p:cNvPr>
            <p:cNvSpPr/>
            <p:nvPr/>
          </p:nvSpPr>
          <p:spPr>
            <a:xfrm>
              <a:off x="1477695" y="872316"/>
              <a:ext cx="2509735" cy="1317228"/>
            </a:xfrm>
            <a:prstGeom prst="roundRect">
              <a:avLst>
                <a:gd name="adj" fmla="val 12500"/>
              </a:avLst>
            </a:prstGeom>
            <a:gradFill>
              <a:gsLst>
                <a:gs pos="50000">
                  <a:schemeClr val="bg1">
                    <a:lumMod val="95000"/>
                  </a:schemeClr>
                </a:gs>
                <a:gs pos="0">
                  <a:schemeClr val="bg1"/>
                </a:gs>
                <a:gs pos="100000">
                  <a:schemeClr val="bg1">
                    <a:lumMod val="75000"/>
                  </a:schemeClr>
                </a:gs>
              </a:gsLst>
              <a:lin ang="15600000" scaled="0"/>
            </a:gradFill>
            <a:ln>
              <a:solidFill>
                <a:schemeClr val="bg1"/>
              </a:solidFill>
            </a:ln>
            <a:effectLst>
              <a:outerShdw blurRad="1270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16" name="文本框 15">
              <a:extLst>
                <a:ext uri="{FF2B5EF4-FFF2-40B4-BE49-F238E27FC236}">
                  <a16:creationId xmlns="" xmlns:a16="http://schemas.microsoft.com/office/drawing/2014/main" id="{96391F7B-CF34-499B-B05D-961A909328C3}"/>
                </a:ext>
              </a:extLst>
            </p:cNvPr>
            <p:cNvSpPr txBox="1"/>
            <p:nvPr/>
          </p:nvSpPr>
          <p:spPr>
            <a:xfrm>
              <a:off x="3132745" y="896233"/>
              <a:ext cx="727154" cy="646331"/>
            </a:xfrm>
            <a:prstGeom prst="rect">
              <a:avLst/>
            </a:prstGeom>
            <a:noFill/>
          </p:spPr>
          <p:txBody>
            <a:bodyPr wrap="square" rtlCol="0">
              <a:spAutoFit/>
            </a:bodyPr>
            <a:lstStyle/>
            <a:p>
              <a:r>
                <a:rPr lang="en-US" altLang="zh-CN" sz="3600" b="1" dirty="0">
                  <a:solidFill>
                    <a:srgbClr val="C83841"/>
                  </a:solidFill>
                  <a:effectLst>
                    <a:innerShdw blurRad="63500" dist="50800" dir="18900000">
                      <a:prstClr val="black">
                        <a:alpha val="50000"/>
                      </a:prstClr>
                    </a:innerShdw>
                  </a:effectLst>
                  <a:latin typeface="Arial" panose="020B0604020202020204" pitchFamily="34" charset="0"/>
                  <a:cs typeface="Arial" panose="020B0604020202020204" pitchFamily="34" charset="0"/>
                  <a:sym typeface="+mn-lt"/>
                </a:rPr>
                <a:t>A</a:t>
              </a:r>
              <a:endParaRPr lang="zh-CN" altLang="en-US" sz="3600" b="1" dirty="0">
                <a:solidFill>
                  <a:srgbClr val="C83841"/>
                </a:solidFill>
                <a:effectLst>
                  <a:innerShdw blurRad="63500" dist="50800" dir="18900000">
                    <a:prstClr val="black">
                      <a:alpha val="50000"/>
                    </a:prstClr>
                  </a:innerShdw>
                </a:effectLst>
                <a:latin typeface="Arial" panose="020B0604020202020204" pitchFamily="34" charset="0"/>
                <a:cs typeface="Arial" panose="020B0604020202020204" pitchFamily="34" charset="0"/>
                <a:sym typeface="+mn-lt"/>
              </a:endParaRPr>
            </a:p>
          </p:txBody>
        </p:sp>
        <p:sp>
          <p:nvSpPr>
            <p:cNvPr id="17" name="矩形 16">
              <a:extLst>
                <a:ext uri="{FF2B5EF4-FFF2-40B4-BE49-F238E27FC236}">
                  <a16:creationId xmlns="" xmlns:a16="http://schemas.microsoft.com/office/drawing/2014/main" id="{6623550A-F257-46D5-BC56-6462E11EE407}"/>
                </a:ext>
              </a:extLst>
            </p:cNvPr>
            <p:cNvSpPr/>
            <p:nvPr/>
          </p:nvSpPr>
          <p:spPr>
            <a:xfrm>
              <a:off x="1553472" y="1217584"/>
              <a:ext cx="1316386" cy="665888"/>
            </a:xfrm>
            <a:prstGeom prst="rect">
              <a:avLst/>
            </a:prstGeom>
          </p:spPr>
          <p:txBody>
            <a:bodyPr wrap="none">
              <a:spAutoFit/>
            </a:bodyPr>
            <a:lstStyle/>
            <a:p>
              <a:pPr algn="r">
                <a:lnSpc>
                  <a:spcPct val="130000"/>
                </a:lnSpc>
              </a:pPr>
              <a:r>
                <a:rPr lang="vi-VN" sz="3200" b="0" i="0" dirty="0">
                  <a:effectLst/>
                  <a:latin typeface="Arial" panose="020B0604020202020204" pitchFamily="34" charset="0"/>
                </a:rPr>
                <a:t>FeCl</a:t>
              </a:r>
              <a:r>
                <a:rPr lang="vi-VN" sz="3200" b="0" i="0" baseline="-25000" dirty="0">
                  <a:effectLst/>
                  <a:latin typeface="Arial" panose="020B0604020202020204" pitchFamily="34" charset="0"/>
                </a:rPr>
                <a:t>3</a:t>
              </a:r>
              <a:r>
                <a:rPr lang="vi-VN" sz="3200" b="0" i="0" dirty="0">
                  <a:effectLst/>
                  <a:latin typeface="Arial" panose="020B0604020202020204" pitchFamily="34" charset="0"/>
                </a:rPr>
                <a:t>.</a:t>
              </a:r>
              <a:endParaRPr lang="zh-CN" altLang="en-US" sz="3200" b="1" dirty="0">
                <a:solidFill>
                  <a:srgbClr val="94948D"/>
                </a:solidFill>
                <a:latin typeface="Arial" panose="020B0604020202020204" pitchFamily="34" charset="0"/>
                <a:cs typeface="Arial" panose="020B0604020202020204" pitchFamily="34" charset="0"/>
                <a:sym typeface="+mn-lt"/>
              </a:endParaRPr>
            </a:p>
          </p:txBody>
        </p:sp>
        <p:sp>
          <p:nvSpPr>
            <p:cNvPr id="18" name="archives_342283">
              <a:extLst>
                <a:ext uri="{FF2B5EF4-FFF2-40B4-BE49-F238E27FC236}">
                  <a16:creationId xmlns="" xmlns:a16="http://schemas.microsoft.com/office/drawing/2014/main" id="{63E79D1F-3E77-4A80-800D-3EBE829E1771}"/>
                </a:ext>
              </a:extLst>
            </p:cNvPr>
            <p:cNvSpPr>
              <a:spLocks noChangeAspect="1"/>
            </p:cNvSpPr>
            <p:nvPr/>
          </p:nvSpPr>
          <p:spPr bwMode="auto">
            <a:xfrm>
              <a:off x="1427705" y="2433910"/>
              <a:ext cx="609685" cy="608768"/>
            </a:xfrm>
            <a:custGeom>
              <a:avLst/>
              <a:gdLst>
                <a:gd name="connsiteX0" fmla="*/ 511176 w 609685"/>
                <a:gd name="connsiteY0" fmla="*/ 452904 h 608768"/>
                <a:gd name="connsiteX1" fmla="*/ 463534 w 609685"/>
                <a:gd name="connsiteY1" fmla="*/ 500469 h 608768"/>
                <a:gd name="connsiteX2" fmla="*/ 511176 w 609685"/>
                <a:gd name="connsiteY2" fmla="*/ 548128 h 608768"/>
                <a:gd name="connsiteX3" fmla="*/ 558817 w 609685"/>
                <a:gd name="connsiteY3" fmla="*/ 500469 h 608768"/>
                <a:gd name="connsiteX4" fmla="*/ 511176 w 609685"/>
                <a:gd name="connsiteY4" fmla="*/ 452904 h 608768"/>
                <a:gd name="connsiteX5" fmla="*/ 304807 w 609685"/>
                <a:gd name="connsiteY5" fmla="*/ 452904 h 608768"/>
                <a:gd name="connsiteX6" fmla="*/ 257183 w 609685"/>
                <a:gd name="connsiteY6" fmla="*/ 500469 h 608768"/>
                <a:gd name="connsiteX7" fmla="*/ 304807 w 609685"/>
                <a:gd name="connsiteY7" fmla="*/ 548128 h 608768"/>
                <a:gd name="connsiteX8" fmla="*/ 352526 w 609685"/>
                <a:gd name="connsiteY8" fmla="*/ 500469 h 608768"/>
                <a:gd name="connsiteX9" fmla="*/ 304807 w 609685"/>
                <a:gd name="connsiteY9" fmla="*/ 452904 h 608768"/>
                <a:gd name="connsiteX10" fmla="*/ 98486 w 609685"/>
                <a:gd name="connsiteY10" fmla="*/ 452904 h 608768"/>
                <a:gd name="connsiteX11" fmla="*/ 50761 w 609685"/>
                <a:gd name="connsiteY11" fmla="*/ 500469 h 608768"/>
                <a:gd name="connsiteX12" fmla="*/ 98486 w 609685"/>
                <a:gd name="connsiteY12" fmla="*/ 548128 h 608768"/>
                <a:gd name="connsiteX13" fmla="*/ 146116 w 609685"/>
                <a:gd name="connsiteY13" fmla="*/ 500469 h 608768"/>
                <a:gd name="connsiteX14" fmla="*/ 98486 w 609685"/>
                <a:gd name="connsiteY14" fmla="*/ 452904 h 608768"/>
                <a:gd name="connsiteX15" fmla="*/ 473070 w 609685"/>
                <a:gd name="connsiteY15" fmla="*/ 207321 h 608768"/>
                <a:gd name="connsiteX16" fmla="*/ 549351 w 609685"/>
                <a:gd name="connsiteY16" fmla="*/ 207321 h 608768"/>
                <a:gd name="connsiteX17" fmla="*/ 549351 w 609685"/>
                <a:gd name="connsiteY17" fmla="*/ 226374 h 608768"/>
                <a:gd name="connsiteX18" fmla="*/ 473070 w 609685"/>
                <a:gd name="connsiteY18" fmla="*/ 226374 h 608768"/>
                <a:gd name="connsiteX19" fmla="*/ 266667 w 609685"/>
                <a:gd name="connsiteY19" fmla="*/ 207321 h 608768"/>
                <a:gd name="connsiteX20" fmla="*/ 342948 w 609685"/>
                <a:gd name="connsiteY20" fmla="*/ 207321 h 608768"/>
                <a:gd name="connsiteX21" fmla="*/ 342948 w 609685"/>
                <a:gd name="connsiteY21" fmla="*/ 226374 h 608768"/>
                <a:gd name="connsiteX22" fmla="*/ 266667 w 609685"/>
                <a:gd name="connsiteY22" fmla="*/ 226374 h 608768"/>
                <a:gd name="connsiteX23" fmla="*/ 60333 w 609685"/>
                <a:gd name="connsiteY23" fmla="*/ 207321 h 608768"/>
                <a:gd name="connsiteX24" fmla="*/ 136614 w 609685"/>
                <a:gd name="connsiteY24" fmla="*/ 207321 h 608768"/>
                <a:gd name="connsiteX25" fmla="*/ 136614 w 609685"/>
                <a:gd name="connsiteY25" fmla="*/ 226374 h 608768"/>
                <a:gd name="connsiteX26" fmla="*/ 60333 w 609685"/>
                <a:gd name="connsiteY26" fmla="*/ 226374 h 608768"/>
                <a:gd name="connsiteX27" fmla="*/ 473070 w 609685"/>
                <a:gd name="connsiteY27" fmla="*/ 162512 h 608768"/>
                <a:gd name="connsiteX28" fmla="*/ 549351 w 609685"/>
                <a:gd name="connsiteY28" fmla="*/ 162512 h 608768"/>
                <a:gd name="connsiteX29" fmla="*/ 549351 w 609685"/>
                <a:gd name="connsiteY29" fmla="*/ 181424 h 608768"/>
                <a:gd name="connsiteX30" fmla="*/ 473070 w 609685"/>
                <a:gd name="connsiteY30" fmla="*/ 181424 h 608768"/>
                <a:gd name="connsiteX31" fmla="*/ 266667 w 609685"/>
                <a:gd name="connsiteY31" fmla="*/ 162512 h 608768"/>
                <a:gd name="connsiteX32" fmla="*/ 342948 w 609685"/>
                <a:gd name="connsiteY32" fmla="*/ 162512 h 608768"/>
                <a:gd name="connsiteX33" fmla="*/ 342948 w 609685"/>
                <a:gd name="connsiteY33" fmla="*/ 181424 h 608768"/>
                <a:gd name="connsiteX34" fmla="*/ 266667 w 609685"/>
                <a:gd name="connsiteY34" fmla="*/ 181424 h 608768"/>
                <a:gd name="connsiteX35" fmla="*/ 60333 w 609685"/>
                <a:gd name="connsiteY35" fmla="*/ 162512 h 608768"/>
                <a:gd name="connsiteX36" fmla="*/ 136614 w 609685"/>
                <a:gd name="connsiteY36" fmla="*/ 162512 h 608768"/>
                <a:gd name="connsiteX37" fmla="*/ 136614 w 609685"/>
                <a:gd name="connsiteY37" fmla="*/ 181424 h 608768"/>
                <a:gd name="connsiteX38" fmla="*/ 60333 w 609685"/>
                <a:gd name="connsiteY38" fmla="*/ 181424 h 608768"/>
                <a:gd name="connsiteX39" fmla="*/ 473070 w 609685"/>
                <a:gd name="connsiteY39" fmla="*/ 117703 h 608768"/>
                <a:gd name="connsiteX40" fmla="*/ 549351 w 609685"/>
                <a:gd name="connsiteY40" fmla="*/ 117703 h 608768"/>
                <a:gd name="connsiteX41" fmla="*/ 549351 w 609685"/>
                <a:gd name="connsiteY41" fmla="*/ 136615 h 608768"/>
                <a:gd name="connsiteX42" fmla="*/ 473070 w 609685"/>
                <a:gd name="connsiteY42" fmla="*/ 136615 h 608768"/>
                <a:gd name="connsiteX43" fmla="*/ 266667 w 609685"/>
                <a:gd name="connsiteY43" fmla="*/ 117703 h 608768"/>
                <a:gd name="connsiteX44" fmla="*/ 342948 w 609685"/>
                <a:gd name="connsiteY44" fmla="*/ 117703 h 608768"/>
                <a:gd name="connsiteX45" fmla="*/ 342948 w 609685"/>
                <a:gd name="connsiteY45" fmla="*/ 136615 h 608768"/>
                <a:gd name="connsiteX46" fmla="*/ 266667 w 609685"/>
                <a:gd name="connsiteY46" fmla="*/ 136615 h 608768"/>
                <a:gd name="connsiteX47" fmla="*/ 60333 w 609685"/>
                <a:gd name="connsiteY47" fmla="*/ 117703 h 608768"/>
                <a:gd name="connsiteX48" fmla="*/ 136614 w 609685"/>
                <a:gd name="connsiteY48" fmla="*/ 117703 h 608768"/>
                <a:gd name="connsiteX49" fmla="*/ 136614 w 609685"/>
                <a:gd name="connsiteY49" fmla="*/ 136615 h 608768"/>
                <a:gd name="connsiteX50" fmla="*/ 60333 w 609685"/>
                <a:gd name="connsiteY50" fmla="*/ 136615 h 608768"/>
                <a:gd name="connsiteX51" fmla="*/ 473070 w 609685"/>
                <a:gd name="connsiteY51" fmla="*/ 72753 h 608768"/>
                <a:gd name="connsiteX52" fmla="*/ 549351 w 609685"/>
                <a:gd name="connsiteY52" fmla="*/ 72753 h 608768"/>
                <a:gd name="connsiteX53" fmla="*/ 549351 w 609685"/>
                <a:gd name="connsiteY53" fmla="*/ 91806 h 608768"/>
                <a:gd name="connsiteX54" fmla="*/ 473070 w 609685"/>
                <a:gd name="connsiteY54" fmla="*/ 91806 h 608768"/>
                <a:gd name="connsiteX55" fmla="*/ 266667 w 609685"/>
                <a:gd name="connsiteY55" fmla="*/ 72753 h 608768"/>
                <a:gd name="connsiteX56" fmla="*/ 342948 w 609685"/>
                <a:gd name="connsiteY56" fmla="*/ 72753 h 608768"/>
                <a:gd name="connsiteX57" fmla="*/ 342948 w 609685"/>
                <a:gd name="connsiteY57" fmla="*/ 91806 h 608768"/>
                <a:gd name="connsiteX58" fmla="*/ 266667 w 609685"/>
                <a:gd name="connsiteY58" fmla="*/ 91806 h 608768"/>
                <a:gd name="connsiteX59" fmla="*/ 60333 w 609685"/>
                <a:gd name="connsiteY59" fmla="*/ 72753 h 608768"/>
                <a:gd name="connsiteX60" fmla="*/ 136614 w 609685"/>
                <a:gd name="connsiteY60" fmla="*/ 72753 h 608768"/>
                <a:gd name="connsiteX61" fmla="*/ 136614 w 609685"/>
                <a:gd name="connsiteY61" fmla="*/ 91806 h 608768"/>
                <a:gd name="connsiteX62" fmla="*/ 60333 w 609685"/>
                <a:gd name="connsiteY62" fmla="*/ 91806 h 608768"/>
                <a:gd name="connsiteX63" fmla="*/ 41747 w 609685"/>
                <a:gd name="connsiteY63" fmla="*/ 32215 h 608768"/>
                <a:gd name="connsiteX64" fmla="*/ 32164 w 609685"/>
                <a:gd name="connsiteY64" fmla="*/ 41690 h 608768"/>
                <a:gd name="connsiteX65" fmla="*/ 32164 w 609685"/>
                <a:gd name="connsiteY65" fmla="*/ 257435 h 608768"/>
                <a:gd name="connsiteX66" fmla="*/ 41747 w 609685"/>
                <a:gd name="connsiteY66" fmla="*/ 267005 h 608768"/>
                <a:gd name="connsiteX67" fmla="*/ 155129 w 609685"/>
                <a:gd name="connsiteY67" fmla="*/ 267005 h 608768"/>
                <a:gd name="connsiteX68" fmla="*/ 164712 w 609685"/>
                <a:gd name="connsiteY68" fmla="*/ 257435 h 608768"/>
                <a:gd name="connsiteX69" fmla="*/ 164712 w 609685"/>
                <a:gd name="connsiteY69" fmla="*/ 41690 h 608768"/>
                <a:gd name="connsiteX70" fmla="*/ 155129 w 609685"/>
                <a:gd name="connsiteY70" fmla="*/ 32215 h 608768"/>
                <a:gd name="connsiteX71" fmla="*/ 248075 w 609685"/>
                <a:gd name="connsiteY71" fmla="*/ 32215 h 608768"/>
                <a:gd name="connsiteX72" fmla="*/ 238588 w 609685"/>
                <a:gd name="connsiteY72" fmla="*/ 41690 h 608768"/>
                <a:gd name="connsiteX73" fmla="*/ 238588 w 609685"/>
                <a:gd name="connsiteY73" fmla="*/ 257435 h 608768"/>
                <a:gd name="connsiteX74" fmla="*/ 248075 w 609685"/>
                <a:gd name="connsiteY74" fmla="*/ 267005 h 608768"/>
                <a:gd name="connsiteX75" fmla="*/ 361538 w 609685"/>
                <a:gd name="connsiteY75" fmla="*/ 267005 h 608768"/>
                <a:gd name="connsiteX76" fmla="*/ 371025 w 609685"/>
                <a:gd name="connsiteY76" fmla="*/ 257435 h 608768"/>
                <a:gd name="connsiteX77" fmla="*/ 371025 w 609685"/>
                <a:gd name="connsiteY77" fmla="*/ 41690 h 608768"/>
                <a:gd name="connsiteX78" fmla="*/ 361538 w 609685"/>
                <a:gd name="connsiteY78" fmla="*/ 32215 h 608768"/>
                <a:gd name="connsiteX79" fmla="*/ 454423 w 609685"/>
                <a:gd name="connsiteY79" fmla="*/ 32215 h 608768"/>
                <a:gd name="connsiteX80" fmla="*/ 444933 w 609685"/>
                <a:gd name="connsiteY80" fmla="*/ 41690 h 608768"/>
                <a:gd name="connsiteX81" fmla="*/ 444933 w 609685"/>
                <a:gd name="connsiteY81" fmla="*/ 257435 h 608768"/>
                <a:gd name="connsiteX82" fmla="*/ 454423 w 609685"/>
                <a:gd name="connsiteY82" fmla="*/ 267005 h 608768"/>
                <a:gd name="connsiteX83" fmla="*/ 567928 w 609685"/>
                <a:gd name="connsiteY83" fmla="*/ 267005 h 608768"/>
                <a:gd name="connsiteX84" fmla="*/ 577418 w 609685"/>
                <a:gd name="connsiteY84" fmla="*/ 257435 h 608768"/>
                <a:gd name="connsiteX85" fmla="*/ 577418 w 609685"/>
                <a:gd name="connsiteY85" fmla="*/ 41690 h 608768"/>
                <a:gd name="connsiteX86" fmla="*/ 567928 w 609685"/>
                <a:gd name="connsiteY86" fmla="*/ 32215 h 608768"/>
                <a:gd name="connsiteX87" fmla="*/ 17268 w 609685"/>
                <a:gd name="connsiteY87" fmla="*/ 0 h 608768"/>
                <a:gd name="connsiteX88" fmla="*/ 179609 w 609685"/>
                <a:gd name="connsiteY88" fmla="*/ 0 h 608768"/>
                <a:gd name="connsiteX89" fmla="*/ 196877 w 609685"/>
                <a:gd name="connsiteY89" fmla="*/ 17245 h 608768"/>
                <a:gd name="connsiteX90" fmla="*/ 196877 w 609685"/>
                <a:gd name="connsiteY90" fmla="*/ 591618 h 608768"/>
                <a:gd name="connsiteX91" fmla="*/ 179609 w 609685"/>
                <a:gd name="connsiteY91" fmla="*/ 608768 h 608768"/>
                <a:gd name="connsiteX92" fmla="*/ 17268 w 609685"/>
                <a:gd name="connsiteY92" fmla="*/ 608768 h 608768"/>
                <a:gd name="connsiteX93" fmla="*/ 0 w 609685"/>
                <a:gd name="connsiteY93" fmla="*/ 591618 h 608768"/>
                <a:gd name="connsiteX94" fmla="*/ 0 w 609685"/>
                <a:gd name="connsiteY94" fmla="*/ 17245 h 608768"/>
                <a:gd name="connsiteX95" fmla="*/ 17268 w 609685"/>
                <a:gd name="connsiteY95" fmla="*/ 0 h 608768"/>
                <a:gd name="connsiteX96" fmla="*/ 223599 w 609685"/>
                <a:gd name="connsiteY96" fmla="*/ 0 h 608768"/>
                <a:gd name="connsiteX97" fmla="*/ 386015 w 609685"/>
                <a:gd name="connsiteY97" fmla="*/ 0 h 608768"/>
                <a:gd name="connsiteX98" fmla="*/ 403281 w 609685"/>
                <a:gd name="connsiteY98" fmla="*/ 17244 h 608768"/>
                <a:gd name="connsiteX99" fmla="*/ 403281 w 609685"/>
                <a:gd name="connsiteY99" fmla="*/ 591618 h 608768"/>
                <a:gd name="connsiteX100" fmla="*/ 386015 w 609685"/>
                <a:gd name="connsiteY100" fmla="*/ 608768 h 608768"/>
                <a:gd name="connsiteX101" fmla="*/ 223599 w 609685"/>
                <a:gd name="connsiteY101" fmla="*/ 608768 h 608768"/>
                <a:gd name="connsiteX102" fmla="*/ 206333 w 609685"/>
                <a:gd name="connsiteY102" fmla="*/ 591618 h 608768"/>
                <a:gd name="connsiteX103" fmla="*/ 206333 w 609685"/>
                <a:gd name="connsiteY103" fmla="*/ 17244 h 608768"/>
                <a:gd name="connsiteX104" fmla="*/ 223599 w 609685"/>
                <a:gd name="connsiteY104" fmla="*/ 0 h 608768"/>
                <a:gd name="connsiteX105" fmla="*/ 429938 w 609685"/>
                <a:gd name="connsiteY105" fmla="*/ 0 h 608768"/>
                <a:gd name="connsiteX106" fmla="*/ 592318 w 609685"/>
                <a:gd name="connsiteY106" fmla="*/ 0 h 608768"/>
                <a:gd name="connsiteX107" fmla="*/ 609685 w 609685"/>
                <a:gd name="connsiteY107" fmla="*/ 17244 h 608768"/>
                <a:gd name="connsiteX108" fmla="*/ 609685 w 609685"/>
                <a:gd name="connsiteY108" fmla="*/ 591618 h 608768"/>
                <a:gd name="connsiteX109" fmla="*/ 592318 w 609685"/>
                <a:gd name="connsiteY109" fmla="*/ 608768 h 608768"/>
                <a:gd name="connsiteX110" fmla="*/ 429938 w 609685"/>
                <a:gd name="connsiteY110" fmla="*/ 608768 h 608768"/>
                <a:gd name="connsiteX111" fmla="*/ 412666 w 609685"/>
                <a:gd name="connsiteY111" fmla="*/ 591618 h 608768"/>
                <a:gd name="connsiteX112" fmla="*/ 412666 w 609685"/>
                <a:gd name="connsiteY112" fmla="*/ 17244 h 608768"/>
                <a:gd name="connsiteX113" fmla="*/ 429938 w 609685"/>
                <a:gd name="connsiteY113"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685" h="608768">
                  <a:moveTo>
                    <a:pt x="511176" y="452904"/>
                  </a:moveTo>
                  <a:cubicBezTo>
                    <a:pt x="484888" y="452904"/>
                    <a:pt x="463534" y="474318"/>
                    <a:pt x="463534" y="500469"/>
                  </a:cubicBezTo>
                  <a:cubicBezTo>
                    <a:pt x="463534" y="526715"/>
                    <a:pt x="484888" y="548128"/>
                    <a:pt x="511176" y="548128"/>
                  </a:cubicBezTo>
                  <a:cubicBezTo>
                    <a:pt x="537464" y="548128"/>
                    <a:pt x="558817" y="526715"/>
                    <a:pt x="558817" y="500469"/>
                  </a:cubicBezTo>
                  <a:cubicBezTo>
                    <a:pt x="558817" y="474318"/>
                    <a:pt x="537464" y="452904"/>
                    <a:pt x="511176" y="452904"/>
                  </a:cubicBezTo>
                  <a:close/>
                  <a:moveTo>
                    <a:pt x="304807" y="452904"/>
                  </a:moveTo>
                  <a:cubicBezTo>
                    <a:pt x="278528" y="452904"/>
                    <a:pt x="257183" y="474318"/>
                    <a:pt x="257183" y="500469"/>
                  </a:cubicBezTo>
                  <a:cubicBezTo>
                    <a:pt x="257183" y="526715"/>
                    <a:pt x="278528" y="548128"/>
                    <a:pt x="304807" y="548128"/>
                  </a:cubicBezTo>
                  <a:cubicBezTo>
                    <a:pt x="331085" y="548128"/>
                    <a:pt x="352526" y="526715"/>
                    <a:pt x="352526" y="500469"/>
                  </a:cubicBezTo>
                  <a:cubicBezTo>
                    <a:pt x="352526" y="474318"/>
                    <a:pt x="331085" y="452904"/>
                    <a:pt x="304807" y="452904"/>
                  </a:cubicBezTo>
                  <a:close/>
                  <a:moveTo>
                    <a:pt x="98486" y="452904"/>
                  </a:moveTo>
                  <a:cubicBezTo>
                    <a:pt x="72204" y="452904"/>
                    <a:pt x="50761" y="474318"/>
                    <a:pt x="50761" y="500469"/>
                  </a:cubicBezTo>
                  <a:cubicBezTo>
                    <a:pt x="50761" y="526715"/>
                    <a:pt x="72204" y="548128"/>
                    <a:pt x="98486" y="548128"/>
                  </a:cubicBezTo>
                  <a:cubicBezTo>
                    <a:pt x="124768" y="548128"/>
                    <a:pt x="146116" y="526715"/>
                    <a:pt x="146116" y="500469"/>
                  </a:cubicBezTo>
                  <a:cubicBezTo>
                    <a:pt x="146116" y="474318"/>
                    <a:pt x="124768" y="452904"/>
                    <a:pt x="98486" y="452904"/>
                  </a:cubicBezTo>
                  <a:close/>
                  <a:moveTo>
                    <a:pt x="473070" y="207321"/>
                  </a:moveTo>
                  <a:lnTo>
                    <a:pt x="549351" y="207321"/>
                  </a:lnTo>
                  <a:lnTo>
                    <a:pt x="549351" y="226374"/>
                  </a:lnTo>
                  <a:lnTo>
                    <a:pt x="473070" y="226374"/>
                  </a:lnTo>
                  <a:close/>
                  <a:moveTo>
                    <a:pt x="266667" y="207321"/>
                  </a:moveTo>
                  <a:lnTo>
                    <a:pt x="342948" y="207321"/>
                  </a:lnTo>
                  <a:lnTo>
                    <a:pt x="342948" y="226374"/>
                  </a:lnTo>
                  <a:lnTo>
                    <a:pt x="266667" y="226374"/>
                  </a:lnTo>
                  <a:close/>
                  <a:moveTo>
                    <a:pt x="60333" y="207321"/>
                  </a:moveTo>
                  <a:lnTo>
                    <a:pt x="136614" y="207321"/>
                  </a:lnTo>
                  <a:lnTo>
                    <a:pt x="136614" y="226374"/>
                  </a:lnTo>
                  <a:lnTo>
                    <a:pt x="60333" y="226374"/>
                  </a:lnTo>
                  <a:close/>
                  <a:moveTo>
                    <a:pt x="473070" y="162512"/>
                  </a:moveTo>
                  <a:lnTo>
                    <a:pt x="549351" y="162512"/>
                  </a:lnTo>
                  <a:lnTo>
                    <a:pt x="549351" y="181424"/>
                  </a:lnTo>
                  <a:lnTo>
                    <a:pt x="473070" y="181424"/>
                  </a:lnTo>
                  <a:close/>
                  <a:moveTo>
                    <a:pt x="266667" y="162512"/>
                  </a:moveTo>
                  <a:lnTo>
                    <a:pt x="342948" y="162512"/>
                  </a:lnTo>
                  <a:lnTo>
                    <a:pt x="342948" y="181424"/>
                  </a:lnTo>
                  <a:lnTo>
                    <a:pt x="266667" y="181424"/>
                  </a:lnTo>
                  <a:close/>
                  <a:moveTo>
                    <a:pt x="60333" y="162512"/>
                  </a:moveTo>
                  <a:lnTo>
                    <a:pt x="136614" y="162512"/>
                  </a:lnTo>
                  <a:lnTo>
                    <a:pt x="136614" y="181424"/>
                  </a:lnTo>
                  <a:lnTo>
                    <a:pt x="60333" y="181424"/>
                  </a:lnTo>
                  <a:close/>
                  <a:moveTo>
                    <a:pt x="473070" y="117703"/>
                  </a:moveTo>
                  <a:lnTo>
                    <a:pt x="549351" y="117703"/>
                  </a:lnTo>
                  <a:lnTo>
                    <a:pt x="549351" y="136615"/>
                  </a:lnTo>
                  <a:lnTo>
                    <a:pt x="473070" y="136615"/>
                  </a:lnTo>
                  <a:close/>
                  <a:moveTo>
                    <a:pt x="266667" y="117703"/>
                  </a:moveTo>
                  <a:lnTo>
                    <a:pt x="342948" y="117703"/>
                  </a:lnTo>
                  <a:lnTo>
                    <a:pt x="342948" y="136615"/>
                  </a:lnTo>
                  <a:lnTo>
                    <a:pt x="266667" y="136615"/>
                  </a:lnTo>
                  <a:close/>
                  <a:moveTo>
                    <a:pt x="60333" y="117703"/>
                  </a:moveTo>
                  <a:lnTo>
                    <a:pt x="136614" y="117703"/>
                  </a:lnTo>
                  <a:lnTo>
                    <a:pt x="136614" y="136615"/>
                  </a:lnTo>
                  <a:lnTo>
                    <a:pt x="60333" y="136615"/>
                  </a:lnTo>
                  <a:close/>
                  <a:moveTo>
                    <a:pt x="473070" y="72753"/>
                  </a:moveTo>
                  <a:lnTo>
                    <a:pt x="549351" y="72753"/>
                  </a:lnTo>
                  <a:lnTo>
                    <a:pt x="549351" y="91806"/>
                  </a:lnTo>
                  <a:lnTo>
                    <a:pt x="473070" y="91806"/>
                  </a:lnTo>
                  <a:close/>
                  <a:moveTo>
                    <a:pt x="266667" y="72753"/>
                  </a:moveTo>
                  <a:lnTo>
                    <a:pt x="342948" y="72753"/>
                  </a:lnTo>
                  <a:lnTo>
                    <a:pt x="342948" y="91806"/>
                  </a:lnTo>
                  <a:lnTo>
                    <a:pt x="266667" y="91806"/>
                  </a:lnTo>
                  <a:close/>
                  <a:moveTo>
                    <a:pt x="60333" y="72753"/>
                  </a:moveTo>
                  <a:lnTo>
                    <a:pt x="136614" y="72753"/>
                  </a:lnTo>
                  <a:lnTo>
                    <a:pt x="136614" y="91806"/>
                  </a:lnTo>
                  <a:lnTo>
                    <a:pt x="60333" y="91806"/>
                  </a:lnTo>
                  <a:close/>
                  <a:moveTo>
                    <a:pt x="41747" y="32215"/>
                  </a:moveTo>
                  <a:cubicBezTo>
                    <a:pt x="36434" y="32215"/>
                    <a:pt x="32164" y="36479"/>
                    <a:pt x="32164" y="41690"/>
                  </a:cubicBezTo>
                  <a:lnTo>
                    <a:pt x="32164" y="257435"/>
                  </a:lnTo>
                  <a:cubicBezTo>
                    <a:pt x="32164" y="262741"/>
                    <a:pt x="36434" y="267005"/>
                    <a:pt x="41747" y="267005"/>
                  </a:cubicBezTo>
                  <a:lnTo>
                    <a:pt x="155129" y="267005"/>
                  </a:lnTo>
                  <a:cubicBezTo>
                    <a:pt x="160443" y="267005"/>
                    <a:pt x="164712" y="262741"/>
                    <a:pt x="164712" y="257435"/>
                  </a:cubicBezTo>
                  <a:lnTo>
                    <a:pt x="164712" y="41690"/>
                  </a:lnTo>
                  <a:cubicBezTo>
                    <a:pt x="164712" y="36479"/>
                    <a:pt x="160443" y="32215"/>
                    <a:pt x="155129" y="32215"/>
                  </a:cubicBezTo>
                  <a:close/>
                  <a:moveTo>
                    <a:pt x="248075" y="32215"/>
                  </a:moveTo>
                  <a:cubicBezTo>
                    <a:pt x="242857" y="32215"/>
                    <a:pt x="238588" y="36479"/>
                    <a:pt x="238588" y="41690"/>
                  </a:cubicBezTo>
                  <a:lnTo>
                    <a:pt x="238588" y="257435"/>
                  </a:lnTo>
                  <a:cubicBezTo>
                    <a:pt x="238588" y="262741"/>
                    <a:pt x="242857" y="267005"/>
                    <a:pt x="248075" y="267005"/>
                  </a:cubicBezTo>
                  <a:lnTo>
                    <a:pt x="361538" y="267005"/>
                  </a:lnTo>
                  <a:cubicBezTo>
                    <a:pt x="366851" y="267005"/>
                    <a:pt x="371025" y="262741"/>
                    <a:pt x="371025" y="257435"/>
                  </a:cubicBezTo>
                  <a:lnTo>
                    <a:pt x="371025" y="41690"/>
                  </a:lnTo>
                  <a:cubicBezTo>
                    <a:pt x="371025" y="36479"/>
                    <a:pt x="366851" y="32215"/>
                    <a:pt x="361538" y="32215"/>
                  </a:cubicBezTo>
                  <a:close/>
                  <a:moveTo>
                    <a:pt x="454423" y="32215"/>
                  </a:moveTo>
                  <a:cubicBezTo>
                    <a:pt x="449203" y="32215"/>
                    <a:pt x="444933" y="36479"/>
                    <a:pt x="444933" y="41690"/>
                  </a:cubicBezTo>
                  <a:lnTo>
                    <a:pt x="444933" y="257435"/>
                  </a:lnTo>
                  <a:cubicBezTo>
                    <a:pt x="444933" y="262741"/>
                    <a:pt x="449203" y="267005"/>
                    <a:pt x="454423" y="267005"/>
                  </a:cubicBezTo>
                  <a:lnTo>
                    <a:pt x="567928" y="267005"/>
                  </a:lnTo>
                  <a:cubicBezTo>
                    <a:pt x="573148" y="267005"/>
                    <a:pt x="577418" y="262741"/>
                    <a:pt x="577418" y="257435"/>
                  </a:cubicBezTo>
                  <a:lnTo>
                    <a:pt x="577418" y="41690"/>
                  </a:lnTo>
                  <a:cubicBezTo>
                    <a:pt x="577418" y="36479"/>
                    <a:pt x="573148" y="32215"/>
                    <a:pt x="567928" y="32215"/>
                  </a:cubicBezTo>
                  <a:close/>
                  <a:moveTo>
                    <a:pt x="17268" y="0"/>
                  </a:moveTo>
                  <a:lnTo>
                    <a:pt x="179609" y="0"/>
                  </a:lnTo>
                  <a:cubicBezTo>
                    <a:pt x="189191" y="0"/>
                    <a:pt x="196877" y="7675"/>
                    <a:pt x="196877" y="17245"/>
                  </a:cubicBezTo>
                  <a:lnTo>
                    <a:pt x="196877" y="591618"/>
                  </a:lnTo>
                  <a:cubicBezTo>
                    <a:pt x="196877" y="601093"/>
                    <a:pt x="189191" y="608768"/>
                    <a:pt x="179609" y="608768"/>
                  </a:cubicBezTo>
                  <a:lnTo>
                    <a:pt x="17268" y="608768"/>
                  </a:lnTo>
                  <a:cubicBezTo>
                    <a:pt x="7685" y="608768"/>
                    <a:pt x="0" y="601093"/>
                    <a:pt x="0" y="591618"/>
                  </a:cubicBezTo>
                  <a:lnTo>
                    <a:pt x="0" y="17245"/>
                  </a:lnTo>
                  <a:cubicBezTo>
                    <a:pt x="0" y="7675"/>
                    <a:pt x="7685" y="0"/>
                    <a:pt x="17268" y="0"/>
                  </a:cubicBezTo>
                  <a:close/>
                  <a:moveTo>
                    <a:pt x="223599" y="0"/>
                  </a:moveTo>
                  <a:lnTo>
                    <a:pt x="386015" y="0"/>
                  </a:lnTo>
                  <a:cubicBezTo>
                    <a:pt x="395502" y="0"/>
                    <a:pt x="403281" y="7675"/>
                    <a:pt x="403281" y="17244"/>
                  </a:cubicBezTo>
                  <a:lnTo>
                    <a:pt x="403281" y="591618"/>
                  </a:lnTo>
                  <a:cubicBezTo>
                    <a:pt x="403281" y="601093"/>
                    <a:pt x="395502" y="608768"/>
                    <a:pt x="386015" y="608768"/>
                  </a:cubicBezTo>
                  <a:lnTo>
                    <a:pt x="223599" y="608768"/>
                  </a:lnTo>
                  <a:cubicBezTo>
                    <a:pt x="214112" y="608768"/>
                    <a:pt x="206333" y="601093"/>
                    <a:pt x="206333" y="591618"/>
                  </a:cubicBezTo>
                  <a:lnTo>
                    <a:pt x="206333" y="17244"/>
                  </a:lnTo>
                  <a:cubicBezTo>
                    <a:pt x="206333" y="7675"/>
                    <a:pt x="214112" y="0"/>
                    <a:pt x="223599" y="0"/>
                  </a:cubicBezTo>
                  <a:close/>
                  <a:moveTo>
                    <a:pt x="429938" y="0"/>
                  </a:moveTo>
                  <a:lnTo>
                    <a:pt x="592318" y="0"/>
                  </a:lnTo>
                  <a:cubicBezTo>
                    <a:pt x="601903" y="0"/>
                    <a:pt x="609685" y="7675"/>
                    <a:pt x="609685" y="17244"/>
                  </a:cubicBezTo>
                  <a:lnTo>
                    <a:pt x="609685" y="591618"/>
                  </a:lnTo>
                  <a:cubicBezTo>
                    <a:pt x="609685" y="601093"/>
                    <a:pt x="601903" y="608768"/>
                    <a:pt x="592318" y="608768"/>
                  </a:cubicBezTo>
                  <a:lnTo>
                    <a:pt x="429938" y="608768"/>
                  </a:lnTo>
                  <a:cubicBezTo>
                    <a:pt x="420353" y="608768"/>
                    <a:pt x="412666" y="601093"/>
                    <a:pt x="412666" y="591618"/>
                  </a:cubicBezTo>
                  <a:lnTo>
                    <a:pt x="412666" y="17244"/>
                  </a:lnTo>
                  <a:cubicBezTo>
                    <a:pt x="412666" y="7675"/>
                    <a:pt x="420353" y="0"/>
                    <a:pt x="429938" y="0"/>
                  </a:cubicBezTo>
                  <a:close/>
                </a:path>
              </a:pathLst>
            </a:custGeom>
            <a:noFill/>
            <a:ln>
              <a:solidFill>
                <a:schemeClr val="bg1"/>
              </a:solidFill>
            </a:ln>
          </p:spPr>
          <p:txBody>
            <a:bodyPr/>
            <a:lstStyle/>
            <a:p>
              <a:endParaRPr lang="zh-CN" altLang="en-US" sz="2400" b="1">
                <a:latin typeface="Arial" panose="020B0604020202020204" pitchFamily="34" charset="0"/>
                <a:cs typeface="Arial" panose="020B0604020202020204" pitchFamily="34" charset="0"/>
                <a:sym typeface="+mn-lt"/>
              </a:endParaRPr>
            </a:p>
          </p:txBody>
        </p:sp>
      </p:grpSp>
      <p:grpSp>
        <p:nvGrpSpPr>
          <p:cNvPr id="21" name="组合 20">
            <a:extLst>
              <a:ext uri="{FF2B5EF4-FFF2-40B4-BE49-F238E27FC236}">
                <a16:creationId xmlns="" xmlns:a16="http://schemas.microsoft.com/office/drawing/2014/main" id="{07330D20-13EC-45C5-889B-CA777257F721}"/>
              </a:ext>
            </a:extLst>
          </p:cNvPr>
          <p:cNvGrpSpPr/>
          <p:nvPr/>
        </p:nvGrpSpPr>
        <p:grpSpPr>
          <a:xfrm>
            <a:off x="6131498" y="2552512"/>
            <a:ext cx="2527426" cy="2171279"/>
            <a:chOff x="5955278" y="872316"/>
            <a:chExt cx="2527426" cy="2171279"/>
          </a:xfrm>
        </p:grpSpPr>
        <p:sp>
          <p:nvSpPr>
            <p:cNvPr id="33" name="圆角矩形 67">
              <a:extLst>
                <a:ext uri="{FF2B5EF4-FFF2-40B4-BE49-F238E27FC236}">
                  <a16:creationId xmlns="" xmlns:a16="http://schemas.microsoft.com/office/drawing/2014/main" id="{E852F16E-A671-4D83-8E5B-DF843851257D}"/>
                </a:ext>
              </a:extLst>
            </p:cNvPr>
            <p:cNvSpPr/>
            <p:nvPr/>
          </p:nvSpPr>
          <p:spPr>
            <a:xfrm>
              <a:off x="5972969" y="872316"/>
              <a:ext cx="2509735" cy="1317228"/>
            </a:xfrm>
            <a:prstGeom prst="roundRect">
              <a:avLst>
                <a:gd name="adj" fmla="val 12500"/>
              </a:avLst>
            </a:prstGeom>
            <a:gradFill>
              <a:gsLst>
                <a:gs pos="50000">
                  <a:schemeClr val="bg1">
                    <a:lumMod val="95000"/>
                  </a:schemeClr>
                </a:gs>
                <a:gs pos="0">
                  <a:schemeClr val="bg1"/>
                </a:gs>
                <a:gs pos="100000">
                  <a:schemeClr val="bg1">
                    <a:lumMod val="75000"/>
                  </a:schemeClr>
                </a:gs>
              </a:gsLst>
              <a:lin ang="15600000" scaled="0"/>
            </a:gradFill>
            <a:ln>
              <a:solidFill>
                <a:schemeClr val="bg1"/>
              </a:solidFill>
            </a:ln>
            <a:effectLst>
              <a:outerShdw blurRad="1270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 xmlns:a16="http://schemas.microsoft.com/office/drawing/2014/main" id="{B26A09F1-E545-47AA-99B9-97D612DD3FD1}"/>
                </a:ext>
              </a:extLst>
            </p:cNvPr>
            <p:cNvSpPr txBox="1"/>
            <p:nvPr/>
          </p:nvSpPr>
          <p:spPr>
            <a:xfrm>
              <a:off x="7576302" y="875700"/>
              <a:ext cx="779506" cy="646331"/>
            </a:xfrm>
            <a:prstGeom prst="rect">
              <a:avLst/>
            </a:prstGeom>
            <a:noFill/>
          </p:spPr>
          <p:txBody>
            <a:bodyPr wrap="square" rtlCol="0">
              <a:spAutoFit/>
            </a:bodyPr>
            <a:lstStyle/>
            <a:p>
              <a:r>
                <a:rPr lang="en-US" altLang="zh-CN" sz="3600" b="1" dirty="0">
                  <a:solidFill>
                    <a:srgbClr val="2A5A8B"/>
                  </a:solidFill>
                  <a:effectLst>
                    <a:innerShdw blurRad="63500" dist="50800" dir="18900000">
                      <a:prstClr val="black">
                        <a:alpha val="50000"/>
                      </a:prstClr>
                    </a:innerShdw>
                  </a:effectLst>
                  <a:latin typeface="Arial" panose="020B0604020202020204" pitchFamily="34" charset="0"/>
                  <a:cs typeface="Arial" panose="020B0604020202020204" pitchFamily="34" charset="0"/>
                  <a:sym typeface="+mn-lt"/>
                </a:rPr>
                <a:t>B</a:t>
              </a:r>
              <a:endParaRPr lang="zh-CN" altLang="en-US" sz="3600" b="1" dirty="0">
                <a:solidFill>
                  <a:srgbClr val="2A5A8B"/>
                </a:solidFill>
                <a:effectLst>
                  <a:innerShdw blurRad="63500" dist="50800" dir="18900000">
                    <a:prstClr val="black">
                      <a:alpha val="50000"/>
                    </a:prstClr>
                  </a:innerShdw>
                </a:effectLst>
                <a:latin typeface="Arial" panose="020B0604020202020204" pitchFamily="34" charset="0"/>
                <a:cs typeface="Arial" panose="020B0604020202020204" pitchFamily="34" charset="0"/>
                <a:sym typeface="+mn-lt"/>
              </a:endParaRPr>
            </a:p>
          </p:txBody>
        </p:sp>
        <p:sp>
          <p:nvSpPr>
            <p:cNvPr id="24" name="矩形 23">
              <a:extLst>
                <a:ext uri="{FF2B5EF4-FFF2-40B4-BE49-F238E27FC236}">
                  <a16:creationId xmlns="" xmlns:a16="http://schemas.microsoft.com/office/drawing/2014/main" id="{25A66BCD-453C-4765-A91A-202583639BD4}"/>
                </a:ext>
              </a:extLst>
            </p:cNvPr>
            <p:cNvSpPr/>
            <p:nvPr/>
          </p:nvSpPr>
          <p:spPr>
            <a:xfrm>
              <a:off x="5997029" y="1250199"/>
              <a:ext cx="1316386" cy="665888"/>
            </a:xfrm>
            <a:prstGeom prst="rect">
              <a:avLst/>
            </a:prstGeom>
          </p:spPr>
          <p:txBody>
            <a:bodyPr wrap="none">
              <a:spAutoFit/>
            </a:bodyPr>
            <a:lstStyle/>
            <a:p>
              <a:pPr algn="r">
                <a:lnSpc>
                  <a:spcPct val="130000"/>
                </a:lnSpc>
              </a:pPr>
              <a:r>
                <a:rPr lang="vi-VN" sz="3200" b="0" i="0" dirty="0">
                  <a:effectLst/>
                  <a:latin typeface="Arial" panose="020B0604020202020204" pitchFamily="34" charset="0"/>
                </a:rPr>
                <a:t>FeCl</a:t>
              </a:r>
              <a:r>
                <a:rPr lang="vi-VN" sz="3200" b="0" i="0" baseline="-25000" dirty="0">
                  <a:effectLst/>
                  <a:latin typeface="Arial" panose="020B0604020202020204" pitchFamily="34" charset="0"/>
                </a:rPr>
                <a:t>2</a:t>
              </a:r>
              <a:r>
                <a:rPr lang="vi-VN" sz="3200" b="0" i="0" dirty="0">
                  <a:effectLst/>
                  <a:latin typeface="Arial" panose="020B0604020202020204" pitchFamily="34" charset="0"/>
                </a:rPr>
                <a:t>.</a:t>
              </a:r>
              <a:endParaRPr lang="zh-CN" altLang="en-US" sz="3200" b="1" dirty="0">
                <a:solidFill>
                  <a:srgbClr val="94948D"/>
                </a:solidFill>
                <a:latin typeface="Arial" panose="020B0604020202020204" pitchFamily="34" charset="0"/>
                <a:cs typeface="Arial" panose="020B0604020202020204" pitchFamily="34" charset="0"/>
                <a:sym typeface="+mn-lt"/>
              </a:endParaRPr>
            </a:p>
          </p:txBody>
        </p:sp>
        <p:sp>
          <p:nvSpPr>
            <p:cNvPr id="26" name="notebook_16710">
              <a:extLst>
                <a:ext uri="{FF2B5EF4-FFF2-40B4-BE49-F238E27FC236}">
                  <a16:creationId xmlns="" xmlns:a16="http://schemas.microsoft.com/office/drawing/2014/main" id="{C7CDDD44-60EA-4CDF-BD4A-86F36C726E1C}"/>
                </a:ext>
              </a:extLst>
            </p:cNvPr>
            <p:cNvSpPr>
              <a:spLocks noChangeAspect="1"/>
            </p:cNvSpPr>
            <p:nvPr/>
          </p:nvSpPr>
          <p:spPr bwMode="auto">
            <a:xfrm>
              <a:off x="5955278" y="2433910"/>
              <a:ext cx="548921" cy="609685"/>
            </a:xfrm>
            <a:custGeom>
              <a:avLst/>
              <a:gdLst>
                <a:gd name="connsiteX0" fmla="*/ 23798 w 547587"/>
                <a:gd name="connsiteY0" fmla="*/ 381618 h 608203"/>
                <a:gd name="connsiteX1" fmla="*/ 96869 w 547587"/>
                <a:gd name="connsiteY1" fmla="*/ 381618 h 608203"/>
                <a:gd name="connsiteX2" fmla="*/ 120667 w 547587"/>
                <a:gd name="connsiteY2" fmla="*/ 404047 h 608203"/>
                <a:gd name="connsiteX3" fmla="*/ 120667 w 547587"/>
                <a:gd name="connsiteY3" fmla="*/ 405386 h 608203"/>
                <a:gd name="connsiteX4" fmla="*/ 96869 w 547587"/>
                <a:gd name="connsiteY4" fmla="*/ 429320 h 608203"/>
                <a:gd name="connsiteX5" fmla="*/ 23798 w 547587"/>
                <a:gd name="connsiteY5" fmla="*/ 429320 h 608203"/>
                <a:gd name="connsiteX6" fmla="*/ 0 w 547587"/>
                <a:gd name="connsiteY6" fmla="*/ 405386 h 608203"/>
                <a:gd name="connsiteX7" fmla="*/ 23798 w 547587"/>
                <a:gd name="connsiteY7" fmla="*/ 381618 h 608203"/>
                <a:gd name="connsiteX8" fmla="*/ 23798 w 547587"/>
                <a:gd name="connsiteY8" fmla="*/ 235971 h 608203"/>
                <a:gd name="connsiteX9" fmla="*/ 96869 w 547587"/>
                <a:gd name="connsiteY9" fmla="*/ 235971 h 608203"/>
                <a:gd name="connsiteX10" fmla="*/ 120667 w 547587"/>
                <a:gd name="connsiteY10" fmla="*/ 258244 h 608203"/>
                <a:gd name="connsiteX11" fmla="*/ 120667 w 547587"/>
                <a:gd name="connsiteY11" fmla="*/ 259751 h 608203"/>
                <a:gd name="connsiteX12" fmla="*/ 96869 w 547587"/>
                <a:gd name="connsiteY12" fmla="*/ 283532 h 608203"/>
                <a:gd name="connsiteX13" fmla="*/ 23798 w 547587"/>
                <a:gd name="connsiteY13" fmla="*/ 283532 h 608203"/>
                <a:gd name="connsiteX14" fmla="*/ 0 w 547587"/>
                <a:gd name="connsiteY14" fmla="*/ 259751 h 608203"/>
                <a:gd name="connsiteX15" fmla="*/ 23798 w 547587"/>
                <a:gd name="connsiteY15" fmla="*/ 235971 h 608203"/>
                <a:gd name="connsiteX16" fmla="*/ 243034 w 547587"/>
                <a:gd name="connsiteY16" fmla="*/ 121674 h 608203"/>
                <a:gd name="connsiteX17" fmla="*/ 206494 w 547587"/>
                <a:gd name="connsiteY17" fmla="*/ 157992 h 608203"/>
                <a:gd name="connsiteX18" fmla="*/ 206494 w 547587"/>
                <a:gd name="connsiteY18" fmla="*/ 194812 h 608203"/>
                <a:gd name="connsiteX19" fmla="*/ 243034 w 547587"/>
                <a:gd name="connsiteY19" fmla="*/ 231130 h 608203"/>
                <a:gd name="connsiteX20" fmla="*/ 389360 w 547587"/>
                <a:gd name="connsiteY20" fmla="*/ 231130 h 608203"/>
                <a:gd name="connsiteX21" fmla="*/ 425732 w 547587"/>
                <a:gd name="connsiteY21" fmla="*/ 194812 h 608203"/>
                <a:gd name="connsiteX22" fmla="*/ 425732 w 547587"/>
                <a:gd name="connsiteY22" fmla="*/ 157992 h 608203"/>
                <a:gd name="connsiteX23" fmla="*/ 389360 w 547587"/>
                <a:gd name="connsiteY23" fmla="*/ 121674 h 608203"/>
                <a:gd name="connsiteX24" fmla="*/ 23798 w 547587"/>
                <a:gd name="connsiteY24" fmla="*/ 90394 h 608203"/>
                <a:gd name="connsiteX25" fmla="*/ 96869 w 547587"/>
                <a:gd name="connsiteY25" fmla="*/ 90394 h 608203"/>
                <a:gd name="connsiteX26" fmla="*/ 120667 w 547587"/>
                <a:gd name="connsiteY26" fmla="*/ 112634 h 608203"/>
                <a:gd name="connsiteX27" fmla="*/ 120667 w 547587"/>
                <a:gd name="connsiteY27" fmla="*/ 114139 h 608203"/>
                <a:gd name="connsiteX28" fmla="*/ 96869 w 547587"/>
                <a:gd name="connsiteY28" fmla="*/ 137884 h 608203"/>
                <a:gd name="connsiteX29" fmla="*/ 23798 w 547587"/>
                <a:gd name="connsiteY29" fmla="*/ 137884 h 608203"/>
                <a:gd name="connsiteX30" fmla="*/ 0 w 547587"/>
                <a:gd name="connsiteY30" fmla="*/ 114139 h 608203"/>
                <a:gd name="connsiteX31" fmla="*/ 23798 w 547587"/>
                <a:gd name="connsiteY31" fmla="*/ 90394 h 608203"/>
                <a:gd name="connsiteX32" fmla="*/ 481212 w 547587"/>
                <a:gd name="connsiteY32" fmla="*/ 87866 h 608203"/>
                <a:gd name="connsiteX33" fmla="*/ 462439 w 547587"/>
                <a:gd name="connsiteY33" fmla="*/ 117992 h 608203"/>
                <a:gd name="connsiteX34" fmla="*/ 462439 w 547587"/>
                <a:gd name="connsiteY34" fmla="*/ 486529 h 608203"/>
                <a:gd name="connsiteX35" fmla="*/ 425732 w 547587"/>
                <a:gd name="connsiteY35" fmla="*/ 523015 h 608203"/>
                <a:gd name="connsiteX36" fmla="*/ 132241 w 547587"/>
                <a:gd name="connsiteY36" fmla="*/ 522010 h 608203"/>
                <a:gd name="connsiteX37" fmla="*/ 108775 w 547587"/>
                <a:gd name="connsiteY37" fmla="*/ 545776 h 608203"/>
                <a:gd name="connsiteX38" fmla="*/ 169787 w 547587"/>
                <a:gd name="connsiteY38" fmla="*/ 559500 h 608203"/>
                <a:gd name="connsiteX39" fmla="*/ 462439 w 547587"/>
                <a:gd name="connsiteY39" fmla="*/ 559500 h 608203"/>
                <a:gd name="connsiteX40" fmla="*/ 499985 w 547587"/>
                <a:gd name="connsiteY40" fmla="*/ 525358 h 608203"/>
                <a:gd name="connsiteX41" fmla="*/ 499985 w 547587"/>
                <a:gd name="connsiteY41" fmla="*/ 130712 h 608203"/>
                <a:gd name="connsiteX42" fmla="*/ 481212 w 547587"/>
                <a:gd name="connsiteY42" fmla="*/ 87866 h 608203"/>
                <a:gd name="connsiteX43" fmla="*/ 97042 w 547587"/>
                <a:gd name="connsiteY43" fmla="*/ 0 h 608203"/>
                <a:gd name="connsiteX44" fmla="*/ 425732 w 547587"/>
                <a:gd name="connsiteY44" fmla="*/ 0 h 608203"/>
                <a:gd name="connsiteX45" fmla="*/ 460260 w 547587"/>
                <a:gd name="connsiteY45" fmla="*/ 14226 h 608203"/>
                <a:gd name="connsiteX46" fmla="*/ 470988 w 547587"/>
                <a:gd name="connsiteY46" fmla="*/ 26611 h 608203"/>
                <a:gd name="connsiteX47" fmla="*/ 481715 w 547587"/>
                <a:gd name="connsiteY47" fmla="*/ 37657 h 608203"/>
                <a:gd name="connsiteX48" fmla="*/ 499650 w 547587"/>
                <a:gd name="connsiteY48" fmla="*/ 38828 h 608203"/>
                <a:gd name="connsiteX49" fmla="*/ 499817 w 547587"/>
                <a:gd name="connsiteY49" fmla="*/ 38828 h 608203"/>
                <a:gd name="connsiteX50" fmla="*/ 532669 w 547587"/>
                <a:gd name="connsiteY50" fmla="*/ 54393 h 608203"/>
                <a:gd name="connsiteX51" fmla="*/ 547587 w 547587"/>
                <a:gd name="connsiteY51" fmla="*/ 123850 h 608203"/>
                <a:gd name="connsiteX52" fmla="*/ 547587 w 547587"/>
                <a:gd name="connsiteY52" fmla="*/ 561676 h 608203"/>
                <a:gd name="connsiteX53" fmla="*/ 532502 w 547587"/>
                <a:gd name="connsiteY53" fmla="*/ 593810 h 608203"/>
                <a:gd name="connsiteX54" fmla="*/ 464786 w 547587"/>
                <a:gd name="connsiteY54" fmla="*/ 608203 h 608203"/>
                <a:gd name="connsiteX55" fmla="*/ 126542 w 547587"/>
                <a:gd name="connsiteY55" fmla="*/ 608203 h 608203"/>
                <a:gd name="connsiteX56" fmla="*/ 48267 w 547587"/>
                <a:gd name="connsiteY56" fmla="*/ 523349 h 608203"/>
                <a:gd name="connsiteX57" fmla="*/ 48267 w 547587"/>
                <a:gd name="connsiteY57" fmla="*/ 504772 h 608203"/>
                <a:gd name="connsiteX58" fmla="*/ 78605 w 547587"/>
                <a:gd name="connsiteY58" fmla="*/ 474479 h 608203"/>
                <a:gd name="connsiteX59" fmla="*/ 97042 w 547587"/>
                <a:gd name="connsiteY59" fmla="*/ 474479 h 608203"/>
                <a:gd name="connsiteX60" fmla="*/ 157718 w 547587"/>
                <a:gd name="connsiteY60" fmla="*/ 413558 h 608203"/>
                <a:gd name="connsiteX61" fmla="*/ 127716 w 547587"/>
                <a:gd name="connsiteY61" fmla="*/ 355984 h 608203"/>
                <a:gd name="connsiteX62" fmla="*/ 124028 w 547587"/>
                <a:gd name="connsiteY62" fmla="*/ 354478 h 608203"/>
                <a:gd name="connsiteX63" fmla="*/ 106429 w 547587"/>
                <a:gd name="connsiteY63" fmla="*/ 337407 h 608203"/>
                <a:gd name="connsiteX64" fmla="*/ 124028 w 547587"/>
                <a:gd name="connsiteY64" fmla="*/ 319834 h 608203"/>
                <a:gd name="connsiteX65" fmla="*/ 127045 w 547587"/>
                <a:gd name="connsiteY65" fmla="*/ 318495 h 608203"/>
                <a:gd name="connsiteX66" fmla="*/ 157718 w 547587"/>
                <a:gd name="connsiteY66" fmla="*/ 269792 h 608203"/>
                <a:gd name="connsiteX67" fmla="*/ 126710 w 547587"/>
                <a:gd name="connsiteY67" fmla="*/ 213055 h 608203"/>
                <a:gd name="connsiteX68" fmla="*/ 121514 w 547587"/>
                <a:gd name="connsiteY68" fmla="*/ 210544 h 608203"/>
                <a:gd name="connsiteX69" fmla="*/ 106596 w 547587"/>
                <a:gd name="connsiteY69" fmla="*/ 194143 h 608203"/>
                <a:gd name="connsiteX70" fmla="*/ 122017 w 547587"/>
                <a:gd name="connsiteY70" fmla="*/ 178076 h 608203"/>
                <a:gd name="connsiteX71" fmla="*/ 127045 w 547587"/>
                <a:gd name="connsiteY71" fmla="*/ 175733 h 608203"/>
                <a:gd name="connsiteX72" fmla="*/ 157718 w 547587"/>
                <a:gd name="connsiteY72" fmla="*/ 119331 h 608203"/>
                <a:gd name="connsiteX73" fmla="*/ 97042 w 547587"/>
                <a:gd name="connsiteY73" fmla="*/ 58577 h 608203"/>
                <a:gd name="connsiteX74" fmla="*/ 78102 w 547587"/>
                <a:gd name="connsiteY74" fmla="*/ 59749 h 608203"/>
                <a:gd name="connsiteX75" fmla="*/ 55642 w 547587"/>
                <a:gd name="connsiteY75" fmla="*/ 44184 h 608203"/>
                <a:gd name="connsiteX76" fmla="*/ 62514 w 547587"/>
                <a:gd name="connsiteY76" fmla="*/ 14226 h 608203"/>
                <a:gd name="connsiteX77" fmla="*/ 97042 w 547587"/>
                <a:gd name="connsiteY77" fmla="*/ 0 h 60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47587" h="608203">
                  <a:moveTo>
                    <a:pt x="23798" y="381618"/>
                  </a:moveTo>
                  <a:lnTo>
                    <a:pt x="96869" y="381618"/>
                  </a:lnTo>
                  <a:cubicBezTo>
                    <a:pt x="110109" y="381618"/>
                    <a:pt x="120667" y="390824"/>
                    <a:pt x="120667" y="404047"/>
                  </a:cubicBezTo>
                  <a:lnTo>
                    <a:pt x="120667" y="405386"/>
                  </a:lnTo>
                  <a:cubicBezTo>
                    <a:pt x="120667" y="418608"/>
                    <a:pt x="110109" y="429320"/>
                    <a:pt x="96869" y="429320"/>
                  </a:cubicBezTo>
                  <a:lnTo>
                    <a:pt x="23798" y="429320"/>
                  </a:lnTo>
                  <a:cubicBezTo>
                    <a:pt x="10726" y="429320"/>
                    <a:pt x="0" y="418608"/>
                    <a:pt x="0" y="405386"/>
                  </a:cubicBezTo>
                  <a:cubicBezTo>
                    <a:pt x="0" y="392330"/>
                    <a:pt x="10726" y="381618"/>
                    <a:pt x="23798" y="381618"/>
                  </a:cubicBezTo>
                  <a:close/>
                  <a:moveTo>
                    <a:pt x="23798" y="235971"/>
                  </a:moveTo>
                  <a:lnTo>
                    <a:pt x="96869" y="235971"/>
                  </a:lnTo>
                  <a:cubicBezTo>
                    <a:pt x="110109" y="235971"/>
                    <a:pt x="120667" y="245182"/>
                    <a:pt x="120667" y="258244"/>
                  </a:cubicBezTo>
                  <a:lnTo>
                    <a:pt x="120667" y="259751"/>
                  </a:lnTo>
                  <a:cubicBezTo>
                    <a:pt x="120667" y="272981"/>
                    <a:pt x="110109" y="283532"/>
                    <a:pt x="96869" y="283532"/>
                  </a:cubicBezTo>
                  <a:lnTo>
                    <a:pt x="23798" y="283532"/>
                  </a:lnTo>
                  <a:cubicBezTo>
                    <a:pt x="10726" y="283532"/>
                    <a:pt x="0" y="272981"/>
                    <a:pt x="0" y="259751"/>
                  </a:cubicBezTo>
                  <a:cubicBezTo>
                    <a:pt x="0" y="246521"/>
                    <a:pt x="10726" y="235971"/>
                    <a:pt x="23798" y="235971"/>
                  </a:cubicBezTo>
                  <a:close/>
                  <a:moveTo>
                    <a:pt x="243034" y="121674"/>
                  </a:moveTo>
                  <a:cubicBezTo>
                    <a:pt x="222752" y="121674"/>
                    <a:pt x="206494" y="137908"/>
                    <a:pt x="206494" y="157992"/>
                  </a:cubicBezTo>
                  <a:lnTo>
                    <a:pt x="206494" y="194812"/>
                  </a:lnTo>
                  <a:cubicBezTo>
                    <a:pt x="206494" y="214896"/>
                    <a:pt x="222752" y="231130"/>
                    <a:pt x="243034" y="231130"/>
                  </a:cubicBezTo>
                  <a:lnTo>
                    <a:pt x="389360" y="231130"/>
                  </a:lnTo>
                  <a:cubicBezTo>
                    <a:pt x="409474" y="231130"/>
                    <a:pt x="425732" y="214896"/>
                    <a:pt x="425732" y="194812"/>
                  </a:cubicBezTo>
                  <a:lnTo>
                    <a:pt x="425732" y="157992"/>
                  </a:lnTo>
                  <a:cubicBezTo>
                    <a:pt x="425732" y="137908"/>
                    <a:pt x="409474" y="121674"/>
                    <a:pt x="389360" y="121674"/>
                  </a:cubicBezTo>
                  <a:close/>
                  <a:moveTo>
                    <a:pt x="23798" y="90394"/>
                  </a:moveTo>
                  <a:lnTo>
                    <a:pt x="96869" y="90394"/>
                  </a:lnTo>
                  <a:cubicBezTo>
                    <a:pt x="110109" y="90394"/>
                    <a:pt x="120667" y="99424"/>
                    <a:pt x="120667" y="112634"/>
                  </a:cubicBezTo>
                  <a:lnTo>
                    <a:pt x="120667" y="114139"/>
                  </a:lnTo>
                  <a:cubicBezTo>
                    <a:pt x="120667" y="127349"/>
                    <a:pt x="110109" y="137884"/>
                    <a:pt x="96869" y="137884"/>
                  </a:cubicBezTo>
                  <a:lnTo>
                    <a:pt x="23798" y="137884"/>
                  </a:lnTo>
                  <a:cubicBezTo>
                    <a:pt x="10726" y="137884"/>
                    <a:pt x="0" y="127349"/>
                    <a:pt x="0" y="114139"/>
                  </a:cubicBezTo>
                  <a:cubicBezTo>
                    <a:pt x="0" y="100929"/>
                    <a:pt x="10726" y="90394"/>
                    <a:pt x="23798" y="90394"/>
                  </a:cubicBezTo>
                  <a:close/>
                  <a:moveTo>
                    <a:pt x="481212" y="87866"/>
                  </a:moveTo>
                  <a:cubicBezTo>
                    <a:pt x="470820" y="84519"/>
                    <a:pt x="462439" y="97908"/>
                    <a:pt x="462439" y="117992"/>
                  </a:cubicBezTo>
                  <a:lnTo>
                    <a:pt x="462439" y="486529"/>
                  </a:lnTo>
                  <a:cubicBezTo>
                    <a:pt x="462439" y="506780"/>
                    <a:pt x="446013" y="523015"/>
                    <a:pt x="425732" y="523015"/>
                  </a:cubicBezTo>
                  <a:lnTo>
                    <a:pt x="132241" y="522010"/>
                  </a:lnTo>
                  <a:cubicBezTo>
                    <a:pt x="111960" y="522010"/>
                    <a:pt x="96875" y="535902"/>
                    <a:pt x="108775" y="545776"/>
                  </a:cubicBezTo>
                  <a:cubicBezTo>
                    <a:pt x="120676" y="555818"/>
                    <a:pt x="149673" y="559500"/>
                    <a:pt x="169787" y="559500"/>
                  </a:cubicBezTo>
                  <a:lnTo>
                    <a:pt x="462439" y="559500"/>
                  </a:lnTo>
                  <a:cubicBezTo>
                    <a:pt x="501158" y="559500"/>
                    <a:pt x="499985" y="525358"/>
                    <a:pt x="499985" y="525358"/>
                  </a:cubicBezTo>
                  <a:lnTo>
                    <a:pt x="499985" y="130712"/>
                  </a:lnTo>
                  <a:cubicBezTo>
                    <a:pt x="499985" y="110460"/>
                    <a:pt x="491604" y="91381"/>
                    <a:pt x="481212" y="87866"/>
                  </a:cubicBezTo>
                  <a:close/>
                  <a:moveTo>
                    <a:pt x="97042" y="0"/>
                  </a:moveTo>
                  <a:lnTo>
                    <a:pt x="425732" y="0"/>
                  </a:lnTo>
                  <a:cubicBezTo>
                    <a:pt x="438806" y="0"/>
                    <a:pt x="451042" y="5021"/>
                    <a:pt x="460260" y="14226"/>
                  </a:cubicBezTo>
                  <a:cubicBezTo>
                    <a:pt x="464283" y="18242"/>
                    <a:pt x="467803" y="22761"/>
                    <a:pt x="470988" y="26611"/>
                  </a:cubicBezTo>
                  <a:cubicBezTo>
                    <a:pt x="474340" y="30795"/>
                    <a:pt x="479368" y="36987"/>
                    <a:pt x="481715" y="37657"/>
                  </a:cubicBezTo>
                  <a:lnTo>
                    <a:pt x="499650" y="38828"/>
                  </a:lnTo>
                  <a:lnTo>
                    <a:pt x="499817" y="38828"/>
                  </a:lnTo>
                  <a:cubicBezTo>
                    <a:pt x="512221" y="38828"/>
                    <a:pt x="523786" y="44184"/>
                    <a:pt x="532669" y="54393"/>
                  </a:cubicBezTo>
                  <a:cubicBezTo>
                    <a:pt x="536357" y="58577"/>
                    <a:pt x="547587" y="71632"/>
                    <a:pt x="547587" y="123850"/>
                  </a:cubicBezTo>
                  <a:lnTo>
                    <a:pt x="547587" y="561676"/>
                  </a:lnTo>
                  <a:cubicBezTo>
                    <a:pt x="547587" y="574228"/>
                    <a:pt x="542391" y="585274"/>
                    <a:pt x="532502" y="593810"/>
                  </a:cubicBezTo>
                  <a:cubicBezTo>
                    <a:pt x="528479" y="597325"/>
                    <a:pt x="516076" y="608203"/>
                    <a:pt x="464786" y="608203"/>
                  </a:cubicBezTo>
                  <a:lnTo>
                    <a:pt x="126542" y="608203"/>
                  </a:lnTo>
                  <a:cubicBezTo>
                    <a:pt x="66704" y="608203"/>
                    <a:pt x="49105" y="552638"/>
                    <a:pt x="48267" y="523349"/>
                  </a:cubicBezTo>
                  <a:lnTo>
                    <a:pt x="48267" y="504772"/>
                  </a:lnTo>
                  <a:cubicBezTo>
                    <a:pt x="48267" y="488035"/>
                    <a:pt x="61844" y="474479"/>
                    <a:pt x="78605" y="474479"/>
                  </a:cubicBezTo>
                  <a:lnTo>
                    <a:pt x="97042" y="474479"/>
                  </a:lnTo>
                  <a:cubicBezTo>
                    <a:pt x="98719" y="474312"/>
                    <a:pt x="157718" y="469458"/>
                    <a:pt x="157718" y="413558"/>
                  </a:cubicBezTo>
                  <a:cubicBezTo>
                    <a:pt x="158054" y="410880"/>
                    <a:pt x="161071" y="370545"/>
                    <a:pt x="127716" y="355984"/>
                  </a:cubicBezTo>
                  <a:lnTo>
                    <a:pt x="124028" y="354478"/>
                  </a:lnTo>
                  <a:cubicBezTo>
                    <a:pt x="114307" y="350127"/>
                    <a:pt x="106596" y="346947"/>
                    <a:pt x="106429" y="337407"/>
                  </a:cubicBezTo>
                  <a:cubicBezTo>
                    <a:pt x="106261" y="328034"/>
                    <a:pt x="113804" y="324687"/>
                    <a:pt x="124028" y="319834"/>
                  </a:cubicBezTo>
                  <a:lnTo>
                    <a:pt x="127045" y="318495"/>
                  </a:lnTo>
                  <a:cubicBezTo>
                    <a:pt x="147662" y="308955"/>
                    <a:pt x="157718" y="293055"/>
                    <a:pt x="157718" y="269792"/>
                  </a:cubicBezTo>
                  <a:cubicBezTo>
                    <a:pt x="157718" y="269457"/>
                    <a:pt x="157216" y="228620"/>
                    <a:pt x="126710" y="213055"/>
                  </a:cubicBezTo>
                  <a:lnTo>
                    <a:pt x="121514" y="210544"/>
                  </a:lnTo>
                  <a:cubicBezTo>
                    <a:pt x="113804" y="206695"/>
                    <a:pt x="106429" y="203013"/>
                    <a:pt x="106596" y="194143"/>
                  </a:cubicBezTo>
                  <a:cubicBezTo>
                    <a:pt x="106596" y="185105"/>
                    <a:pt x="113804" y="181925"/>
                    <a:pt x="122017" y="178076"/>
                  </a:cubicBezTo>
                  <a:lnTo>
                    <a:pt x="127045" y="175733"/>
                  </a:lnTo>
                  <a:cubicBezTo>
                    <a:pt x="147494" y="165858"/>
                    <a:pt x="157718" y="146946"/>
                    <a:pt x="157718" y="119331"/>
                  </a:cubicBezTo>
                  <a:cubicBezTo>
                    <a:pt x="157718" y="113138"/>
                    <a:pt x="155707" y="58577"/>
                    <a:pt x="97042" y="58577"/>
                  </a:cubicBezTo>
                  <a:lnTo>
                    <a:pt x="78102" y="59749"/>
                  </a:lnTo>
                  <a:cubicBezTo>
                    <a:pt x="68381" y="59749"/>
                    <a:pt x="59497" y="53556"/>
                    <a:pt x="55642" y="44184"/>
                  </a:cubicBezTo>
                  <a:cubicBezTo>
                    <a:pt x="51452" y="34142"/>
                    <a:pt x="54133" y="22594"/>
                    <a:pt x="62514" y="14226"/>
                  </a:cubicBezTo>
                  <a:cubicBezTo>
                    <a:pt x="71733" y="5021"/>
                    <a:pt x="83969" y="0"/>
                    <a:pt x="97042" y="0"/>
                  </a:cubicBezTo>
                  <a:close/>
                </a:path>
              </a:pathLst>
            </a:custGeom>
            <a:noFill/>
            <a:ln>
              <a:solidFill>
                <a:schemeClr val="bg1"/>
              </a:solidFill>
            </a:ln>
          </p:spPr>
          <p:txBody>
            <a:bodyPr/>
            <a:lstStyle/>
            <a:p>
              <a:endParaRPr lang="zh-CN" altLang="en-US" sz="2400" b="1">
                <a:latin typeface="Arial" panose="020B0604020202020204" pitchFamily="34" charset="0"/>
                <a:cs typeface="Arial" panose="020B0604020202020204" pitchFamily="34" charset="0"/>
                <a:sym typeface="+mn-lt"/>
              </a:endParaRPr>
            </a:p>
          </p:txBody>
        </p:sp>
      </p:grpSp>
      <p:grpSp>
        <p:nvGrpSpPr>
          <p:cNvPr id="34" name="组合 33">
            <a:extLst>
              <a:ext uri="{FF2B5EF4-FFF2-40B4-BE49-F238E27FC236}">
                <a16:creationId xmlns="" xmlns:a16="http://schemas.microsoft.com/office/drawing/2014/main" id="{03106B77-9317-4C07-A637-D3E843F7B1F3}"/>
              </a:ext>
            </a:extLst>
          </p:cNvPr>
          <p:cNvGrpSpPr/>
          <p:nvPr/>
        </p:nvGrpSpPr>
        <p:grpSpPr>
          <a:xfrm>
            <a:off x="3681307" y="5140016"/>
            <a:ext cx="2553115" cy="2143670"/>
            <a:chOff x="3681952" y="3710799"/>
            <a:chExt cx="2553115" cy="2143670"/>
          </a:xfrm>
        </p:grpSpPr>
        <p:sp>
          <p:nvSpPr>
            <p:cNvPr id="40" name="圆角矩形 70">
              <a:extLst>
                <a:ext uri="{FF2B5EF4-FFF2-40B4-BE49-F238E27FC236}">
                  <a16:creationId xmlns="" xmlns:a16="http://schemas.microsoft.com/office/drawing/2014/main" id="{C9D6A3F0-FAAE-4470-8DF5-DE0023B8A6F4}"/>
                </a:ext>
              </a:extLst>
            </p:cNvPr>
            <p:cNvSpPr/>
            <p:nvPr/>
          </p:nvSpPr>
          <p:spPr>
            <a:xfrm>
              <a:off x="3725332" y="3710799"/>
              <a:ext cx="2509735" cy="1317228"/>
            </a:xfrm>
            <a:prstGeom prst="roundRect">
              <a:avLst>
                <a:gd name="adj" fmla="val 12500"/>
              </a:avLst>
            </a:prstGeom>
            <a:gradFill>
              <a:gsLst>
                <a:gs pos="50000">
                  <a:schemeClr val="bg1">
                    <a:lumMod val="95000"/>
                  </a:schemeClr>
                </a:gs>
                <a:gs pos="0">
                  <a:schemeClr val="bg1"/>
                </a:gs>
                <a:gs pos="100000">
                  <a:schemeClr val="bg1">
                    <a:lumMod val="75000"/>
                  </a:schemeClr>
                </a:gs>
              </a:gsLst>
              <a:lin ang="15600000" scaled="0"/>
            </a:gradFill>
            <a:ln>
              <a:solidFill>
                <a:schemeClr val="bg1"/>
              </a:solidFill>
            </a:ln>
            <a:effectLst>
              <a:outerShdw blurRad="1270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6" name="文本框 35">
              <a:extLst>
                <a:ext uri="{FF2B5EF4-FFF2-40B4-BE49-F238E27FC236}">
                  <a16:creationId xmlns="" xmlns:a16="http://schemas.microsoft.com/office/drawing/2014/main" id="{DCC1E7BB-5D3E-4D56-9110-149CD3A66C8D}"/>
                </a:ext>
              </a:extLst>
            </p:cNvPr>
            <p:cNvSpPr txBox="1"/>
            <p:nvPr/>
          </p:nvSpPr>
          <p:spPr>
            <a:xfrm>
              <a:off x="5354523" y="3740344"/>
              <a:ext cx="753647" cy="646331"/>
            </a:xfrm>
            <a:prstGeom prst="rect">
              <a:avLst/>
            </a:prstGeom>
            <a:noFill/>
          </p:spPr>
          <p:txBody>
            <a:bodyPr wrap="square" rtlCol="0">
              <a:spAutoFit/>
            </a:bodyPr>
            <a:lstStyle/>
            <a:p>
              <a:r>
                <a:rPr lang="en-US" altLang="zh-CN" sz="3600" b="1" dirty="0">
                  <a:solidFill>
                    <a:srgbClr val="C83841"/>
                  </a:solidFill>
                  <a:effectLst>
                    <a:innerShdw blurRad="63500" dist="50800" dir="18900000">
                      <a:prstClr val="black">
                        <a:alpha val="50000"/>
                      </a:prstClr>
                    </a:innerShdw>
                  </a:effectLst>
                  <a:latin typeface="Arial" panose="020B0604020202020204" pitchFamily="34" charset="0"/>
                  <a:cs typeface="Arial" panose="020B0604020202020204" pitchFamily="34" charset="0"/>
                  <a:sym typeface="+mn-lt"/>
                </a:rPr>
                <a:t>C</a:t>
              </a:r>
              <a:endParaRPr lang="zh-CN" altLang="en-US" sz="3600" b="1" dirty="0">
                <a:solidFill>
                  <a:srgbClr val="C83841"/>
                </a:solidFill>
                <a:effectLst>
                  <a:innerShdw blurRad="63500" dist="50800" dir="18900000">
                    <a:prstClr val="black">
                      <a:alpha val="50000"/>
                    </a:prstClr>
                  </a:innerShdw>
                </a:effectLst>
                <a:latin typeface="Arial" panose="020B0604020202020204" pitchFamily="34" charset="0"/>
                <a:cs typeface="Arial" panose="020B0604020202020204" pitchFamily="34" charset="0"/>
                <a:sym typeface="+mn-lt"/>
              </a:endParaRPr>
            </a:p>
          </p:txBody>
        </p:sp>
        <p:sp>
          <p:nvSpPr>
            <p:cNvPr id="37" name="矩形 36">
              <a:extLst>
                <a:ext uri="{FF2B5EF4-FFF2-40B4-BE49-F238E27FC236}">
                  <a16:creationId xmlns="" xmlns:a16="http://schemas.microsoft.com/office/drawing/2014/main" id="{4E28C6BB-9341-4EB9-B25E-B200EE0D000C}"/>
                </a:ext>
              </a:extLst>
            </p:cNvPr>
            <p:cNvSpPr/>
            <p:nvPr/>
          </p:nvSpPr>
          <p:spPr>
            <a:xfrm>
              <a:off x="4027555" y="4079678"/>
              <a:ext cx="1164101" cy="665888"/>
            </a:xfrm>
            <a:prstGeom prst="rect">
              <a:avLst/>
            </a:prstGeom>
          </p:spPr>
          <p:txBody>
            <a:bodyPr wrap="none">
              <a:spAutoFit/>
            </a:bodyPr>
            <a:lstStyle/>
            <a:p>
              <a:pPr algn="r">
                <a:lnSpc>
                  <a:spcPct val="130000"/>
                </a:lnSpc>
              </a:pPr>
              <a:r>
                <a:rPr lang="vi-VN" sz="3200" b="0" i="0" dirty="0">
                  <a:effectLst/>
                  <a:latin typeface="Arial" panose="020B0604020202020204" pitchFamily="34" charset="0"/>
                </a:rPr>
                <a:t>FeCl.</a:t>
              </a:r>
              <a:endParaRPr lang="zh-CN" altLang="en-US" sz="3200" b="1" dirty="0">
                <a:solidFill>
                  <a:srgbClr val="94948D"/>
                </a:solidFill>
                <a:latin typeface="Arial" panose="020B0604020202020204" pitchFamily="34" charset="0"/>
                <a:cs typeface="Arial" panose="020B0604020202020204" pitchFamily="34" charset="0"/>
                <a:sym typeface="+mn-lt"/>
              </a:endParaRPr>
            </a:p>
          </p:txBody>
        </p:sp>
        <p:sp>
          <p:nvSpPr>
            <p:cNvPr id="38" name="library-books_18476">
              <a:extLst>
                <a:ext uri="{FF2B5EF4-FFF2-40B4-BE49-F238E27FC236}">
                  <a16:creationId xmlns="" xmlns:a16="http://schemas.microsoft.com/office/drawing/2014/main" id="{46B64E98-3936-4B57-9A92-75888F88BC63}"/>
                </a:ext>
              </a:extLst>
            </p:cNvPr>
            <p:cNvSpPr>
              <a:spLocks noChangeAspect="1"/>
            </p:cNvSpPr>
            <p:nvPr/>
          </p:nvSpPr>
          <p:spPr bwMode="auto">
            <a:xfrm>
              <a:off x="3681952" y="5339126"/>
              <a:ext cx="609685" cy="515343"/>
            </a:xfrm>
            <a:custGeom>
              <a:avLst/>
              <a:gdLst>
                <a:gd name="connsiteX0" fmla="*/ 217420 w 608094"/>
                <a:gd name="connsiteY0" fmla="*/ 438401 h 513999"/>
                <a:gd name="connsiteX1" fmla="*/ 205206 w 608094"/>
                <a:gd name="connsiteY1" fmla="*/ 450598 h 513999"/>
                <a:gd name="connsiteX2" fmla="*/ 217420 w 608094"/>
                <a:gd name="connsiteY2" fmla="*/ 462795 h 513999"/>
                <a:gd name="connsiteX3" fmla="*/ 276185 w 608094"/>
                <a:gd name="connsiteY3" fmla="*/ 462680 h 513999"/>
                <a:gd name="connsiteX4" fmla="*/ 288399 w 608094"/>
                <a:gd name="connsiteY4" fmla="*/ 450598 h 513999"/>
                <a:gd name="connsiteX5" fmla="*/ 276185 w 608094"/>
                <a:gd name="connsiteY5" fmla="*/ 438516 h 513999"/>
                <a:gd name="connsiteX6" fmla="*/ 41718 w 608094"/>
                <a:gd name="connsiteY6" fmla="*/ 438401 h 513999"/>
                <a:gd name="connsiteX7" fmla="*/ 29502 w 608094"/>
                <a:gd name="connsiteY7" fmla="*/ 450598 h 513999"/>
                <a:gd name="connsiteX8" fmla="*/ 41718 w 608094"/>
                <a:gd name="connsiteY8" fmla="*/ 462795 h 513999"/>
                <a:gd name="connsiteX9" fmla="*/ 100491 w 608094"/>
                <a:gd name="connsiteY9" fmla="*/ 462680 h 513999"/>
                <a:gd name="connsiteX10" fmla="*/ 112591 w 608094"/>
                <a:gd name="connsiteY10" fmla="*/ 450598 h 513999"/>
                <a:gd name="connsiteX11" fmla="*/ 100491 w 608094"/>
                <a:gd name="connsiteY11" fmla="*/ 438516 h 513999"/>
                <a:gd name="connsiteX12" fmla="*/ 217535 w 608094"/>
                <a:gd name="connsiteY12" fmla="*/ 90327 h 513999"/>
                <a:gd name="connsiteX13" fmla="*/ 205321 w 608094"/>
                <a:gd name="connsiteY13" fmla="*/ 102524 h 513999"/>
                <a:gd name="connsiteX14" fmla="*/ 217535 w 608094"/>
                <a:gd name="connsiteY14" fmla="*/ 114721 h 513999"/>
                <a:gd name="connsiteX15" fmla="*/ 276300 w 608094"/>
                <a:gd name="connsiteY15" fmla="*/ 114721 h 513999"/>
                <a:gd name="connsiteX16" fmla="*/ 288399 w 608094"/>
                <a:gd name="connsiteY16" fmla="*/ 102524 h 513999"/>
                <a:gd name="connsiteX17" fmla="*/ 276300 w 608094"/>
                <a:gd name="connsiteY17" fmla="*/ 90327 h 513999"/>
                <a:gd name="connsiteX18" fmla="*/ 41718 w 608094"/>
                <a:gd name="connsiteY18" fmla="*/ 90327 h 513999"/>
                <a:gd name="connsiteX19" fmla="*/ 29617 w 608094"/>
                <a:gd name="connsiteY19" fmla="*/ 102524 h 513999"/>
                <a:gd name="connsiteX20" fmla="*/ 41718 w 608094"/>
                <a:gd name="connsiteY20" fmla="*/ 114721 h 513999"/>
                <a:gd name="connsiteX21" fmla="*/ 100491 w 608094"/>
                <a:gd name="connsiteY21" fmla="*/ 114721 h 513999"/>
                <a:gd name="connsiteX22" fmla="*/ 112591 w 608094"/>
                <a:gd name="connsiteY22" fmla="*/ 102524 h 513999"/>
                <a:gd name="connsiteX23" fmla="*/ 100491 w 608094"/>
                <a:gd name="connsiteY23" fmla="*/ 90327 h 513999"/>
                <a:gd name="connsiteX24" fmla="*/ 357302 w 608094"/>
                <a:gd name="connsiteY24" fmla="*/ 33254 h 513999"/>
                <a:gd name="connsiteX25" fmla="*/ 381620 w 608094"/>
                <a:gd name="connsiteY25" fmla="*/ 48903 h 513999"/>
                <a:gd name="connsiteX26" fmla="*/ 476931 w 608094"/>
                <a:gd name="connsiteY26" fmla="*/ 484904 h 513999"/>
                <a:gd name="connsiteX27" fmla="*/ 461257 w 608094"/>
                <a:gd name="connsiteY27" fmla="*/ 509299 h 513999"/>
                <a:gd name="connsiteX28" fmla="*/ 436939 w 608094"/>
                <a:gd name="connsiteY28" fmla="*/ 493649 h 513999"/>
                <a:gd name="connsiteX29" fmla="*/ 341628 w 608094"/>
                <a:gd name="connsiteY29" fmla="*/ 57534 h 513999"/>
                <a:gd name="connsiteX30" fmla="*/ 357302 w 608094"/>
                <a:gd name="connsiteY30" fmla="*/ 33254 h 513999"/>
                <a:gd name="connsiteX31" fmla="*/ 405056 w 608094"/>
                <a:gd name="connsiteY31" fmla="*/ 22956 h 513999"/>
                <a:gd name="connsiteX32" fmla="*/ 416229 w 608094"/>
                <a:gd name="connsiteY32" fmla="*/ 30089 h 513999"/>
                <a:gd name="connsiteX33" fmla="*/ 516092 w 608094"/>
                <a:gd name="connsiteY33" fmla="*/ 487647 h 513999"/>
                <a:gd name="connsiteX34" fmla="*/ 508951 w 608094"/>
                <a:gd name="connsiteY34" fmla="*/ 498807 h 513999"/>
                <a:gd name="connsiteX35" fmla="*/ 497663 w 608094"/>
                <a:gd name="connsiteY35" fmla="*/ 491674 h 513999"/>
                <a:gd name="connsiteX36" fmla="*/ 397800 w 608094"/>
                <a:gd name="connsiteY36" fmla="*/ 34116 h 513999"/>
                <a:gd name="connsiteX37" fmla="*/ 405056 w 608094"/>
                <a:gd name="connsiteY37" fmla="*/ 22956 h 513999"/>
                <a:gd name="connsiteX38" fmla="*/ 437759 w 608094"/>
                <a:gd name="connsiteY38" fmla="*/ 15758 h 513999"/>
                <a:gd name="connsiteX39" fmla="*/ 449054 w 608094"/>
                <a:gd name="connsiteY39" fmla="*/ 22892 h 513999"/>
                <a:gd name="connsiteX40" fmla="*/ 548976 w 608094"/>
                <a:gd name="connsiteY40" fmla="*/ 480517 h 513999"/>
                <a:gd name="connsiteX41" fmla="*/ 541715 w 608094"/>
                <a:gd name="connsiteY41" fmla="*/ 491679 h 513999"/>
                <a:gd name="connsiteX42" fmla="*/ 530535 w 608094"/>
                <a:gd name="connsiteY42" fmla="*/ 484544 h 513999"/>
                <a:gd name="connsiteX43" fmla="*/ 430614 w 608094"/>
                <a:gd name="connsiteY43" fmla="*/ 26920 h 513999"/>
                <a:gd name="connsiteX44" fmla="*/ 437759 w 608094"/>
                <a:gd name="connsiteY44" fmla="*/ 15758 h 513999"/>
                <a:gd name="connsiteX45" fmla="*/ 488012 w 608094"/>
                <a:gd name="connsiteY45" fmla="*/ 4886 h 513999"/>
                <a:gd name="connsiteX46" fmla="*/ 512325 w 608094"/>
                <a:gd name="connsiteY46" fmla="*/ 20419 h 513999"/>
                <a:gd name="connsiteX47" fmla="*/ 607618 w 608094"/>
                <a:gd name="connsiteY47" fmla="*/ 456470 h 513999"/>
                <a:gd name="connsiteX48" fmla="*/ 591947 w 608094"/>
                <a:gd name="connsiteY48" fmla="*/ 480746 h 513999"/>
                <a:gd name="connsiteX49" fmla="*/ 567634 w 608094"/>
                <a:gd name="connsiteY49" fmla="*/ 465099 h 513999"/>
                <a:gd name="connsiteX50" fmla="*/ 472456 w 608094"/>
                <a:gd name="connsiteY50" fmla="*/ 29163 h 513999"/>
                <a:gd name="connsiteX51" fmla="*/ 488012 w 608094"/>
                <a:gd name="connsiteY51" fmla="*/ 4886 h 513999"/>
                <a:gd name="connsiteX52" fmla="*/ 210622 w 608094"/>
                <a:gd name="connsiteY52" fmla="*/ 0 h 513999"/>
                <a:gd name="connsiteX53" fmla="*/ 283099 w 608094"/>
                <a:gd name="connsiteY53" fmla="*/ 115 h 513999"/>
                <a:gd name="connsiteX54" fmla="*/ 317782 w 608094"/>
                <a:gd name="connsiteY54" fmla="*/ 34750 h 513999"/>
                <a:gd name="connsiteX55" fmla="*/ 317551 w 608094"/>
                <a:gd name="connsiteY55" fmla="*/ 479364 h 513999"/>
                <a:gd name="connsiteX56" fmla="*/ 282868 w 608094"/>
                <a:gd name="connsiteY56" fmla="*/ 513999 h 513999"/>
                <a:gd name="connsiteX57" fmla="*/ 210391 w 608094"/>
                <a:gd name="connsiteY57" fmla="*/ 513999 h 513999"/>
                <a:gd name="connsiteX58" fmla="*/ 175708 w 608094"/>
                <a:gd name="connsiteY58" fmla="*/ 479249 h 513999"/>
                <a:gd name="connsiteX59" fmla="*/ 176054 w 608094"/>
                <a:gd name="connsiteY59" fmla="*/ 34635 h 513999"/>
                <a:gd name="connsiteX60" fmla="*/ 210622 w 608094"/>
                <a:gd name="connsiteY60" fmla="*/ 0 h 513999"/>
                <a:gd name="connsiteX61" fmla="*/ 34918 w 608094"/>
                <a:gd name="connsiteY61" fmla="*/ 0 h 513999"/>
                <a:gd name="connsiteX62" fmla="*/ 107290 w 608094"/>
                <a:gd name="connsiteY62" fmla="*/ 115 h 513999"/>
                <a:gd name="connsiteX63" fmla="*/ 141978 w 608094"/>
                <a:gd name="connsiteY63" fmla="*/ 34750 h 513999"/>
                <a:gd name="connsiteX64" fmla="*/ 141748 w 608094"/>
                <a:gd name="connsiteY64" fmla="*/ 479364 h 513999"/>
                <a:gd name="connsiteX65" fmla="*/ 106944 w 608094"/>
                <a:gd name="connsiteY65" fmla="*/ 513999 h 513999"/>
                <a:gd name="connsiteX66" fmla="*/ 34573 w 608094"/>
                <a:gd name="connsiteY66" fmla="*/ 513999 h 513999"/>
                <a:gd name="connsiteX67" fmla="*/ 0 w 608094"/>
                <a:gd name="connsiteY67" fmla="*/ 479249 h 513999"/>
                <a:gd name="connsiteX68" fmla="*/ 230 w 608094"/>
                <a:gd name="connsiteY68" fmla="*/ 34635 h 513999"/>
                <a:gd name="connsiteX69" fmla="*/ 34918 w 608094"/>
                <a:gd name="connsiteY69" fmla="*/ 0 h 5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8094" h="513999">
                  <a:moveTo>
                    <a:pt x="217420" y="438401"/>
                  </a:moveTo>
                  <a:cubicBezTo>
                    <a:pt x="210737" y="438401"/>
                    <a:pt x="205206" y="443924"/>
                    <a:pt x="205206" y="450598"/>
                  </a:cubicBezTo>
                  <a:cubicBezTo>
                    <a:pt x="205206" y="457272"/>
                    <a:pt x="210737" y="462795"/>
                    <a:pt x="217420" y="462795"/>
                  </a:cubicBezTo>
                  <a:lnTo>
                    <a:pt x="276185" y="462680"/>
                  </a:lnTo>
                  <a:cubicBezTo>
                    <a:pt x="282983" y="462680"/>
                    <a:pt x="288399" y="457387"/>
                    <a:pt x="288399" y="450598"/>
                  </a:cubicBezTo>
                  <a:cubicBezTo>
                    <a:pt x="288399" y="443924"/>
                    <a:pt x="282868" y="438516"/>
                    <a:pt x="276185" y="438516"/>
                  </a:cubicBezTo>
                  <a:close/>
                  <a:moveTo>
                    <a:pt x="41718" y="438401"/>
                  </a:moveTo>
                  <a:cubicBezTo>
                    <a:pt x="34918" y="438401"/>
                    <a:pt x="29502" y="443924"/>
                    <a:pt x="29502" y="450598"/>
                  </a:cubicBezTo>
                  <a:cubicBezTo>
                    <a:pt x="29502" y="457272"/>
                    <a:pt x="35034" y="462795"/>
                    <a:pt x="41718" y="462795"/>
                  </a:cubicBezTo>
                  <a:lnTo>
                    <a:pt x="100491" y="462680"/>
                  </a:lnTo>
                  <a:cubicBezTo>
                    <a:pt x="107175" y="462680"/>
                    <a:pt x="112591" y="457387"/>
                    <a:pt x="112591" y="450598"/>
                  </a:cubicBezTo>
                  <a:cubicBezTo>
                    <a:pt x="112591" y="443924"/>
                    <a:pt x="107175" y="438516"/>
                    <a:pt x="100491" y="438516"/>
                  </a:cubicBezTo>
                  <a:close/>
                  <a:moveTo>
                    <a:pt x="217535" y="90327"/>
                  </a:moveTo>
                  <a:cubicBezTo>
                    <a:pt x="210737" y="90327"/>
                    <a:pt x="205321" y="95850"/>
                    <a:pt x="205321" y="102524"/>
                  </a:cubicBezTo>
                  <a:cubicBezTo>
                    <a:pt x="205321" y="109198"/>
                    <a:pt x="210737" y="114721"/>
                    <a:pt x="217535" y="114721"/>
                  </a:cubicBezTo>
                  <a:lnTo>
                    <a:pt x="276300" y="114721"/>
                  </a:lnTo>
                  <a:cubicBezTo>
                    <a:pt x="282983" y="114721"/>
                    <a:pt x="288399" y="109198"/>
                    <a:pt x="288399" y="102524"/>
                  </a:cubicBezTo>
                  <a:cubicBezTo>
                    <a:pt x="288399" y="95850"/>
                    <a:pt x="282983" y="90327"/>
                    <a:pt x="276300" y="90327"/>
                  </a:cubicBezTo>
                  <a:close/>
                  <a:moveTo>
                    <a:pt x="41718" y="90327"/>
                  </a:moveTo>
                  <a:cubicBezTo>
                    <a:pt x="35034" y="90327"/>
                    <a:pt x="29617" y="95850"/>
                    <a:pt x="29617" y="102524"/>
                  </a:cubicBezTo>
                  <a:cubicBezTo>
                    <a:pt x="29617" y="109198"/>
                    <a:pt x="35034" y="114721"/>
                    <a:pt x="41718" y="114721"/>
                  </a:cubicBezTo>
                  <a:lnTo>
                    <a:pt x="100491" y="114721"/>
                  </a:lnTo>
                  <a:cubicBezTo>
                    <a:pt x="107175" y="114721"/>
                    <a:pt x="112591" y="109198"/>
                    <a:pt x="112591" y="102524"/>
                  </a:cubicBezTo>
                  <a:cubicBezTo>
                    <a:pt x="112591" y="95850"/>
                    <a:pt x="107175" y="90327"/>
                    <a:pt x="100491" y="90327"/>
                  </a:cubicBezTo>
                  <a:close/>
                  <a:moveTo>
                    <a:pt x="357302" y="33254"/>
                  </a:moveTo>
                  <a:cubicBezTo>
                    <a:pt x="368366" y="30837"/>
                    <a:pt x="379199" y="37857"/>
                    <a:pt x="381620" y="48903"/>
                  </a:cubicBezTo>
                  <a:lnTo>
                    <a:pt x="476931" y="484904"/>
                  </a:lnTo>
                  <a:cubicBezTo>
                    <a:pt x="479351" y="495951"/>
                    <a:pt x="472321" y="506882"/>
                    <a:pt x="461257" y="509299"/>
                  </a:cubicBezTo>
                  <a:cubicBezTo>
                    <a:pt x="450193" y="511600"/>
                    <a:pt x="439360" y="504696"/>
                    <a:pt x="436939" y="493649"/>
                  </a:cubicBezTo>
                  <a:lnTo>
                    <a:pt x="341628" y="57534"/>
                  </a:lnTo>
                  <a:cubicBezTo>
                    <a:pt x="339208" y="46602"/>
                    <a:pt x="346238" y="35670"/>
                    <a:pt x="357302" y="33254"/>
                  </a:cubicBezTo>
                  <a:close/>
                  <a:moveTo>
                    <a:pt x="405056" y="22956"/>
                  </a:moveTo>
                  <a:cubicBezTo>
                    <a:pt x="410124" y="21805"/>
                    <a:pt x="415077" y="25027"/>
                    <a:pt x="416229" y="30089"/>
                  </a:cubicBezTo>
                  <a:lnTo>
                    <a:pt x="516092" y="487647"/>
                  </a:lnTo>
                  <a:cubicBezTo>
                    <a:pt x="517244" y="492709"/>
                    <a:pt x="514019" y="497771"/>
                    <a:pt x="508951" y="498807"/>
                  </a:cubicBezTo>
                  <a:cubicBezTo>
                    <a:pt x="503883" y="499957"/>
                    <a:pt x="498815" y="496736"/>
                    <a:pt x="497663" y="491674"/>
                  </a:cubicBezTo>
                  <a:lnTo>
                    <a:pt x="397800" y="34116"/>
                  </a:lnTo>
                  <a:cubicBezTo>
                    <a:pt x="396648" y="29053"/>
                    <a:pt x="399873" y="24106"/>
                    <a:pt x="405056" y="22956"/>
                  </a:cubicBezTo>
                  <a:close/>
                  <a:moveTo>
                    <a:pt x="437759" y="15758"/>
                  </a:moveTo>
                  <a:cubicBezTo>
                    <a:pt x="442830" y="14607"/>
                    <a:pt x="447901" y="17829"/>
                    <a:pt x="449054" y="22892"/>
                  </a:cubicBezTo>
                  <a:lnTo>
                    <a:pt x="548976" y="480517"/>
                  </a:lnTo>
                  <a:cubicBezTo>
                    <a:pt x="550128" y="485580"/>
                    <a:pt x="546786" y="490528"/>
                    <a:pt x="541715" y="491679"/>
                  </a:cubicBezTo>
                  <a:cubicBezTo>
                    <a:pt x="536644" y="492829"/>
                    <a:pt x="531573" y="489607"/>
                    <a:pt x="530535" y="484544"/>
                  </a:cubicBezTo>
                  <a:lnTo>
                    <a:pt x="430614" y="26920"/>
                  </a:lnTo>
                  <a:cubicBezTo>
                    <a:pt x="429461" y="21857"/>
                    <a:pt x="432688" y="16794"/>
                    <a:pt x="437759" y="15758"/>
                  </a:cubicBezTo>
                  <a:close/>
                  <a:moveTo>
                    <a:pt x="488012" y="4886"/>
                  </a:moveTo>
                  <a:cubicBezTo>
                    <a:pt x="499073" y="2470"/>
                    <a:pt x="510020" y="9373"/>
                    <a:pt x="512325" y="20419"/>
                  </a:cubicBezTo>
                  <a:lnTo>
                    <a:pt x="607618" y="456470"/>
                  </a:lnTo>
                  <a:cubicBezTo>
                    <a:pt x="610038" y="467515"/>
                    <a:pt x="603009" y="478330"/>
                    <a:pt x="591947" y="480746"/>
                  </a:cubicBezTo>
                  <a:cubicBezTo>
                    <a:pt x="580885" y="483162"/>
                    <a:pt x="570054" y="476144"/>
                    <a:pt x="567634" y="465099"/>
                  </a:cubicBezTo>
                  <a:lnTo>
                    <a:pt x="472456" y="29163"/>
                  </a:lnTo>
                  <a:cubicBezTo>
                    <a:pt x="470036" y="18117"/>
                    <a:pt x="476950" y="7302"/>
                    <a:pt x="488012" y="4886"/>
                  </a:cubicBezTo>
                  <a:close/>
                  <a:moveTo>
                    <a:pt x="210622" y="0"/>
                  </a:moveTo>
                  <a:lnTo>
                    <a:pt x="283099" y="115"/>
                  </a:lnTo>
                  <a:cubicBezTo>
                    <a:pt x="302341" y="115"/>
                    <a:pt x="317897" y="15649"/>
                    <a:pt x="317782" y="34750"/>
                  </a:cubicBezTo>
                  <a:lnTo>
                    <a:pt x="317551" y="479364"/>
                  </a:lnTo>
                  <a:cubicBezTo>
                    <a:pt x="317551" y="498465"/>
                    <a:pt x="301996" y="513999"/>
                    <a:pt x="282868" y="513999"/>
                  </a:cubicBezTo>
                  <a:lnTo>
                    <a:pt x="210391" y="513999"/>
                  </a:lnTo>
                  <a:cubicBezTo>
                    <a:pt x="191264" y="513999"/>
                    <a:pt x="175708" y="498350"/>
                    <a:pt x="175708" y="479249"/>
                  </a:cubicBezTo>
                  <a:lnTo>
                    <a:pt x="176054" y="34635"/>
                  </a:lnTo>
                  <a:cubicBezTo>
                    <a:pt x="176054" y="15419"/>
                    <a:pt x="191494" y="0"/>
                    <a:pt x="210622" y="0"/>
                  </a:cubicBezTo>
                  <a:close/>
                  <a:moveTo>
                    <a:pt x="34918" y="0"/>
                  </a:moveTo>
                  <a:lnTo>
                    <a:pt x="107290" y="115"/>
                  </a:lnTo>
                  <a:cubicBezTo>
                    <a:pt x="126536" y="115"/>
                    <a:pt x="141978" y="15649"/>
                    <a:pt x="141978" y="34750"/>
                  </a:cubicBezTo>
                  <a:lnTo>
                    <a:pt x="141748" y="479364"/>
                  </a:lnTo>
                  <a:cubicBezTo>
                    <a:pt x="141748" y="498465"/>
                    <a:pt x="126190" y="513999"/>
                    <a:pt x="106944" y="513999"/>
                  </a:cubicBezTo>
                  <a:lnTo>
                    <a:pt x="34573" y="513999"/>
                  </a:lnTo>
                  <a:cubicBezTo>
                    <a:pt x="15442" y="513999"/>
                    <a:pt x="0" y="498350"/>
                    <a:pt x="0" y="479249"/>
                  </a:cubicBezTo>
                  <a:lnTo>
                    <a:pt x="230" y="34635"/>
                  </a:lnTo>
                  <a:cubicBezTo>
                    <a:pt x="230" y="15419"/>
                    <a:pt x="15788" y="0"/>
                    <a:pt x="34918" y="0"/>
                  </a:cubicBezTo>
                  <a:close/>
                </a:path>
              </a:pathLst>
            </a:custGeom>
            <a:noFill/>
            <a:ln>
              <a:solidFill>
                <a:schemeClr val="bg1"/>
              </a:solidFill>
            </a:ln>
          </p:spPr>
          <p:txBody>
            <a:bodyPr/>
            <a:lstStyle/>
            <a:p>
              <a:endParaRPr lang="zh-CN" altLang="en-US" sz="2400" b="1">
                <a:latin typeface="Arial" panose="020B0604020202020204" pitchFamily="34" charset="0"/>
                <a:cs typeface="Arial" panose="020B0604020202020204" pitchFamily="34" charset="0"/>
                <a:sym typeface="+mn-lt"/>
              </a:endParaRPr>
            </a:p>
          </p:txBody>
        </p:sp>
      </p:grpSp>
      <p:grpSp>
        <p:nvGrpSpPr>
          <p:cNvPr id="41" name="组合 40">
            <a:extLst>
              <a:ext uri="{FF2B5EF4-FFF2-40B4-BE49-F238E27FC236}">
                <a16:creationId xmlns="" xmlns:a16="http://schemas.microsoft.com/office/drawing/2014/main" id="{E67321CA-1982-4210-86FD-2A6135E266C4}"/>
              </a:ext>
            </a:extLst>
          </p:cNvPr>
          <p:cNvGrpSpPr/>
          <p:nvPr/>
        </p:nvGrpSpPr>
        <p:grpSpPr>
          <a:xfrm>
            <a:off x="8505089" y="5140016"/>
            <a:ext cx="2578338" cy="2189886"/>
            <a:chOff x="8152004" y="3710799"/>
            <a:chExt cx="2578338" cy="2189886"/>
          </a:xfrm>
        </p:grpSpPr>
        <p:sp>
          <p:nvSpPr>
            <p:cNvPr id="47" name="圆角矩形 73">
              <a:extLst>
                <a:ext uri="{FF2B5EF4-FFF2-40B4-BE49-F238E27FC236}">
                  <a16:creationId xmlns="" xmlns:a16="http://schemas.microsoft.com/office/drawing/2014/main" id="{DAF89BBC-5B8A-4A69-8DD2-F73CAFBDE00E}"/>
                </a:ext>
              </a:extLst>
            </p:cNvPr>
            <p:cNvSpPr/>
            <p:nvPr/>
          </p:nvSpPr>
          <p:spPr>
            <a:xfrm>
              <a:off x="8220607" y="3710799"/>
              <a:ext cx="2509735" cy="1317228"/>
            </a:xfrm>
            <a:prstGeom prst="roundRect">
              <a:avLst>
                <a:gd name="adj" fmla="val 12500"/>
              </a:avLst>
            </a:prstGeom>
            <a:gradFill>
              <a:gsLst>
                <a:gs pos="50000">
                  <a:schemeClr val="bg1">
                    <a:lumMod val="95000"/>
                  </a:schemeClr>
                </a:gs>
                <a:gs pos="0">
                  <a:schemeClr val="bg1"/>
                </a:gs>
                <a:gs pos="100000">
                  <a:schemeClr val="bg1">
                    <a:lumMod val="75000"/>
                  </a:schemeClr>
                </a:gs>
              </a:gsLst>
              <a:lin ang="15600000" scaled="0"/>
            </a:gradFill>
            <a:ln>
              <a:solidFill>
                <a:schemeClr val="bg1"/>
              </a:solidFill>
            </a:ln>
            <a:effectLst>
              <a:outerShdw blurRad="1270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3" name="文本框 42">
              <a:extLst>
                <a:ext uri="{FF2B5EF4-FFF2-40B4-BE49-F238E27FC236}">
                  <a16:creationId xmlns="" xmlns:a16="http://schemas.microsoft.com/office/drawing/2014/main" id="{1F31EC80-C11A-4D22-AF74-88C71D3D9FB7}"/>
                </a:ext>
              </a:extLst>
            </p:cNvPr>
            <p:cNvSpPr txBox="1"/>
            <p:nvPr/>
          </p:nvSpPr>
          <p:spPr>
            <a:xfrm>
              <a:off x="9824584" y="3741607"/>
              <a:ext cx="778861" cy="646331"/>
            </a:xfrm>
            <a:prstGeom prst="rect">
              <a:avLst/>
            </a:prstGeom>
            <a:noFill/>
          </p:spPr>
          <p:txBody>
            <a:bodyPr wrap="square" rtlCol="0">
              <a:spAutoFit/>
            </a:bodyPr>
            <a:lstStyle/>
            <a:p>
              <a:r>
                <a:rPr lang="en-US" altLang="zh-CN" sz="3600" b="1" dirty="0">
                  <a:solidFill>
                    <a:srgbClr val="2A5A8B"/>
                  </a:solidFill>
                  <a:effectLst>
                    <a:innerShdw blurRad="63500" dist="50800" dir="18900000">
                      <a:prstClr val="black">
                        <a:alpha val="50000"/>
                      </a:prstClr>
                    </a:innerShdw>
                  </a:effectLst>
                  <a:latin typeface="Arial" panose="020B0604020202020204" pitchFamily="34" charset="0"/>
                  <a:cs typeface="Arial" panose="020B0604020202020204" pitchFamily="34" charset="0"/>
                  <a:sym typeface="+mn-lt"/>
                </a:rPr>
                <a:t>D</a:t>
              </a:r>
              <a:endParaRPr lang="zh-CN" altLang="en-US" sz="3600" b="1" dirty="0">
                <a:solidFill>
                  <a:srgbClr val="2A5A8B"/>
                </a:solidFill>
                <a:effectLst>
                  <a:innerShdw blurRad="63500" dist="50800" dir="18900000">
                    <a:prstClr val="black">
                      <a:alpha val="50000"/>
                    </a:prstClr>
                  </a:innerShdw>
                </a:effectLst>
                <a:latin typeface="Arial" panose="020B0604020202020204" pitchFamily="34" charset="0"/>
                <a:cs typeface="Arial" panose="020B0604020202020204" pitchFamily="34" charset="0"/>
                <a:sym typeface="+mn-lt"/>
              </a:endParaRPr>
            </a:p>
          </p:txBody>
        </p:sp>
        <p:sp>
          <p:nvSpPr>
            <p:cNvPr id="44" name="矩形 43">
              <a:extLst>
                <a:ext uri="{FF2B5EF4-FFF2-40B4-BE49-F238E27FC236}">
                  <a16:creationId xmlns="" xmlns:a16="http://schemas.microsoft.com/office/drawing/2014/main" id="{8C4B78E7-C303-463B-B946-05ABD4C72DDE}"/>
                </a:ext>
              </a:extLst>
            </p:cNvPr>
            <p:cNvSpPr/>
            <p:nvPr/>
          </p:nvSpPr>
          <p:spPr>
            <a:xfrm>
              <a:off x="8152004" y="4108187"/>
              <a:ext cx="1430200" cy="665888"/>
            </a:xfrm>
            <a:prstGeom prst="rect">
              <a:avLst/>
            </a:prstGeom>
          </p:spPr>
          <p:txBody>
            <a:bodyPr wrap="none">
              <a:spAutoFit/>
            </a:bodyPr>
            <a:lstStyle/>
            <a:p>
              <a:pPr algn="r">
                <a:lnSpc>
                  <a:spcPct val="130000"/>
                </a:lnSpc>
              </a:pPr>
              <a:r>
                <a:rPr lang="vi-VN" sz="3200" b="0" i="0" dirty="0">
                  <a:effectLst/>
                  <a:latin typeface="Arial" panose="020B0604020202020204" pitchFamily="34" charset="0"/>
                </a:rPr>
                <a:t> Fe</a:t>
              </a:r>
              <a:r>
                <a:rPr lang="vi-VN" sz="3200" b="0" i="0" baseline="-25000" dirty="0">
                  <a:effectLst/>
                  <a:latin typeface="Arial" panose="020B0604020202020204" pitchFamily="34" charset="0"/>
                </a:rPr>
                <a:t>2</a:t>
              </a:r>
              <a:r>
                <a:rPr lang="vi-VN" sz="3200" b="0" i="0" dirty="0">
                  <a:effectLst/>
                  <a:latin typeface="Arial" panose="020B0604020202020204" pitchFamily="34" charset="0"/>
                </a:rPr>
                <a:t>Cl.</a:t>
              </a:r>
              <a:endParaRPr lang="zh-CN" altLang="en-US" sz="3200" b="1" dirty="0">
                <a:solidFill>
                  <a:srgbClr val="94948D"/>
                </a:solidFill>
                <a:latin typeface="Arial" panose="020B0604020202020204" pitchFamily="34" charset="0"/>
                <a:cs typeface="Arial" panose="020B0604020202020204" pitchFamily="34" charset="0"/>
                <a:sym typeface="+mn-lt"/>
              </a:endParaRPr>
            </a:p>
          </p:txBody>
        </p:sp>
        <p:sp>
          <p:nvSpPr>
            <p:cNvPr id="45" name="closed-diary_77273">
              <a:extLst>
                <a:ext uri="{FF2B5EF4-FFF2-40B4-BE49-F238E27FC236}">
                  <a16:creationId xmlns="" xmlns:a16="http://schemas.microsoft.com/office/drawing/2014/main" id="{AD978098-3A36-4AF5-9FE7-C9ED58861735}"/>
                </a:ext>
              </a:extLst>
            </p:cNvPr>
            <p:cNvSpPr>
              <a:spLocks noChangeAspect="1"/>
            </p:cNvSpPr>
            <p:nvPr/>
          </p:nvSpPr>
          <p:spPr bwMode="auto">
            <a:xfrm>
              <a:off x="8220607" y="5291000"/>
              <a:ext cx="458649" cy="609685"/>
            </a:xfrm>
            <a:custGeom>
              <a:avLst/>
              <a:gdLst>
                <a:gd name="connsiteX0" fmla="*/ 382041 w 455570"/>
                <a:gd name="connsiteY0" fmla="*/ 509411 h 605592"/>
                <a:gd name="connsiteX1" fmla="*/ 406739 w 455570"/>
                <a:gd name="connsiteY1" fmla="*/ 509411 h 605592"/>
                <a:gd name="connsiteX2" fmla="*/ 406739 w 455570"/>
                <a:gd name="connsiteY2" fmla="*/ 556408 h 605592"/>
                <a:gd name="connsiteX3" fmla="*/ 382041 w 455570"/>
                <a:gd name="connsiteY3" fmla="*/ 556408 h 605592"/>
                <a:gd name="connsiteX4" fmla="*/ 132948 w 455570"/>
                <a:gd name="connsiteY4" fmla="*/ 101318 h 605592"/>
                <a:gd name="connsiteX5" fmla="*/ 115958 w 455570"/>
                <a:gd name="connsiteY5" fmla="*/ 118189 h 605592"/>
                <a:gd name="connsiteX6" fmla="*/ 115958 w 455570"/>
                <a:gd name="connsiteY6" fmla="*/ 179184 h 605592"/>
                <a:gd name="connsiteX7" fmla="*/ 132948 w 455570"/>
                <a:gd name="connsiteY7" fmla="*/ 196148 h 605592"/>
                <a:gd name="connsiteX8" fmla="*/ 343976 w 455570"/>
                <a:gd name="connsiteY8" fmla="*/ 196148 h 605592"/>
                <a:gd name="connsiteX9" fmla="*/ 360965 w 455570"/>
                <a:gd name="connsiteY9" fmla="*/ 179184 h 605592"/>
                <a:gd name="connsiteX10" fmla="*/ 360965 w 455570"/>
                <a:gd name="connsiteY10" fmla="*/ 118189 h 605592"/>
                <a:gd name="connsiteX11" fmla="*/ 343976 w 455570"/>
                <a:gd name="connsiteY11" fmla="*/ 101318 h 605592"/>
                <a:gd name="connsiteX12" fmla="*/ 431507 w 455570"/>
                <a:gd name="connsiteY12" fmla="*/ 0 h 605592"/>
                <a:gd name="connsiteX13" fmla="*/ 455570 w 455570"/>
                <a:gd name="connsiteY13" fmla="*/ 0 h 605592"/>
                <a:gd name="connsiteX14" fmla="*/ 455570 w 455570"/>
                <a:gd name="connsiteY14" fmla="*/ 496004 h 605592"/>
                <a:gd name="connsiteX15" fmla="*/ 431507 w 455570"/>
                <a:gd name="connsiteY15" fmla="*/ 496004 h 605592"/>
                <a:gd name="connsiteX16" fmla="*/ 72138 w 455570"/>
                <a:gd name="connsiteY16" fmla="*/ 0 h 605592"/>
                <a:gd name="connsiteX17" fmla="*/ 406736 w 455570"/>
                <a:gd name="connsiteY17" fmla="*/ 0 h 605592"/>
                <a:gd name="connsiteX18" fmla="*/ 406736 w 455570"/>
                <a:gd name="connsiteY18" fmla="*/ 496024 h 605592"/>
                <a:gd name="connsiteX19" fmla="*/ 88756 w 455570"/>
                <a:gd name="connsiteY19" fmla="*/ 496024 h 605592"/>
                <a:gd name="connsiteX20" fmla="*/ 52827 w 455570"/>
                <a:gd name="connsiteY20" fmla="*/ 531805 h 605592"/>
                <a:gd name="connsiteX21" fmla="*/ 88756 w 455570"/>
                <a:gd name="connsiteY21" fmla="*/ 567586 h 605592"/>
                <a:gd name="connsiteX22" fmla="*/ 455570 w 455570"/>
                <a:gd name="connsiteY22" fmla="*/ 567586 h 605592"/>
                <a:gd name="connsiteX23" fmla="*/ 455570 w 455570"/>
                <a:gd name="connsiteY23" fmla="*/ 605592 h 605592"/>
                <a:gd name="connsiteX24" fmla="*/ 72138 w 455570"/>
                <a:gd name="connsiteY24" fmla="*/ 605592 h 605592"/>
                <a:gd name="connsiteX25" fmla="*/ 0 w 455570"/>
                <a:gd name="connsiteY25" fmla="*/ 533752 h 605592"/>
                <a:gd name="connsiteX26" fmla="*/ 0 w 455570"/>
                <a:gd name="connsiteY26" fmla="*/ 71841 h 605592"/>
                <a:gd name="connsiteX27" fmla="*/ 72138 w 455570"/>
                <a:gd name="connsiteY2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570" h="605592">
                  <a:moveTo>
                    <a:pt x="382041" y="509411"/>
                  </a:moveTo>
                  <a:lnTo>
                    <a:pt x="406739" y="509411"/>
                  </a:lnTo>
                  <a:lnTo>
                    <a:pt x="406739" y="556408"/>
                  </a:lnTo>
                  <a:lnTo>
                    <a:pt x="382041" y="556408"/>
                  </a:lnTo>
                  <a:close/>
                  <a:moveTo>
                    <a:pt x="132948" y="101318"/>
                  </a:moveTo>
                  <a:cubicBezTo>
                    <a:pt x="123571" y="101318"/>
                    <a:pt x="115958" y="108827"/>
                    <a:pt x="115958" y="118189"/>
                  </a:cubicBezTo>
                  <a:lnTo>
                    <a:pt x="115958" y="179184"/>
                  </a:lnTo>
                  <a:cubicBezTo>
                    <a:pt x="115958" y="188547"/>
                    <a:pt x="123571" y="196148"/>
                    <a:pt x="132948" y="196148"/>
                  </a:cubicBezTo>
                  <a:lnTo>
                    <a:pt x="343976" y="196148"/>
                  </a:lnTo>
                  <a:cubicBezTo>
                    <a:pt x="353352" y="196148"/>
                    <a:pt x="360965" y="188547"/>
                    <a:pt x="360965" y="179184"/>
                  </a:cubicBezTo>
                  <a:lnTo>
                    <a:pt x="360965" y="118189"/>
                  </a:lnTo>
                  <a:cubicBezTo>
                    <a:pt x="360965" y="108827"/>
                    <a:pt x="353352" y="101318"/>
                    <a:pt x="343976" y="101318"/>
                  </a:cubicBezTo>
                  <a:close/>
                  <a:moveTo>
                    <a:pt x="431507" y="0"/>
                  </a:moveTo>
                  <a:lnTo>
                    <a:pt x="455570" y="0"/>
                  </a:lnTo>
                  <a:lnTo>
                    <a:pt x="455570" y="496004"/>
                  </a:lnTo>
                  <a:lnTo>
                    <a:pt x="431507" y="496004"/>
                  </a:lnTo>
                  <a:close/>
                  <a:moveTo>
                    <a:pt x="72138" y="0"/>
                  </a:moveTo>
                  <a:lnTo>
                    <a:pt x="406736" y="0"/>
                  </a:lnTo>
                  <a:lnTo>
                    <a:pt x="406736" y="496024"/>
                  </a:lnTo>
                  <a:lnTo>
                    <a:pt x="88756" y="496024"/>
                  </a:lnTo>
                  <a:cubicBezTo>
                    <a:pt x="68888" y="496024"/>
                    <a:pt x="52827" y="512060"/>
                    <a:pt x="52827" y="531805"/>
                  </a:cubicBezTo>
                  <a:cubicBezTo>
                    <a:pt x="52827" y="551550"/>
                    <a:pt x="68888" y="567586"/>
                    <a:pt x="88756" y="567586"/>
                  </a:cubicBezTo>
                  <a:lnTo>
                    <a:pt x="455570" y="567586"/>
                  </a:lnTo>
                  <a:lnTo>
                    <a:pt x="455570" y="605592"/>
                  </a:lnTo>
                  <a:lnTo>
                    <a:pt x="72138" y="605592"/>
                  </a:lnTo>
                  <a:cubicBezTo>
                    <a:pt x="32309" y="605592"/>
                    <a:pt x="0" y="573426"/>
                    <a:pt x="0" y="533752"/>
                  </a:cubicBezTo>
                  <a:lnTo>
                    <a:pt x="0" y="71841"/>
                  </a:lnTo>
                  <a:cubicBezTo>
                    <a:pt x="0" y="32166"/>
                    <a:pt x="32309" y="0"/>
                    <a:pt x="72138" y="0"/>
                  </a:cubicBezTo>
                  <a:close/>
                </a:path>
              </a:pathLst>
            </a:custGeom>
            <a:noFill/>
            <a:ln>
              <a:solidFill>
                <a:schemeClr val="bg1"/>
              </a:solidFill>
            </a:ln>
          </p:spPr>
          <p:txBody>
            <a:bodyPr/>
            <a:lstStyle/>
            <a:p>
              <a:endParaRPr lang="zh-CN" altLang="en-US" sz="2400" b="1">
                <a:latin typeface="Arial" panose="020B0604020202020204" pitchFamily="34" charset="0"/>
                <a:cs typeface="Arial" panose="020B0604020202020204" pitchFamily="34" charset="0"/>
                <a:sym typeface="+mn-lt"/>
              </a:endParaRPr>
            </a:p>
          </p:txBody>
        </p:sp>
      </p:grpSp>
      <p:sp>
        <p:nvSpPr>
          <p:cNvPr id="27" name="TextBox 26">
            <a:extLst>
              <a:ext uri="{FF2B5EF4-FFF2-40B4-BE49-F238E27FC236}">
                <a16:creationId xmlns="" xmlns:a16="http://schemas.microsoft.com/office/drawing/2014/main" id="{F72B3E31-6105-4080-9C63-6ABC31DD66B3}"/>
              </a:ext>
            </a:extLst>
          </p:cNvPr>
          <p:cNvSpPr txBox="1"/>
          <p:nvPr/>
        </p:nvSpPr>
        <p:spPr>
          <a:xfrm>
            <a:off x="1300185" y="320348"/>
            <a:ext cx="10310386"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vi-VN" sz="3600" b="0" i="0" dirty="0">
                <a:effectLst/>
                <a:latin typeface="Arial" panose="020B0604020202020204" pitchFamily="34" charset="0"/>
              </a:rPr>
              <a:t>Cho công thức hoá học của iron (III) oxide là Fe</a:t>
            </a:r>
            <a:r>
              <a:rPr lang="vi-VN" sz="3600" b="0" i="0" baseline="-25000" dirty="0">
                <a:effectLst/>
                <a:latin typeface="Arial" panose="020B0604020202020204" pitchFamily="34" charset="0"/>
              </a:rPr>
              <a:t>2</a:t>
            </a:r>
            <a:r>
              <a:rPr lang="vi-VN" sz="3600" b="0" i="0" dirty="0">
                <a:effectLst/>
                <a:latin typeface="Arial" panose="020B0604020202020204" pitchFamily="34" charset="0"/>
              </a:rPr>
              <a:t>O</a:t>
            </a:r>
            <a:r>
              <a:rPr lang="vi-VN" sz="3600" b="0" i="0" baseline="-25000" dirty="0">
                <a:effectLst/>
                <a:latin typeface="Arial" panose="020B0604020202020204" pitchFamily="34" charset="0"/>
              </a:rPr>
              <a:t>3</a:t>
            </a:r>
            <a:r>
              <a:rPr lang="vi-VN" sz="3600" b="0" i="0" dirty="0">
                <a:effectLst/>
                <a:latin typeface="Arial" panose="020B0604020202020204" pitchFamily="34" charset="0"/>
              </a:rPr>
              <a:t>, hydrogen chloride là HCl</a:t>
            </a:r>
          </a:p>
          <a:p>
            <a:pPr algn="ctr"/>
            <a:r>
              <a:rPr lang="vi-VN" sz="3600" b="0" i="0" dirty="0">
                <a:effectLst/>
                <a:latin typeface="Arial" panose="020B0604020202020204" pitchFamily="34" charset="0"/>
              </a:rPr>
              <a:t>CTHH đúng của iron(III) chloride là:</a:t>
            </a:r>
            <a:endParaRPr lang="vi-VN" sz="3600" dirty="0"/>
          </a:p>
        </p:txBody>
      </p:sp>
      <p:sp>
        <p:nvSpPr>
          <p:cNvPr id="28" name="Rectangle: Rounded Corners 27">
            <a:extLst>
              <a:ext uri="{FF2B5EF4-FFF2-40B4-BE49-F238E27FC236}">
                <a16:creationId xmlns="" xmlns:a16="http://schemas.microsoft.com/office/drawing/2014/main" id="{EB98C7CB-FCF0-4AB8-B652-635DAC883928}"/>
              </a:ext>
            </a:extLst>
          </p:cNvPr>
          <p:cNvSpPr/>
          <p:nvPr/>
        </p:nvSpPr>
        <p:spPr>
          <a:xfrm>
            <a:off x="1300185" y="2644172"/>
            <a:ext cx="2406264" cy="1225568"/>
          </a:xfrm>
          <a:prstGeom prst="roundRect">
            <a:avLst/>
          </a:prstGeom>
          <a:noFill/>
          <a:ln w="28575">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8972802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ircle(in)">
                                      <p:cBhvr>
                                        <p:cTn id="13" dur="2000"/>
                                        <p:tgtEl>
                                          <p:spTgt spid="21"/>
                                        </p:tgtEl>
                                      </p:cBhvr>
                                    </p:animEffect>
                                  </p:childTnLst>
                                </p:cTn>
                              </p:par>
                              <p:par>
                                <p:cTn id="14" presetID="6"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circle(in)">
                                      <p:cBhvr>
                                        <p:cTn id="16" dur="2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DE697DE-EC01-45A4-B729-734A2195EE58}"/>
              </a:ext>
            </a:extLst>
          </p:cNvPr>
          <p:cNvGrpSpPr/>
          <p:nvPr/>
        </p:nvGrpSpPr>
        <p:grpSpPr>
          <a:xfrm>
            <a:off x="280235" y="-144378"/>
            <a:ext cx="790575" cy="1024323"/>
            <a:chOff x="104026" y="-94003"/>
            <a:chExt cx="790575" cy="1024323"/>
          </a:xfrm>
          <a:effectLst>
            <a:outerShdw blurRad="50800" dist="76200" dir="2700000" algn="tl" rotWithShape="0">
              <a:prstClr val="black">
                <a:alpha val="40000"/>
              </a:prstClr>
            </a:outerShdw>
          </a:effectLst>
        </p:grpSpPr>
        <p:sp>
          <p:nvSpPr>
            <p:cNvPr id="10" name="矩形 9">
              <a:extLst>
                <a:ext uri="{FF2B5EF4-FFF2-40B4-BE49-F238E27FC236}">
                  <a16:creationId xmlns="" xmlns:a16="http://schemas.microsoft.com/office/drawing/2014/main" id="{068E2DA1-0C72-44F0-9712-36E760DFE754}"/>
                </a:ext>
              </a:extLst>
            </p:cNvPr>
            <p:cNvSpPr/>
            <p:nvPr/>
          </p:nvSpPr>
          <p:spPr>
            <a:xfrm>
              <a:off x="104026" y="-94003"/>
              <a:ext cx="790575" cy="10243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3AC09484-5DFC-4E15-BA37-E35BCFC8BA57}"/>
                </a:ext>
              </a:extLst>
            </p:cNvPr>
            <p:cNvSpPr txBox="1"/>
            <p:nvPr/>
          </p:nvSpPr>
          <p:spPr>
            <a:xfrm>
              <a:off x="139266" y="156433"/>
              <a:ext cx="755335" cy="707886"/>
            </a:xfrm>
            <a:prstGeom prst="rect">
              <a:avLst/>
            </a:prstGeom>
            <a:noFill/>
          </p:spPr>
          <p:txBody>
            <a:bodyPr wrap="none" rtlCol="0">
              <a:spAutoFit/>
            </a:bodyPr>
            <a:lstStyle/>
            <a:p>
              <a:r>
                <a:rPr lang="en-US" altLang="zh-CN" sz="4000" b="1" dirty="0">
                  <a:solidFill>
                    <a:schemeClr val="bg1"/>
                  </a:solidFill>
                  <a:latin typeface="Arial" panose="020B0604020202020204" pitchFamily="34" charset="0"/>
                  <a:cs typeface="Arial" panose="020B0604020202020204" pitchFamily="34" charset="0"/>
                  <a:sym typeface="+mn-lt"/>
                </a:rPr>
                <a:t>05</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sp>
        <p:nvSpPr>
          <p:cNvPr id="12" name="文本框 11">
            <a:extLst>
              <a:ext uri="{FF2B5EF4-FFF2-40B4-BE49-F238E27FC236}">
                <a16:creationId xmlns="" xmlns:a16="http://schemas.microsoft.com/office/drawing/2014/main" id="{2E8CC872-7BE3-4E7D-8050-86651BF8CFCC}"/>
              </a:ext>
            </a:extLst>
          </p:cNvPr>
          <p:cNvSpPr txBox="1"/>
          <p:nvPr/>
        </p:nvSpPr>
        <p:spPr>
          <a:xfrm>
            <a:off x="1132227" y="172538"/>
            <a:ext cx="305820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grpSp>
        <p:nvGrpSpPr>
          <p:cNvPr id="48" name="组合 47">
            <a:extLst>
              <a:ext uri="{FF2B5EF4-FFF2-40B4-BE49-F238E27FC236}">
                <a16:creationId xmlns="" xmlns:a16="http://schemas.microsoft.com/office/drawing/2014/main" id="{3DCEAC1D-2E54-4A63-8A9A-9978535FA285}"/>
              </a:ext>
            </a:extLst>
          </p:cNvPr>
          <p:cNvGrpSpPr/>
          <p:nvPr/>
        </p:nvGrpSpPr>
        <p:grpSpPr>
          <a:xfrm rot="5400000">
            <a:off x="4958225" y="2876907"/>
            <a:ext cx="2515597" cy="4646048"/>
            <a:chOff x="1331640" y="1707654"/>
            <a:chExt cx="1535281" cy="2835506"/>
          </a:xfrm>
          <a:solidFill>
            <a:srgbClr val="0170C1"/>
          </a:solidFill>
          <a:effectLst>
            <a:outerShdw blurRad="50800" dist="38100" dir="2700000" algn="tl" rotWithShape="0">
              <a:prstClr val="black">
                <a:alpha val="40000"/>
              </a:prstClr>
            </a:outerShdw>
          </a:effectLst>
        </p:grpSpPr>
        <p:sp>
          <p:nvSpPr>
            <p:cNvPr id="49" name="等腰三角形 5">
              <a:extLst>
                <a:ext uri="{FF2B5EF4-FFF2-40B4-BE49-F238E27FC236}">
                  <a16:creationId xmlns="" xmlns:a16="http://schemas.microsoft.com/office/drawing/2014/main" id="{8AB03C84-0BE0-4DEF-816F-017B07FEEB28}"/>
                </a:ext>
              </a:extLst>
            </p:cNvPr>
            <p:cNvSpPr/>
            <p:nvPr/>
          </p:nvSpPr>
          <p:spPr>
            <a:xfrm>
              <a:off x="1608861" y="1707654"/>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2A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zh-CN" altLang="en-US" sz="1707">
                <a:solidFill>
                  <a:prstClr val="black">
                    <a:lumMod val="75000"/>
                    <a:lumOff val="25000"/>
                  </a:prstClr>
                </a:solidFill>
                <a:cs typeface="+mn-ea"/>
                <a:sym typeface="+mn-lt"/>
              </a:endParaRPr>
            </a:p>
          </p:txBody>
        </p:sp>
        <p:sp>
          <p:nvSpPr>
            <p:cNvPr id="50" name="等腰三角形 5">
              <a:extLst>
                <a:ext uri="{FF2B5EF4-FFF2-40B4-BE49-F238E27FC236}">
                  <a16:creationId xmlns="" xmlns:a16="http://schemas.microsoft.com/office/drawing/2014/main" id="{D11F0038-F578-40E8-92A4-B6A061163146}"/>
                </a:ext>
              </a:extLst>
            </p:cNvPr>
            <p:cNvSpPr/>
            <p:nvPr/>
          </p:nvSpPr>
          <p:spPr>
            <a:xfrm>
              <a:off x="1619672" y="2445005"/>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2A5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zh-CN" altLang="en-US" sz="1707">
                <a:solidFill>
                  <a:prstClr val="black">
                    <a:lumMod val="75000"/>
                    <a:lumOff val="25000"/>
                  </a:prstClr>
                </a:solidFill>
                <a:cs typeface="+mn-ea"/>
                <a:sym typeface="+mn-lt"/>
              </a:endParaRPr>
            </a:p>
          </p:txBody>
        </p:sp>
        <p:sp>
          <p:nvSpPr>
            <p:cNvPr id="51" name="等腰三角形 5">
              <a:extLst>
                <a:ext uri="{FF2B5EF4-FFF2-40B4-BE49-F238E27FC236}">
                  <a16:creationId xmlns="" xmlns:a16="http://schemas.microsoft.com/office/drawing/2014/main" id="{7DC740C7-6351-441F-8F25-E8283214E688}"/>
                </a:ext>
              </a:extLst>
            </p:cNvPr>
            <p:cNvSpPr/>
            <p:nvPr/>
          </p:nvSpPr>
          <p:spPr>
            <a:xfrm flipV="1">
              <a:off x="1608861" y="3167482"/>
              <a:ext cx="1234974" cy="634853"/>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0133"/>
                <a:gd name="connsiteY0" fmla="*/ 652643 h 652643"/>
                <a:gd name="connsiteX1" fmla="*/ 1240133 w 1240133"/>
                <a:gd name="connsiteY1" fmla="*/ 0 h 652643"/>
                <a:gd name="connsiteX2" fmla="*/ 1224300 w 1240133"/>
                <a:gd name="connsiteY2" fmla="*/ 638411 h 652643"/>
                <a:gd name="connsiteX3" fmla="*/ 0 w 1240133"/>
                <a:gd name="connsiteY3" fmla="*/ 652643 h 652643"/>
                <a:gd name="connsiteX0" fmla="*/ 0 w 1233017"/>
                <a:gd name="connsiteY0" fmla="*/ 629932 h 629932"/>
                <a:gd name="connsiteX1" fmla="*/ 1233017 w 1233017"/>
                <a:gd name="connsiteY1" fmla="*/ 9311 h 629932"/>
                <a:gd name="connsiteX2" fmla="*/ 1224300 w 1233017"/>
                <a:gd name="connsiteY2" fmla="*/ 615700 h 629932"/>
                <a:gd name="connsiteX3" fmla="*/ 0 w 1233017"/>
                <a:gd name="connsiteY3" fmla="*/ 629932 h 629932"/>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4164"/>
                <a:gd name="connsiteX1" fmla="*/ 1233017 w 1233017"/>
                <a:gd name="connsiteY1" fmla="*/ 9311 h 644164"/>
                <a:gd name="connsiteX2" fmla="*/ 1224300 w 1233017"/>
                <a:gd name="connsiteY2" fmla="*/ 644164 h 644164"/>
                <a:gd name="connsiteX3" fmla="*/ 0 w 1233017"/>
                <a:gd name="connsiteY3" fmla="*/ 629932 h 644164"/>
                <a:gd name="connsiteX0" fmla="*/ 0 w 1233017"/>
                <a:gd name="connsiteY0" fmla="*/ 629932 h 640606"/>
                <a:gd name="connsiteX1" fmla="*/ 1233017 w 1233017"/>
                <a:gd name="connsiteY1" fmla="*/ 9311 h 640606"/>
                <a:gd name="connsiteX2" fmla="*/ 1227858 w 1233017"/>
                <a:gd name="connsiteY2" fmla="*/ 640606 h 640606"/>
                <a:gd name="connsiteX3" fmla="*/ 0 w 1233017"/>
                <a:gd name="connsiteY3" fmla="*/ 629932 h 640606"/>
                <a:gd name="connsiteX0" fmla="*/ 0 w 1225901"/>
                <a:gd name="connsiteY0" fmla="*/ 632363 h 639479"/>
                <a:gd name="connsiteX1" fmla="*/ 1225901 w 1225901"/>
                <a:gd name="connsiteY1" fmla="*/ 8184 h 639479"/>
                <a:gd name="connsiteX2" fmla="*/ 1220742 w 1225901"/>
                <a:gd name="connsiteY2" fmla="*/ 639479 h 639479"/>
                <a:gd name="connsiteX3" fmla="*/ 0 w 1225901"/>
                <a:gd name="connsiteY3" fmla="*/ 632363 h 639479"/>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25901"/>
                <a:gd name="connsiteY0" fmla="*/ 624179 h 631295"/>
                <a:gd name="connsiteX1" fmla="*/ 1225901 w 1225901"/>
                <a:gd name="connsiteY1" fmla="*/ 0 h 631295"/>
                <a:gd name="connsiteX2" fmla="*/ 1220742 w 1225901"/>
                <a:gd name="connsiteY2" fmla="*/ 631295 h 631295"/>
                <a:gd name="connsiteX3" fmla="*/ 0 w 1225901"/>
                <a:gd name="connsiteY3" fmla="*/ 624179 h 631295"/>
                <a:gd name="connsiteX0" fmla="*/ 0 w 1218785"/>
                <a:gd name="connsiteY0" fmla="*/ 631295 h 631295"/>
                <a:gd name="connsiteX1" fmla="*/ 1218785 w 1218785"/>
                <a:gd name="connsiteY1" fmla="*/ 0 h 631295"/>
                <a:gd name="connsiteX2" fmla="*/ 1213626 w 1218785"/>
                <a:gd name="connsiteY2" fmla="*/ 631295 h 631295"/>
                <a:gd name="connsiteX3" fmla="*/ 0 w 1218785"/>
                <a:gd name="connsiteY3" fmla="*/ 631295 h 631295"/>
                <a:gd name="connsiteX0" fmla="*/ 0 w 1229459"/>
                <a:gd name="connsiteY0" fmla="*/ 631295 h 631295"/>
                <a:gd name="connsiteX1" fmla="*/ 1229459 w 1229459"/>
                <a:gd name="connsiteY1" fmla="*/ 0 h 631295"/>
                <a:gd name="connsiteX2" fmla="*/ 1224300 w 1229459"/>
                <a:gd name="connsiteY2" fmla="*/ 631295 h 631295"/>
                <a:gd name="connsiteX3" fmla="*/ 0 w 1229459"/>
                <a:gd name="connsiteY3" fmla="*/ 631295 h 631295"/>
                <a:gd name="connsiteX0" fmla="*/ 0 w 1231416"/>
                <a:gd name="connsiteY0" fmla="*/ 631295 h 634853"/>
                <a:gd name="connsiteX1" fmla="*/ 1229459 w 1231416"/>
                <a:gd name="connsiteY1" fmla="*/ 0 h 634853"/>
                <a:gd name="connsiteX2" fmla="*/ 1231416 w 1231416"/>
                <a:gd name="connsiteY2" fmla="*/ 634853 h 634853"/>
                <a:gd name="connsiteX3" fmla="*/ 0 w 1231416"/>
                <a:gd name="connsiteY3" fmla="*/ 631295 h 634853"/>
                <a:gd name="connsiteX0" fmla="*/ 0 w 1234974"/>
                <a:gd name="connsiteY0" fmla="*/ 634853 h 634853"/>
                <a:gd name="connsiteX1" fmla="*/ 1233017 w 1234974"/>
                <a:gd name="connsiteY1" fmla="*/ 0 h 634853"/>
                <a:gd name="connsiteX2" fmla="*/ 1234974 w 1234974"/>
                <a:gd name="connsiteY2" fmla="*/ 634853 h 634853"/>
                <a:gd name="connsiteX3" fmla="*/ 0 w 1234974"/>
                <a:gd name="connsiteY3" fmla="*/ 634853 h 634853"/>
              </a:gdLst>
              <a:ahLst/>
              <a:cxnLst>
                <a:cxn ang="0">
                  <a:pos x="connsiteX0" y="connsiteY0"/>
                </a:cxn>
                <a:cxn ang="0">
                  <a:pos x="connsiteX1" y="connsiteY1"/>
                </a:cxn>
                <a:cxn ang="0">
                  <a:pos x="connsiteX2" y="connsiteY2"/>
                </a:cxn>
                <a:cxn ang="0">
                  <a:pos x="connsiteX3" y="connsiteY3"/>
                </a:cxn>
              </a:cxnLst>
              <a:rect l="l" t="t" r="r" b="b"/>
              <a:pathLst>
                <a:path w="1234974" h="634853">
                  <a:moveTo>
                    <a:pt x="0" y="634853"/>
                  </a:moveTo>
                  <a:cubicBezTo>
                    <a:pt x="291221" y="118435"/>
                    <a:pt x="835057" y="509"/>
                    <a:pt x="1233017" y="0"/>
                  </a:cubicBezTo>
                  <a:cubicBezTo>
                    <a:pt x="1041538" y="225850"/>
                    <a:pt x="1084887" y="423235"/>
                    <a:pt x="1234974" y="634853"/>
                  </a:cubicBezTo>
                  <a:lnTo>
                    <a:pt x="0" y="634853"/>
                  </a:lnTo>
                  <a:close/>
                </a:path>
              </a:pathLst>
            </a:custGeom>
            <a:solidFill>
              <a:srgbClr val="C83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zh-CN" altLang="en-US" sz="1707">
                <a:solidFill>
                  <a:prstClr val="black">
                    <a:lumMod val="75000"/>
                    <a:lumOff val="25000"/>
                  </a:prstClr>
                </a:solidFill>
                <a:cs typeface="+mn-ea"/>
                <a:sym typeface="+mn-lt"/>
              </a:endParaRPr>
            </a:p>
          </p:txBody>
        </p:sp>
        <p:sp>
          <p:nvSpPr>
            <p:cNvPr id="52" name="等腰三角形 5">
              <a:extLst>
                <a:ext uri="{FF2B5EF4-FFF2-40B4-BE49-F238E27FC236}">
                  <a16:creationId xmlns="" xmlns:a16="http://schemas.microsoft.com/office/drawing/2014/main" id="{B921BA33-E318-40B2-AE5A-2457B94424CC}"/>
                </a:ext>
              </a:extLst>
            </p:cNvPr>
            <p:cNvSpPr/>
            <p:nvPr/>
          </p:nvSpPr>
          <p:spPr>
            <a:xfrm flipV="1">
              <a:off x="1619672" y="3356821"/>
              <a:ext cx="1247249" cy="1186339"/>
            </a:xfrm>
            <a:custGeom>
              <a:avLst/>
              <a:gdLst>
                <a:gd name="connsiteX0" fmla="*/ 0 w 936104"/>
                <a:gd name="connsiteY0" fmla="*/ 432048 h 432048"/>
                <a:gd name="connsiteX1" fmla="*/ 468052 w 936104"/>
                <a:gd name="connsiteY1" fmla="*/ 0 h 432048"/>
                <a:gd name="connsiteX2" fmla="*/ 936104 w 936104"/>
                <a:gd name="connsiteY2" fmla="*/ 432048 h 432048"/>
                <a:gd name="connsiteX3" fmla="*/ 0 w 936104"/>
                <a:gd name="connsiteY3" fmla="*/ 432048 h 432048"/>
                <a:gd name="connsiteX0" fmla="*/ 0 w 2405548"/>
                <a:gd name="connsiteY0" fmla="*/ 553019 h 553019"/>
                <a:gd name="connsiteX1" fmla="*/ 1937496 w 2405548"/>
                <a:gd name="connsiteY1" fmla="*/ 0 h 553019"/>
                <a:gd name="connsiteX2" fmla="*/ 2405548 w 2405548"/>
                <a:gd name="connsiteY2" fmla="*/ 432048 h 553019"/>
                <a:gd name="connsiteX3" fmla="*/ 0 w 2405548"/>
                <a:gd name="connsiteY3" fmla="*/ 553019 h 553019"/>
                <a:gd name="connsiteX0" fmla="*/ 0 w 2405548"/>
                <a:gd name="connsiteY0" fmla="*/ 1186339 h 1186339"/>
                <a:gd name="connsiteX1" fmla="*/ 1247249 w 2405548"/>
                <a:gd name="connsiteY1" fmla="*/ 0 h 1186339"/>
                <a:gd name="connsiteX2" fmla="*/ 2405548 w 2405548"/>
                <a:gd name="connsiteY2" fmla="*/ 1065368 h 1186339"/>
                <a:gd name="connsiteX3" fmla="*/ 0 w 2405548"/>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27858 w 1247249"/>
                <a:gd name="connsiteY2" fmla="*/ 634853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 name="connsiteX0" fmla="*/ 0 w 1247249"/>
                <a:gd name="connsiteY0" fmla="*/ 1186339 h 1186339"/>
                <a:gd name="connsiteX1" fmla="*/ 1247249 w 1247249"/>
                <a:gd name="connsiteY1" fmla="*/ 0 h 1186339"/>
                <a:gd name="connsiteX2" fmla="*/ 1231416 w 1247249"/>
                <a:gd name="connsiteY2" fmla="*/ 638411 h 1186339"/>
                <a:gd name="connsiteX3" fmla="*/ 0 w 1247249"/>
                <a:gd name="connsiteY3" fmla="*/ 1186339 h 1186339"/>
              </a:gdLst>
              <a:ahLst/>
              <a:cxnLst>
                <a:cxn ang="0">
                  <a:pos x="connsiteX0" y="connsiteY0"/>
                </a:cxn>
                <a:cxn ang="0">
                  <a:pos x="connsiteX1" y="connsiteY1"/>
                </a:cxn>
                <a:cxn ang="0">
                  <a:pos x="connsiteX2" y="connsiteY2"/>
                </a:cxn>
                <a:cxn ang="0">
                  <a:pos x="connsiteX3" y="connsiteY3"/>
                </a:cxn>
              </a:cxnLst>
              <a:rect l="l" t="t" r="r" b="b"/>
              <a:pathLst>
                <a:path w="1247249" h="1186339">
                  <a:moveTo>
                    <a:pt x="0" y="1186339"/>
                  </a:moveTo>
                  <a:cubicBezTo>
                    <a:pt x="177366" y="310566"/>
                    <a:pt x="852847" y="57437"/>
                    <a:pt x="1247249" y="0"/>
                  </a:cubicBezTo>
                  <a:cubicBezTo>
                    <a:pt x="1055770" y="225850"/>
                    <a:pt x="1081329" y="426793"/>
                    <a:pt x="1231416" y="638411"/>
                  </a:cubicBezTo>
                  <a:cubicBezTo>
                    <a:pt x="597978" y="633668"/>
                    <a:pt x="270525" y="877981"/>
                    <a:pt x="0" y="1186339"/>
                  </a:cubicBezTo>
                  <a:close/>
                </a:path>
              </a:pathLst>
            </a:custGeom>
            <a:solidFill>
              <a:srgbClr val="C83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zh-CN" altLang="en-US" sz="1707">
                <a:solidFill>
                  <a:prstClr val="black">
                    <a:lumMod val="75000"/>
                    <a:lumOff val="25000"/>
                  </a:prstClr>
                </a:solidFill>
                <a:cs typeface="+mn-ea"/>
                <a:sym typeface="+mn-lt"/>
              </a:endParaRPr>
            </a:p>
          </p:txBody>
        </p:sp>
        <p:sp>
          <p:nvSpPr>
            <p:cNvPr id="53" name="圆角矩形 11">
              <a:extLst>
                <a:ext uri="{FF2B5EF4-FFF2-40B4-BE49-F238E27FC236}">
                  <a16:creationId xmlns="" xmlns:a16="http://schemas.microsoft.com/office/drawing/2014/main" id="{9AB7DA7B-BE42-4AAC-8CFC-C25454E58231}"/>
                </a:ext>
              </a:extLst>
            </p:cNvPr>
            <p:cNvSpPr/>
            <p:nvPr/>
          </p:nvSpPr>
          <p:spPr>
            <a:xfrm>
              <a:off x="1331640" y="3079858"/>
              <a:ext cx="198918" cy="87624"/>
            </a:xfrm>
            <a:custGeom>
              <a:avLst/>
              <a:gdLst/>
              <a:ahLst/>
              <a:cxnLst/>
              <a:rect l="l" t="t" r="r" b="b"/>
              <a:pathLst>
                <a:path w="198918" h="87624">
                  <a:moveTo>
                    <a:pt x="43812" y="0"/>
                  </a:moveTo>
                  <a:lnTo>
                    <a:pt x="198918" y="0"/>
                  </a:lnTo>
                  <a:lnTo>
                    <a:pt x="198918" y="87624"/>
                  </a:lnTo>
                  <a:lnTo>
                    <a:pt x="43812" y="87624"/>
                  </a:lnTo>
                  <a:cubicBezTo>
                    <a:pt x="19615" y="87624"/>
                    <a:pt x="0" y="68009"/>
                    <a:pt x="0" y="43812"/>
                  </a:cubicBezTo>
                  <a:cubicBezTo>
                    <a:pt x="0" y="19615"/>
                    <a:pt x="19615" y="0"/>
                    <a:pt x="43812" y="0"/>
                  </a:cubicBezTo>
                  <a:close/>
                </a:path>
              </a:pathLst>
            </a:custGeom>
            <a:gradFill flip="none" rotWithShape="1">
              <a:gsLst>
                <a:gs pos="0">
                  <a:srgbClr val="C83841"/>
                </a:gs>
                <a:gs pos="100000">
                  <a:srgbClr val="2A5A8B"/>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943" fontAlgn="base">
                <a:lnSpc>
                  <a:spcPct val="120000"/>
                </a:lnSpc>
                <a:spcBef>
                  <a:spcPct val="0"/>
                </a:spcBef>
                <a:spcAft>
                  <a:spcPct val="0"/>
                </a:spcAft>
              </a:pPr>
              <a:endParaRPr lang="zh-CN" altLang="en-US" sz="1707">
                <a:solidFill>
                  <a:prstClr val="black">
                    <a:lumMod val="75000"/>
                    <a:lumOff val="25000"/>
                  </a:prstClr>
                </a:solidFill>
                <a:cs typeface="+mn-ea"/>
                <a:sym typeface="+mn-lt"/>
              </a:endParaRPr>
            </a:p>
          </p:txBody>
        </p:sp>
      </p:grpSp>
      <p:grpSp>
        <p:nvGrpSpPr>
          <p:cNvPr id="69" name="组合 68">
            <a:extLst>
              <a:ext uri="{FF2B5EF4-FFF2-40B4-BE49-F238E27FC236}">
                <a16:creationId xmlns="" xmlns:a16="http://schemas.microsoft.com/office/drawing/2014/main" id="{14A869E6-5DC1-4BE8-B1F5-FF0F44E2869C}"/>
              </a:ext>
            </a:extLst>
          </p:cNvPr>
          <p:cNvGrpSpPr/>
          <p:nvPr/>
        </p:nvGrpSpPr>
        <p:grpSpPr>
          <a:xfrm rot="7821347">
            <a:off x="8493932" y="4895339"/>
            <a:ext cx="836916" cy="835843"/>
            <a:chOff x="988326" y="3199468"/>
            <a:chExt cx="2701948" cy="2698488"/>
          </a:xfrm>
          <a:solidFill>
            <a:srgbClr val="2A5A8B"/>
          </a:solidFill>
        </p:grpSpPr>
        <p:sp>
          <p:nvSpPr>
            <p:cNvPr id="70" name="Freeform 67">
              <a:extLst>
                <a:ext uri="{FF2B5EF4-FFF2-40B4-BE49-F238E27FC236}">
                  <a16:creationId xmlns="" xmlns:a16="http://schemas.microsoft.com/office/drawing/2014/main" id="{CB4F4FCF-22FD-43AA-9D8C-C9867BD59C34}"/>
                </a:ext>
              </a:extLst>
            </p:cNvPr>
            <p:cNvSpPr>
              <a:spLocks/>
            </p:cNvSpPr>
            <p:nvPr/>
          </p:nvSpPr>
          <p:spPr bwMode="auto">
            <a:xfrm rot="15220322" flipH="1">
              <a:off x="990056" y="3197738"/>
              <a:ext cx="2698488" cy="2701948"/>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pFill/>
            <a:ln w="28575"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fontAlgn="base">
                <a:lnSpc>
                  <a:spcPct val="130000"/>
                </a:lnSpc>
                <a:spcBef>
                  <a:spcPct val="0"/>
                </a:spcBef>
                <a:spcAft>
                  <a:spcPct val="0"/>
                </a:spcAft>
              </a:pPr>
              <a:endParaRPr lang="zh-CN" altLang="en-US" sz="3600" b="1" kern="0">
                <a:solidFill>
                  <a:schemeClr val="bg1"/>
                </a:solidFill>
                <a:latin typeface="Arial" panose="020B0604020202020204" pitchFamily="34" charset="0"/>
                <a:cs typeface="Arial" panose="020B0604020202020204" pitchFamily="34" charset="0"/>
                <a:sym typeface="+mn-lt"/>
              </a:endParaRPr>
            </a:p>
          </p:txBody>
        </p:sp>
        <p:sp>
          <p:nvSpPr>
            <p:cNvPr id="71" name="Freeform 72">
              <a:extLst>
                <a:ext uri="{FF2B5EF4-FFF2-40B4-BE49-F238E27FC236}">
                  <a16:creationId xmlns="" xmlns:a16="http://schemas.microsoft.com/office/drawing/2014/main" id="{F042C0E1-9E0C-49A0-B6A6-F1D3A08F1A42}"/>
                </a:ext>
              </a:extLst>
            </p:cNvPr>
            <p:cNvSpPr>
              <a:spLocks/>
            </p:cNvSpPr>
            <p:nvPr/>
          </p:nvSpPr>
          <p:spPr bwMode="auto">
            <a:xfrm rot="15220322" flipH="1">
              <a:off x="1379978" y="3588101"/>
              <a:ext cx="1918645" cy="1921222"/>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grpFill/>
            <a:ln w="25400" cap="flat" cmpd="sng" algn="ctr">
              <a:solidFill>
                <a:schemeClr val="bg1"/>
              </a:solidFill>
              <a:prstDash val="solid"/>
            </a:ln>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fontAlgn="base">
                <a:lnSpc>
                  <a:spcPct val="130000"/>
                </a:lnSpc>
                <a:spcBef>
                  <a:spcPct val="0"/>
                </a:spcBef>
                <a:spcAft>
                  <a:spcPct val="0"/>
                </a:spcAft>
              </a:pPr>
              <a:r>
                <a:rPr lang="en-US" altLang="zh-CN" sz="3600" b="1" kern="0" dirty="0">
                  <a:solidFill>
                    <a:schemeClr val="bg1"/>
                  </a:solidFill>
                  <a:latin typeface="Arial" panose="020B0604020202020204" pitchFamily="34" charset="0"/>
                  <a:cs typeface="Arial" panose="020B0604020202020204" pitchFamily="34" charset="0"/>
                  <a:sym typeface="+mn-lt"/>
                </a:rPr>
                <a:t>D</a:t>
              </a:r>
              <a:endParaRPr lang="zh-CN" altLang="en-US" sz="3600" b="1" kern="0" dirty="0">
                <a:solidFill>
                  <a:schemeClr val="bg1"/>
                </a:solidFill>
                <a:latin typeface="Arial" panose="020B0604020202020204" pitchFamily="34" charset="0"/>
                <a:cs typeface="Arial" panose="020B0604020202020204" pitchFamily="34" charset="0"/>
                <a:sym typeface="+mn-lt"/>
              </a:endParaRPr>
            </a:p>
          </p:txBody>
        </p:sp>
      </p:grpSp>
      <p:sp>
        <p:nvSpPr>
          <p:cNvPr id="72" name="TextBox 20">
            <a:extLst>
              <a:ext uri="{FF2B5EF4-FFF2-40B4-BE49-F238E27FC236}">
                <a16:creationId xmlns="" xmlns:a16="http://schemas.microsoft.com/office/drawing/2014/main" id="{F8B429F5-0BFA-47BB-8F03-3A55BD4B5E93}"/>
              </a:ext>
            </a:extLst>
          </p:cNvPr>
          <p:cNvSpPr txBox="1"/>
          <p:nvPr/>
        </p:nvSpPr>
        <p:spPr bwMode="auto">
          <a:xfrm>
            <a:off x="740924" y="5516054"/>
            <a:ext cx="1814278" cy="699150"/>
          </a:xfrm>
          <a:prstGeom prst="rect">
            <a:avLst/>
          </a:prstGeom>
          <a:solidFill>
            <a:srgbClr val="FFFFCC"/>
          </a:solidFill>
        </p:spPr>
        <p:txBody>
          <a:bodyPr vert="horz" wrap="square" lIns="124379" tIns="62190" rIns="124379" bIns="621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943" fontAlgn="base">
              <a:lnSpc>
                <a:spcPct val="130000"/>
              </a:lnSpc>
              <a:spcBef>
                <a:spcPct val="0"/>
              </a:spcBef>
              <a:spcAft>
                <a:spcPct val="0"/>
              </a:spcAft>
            </a:pPr>
            <a:r>
              <a:rPr lang="vi-VN" sz="3200" dirty="0">
                <a:latin typeface="Arial" panose="020B0604020202020204" pitchFamily="34" charset="0"/>
                <a:cs typeface="Arial" panose="020B0604020202020204" pitchFamily="34" charset="0"/>
              </a:rPr>
              <a:t> XY.</a:t>
            </a:r>
            <a:endParaRPr lang="en-GB" altLang="zh-CN" sz="3200" dirty="0">
              <a:solidFill>
                <a:schemeClr val="tx1">
                  <a:lumMod val="50000"/>
                  <a:lumOff val="50000"/>
                </a:schemeClr>
              </a:solidFill>
              <a:latin typeface="Arial" panose="020B0604020202020204" pitchFamily="34" charset="0"/>
              <a:cs typeface="Arial" panose="020B0604020202020204" pitchFamily="34" charset="0"/>
              <a:sym typeface="+mn-lt"/>
            </a:endParaRPr>
          </a:p>
        </p:txBody>
      </p:sp>
      <p:sp>
        <p:nvSpPr>
          <p:cNvPr id="76" name="TextBox 20">
            <a:extLst>
              <a:ext uri="{FF2B5EF4-FFF2-40B4-BE49-F238E27FC236}">
                <a16:creationId xmlns="" xmlns:a16="http://schemas.microsoft.com/office/drawing/2014/main" id="{7119F518-DF64-491A-9F16-76014126C4E6}"/>
              </a:ext>
            </a:extLst>
          </p:cNvPr>
          <p:cNvSpPr txBox="1"/>
          <p:nvPr/>
        </p:nvSpPr>
        <p:spPr bwMode="auto">
          <a:xfrm>
            <a:off x="2093845" y="3051659"/>
            <a:ext cx="1943848" cy="699150"/>
          </a:xfrm>
          <a:prstGeom prst="rect">
            <a:avLst/>
          </a:prstGeom>
          <a:solidFill>
            <a:srgbClr val="FFFFCC"/>
          </a:solidFill>
        </p:spPr>
        <p:txBody>
          <a:bodyPr vert="horz" wrap="square" lIns="124379" tIns="62190" rIns="124379" bIns="621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943" fontAlgn="base">
              <a:lnSpc>
                <a:spcPct val="130000"/>
              </a:lnSpc>
              <a:spcBef>
                <a:spcPct val="0"/>
              </a:spcBef>
              <a:spcAft>
                <a:spcPct val="0"/>
              </a:spcAft>
            </a:pPr>
            <a:r>
              <a:rPr lang="vi-VN" sz="3200" dirty="0">
                <a:latin typeface="Arial" panose="020B0604020202020204" pitchFamily="34" charset="0"/>
                <a:cs typeface="Arial" panose="020B0604020202020204" pitchFamily="34" charset="0"/>
              </a:rPr>
              <a:t> XY</a:t>
            </a:r>
            <a:r>
              <a:rPr lang="vi-VN" sz="3200" baseline="-25000" dirty="0">
                <a:latin typeface="Arial" panose="020B0604020202020204" pitchFamily="34" charset="0"/>
                <a:cs typeface="Arial" panose="020B0604020202020204" pitchFamily="34" charset="0"/>
              </a:rPr>
              <a:t>3</a:t>
            </a:r>
            <a:r>
              <a:rPr lang="vi-VN" sz="3200" dirty="0">
                <a:latin typeface="Arial" panose="020B0604020202020204" pitchFamily="34" charset="0"/>
                <a:cs typeface="Arial" panose="020B0604020202020204" pitchFamily="34" charset="0"/>
              </a:rPr>
              <a:t>.</a:t>
            </a:r>
            <a:endParaRPr lang="en-GB" altLang="zh-CN" sz="3200" dirty="0">
              <a:solidFill>
                <a:schemeClr val="tx1">
                  <a:lumMod val="50000"/>
                  <a:lumOff val="50000"/>
                </a:schemeClr>
              </a:solidFill>
              <a:latin typeface="Arial" panose="020B0604020202020204" pitchFamily="34" charset="0"/>
              <a:cs typeface="Arial" panose="020B0604020202020204" pitchFamily="34" charset="0"/>
              <a:sym typeface="+mn-lt"/>
            </a:endParaRPr>
          </a:p>
        </p:txBody>
      </p:sp>
      <p:sp>
        <p:nvSpPr>
          <p:cNvPr id="78" name="TextBox 20">
            <a:extLst>
              <a:ext uri="{FF2B5EF4-FFF2-40B4-BE49-F238E27FC236}">
                <a16:creationId xmlns="" xmlns:a16="http://schemas.microsoft.com/office/drawing/2014/main" id="{07A15BBC-E02A-46A4-A315-AA7669E7737B}"/>
              </a:ext>
            </a:extLst>
          </p:cNvPr>
          <p:cNvSpPr txBox="1"/>
          <p:nvPr/>
        </p:nvSpPr>
        <p:spPr bwMode="auto">
          <a:xfrm>
            <a:off x="8316630" y="3099783"/>
            <a:ext cx="1943847" cy="699150"/>
          </a:xfrm>
          <a:prstGeom prst="rect">
            <a:avLst/>
          </a:prstGeom>
          <a:solidFill>
            <a:srgbClr val="FFFFCC"/>
          </a:solidFill>
        </p:spPr>
        <p:txBody>
          <a:bodyPr vert="horz" wrap="square" lIns="124379" tIns="62190" rIns="124379" bIns="621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943" fontAlgn="base">
              <a:lnSpc>
                <a:spcPct val="130000"/>
              </a:lnSpc>
              <a:spcBef>
                <a:spcPct val="0"/>
              </a:spcBef>
              <a:spcAft>
                <a:spcPct val="0"/>
              </a:spcAft>
            </a:pPr>
            <a:r>
              <a:rPr lang="vi-VN" sz="3200" dirty="0">
                <a:latin typeface="Arial" panose="020B0604020202020204" pitchFamily="34" charset="0"/>
                <a:cs typeface="Arial" panose="020B0604020202020204" pitchFamily="34" charset="0"/>
              </a:rPr>
              <a:t> X</a:t>
            </a:r>
            <a:r>
              <a:rPr lang="vi-VN" sz="3200" baseline="-25000" dirty="0">
                <a:latin typeface="Arial" panose="020B0604020202020204" pitchFamily="34" charset="0"/>
                <a:cs typeface="Arial" panose="020B0604020202020204" pitchFamily="34" charset="0"/>
              </a:rPr>
              <a:t>2</a:t>
            </a:r>
            <a:r>
              <a:rPr lang="vi-VN" sz="3200" dirty="0">
                <a:latin typeface="Arial" panose="020B0604020202020204" pitchFamily="34" charset="0"/>
                <a:cs typeface="Arial" panose="020B0604020202020204" pitchFamily="34" charset="0"/>
              </a:rPr>
              <a:t>Y.</a:t>
            </a:r>
            <a:endParaRPr lang="en-GB" altLang="zh-CN" sz="3200" dirty="0">
              <a:solidFill>
                <a:schemeClr val="tx1">
                  <a:lumMod val="50000"/>
                  <a:lumOff val="50000"/>
                </a:schemeClr>
              </a:solidFill>
              <a:latin typeface="Arial" panose="020B0604020202020204" pitchFamily="34" charset="0"/>
              <a:cs typeface="Arial" panose="020B0604020202020204" pitchFamily="34" charset="0"/>
              <a:sym typeface="+mn-lt"/>
            </a:endParaRPr>
          </a:p>
        </p:txBody>
      </p:sp>
      <p:sp>
        <p:nvSpPr>
          <p:cNvPr id="82" name="TextBox 20">
            <a:extLst>
              <a:ext uri="{FF2B5EF4-FFF2-40B4-BE49-F238E27FC236}">
                <a16:creationId xmlns="" xmlns:a16="http://schemas.microsoft.com/office/drawing/2014/main" id="{28893A49-B279-4B44-B380-D8C78FD5AA9E}"/>
              </a:ext>
            </a:extLst>
          </p:cNvPr>
          <p:cNvSpPr txBox="1"/>
          <p:nvPr/>
        </p:nvSpPr>
        <p:spPr bwMode="auto">
          <a:xfrm>
            <a:off x="9815943" y="5437828"/>
            <a:ext cx="1943847" cy="699150"/>
          </a:xfrm>
          <a:prstGeom prst="rect">
            <a:avLst/>
          </a:prstGeom>
          <a:solidFill>
            <a:srgbClr val="FFFFCC"/>
          </a:solidFill>
        </p:spPr>
        <p:txBody>
          <a:bodyPr vert="horz" wrap="square" lIns="124379" tIns="62190" rIns="124379" bIns="621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943" fontAlgn="base">
              <a:lnSpc>
                <a:spcPct val="130000"/>
              </a:lnSpc>
              <a:spcBef>
                <a:spcPct val="0"/>
              </a:spcBef>
              <a:spcAft>
                <a:spcPct val="0"/>
              </a:spcAft>
            </a:pPr>
            <a:r>
              <a:rPr lang="vi-VN" sz="3200" dirty="0">
                <a:latin typeface="Arial" panose="020B0604020202020204" pitchFamily="34" charset="0"/>
                <a:cs typeface="Arial" panose="020B0604020202020204" pitchFamily="34" charset="0"/>
              </a:rPr>
              <a:t> X</a:t>
            </a:r>
            <a:r>
              <a:rPr lang="vi-VN" sz="3200" baseline="-25000" dirty="0">
                <a:latin typeface="Arial" panose="020B0604020202020204" pitchFamily="34" charset="0"/>
                <a:cs typeface="Arial" panose="020B0604020202020204" pitchFamily="34" charset="0"/>
              </a:rPr>
              <a:t>2</a:t>
            </a:r>
            <a:r>
              <a:rPr lang="vi-VN" sz="3200" dirty="0">
                <a:latin typeface="Arial" panose="020B0604020202020204" pitchFamily="34" charset="0"/>
                <a:cs typeface="Arial" panose="020B0604020202020204" pitchFamily="34" charset="0"/>
              </a:rPr>
              <a:t>Y</a:t>
            </a:r>
            <a:r>
              <a:rPr lang="vi-VN" sz="3200" baseline="-25000" dirty="0">
                <a:latin typeface="Arial" panose="020B0604020202020204" pitchFamily="34" charset="0"/>
                <a:cs typeface="Arial" panose="020B0604020202020204" pitchFamily="34" charset="0"/>
              </a:rPr>
              <a:t>3</a:t>
            </a:r>
            <a:r>
              <a:rPr lang="vi-VN" sz="3200" dirty="0">
                <a:latin typeface="Arial" panose="020B0604020202020204" pitchFamily="34" charset="0"/>
                <a:cs typeface="Arial" panose="020B0604020202020204" pitchFamily="34" charset="0"/>
              </a:rPr>
              <a:t>.</a:t>
            </a:r>
            <a:endParaRPr lang="en-GB" altLang="zh-CN" sz="3200" dirty="0">
              <a:solidFill>
                <a:schemeClr val="tx1">
                  <a:lumMod val="50000"/>
                  <a:lumOff val="50000"/>
                </a:schemeClr>
              </a:solidFill>
              <a:latin typeface="Arial" panose="020B0604020202020204" pitchFamily="34" charset="0"/>
              <a:cs typeface="Arial" panose="020B0604020202020204" pitchFamily="34" charset="0"/>
              <a:sym typeface="+mn-lt"/>
            </a:endParaRPr>
          </a:p>
        </p:txBody>
      </p:sp>
      <p:grpSp>
        <p:nvGrpSpPr>
          <p:cNvPr id="32" name="组合 53">
            <a:extLst>
              <a:ext uri="{FF2B5EF4-FFF2-40B4-BE49-F238E27FC236}">
                <a16:creationId xmlns="" xmlns:a16="http://schemas.microsoft.com/office/drawing/2014/main" id="{60445476-A2AD-4DCC-BD5B-748F9A9B8E24}"/>
              </a:ext>
            </a:extLst>
          </p:cNvPr>
          <p:cNvGrpSpPr/>
          <p:nvPr/>
        </p:nvGrpSpPr>
        <p:grpSpPr>
          <a:xfrm>
            <a:off x="2966054" y="5029908"/>
            <a:ext cx="836916" cy="835843"/>
            <a:chOff x="988326" y="3199468"/>
            <a:chExt cx="2701948" cy="2698488"/>
          </a:xfrm>
          <a:solidFill>
            <a:srgbClr val="C83841"/>
          </a:solidFill>
        </p:grpSpPr>
        <p:sp>
          <p:nvSpPr>
            <p:cNvPr id="33" name="Freeform 67">
              <a:extLst>
                <a:ext uri="{FF2B5EF4-FFF2-40B4-BE49-F238E27FC236}">
                  <a16:creationId xmlns="" xmlns:a16="http://schemas.microsoft.com/office/drawing/2014/main" id="{B20FFF84-6F1E-4B1E-A6D1-E3C688970ACC}"/>
                </a:ext>
              </a:extLst>
            </p:cNvPr>
            <p:cNvSpPr>
              <a:spLocks/>
            </p:cNvSpPr>
            <p:nvPr/>
          </p:nvSpPr>
          <p:spPr bwMode="auto">
            <a:xfrm rot="15220322" flipH="1">
              <a:off x="990056" y="3197738"/>
              <a:ext cx="2698488" cy="2701948"/>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pFill/>
            <a:ln w="28575"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fontAlgn="base">
                <a:lnSpc>
                  <a:spcPct val="130000"/>
                </a:lnSpc>
                <a:spcBef>
                  <a:spcPct val="0"/>
                </a:spcBef>
                <a:spcAft>
                  <a:spcPct val="0"/>
                </a:spcAft>
              </a:pPr>
              <a:endParaRPr lang="zh-CN" altLang="en-US" sz="3600" b="1" kern="0">
                <a:solidFill>
                  <a:schemeClr val="bg1"/>
                </a:solidFill>
                <a:latin typeface="Arial" panose="020B0604020202020204" pitchFamily="34" charset="0"/>
                <a:cs typeface="Arial" panose="020B0604020202020204" pitchFamily="34" charset="0"/>
                <a:sym typeface="+mn-lt"/>
              </a:endParaRPr>
            </a:p>
          </p:txBody>
        </p:sp>
        <p:sp>
          <p:nvSpPr>
            <p:cNvPr id="34" name="Freeform 72">
              <a:extLst>
                <a:ext uri="{FF2B5EF4-FFF2-40B4-BE49-F238E27FC236}">
                  <a16:creationId xmlns="" xmlns:a16="http://schemas.microsoft.com/office/drawing/2014/main" id="{24FCEF49-A874-4B01-853A-4FF81B97AECE}"/>
                </a:ext>
              </a:extLst>
            </p:cNvPr>
            <p:cNvSpPr>
              <a:spLocks/>
            </p:cNvSpPr>
            <p:nvPr/>
          </p:nvSpPr>
          <p:spPr bwMode="auto">
            <a:xfrm rot="15220322" flipH="1">
              <a:off x="1379978" y="3588101"/>
              <a:ext cx="1918645" cy="1921222"/>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grpFill/>
            <a:ln w="25400" cap="flat" cmpd="sng" algn="ctr">
              <a:solidFill>
                <a:schemeClr val="bg1"/>
              </a:solidFill>
              <a:prstDash val="solid"/>
            </a:ln>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fontAlgn="base">
                <a:lnSpc>
                  <a:spcPct val="130000"/>
                </a:lnSpc>
                <a:spcBef>
                  <a:spcPct val="0"/>
                </a:spcBef>
                <a:spcAft>
                  <a:spcPct val="0"/>
                </a:spcAft>
              </a:pPr>
              <a:r>
                <a:rPr lang="en-US" altLang="zh-CN" sz="3600" b="1" kern="0" dirty="0">
                  <a:solidFill>
                    <a:schemeClr val="bg1"/>
                  </a:solidFill>
                  <a:latin typeface="Arial" panose="020B0604020202020204" pitchFamily="34" charset="0"/>
                  <a:cs typeface="Arial" panose="020B0604020202020204" pitchFamily="34" charset="0"/>
                  <a:sym typeface="+mn-lt"/>
                </a:rPr>
                <a:t>C</a:t>
              </a:r>
              <a:endParaRPr lang="zh-CN" altLang="en-US" sz="3600" b="1" kern="0" dirty="0">
                <a:solidFill>
                  <a:schemeClr val="bg1"/>
                </a:solidFill>
                <a:latin typeface="Arial" panose="020B0604020202020204" pitchFamily="34" charset="0"/>
                <a:cs typeface="Arial" panose="020B0604020202020204" pitchFamily="34" charset="0"/>
                <a:sym typeface="+mn-lt"/>
              </a:endParaRPr>
            </a:p>
          </p:txBody>
        </p:sp>
      </p:grpSp>
      <p:grpSp>
        <p:nvGrpSpPr>
          <p:cNvPr id="35" name="组合 59">
            <a:extLst>
              <a:ext uri="{FF2B5EF4-FFF2-40B4-BE49-F238E27FC236}">
                <a16:creationId xmlns="" xmlns:a16="http://schemas.microsoft.com/office/drawing/2014/main" id="{FA4AE471-85BA-4737-8D64-5404B5F37706}"/>
              </a:ext>
            </a:extLst>
          </p:cNvPr>
          <p:cNvGrpSpPr/>
          <p:nvPr/>
        </p:nvGrpSpPr>
        <p:grpSpPr>
          <a:xfrm rot="1832918">
            <a:off x="4999255" y="3296605"/>
            <a:ext cx="836916" cy="835843"/>
            <a:chOff x="988326" y="3199468"/>
            <a:chExt cx="2701948" cy="2698488"/>
          </a:xfrm>
          <a:solidFill>
            <a:srgbClr val="C83841"/>
          </a:solidFill>
        </p:grpSpPr>
        <p:sp>
          <p:nvSpPr>
            <p:cNvPr id="36" name="Freeform 67">
              <a:extLst>
                <a:ext uri="{FF2B5EF4-FFF2-40B4-BE49-F238E27FC236}">
                  <a16:creationId xmlns="" xmlns:a16="http://schemas.microsoft.com/office/drawing/2014/main" id="{DA36A11D-41BF-405B-BACD-CC2FFB128241}"/>
                </a:ext>
              </a:extLst>
            </p:cNvPr>
            <p:cNvSpPr>
              <a:spLocks/>
            </p:cNvSpPr>
            <p:nvPr/>
          </p:nvSpPr>
          <p:spPr bwMode="auto">
            <a:xfrm rot="15220322" flipH="1">
              <a:off x="990056" y="3197738"/>
              <a:ext cx="2698488" cy="2701948"/>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pFill/>
            <a:ln w="28575"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fontAlgn="base">
                <a:lnSpc>
                  <a:spcPct val="130000"/>
                </a:lnSpc>
                <a:spcBef>
                  <a:spcPct val="0"/>
                </a:spcBef>
                <a:spcAft>
                  <a:spcPct val="0"/>
                </a:spcAft>
              </a:pPr>
              <a:endParaRPr lang="zh-CN" altLang="en-US" sz="3600" b="1" kern="0">
                <a:solidFill>
                  <a:schemeClr val="bg1"/>
                </a:solidFill>
                <a:latin typeface="Arial" panose="020B0604020202020204" pitchFamily="34" charset="0"/>
                <a:cs typeface="Arial" panose="020B0604020202020204" pitchFamily="34" charset="0"/>
                <a:sym typeface="+mn-lt"/>
              </a:endParaRPr>
            </a:p>
          </p:txBody>
        </p:sp>
        <p:sp>
          <p:nvSpPr>
            <p:cNvPr id="37" name="Freeform 72">
              <a:extLst>
                <a:ext uri="{FF2B5EF4-FFF2-40B4-BE49-F238E27FC236}">
                  <a16:creationId xmlns="" xmlns:a16="http://schemas.microsoft.com/office/drawing/2014/main" id="{11F4EC5E-3B1F-4524-A35F-EBCCBB08B9CB}"/>
                </a:ext>
              </a:extLst>
            </p:cNvPr>
            <p:cNvSpPr>
              <a:spLocks/>
            </p:cNvSpPr>
            <p:nvPr/>
          </p:nvSpPr>
          <p:spPr bwMode="auto">
            <a:xfrm rot="15220322" flipH="1">
              <a:off x="1379978" y="3588101"/>
              <a:ext cx="1918645" cy="1921222"/>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grpFill/>
            <a:ln w="25400" cap="flat" cmpd="sng" algn="ctr">
              <a:solidFill>
                <a:schemeClr val="bg1"/>
              </a:solidFill>
              <a:prstDash val="solid"/>
            </a:ln>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fontAlgn="base">
                <a:lnSpc>
                  <a:spcPct val="130000"/>
                </a:lnSpc>
                <a:spcBef>
                  <a:spcPct val="0"/>
                </a:spcBef>
                <a:spcAft>
                  <a:spcPct val="0"/>
                </a:spcAft>
              </a:pPr>
              <a:r>
                <a:rPr lang="en-US" altLang="zh-CN" sz="3600" b="1" kern="0" dirty="0">
                  <a:solidFill>
                    <a:schemeClr val="bg1"/>
                  </a:solidFill>
                  <a:latin typeface="Arial" panose="020B0604020202020204" pitchFamily="34" charset="0"/>
                  <a:cs typeface="Arial" panose="020B0604020202020204" pitchFamily="34" charset="0"/>
                  <a:sym typeface="+mn-lt"/>
                </a:rPr>
                <a:t>A</a:t>
              </a:r>
              <a:endParaRPr lang="zh-CN" altLang="en-US" sz="3600" b="1" kern="0" dirty="0">
                <a:solidFill>
                  <a:schemeClr val="bg1"/>
                </a:solidFill>
                <a:latin typeface="Arial" panose="020B0604020202020204" pitchFamily="34" charset="0"/>
                <a:cs typeface="Arial" panose="020B0604020202020204" pitchFamily="34" charset="0"/>
                <a:sym typeface="+mn-lt"/>
              </a:endParaRPr>
            </a:p>
          </p:txBody>
        </p:sp>
      </p:grpSp>
      <p:grpSp>
        <p:nvGrpSpPr>
          <p:cNvPr id="38" name="组合 62">
            <a:extLst>
              <a:ext uri="{FF2B5EF4-FFF2-40B4-BE49-F238E27FC236}">
                <a16:creationId xmlns="" xmlns:a16="http://schemas.microsoft.com/office/drawing/2014/main" id="{7E37DAA3-01D4-4D79-9A75-E55A12AE26B1}"/>
              </a:ext>
            </a:extLst>
          </p:cNvPr>
          <p:cNvGrpSpPr/>
          <p:nvPr/>
        </p:nvGrpSpPr>
        <p:grpSpPr>
          <a:xfrm rot="5922417">
            <a:off x="6571054" y="3313718"/>
            <a:ext cx="836916" cy="835843"/>
            <a:chOff x="988326" y="3199468"/>
            <a:chExt cx="2701948" cy="2698488"/>
          </a:xfrm>
          <a:solidFill>
            <a:srgbClr val="2A5A8B"/>
          </a:solidFill>
        </p:grpSpPr>
        <p:sp>
          <p:nvSpPr>
            <p:cNvPr id="39" name="Freeform 67">
              <a:extLst>
                <a:ext uri="{FF2B5EF4-FFF2-40B4-BE49-F238E27FC236}">
                  <a16:creationId xmlns="" xmlns:a16="http://schemas.microsoft.com/office/drawing/2014/main" id="{8F7DFEBD-023D-4E28-AC9A-E5690A0B9E66}"/>
                </a:ext>
              </a:extLst>
            </p:cNvPr>
            <p:cNvSpPr>
              <a:spLocks/>
            </p:cNvSpPr>
            <p:nvPr/>
          </p:nvSpPr>
          <p:spPr bwMode="auto">
            <a:xfrm rot="15220322" flipH="1">
              <a:off x="990056" y="3197738"/>
              <a:ext cx="2698488" cy="2701948"/>
            </a:xfrm>
            <a:custGeom>
              <a:avLst/>
              <a:gdLst>
                <a:gd name="T0" fmla="*/ 657 w 657"/>
                <a:gd name="T1" fmla="*/ 329 h 658"/>
                <a:gd name="T2" fmla="*/ 657 w 657"/>
                <a:gd name="T3" fmla="*/ 658 h 658"/>
                <a:gd name="T4" fmla="*/ 329 w 657"/>
                <a:gd name="T5" fmla="*/ 658 h 658"/>
                <a:gd name="T6" fmla="*/ 0 w 657"/>
                <a:gd name="T7" fmla="*/ 329 h 658"/>
                <a:gd name="T8" fmla="*/ 329 w 657"/>
                <a:gd name="T9" fmla="*/ 0 h 658"/>
                <a:gd name="T10" fmla="*/ 657 w 657"/>
                <a:gd name="T11" fmla="*/ 329 h 658"/>
              </a:gdLst>
              <a:ahLst/>
              <a:cxnLst>
                <a:cxn ang="0">
                  <a:pos x="T0" y="T1"/>
                </a:cxn>
                <a:cxn ang="0">
                  <a:pos x="T2" y="T3"/>
                </a:cxn>
                <a:cxn ang="0">
                  <a:pos x="T4" y="T5"/>
                </a:cxn>
                <a:cxn ang="0">
                  <a:pos x="T6" y="T7"/>
                </a:cxn>
                <a:cxn ang="0">
                  <a:pos x="T8" y="T9"/>
                </a:cxn>
                <a:cxn ang="0">
                  <a:pos x="T10" y="T11"/>
                </a:cxn>
              </a:cxnLst>
              <a:rect l="0" t="0" r="r" b="b"/>
              <a:pathLst>
                <a:path w="657" h="658">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pFill/>
            <a:ln w="28575" cap="flat" cmpd="sng" algn="ctr">
              <a:solidFill>
                <a:schemeClr val="bg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fontAlgn="base">
                <a:lnSpc>
                  <a:spcPct val="130000"/>
                </a:lnSpc>
                <a:spcBef>
                  <a:spcPct val="0"/>
                </a:spcBef>
                <a:spcAft>
                  <a:spcPct val="0"/>
                </a:spcAft>
              </a:pPr>
              <a:endParaRPr lang="zh-CN" altLang="en-US" sz="3600" b="1" kern="0">
                <a:solidFill>
                  <a:schemeClr val="bg1"/>
                </a:solidFill>
                <a:latin typeface="Arial" panose="020B0604020202020204" pitchFamily="34" charset="0"/>
                <a:cs typeface="Arial" panose="020B0604020202020204" pitchFamily="34" charset="0"/>
                <a:sym typeface="+mn-lt"/>
              </a:endParaRPr>
            </a:p>
          </p:txBody>
        </p:sp>
        <p:sp>
          <p:nvSpPr>
            <p:cNvPr id="40" name="Freeform 72">
              <a:extLst>
                <a:ext uri="{FF2B5EF4-FFF2-40B4-BE49-F238E27FC236}">
                  <a16:creationId xmlns="" xmlns:a16="http://schemas.microsoft.com/office/drawing/2014/main" id="{9BB44161-49F6-44AD-82FF-F3E03CD2DFF7}"/>
                </a:ext>
              </a:extLst>
            </p:cNvPr>
            <p:cNvSpPr>
              <a:spLocks/>
            </p:cNvSpPr>
            <p:nvPr/>
          </p:nvSpPr>
          <p:spPr bwMode="auto">
            <a:xfrm rot="15220322" flipH="1">
              <a:off x="1379978" y="3588101"/>
              <a:ext cx="1918645" cy="1921222"/>
            </a:xfrm>
            <a:custGeom>
              <a:avLst/>
              <a:gdLst>
                <a:gd name="T0" fmla="*/ 627 w 627"/>
                <a:gd name="T1" fmla="*/ 314 h 628"/>
                <a:gd name="T2" fmla="*/ 627 w 627"/>
                <a:gd name="T3" fmla="*/ 628 h 628"/>
                <a:gd name="T4" fmla="*/ 313 w 627"/>
                <a:gd name="T5" fmla="*/ 628 h 628"/>
                <a:gd name="T6" fmla="*/ 0 w 627"/>
                <a:gd name="T7" fmla="*/ 314 h 628"/>
                <a:gd name="T8" fmla="*/ 313 w 627"/>
                <a:gd name="T9" fmla="*/ 0 h 628"/>
                <a:gd name="T10" fmla="*/ 627 w 627"/>
                <a:gd name="T11" fmla="*/ 314 h 628"/>
              </a:gdLst>
              <a:ahLst/>
              <a:cxnLst>
                <a:cxn ang="0">
                  <a:pos x="T0" y="T1"/>
                </a:cxn>
                <a:cxn ang="0">
                  <a:pos x="T2" y="T3"/>
                </a:cxn>
                <a:cxn ang="0">
                  <a:pos x="T4" y="T5"/>
                </a:cxn>
                <a:cxn ang="0">
                  <a:pos x="T6" y="T7"/>
                </a:cxn>
                <a:cxn ang="0">
                  <a:pos x="T8" y="T9"/>
                </a:cxn>
                <a:cxn ang="0">
                  <a:pos x="T10" y="T11"/>
                </a:cxn>
              </a:cxnLst>
              <a:rect l="0" t="0" r="r" b="b"/>
              <a:pathLst>
                <a:path w="627" h="628">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grpFill/>
            <a:ln w="25400" cap="flat" cmpd="sng" algn="ctr">
              <a:solidFill>
                <a:schemeClr val="bg1"/>
              </a:solidFill>
              <a:prstDash val="solid"/>
            </a:ln>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fontAlgn="base">
                <a:lnSpc>
                  <a:spcPct val="130000"/>
                </a:lnSpc>
                <a:spcBef>
                  <a:spcPct val="0"/>
                </a:spcBef>
                <a:spcAft>
                  <a:spcPct val="0"/>
                </a:spcAft>
              </a:pPr>
              <a:r>
                <a:rPr lang="en-US" altLang="zh-CN" sz="3600" b="1" kern="0" dirty="0">
                  <a:solidFill>
                    <a:schemeClr val="bg1"/>
                  </a:solidFill>
                  <a:latin typeface="Arial" panose="020B0604020202020204" pitchFamily="34" charset="0"/>
                  <a:cs typeface="Arial" panose="020B0604020202020204" pitchFamily="34" charset="0"/>
                  <a:sym typeface="+mn-lt"/>
                </a:rPr>
                <a:t>B</a:t>
              </a:r>
              <a:endParaRPr lang="zh-CN" altLang="en-US" sz="3600" b="1" kern="0" dirty="0">
                <a:solidFill>
                  <a:schemeClr val="bg1"/>
                </a:solidFill>
                <a:latin typeface="Arial" panose="020B0604020202020204" pitchFamily="34" charset="0"/>
                <a:cs typeface="Arial" panose="020B0604020202020204" pitchFamily="34" charset="0"/>
                <a:sym typeface="+mn-lt"/>
              </a:endParaRPr>
            </a:p>
          </p:txBody>
        </p:sp>
      </p:grpSp>
      <p:sp>
        <p:nvSpPr>
          <p:cNvPr id="28" name="TextBox 27">
            <a:extLst>
              <a:ext uri="{FF2B5EF4-FFF2-40B4-BE49-F238E27FC236}">
                <a16:creationId xmlns="" xmlns:a16="http://schemas.microsoft.com/office/drawing/2014/main" id="{FEBE5499-D47D-4641-AB37-93AC04482CD5}"/>
              </a:ext>
            </a:extLst>
          </p:cNvPr>
          <p:cNvSpPr txBox="1"/>
          <p:nvPr/>
        </p:nvSpPr>
        <p:spPr>
          <a:xfrm>
            <a:off x="1449404" y="391220"/>
            <a:ext cx="10310386" cy="206210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vi-VN" sz="3200" b="0" i="0" dirty="0">
                <a:effectLst/>
                <a:latin typeface="Arial" panose="020B0604020202020204" pitchFamily="34" charset="0"/>
              </a:rPr>
              <a:t> Cho biết công thức hóa học của nguyên tố X với oxygen là: X</a:t>
            </a:r>
            <a:r>
              <a:rPr lang="vi-VN" sz="3200" b="0" i="0" baseline="-25000" dirty="0">
                <a:effectLst/>
                <a:latin typeface="Arial" panose="020B0604020202020204" pitchFamily="34" charset="0"/>
              </a:rPr>
              <a:t>2</a:t>
            </a:r>
            <a:r>
              <a:rPr lang="vi-VN" sz="3200" b="0" i="0" dirty="0">
                <a:effectLst/>
                <a:latin typeface="Arial" panose="020B0604020202020204" pitchFamily="34" charset="0"/>
              </a:rPr>
              <a:t>O</a:t>
            </a:r>
            <a:r>
              <a:rPr lang="vi-VN" sz="3200" b="0" i="0" baseline="-25000" dirty="0">
                <a:effectLst/>
                <a:latin typeface="Arial" panose="020B0604020202020204" pitchFamily="34" charset="0"/>
              </a:rPr>
              <a:t>3</a:t>
            </a:r>
            <a:r>
              <a:rPr lang="vi-VN" sz="3200" b="0" i="0" dirty="0">
                <a:effectLst/>
                <a:latin typeface="Arial" panose="020B0604020202020204" pitchFamily="34" charset="0"/>
              </a:rPr>
              <a:t>, công thức hóa học của nguyên tố Y với hydrogen là: YH</a:t>
            </a:r>
            <a:r>
              <a:rPr lang="vi-VN" sz="3200" b="0" i="0" baseline="-25000" dirty="0">
                <a:effectLst/>
                <a:latin typeface="Arial" panose="020B0604020202020204" pitchFamily="34" charset="0"/>
              </a:rPr>
              <a:t>2</a:t>
            </a:r>
            <a:r>
              <a:rPr lang="vi-VN" sz="3200" b="0" i="0" dirty="0">
                <a:effectLst/>
                <a:latin typeface="Arial" panose="020B0604020202020204" pitchFamily="34" charset="0"/>
              </a:rPr>
              <a:t>. Vậy hợp chất của X và Y có công thức hóa học là:</a:t>
            </a:r>
            <a:endParaRPr lang="vi-VN" sz="3200" dirty="0"/>
          </a:p>
        </p:txBody>
      </p:sp>
      <p:sp>
        <p:nvSpPr>
          <p:cNvPr id="29" name="Rectangle: Rounded Corners 28">
            <a:extLst>
              <a:ext uri="{FF2B5EF4-FFF2-40B4-BE49-F238E27FC236}">
                <a16:creationId xmlns="" xmlns:a16="http://schemas.microsoft.com/office/drawing/2014/main" id="{F8BCECDF-557C-419C-AEE5-C01BC7970046}"/>
              </a:ext>
            </a:extLst>
          </p:cNvPr>
          <p:cNvSpPr/>
          <p:nvPr/>
        </p:nvSpPr>
        <p:spPr>
          <a:xfrm>
            <a:off x="9815943" y="5516054"/>
            <a:ext cx="1943847" cy="681122"/>
          </a:xfrm>
          <a:prstGeom prst="roundRect">
            <a:avLst/>
          </a:prstGeom>
          <a:noFill/>
          <a:ln w="28575">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3334345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anim calcmode="lin" valueType="num">
                                      <p:cBhvr>
                                        <p:cTn id="13" dur="500" fill="hold"/>
                                        <p:tgtEl>
                                          <p:spTgt spid="69"/>
                                        </p:tgtEl>
                                        <p:attrNameLst>
                                          <p:attrName>ppt_x</p:attrName>
                                        </p:attrNameLst>
                                      </p:cBhvr>
                                      <p:tavLst>
                                        <p:tav tm="0">
                                          <p:val>
                                            <p:strVal val="#ppt_x"/>
                                          </p:val>
                                        </p:tav>
                                        <p:tav tm="100000">
                                          <p:val>
                                            <p:strVal val="#ppt_x"/>
                                          </p:val>
                                        </p:tav>
                                      </p:tavLst>
                                    </p:anim>
                                    <p:anim calcmode="lin" valueType="num">
                                      <p:cBhvr>
                                        <p:cTn id="14" dur="500" fill="hold"/>
                                        <p:tgtEl>
                                          <p:spTgt spid="6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anim calcmode="lin" valueType="num">
                                      <p:cBhvr>
                                        <p:cTn id="19" dur="500" fill="hold"/>
                                        <p:tgtEl>
                                          <p:spTgt spid="72"/>
                                        </p:tgtEl>
                                        <p:attrNameLst>
                                          <p:attrName>ppt_x</p:attrName>
                                        </p:attrNameLst>
                                      </p:cBhvr>
                                      <p:tavLst>
                                        <p:tav tm="0">
                                          <p:val>
                                            <p:strVal val="#ppt_x"/>
                                          </p:val>
                                        </p:tav>
                                        <p:tav tm="100000">
                                          <p:val>
                                            <p:strVal val="#ppt_x"/>
                                          </p:val>
                                        </p:tav>
                                      </p:tavLst>
                                    </p:anim>
                                    <p:anim calcmode="lin" valueType="num">
                                      <p:cBhvr>
                                        <p:cTn id="20" dur="500" fill="hold"/>
                                        <p:tgtEl>
                                          <p:spTgt spid="7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anim calcmode="lin" valueType="num">
                                      <p:cBhvr>
                                        <p:cTn id="25" dur="500" fill="hold"/>
                                        <p:tgtEl>
                                          <p:spTgt spid="76"/>
                                        </p:tgtEl>
                                        <p:attrNameLst>
                                          <p:attrName>ppt_x</p:attrName>
                                        </p:attrNameLst>
                                      </p:cBhvr>
                                      <p:tavLst>
                                        <p:tav tm="0">
                                          <p:val>
                                            <p:strVal val="#ppt_x"/>
                                          </p:val>
                                        </p:tav>
                                        <p:tav tm="100000">
                                          <p:val>
                                            <p:strVal val="#ppt_x"/>
                                          </p:val>
                                        </p:tav>
                                      </p:tavLst>
                                    </p:anim>
                                    <p:anim calcmode="lin" valueType="num">
                                      <p:cBhvr>
                                        <p:cTn id="26" dur="500" fill="hold"/>
                                        <p:tgtEl>
                                          <p:spTgt spid="76"/>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anim calcmode="lin" valueType="num">
                                      <p:cBhvr>
                                        <p:cTn id="31" dur="500" fill="hold"/>
                                        <p:tgtEl>
                                          <p:spTgt spid="78"/>
                                        </p:tgtEl>
                                        <p:attrNameLst>
                                          <p:attrName>ppt_x</p:attrName>
                                        </p:attrNameLst>
                                      </p:cBhvr>
                                      <p:tavLst>
                                        <p:tav tm="0">
                                          <p:val>
                                            <p:strVal val="#ppt_x"/>
                                          </p:val>
                                        </p:tav>
                                        <p:tav tm="100000">
                                          <p:val>
                                            <p:strVal val="#ppt_x"/>
                                          </p:val>
                                        </p:tav>
                                      </p:tavLst>
                                    </p:anim>
                                    <p:anim calcmode="lin" valueType="num">
                                      <p:cBhvr>
                                        <p:cTn id="32" dur="500" fill="hold"/>
                                        <p:tgtEl>
                                          <p:spTgt spid="78"/>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anim calcmode="lin" valueType="num">
                                      <p:cBhvr>
                                        <p:cTn id="37" dur="500" fill="hold"/>
                                        <p:tgtEl>
                                          <p:spTgt spid="82"/>
                                        </p:tgtEl>
                                        <p:attrNameLst>
                                          <p:attrName>ppt_x</p:attrName>
                                        </p:attrNameLst>
                                      </p:cBhvr>
                                      <p:tavLst>
                                        <p:tav tm="0">
                                          <p:val>
                                            <p:strVal val="#ppt_x"/>
                                          </p:val>
                                        </p:tav>
                                        <p:tav tm="100000">
                                          <p:val>
                                            <p:strVal val="#ppt_x"/>
                                          </p:val>
                                        </p:tav>
                                      </p:tavLst>
                                    </p:anim>
                                    <p:anim calcmode="lin" valueType="num">
                                      <p:cBhvr>
                                        <p:cTn id="38" dur="500" fill="hold"/>
                                        <p:tgtEl>
                                          <p:spTgt spid="82"/>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anim calcmode="lin" valueType="num">
                                      <p:cBhvr>
                                        <p:cTn id="43" dur="500" fill="hold"/>
                                        <p:tgtEl>
                                          <p:spTgt spid="32"/>
                                        </p:tgtEl>
                                        <p:attrNameLst>
                                          <p:attrName>ppt_x</p:attrName>
                                        </p:attrNameLst>
                                      </p:cBhvr>
                                      <p:tavLst>
                                        <p:tav tm="0">
                                          <p:val>
                                            <p:strVal val="#ppt_x"/>
                                          </p:val>
                                        </p:tav>
                                        <p:tav tm="100000">
                                          <p:val>
                                            <p:strVal val="#ppt_x"/>
                                          </p:val>
                                        </p:tav>
                                      </p:tavLst>
                                    </p:anim>
                                    <p:anim calcmode="lin" valueType="num">
                                      <p:cBhvr>
                                        <p:cTn id="44" dur="5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anim calcmode="lin" valueType="num">
                                      <p:cBhvr>
                                        <p:cTn id="53" dur="500" fill="hold"/>
                                        <p:tgtEl>
                                          <p:spTgt spid="38"/>
                                        </p:tgtEl>
                                        <p:attrNameLst>
                                          <p:attrName>ppt_x</p:attrName>
                                        </p:attrNameLst>
                                      </p:cBhvr>
                                      <p:tavLst>
                                        <p:tav tm="0">
                                          <p:val>
                                            <p:strVal val="#ppt_x"/>
                                          </p:val>
                                        </p:tav>
                                        <p:tav tm="100000">
                                          <p:val>
                                            <p:strVal val="#ppt_x"/>
                                          </p:val>
                                        </p:tav>
                                      </p:tavLst>
                                    </p:anim>
                                    <p:anim calcmode="lin" valueType="num">
                                      <p:cBhvr>
                                        <p:cTn id="54"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ircle(in)">
                                      <p:cBhvr>
                                        <p:cTn id="5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6" grpId="0" animBg="1"/>
      <p:bldP spid="78" grpId="0" animBg="1"/>
      <p:bldP spid="82" grpId="0" animBg="1"/>
      <p:bldP spid="2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DE697DE-EC01-45A4-B729-734A2195EE58}"/>
              </a:ext>
            </a:extLst>
          </p:cNvPr>
          <p:cNvGrpSpPr/>
          <p:nvPr/>
        </p:nvGrpSpPr>
        <p:grpSpPr>
          <a:xfrm>
            <a:off x="280235" y="-144378"/>
            <a:ext cx="790575" cy="1024802"/>
            <a:chOff x="104026" y="-94003"/>
            <a:chExt cx="790575" cy="1024802"/>
          </a:xfrm>
          <a:effectLst>
            <a:outerShdw blurRad="50800" dist="76200" dir="2700000" algn="tl" rotWithShape="0">
              <a:prstClr val="black">
                <a:alpha val="40000"/>
              </a:prstClr>
            </a:outerShdw>
          </a:effectLst>
        </p:grpSpPr>
        <p:sp>
          <p:nvSpPr>
            <p:cNvPr id="10" name="矩形 9">
              <a:extLst>
                <a:ext uri="{FF2B5EF4-FFF2-40B4-BE49-F238E27FC236}">
                  <a16:creationId xmlns="" xmlns:a16="http://schemas.microsoft.com/office/drawing/2014/main" id="{068E2DA1-0C72-44F0-9712-36E760DFE754}"/>
                </a:ext>
              </a:extLst>
            </p:cNvPr>
            <p:cNvSpPr/>
            <p:nvPr/>
          </p:nvSpPr>
          <p:spPr>
            <a:xfrm>
              <a:off x="104026" y="-94003"/>
              <a:ext cx="790575" cy="10243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3AC09484-5DFC-4E15-BA37-E35BCFC8BA57}"/>
                </a:ext>
              </a:extLst>
            </p:cNvPr>
            <p:cNvSpPr txBox="1"/>
            <p:nvPr/>
          </p:nvSpPr>
          <p:spPr>
            <a:xfrm>
              <a:off x="121645" y="222913"/>
              <a:ext cx="755335" cy="707886"/>
            </a:xfrm>
            <a:prstGeom prst="rect">
              <a:avLst/>
            </a:prstGeom>
            <a:noFill/>
          </p:spPr>
          <p:txBody>
            <a:bodyPr wrap="none" rtlCol="0">
              <a:spAutoFit/>
            </a:bodyPr>
            <a:lstStyle/>
            <a:p>
              <a:r>
                <a:rPr lang="en-US" altLang="zh-CN" sz="4000" b="1" dirty="0">
                  <a:solidFill>
                    <a:schemeClr val="bg1"/>
                  </a:solidFill>
                  <a:latin typeface="Arial" panose="020B0604020202020204" pitchFamily="34" charset="0"/>
                  <a:cs typeface="Arial" panose="020B0604020202020204" pitchFamily="34" charset="0"/>
                  <a:sym typeface="+mn-lt"/>
                </a:rPr>
                <a:t>06</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sp>
        <p:nvSpPr>
          <p:cNvPr id="12" name="文本框 11">
            <a:extLst>
              <a:ext uri="{FF2B5EF4-FFF2-40B4-BE49-F238E27FC236}">
                <a16:creationId xmlns="" xmlns:a16="http://schemas.microsoft.com/office/drawing/2014/main" id="{2E8CC872-7BE3-4E7D-8050-86651BF8CFCC}"/>
              </a:ext>
            </a:extLst>
          </p:cNvPr>
          <p:cNvSpPr txBox="1"/>
          <p:nvPr/>
        </p:nvSpPr>
        <p:spPr>
          <a:xfrm>
            <a:off x="1145475" y="172538"/>
            <a:ext cx="305820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grpSp>
        <p:nvGrpSpPr>
          <p:cNvPr id="32" name="组合 31">
            <a:extLst>
              <a:ext uri="{FF2B5EF4-FFF2-40B4-BE49-F238E27FC236}">
                <a16:creationId xmlns="" xmlns:a16="http://schemas.microsoft.com/office/drawing/2014/main" id="{54E4FE9A-2600-4156-A9D0-12354D8F793A}"/>
              </a:ext>
            </a:extLst>
          </p:cNvPr>
          <p:cNvGrpSpPr/>
          <p:nvPr/>
        </p:nvGrpSpPr>
        <p:grpSpPr>
          <a:xfrm>
            <a:off x="3693885" y="4978385"/>
            <a:ext cx="1201323" cy="1221606"/>
            <a:chOff x="1101935" y="1054869"/>
            <a:chExt cx="1369556" cy="1392682"/>
          </a:xfrm>
        </p:grpSpPr>
        <p:sp>
          <p:nvSpPr>
            <p:cNvPr id="33" name="椭圆 28">
              <a:extLst>
                <a:ext uri="{FF2B5EF4-FFF2-40B4-BE49-F238E27FC236}">
                  <a16:creationId xmlns="" xmlns:a16="http://schemas.microsoft.com/office/drawing/2014/main" id="{603B2F9D-4F7D-4C80-A988-DB9E36D93596}"/>
                </a:ext>
              </a:extLst>
            </p:cNvPr>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C8384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a:lnSpc>
                  <a:spcPct val="130000"/>
                </a:lnSpc>
                <a:defRPr/>
              </a:pPr>
              <a:endParaRPr lang="en-US" sz="4400" b="1" kern="0">
                <a:cs typeface="+mn-ea"/>
                <a:sym typeface="+mn-lt"/>
              </a:endParaRPr>
            </a:p>
          </p:txBody>
        </p:sp>
        <p:sp>
          <p:nvSpPr>
            <p:cNvPr id="34" name="椭圆 29">
              <a:extLst>
                <a:ext uri="{FF2B5EF4-FFF2-40B4-BE49-F238E27FC236}">
                  <a16:creationId xmlns="" xmlns:a16="http://schemas.microsoft.com/office/drawing/2014/main" id="{0BBBB8C4-F13D-46B4-9990-FC61213C2434}"/>
                </a:ext>
              </a:extLst>
            </p:cNvPr>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C83841"/>
              </a:solidFill>
              <a:prstDash val="solid"/>
            </a:ln>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a:lnSpc>
                  <a:spcPct val="130000"/>
                </a:lnSpc>
                <a:defRPr/>
              </a:pPr>
              <a:r>
                <a:rPr lang="en-US" sz="4400" b="1" kern="0" dirty="0">
                  <a:cs typeface="+mn-ea"/>
                  <a:sym typeface="+mn-lt"/>
                </a:rPr>
                <a:t>C</a:t>
              </a:r>
            </a:p>
          </p:txBody>
        </p:sp>
      </p:grpSp>
      <p:sp>
        <p:nvSpPr>
          <p:cNvPr id="35" name="Freeform 6">
            <a:extLst>
              <a:ext uri="{FF2B5EF4-FFF2-40B4-BE49-F238E27FC236}">
                <a16:creationId xmlns="" xmlns:a16="http://schemas.microsoft.com/office/drawing/2014/main" id="{92AD51D5-58F1-4812-8237-B8E6782FE54B}"/>
              </a:ext>
            </a:extLst>
          </p:cNvPr>
          <p:cNvSpPr>
            <a:spLocks/>
          </p:cNvSpPr>
          <p:nvPr/>
        </p:nvSpPr>
        <p:spPr bwMode="auto">
          <a:xfrm>
            <a:off x="8578442" y="2650559"/>
            <a:ext cx="1116240" cy="1116246"/>
          </a:xfrm>
          <a:custGeom>
            <a:avLst/>
            <a:gdLst>
              <a:gd name="T0" fmla="*/ 242 w 242"/>
              <a:gd name="T1" fmla="*/ 94 h 242"/>
              <a:gd name="T2" fmla="*/ 137 w 242"/>
              <a:gd name="T3" fmla="*/ 137 h 242"/>
              <a:gd name="T4" fmla="*/ 94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1"/>
                  <a:pt x="137" y="137"/>
                </a:cubicBezTo>
                <a:cubicBezTo>
                  <a:pt x="110" y="164"/>
                  <a:pt x="94" y="201"/>
                  <a:pt x="94" y="242"/>
                </a:cubicBezTo>
                <a:cubicBezTo>
                  <a:pt x="0" y="242"/>
                  <a:pt x="0" y="242"/>
                  <a:pt x="0" y="242"/>
                </a:cubicBezTo>
                <a:cubicBezTo>
                  <a:pt x="0" y="175"/>
                  <a:pt x="27" y="115"/>
                  <a:pt x="71" y="71"/>
                </a:cubicBezTo>
                <a:cubicBezTo>
                  <a:pt x="115" y="28"/>
                  <a:pt x="175" y="0"/>
                  <a:pt x="242" y="0"/>
                </a:cubicBezTo>
                <a:lnTo>
                  <a:pt x="242" y="94"/>
                </a:lnTo>
                <a:close/>
              </a:path>
            </a:pathLst>
          </a:custGeom>
          <a:solidFill>
            <a:srgbClr val="2A5A8B"/>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2399" kern="0">
              <a:solidFill>
                <a:schemeClr val="accent4"/>
              </a:solidFill>
              <a:cs typeface="+mn-ea"/>
              <a:sym typeface="+mn-lt"/>
            </a:endParaRPr>
          </a:p>
        </p:txBody>
      </p:sp>
      <p:sp>
        <p:nvSpPr>
          <p:cNvPr id="36" name="Freeform 7">
            <a:extLst>
              <a:ext uri="{FF2B5EF4-FFF2-40B4-BE49-F238E27FC236}">
                <a16:creationId xmlns="" xmlns:a16="http://schemas.microsoft.com/office/drawing/2014/main" id="{27830D82-27EC-4333-85CB-94404E4E7805}"/>
              </a:ext>
            </a:extLst>
          </p:cNvPr>
          <p:cNvSpPr>
            <a:spLocks/>
          </p:cNvSpPr>
          <p:nvPr/>
        </p:nvSpPr>
        <p:spPr bwMode="auto">
          <a:xfrm>
            <a:off x="7894234" y="3766805"/>
            <a:ext cx="1118194" cy="1118199"/>
          </a:xfrm>
          <a:custGeom>
            <a:avLst/>
            <a:gdLst>
              <a:gd name="T0" fmla="*/ 0 w 242"/>
              <a:gd name="T1" fmla="*/ 148 h 242"/>
              <a:gd name="T2" fmla="*/ 105 w 242"/>
              <a:gd name="T3" fmla="*/ 105 h 242"/>
              <a:gd name="T4" fmla="*/ 148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2"/>
                  <a:pt x="105" y="105"/>
                </a:cubicBezTo>
                <a:cubicBezTo>
                  <a:pt x="132" y="78"/>
                  <a:pt x="148" y="41"/>
                  <a:pt x="148"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2A5A8B"/>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2399" kern="0">
              <a:solidFill>
                <a:sysClr val="windowText" lastClr="000000"/>
              </a:solidFill>
              <a:cs typeface="+mn-ea"/>
              <a:sym typeface="+mn-lt"/>
            </a:endParaRPr>
          </a:p>
        </p:txBody>
      </p:sp>
      <p:sp>
        <p:nvSpPr>
          <p:cNvPr id="37" name="Freeform 8">
            <a:extLst>
              <a:ext uri="{FF2B5EF4-FFF2-40B4-BE49-F238E27FC236}">
                <a16:creationId xmlns="" xmlns:a16="http://schemas.microsoft.com/office/drawing/2014/main" id="{0BE48411-1320-4159-9997-CC46F833B84D}"/>
              </a:ext>
            </a:extLst>
          </p:cNvPr>
          <p:cNvSpPr>
            <a:spLocks/>
          </p:cNvSpPr>
          <p:nvPr/>
        </p:nvSpPr>
        <p:spPr bwMode="auto">
          <a:xfrm>
            <a:off x="6781902" y="3766805"/>
            <a:ext cx="1112330" cy="1118199"/>
          </a:xfrm>
          <a:custGeom>
            <a:avLst/>
            <a:gdLst>
              <a:gd name="T0" fmla="*/ 241 w 241"/>
              <a:gd name="T1" fmla="*/ 242 h 242"/>
              <a:gd name="T2" fmla="*/ 70 w 241"/>
              <a:gd name="T3" fmla="*/ 171 h 242"/>
              <a:gd name="T4" fmla="*/ 0 w 241"/>
              <a:gd name="T5" fmla="*/ 0 h 242"/>
              <a:gd name="T6" fmla="*/ 93 w 241"/>
              <a:gd name="T7" fmla="*/ 0 h 242"/>
              <a:gd name="T8" fmla="*/ 136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4" y="242"/>
                  <a:pt x="114" y="215"/>
                  <a:pt x="70" y="171"/>
                </a:cubicBezTo>
                <a:cubicBezTo>
                  <a:pt x="27" y="127"/>
                  <a:pt x="0" y="67"/>
                  <a:pt x="0" y="0"/>
                </a:cubicBezTo>
                <a:cubicBezTo>
                  <a:pt x="93" y="0"/>
                  <a:pt x="93" y="0"/>
                  <a:pt x="93" y="0"/>
                </a:cubicBezTo>
                <a:cubicBezTo>
                  <a:pt x="93" y="41"/>
                  <a:pt x="110" y="78"/>
                  <a:pt x="136" y="105"/>
                </a:cubicBezTo>
                <a:cubicBezTo>
                  <a:pt x="163" y="132"/>
                  <a:pt x="200" y="148"/>
                  <a:pt x="241" y="148"/>
                </a:cubicBezTo>
                <a:lnTo>
                  <a:pt x="241" y="242"/>
                </a:lnTo>
                <a:close/>
              </a:path>
            </a:pathLst>
          </a:custGeom>
          <a:solidFill>
            <a:srgbClr val="2A5A8B"/>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5400" b="1" kern="0">
              <a:cs typeface="+mn-ea"/>
              <a:sym typeface="+mn-lt"/>
            </a:endParaRPr>
          </a:p>
        </p:txBody>
      </p:sp>
      <p:sp>
        <p:nvSpPr>
          <p:cNvPr id="38" name="Freeform 9">
            <a:extLst>
              <a:ext uri="{FF2B5EF4-FFF2-40B4-BE49-F238E27FC236}">
                <a16:creationId xmlns="" xmlns:a16="http://schemas.microsoft.com/office/drawing/2014/main" id="{AA437119-345E-496A-A7C8-9B80A09B9C48}"/>
              </a:ext>
            </a:extLst>
          </p:cNvPr>
          <p:cNvSpPr>
            <a:spLocks/>
          </p:cNvSpPr>
          <p:nvPr/>
        </p:nvSpPr>
        <p:spPr bwMode="auto">
          <a:xfrm>
            <a:off x="6093783" y="2650559"/>
            <a:ext cx="1116240" cy="1116246"/>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8"/>
                  <a:pt x="171" y="71"/>
                </a:cubicBezTo>
                <a:cubicBezTo>
                  <a:pt x="215" y="115"/>
                  <a:pt x="242" y="175"/>
                  <a:pt x="242" y="242"/>
                </a:cubicBezTo>
                <a:cubicBezTo>
                  <a:pt x="149" y="242"/>
                  <a:pt x="149" y="242"/>
                  <a:pt x="149" y="242"/>
                </a:cubicBezTo>
                <a:cubicBezTo>
                  <a:pt x="149" y="201"/>
                  <a:pt x="132" y="164"/>
                  <a:pt x="105" y="137"/>
                </a:cubicBezTo>
                <a:cubicBezTo>
                  <a:pt x="78" y="111"/>
                  <a:pt x="41" y="94"/>
                  <a:pt x="0" y="94"/>
                </a:cubicBezTo>
                <a:lnTo>
                  <a:pt x="0" y="0"/>
                </a:lnTo>
                <a:close/>
              </a:path>
            </a:pathLst>
          </a:custGeom>
          <a:solidFill>
            <a:srgbClr val="C83841"/>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5400" b="1" kern="0">
              <a:cs typeface="+mn-ea"/>
              <a:sym typeface="+mn-lt"/>
            </a:endParaRPr>
          </a:p>
        </p:txBody>
      </p:sp>
      <p:sp>
        <p:nvSpPr>
          <p:cNvPr id="39" name="Freeform 10">
            <a:extLst>
              <a:ext uri="{FF2B5EF4-FFF2-40B4-BE49-F238E27FC236}">
                <a16:creationId xmlns="" xmlns:a16="http://schemas.microsoft.com/office/drawing/2014/main" id="{5B974F93-ED5E-4420-A609-FC6D98DD791E}"/>
              </a:ext>
            </a:extLst>
          </p:cNvPr>
          <p:cNvSpPr>
            <a:spLocks/>
          </p:cNvSpPr>
          <p:nvPr/>
        </p:nvSpPr>
        <p:spPr bwMode="auto">
          <a:xfrm>
            <a:off x="4981453" y="2650559"/>
            <a:ext cx="1112330" cy="1116246"/>
          </a:xfrm>
          <a:custGeom>
            <a:avLst/>
            <a:gdLst>
              <a:gd name="T0" fmla="*/ 241 w 241"/>
              <a:gd name="T1" fmla="*/ 94 h 242"/>
              <a:gd name="T2" fmla="*/ 137 w 241"/>
              <a:gd name="T3" fmla="*/ 137 h 242"/>
              <a:gd name="T4" fmla="*/ 93 w 241"/>
              <a:gd name="T5" fmla="*/ 242 h 242"/>
              <a:gd name="T6" fmla="*/ 0 w 241"/>
              <a:gd name="T7" fmla="*/ 242 h 242"/>
              <a:gd name="T8" fmla="*/ 71 w 241"/>
              <a:gd name="T9" fmla="*/ 71 h 242"/>
              <a:gd name="T10" fmla="*/ 241 w 241"/>
              <a:gd name="T11" fmla="*/ 0 h 242"/>
              <a:gd name="T12" fmla="*/ 241 w 241"/>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94"/>
                </a:moveTo>
                <a:cubicBezTo>
                  <a:pt x="200" y="94"/>
                  <a:pt x="163" y="111"/>
                  <a:pt x="137" y="137"/>
                </a:cubicBezTo>
                <a:cubicBezTo>
                  <a:pt x="110" y="164"/>
                  <a:pt x="93" y="201"/>
                  <a:pt x="93" y="242"/>
                </a:cubicBezTo>
                <a:cubicBezTo>
                  <a:pt x="0" y="242"/>
                  <a:pt x="0" y="242"/>
                  <a:pt x="0" y="242"/>
                </a:cubicBezTo>
                <a:cubicBezTo>
                  <a:pt x="0" y="175"/>
                  <a:pt x="27" y="115"/>
                  <a:pt x="71" y="71"/>
                </a:cubicBezTo>
                <a:cubicBezTo>
                  <a:pt x="114" y="28"/>
                  <a:pt x="175" y="0"/>
                  <a:pt x="241" y="0"/>
                </a:cubicBezTo>
                <a:lnTo>
                  <a:pt x="241" y="94"/>
                </a:lnTo>
                <a:close/>
              </a:path>
            </a:pathLst>
          </a:custGeom>
          <a:solidFill>
            <a:srgbClr val="C83841"/>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5400" b="1" kern="0">
              <a:cs typeface="+mn-ea"/>
              <a:sym typeface="+mn-lt"/>
            </a:endParaRPr>
          </a:p>
        </p:txBody>
      </p:sp>
      <p:sp>
        <p:nvSpPr>
          <p:cNvPr id="40" name="Freeform 11">
            <a:extLst>
              <a:ext uri="{FF2B5EF4-FFF2-40B4-BE49-F238E27FC236}">
                <a16:creationId xmlns="" xmlns:a16="http://schemas.microsoft.com/office/drawing/2014/main" id="{FDCF2E8E-FC1A-43EA-A261-06C3BD4DA0E2}"/>
              </a:ext>
            </a:extLst>
          </p:cNvPr>
          <p:cNvSpPr>
            <a:spLocks/>
          </p:cNvSpPr>
          <p:nvPr/>
        </p:nvSpPr>
        <p:spPr bwMode="auto">
          <a:xfrm>
            <a:off x="4981453" y="3766805"/>
            <a:ext cx="1112330" cy="11181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2"/>
                  <a:pt x="200" y="148"/>
                  <a:pt x="241" y="148"/>
                </a:cubicBezTo>
                <a:lnTo>
                  <a:pt x="241" y="242"/>
                </a:lnTo>
                <a:close/>
              </a:path>
            </a:pathLst>
          </a:custGeom>
          <a:solidFill>
            <a:srgbClr val="C83841"/>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5400" b="1" kern="0">
              <a:cs typeface="+mn-ea"/>
              <a:sym typeface="+mn-lt"/>
            </a:endParaRPr>
          </a:p>
        </p:txBody>
      </p:sp>
      <p:sp>
        <p:nvSpPr>
          <p:cNvPr id="41" name="Freeform 12">
            <a:extLst>
              <a:ext uri="{FF2B5EF4-FFF2-40B4-BE49-F238E27FC236}">
                <a16:creationId xmlns="" xmlns:a16="http://schemas.microsoft.com/office/drawing/2014/main" id="{499AD677-114F-4166-97DD-63DB937AFB9B}"/>
              </a:ext>
            </a:extLst>
          </p:cNvPr>
          <p:cNvSpPr>
            <a:spLocks/>
          </p:cNvSpPr>
          <p:nvPr/>
        </p:nvSpPr>
        <p:spPr bwMode="auto">
          <a:xfrm>
            <a:off x="6093783" y="4451017"/>
            <a:ext cx="1116240" cy="1116246"/>
          </a:xfrm>
          <a:custGeom>
            <a:avLst/>
            <a:gdLst>
              <a:gd name="T0" fmla="*/ 0 w 242"/>
              <a:gd name="T1" fmla="*/ 0 h 242"/>
              <a:gd name="T2" fmla="*/ 171 w 242"/>
              <a:gd name="T3" fmla="*/ 71 h 242"/>
              <a:gd name="T4" fmla="*/ 242 w 242"/>
              <a:gd name="T5" fmla="*/ 242 h 242"/>
              <a:gd name="T6" fmla="*/ 149 w 242"/>
              <a:gd name="T7" fmla="*/ 242 h 242"/>
              <a:gd name="T8" fmla="*/ 105 w 242"/>
              <a:gd name="T9" fmla="*/ 137 h 242"/>
              <a:gd name="T10" fmla="*/ 0 w 242"/>
              <a:gd name="T11" fmla="*/ 94 h 242"/>
              <a:gd name="T12" fmla="*/ 0 w 242"/>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0"/>
                </a:moveTo>
                <a:cubicBezTo>
                  <a:pt x="67" y="0"/>
                  <a:pt x="127" y="27"/>
                  <a:pt x="171" y="71"/>
                </a:cubicBezTo>
                <a:cubicBezTo>
                  <a:pt x="215" y="115"/>
                  <a:pt x="242" y="175"/>
                  <a:pt x="242" y="242"/>
                </a:cubicBezTo>
                <a:cubicBezTo>
                  <a:pt x="149" y="242"/>
                  <a:pt x="149" y="242"/>
                  <a:pt x="149" y="242"/>
                </a:cubicBezTo>
                <a:cubicBezTo>
                  <a:pt x="149" y="201"/>
                  <a:pt x="132" y="164"/>
                  <a:pt x="105" y="137"/>
                </a:cubicBezTo>
                <a:cubicBezTo>
                  <a:pt x="78" y="110"/>
                  <a:pt x="41" y="94"/>
                  <a:pt x="0" y="94"/>
                </a:cubicBezTo>
                <a:lnTo>
                  <a:pt x="0" y="0"/>
                </a:lnTo>
                <a:close/>
              </a:path>
            </a:pathLst>
          </a:custGeom>
          <a:solidFill>
            <a:srgbClr val="2A5A8B"/>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5400" b="1" kern="0">
              <a:cs typeface="+mn-ea"/>
              <a:sym typeface="+mn-lt"/>
            </a:endParaRPr>
          </a:p>
        </p:txBody>
      </p:sp>
      <p:sp>
        <p:nvSpPr>
          <p:cNvPr id="42" name="Freeform 13">
            <a:extLst>
              <a:ext uri="{FF2B5EF4-FFF2-40B4-BE49-F238E27FC236}">
                <a16:creationId xmlns="" xmlns:a16="http://schemas.microsoft.com/office/drawing/2014/main" id="{93FD4AAC-07A2-4F5C-BA27-9EBEA9E99481}"/>
              </a:ext>
            </a:extLst>
          </p:cNvPr>
          <p:cNvSpPr>
            <a:spLocks/>
          </p:cNvSpPr>
          <p:nvPr/>
        </p:nvSpPr>
        <p:spPr bwMode="auto">
          <a:xfrm>
            <a:off x="6093783" y="5567263"/>
            <a:ext cx="1116240" cy="1118199"/>
          </a:xfrm>
          <a:custGeom>
            <a:avLst/>
            <a:gdLst>
              <a:gd name="T0" fmla="*/ 0 w 242"/>
              <a:gd name="T1" fmla="*/ 148 h 242"/>
              <a:gd name="T2" fmla="*/ 105 w 242"/>
              <a:gd name="T3" fmla="*/ 105 h 242"/>
              <a:gd name="T4" fmla="*/ 149 w 242"/>
              <a:gd name="T5" fmla="*/ 0 h 242"/>
              <a:gd name="T6" fmla="*/ 242 w 242"/>
              <a:gd name="T7" fmla="*/ 0 h 242"/>
              <a:gd name="T8" fmla="*/ 171 w 242"/>
              <a:gd name="T9" fmla="*/ 171 h 242"/>
              <a:gd name="T10" fmla="*/ 0 w 242"/>
              <a:gd name="T11" fmla="*/ 242 h 242"/>
              <a:gd name="T12" fmla="*/ 0 w 242"/>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0" y="148"/>
                </a:moveTo>
                <a:cubicBezTo>
                  <a:pt x="41" y="148"/>
                  <a:pt x="78" y="131"/>
                  <a:pt x="105" y="105"/>
                </a:cubicBezTo>
                <a:cubicBezTo>
                  <a:pt x="132" y="78"/>
                  <a:pt x="149" y="41"/>
                  <a:pt x="149" y="0"/>
                </a:cubicBezTo>
                <a:cubicBezTo>
                  <a:pt x="242" y="0"/>
                  <a:pt x="242" y="0"/>
                  <a:pt x="242" y="0"/>
                </a:cubicBezTo>
                <a:cubicBezTo>
                  <a:pt x="242" y="67"/>
                  <a:pt x="215" y="127"/>
                  <a:pt x="171" y="171"/>
                </a:cubicBezTo>
                <a:cubicBezTo>
                  <a:pt x="127" y="215"/>
                  <a:pt x="67" y="242"/>
                  <a:pt x="0" y="242"/>
                </a:cubicBezTo>
                <a:lnTo>
                  <a:pt x="0" y="148"/>
                </a:lnTo>
                <a:close/>
              </a:path>
            </a:pathLst>
          </a:custGeom>
          <a:solidFill>
            <a:srgbClr val="2A5A8B"/>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5400" b="1" kern="0">
              <a:cs typeface="+mn-ea"/>
              <a:sym typeface="+mn-lt"/>
            </a:endParaRPr>
          </a:p>
        </p:txBody>
      </p:sp>
      <p:sp>
        <p:nvSpPr>
          <p:cNvPr id="43" name="Freeform 14">
            <a:extLst>
              <a:ext uri="{FF2B5EF4-FFF2-40B4-BE49-F238E27FC236}">
                <a16:creationId xmlns="" xmlns:a16="http://schemas.microsoft.com/office/drawing/2014/main" id="{15CE42BF-5F30-49F8-81BB-814DB71F0311}"/>
              </a:ext>
            </a:extLst>
          </p:cNvPr>
          <p:cNvSpPr>
            <a:spLocks/>
          </p:cNvSpPr>
          <p:nvPr/>
        </p:nvSpPr>
        <p:spPr bwMode="auto">
          <a:xfrm>
            <a:off x="4981453" y="5567263"/>
            <a:ext cx="1112330" cy="1118199"/>
          </a:xfrm>
          <a:custGeom>
            <a:avLst/>
            <a:gdLst>
              <a:gd name="T0" fmla="*/ 241 w 241"/>
              <a:gd name="T1" fmla="*/ 242 h 242"/>
              <a:gd name="T2" fmla="*/ 71 w 241"/>
              <a:gd name="T3" fmla="*/ 171 h 242"/>
              <a:gd name="T4" fmla="*/ 0 w 241"/>
              <a:gd name="T5" fmla="*/ 0 h 242"/>
              <a:gd name="T6" fmla="*/ 93 w 241"/>
              <a:gd name="T7" fmla="*/ 0 h 242"/>
              <a:gd name="T8" fmla="*/ 137 w 241"/>
              <a:gd name="T9" fmla="*/ 105 h 242"/>
              <a:gd name="T10" fmla="*/ 241 w 241"/>
              <a:gd name="T11" fmla="*/ 148 h 242"/>
              <a:gd name="T12" fmla="*/ 241 w 241"/>
              <a:gd name="T13" fmla="*/ 242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241" y="242"/>
                </a:moveTo>
                <a:cubicBezTo>
                  <a:pt x="175" y="242"/>
                  <a:pt x="114" y="215"/>
                  <a:pt x="71" y="171"/>
                </a:cubicBezTo>
                <a:cubicBezTo>
                  <a:pt x="27" y="127"/>
                  <a:pt x="0" y="67"/>
                  <a:pt x="0" y="0"/>
                </a:cubicBezTo>
                <a:cubicBezTo>
                  <a:pt x="93" y="0"/>
                  <a:pt x="93" y="0"/>
                  <a:pt x="93" y="0"/>
                </a:cubicBezTo>
                <a:cubicBezTo>
                  <a:pt x="93" y="41"/>
                  <a:pt x="110" y="78"/>
                  <a:pt x="137" y="105"/>
                </a:cubicBezTo>
                <a:cubicBezTo>
                  <a:pt x="163" y="131"/>
                  <a:pt x="200" y="148"/>
                  <a:pt x="241" y="148"/>
                </a:cubicBezTo>
                <a:lnTo>
                  <a:pt x="241" y="242"/>
                </a:lnTo>
                <a:close/>
              </a:path>
            </a:pathLst>
          </a:custGeom>
          <a:solidFill>
            <a:srgbClr val="2A5A8B"/>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5400" b="1" kern="0">
              <a:cs typeface="+mn-ea"/>
              <a:sym typeface="+mn-lt"/>
            </a:endParaRPr>
          </a:p>
        </p:txBody>
      </p:sp>
      <p:sp>
        <p:nvSpPr>
          <p:cNvPr id="44" name="Freeform 15">
            <a:extLst>
              <a:ext uri="{FF2B5EF4-FFF2-40B4-BE49-F238E27FC236}">
                <a16:creationId xmlns="" xmlns:a16="http://schemas.microsoft.com/office/drawing/2014/main" id="{6B4D83C8-D464-4EDF-AEB1-560EB3B6E9A2}"/>
              </a:ext>
            </a:extLst>
          </p:cNvPr>
          <p:cNvSpPr>
            <a:spLocks/>
          </p:cNvSpPr>
          <p:nvPr/>
        </p:nvSpPr>
        <p:spPr bwMode="auto">
          <a:xfrm>
            <a:off x="4297242" y="4451017"/>
            <a:ext cx="1112330" cy="1116246"/>
          </a:xfrm>
          <a:custGeom>
            <a:avLst/>
            <a:gdLst>
              <a:gd name="T0" fmla="*/ 0 w 241"/>
              <a:gd name="T1" fmla="*/ 0 h 242"/>
              <a:gd name="T2" fmla="*/ 170 w 241"/>
              <a:gd name="T3" fmla="*/ 71 h 242"/>
              <a:gd name="T4" fmla="*/ 241 w 241"/>
              <a:gd name="T5" fmla="*/ 242 h 242"/>
              <a:gd name="T6" fmla="*/ 148 w 241"/>
              <a:gd name="T7" fmla="*/ 242 h 242"/>
              <a:gd name="T8" fmla="*/ 104 w 241"/>
              <a:gd name="T9" fmla="*/ 137 h 242"/>
              <a:gd name="T10" fmla="*/ 0 w 241"/>
              <a:gd name="T11" fmla="*/ 94 h 242"/>
              <a:gd name="T12" fmla="*/ 0 w 241"/>
              <a:gd name="T13" fmla="*/ 0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0"/>
                </a:moveTo>
                <a:cubicBezTo>
                  <a:pt x="66" y="0"/>
                  <a:pt x="127" y="27"/>
                  <a:pt x="170" y="71"/>
                </a:cubicBezTo>
                <a:cubicBezTo>
                  <a:pt x="214" y="115"/>
                  <a:pt x="241" y="175"/>
                  <a:pt x="241" y="242"/>
                </a:cubicBezTo>
                <a:cubicBezTo>
                  <a:pt x="148" y="242"/>
                  <a:pt x="148" y="242"/>
                  <a:pt x="148" y="242"/>
                </a:cubicBezTo>
                <a:cubicBezTo>
                  <a:pt x="148" y="201"/>
                  <a:pt x="131" y="164"/>
                  <a:pt x="104" y="137"/>
                </a:cubicBezTo>
                <a:cubicBezTo>
                  <a:pt x="78" y="110"/>
                  <a:pt x="40" y="94"/>
                  <a:pt x="0" y="94"/>
                </a:cubicBezTo>
                <a:lnTo>
                  <a:pt x="0" y="0"/>
                </a:lnTo>
                <a:close/>
              </a:path>
            </a:pathLst>
          </a:custGeom>
          <a:solidFill>
            <a:srgbClr val="C83841"/>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5400" b="1" kern="0">
              <a:cs typeface="+mn-ea"/>
              <a:sym typeface="+mn-lt"/>
            </a:endParaRPr>
          </a:p>
        </p:txBody>
      </p:sp>
      <p:sp>
        <p:nvSpPr>
          <p:cNvPr id="45" name="Freeform 16">
            <a:extLst>
              <a:ext uri="{FF2B5EF4-FFF2-40B4-BE49-F238E27FC236}">
                <a16:creationId xmlns="" xmlns:a16="http://schemas.microsoft.com/office/drawing/2014/main" id="{CEB95947-C657-4A4C-A55B-AC9E42AF5CF5}"/>
              </a:ext>
            </a:extLst>
          </p:cNvPr>
          <p:cNvSpPr>
            <a:spLocks/>
          </p:cNvSpPr>
          <p:nvPr/>
        </p:nvSpPr>
        <p:spPr bwMode="auto">
          <a:xfrm>
            <a:off x="3179051" y="4451017"/>
            <a:ext cx="1118194" cy="1116246"/>
          </a:xfrm>
          <a:custGeom>
            <a:avLst/>
            <a:gdLst>
              <a:gd name="T0" fmla="*/ 242 w 242"/>
              <a:gd name="T1" fmla="*/ 94 h 242"/>
              <a:gd name="T2" fmla="*/ 137 w 242"/>
              <a:gd name="T3" fmla="*/ 137 h 242"/>
              <a:gd name="T4" fmla="*/ 93 w 242"/>
              <a:gd name="T5" fmla="*/ 242 h 242"/>
              <a:gd name="T6" fmla="*/ 0 w 242"/>
              <a:gd name="T7" fmla="*/ 242 h 242"/>
              <a:gd name="T8" fmla="*/ 71 w 242"/>
              <a:gd name="T9" fmla="*/ 71 h 242"/>
              <a:gd name="T10" fmla="*/ 242 w 242"/>
              <a:gd name="T11" fmla="*/ 0 h 242"/>
              <a:gd name="T12" fmla="*/ 242 w 242"/>
              <a:gd name="T13" fmla="*/ 94 h 242"/>
            </a:gdLst>
            <a:ahLst/>
            <a:cxnLst>
              <a:cxn ang="0">
                <a:pos x="T0" y="T1"/>
              </a:cxn>
              <a:cxn ang="0">
                <a:pos x="T2" y="T3"/>
              </a:cxn>
              <a:cxn ang="0">
                <a:pos x="T4" y="T5"/>
              </a:cxn>
              <a:cxn ang="0">
                <a:pos x="T6" y="T7"/>
              </a:cxn>
              <a:cxn ang="0">
                <a:pos x="T8" y="T9"/>
              </a:cxn>
              <a:cxn ang="0">
                <a:pos x="T10" y="T11"/>
              </a:cxn>
              <a:cxn ang="0">
                <a:pos x="T12" y="T13"/>
              </a:cxn>
            </a:cxnLst>
            <a:rect l="0" t="0" r="r" b="b"/>
            <a:pathLst>
              <a:path w="242" h="242">
                <a:moveTo>
                  <a:pt x="242" y="94"/>
                </a:moveTo>
                <a:cubicBezTo>
                  <a:pt x="201" y="94"/>
                  <a:pt x="164" y="110"/>
                  <a:pt x="137" y="137"/>
                </a:cubicBezTo>
                <a:cubicBezTo>
                  <a:pt x="110" y="164"/>
                  <a:pt x="93" y="201"/>
                  <a:pt x="93" y="242"/>
                </a:cubicBezTo>
                <a:cubicBezTo>
                  <a:pt x="0" y="242"/>
                  <a:pt x="0" y="242"/>
                  <a:pt x="0" y="242"/>
                </a:cubicBezTo>
                <a:cubicBezTo>
                  <a:pt x="0" y="175"/>
                  <a:pt x="27" y="115"/>
                  <a:pt x="71" y="71"/>
                </a:cubicBezTo>
                <a:cubicBezTo>
                  <a:pt x="114" y="27"/>
                  <a:pt x="175" y="0"/>
                  <a:pt x="242" y="0"/>
                </a:cubicBezTo>
                <a:lnTo>
                  <a:pt x="242" y="94"/>
                </a:lnTo>
                <a:close/>
              </a:path>
            </a:pathLst>
          </a:custGeom>
          <a:solidFill>
            <a:srgbClr val="C83841"/>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5400" b="1" kern="0">
              <a:cs typeface="+mn-ea"/>
              <a:sym typeface="+mn-lt"/>
            </a:endParaRPr>
          </a:p>
        </p:txBody>
      </p:sp>
      <p:sp>
        <p:nvSpPr>
          <p:cNvPr id="46" name="Freeform 17">
            <a:extLst>
              <a:ext uri="{FF2B5EF4-FFF2-40B4-BE49-F238E27FC236}">
                <a16:creationId xmlns="" xmlns:a16="http://schemas.microsoft.com/office/drawing/2014/main" id="{C9676B26-8C85-45BD-8226-1D2FACF33CA8}"/>
              </a:ext>
            </a:extLst>
          </p:cNvPr>
          <p:cNvSpPr>
            <a:spLocks/>
          </p:cNvSpPr>
          <p:nvPr/>
        </p:nvSpPr>
        <p:spPr bwMode="auto">
          <a:xfrm>
            <a:off x="2496793" y="5567263"/>
            <a:ext cx="1112330" cy="1118199"/>
          </a:xfrm>
          <a:custGeom>
            <a:avLst/>
            <a:gdLst>
              <a:gd name="T0" fmla="*/ 0 w 241"/>
              <a:gd name="T1" fmla="*/ 148 h 242"/>
              <a:gd name="T2" fmla="*/ 105 w 241"/>
              <a:gd name="T3" fmla="*/ 105 h 242"/>
              <a:gd name="T4" fmla="*/ 148 w 241"/>
              <a:gd name="T5" fmla="*/ 0 h 242"/>
              <a:gd name="T6" fmla="*/ 241 w 241"/>
              <a:gd name="T7" fmla="*/ 0 h 242"/>
              <a:gd name="T8" fmla="*/ 171 w 241"/>
              <a:gd name="T9" fmla="*/ 171 h 242"/>
              <a:gd name="T10" fmla="*/ 0 w 241"/>
              <a:gd name="T11" fmla="*/ 242 h 242"/>
              <a:gd name="T12" fmla="*/ 0 w 241"/>
              <a:gd name="T13" fmla="*/ 148 h 242"/>
            </a:gdLst>
            <a:ahLst/>
            <a:cxnLst>
              <a:cxn ang="0">
                <a:pos x="T0" y="T1"/>
              </a:cxn>
              <a:cxn ang="0">
                <a:pos x="T2" y="T3"/>
              </a:cxn>
              <a:cxn ang="0">
                <a:pos x="T4" y="T5"/>
              </a:cxn>
              <a:cxn ang="0">
                <a:pos x="T6" y="T7"/>
              </a:cxn>
              <a:cxn ang="0">
                <a:pos x="T8" y="T9"/>
              </a:cxn>
              <a:cxn ang="0">
                <a:pos x="T10" y="T11"/>
              </a:cxn>
              <a:cxn ang="0">
                <a:pos x="T12" y="T13"/>
              </a:cxn>
            </a:cxnLst>
            <a:rect l="0" t="0" r="r" b="b"/>
            <a:pathLst>
              <a:path w="241" h="242">
                <a:moveTo>
                  <a:pt x="0" y="148"/>
                </a:moveTo>
                <a:cubicBezTo>
                  <a:pt x="41" y="148"/>
                  <a:pt x="78" y="131"/>
                  <a:pt x="105" y="105"/>
                </a:cubicBezTo>
                <a:cubicBezTo>
                  <a:pt x="131" y="78"/>
                  <a:pt x="148" y="41"/>
                  <a:pt x="148" y="0"/>
                </a:cubicBezTo>
                <a:cubicBezTo>
                  <a:pt x="241" y="0"/>
                  <a:pt x="241" y="0"/>
                  <a:pt x="241" y="0"/>
                </a:cubicBezTo>
                <a:cubicBezTo>
                  <a:pt x="241" y="67"/>
                  <a:pt x="214" y="127"/>
                  <a:pt x="171" y="171"/>
                </a:cubicBezTo>
                <a:cubicBezTo>
                  <a:pt x="127" y="215"/>
                  <a:pt x="67" y="242"/>
                  <a:pt x="0" y="242"/>
                </a:cubicBezTo>
                <a:lnTo>
                  <a:pt x="0" y="148"/>
                </a:lnTo>
                <a:close/>
              </a:path>
            </a:pathLst>
          </a:custGeom>
          <a:solidFill>
            <a:srgbClr val="C83841"/>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2399" kern="0">
              <a:solidFill>
                <a:sysClr val="windowText" lastClr="000000"/>
              </a:solidFill>
              <a:cs typeface="+mn-ea"/>
              <a:sym typeface="+mn-lt"/>
            </a:endParaRPr>
          </a:p>
        </p:txBody>
      </p:sp>
      <p:sp>
        <p:nvSpPr>
          <p:cNvPr id="47" name="矩形 46">
            <a:extLst>
              <a:ext uri="{FF2B5EF4-FFF2-40B4-BE49-F238E27FC236}">
                <a16:creationId xmlns="" xmlns:a16="http://schemas.microsoft.com/office/drawing/2014/main" id="{384FC524-EF4E-421D-9E27-B1E9F8E5186A}"/>
              </a:ext>
            </a:extLst>
          </p:cNvPr>
          <p:cNvSpPr/>
          <p:nvPr/>
        </p:nvSpPr>
        <p:spPr>
          <a:xfrm>
            <a:off x="9694684" y="2650558"/>
            <a:ext cx="2228612" cy="435144"/>
          </a:xfrm>
          <a:prstGeom prst="rect">
            <a:avLst/>
          </a:prstGeom>
          <a:solidFill>
            <a:srgbClr val="2A5A8B"/>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2399" kern="0">
              <a:solidFill>
                <a:sysClr val="windowText" lastClr="000000"/>
              </a:solidFill>
              <a:cs typeface="+mn-ea"/>
              <a:sym typeface="+mn-lt"/>
            </a:endParaRPr>
          </a:p>
        </p:txBody>
      </p:sp>
      <p:sp>
        <p:nvSpPr>
          <p:cNvPr id="57" name="矩形 56">
            <a:extLst>
              <a:ext uri="{FF2B5EF4-FFF2-40B4-BE49-F238E27FC236}">
                <a16:creationId xmlns="" xmlns:a16="http://schemas.microsoft.com/office/drawing/2014/main" id="{74842F4F-19AA-4A4C-AD59-3D772C4862C8}"/>
              </a:ext>
            </a:extLst>
          </p:cNvPr>
          <p:cNvSpPr/>
          <p:nvPr/>
        </p:nvSpPr>
        <p:spPr>
          <a:xfrm>
            <a:off x="280235" y="6250318"/>
            <a:ext cx="2229482" cy="435144"/>
          </a:xfrm>
          <a:prstGeom prst="rect">
            <a:avLst/>
          </a:prstGeom>
          <a:solidFill>
            <a:srgbClr val="C83841"/>
          </a:solidFill>
          <a:ln>
            <a:noFill/>
          </a:ln>
        </p:spPr>
        <p:txBody>
          <a:bodyPr vert="horz" wrap="square" lIns="91419" tIns="45709" rIns="91419" bIns="45709" numCol="1" anchor="t" anchorCtr="0" compatLnSpc="1">
            <a:prstTxWarp prst="textNoShape">
              <a:avLst/>
            </a:prstTxWarp>
          </a:bodyPr>
          <a:lstStyle/>
          <a:p>
            <a:pPr defTabSz="1218539">
              <a:defRPr/>
            </a:pPr>
            <a:endParaRPr lang="zh-CN" altLang="en-US" sz="2399" kern="0">
              <a:solidFill>
                <a:sysClr val="windowText" lastClr="000000"/>
              </a:solidFill>
              <a:cs typeface="+mn-ea"/>
              <a:sym typeface="+mn-lt"/>
            </a:endParaRPr>
          </a:p>
        </p:txBody>
      </p:sp>
      <p:grpSp>
        <p:nvGrpSpPr>
          <p:cNvPr id="81" name="组合 80">
            <a:extLst>
              <a:ext uri="{FF2B5EF4-FFF2-40B4-BE49-F238E27FC236}">
                <a16:creationId xmlns="" xmlns:a16="http://schemas.microsoft.com/office/drawing/2014/main" id="{94864338-5A68-43A4-B8AF-839977A6899B}"/>
              </a:ext>
            </a:extLst>
          </p:cNvPr>
          <p:cNvGrpSpPr/>
          <p:nvPr/>
        </p:nvGrpSpPr>
        <p:grpSpPr>
          <a:xfrm>
            <a:off x="5485435" y="4963937"/>
            <a:ext cx="1201323" cy="1221606"/>
            <a:chOff x="1101935" y="1054869"/>
            <a:chExt cx="1369556" cy="1392682"/>
          </a:xfrm>
        </p:grpSpPr>
        <p:sp>
          <p:nvSpPr>
            <p:cNvPr id="84" name="椭圆 28">
              <a:extLst>
                <a:ext uri="{FF2B5EF4-FFF2-40B4-BE49-F238E27FC236}">
                  <a16:creationId xmlns="" xmlns:a16="http://schemas.microsoft.com/office/drawing/2014/main" id="{8428C709-B052-4BAD-88FB-D776C8BB9A39}"/>
                </a:ext>
              </a:extLst>
            </p:cNvPr>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2A5A8B"/>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a:lnSpc>
                  <a:spcPct val="130000"/>
                </a:lnSpc>
                <a:defRPr/>
              </a:pPr>
              <a:endParaRPr lang="en-US" sz="4400" b="1" kern="0">
                <a:cs typeface="+mn-ea"/>
                <a:sym typeface="+mn-lt"/>
              </a:endParaRPr>
            </a:p>
          </p:txBody>
        </p:sp>
        <p:sp>
          <p:nvSpPr>
            <p:cNvPr id="85" name="椭圆 29">
              <a:extLst>
                <a:ext uri="{FF2B5EF4-FFF2-40B4-BE49-F238E27FC236}">
                  <a16:creationId xmlns="" xmlns:a16="http://schemas.microsoft.com/office/drawing/2014/main" id="{B34F2239-2061-4148-B0D1-BD3EB64DEFC0}"/>
                </a:ext>
              </a:extLst>
            </p:cNvPr>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2A5A8B"/>
              </a:solidFill>
              <a:prstDash val="solid"/>
            </a:ln>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a:lnSpc>
                  <a:spcPct val="130000"/>
                </a:lnSpc>
                <a:defRPr/>
              </a:pPr>
              <a:r>
                <a:rPr lang="en-US" sz="4400" b="1" kern="0" dirty="0">
                  <a:cs typeface="+mn-ea"/>
                  <a:sym typeface="+mn-lt"/>
                </a:rPr>
                <a:t>D</a:t>
              </a:r>
            </a:p>
          </p:txBody>
        </p:sp>
      </p:grpSp>
      <p:grpSp>
        <p:nvGrpSpPr>
          <p:cNvPr id="86" name="组合 85">
            <a:extLst>
              <a:ext uri="{FF2B5EF4-FFF2-40B4-BE49-F238E27FC236}">
                <a16:creationId xmlns="" xmlns:a16="http://schemas.microsoft.com/office/drawing/2014/main" id="{46A42573-FE4F-46D8-A8E3-7CE69DA7462F}"/>
              </a:ext>
            </a:extLst>
          </p:cNvPr>
          <p:cNvGrpSpPr/>
          <p:nvPr/>
        </p:nvGrpSpPr>
        <p:grpSpPr>
          <a:xfrm>
            <a:off x="5485435" y="3172385"/>
            <a:ext cx="1201323" cy="1221606"/>
            <a:chOff x="1101935" y="1054869"/>
            <a:chExt cx="1369556" cy="1392682"/>
          </a:xfrm>
        </p:grpSpPr>
        <p:sp>
          <p:nvSpPr>
            <p:cNvPr id="87" name="椭圆 28">
              <a:extLst>
                <a:ext uri="{FF2B5EF4-FFF2-40B4-BE49-F238E27FC236}">
                  <a16:creationId xmlns="" xmlns:a16="http://schemas.microsoft.com/office/drawing/2014/main" id="{4335775A-DA25-4526-AD0B-526B367A8C38}"/>
                </a:ext>
              </a:extLst>
            </p:cNvPr>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C83841"/>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a:lnSpc>
                  <a:spcPct val="130000"/>
                </a:lnSpc>
                <a:defRPr/>
              </a:pPr>
              <a:endParaRPr lang="en-US" sz="4400" b="1" kern="0">
                <a:cs typeface="+mn-ea"/>
                <a:sym typeface="+mn-lt"/>
              </a:endParaRPr>
            </a:p>
          </p:txBody>
        </p:sp>
        <p:sp>
          <p:nvSpPr>
            <p:cNvPr id="88" name="椭圆 29">
              <a:extLst>
                <a:ext uri="{FF2B5EF4-FFF2-40B4-BE49-F238E27FC236}">
                  <a16:creationId xmlns="" xmlns:a16="http://schemas.microsoft.com/office/drawing/2014/main" id="{6A1F4364-E53B-4B56-A278-F52A9CF909A8}"/>
                </a:ext>
              </a:extLst>
            </p:cNvPr>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C83841"/>
              </a:solidFill>
              <a:prstDash val="solid"/>
            </a:ln>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a:lnSpc>
                  <a:spcPct val="130000"/>
                </a:lnSpc>
                <a:defRPr/>
              </a:pPr>
              <a:r>
                <a:rPr lang="en-US" sz="4400" b="1" kern="0" dirty="0">
                  <a:cs typeface="+mn-ea"/>
                  <a:sym typeface="+mn-lt"/>
                </a:rPr>
                <a:t>A</a:t>
              </a:r>
            </a:p>
          </p:txBody>
        </p:sp>
      </p:grpSp>
      <p:grpSp>
        <p:nvGrpSpPr>
          <p:cNvPr id="89" name="组合 88">
            <a:extLst>
              <a:ext uri="{FF2B5EF4-FFF2-40B4-BE49-F238E27FC236}">
                <a16:creationId xmlns="" xmlns:a16="http://schemas.microsoft.com/office/drawing/2014/main" id="{B70D9F07-5831-401A-A5E7-35A9D18D4316}"/>
              </a:ext>
            </a:extLst>
          </p:cNvPr>
          <p:cNvGrpSpPr/>
          <p:nvPr/>
        </p:nvGrpSpPr>
        <p:grpSpPr>
          <a:xfrm>
            <a:off x="7276987" y="3114593"/>
            <a:ext cx="1201323" cy="1221606"/>
            <a:chOff x="1101935" y="1054869"/>
            <a:chExt cx="1369556" cy="1392682"/>
          </a:xfrm>
        </p:grpSpPr>
        <p:sp>
          <p:nvSpPr>
            <p:cNvPr id="90" name="椭圆 28">
              <a:extLst>
                <a:ext uri="{FF2B5EF4-FFF2-40B4-BE49-F238E27FC236}">
                  <a16:creationId xmlns="" xmlns:a16="http://schemas.microsoft.com/office/drawing/2014/main" id="{7C3554B8-064F-4EDE-B99F-7EF5EE6B87BA}"/>
                </a:ext>
              </a:extLst>
            </p:cNvPr>
            <p:cNvSpPr/>
            <p:nvPr/>
          </p:nvSpPr>
          <p:spPr>
            <a:xfrm>
              <a:off x="1101935" y="1054869"/>
              <a:ext cx="1369556" cy="1392682"/>
            </a:xfrm>
            <a:prstGeom prst="ellipse">
              <a:avLst/>
            </a:prstGeom>
            <a:gradFill flip="none" rotWithShape="1">
              <a:gsLst>
                <a:gs pos="100000">
                  <a:schemeClr val="bg1">
                    <a:shade val="67500"/>
                    <a:satMod val="115000"/>
                  </a:schemeClr>
                </a:gs>
                <a:gs pos="0">
                  <a:schemeClr val="bg1">
                    <a:shade val="100000"/>
                    <a:satMod val="115000"/>
                  </a:schemeClr>
                </a:gs>
              </a:gsLst>
              <a:lin ang="2700000" scaled="1"/>
              <a:tileRect/>
            </a:gradFill>
            <a:ln w="76200" cap="flat" cmpd="sng" algn="ctr">
              <a:solidFill>
                <a:srgbClr val="2A5A8B"/>
              </a:solidFill>
              <a:prstDash val="solid"/>
            </a:ln>
            <a:effectLst>
              <a:outerShdw blurRad="381000" dist="127000" dir="2700000" algn="tl" rotWithShape="0">
                <a:prstClr val="black">
                  <a:alpha val="40000"/>
                </a:prstClr>
              </a:outerShdw>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a:lnSpc>
                  <a:spcPct val="130000"/>
                </a:lnSpc>
                <a:defRPr/>
              </a:pPr>
              <a:endParaRPr lang="en-US" sz="4400" b="1" kern="0">
                <a:cs typeface="+mn-ea"/>
                <a:sym typeface="+mn-lt"/>
              </a:endParaRPr>
            </a:p>
          </p:txBody>
        </p:sp>
        <p:sp>
          <p:nvSpPr>
            <p:cNvPr id="91" name="椭圆 29">
              <a:extLst>
                <a:ext uri="{FF2B5EF4-FFF2-40B4-BE49-F238E27FC236}">
                  <a16:creationId xmlns="" xmlns:a16="http://schemas.microsoft.com/office/drawing/2014/main" id="{EA3D5285-666B-44EF-BDA9-CE9F3F0FB14C}"/>
                </a:ext>
              </a:extLst>
            </p:cNvPr>
            <p:cNvSpPr/>
            <p:nvPr/>
          </p:nvSpPr>
          <p:spPr>
            <a:xfrm>
              <a:off x="1250079" y="1205514"/>
              <a:ext cx="1073269" cy="1091392"/>
            </a:xfrm>
            <a:prstGeom prst="ellipse">
              <a:avLst/>
            </a:prstGeom>
            <a:gradFill flip="none" rotWithShape="1">
              <a:gsLst>
                <a:gs pos="100000">
                  <a:schemeClr val="bg1">
                    <a:shade val="67500"/>
                    <a:satMod val="115000"/>
                  </a:schemeClr>
                </a:gs>
                <a:gs pos="0">
                  <a:schemeClr val="bg1">
                    <a:shade val="100000"/>
                    <a:satMod val="115000"/>
                  </a:schemeClr>
                </a:gs>
              </a:gsLst>
              <a:lin ang="13500000" scaled="1"/>
              <a:tileRect/>
            </a:gradFill>
            <a:ln w="25400" cap="flat" cmpd="sng" algn="ctr">
              <a:solidFill>
                <a:srgbClr val="2A5A8B"/>
              </a:solidFill>
              <a:prstDash val="solid"/>
            </a:ln>
            <a:effectLst/>
          </p:spPr>
          <p:txBody>
            <a:bodyPr rot="0" spcFirstLastPara="0" vertOverflow="overflow" horzOverflow="overflow" vert="horz" wrap="square" lIns="91423" tIns="45712" rIns="91423" bIns="45712" numCol="1" spcCol="0" rtlCol="0" fromWordArt="0" anchor="ctr" anchorCtr="0" forceAA="0" compatLnSpc="1">
              <a:prstTxWarp prst="textNoShape">
                <a:avLst/>
              </a:prstTxWarp>
              <a:noAutofit/>
            </a:bodyPr>
            <a:lstStyle/>
            <a:p>
              <a:pPr algn="ctr" defTabSz="914186">
                <a:lnSpc>
                  <a:spcPct val="130000"/>
                </a:lnSpc>
                <a:defRPr/>
              </a:pPr>
              <a:r>
                <a:rPr lang="en-US" sz="4400" b="1" kern="0" dirty="0">
                  <a:cs typeface="+mn-ea"/>
                  <a:sym typeface="+mn-lt"/>
                </a:rPr>
                <a:t>B</a:t>
              </a:r>
            </a:p>
          </p:txBody>
        </p:sp>
      </p:grpSp>
      <p:sp>
        <p:nvSpPr>
          <p:cNvPr id="92" name="TextBox 20">
            <a:extLst>
              <a:ext uri="{FF2B5EF4-FFF2-40B4-BE49-F238E27FC236}">
                <a16:creationId xmlns="" xmlns:a16="http://schemas.microsoft.com/office/drawing/2014/main" id="{15A19182-C7EA-4FBA-9742-7BAB2C5CE382}"/>
              </a:ext>
            </a:extLst>
          </p:cNvPr>
          <p:cNvSpPr txBox="1"/>
          <p:nvPr/>
        </p:nvSpPr>
        <p:spPr bwMode="auto">
          <a:xfrm>
            <a:off x="124960" y="4777876"/>
            <a:ext cx="2855560" cy="1110480"/>
          </a:xfrm>
          <a:prstGeom prst="rect">
            <a:avLst/>
          </a:prstGeom>
          <a:solidFill>
            <a:srgbClr val="FFFFCC"/>
          </a:solidFill>
        </p:spPr>
        <p:txBody>
          <a:bodyPr vert="horz" wrap="square" lIns="124379" tIns="62190" rIns="124379" bIns="621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866943" fontAlgn="base">
              <a:spcBef>
                <a:spcPct val="0"/>
              </a:spcBef>
              <a:spcAft>
                <a:spcPct val="0"/>
              </a:spcAft>
            </a:pPr>
            <a:r>
              <a:rPr lang="vi-VN" sz="3200" b="0" i="0" dirty="0">
                <a:effectLst/>
                <a:latin typeface="Arial" panose="020B0604020202020204" pitchFamily="34" charset="0"/>
              </a:rPr>
              <a:t> </a:t>
            </a:r>
            <a:r>
              <a:rPr lang="vi-VN" sz="3200" dirty="0">
                <a:latin typeface="Arial" panose="020B0604020202020204" pitchFamily="34" charset="0"/>
              </a:rPr>
              <a:t>Na</a:t>
            </a:r>
            <a:r>
              <a:rPr lang="vi-VN" sz="3200" b="0" i="0" dirty="0">
                <a:effectLst/>
                <a:latin typeface="Arial" panose="020B0604020202020204" pitchFamily="34" charset="0"/>
              </a:rPr>
              <a:t>NO</a:t>
            </a:r>
            <a:r>
              <a:rPr lang="vi-VN" sz="3200" b="0" i="0" baseline="-25000" dirty="0">
                <a:effectLst/>
                <a:latin typeface="Arial" panose="020B0604020202020204" pitchFamily="34" charset="0"/>
              </a:rPr>
              <a:t>3</a:t>
            </a:r>
            <a:r>
              <a:rPr lang="vi-VN" sz="3200" b="0" i="0" dirty="0">
                <a:effectLst/>
                <a:latin typeface="Arial" panose="020B0604020202020204" pitchFamily="34" charset="0"/>
              </a:rPr>
              <a:t>, phân tử khối là 100</a:t>
            </a:r>
            <a:endParaRPr lang="en-GB" altLang="zh-CN" sz="3200" dirty="0">
              <a:solidFill>
                <a:prstClr val="black">
                  <a:lumMod val="75000"/>
                  <a:lumOff val="25000"/>
                </a:prstClr>
              </a:solidFill>
              <a:cs typeface="+mn-ea"/>
              <a:sym typeface="+mn-lt"/>
            </a:endParaRPr>
          </a:p>
        </p:txBody>
      </p:sp>
      <p:sp>
        <p:nvSpPr>
          <p:cNvPr id="93" name="TextBox 20">
            <a:extLst>
              <a:ext uri="{FF2B5EF4-FFF2-40B4-BE49-F238E27FC236}">
                <a16:creationId xmlns="" xmlns:a16="http://schemas.microsoft.com/office/drawing/2014/main" id="{98916695-5B0F-4FBB-8D78-364D434BB300}"/>
              </a:ext>
            </a:extLst>
          </p:cNvPr>
          <p:cNvSpPr txBox="1"/>
          <p:nvPr/>
        </p:nvSpPr>
        <p:spPr bwMode="auto">
          <a:xfrm>
            <a:off x="1881263" y="2984341"/>
            <a:ext cx="2855560" cy="1110480"/>
          </a:xfrm>
          <a:prstGeom prst="rect">
            <a:avLst/>
          </a:prstGeom>
          <a:solidFill>
            <a:srgbClr val="FFFFCC"/>
          </a:solidFill>
        </p:spPr>
        <p:txBody>
          <a:bodyPr vert="horz" wrap="square" lIns="124379" tIns="62190" rIns="124379" bIns="621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866943" fontAlgn="base">
              <a:spcBef>
                <a:spcPct val="0"/>
              </a:spcBef>
              <a:spcAft>
                <a:spcPct val="0"/>
              </a:spcAft>
            </a:pPr>
            <a:r>
              <a:rPr lang="vi-VN" sz="3200" dirty="0">
                <a:latin typeface="Arial" panose="020B0604020202020204" pitchFamily="34" charset="0"/>
              </a:rPr>
              <a:t>Na</a:t>
            </a:r>
            <a:r>
              <a:rPr lang="vi-VN" sz="3200" b="0" i="0" dirty="0">
                <a:effectLst/>
                <a:latin typeface="Arial" panose="020B0604020202020204" pitchFamily="34" charset="0"/>
              </a:rPr>
              <a:t>NO</a:t>
            </a:r>
            <a:r>
              <a:rPr lang="vi-VN" sz="3200" b="0" i="0" baseline="-25000" dirty="0">
                <a:effectLst/>
                <a:latin typeface="Arial" panose="020B0604020202020204" pitchFamily="34" charset="0"/>
              </a:rPr>
              <a:t>3</a:t>
            </a:r>
            <a:r>
              <a:rPr lang="vi-VN" sz="3200" b="0" i="0" dirty="0">
                <a:effectLst/>
                <a:latin typeface="Arial" panose="020B0604020202020204" pitchFamily="34" charset="0"/>
              </a:rPr>
              <a:t>, phân tử khối là 85</a:t>
            </a:r>
            <a:endParaRPr lang="en-GB" altLang="zh-CN" sz="3200" dirty="0">
              <a:solidFill>
                <a:prstClr val="black">
                  <a:lumMod val="75000"/>
                  <a:lumOff val="25000"/>
                </a:prstClr>
              </a:solidFill>
              <a:cs typeface="+mn-ea"/>
              <a:sym typeface="+mn-lt"/>
            </a:endParaRPr>
          </a:p>
        </p:txBody>
      </p:sp>
      <p:sp>
        <p:nvSpPr>
          <p:cNvPr id="94" name="TextBox 20">
            <a:extLst>
              <a:ext uri="{FF2B5EF4-FFF2-40B4-BE49-F238E27FC236}">
                <a16:creationId xmlns="" xmlns:a16="http://schemas.microsoft.com/office/drawing/2014/main" id="{7F6E29EE-8EB7-45A0-AB43-E386C3627636}"/>
              </a:ext>
            </a:extLst>
          </p:cNvPr>
          <p:cNvSpPr txBox="1"/>
          <p:nvPr/>
        </p:nvSpPr>
        <p:spPr bwMode="auto">
          <a:xfrm>
            <a:off x="7390390" y="5496577"/>
            <a:ext cx="2855560" cy="1110480"/>
          </a:xfrm>
          <a:prstGeom prst="rect">
            <a:avLst/>
          </a:prstGeom>
          <a:solidFill>
            <a:srgbClr val="FFFFCC"/>
          </a:solidFill>
        </p:spPr>
        <p:txBody>
          <a:bodyPr vert="horz" wrap="square" lIns="124379" tIns="62190" rIns="124379" bIns="621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866943" fontAlgn="base">
              <a:spcBef>
                <a:spcPct val="0"/>
              </a:spcBef>
              <a:spcAft>
                <a:spcPct val="0"/>
              </a:spcAft>
            </a:pPr>
            <a:r>
              <a:rPr lang="vi-VN" sz="3200" b="0" i="0" dirty="0">
                <a:effectLst/>
                <a:latin typeface="Arial" panose="020B0604020202020204" pitchFamily="34" charset="0"/>
              </a:rPr>
              <a:t>Không có hợp chất thỏa mãn</a:t>
            </a:r>
            <a:endParaRPr lang="en-GB" altLang="zh-CN" sz="3200" dirty="0">
              <a:solidFill>
                <a:prstClr val="black">
                  <a:lumMod val="75000"/>
                  <a:lumOff val="25000"/>
                </a:prstClr>
              </a:solidFill>
              <a:cs typeface="+mn-ea"/>
              <a:sym typeface="+mn-lt"/>
            </a:endParaRPr>
          </a:p>
        </p:txBody>
      </p:sp>
      <p:sp>
        <p:nvSpPr>
          <p:cNvPr id="95" name="TextBox 20">
            <a:extLst>
              <a:ext uri="{FF2B5EF4-FFF2-40B4-BE49-F238E27FC236}">
                <a16:creationId xmlns="" xmlns:a16="http://schemas.microsoft.com/office/drawing/2014/main" id="{9675E186-E7EE-4F3F-80BA-28BC49B9761B}"/>
              </a:ext>
            </a:extLst>
          </p:cNvPr>
          <p:cNvSpPr txBox="1"/>
          <p:nvPr/>
        </p:nvSpPr>
        <p:spPr bwMode="auto">
          <a:xfrm>
            <a:off x="9262651" y="3434372"/>
            <a:ext cx="2855560" cy="1110480"/>
          </a:xfrm>
          <a:prstGeom prst="rect">
            <a:avLst/>
          </a:prstGeom>
          <a:solidFill>
            <a:srgbClr val="FFFFCC"/>
          </a:solidFill>
        </p:spPr>
        <p:txBody>
          <a:bodyPr vert="horz" wrap="square" lIns="124379" tIns="62190" rIns="124379" bIns="62190" numCol="1" anchor="t" anchorCtr="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866943" fontAlgn="base">
              <a:spcBef>
                <a:spcPct val="0"/>
              </a:spcBef>
              <a:spcAft>
                <a:spcPct val="0"/>
              </a:spcAft>
            </a:pPr>
            <a:r>
              <a:rPr lang="vi-VN" sz="3200" dirty="0">
                <a:latin typeface="Arial" panose="020B0604020202020204" pitchFamily="34" charset="0"/>
              </a:rPr>
              <a:t>Na</a:t>
            </a:r>
            <a:r>
              <a:rPr lang="vi-VN" sz="3200" b="0" i="0" dirty="0">
                <a:effectLst/>
                <a:latin typeface="Arial" panose="020B0604020202020204" pitchFamily="34" charset="0"/>
              </a:rPr>
              <a:t>NO</a:t>
            </a:r>
            <a:r>
              <a:rPr lang="vi-VN" sz="3200" b="0" i="0" baseline="-25000" dirty="0">
                <a:effectLst/>
                <a:latin typeface="Arial" panose="020B0604020202020204" pitchFamily="34" charset="0"/>
              </a:rPr>
              <a:t>3</a:t>
            </a:r>
            <a:r>
              <a:rPr lang="vi-VN" sz="3200" b="0" i="0" dirty="0">
                <a:effectLst/>
                <a:latin typeface="Arial" panose="020B0604020202020204" pitchFamily="34" charset="0"/>
              </a:rPr>
              <a:t>, phân tử khối là 86</a:t>
            </a:r>
            <a:endParaRPr lang="en-GB" altLang="zh-CN" sz="3200" dirty="0">
              <a:solidFill>
                <a:prstClr val="black">
                  <a:lumMod val="75000"/>
                  <a:lumOff val="25000"/>
                </a:prstClr>
              </a:solidFill>
              <a:cs typeface="+mn-ea"/>
              <a:sym typeface="+mn-lt"/>
            </a:endParaRPr>
          </a:p>
        </p:txBody>
      </p:sp>
      <p:sp>
        <p:nvSpPr>
          <p:cNvPr id="48" name="TextBox 47">
            <a:extLst>
              <a:ext uri="{FF2B5EF4-FFF2-40B4-BE49-F238E27FC236}">
                <a16:creationId xmlns="" xmlns:a16="http://schemas.microsoft.com/office/drawing/2014/main" id="{ED3C6D7D-D62B-4167-926D-E3C649D48564}"/>
              </a:ext>
            </a:extLst>
          </p:cNvPr>
          <p:cNvSpPr txBox="1"/>
          <p:nvPr/>
        </p:nvSpPr>
        <p:spPr>
          <a:xfrm>
            <a:off x="1214481" y="379651"/>
            <a:ext cx="10310386"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vi-VN" sz="3600" b="0" i="0" dirty="0">
                <a:effectLst/>
                <a:latin typeface="Arial" panose="020B0604020202020204" pitchFamily="34" charset="0"/>
              </a:rPr>
              <a:t>Viết CTHH và tính phân tử khối của hợp chất có 1 nguyên tử Na, 1 nguyên tử N và 3 nguyên tử O trong phân tử</a:t>
            </a:r>
            <a:endParaRPr lang="vi-VN" sz="3600" dirty="0"/>
          </a:p>
        </p:txBody>
      </p:sp>
      <p:sp>
        <p:nvSpPr>
          <p:cNvPr id="52" name="Rectangle: Rounded Corners 51">
            <a:extLst>
              <a:ext uri="{FF2B5EF4-FFF2-40B4-BE49-F238E27FC236}">
                <a16:creationId xmlns="" xmlns:a16="http://schemas.microsoft.com/office/drawing/2014/main" id="{FBBB57BE-4C12-4FEA-8BD1-F299EFE5D5AD}"/>
              </a:ext>
            </a:extLst>
          </p:cNvPr>
          <p:cNvSpPr/>
          <p:nvPr/>
        </p:nvSpPr>
        <p:spPr>
          <a:xfrm>
            <a:off x="1943368" y="3019972"/>
            <a:ext cx="2821894" cy="1118198"/>
          </a:xfrm>
          <a:prstGeom prst="roundRect">
            <a:avLst/>
          </a:prstGeom>
          <a:noFill/>
          <a:ln w="28575">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1290675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2000"/>
                                        <p:tgtEl>
                                          <p:spTgt spid="3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ircle(in)">
                                      <p:cBhvr>
                                        <p:cTn id="10" dur="2000"/>
                                        <p:tgtEl>
                                          <p:spTgt spid="3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2000"/>
                                        <p:tgtEl>
                                          <p:spTgt spid="3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ircle(in)">
                                      <p:cBhvr>
                                        <p:cTn id="16" dur="2000"/>
                                        <p:tgtEl>
                                          <p:spTgt spid="3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circle(in)">
                                      <p:cBhvr>
                                        <p:cTn id="25" dur="2000"/>
                                        <p:tgtEl>
                                          <p:spTgt spid="4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in)">
                                      <p:cBhvr>
                                        <p:cTn id="28" dur="2000"/>
                                        <p:tgtEl>
                                          <p:spTgt spid="4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ircle(in)">
                                      <p:cBhvr>
                                        <p:cTn id="31" dur="2000"/>
                                        <p:tgtEl>
                                          <p:spTgt spid="4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in)">
                                      <p:cBhvr>
                                        <p:cTn id="37" dur="2000"/>
                                        <p:tgtEl>
                                          <p:spTgt spid="4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circle(in)">
                                      <p:cBhvr>
                                        <p:cTn id="40" dur="2000"/>
                                        <p:tgtEl>
                                          <p:spTgt spid="4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circle(in)">
                                      <p:cBhvr>
                                        <p:cTn id="46" dur="2000"/>
                                        <p:tgtEl>
                                          <p:spTgt spid="4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circle(in)">
                                      <p:cBhvr>
                                        <p:cTn id="49" dur="2000"/>
                                        <p:tgtEl>
                                          <p:spTgt spid="57"/>
                                        </p:tgtEl>
                                      </p:cBhvr>
                                    </p:animEffect>
                                  </p:childTnLst>
                                </p:cTn>
                              </p:par>
                              <p:par>
                                <p:cTn id="50" presetID="6" presetClass="entr" presetSubtype="16" fill="hold"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circle(in)">
                                      <p:cBhvr>
                                        <p:cTn id="52" dur="2000"/>
                                        <p:tgtEl>
                                          <p:spTgt spid="81"/>
                                        </p:tgtEl>
                                      </p:cBhvr>
                                    </p:animEffect>
                                  </p:childTnLst>
                                </p:cTn>
                              </p:par>
                              <p:par>
                                <p:cTn id="53" presetID="6" presetClass="entr" presetSubtype="16" fill="hold"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circle(in)">
                                      <p:cBhvr>
                                        <p:cTn id="55" dur="2000"/>
                                        <p:tgtEl>
                                          <p:spTgt spid="86"/>
                                        </p:tgtEl>
                                      </p:cBhvr>
                                    </p:animEffect>
                                  </p:childTnLst>
                                </p:cTn>
                              </p:par>
                              <p:par>
                                <p:cTn id="56" presetID="6" presetClass="entr" presetSubtype="16"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circle(in)">
                                      <p:cBhvr>
                                        <p:cTn id="58" dur="2000"/>
                                        <p:tgtEl>
                                          <p:spTgt spid="89"/>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circle(in)">
                                      <p:cBhvr>
                                        <p:cTn id="61" dur="2000"/>
                                        <p:tgtEl>
                                          <p:spTgt spid="92"/>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93"/>
                                        </p:tgtEl>
                                        <p:attrNameLst>
                                          <p:attrName>style.visibility</p:attrName>
                                        </p:attrNameLst>
                                      </p:cBhvr>
                                      <p:to>
                                        <p:strVal val="visible"/>
                                      </p:to>
                                    </p:set>
                                    <p:animEffect transition="in" filter="circle(in)">
                                      <p:cBhvr>
                                        <p:cTn id="64" dur="2000"/>
                                        <p:tgtEl>
                                          <p:spTgt spid="93"/>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circle(in)">
                                      <p:cBhvr>
                                        <p:cTn id="67" dur="2000"/>
                                        <p:tgtEl>
                                          <p:spTgt spid="94"/>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95"/>
                                        </p:tgtEl>
                                        <p:attrNameLst>
                                          <p:attrName>style.visibility</p:attrName>
                                        </p:attrNameLst>
                                      </p:cBhvr>
                                      <p:to>
                                        <p:strVal val="visible"/>
                                      </p:to>
                                    </p:set>
                                    <p:animEffect transition="in" filter="circle(in)">
                                      <p:cBhvr>
                                        <p:cTn id="70" dur="2000"/>
                                        <p:tgtEl>
                                          <p:spTgt spid="95"/>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circle(in)">
                                      <p:cBhvr>
                                        <p:cTn id="75"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57" grpId="0" animBg="1"/>
      <p:bldP spid="92" grpId="0" animBg="1"/>
      <p:bldP spid="93" grpId="0" animBg="1"/>
      <p:bldP spid="94" grpId="0" animBg="1"/>
      <p:bldP spid="95" grpId="0" animBg="1"/>
      <p:bldP spid="5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DE697DE-EC01-45A4-B729-734A2195EE58}"/>
              </a:ext>
            </a:extLst>
          </p:cNvPr>
          <p:cNvGrpSpPr/>
          <p:nvPr/>
        </p:nvGrpSpPr>
        <p:grpSpPr>
          <a:xfrm>
            <a:off x="280235" y="-144378"/>
            <a:ext cx="790575" cy="1024323"/>
            <a:chOff x="104026" y="-94003"/>
            <a:chExt cx="790575" cy="1024323"/>
          </a:xfrm>
          <a:effectLst>
            <a:outerShdw blurRad="50800" dist="76200" dir="2700000" algn="tl" rotWithShape="0">
              <a:prstClr val="black">
                <a:alpha val="40000"/>
              </a:prstClr>
            </a:outerShdw>
          </a:effectLst>
        </p:grpSpPr>
        <p:sp>
          <p:nvSpPr>
            <p:cNvPr id="10" name="矩形 9">
              <a:extLst>
                <a:ext uri="{FF2B5EF4-FFF2-40B4-BE49-F238E27FC236}">
                  <a16:creationId xmlns="" xmlns:a16="http://schemas.microsoft.com/office/drawing/2014/main" id="{068E2DA1-0C72-44F0-9712-36E760DFE754}"/>
                </a:ext>
              </a:extLst>
            </p:cNvPr>
            <p:cNvSpPr/>
            <p:nvPr/>
          </p:nvSpPr>
          <p:spPr>
            <a:xfrm>
              <a:off x="104026" y="-94003"/>
              <a:ext cx="790575" cy="10243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3AC09484-5DFC-4E15-BA37-E35BCFC8BA57}"/>
                </a:ext>
              </a:extLst>
            </p:cNvPr>
            <p:cNvSpPr txBox="1"/>
            <p:nvPr/>
          </p:nvSpPr>
          <p:spPr>
            <a:xfrm>
              <a:off x="104026" y="192135"/>
              <a:ext cx="755335" cy="707886"/>
            </a:xfrm>
            <a:prstGeom prst="rect">
              <a:avLst/>
            </a:prstGeom>
            <a:noFill/>
          </p:spPr>
          <p:txBody>
            <a:bodyPr wrap="none" rtlCol="0">
              <a:spAutoFit/>
            </a:bodyPr>
            <a:lstStyle/>
            <a:p>
              <a:r>
                <a:rPr lang="en-US" altLang="zh-CN" sz="4000" b="1" dirty="0">
                  <a:solidFill>
                    <a:schemeClr val="bg1"/>
                  </a:solidFill>
                  <a:latin typeface="Arial" panose="020B0604020202020204" pitchFamily="34" charset="0"/>
                  <a:cs typeface="Arial" panose="020B0604020202020204" pitchFamily="34" charset="0"/>
                  <a:sym typeface="+mn-lt"/>
                </a:rPr>
                <a:t>07</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sp>
        <p:nvSpPr>
          <p:cNvPr id="12" name="文本框 11">
            <a:extLst>
              <a:ext uri="{FF2B5EF4-FFF2-40B4-BE49-F238E27FC236}">
                <a16:creationId xmlns="" xmlns:a16="http://schemas.microsoft.com/office/drawing/2014/main" id="{2E8CC872-7BE3-4E7D-8050-86651BF8CFCC}"/>
              </a:ext>
            </a:extLst>
          </p:cNvPr>
          <p:cNvSpPr txBox="1"/>
          <p:nvPr/>
        </p:nvSpPr>
        <p:spPr>
          <a:xfrm>
            <a:off x="1132224" y="172538"/>
            <a:ext cx="305820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grpSp>
        <p:nvGrpSpPr>
          <p:cNvPr id="32" name="组合 31">
            <a:extLst>
              <a:ext uri="{FF2B5EF4-FFF2-40B4-BE49-F238E27FC236}">
                <a16:creationId xmlns="" xmlns:a16="http://schemas.microsoft.com/office/drawing/2014/main" id="{ED469721-8BE6-4D11-B07E-FC7A4294FD90}"/>
              </a:ext>
            </a:extLst>
          </p:cNvPr>
          <p:cNvGrpSpPr/>
          <p:nvPr/>
        </p:nvGrpSpPr>
        <p:grpSpPr>
          <a:xfrm>
            <a:off x="7299965" y="3009385"/>
            <a:ext cx="1045897" cy="546522"/>
            <a:chOff x="7543271" y="2586595"/>
            <a:chExt cx="1045897" cy="546522"/>
          </a:xfrm>
        </p:grpSpPr>
        <p:sp>
          <p:nvSpPr>
            <p:cNvPr id="59" name="任意多边形 58">
              <a:extLst>
                <a:ext uri="{FF2B5EF4-FFF2-40B4-BE49-F238E27FC236}">
                  <a16:creationId xmlns="" xmlns:a16="http://schemas.microsoft.com/office/drawing/2014/main" id="{AF3EF19E-8C2E-417D-929C-BBC1FD6C42A4}"/>
                </a:ext>
              </a:extLst>
            </p:cNvPr>
            <p:cNvSpPr/>
            <p:nvPr/>
          </p:nvSpPr>
          <p:spPr>
            <a:xfrm flipV="1">
              <a:off x="7543271" y="2586595"/>
              <a:ext cx="1045897" cy="546522"/>
            </a:xfrm>
            <a:custGeom>
              <a:avLst/>
              <a:gdLst>
                <a:gd name="connsiteX0" fmla="*/ 722340 w 1045897"/>
                <a:gd name="connsiteY0" fmla="*/ 0 h 546522"/>
                <a:gd name="connsiteX1" fmla="*/ 365443 w 1045897"/>
                <a:gd name="connsiteY1" fmla="*/ 0 h 546522"/>
                <a:gd name="connsiteX2" fmla="*/ 356897 w 1045897"/>
                <a:gd name="connsiteY2" fmla="*/ 0 h 546522"/>
                <a:gd name="connsiteX3" fmla="*/ 0 w 1045897"/>
                <a:gd name="connsiteY3" fmla="*/ 0 h 546522"/>
                <a:gd name="connsiteX4" fmla="*/ 0 w 1045897"/>
                <a:gd name="connsiteY4" fmla="*/ 546522 h 546522"/>
                <a:gd name="connsiteX5" fmla="*/ 356897 w 1045897"/>
                <a:gd name="connsiteY5" fmla="*/ 546522 h 546522"/>
                <a:gd name="connsiteX6" fmla="*/ 365443 w 1045897"/>
                <a:gd name="connsiteY6" fmla="*/ 546522 h 546522"/>
                <a:gd name="connsiteX7" fmla="*/ 722340 w 1045897"/>
                <a:gd name="connsiteY7" fmla="*/ 546522 h 546522"/>
                <a:gd name="connsiteX8" fmla="*/ 1045897 w 1045897"/>
                <a:gd name="connsiteY8" fmla="*/ 273261 h 546522"/>
                <a:gd name="connsiteX9" fmla="*/ 722340 w 1045897"/>
                <a:gd name="connsiteY9" fmla="*/ 0 h 54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897" h="546522">
                  <a:moveTo>
                    <a:pt x="722340" y="0"/>
                  </a:moveTo>
                  <a:lnTo>
                    <a:pt x="365443" y="0"/>
                  </a:lnTo>
                  <a:lnTo>
                    <a:pt x="356897" y="0"/>
                  </a:lnTo>
                  <a:lnTo>
                    <a:pt x="0" y="0"/>
                  </a:lnTo>
                  <a:lnTo>
                    <a:pt x="0" y="546522"/>
                  </a:lnTo>
                  <a:lnTo>
                    <a:pt x="356897" y="546522"/>
                  </a:lnTo>
                  <a:lnTo>
                    <a:pt x="365443" y="546522"/>
                  </a:lnTo>
                  <a:lnTo>
                    <a:pt x="722340" y="546522"/>
                  </a:lnTo>
                  <a:cubicBezTo>
                    <a:pt x="901036" y="546522"/>
                    <a:pt x="1045897" y="424179"/>
                    <a:pt x="1045897" y="273261"/>
                  </a:cubicBezTo>
                  <a:cubicBezTo>
                    <a:pt x="1045897" y="122343"/>
                    <a:pt x="901036" y="0"/>
                    <a:pt x="722340" y="0"/>
                  </a:cubicBezTo>
                  <a:close/>
                </a:path>
              </a:pathLst>
            </a:custGeom>
            <a:solidFill>
              <a:srgbClr val="2A5A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矩形 59">
              <a:extLst>
                <a:ext uri="{FF2B5EF4-FFF2-40B4-BE49-F238E27FC236}">
                  <a16:creationId xmlns="" xmlns:a16="http://schemas.microsoft.com/office/drawing/2014/main" id="{D90D7156-5BAB-48B5-A7DF-896B88E4874C}"/>
                </a:ext>
              </a:extLst>
            </p:cNvPr>
            <p:cNvSpPr/>
            <p:nvPr/>
          </p:nvSpPr>
          <p:spPr>
            <a:xfrm>
              <a:off x="7915175" y="2603700"/>
              <a:ext cx="673993" cy="523220"/>
            </a:xfrm>
            <a:prstGeom prst="rect">
              <a:avLst/>
            </a:prstGeom>
          </p:spPr>
          <p:txBody>
            <a:bodyPr wrap="square">
              <a:spAutoFit/>
            </a:bodyPr>
            <a:lstStyle/>
            <a:p>
              <a:pPr algn="ctr"/>
              <a:r>
                <a:rPr lang="en-US" altLang="zh-CN" sz="2800" b="1" dirty="0">
                  <a:solidFill>
                    <a:prstClr val="white"/>
                  </a:solidFill>
                  <a:cs typeface="+mn-ea"/>
                  <a:sym typeface="+mn-lt"/>
                </a:rPr>
                <a:t>B</a:t>
              </a:r>
              <a:endParaRPr lang="zh-CN" altLang="en-US" sz="2800" b="1" dirty="0">
                <a:solidFill>
                  <a:prstClr val="white"/>
                </a:solidFill>
                <a:cs typeface="+mn-ea"/>
                <a:sym typeface="+mn-lt"/>
              </a:endParaRPr>
            </a:p>
          </p:txBody>
        </p:sp>
      </p:grpSp>
      <p:grpSp>
        <p:nvGrpSpPr>
          <p:cNvPr id="61" name="组合 60">
            <a:extLst>
              <a:ext uri="{FF2B5EF4-FFF2-40B4-BE49-F238E27FC236}">
                <a16:creationId xmlns="" xmlns:a16="http://schemas.microsoft.com/office/drawing/2014/main" id="{0322079C-6B9D-4575-898A-FCCCEB81422E}"/>
              </a:ext>
            </a:extLst>
          </p:cNvPr>
          <p:cNvGrpSpPr/>
          <p:nvPr/>
        </p:nvGrpSpPr>
        <p:grpSpPr>
          <a:xfrm>
            <a:off x="6625972" y="4285560"/>
            <a:ext cx="1045897" cy="546522"/>
            <a:chOff x="6869278" y="3862770"/>
            <a:chExt cx="1045897" cy="546522"/>
          </a:xfrm>
        </p:grpSpPr>
        <p:sp>
          <p:nvSpPr>
            <p:cNvPr id="62" name="任意多边形 61">
              <a:extLst>
                <a:ext uri="{FF2B5EF4-FFF2-40B4-BE49-F238E27FC236}">
                  <a16:creationId xmlns="" xmlns:a16="http://schemas.microsoft.com/office/drawing/2014/main" id="{EE7CAB83-CBD6-4BE4-B40F-994B6257C47B}"/>
                </a:ext>
              </a:extLst>
            </p:cNvPr>
            <p:cNvSpPr/>
            <p:nvPr/>
          </p:nvSpPr>
          <p:spPr>
            <a:xfrm flipV="1">
              <a:off x="6869278" y="3862770"/>
              <a:ext cx="1045897" cy="546522"/>
            </a:xfrm>
            <a:custGeom>
              <a:avLst/>
              <a:gdLst>
                <a:gd name="connsiteX0" fmla="*/ 722340 w 1045897"/>
                <a:gd name="connsiteY0" fmla="*/ 0 h 546522"/>
                <a:gd name="connsiteX1" fmla="*/ 365443 w 1045897"/>
                <a:gd name="connsiteY1" fmla="*/ 0 h 546522"/>
                <a:gd name="connsiteX2" fmla="*/ 356897 w 1045897"/>
                <a:gd name="connsiteY2" fmla="*/ 0 h 546522"/>
                <a:gd name="connsiteX3" fmla="*/ 0 w 1045897"/>
                <a:gd name="connsiteY3" fmla="*/ 0 h 546522"/>
                <a:gd name="connsiteX4" fmla="*/ 0 w 1045897"/>
                <a:gd name="connsiteY4" fmla="*/ 546522 h 546522"/>
                <a:gd name="connsiteX5" fmla="*/ 356897 w 1045897"/>
                <a:gd name="connsiteY5" fmla="*/ 546522 h 546522"/>
                <a:gd name="connsiteX6" fmla="*/ 365443 w 1045897"/>
                <a:gd name="connsiteY6" fmla="*/ 546522 h 546522"/>
                <a:gd name="connsiteX7" fmla="*/ 722340 w 1045897"/>
                <a:gd name="connsiteY7" fmla="*/ 546522 h 546522"/>
                <a:gd name="connsiteX8" fmla="*/ 1045897 w 1045897"/>
                <a:gd name="connsiteY8" fmla="*/ 273261 h 546522"/>
                <a:gd name="connsiteX9" fmla="*/ 722340 w 1045897"/>
                <a:gd name="connsiteY9" fmla="*/ 0 h 54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897" h="546522">
                  <a:moveTo>
                    <a:pt x="722340" y="0"/>
                  </a:moveTo>
                  <a:lnTo>
                    <a:pt x="365443" y="0"/>
                  </a:lnTo>
                  <a:lnTo>
                    <a:pt x="356897" y="0"/>
                  </a:lnTo>
                  <a:lnTo>
                    <a:pt x="0" y="0"/>
                  </a:lnTo>
                  <a:lnTo>
                    <a:pt x="0" y="546522"/>
                  </a:lnTo>
                  <a:lnTo>
                    <a:pt x="356897" y="546522"/>
                  </a:lnTo>
                  <a:lnTo>
                    <a:pt x="365443" y="546522"/>
                  </a:lnTo>
                  <a:lnTo>
                    <a:pt x="722340" y="546522"/>
                  </a:lnTo>
                  <a:cubicBezTo>
                    <a:pt x="901036" y="546522"/>
                    <a:pt x="1045897" y="424179"/>
                    <a:pt x="1045897" y="273261"/>
                  </a:cubicBezTo>
                  <a:cubicBezTo>
                    <a:pt x="1045897" y="122343"/>
                    <a:pt x="901036" y="0"/>
                    <a:pt x="722340" y="0"/>
                  </a:cubicBezTo>
                  <a:close/>
                </a:path>
              </a:pathLst>
            </a:custGeom>
            <a:solidFill>
              <a:srgbClr val="2A5A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矩形 62">
              <a:extLst>
                <a:ext uri="{FF2B5EF4-FFF2-40B4-BE49-F238E27FC236}">
                  <a16:creationId xmlns="" xmlns:a16="http://schemas.microsoft.com/office/drawing/2014/main" id="{73DB3A38-13B6-42D2-B265-49ABEA7CB5DA}"/>
                </a:ext>
              </a:extLst>
            </p:cNvPr>
            <p:cNvSpPr/>
            <p:nvPr/>
          </p:nvSpPr>
          <p:spPr>
            <a:xfrm>
              <a:off x="7234382" y="3874421"/>
              <a:ext cx="639882" cy="523220"/>
            </a:xfrm>
            <a:prstGeom prst="rect">
              <a:avLst/>
            </a:prstGeom>
          </p:spPr>
          <p:txBody>
            <a:bodyPr wrap="square">
              <a:spAutoFit/>
            </a:bodyPr>
            <a:lstStyle/>
            <a:p>
              <a:pPr algn="ctr"/>
              <a:r>
                <a:rPr lang="en-US" altLang="zh-CN" sz="2800" b="1" dirty="0">
                  <a:solidFill>
                    <a:prstClr val="white"/>
                  </a:solidFill>
                  <a:cs typeface="+mn-ea"/>
                  <a:sym typeface="+mn-lt"/>
                </a:rPr>
                <a:t>D</a:t>
              </a:r>
              <a:endParaRPr lang="zh-CN" altLang="en-US" sz="2800" b="1" dirty="0">
                <a:solidFill>
                  <a:prstClr val="white"/>
                </a:solidFill>
                <a:cs typeface="+mn-ea"/>
                <a:sym typeface="+mn-lt"/>
              </a:endParaRPr>
            </a:p>
          </p:txBody>
        </p:sp>
      </p:grpSp>
      <p:grpSp>
        <p:nvGrpSpPr>
          <p:cNvPr id="64" name="组合 63">
            <a:extLst>
              <a:ext uri="{FF2B5EF4-FFF2-40B4-BE49-F238E27FC236}">
                <a16:creationId xmlns="" xmlns:a16="http://schemas.microsoft.com/office/drawing/2014/main" id="{70C01159-856E-4C7E-B0EB-63CCD9010EBD}"/>
              </a:ext>
            </a:extLst>
          </p:cNvPr>
          <p:cNvGrpSpPr/>
          <p:nvPr/>
        </p:nvGrpSpPr>
        <p:grpSpPr>
          <a:xfrm>
            <a:off x="4000782" y="3016836"/>
            <a:ext cx="1150432" cy="546522"/>
            <a:chOff x="4244088" y="2594046"/>
            <a:chExt cx="1150432" cy="546522"/>
          </a:xfrm>
        </p:grpSpPr>
        <p:sp>
          <p:nvSpPr>
            <p:cNvPr id="65" name="任意多边形 64">
              <a:extLst>
                <a:ext uri="{FF2B5EF4-FFF2-40B4-BE49-F238E27FC236}">
                  <a16:creationId xmlns="" xmlns:a16="http://schemas.microsoft.com/office/drawing/2014/main" id="{7112B77D-EC45-40B9-9B27-051996002D4E}"/>
                </a:ext>
              </a:extLst>
            </p:cNvPr>
            <p:cNvSpPr/>
            <p:nvPr/>
          </p:nvSpPr>
          <p:spPr>
            <a:xfrm flipH="1">
              <a:off x="4348623" y="2594046"/>
              <a:ext cx="1045897" cy="546522"/>
            </a:xfrm>
            <a:custGeom>
              <a:avLst/>
              <a:gdLst>
                <a:gd name="connsiteX0" fmla="*/ 722340 w 1045897"/>
                <a:gd name="connsiteY0" fmla="*/ 0 h 546522"/>
                <a:gd name="connsiteX1" fmla="*/ 365443 w 1045897"/>
                <a:gd name="connsiteY1" fmla="*/ 0 h 546522"/>
                <a:gd name="connsiteX2" fmla="*/ 356897 w 1045897"/>
                <a:gd name="connsiteY2" fmla="*/ 0 h 546522"/>
                <a:gd name="connsiteX3" fmla="*/ 0 w 1045897"/>
                <a:gd name="connsiteY3" fmla="*/ 0 h 546522"/>
                <a:gd name="connsiteX4" fmla="*/ 0 w 1045897"/>
                <a:gd name="connsiteY4" fmla="*/ 546522 h 546522"/>
                <a:gd name="connsiteX5" fmla="*/ 356897 w 1045897"/>
                <a:gd name="connsiteY5" fmla="*/ 546522 h 546522"/>
                <a:gd name="connsiteX6" fmla="*/ 365443 w 1045897"/>
                <a:gd name="connsiteY6" fmla="*/ 546522 h 546522"/>
                <a:gd name="connsiteX7" fmla="*/ 722340 w 1045897"/>
                <a:gd name="connsiteY7" fmla="*/ 546522 h 546522"/>
                <a:gd name="connsiteX8" fmla="*/ 1045897 w 1045897"/>
                <a:gd name="connsiteY8" fmla="*/ 273261 h 546522"/>
                <a:gd name="connsiteX9" fmla="*/ 722340 w 1045897"/>
                <a:gd name="connsiteY9" fmla="*/ 0 h 54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897" h="546522">
                  <a:moveTo>
                    <a:pt x="722340" y="0"/>
                  </a:moveTo>
                  <a:lnTo>
                    <a:pt x="365443" y="0"/>
                  </a:lnTo>
                  <a:lnTo>
                    <a:pt x="356897" y="0"/>
                  </a:lnTo>
                  <a:lnTo>
                    <a:pt x="0" y="0"/>
                  </a:lnTo>
                  <a:lnTo>
                    <a:pt x="0" y="546522"/>
                  </a:lnTo>
                  <a:lnTo>
                    <a:pt x="356897" y="546522"/>
                  </a:lnTo>
                  <a:lnTo>
                    <a:pt x="365443" y="546522"/>
                  </a:lnTo>
                  <a:lnTo>
                    <a:pt x="722340" y="546522"/>
                  </a:lnTo>
                  <a:cubicBezTo>
                    <a:pt x="901036" y="546522"/>
                    <a:pt x="1045897" y="424179"/>
                    <a:pt x="1045897" y="273261"/>
                  </a:cubicBezTo>
                  <a:cubicBezTo>
                    <a:pt x="1045897" y="122343"/>
                    <a:pt x="901036" y="0"/>
                    <a:pt x="722340" y="0"/>
                  </a:cubicBezTo>
                  <a:close/>
                </a:path>
              </a:pathLst>
            </a:custGeom>
            <a:solidFill>
              <a:srgbClr val="C8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文本框 65">
              <a:extLst>
                <a:ext uri="{FF2B5EF4-FFF2-40B4-BE49-F238E27FC236}">
                  <a16:creationId xmlns="" xmlns:a16="http://schemas.microsoft.com/office/drawing/2014/main" id="{575ADF04-E2B6-499E-9F62-F421D1C2AB6D}"/>
                </a:ext>
              </a:extLst>
            </p:cNvPr>
            <p:cNvSpPr txBox="1"/>
            <p:nvPr/>
          </p:nvSpPr>
          <p:spPr>
            <a:xfrm>
              <a:off x="4244088" y="2615699"/>
              <a:ext cx="668773" cy="523220"/>
            </a:xfrm>
            <a:prstGeom prst="rect">
              <a:avLst/>
            </a:prstGeom>
            <a:noFill/>
            <a:effectLst/>
          </p:spPr>
          <p:txBody>
            <a:bodyPr wrap="none" rtlCol="0">
              <a:spAutoFit/>
            </a:bodyPr>
            <a:lstStyle/>
            <a:p>
              <a:r>
                <a:rPr lang="en-US" altLang="zh-CN" sz="2800" b="1" dirty="0">
                  <a:solidFill>
                    <a:schemeClr val="bg1"/>
                  </a:solidFill>
                  <a:cs typeface="+mn-ea"/>
                  <a:sym typeface="+mn-lt"/>
                </a:rPr>
                <a:t>  A</a:t>
              </a:r>
              <a:endParaRPr lang="en-US" altLang="zh-CN" sz="2000" b="1" dirty="0">
                <a:solidFill>
                  <a:schemeClr val="bg1"/>
                </a:solidFill>
                <a:cs typeface="+mn-ea"/>
                <a:sym typeface="+mn-lt"/>
              </a:endParaRPr>
            </a:p>
          </p:txBody>
        </p:sp>
      </p:grpSp>
      <p:grpSp>
        <p:nvGrpSpPr>
          <p:cNvPr id="67" name="组合 66">
            <a:extLst>
              <a:ext uri="{FF2B5EF4-FFF2-40B4-BE49-F238E27FC236}">
                <a16:creationId xmlns="" xmlns:a16="http://schemas.microsoft.com/office/drawing/2014/main" id="{6F4471CB-DC37-45A2-B597-407CD03C2FF3}"/>
              </a:ext>
            </a:extLst>
          </p:cNvPr>
          <p:cNvGrpSpPr/>
          <p:nvPr/>
        </p:nvGrpSpPr>
        <p:grpSpPr>
          <a:xfrm>
            <a:off x="3278409" y="4293011"/>
            <a:ext cx="1157469" cy="557133"/>
            <a:chOff x="3521715" y="3870221"/>
            <a:chExt cx="1157469" cy="557133"/>
          </a:xfrm>
        </p:grpSpPr>
        <p:sp>
          <p:nvSpPr>
            <p:cNvPr id="68" name="任意多边形 69">
              <a:extLst>
                <a:ext uri="{FF2B5EF4-FFF2-40B4-BE49-F238E27FC236}">
                  <a16:creationId xmlns="" xmlns:a16="http://schemas.microsoft.com/office/drawing/2014/main" id="{7214560D-B291-4677-9C3C-E419CDCA70D7}"/>
                </a:ext>
              </a:extLst>
            </p:cNvPr>
            <p:cNvSpPr/>
            <p:nvPr/>
          </p:nvSpPr>
          <p:spPr>
            <a:xfrm flipH="1">
              <a:off x="3633287" y="3870221"/>
              <a:ext cx="1045897" cy="546522"/>
            </a:xfrm>
            <a:custGeom>
              <a:avLst/>
              <a:gdLst>
                <a:gd name="connsiteX0" fmla="*/ 722340 w 1045897"/>
                <a:gd name="connsiteY0" fmla="*/ 0 h 546522"/>
                <a:gd name="connsiteX1" fmla="*/ 365443 w 1045897"/>
                <a:gd name="connsiteY1" fmla="*/ 0 h 546522"/>
                <a:gd name="connsiteX2" fmla="*/ 356897 w 1045897"/>
                <a:gd name="connsiteY2" fmla="*/ 0 h 546522"/>
                <a:gd name="connsiteX3" fmla="*/ 0 w 1045897"/>
                <a:gd name="connsiteY3" fmla="*/ 0 h 546522"/>
                <a:gd name="connsiteX4" fmla="*/ 0 w 1045897"/>
                <a:gd name="connsiteY4" fmla="*/ 546522 h 546522"/>
                <a:gd name="connsiteX5" fmla="*/ 356897 w 1045897"/>
                <a:gd name="connsiteY5" fmla="*/ 546522 h 546522"/>
                <a:gd name="connsiteX6" fmla="*/ 365443 w 1045897"/>
                <a:gd name="connsiteY6" fmla="*/ 546522 h 546522"/>
                <a:gd name="connsiteX7" fmla="*/ 722340 w 1045897"/>
                <a:gd name="connsiteY7" fmla="*/ 546522 h 546522"/>
                <a:gd name="connsiteX8" fmla="*/ 1045897 w 1045897"/>
                <a:gd name="connsiteY8" fmla="*/ 273261 h 546522"/>
                <a:gd name="connsiteX9" fmla="*/ 722340 w 1045897"/>
                <a:gd name="connsiteY9" fmla="*/ 0 h 54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897" h="546522">
                  <a:moveTo>
                    <a:pt x="722340" y="0"/>
                  </a:moveTo>
                  <a:lnTo>
                    <a:pt x="365443" y="0"/>
                  </a:lnTo>
                  <a:lnTo>
                    <a:pt x="356897" y="0"/>
                  </a:lnTo>
                  <a:lnTo>
                    <a:pt x="0" y="0"/>
                  </a:lnTo>
                  <a:lnTo>
                    <a:pt x="0" y="546522"/>
                  </a:lnTo>
                  <a:lnTo>
                    <a:pt x="356897" y="546522"/>
                  </a:lnTo>
                  <a:lnTo>
                    <a:pt x="365443" y="546522"/>
                  </a:lnTo>
                  <a:lnTo>
                    <a:pt x="722340" y="546522"/>
                  </a:lnTo>
                  <a:cubicBezTo>
                    <a:pt x="901036" y="546522"/>
                    <a:pt x="1045897" y="424179"/>
                    <a:pt x="1045897" y="273261"/>
                  </a:cubicBezTo>
                  <a:cubicBezTo>
                    <a:pt x="1045897" y="122343"/>
                    <a:pt x="901036" y="0"/>
                    <a:pt x="722340" y="0"/>
                  </a:cubicBezTo>
                  <a:close/>
                </a:path>
              </a:pathLst>
            </a:custGeom>
            <a:solidFill>
              <a:srgbClr val="C8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文本框 68">
              <a:extLst>
                <a:ext uri="{FF2B5EF4-FFF2-40B4-BE49-F238E27FC236}">
                  <a16:creationId xmlns="" xmlns:a16="http://schemas.microsoft.com/office/drawing/2014/main" id="{05C35043-4820-44A4-AFEF-A4119099DCD6}"/>
                </a:ext>
              </a:extLst>
            </p:cNvPr>
            <p:cNvSpPr txBox="1"/>
            <p:nvPr/>
          </p:nvSpPr>
          <p:spPr>
            <a:xfrm>
              <a:off x="3521715" y="3904134"/>
              <a:ext cx="641522" cy="523220"/>
            </a:xfrm>
            <a:prstGeom prst="rect">
              <a:avLst/>
            </a:prstGeom>
            <a:noFill/>
            <a:effectLst/>
          </p:spPr>
          <p:txBody>
            <a:bodyPr wrap="none" rtlCol="0">
              <a:spAutoFit/>
            </a:bodyPr>
            <a:lstStyle/>
            <a:p>
              <a:r>
                <a:rPr lang="en-US" altLang="zh-CN" sz="2800" b="1" dirty="0">
                  <a:solidFill>
                    <a:schemeClr val="bg1"/>
                  </a:solidFill>
                  <a:cs typeface="+mn-ea"/>
                  <a:sym typeface="+mn-lt"/>
                </a:rPr>
                <a:t>  C</a:t>
              </a:r>
              <a:endParaRPr lang="en-US" altLang="zh-CN" sz="2000" b="1" dirty="0">
                <a:solidFill>
                  <a:schemeClr val="bg1"/>
                </a:solidFill>
                <a:cs typeface="+mn-ea"/>
                <a:sym typeface="+mn-lt"/>
              </a:endParaRPr>
            </a:p>
          </p:txBody>
        </p:sp>
      </p:grpSp>
      <p:grpSp>
        <p:nvGrpSpPr>
          <p:cNvPr id="70" name="组合 69">
            <a:extLst>
              <a:ext uri="{FF2B5EF4-FFF2-40B4-BE49-F238E27FC236}">
                <a16:creationId xmlns="" xmlns:a16="http://schemas.microsoft.com/office/drawing/2014/main" id="{B3A60AD5-AD69-40F2-BDC7-37174C546929}"/>
              </a:ext>
            </a:extLst>
          </p:cNvPr>
          <p:cNvGrpSpPr/>
          <p:nvPr/>
        </p:nvGrpSpPr>
        <p:grpSpPr>
          <a:xfrm>
            <a:off x="4163471" y="3795385"/>
            <a:ext cx="1329116" cy="1541774"/>
            <a:chOff x="4406777" y="3372595"/>
            <a:chExt cx="1329116" cy="1541774"/>
          </a:xfrm>
        </p:grpSpPr>
        <p:sp>
          <p:nvSpPr>
            <p:cNvPr id="71" name="六边形 70">
              <a:extLst>
                <a:ext uri="{FF2B5EF4-FFF2-40B4-BE49-F238E27FC236}">
                  <a16:creationId xmlns="" xmlns:a16="http://schemas.microsoft.com/office/drawing/2014/main" id="{64E24D54-30DC-4ADC-9465-4EAA9FE4CA74}"/>
                </a:ext>
              </a:extLst>
            </p:cNvPr>
            <p:cNvSpPr/>
            <p:nvPr/>
          </p:nvSpPr>
          <p:spPr>
            <a:xfrm rot="5400000">
              <a:off x="4300448" y="3478924"/>
              <a:ext cx="1541774" cy="1329116"/>
            </a:xfrm>
            <a:prstGeom prst="hexagon">
              <a:avLst/>
            </a:prstGeom>
            <a:solidFill>
              <a:srgbClr val="C83841"/>
            </a:solidFill>
            <a:ln w="762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Freeform 22">
              <a:extLst>
                <a:ext uri="{FF2B5EF4-FFF2-40B4-BE49-F238E27FC236}">
                  <a16:creationId xmlns="" xmlns:a16="http://schemas.microsoft.com/office/drawing/2014/main" id="{7718185B-8E73-43D4-BC7E-4E536463FB2A}"/>
                </a:ext>
              </a:extLst>
            </p:cNvPr>
            <p:cNvSpPr>
              <a:spLocks noEditPoints="1"/>
            </p:cNvSpPr>
            <p:nvPr/>
          </p:nvSpPr>
          <p:spPr bwMode="auto">
            <a:xfrm>
              <a:off x="4831215" y="3860229"/>
              <a:ext cx="480239" cy="563965"/>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FFFFF"/>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3" name="组合 72">
            <a:extLst>
              <a:ext uri="{FF2B5EF4-FFF2-40B4-BE49-F238E27FC236}">
                <a16:creationId xmlns="" xmlns:a16="http://schemas.microsoft.com/office/drawing/2014/main" id="{98C463CF-377D-4A47-80F8-A6F00BA86992}"/>
              </a:ext>
            </a:extLst>
          </p:cNvPr>
          <p:cNvGrpSpPr/>
          <p:nvPr/>
        </p:nvGrpSpPr>
        <p:grpSpPr>
          <a:xfrm>
            <a:off x="4863198" y="2519210"/>
            <a:ext cx="1329116" cy="1541774"/>
            <a:chOff x="5106504" y="2096420"/>
            <a:chExt cx="1329116" cy="1541774"/>
          </a:xfrm>
        </p:grpSpPr>
        <p:sp>
          <p:nvSpPr>
            <p:cNvPr id="74" name="六边形 73">
              <a:extLst>
                <a:ext uri="{FF2B5EF4-FFF2-40B4-BE49-F238E27FC236}">
                  <a16:creationId xmlns="" xmlns:a16="http://schemas.microsoft.com/office/drawing/2014/main" id="{53CEB2F2-8BAF-420C-947F-FB185945B044}"/>
                </a:ext>
              </a:extLst>
            </p:cNvPr>
            <p:cNvSpPr/>
            <p:nvPr/>
          </p:nvSpPr>
          <p:spPr>
            <a:xfrm rot="5400000">
              <a:off x="5000175" y="2202749"/>
              <a:ext cx="1541774" cy="1329116"/>
            </a:xfrm>
            <a:prstGeom prst="hexagon">
              <a:avLst/>
            </a:prstGeom>
            <a:solidFill>
              <a:srgbClr val="C83841"/>
            </a:solidFill>
            <a:ln w="762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Freeform 16">
              <a:extLst>
                <a:ext uri="{FF2B5EF4-FFF2-40B4-BE49-F238E27FC236}">
                  <a16:creationId xmlns="" xmlns:a16="http://schemas.microsoft.com/office/drawing/2014/main" id="{48E777BE-2D29-43F2-A53C-58C697750AC9}"/>
                </a:ext>
              </a:extLst>
            </p:cNvPr>
            <p:cNvSpPr>
              <a:spLocks noEditPoints="1"/>
            </p:cNvSpPr>
            <p:nvPr/>
          </p:nvSpPr>
          <p:spPr bwMode="auto">
            <a:xfrm>
              <a:off x="5497930" y="2661051"/>
              <a:ext cx="591955" cy="472066"/>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76" name="组合 75">
            <a:extLst>
              <a:ext uri="{FF2B5EF4-FFF2-40B4-BE49-F238E27FC236}">
                <a16:creationId xmlns="" xmlns:a16="http://schemas.microsoft.com/office/drawing/2014/main" id="{78FB70D7-C22F-4E5A-9B8A-D4A3B8FF02E6}"/>
              </a:ext>
            </a:extLst>
          </p:cNvPr>
          <p:cNvGrpSpPr/>
          <p:nvPr/>
        </p:nvGrpSpPr>
        <p:grpSpPr>
          <a:xfrm>
            <a:off x="6276721" y="2519211"/>
            <a:ext cx="1329116" cy="1541774"/>
            <a:chOff x="6520027" y="2096421"/>
            <a:chExt cx="1329116" cy="1541774"/>
          </a:xfrm>
        </p:grpSpPr>
        <p:sp>
          <p:nvSpPr>
            <p:cNvPr id="77" name="六边形 76">
              <a:extLst>
                <a:ext uri="{FF2B5EF4-FFF2-40B4-BE49-F238E27FC236}">
                  <a16:creationId xmlns="" xmlns:a16="http://schemas.microsoft.com/office/drawing/2014/main" id="{F795FEFA-D024-4F02-9AE3-F9AA8FB1801C}"/>
                </a:ext>
              </a:extLst>
            </p:cNvPr>
            <p:cNvSpPr/>
            <p:nvPr/>
          </p:nvSpPr>
          <p:spPr>
            <a:xfrm rot="5400000">
              <a:off x="6413698" y="2202750"/>
              <a:ext cx="1541774" cy="1329116"/>
            </a:xfrm>
            <a:prstGeom prst="hexagon">
              <a:avLst/>
            </a:prstGeom>
            <a:solidFill>
              <a:srgbClr val="2A5A8B"/>
            </a:soli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Freeform 223">
              <a:extLst>
                <a:ext uri="{FF2B5EF4-FFF2-40B4-BE49-F238E27FC236}">
                  <a16:creationId xmlns="" xmlns:a16="http://schemas.microsoft.com/office/drawing/2014/main" id="{D09944DF-6768-4F04-A05E-F62B381DF519}"/>
                </a:ext>
              </a:extLst>
            </p:cNvPr>
            <p:cNvSpPr/>
            <p:nvPr/>
          </p:nvSpPr>
          <p:spPr bwMode="auto">
            <a:xfrm>
              <a:off x="6913735" y="2632657"/>
              <a:ext cx="541700" cy="439330"/>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79" name="组合 78">
            <a:extLst>
              <a:ext uri="{FF2B5EF4-FFF2-40B4-BE49-F238E27FC236}">
                <a16:creationId xmlns="" xmlns:a16="http://schemas.microsoft.com/office/drawing/2014/main" id="{A6AD556D-2CF6-4048-AE33-ED9B9F4989EA}"/>
              </a:ext>
            </a:extLst>
          </p:cNvPr>
          <p:cNvGrpSpPr/>
          <p:nvPr/>
        </p:nvGrpSpPr>
        <p:grpSpPr>
          <a:xfrm>
            <a:off x="5577273" y="3787934"/>
            <a:ext cx="1329116" cy="1541774"/>
            <a:chOff x="5820579" y="3365144"/>
            <a:chExt cx="1329116" cy="1541774"/>
          </a:xfrm>
        </p:grpSpPr>
        <p:sp>
          <p:nvSpPr>
            <p:cNvPr id="80" name="六边形 79">
              <a:extLst>
                <a:ext uri="{FF2B5EF4-FFF2-40B4-BE49-F238E27FC236}">
                  <a16:creationId xmlns="" xmlns:a16="http://schemas.microsoft.com/office/drawing/2014/main" id="{3FE478E7-24C4-4910-B46A-3E4B4F09332D}"/>
                </a:ext>
              </a:extLst>
            </p:cNvPr>
            <p:cNvSpPr/>
            <p:nvPr/>
          </p:nvSpPr>
          <p:spPr>
            <a:xfrm rot="5400000">
              <a:off x="5714250" y="3471473"/>
              <a:ext cx="1541774" cy="1329116"/>
            </a:xfrm>
            <a:prstGeom prst="hexagon">
              <a:avLst/>
            </a:prstGeom>
            <a:solidFill>
              <a:srgbClr val="2A5A8B"/>
            </a:solidFill>
            <a:ln w="762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Freeform 14">
              <a:extLst>
                <a:ext uri="{FF2B5EF4-FFF2-40B4-BE49-F238E27FC236}">
                  <a16:creationId xmlns="" xmlns:a16="http://schemas.microsoft.com/office/drawing/2014/main" id="{B131CEDD-C485-40B8-86DA-33A0D8B0F24A}"/>
                </a:ext>
              </a:extLst>
            </p:cNvPr>
            <p:cNvSpPr>
              <a:spLocks noChangeAspect="1" noEditPoints="1"/>
            </p:cNvSpPr>
            <p:nvPr/>
          </p:nvSpPr>
          <p:spPr bwMode="auto">
            <a:xfrm>
              <a:off x="6251316" y="3874004"/>
              <a:ext cx="467641" cy="465759"/>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82" name="文本框 81">
            <a:extLst>
              <a:ext uri="{FF2B5EF4-FFF2-40B4-BE49-F238E27FC236}">
                <a16:creationId xmlns="" xmlns:a16="http://schemas.microsoft.com/office/drawing/2014/main" id="{EEA4B51A-04D0-4664-9BE2-BCB84E92454D}"/>
              </a:ext>
            </a:extLst>
          </p:cNvPr>
          <p:cNvSpPr txBox="1"/>
          <p:nvPr/>
        </p:nvSpPr>
        <p:spPr>
          <a:xfrm>
            <a:off x="1214647" y="2935153"/>
            <a:ext cx="2688127" cy="1077218"/>
          </a:xfrm>
          <a:prstGeom prst="rect">
            <a:avLst/>
          </a:prstGeom>
          <a:solidFill>
            <a:srgbClr val="FFFFCC"/>
          </a:solidFill>
          <a:effectLst/>
        </p:spPr>
        <p:txBody>
          <a:bodyPr wrap="square" rtlCol="0">
            <a:spAutoFit/>
          </a:bodyPr>
          <a:lstStyle/>
          <a:p>
            <a:pPr algn="ctr"/>
            <a:r>
              <a:rPr lang="vi-VN" sz="3200" dirty="0">
                <a:latin typeface="Arial" panose="020B0604020202020204" pitchFamily="34" charset="0"/>
                <a:cs typeface="Arial" panose="020B0604020202020204" pitchFamily="34" charset="0"/>
              </a:rPr>
              <a:t> 3 nguyên tố ox</a:t>
            </a:r>
            <a:r>
              <a:rPr lang="en-US" sz="3200" dirty="0" err="1">
                <a:latin typeface="Arial" panose="020B0604020202020204" pitchFamily="34" charset="0"/>
                <a:cs typeface="Arial" panose="020B0604020202020204" pitchFamily="34" charset="0"/>
              </a:rPr>
              <a:t>ygen</a:t>
            </a:r>
            <a:r>
              <a:rPr lang="en-US" altLang="zh-CN" sz="3200" dirty="0">
                <a:solidFill>
                  <a:schemeClr val="tx1">
                    <a:lumMod val="75000"/>
                    <a:lumOff val="25000"/>
                  </a:schemeClr>
                </a:solidFill>
                <a:latin typeface="Arial" panose="020B0604020202020204" pitchFamily="34" charset="0"/>
                <a:cs typeface="Arial" panose="020B0604020202020204" pitchFamily="34" charset="0"/>
                <a:sym typeface="+mn-lt"/>
              </a:rPr>
              <a:t>.</a:t>
            </a:r>
          </a:p>
        </p:txBody>
      </p:sp>
      <p:sp>
        <p:nvSpPr>
          <p:cNvPr id="83" name="文本框 82">
            <a:extLst>
              <a:ext uri="{FF2B5EF4-FFF2-40B4-BE49-F238E27FC236}">
                <a16:creationId xmlns="" xmlns:a16="http://schemas.microsoft.com/office/drawing/2014/main" id="{55C879BE-B40B-4269-A354-FCC5A3F22A30}"/>
              </a:ext>
            </a:extLst>
          </p:cNvPr>
          <p:cNvSpPr txBox="1"/>
          <p:nvPr/>
        </p:nvSpPr>
        <p:spPr>
          <a:xfrm>
            <a:off x="8511641" y="2890391"/>
            <a:ext cx="3249174" cy="584775"/>
          </a:xfrm>
          <a:prstGeom prst="rect">
            <a:avLst/>
          </a:prstGeom>
          <a:solidFill>
            <a:srgbClr val="FFFFCC"/>
          </a:solidFill>
          <a:effectLst/>
        </p:spPr>
        <p:txBody>
          <a:bodyPr wrap="square" rtlCol="0">
            <a:spAutoFit/>
          </a:bodyPr>
          <a:lstStyle/>
          <a:p>
            <a:pPr algn="ctr"/>
            <a:r>
              <a:rPr lang="zh-CN" altLang="en-US" sz="3200" dirty="0">
                <a:solidFill>
                  <a:srgbClr val="004C80"/>
                </a:solidFill>
                <a:latin typeface="Arial" panose="020B0604020202020204" pitchFamily="34" charset="0"/>
                <a:cs typeface="Arial" panose="020B0604020202020204" pitchFamily="34" charset="0"/>
                <a:sym typeface="+mn-lt"/>
              </a:rPr>
              <a:t> </a:t>
            </a:r>
            <a:r>
              <a:rPr lang="vi-VN" sz="3200" dirty="0">
                <a:latin typeface="Arial" panose="020B0604020202020204" pitchFamily="34" charset="0"/>
                <a:cs typeface="Arial" panose="020B0604020202020204" pitchFamily="34" charset="0"/>
              </a:rPr>
              <a:t>3 phân tử nước</a:t>
            </a:r>
            <a:endParaRPr lang="en-US" altLang="zh-CN" sz="3200" dirty="0">
              <a:solidFill>
                <a:schemeClr val="tx1">
                  <a:lumMod val="75000"/>
                  <a:lumOff val="25000"/>
                </a:schemeClr>
              </a:solidFill>
              <a:latin typeface="Arial" panose="020B0604020202020204" pitchFamily="34" charset="0"/>
              <a:cs typeface="Arial" panose="020B0604020202020204" pitchFamily="34" charset="0"/>
              <a:sym typeface="+mn-lt"/>
            </a:endParaRPr>
          </a:p>
        </p:txBody>
      </p:sp>
      <p:sp>
        <p:nvSpPr>
          <p:cNvPr id="84" name="文本框 83">
            <a:extLst>
              <a:ext uri="{FF2B5EF4-FFF2-40B4-BE49-F238E27FC236}">
                <a16:creationId xmlns="" xmlns:a16="http://schemas.microsoft.com/office/drawing/2014/main" id="{8FB51FA7-30AF-4460-8EB0-98F3541ADAA6}"/>
              </a:ext>
            </a:extLst>
          </p:cNvPr>
          <p:cNvSpPr txBox="1"/>
          <p:nvPr/>
        </p:nvSpPr>
        <p:spPr>
          <a:xfrm>
            <a:off x="260116" y="4203813"/>
            <a:ext cx="2933607" cy="1077218"/>
          </a:xfrm>
          <a:prstGeom prst="rect">
            <a:avLst/>
          </a:prstGeom>
          <a:solidFill>
            <a:srgbClr val="FFFFCC"/>
          </a:solidFill>
          <a:effectLst/>
        </p:spPr>
        <p:txBody>
          <a:bodyPr wrap="square" rtlCol="0">
            <a:spAutoFit/>
          </a:bodyPr>
          <a:lstStyle/>
          <a:p>
            <a:pPr algn="ctr"/>
            <a:r>
              <a:rPr lang="zh-CN" altLang="en-US" sz="3200" dirty="0">
                <a:solidFill>
                  <a:srgbClr val="004C80"/>
                </a:solidFill>
                <a:latin typeface="Arial" panose="020B0604020202020204" pitchFamily="34" charset="0"/>
                <a:cs typeface="Arial" panose="020B0604020202020204" pitchFamily="34" charset="0"/>
                <a:sym typeface="+mn-lt"/>
              </a:rPr>
              <a:t> </a:t>
            </a:r>
            <a:r>
              <a:rPr lang="vi-VN" sz="3200" dirty="0">
                <a:latin typeface="Arial" panose="020B0604020202020204" pitchFamily="34" charset="0"/>
                <a:cs typeface="Arial" panose="020B0604020202020204" pitchFamily="34" charset="0"/>
              </a:rPr>
              <a:t> 3 nguyên tố hydrogen</a:t>
            </a:r>
            <a:endParaRPr lang="en-US" altLang="zh-CN" sz="3200" dirty="0">
              <a:solidFill>
                <a:schemeClr val="tx1">
                  <a:lumMod val="75000"/>
                  <a:lumOff val="25000"/>
                </a:schemeClr>
              </a:solidFill>
              <a:latin typeface="Arial" panose="020B0604020202020204" pitchFamily="34" charset="0"/>
              <a:cs typeface="Arial" panose="020B0604020202020204" pitchFamily="34" charset="0"/>
              <a:sym typeface="+mn-lt"/>
            </a:endParaRPr>
          </a:p>
        </p:txBody>
      </p:sp>
      <p:sp>
        <p:nvSpPr>
          <p:cNvPr id="85" name="文本框 84">
            <a:extLst>
              <a:ext uri="{FF2B5EF4-FFF2-40B4-BE49-F238E27FC236}">
                <a16:creationId xmlns="" xmlns:a16="http://schemas.microsoft.com/office/drawing/2014/main" id="{D01D6CF4-CB02-4B49-BC48-999A4A79009C}"/>
              </a:ext>
            </a:extLst>
          </p:cNvPr>
          <p:cNvSpPr txBox="1"/>
          <p:nvPr/>
        </p:nvSpPr>
        <p:spPr>
          <a:xfrm>
            <a:off x="7822190" y="4174100"/>
            <a:ext cx="3938625" cy="1077218"/>
          </a:xfrm>
          <a:prstGeom prst="rect">
            <a:avLst/>
          </a:prstGeom>
          <a:solidFill>
            <a:srgbClr val="FFFFCC"/>
          </a:solidFill>
          <a:effectLst/>
        </p:spPr>
        <p:txBody>
          <a:bodyPr wrap="square" rtlCol="0">
            <a:spAutoFit/>
          </a:bodyPr>
          <a:lstStyle/>
          <a:p>
            <a:pPr algn="ctr"/>
            <a:r>
              <a:rPr lang="zh-CN" altLang="en-US" sz="3200" dirty="0">
                <a:solidFill>
                  <a:srgbClr val="004C80"/>
                </a:solidFill>
                <a:latin typeface="Arial" panose="020B0604020202020204" pitchFamily="34" charset="0"/>
                <a:cs typeface="Arial" panose="020B0604020202020204" pitchFamily="34" charset="0"/>
                <a:sym typeface="+mn-lt"/>
              </a:rPr>
              <a:t> </a:t>
            </a:r>
            <a:r>
              <a:rPr lang="vi-VN" sz="3200" dirty="0">
                <a:latin typeface="Arial" panose="020B0604020202020204" pitchFamily="34" charset="0"/>
                <a:cs typeface="Arial" panose="020B0604020202020204" pitchFamily="34" charset="0"/>
              </a:rPr>
              <a:t>Có 3 nguyên tố nước trong hợp chất</a:t>
            </a:r>
            <a:endParaRPr lang="en-US" altLang="zh-CN" sz="3200" dirty="0">
              <a:solidFill>
                <a:schemeClr val="tx1">
                  <a:lumMod val="75000"/>
                  <a:lumOff val="25000"/>
                </a:schemeClr>
              </a:solidFill>
              <a:latin typeface="Arial" panose="020B0604020202020204" pitchFamily="34" charset="0"/>
              <a:cs typeface="Arial" panose="020B0604020202020204" pitchFamily="34" charset="0"/>
              <a:sym typeface="+mn-lt"/>
            </a:endParaRPr>
          </a:p>
        </p:txBody>
      </p:sp>
      <p:sp>
        <p:nvSpPr>
          <p:cNvPr id="34" name="TextBox 33">
            <a:extLst>
              <a:ext uri="{FF2B5EF4-FFF2-40B4-BE49-F238E27FC236}">
                <a16:creationId xmlns="" xmlns:a16="http://schemas.microsoft.com/office/drawing/2014/main" id="{EAB1EB67-C418-4814-9560-F0C08E202ADD}"/>
              </a:ext>
            </a:extLst>
          </p:cNvPr>
          <p:cNvSpPr txBox="1"/>
          <p:nvPr/>
        </p:nvSpPr>
        <p:spPr>
          <a:xfrm>
            <a:off x="1281261" y="931688"/>
            <a:ext cx="1031038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pt-BR" sz="3600" b="0" i="0" dirty="0">
                <a:effectLst/>
                <a:latin typeface="Arial" panose="020B0604020202020204" pitchFamily="34" charset="0"/>
              </a:rPr>
              <a:t>3</a:t>
            </a:r>
            <a:r>
              <a:rPr lang="vi-VN" sz="3600" b="0" i="0" dirty="0">
                <a:effectLst/>
                <a:latin typeface="Arial" panose="020B0604020202020204" pitchFamily="34" charset="0"/>
              </a:rPr>
              <a:t> </a:t>
            </a:r>
            <a:r>
              <a:rPr lang="pt-BR" sz="3600" b="0" i="0" dirty="0">
                <a:effectLst/>
                <a:latin typeface="Arial" panose="020B0604020202020204" pitchFamily="34" charset="0"/>
              </a:rPr>
              <a:t>H</a:t>
            </a:r>
            <a:r>
              <a:rPr lang="pt-BR" sz="3600" b="0" i="0" baseline="-25000" dirty="0">
                <a:effectLst/>
                <a:latin typeface="Arial" panose="020B0604020202020204" pitchFamily="34" charset="0"/>
              </a:rPr>
              <a:t>2</a:t>
            </a:r>
            <a:r>
              <a:rPr lang="pt-BR" sz="3600" b="0" i="0" dirty="0">
                <a:effectLst/>
                <a:latin typeface="Arial" panose="020B0604020202020204" pitchFamily="34" charset="0"/>
              </a:rPr>
              <a:t>O nghĩa là như thế nào</a:t>
            </a:r>
            <a:r>
              <a:rPr lang="vi-VN" sz="3600" b="0" i="0" dirty="0">
                <a:effectLst/>
                <a:latin typeface="Arial" panose="020B0604020202020204" pitchFamily="34" charset="0"/>
              </a:rPr>
              <a:t>?</a:t>
            </a:r>
            <a:endParaRPr lang="vi-VN" sz="3600" dirty="0"/>
          </a:p>
        </p:txBody>
      </p:sp>
      <p:sp>
        <p:nvSpPr>
          <p:cNvPr id="35" name="Rectangle: Rounded Corners 34">
            <a:extLst>
              <a:ext uri="{FF2B5EF4-FFF2-40B4-BE49-F238E27FC236}">
                <a16:creationId xmlns="" xmlns:a16="http://schemas.microsoft.com/office/drawing/2014/main" id="{81D3E0CC-0C81-4A88-8D5A-D3C7D8476E71}"/>
              </a:ext>
            </a:extLst>
          </p:cNvPr>
          <p:cNvSpPr/>
          <p:nvPr/>
        </p:nvSpPr>
        <p:spPr>
          <a:xfrm>
            <a:off x="8511641" y="2868588"/>
            <a:ext cx="3249174" cy="681122"/>
          </a:xfrm>
          <a:prstGeom prst="roundRect">
            <a:avLst/>
          </a:prstGeom>
          <a:noFill/>
          <a:ln w="28575">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028083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par>
                                <p:cTn id="11" presetID="16" presetClass="entr" presetSubtype="21"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barn(inVertical)">
                                      <p:cBhvr>
                                        <p:cTn id="13" dur="500"/>
                                        <p:tgtEl>
                                          <p:spTgt spid="64"/>
                                        </p:tgtEl>
                                      </p:cBhvr>
                                    </p:animEffect>
                                  </p:childTnLst>
                                </p:cTn>
                              </p:par>
                              <p:par>
                                <p:cTn id="14" presetID="16" presetClass="entr" presetSubtype="21"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barn(inVertical)">
                                      <p:cBhvr>
                                        <p:cTn id="16" dur="500"/>
                                        <p:tgtEl>
                                          <p:spTgt spid="67"/>
                                        </p:tgtEl>
                                      </p:cBhvr>
                                    </p:animEffect>
                                  </p:childTnLst>
                                </p:cTn>
                              </p:par>
                              <p:par>
                                <p:cTn id="17" presetID="16" presetClass="entr" presetSubtype="21"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arn(inVertical)">
                                      <p:cBhvr>
                                        <p:cTn id="19" dur="500"/>
                                        <p:tgtEl>
                                          <p:spTgt spid="70"/>
                                        </p:tgtEl>
                                      </p:cBhvr>
                                    </p:animEffect>
                                  </p:childTnLst>
                                </p:cTn>
                              </p:par>
                              <p:par>
                                <p:cTn id="20" presetID="16" presetClass="entr" presetSubtype="21"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barn(inVertical)">
                                      <p:cBhvr>
                                        <p:cTn id="22" dur="500"/>
                                        <p:tgtEl>
                                          <p:spTgt spid="73"/>
                                        </p:tgtEl>
                                      </p:cBhvr>
                                    </p:animEffect>
                                  </p:childTnLst>
                                </p:cTn>
                              </p:par>
                              <p:par>
                                <p:cTn id="23" presetID="16" presetClass="entr" presetSubtype="21"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barn(inVertical)">
                                      <p:cBhvr>
                                        <p:cTn id="25" dur="500"/>
                                        <p:tgtEl>
                                          <p:spTgt spid="76"/>
                                        </p:tgtEl>
                                      </p:cBhvr>
                                    </p:animEffect>
                                  </p:childTnLst>
                                </p:cTn>
                              </p:par>
                              <p:par>
                                <p:cTn id="26" presetID="16" presetClass="entr" presetSubtype="21" fill="hold"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barn(inVertical)">
                                      <p:cBhvr>
                                        <p:cTn id="28" dur="500"/>
                                        <p:tgtEl>
                                          <p:spTgt spid="7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barn(inVertical)">
                                      <p:cBhvr>
                                        <p:cTn id="31" dur="500"/>
                                        <p:tgtEl>
                                          <p:spTgt spid="8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barn(inVertical)">
                                      <p:cBhvr>
                                        <p:cTn id="34" dur="500"/>
                                        <p:tgtEl>
                                          <p:spTgt spid="8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arn(inVertical)">
                                      <p:cBhvr>
                                        <p:cTn id="37" dur="500"/>
                                        <p:tgtEl>
                                          <p:spTgt spid="8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5" grpId="0" animBg="1"/>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DE697DE-EC01-45A4-B729-734A2195EE58}"/>
              </a:ext>
            </a:extLst>
          </p:cNvPr>
          <p:cNvGrpSpPr/>
          <p:nvPr/>
        </p:nvGrpSpPr>
        <p:grpSpPr>
          <a:xfrm>
            <a:off x="280235" y="-144378"/>
            <a:ext cx="790575" cy="1045822"/>
            <a:chOff x="104026" y="-94003"/>
            <a:chExt cx="790575" cy="1045822"/>
          </a:xfrm>
          <a:effectLst>
            <a:outerShdw blurRad="50800" dist="76200" dir="2700000" algn="tl" rotWithShape="0">
              <a:prstClr val="black">
                <a:alpha val="40000"/>
              </a:prstClr>
            </a:outerShdw>
          </a:effectLst>
        </p:grpSpPr>
        <p:sp>
          <p:nvSpPr>
            <p:cNvPr id="10" name="矩形 9">
              <a:extLst>
                <a:ext uri="{FF2B5EF4-FFF2-40B4-BE49-F238E27FC236}">
                  <a16:creationId xmlns="" xmlns:a16="http://schemas.microsoft.com/office/drawing/2014/main" id="{068E2DA1-0C72-44F0-9712-36E760DFE754}"/>
                </a:ext>
              </a:extLst>
            </p:cNvPr>
            <p:cNvSpPr/>
            <p:nvPr/>
          </p:nvSpPr>
          <p:spPr>
            <a:xfrm>
              <a:off x="104026" y="-94003"/>
              <a:ext cx="790575" cy="10243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3AC09484-5DFC-4E15-BA37-E35BCFC8BA57}"/>
                </a:ext>
              </a:extLst>
            </p:cNvPr>
            <p:cNvSpPr txBox="1"/>
            <p:nvPr/>
          </p:nvSpPr>
          <p:spPr>
            <a:xfrm>
              <a:off x="104026" y="243933"/>
              <a:ext cx="755335" cy="707886"/>
            </a:xfrm>
            <a:prstGeom prst="rect">
              <a:avLst/>
            </a:prstGeom>
            <a:noFill/>
          </p:spPr>
          <p:txBody>
            <a:bodyPr wrap="none" rtlCol="0">
              <a:spAutoFit/>
            </a:bodyPr>
            <a:lstStyle/>
            <a:p>
              <a:r>
                <a:rPr lang="en-US" altLang="zh-CN" sz="4000" b="1" dirty="0">
                  <a:solidFill>
                    <a:schemeClr val="bg1"/>
                  </a:solidFill>
                  <a:latin typeface="Arial" panose="020B0604020202020204" pitchFamily="34" charset="0"/>
                  <a:cs typeface="Arial" panose="020B0604020202020204" pitchFamily="34" charset="0"/>
                  <a:sym typeface="+mn-lt"/>
                </a:rPr>
                <a:t>08</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sp>
        <p:nvSpPr>
          <p:cNvPr id="12" name="文本框 11">
            <a:extLst>
              <a:ext uri="{FF2B5EF4-FFF2-40B4-BE49-F238E27FC236}">
                <a16:creationId xmlns="" xmlns:a16="http://schemas.microsoft.com/office/drawing/2014/main" id="{2E8CC872-7BE3-4E7D-8050-86651BF8CFCC}"/>
              </a:ext>
            </a:extLst>
          </p:cNvPr>
          <p:cNvSpPr txBox="1"/>
          <p:nvPr/>
        </p:nvSpPr>
        <p:spPr>
          <a:xfrm>
            <a:off x="1119853" y="172538"/>
            <a:ext cx="305820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grpSp>
        <p:nvGrpSpPr>
          <p:cNvPr id="13" name="组合 12">
            <a:extLst>
              <a:ext uri="{FF2B5EF4-FFF2-40B4-BE49-F238E27FC236}">
                <a16:creationId xmlns="" xmlns:a16="http://schemas.microsoft.com/office/drawing/2014/main" id="{A7E0F722-9404-4B1B-AE5D-F5CA69F3C3BA}"/>
              </a:ext>
            </a:extLst>
          </p:cNvPr>
          <p:cNvGrpSpPr/>
          <p:nvPr/>
        </p:nvGrpSpPr>
        <p:grpSpPr>
          <a:xfrm>
            <a:off x="6431787" y="3187154"/>
            <a:ext cx="5196044" cy="1142294"/>
            <a:chOff x="6431787" y="3187154"/>
            <a:chExt cx="5196044" cy="1142294"/>
          </a:xfrm>
        </p:grpSpPr>
        <p:sp>
          <p:nvSpPr>
            <p:cNvPr id="14" name="íṧļiḑê">
              <a:extLst>
                <a:ext uri="{FF2B5EF4-FFF2-40B4-BE49-F238E27FC236}">
                  <a16:creationId xmlns="" xmlns:a16="http://schemas.microsoft.com/office/drawing/2014/main" id="{D2C5428E-7072-49A3-92F6-A2FD4059056D}"/>
                </a:ext>
              </a:extLst>
            </p:cNvPr>
            <p:cNvSpPr/>
            <p:nvPr/>
          </p:nvSpPr>
          <p:spPr>
            <a:xfrm flipH="1">
              <a:off x="6774975" y="3187154"/>
              <a:ext cx="4852856" cy="1086962"/>
            </a:xfrm>
            <a:prstGeom prst="rect">
              <a:avLst/>
            </a:prstGeom>
            <a:solidFill>
              <a:schemeClr val="tx2">
                <a:lumMod val="20000"/>
                <a:lumOff val="80000"/>
              </a:schemeClr>
            </a:solidFill>
            <a:ln>
              <a:noFill/>
            </a:ln>
          </p:spPr>
          <p:txBody>
            <a:bodyPr wrap="square" lIns="0" tIns="0" rIns="1620000" bIns="0" anchor="ctr" anchorCtr="0">
              <a:normAutofit/>
            </a:bodyPr>
            <a:lstStyle/>
            <a:p>
              <a:pPr algn="r">
                <a:lnSpc>
                  <a:spcPct val="120000"/>
                </a:lnSpc>
                <a:buSzPct val="25000"/>
              </a:pPr>
              <a:r>
                <a:rPr lang="vi-VN" sz="2800" b="0" i="0" dirty="0">
                  <a:effectLst/>
                  <a:latin typeface="Arial" panose="020B0604020202020204" pitchFamily="34" charset="0"/>
                </a:rPr>
                <a:t>AlO</a:t>
              </a:r>
              <a:r>
                <a:rPr lang="vi-VN" sz="2800" b="0" i="0" baseline="-25000" dirty="0">
                  <a:effectLst/>
                  <a:latin typeface="Arial" panose="020B0604020202020204" pitchFamily="34" charset="0"/>
                </a:rPr>
                <a:t>3</a:t>
              </a:r>
              <a:r>
                <a:rPr lang="vi-VN" sz="2800" b="0" i="0" dirty="0">
                  <a:effectLst/>
                  <a:latin typeface="Arial" panose="020B0604020202020204" pitchFamily="34" charset="0"/>
                </a:rPr>
                <a:t> và Na</a:t>
              </a:r>
              <a:r>
                <a:rPr lang="vi-VN" sz="2800" b="0" i="0" baseline="-25000" dirty="0">
                  <a:effectLst/>
                  <a:latin typeface="Arial" panose="020B0604020202020204" pitchFamily="34" charset="0"/>
                </a:rPr>
                <a:t>2</a:t>
              </a:r>
              <a:r>
                <a:rPr lang="vi-VN" sz="2800" b="0" i="0" dirty="0">
                  <a:effectLst/>
                  <a:latin typeface="Arial" panose="020B0604020202020204" pitchFamily="34" charset="0"/>
                </a:rPr>
                <a:t>O</a:t>
              </a:r>
              <a:endParaRPr lang="en-US" altLang="zh-CN" sz="2800" dirty="0">
                <a:solidFill>
                  <a:srgbClr val="595959"/>
                </a:solidFill>
                <a:cs typeface="+mn-ea"/>
                <a:sym typeface="+mn-lt"/>
              </a:endParaRPr>
            </a:p>
          </p:txBody>
        </p:sp>
        <p:sp>
          <p:nvSpPr>
            <p:cNvPr id="15" name="íšliḓé">
              <a:extLst>
                <a:ext uri="{FF2B5EF4-FFF2-40B4-BE49-F238E27FC236}">
                  <a16:creationId xmlns="" xmlns:a16="http://schemas.microsoft.com/office/drawing/2014/main" id="{22F6EC8A-CC3B-4EBB-9682-288720972FC0}"/>
                </a:ext>
              </a:extLst>
            </p:cNvPr>
            <p:cNvSpPr/>
            <p:nvPr/>
          </p:nvSpPr>
          <p:spPr>
            <a:xfrm flipH="1">
              <a:off x="6431787" y="3304836"/>
              <a:ext cx="1513769" cy="1024612"/>
            </a:xfrm>
            <a:custGeom>
              <a:avLst/>
              <a:gdLst/>
              <a:ahLst/>
              <a:cxnLst/>
              <a:rect l="0" t="0" r="0" b="0"/>
              <a:pathLst>
                <a:path w="120000" h="120000" extrusionOk="0">
                  <a:moveTo>
                    <a:pt x="120000" y="0"/>
                  </a:moveTo>
                  <a:lnTo>
                    <a:pt x="45346" y="0"/>
                  </a:lnTo>
                  <a:lnTo>
                    <a:pt x="0" y="120000"/>
                  </a:lnTo>
                  <a:lnTo>
                    <a:pt x="120000" y="120000"/>
                  </a:lnTo>
                  <a:lnTo>
                    <a:pt x="120000" y="0"/>
                  </a:lnTo>
                  <a:close/>
                </a:path>
              </a:pathLst>
            </a:custGeom>
            <a:solidFill>
              <a:srgbClr val="C83841"/>
            </a:solidFill>
            <a:ln>
              <a:noFill/>
            </a:ln>
          </p:spPr>
          <p:txBody>
            <a:bodyPr anchor="ctr"/>
            <a:lstStyle/>
            <a:p>
              <a:pPr algn="r"/>
              <a:endParaRPr>
                <a:cs typeface="+mn-ea"/>
                <a:sym typeface="+mn-lt"/>
              </a:endParaRPr>
            </a:p>
          </p:txBody>
        </p:sp>
        <p:sp>
          <p:nvSpPr>
            <p:cNvPr id="17" name="ïṧḻîḋè">
              <a:extLst>
                <a:ext uri="{FF2B5EF4-FFF2-40B4-BE49-F238E27FC236}">
                  <a16:creationId xmlns="" xmlns:a16="http://schemas.microsoft.com/office/drawing/2014/main" id="{ED90E929-41D6-499C-B582-AF83C21F44EA}"/>
                </a:ext>
              </a:extLst>
            </p:cNvPr>
            <p:cNvSpPr/>
            <p:nvPr/>
          </p:nvSpPr>
          <p:spPr>
            <a:xfrm>
              <a:off x="6562445" y="3429153"/>
              <a:ext cx="636127" cy="530894"/>
            </a:xfrm>
            <a:prstGeom prst="rect">
              <a:avLst/>
            </a:prstGeom>
            <a:noFill/>
            <a:ln>
              <a:noFill/>
            </a:ln>
          </p:spPr>
          <p:txBody>
            <a:bodyPr wrap="none" lIns="121888" tIns="60938" rIns="121888" bIns="60938" anchor="t" anchorCtr="0">
              <a:normAutofit/>
            </a:bodyPr>
            <a:lstStyle/>
            <a:p>
              <a:pPr algn="r">
                <a:buSzPct val="25000"/>
              </a:pPr>
              <a:r>
                <a:rPr lang="en-US" sz="2650" b="1" dirty="0">
                  <a:solidFill>
                    <a:schemeClr val="lt1"/>
                  </a:solidFill>
                  <a:cs typeface="+mn-ea"/>
                  <a:sym typeface="+mn-lt"/>
                </a:rPr>
                <a:t>B</a:t>
              </a:r>
              <a:endParaRPr lang="id-ID" sz="2650" b="1" dirty="0">
                <a:solidFill>
                  <a:schemeClr val="lt1"/>
                </a:solidFill>
                <a:cs typeface="+mn-ea"/>
                <a:sym typeface="+mn-lt"/>
              </a:endParaRPr>
            </a:p>
          </p:txBody>
        </p:sp>
      </p:grpSp>
      <p:grpSp>
        <p:nvGrpSpPr>
          <p:cNvPr id="20" name="组合 19">
            <a:extLst>
              <a:ext uri="{FF2B5EF4-FFF2-40B4-BE49-F238E27FC236}">
                <a16:creationId xmlns="" xmlns:a16="http://schemas.microsoft.com/office/drawing/2014/main" id="{04BAB64C-D24F-4AC1-A829-0A37345995AA}"/>
              </a:ext>
            </a:extLst>
          </p:cNvPr>
          <p:cNvGrpSpPr/>
          <p:nvPr/>
        </p:nvGrpSpPr>
        <p:grpSpPr>
          <a:xfrm>
            <a:off x="775713" y="3173512"/>
            <a:ext cx="5023768" cy="1160683"/>
            <a:chOff x="775713" y="3173512"/>
            <a:chExt cx="5023768" cy="1160683"/>
          </a:xfrm>
        </p:grpSpPr>
        <p:sp>
          <p:nvSpPr>
            <p:cNvPr id="21" name="îsľiḓè">
              <a:extLst>
                <a:ext uri="{FF2B5EF4-FFF2-40B4-BE49-F238E27FC236}">
                  <a16:creationId xmlns="" xmlns:a16="http://schemas.microsoft.com/office/drawing/2014/main" id="{6F66A48C-C178-4E80-A665-922A361FEE81}"/>
                </a:ext>
              </a:extLst>
            </p:cNvPr>
            <p:cNvSpPr/>
            <p:nvPr/>
          </p:nvSpPr>
          <p:spPr>
            <a:xfrm>
              <a:off x="775713" y="3173512"/>
              <a:ext cx="4819654" cy="1079708"/>
            </a:xfrm>
            <a:prstGeom prst="rect">
              <a:avLst/>
            </a:prstGeom>
            <a:solidFill>
              <a:schemeClr val="tx2">
                <a:lumMod val="20000"/>
                <a:lumOff val="80000"/>
              </a:schemeClr>
            </a:solidFill>
            <a:ln>
              <a:noFill/>
            </a:ln>
          </p:spPr>
          <p:txBody>
            <a:bodyPr wrap="square" lIns="1620000" tIns="0" rIns="0" bIns="0" anchor="ctr" anchorCtr="0">
              <a:normAutofit/>
            </a:bodyPr>
            <a:lstStyle/>
            <a:p>
              <a:pPr>
                <a:lnSpc>
                  <a:spcPct val="120000"/>
                </a:lnSpc>
                <a:buSzPct val="25000"/>
              </a:pPr>
              <a:r>
                <a:rPr lang="vi-VN" sz="2800" b="0" i="0" dirty="0">
                  <a:effectLst/>
                  <a:latin typeface="Arial" panose="020B0604020202020204" pitchFamily="34" charset="0"/>
                </a:rPr>
                <a:t>Al</a:t>
              </a:r>
              <a:r>
                <a:rPr lang="vi-VN" sz="2800" b="0" i="0" baseline="-25000" dirty="0">
                  <a:effectLst/>
                  <a:latin typeface="Arial" panose="020B0604020202020204" pitchFamily="34" charset="0"/>
                </a:rPr>
                <a:t>2</a:t>
              </a:r>
              <a:r>
                <a:rPr lang="vi-VN" sz="2800" b="0" i="0" dirty="0">
                  <a:effectLst/>
                  <a:latin typeface="Arial" panose="020B0604020202020204" pitchFamily="34" charset="0"/>
                </a:rPr>
                <a:t>O</a:t>
              </a:r>
              <a:r>
                <a:rPr lang="vi-VN" sz="2800" b="0" i="0" baseline="-25000" dirty="0">
                  <a:effectLst/>
                  <a:latin typeface="Arial" panose="020B0604020202020204" pitchFamily="34" charset="0"/>
                </a:rPr>
                <a:t>3</a:t>
              </a:r>
              <a:r>
                <a:rPr lang="vi-VN" sz="2800" b="0" i="0" dirty="0">
                  <a:effectLst/>
                  <a:latin typeface="Arial" panose="020B0604020202020204" pitchFamily="34" charset="0"/>
                </a:rPr>
                <a:t> và NaO</a:t>
              </a:r>
              <a:endParaRPr lang="en-US" altLang="zh-CN" sz="2800" dirty="0">
                <a:solidFill>
                  <a:srgbClr val="595959"/>
                </a:solidFill>
                <a:cs typeface="+mn-ea"/>
                <a:sym typeface="+mn-lt"/>
              </a:endParaRPr>
            </a:p>
          </p:txBody>
        </p:sp>
        <p:sp>
          <p:nvSpPr>
            <p:cNvPr id="22" name="íSlidè">
              <a:extLst>
                <a:ext uri="{FF2B5EF4-FFF2-40B4-BE49-F238E27FC236}">
                  <a16:creationId xmlns="" xmlns:a16="http://schemas.microsoft.com/office/drawing/2014/main" id="{1F878757-0335-4A0E-B1BC-DED8AC18C9CB}"/>
                </a:ext>
              </a:extLst>
            </p:cNvPr>
            <p:cNvSpPr/>
            <p:nvPr/>
          </p:nvSpPr>
          <p:spPr>
            <a:xfrm>
              <a:off x="4296070" y="3316421"/>
              <a:ext cx="1503411" cy="1017774"/>
            </a:xfrm>
            <a:custGeom>
              <a:avLst/>
              <a:gdLst/>
              <a:ahLst/>
              <a:cxnLst/>
              <a:rect l="0" t="0" r="0" b="0"/>
              <a:pathLst>
                <a:path w="120000" h="120000" extrusionOk="0">
                  <a:moveTo>
                    <a:pt x="120000" y="0"/>
                  </a:moveTo>
                  <a:lnTo>
                    <a:pt x="45346" y="0"/>
                  </a:lnTo>
                  <a:lnTo>
                    <a:pt x="0" y="120000"/>
                  </a:lnTo>
                  <a:lnTo>
                    <a:pt x="120000" y="120000"/>
                  </a:lnTo>
                  <a:lnTo>
                    <a:pt x="120000" y="0"/>
                  </a:lnTo>
                  <a:close/>
                </a:path>
              </a:pathLst>
            </a:custGeom>
            <a:solidFill>
              <a:srgbClr val="2A5A8B"/>
            </a:solidFill>
            <a:ln>
              <a:noFill/>
            </a:ln>
          </p:spPr>
          <p:txBody>
            <a:bodyPr anchor="ctr"/>
            <a:lstStyle/>
            <a:p>
              <a:pPr algn="ctr"/>
              <a:endParaRPr>
                <a:cs typeface="+mn-ea"/>
                <a:sym typeface="+mn-lt"/>
              </a:endParaRPr>
            </a:p>
          </p:txBody>
        </p:sp>
        <p:sp>
          <p:nvSpPr>
            <p:cNvPr id="23" name="î$ļîḍe">
              <a:extLst>
                <a:ext uri="{FF2B5EF4-FFF2-40B4-BE49-F238E27FC236}">
                  <a16:creationId xmlns="" xmlns:a16="http://schemas.microsoft.com/office/drawing/2014/main" id="{D31E364D-414F-4ED9-ACDF-A8897C950B14}"/>
                </a:ext>
              </a:extLst>
            </p:cNvPr>
            <p:cNvSpPr/>
            <p:nvPr/>
          </p:nvSpPr>
          <p:spPr>
            <a:xfrm>
              <a:off x="5025109" y="3440773"/>
              <a:ext cx="650008" cy="533480"/>
            </a:xfrm>
            <a:prstGeom prst="rect">
              <a:avLst/>
            </a:prstGeom>
            <a:noFill/>
            <a:ln>
              <a:noFill/>
            </a:ln>
          </p:spPr>
          <p:txBody>
            <a:bodyPr wrap="none" lIns="121888" tIns="60938" rIns="121888" bIns="60938" anchor="t" anchorCtr="0">
              <a:normAutofit/>
            </a:bodyPr>
            <a:lstStyle/>
            <a:p>
              <a:pPr algn="r">
                <a:buSzPct val="25000"/>
              </a:pPr>
              <a:r>
                <a:rPr lang="en-US" sz="2650" b="1" dirty="0">
                  <a:solidFill>
                    <a:schemeClr val="lt1"/>
                  </a:solidFill>
                  <a:cs typeface="+mn-ea"/>
                  <a:sym typeface="+mn-lt"/>
                </a:rPr>
                <a:t>A</a:t>
              </a:r>
              <a:endParaRPr lang="id-ID" sz="2650" b="1" dirty="0">
                <a:solidFill>
                  <a:schemeClr val="lt1"/>
                </a:solidFill>
                <a:cs typeface="+mn-ea"/>
                <a:sym typeface="+mn-lt"/>
              </a:endParaRPr>
            </a:p>
          </p:txBody>
        </p:sp>
      </p:grpSp>
      <p:grpSp>
        <p:nvGrpSpPr>
          <p:cNvPr id="42" name="组合 41">
            <a:extLst>
              <a:ext uri="{FF2B5EF4-FFF2-40B4-BE49-F238E27FC236}">
                <a16:creationId xmlns="" xmlns:a16="http://schemas.microsoft.com/office/drawing/2014/main" id="{FE5D30EB-1441-4268-A116-096CF706AC03}"/>
              </a:ext>
            </a:extLst>
          </p:cNvPr>
          <p:cNvGrpSpPr/>
          <p:nvPr/>
        </p:nvGrpSpPr>
        <p:grpSpPr>
          <a:xfrm>
            <a:off x="6431787" y="4735885"/>
            <a:ext cx="5281654" cy="1168482"/>
            <a:chOff x="6431787" y="4735885"/>
            <a:chExt cx="5281654" cy="1168482"/>
          </a:xfrm>
        </p:grpSpPr>
        <p:sp>
          <p:nvSpPr>
            <p:cNvPr id="43" name="i$1iḓé">
              <a:extLst>
                <a:ext uri="{FF2B5EF4-FFF2-40B4-BE49-F238E27FC236}">
                  <a16:creationId xmlns="" xmlns:a16="http://schemas.microsoft.com/office/drawing/2014/main" id="{0DA1FA5B-63F1-4B91-80AF-2D43E82A64B9}"/>
                </a:ext>
              </a:extLst>
            </p:cNvPr>
            <p:cNvSpPr/>
            <p:nvPr/>
          </p:nvSpPr>
          <p:spPr>
            <a:xfrm flipH="1">
              <a:off x="6860585" y="4735885"/>
              <a:ext cx="4852856" cy="1086962"/>
            </a:xfrm>
            <a:prstGeom prst="rect">
              <a:avLst/>
            </a:prstGeom>
            <a:solidFill>
              <a:schemeClr val="tx2">
                <a:lumMod val="20000"/>
                <a:lumOff val="80000"/>
              </a:schemeClr>
            </a:solidFill>
            <a:ln>
              <a:noFill/>
            </a:ln>
          </p:spPr>
          <p:txBody>
            <a:bodyPr wrap="square" lIns="0" tIns="0" rIns="1620000" bIns="0" anchor="ctr" anchorCtr="0">
              <a:normAutofit/>
            </a:bodyPr>
            <a:lstStyle/>
            <a:p>
              <a:pPr algn="r">
                <a:lnSpc>
                  <a:spcPct val="120000"/>
                </a:lnSpc>
                <a:buSzPct val="25000"/>
              </a:pPr>
              <a:r>
                <a:rPr lang="vi-VN" sz="2800" b="0" i="0" dirty="0">
                  <a:effectLst/>
                  <a:latin typeface="Arial" panose="020B0604020202020204" pitchFamily="34" charset="0"/>
                </a:rPr>
                <a:t>AlO</a:t>
              </a:r>
              <a:r>
                <a:rPr lang="vi-VN" sz="2800" b="0" i="0" baseline="-25000" dirty="0">
                  <a:effectLst/>
                  <a:latin typeface="Arial" panose="020B0604020202020204" pitchFamily="34" charset="0"/>
                </a:rPr>
                <a:t>3</a:t>
              </a:r>
              <a:r>
                <a:rPr lang="vi-VN" sz="2800" b="0" i="0" dirty="0">
                  <a:effectLst/>
                  <a:latin typeface="Arial" panose="020B0604020202020204" pitchFamily="34" charset="0"/>
                </a:rPr>
                <a:t> và NaO</a:t>
              </a:r>
              <a:r>
                <a:rPr lang="vi-VN" sz="2800" b="0" i="0" baseline="-25000" dirty="0">
                  <a:effectLst/>
                  <a:latin typeface="Arial" panose="020B0604020202020204" pitchFamily="34" charset="0"/>
                </a:rPr>
                <a:t>2</a:t>
              </a:r>
              <a:endParaRPr lang="en-US" altLang="zh-CN" sz="2800" dirty="0">
                <a:solidFill>
                  <a:srgbClr val="595959"/>
                </a:solidFill>
                <a:cs typeface="+mn-ea"/>
                <a:sym typeface="+mn-lt"/>
              </a:endParaRPr>
            </a:p>
          </p:txBody>
        </p:sp>
        <p:sp>
          <p:nvSpPr>
            <p:cNvPr id="44" name="išļïḍê">
              <a:extLst>
                <a:ext uri="{FF2B5EF4-FFF2-40B4-BE49-F238E27FC236}">
                  <a16:creationId xmlns="" xmlns:a16="http://schemas.microsoft.com/office/drawing/2014/main" id="{C025C791-F744-4099-81DF-05812FAA9790}"/>
                </a:ext>
              </a:extLst>
            </p:cNvPr>
            <p:cNvSpPr/>
            <p:nvPr/>
          </p:nvSpPr>
          <p:spPr>
            <a:xfrm flipH="1">
              <a:off x="6431787" y="4879755"/>
              <a:ext cx="1513769" cy="1024612"/>
            </a:xfrm>
            <a:custGeom>
              <a:avLst/>
              <a:gdLst/>
              <a:ahLst/>
              <a:cxnLst/>
              <a:rect l="0" t="0" r="0" b="0"/>
              <a:pathLst>
                <a:path w="120000" h="120000" extrusionOk="0">
                  <a:moveTo>
                    <a:pt x="120000" y="0"/>
                  </a:moveTo>
                  <a:lnTo>
                    <a:pt x="45346" y="0"/>
                  </a:lnTo>
                  <a:lnTo>
                    <a:pt x="0" y="120000"/>
                  </a:lnTo>
                  <a:lnTo>
                    <a:pt x="120000" y="120000"/>
                  </a:lnTo>
                  <a:lnTo>
                    <a:pt x="120000" y="0"/>
                  </a:lnTo>
                  <a:close/>
                </a:path>
              </a:pathLst>
            </a:custGeom>
            <a:solidFill>
              <a:srgbClr val="2A5A8B"/>
            </a:solidFill>
            <a:ln>
              <a:noFill/>
            </a:ln>
          </p:spPr>
          <p:txBody>
            <a:bodyPr anchor="ctr"/>
            <a:lstStyle/>
            <a:p>
              <a:pPr algn="r"/>
              <a:endParaRPr>
                <a:cs typeface="+mn-ea"/>
                <a:sym typeface="+mn-lt"/>
              </a:endParaRPr>
            </a:p>
          </p:txBody>
        </p:sp>
        <p:sp>
          <p:nvSpPr>
            <p:cNvPr id="46" name="iṩľîḍê">
              <a:extLst>
                <a:ext uri="{FF2B5EF4-FFF2-40B4-BE49-F238E27FC236}">
                  <a16:creationId xmlns="" xmlns:a16="http://schemas.microsoft.com/office/drawing/2014/main" id="{D79B8CFF-CBE1-4FBE-979B-8E278146AB2B}"/>
                </a:ext>
              </a:extLst>
            </p:cNvPr>
            <p:cNvSpPr/>
            <p:nvPr/>
          </p:nvSpPr>
          <p:spPr>
            <a:xfrm>
              <a:off x="6562445" y="5004071"/>
              <a:ext cx="636127" cy="530894"/>
            </a:xfrm>
            <a:prstGeom prst="rect">
              <a:avLst/>
            </a:prstGeom>
            <a:noFill/>
            <a:ln>
              <a:noFill/>
            </a:ln>
          </p:spPr>
          <p:txBody>
            <a:bodyPr wrap="none" lIns="121888" tIns="60938" rIns="121888" bIns="60938" anchor="t" anchorCtr="0">
              <a:normAutofit/>
            </a:bodyPr>
            <a:lstStyle/>
            <a:p>
              <a:pPr algn="r">
                <a:buSzPct val="25000"/>
              </a:pPr>
              <a:r>
                <a:rPr lang="en-US" sz="2650" b="1" dirty="0">
                  <a:solidFill>
                    <a:schemeClr val="lt1"/>
                  </a:solidFill>
                  <a:cs typeface="+mn-ea"/>
                  <a:sym typeface="+mn-lt"/>
                </a:rPr>
                <a:t>D</a:t>
              </a:r>
              <a:endParaRPr lang="id-ID" sz="2650" b="1" dirty="0">
                <a:solidFill>
                  <a:schemeClr val="lt1"/>
                </a:solidFill>
                <a:cs typeface="+mn-ea"/>
                <a:sym typeface="+mn-lt"/>
              </a:endParaRPr>
            </a:p>
          </p:txBody>
        </p:sp>
      </p:grpSp>
      <p:grpSp>
        <p:nvGrpSpPr>
          <p:cNvPr id="49" name="组合 48">
            <a:extLst>
              <a:ext uri="{FF2B5EF4-FFF2-40B4-BE49-F238E27FC236}">
                <a16:creationId xmlns="" xmlns:a16="http://schemas.microsoft.com/office/drawing/2014/main" id="{6826666F-F5F5-4486-893D-FF0D59F842D0}"/>
              </a:ext>
            </a:extLst>
          </p:cNvPr>
          <p:cNvGrpSpPr/>
          <p:nvPr/>
        </p:nvGrpSpPr>
        <p:grpSpPr>
          <a:xfrm>
            <a:off x="510441" y="4739364"/>
            <a:ext cx="5289041" cy="1148579"/>
            <a:chOff x="510441" y="4739364"/>
            <a:chExt cx="5289041" cy="1148579"/>
          </a:xfrm>
        </p:grpSpPr>
        <p:sp>
          <p:nvSpPr>
            <p:cNvPr id="50" name="iṥḷíḋê">
              <a:extLst>
                <a:ext uri="{FF2B5EF4-FFF2-40B4-BE49-F238E27FC236}">
                  <a16:creationId xmlns="" xmlns:a16="http://schemas.microsoft.com/office/drawing/2014/main" id="{60D77FAD-62EF-4EFB-AB68-98A2DC8C2D44}"/>
                </a:ext>
              </a:extLst>
            </p:cNvPr>
            <p:cNvSpPr/>
            <p:nvPr/>
          </p:nvSpPr>
          <p:spPr>
            <a:xfrm>
              <a:off x="510441" y="4739364"/>
              <a:ext cx="4820976" cy="1080004"/>
            </a:xfrm>
            <a:prstGeom prst="rect">
              <a:avLst/>
            </a:prstGeom>
            <a:solidFill>
              <a:schemeClr val="tx2">
                <a:lumMod val="20000"/>
                <a:lumOff val="80000"/>
              </a:schemeClr>
            </a:solidFill>
            <a:ln>
              <a:noFill/>
            </a:ln>
          </p:spPr>
          <p:txBody>
            <a:bodyPr wrap="square" lIns="1620000" tIns="0" rIns="0" bIns="0" anchor="ctr" anchorCtr="0">
              <a:normAutofit/>
            </a:bodyPr>
            <a:lstStyle/>
            <a:p>
              <a:pPr>
                <a:lnSpc>
                  <a:spcPct val="120000"/>
                </a:lnSpc>
                <a:buSzPct val="25000"/>
              </a:pPr>
              <a:r>
                <a:rPr lang="vi-VN" sz="2800" b="0" i="0" dirty="0">
                  <a:effectLst/>
                  <a:latin typeface="Arial" panose="020B0604020202020204" pitchFamily="34" charset="0"/>
                </a:rPr>
                <a:t> Al</a:t>
              </a:r>
              <a:r>
                <a:rPr lang="vi-VN" sz="2800" b="0" i="0" baseline="-25000" dirty="0">
                  <a:effectLst/>
                  <a:latin typeface="Arial" panose="020B0604020202020204" pitchFamily="34" charset="0"/>
                </a:rPr>
                <a:t>2</a:t>
              </a:r>
              <a:r>
                <a:rPr lang="vi-VN" sz="2800" b="0" i="0" dirty="0">
                  <a:effectLst/>
                  <a:latin typeface="Arial" panose="020B0604020202020204" pitchFamily="34" charset="0"/>
                </a:rPr>
                <a:t>O</a:t>
              </a:r>
              <a:r>
                <a:rPr lang="vi-VN" sz="2800" b="0" i="0" baseline="-25000" dirty="0">
                  <a:effectLst/>
                  <a:latin typeface="Arial" panose="020B0604020202020204" pitchFamily="34" charset="0"/>
                </a:rPr>
                <a:t>3</a:t>
              </a:r>
              <a:r>
                <a:rPr lang="vi-VN" sz="2800" b="0" i="0" dirty="0">
                  <a:effectLst/>
                  <a:latin typeface="Arial" panose="020B0604020202020204" pitchFamily="34" charset="0"/>
                </a:rPr>
                <a:t> và Na</a:t>
              </a:r>
              <a:r>
                <a:rPr lang="vi-VN" sz="2800" b="0" i="0" baseline="-25000" dirty="0">
                  <a:effectLst/>
                  <a:latin typeface="Arial" panose="020B0604020202020204" pitchFamily="34" charset="0"/>
                </a:rPr>
                <a:t>2</a:t>
              </a:r>
              <a:r>
                <a:rPr lang="vi-VN" sz="2800" b="0" i="0" dirty="0">
                  <a:effectLst/>
                  <a:latin typeface="Arial" panose="020B0604020202020204" pitchFamily="34" charset="0"/>
                </a:rPr>
                <a:t>O</a:t>
              </a:r>
              <a:endParaRPr lang="en-US" altLang="zh-CN" sz="2800" dirty="0">
                <a:solidFill>
                  <a:srgbClr val="595959"/>
                </a:solidFill>
                <a:cs typeface="+mn-ea"/>
                <a:sym typeface="+mn-lt"/>
              </a:endParaRPr>
            </a:p>
          </p:txBody>
        </p:sp>
        <p:sp>
          <p:nvSpPr>
            <p:cNvPr id="51" name="íSḻíḓê">
              <a:extLst>
                <a:ext uri="{FF2B5EF4-FFF2-40B4-BE49-F238E27FC236}">
                  <a16:creationId xmlns="" xmlns:a16="http://schemas.microsoft.com/office/drawing/2014/main" id="{424094FB-6376-4347-B279-ECD597011D29}"/>
                </a:ext>
              </a:extLst>
            </p:cNvPr>
            <p:cNvSpPr/>
            <p:nvPr/>
          </p:nvSpPr>
          <p:spPr>
            <a:xfrm>
              <a:off x="4295659" y="4869889"/>
              <a:ext cx="1503823" cy="1018054"/>
            </a:xfrm>
            <a:custGeom>
              <a:avLst/>
              <a:gdLst/>
              <a:ahLst/>
              <a:cxnLst/>
              <a:rect l="0" t="0" r="0" b="0"/>
              <a:pathLst>
                <a:path w="120000" h="120000" extrusionOk="0">
                  <a:moveTo>
                    <a:pt x="120000" y="0"/>
                  </a:moveTo>
                  <a:lnTo>
                    <a:pt x="45346" y="0"/>
                  </a:lnTo>
                  <a:lnTo>
                    <a:pt x="0" y="120000"/>
                  </a:lnTo>
                  <a:lnTo>
                    <a:pt x="120000" y="120000"/>
                  </a:lnTo>
                  <a:lnTo>
                    <a:pt x="120000" y="0"/>
                  </a:lnTo>
                  <a:close/>
                </a:path>
              </a:pathLst>
            </a:custGeom>
            <a:solidFill>
              <a:srgbClr val="C83841"/>
            </a:solidFill>
            <a:ln>
              <a:noFill/>
            </a:ln>
          </p:spPr>
          <p:txBody>
            <a:bodyPr anchor="ctr"/>
            <a:lstStyle/>
            <a:p>
              <a:pPr algn="ctr"/>
              <a:endParaRPr>
                <a:cs typeface="+mn-ea"/>
                <a:sym typeface="+mn-lt"/>
              </a:endParaRPr>
            </a:p>
          </p:txBody>
        </p:sp>
        <p:sp>
          <p:nvSpPr>
            <p:cNvPr id="52" name="îṥḻïḑè">
              <a:extLst>
                <a:ext uri="{FF2B5EF4-FFF2-40B4-BE49-F238E27FC236}">
                  <a16:creationId xmlns="" xmlns:a16="http://schemas.microsoft.com/office/drawing/2014/main" id="{B67E927C-00D9-49F3-8DF0-8F30FC3CAAA8}"/>
                </a:ext>
              </a:extLst>
            </p:cNvPr>
            <p:cNvSpPr/>
            <p:nvPr/>
          </p:nvSpPr>
          <p:spPr>
            <a:xfrm>
              <a:off x="5029383" y="5001485"/>
              <a:ext cx="645734" cy="533480"/>
            </a:xfrm>
            <a:prstGeom prst="rect">
              <a:avLst/>
            </a:prstGeom>
            <a:noFill/>
            <a:ln>
              <a:noFill/>
            </a:ln>
          </p:spPr>
          <p:txBody>
            <a:bodyPr wrap="none" lIns="121888" tIns="60938" rIns="121888" bIns="60938" anchor="t" anchorCtr="0">
              <a:normAutofit/>
            </a:bodyPr>
            <a:lstStyle/>
            <a:p>
              <a:pPr algn="r">
                <a:buSzPct val="25000"/>
              </a:pPr>
              <a:r>
                <a:rPr lang="en-US" sz="2650" b="1" dirty="0">
                  <a:solidFill>
                    <a:schemeClr val="lt1"/>
                  </a:solidFill>
                  <a:cs typeface="+mn-ea"/>
                  <a:sym typeface="+mn-lt"/>
                </a:rPr>
                <a:t>C</a:t>
              </a:r>
              <a:endParaRPr lang="id-ID" sz="2650" b="1" dirty="0">
                <a:solidFill>
                  <a:schemeClr val="lt1"/>
                </a:solidFill>
                <a:cs typeface="+mn-ea"/>
                <a:sym typeface="+mn-lt"/>
              </a:endParaRPr>
            </a:p>
          </p:txBody>
        </p:sp>
      </p:grpSp>
      <p:sp>
        <p:nvSpPr>
          <p:cNvPr id="24" name="TextBox 23">
            <a:extLst>
              <a:ext uri="{FF2B5EF4-FFF2-40B4-BE49-F238E27FC236}">
                <a16:creationId xmlns="" xmlns:a16="http://schemas.microsoft.com/office/drawing/2014/main" id="{10CBF0EF-448E-4B20-8480-E158F68E8474}"/>
              </a:ext>
            </a:extLst>
          </p:cNvPr>
          <p:cNvSpPr txBox="1"/>
          <p:nvPr/>
        </p:nvSpPr>
        <p:spPr>
          <a:xfrm>
            <a:off x="1338275" y="657740"/>
            <a:ext cx="10310386" cy="1261884"/>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vi-VN" sz="3600" b="0" i="0" dirty="0">
                <a:effectLst/>
                <a:latin typeface="Arial" panose="020B0604020202020204" pitchFamily="34" charset="0"/>
              </a:rPr>
              <a:t> Chọn công thức của </a:t>
            </a:r>
            <a:r>
              <a:rPr lang="en-US" sz="3600" dirty="0" err="1">
                <a:effectLst/>
                <a:latin typeface="Arial" panose="020B0604020202020204" pitchFamily="34" charset="0"/>
                <a:ea typeface="Times New Roman" panose="02020603050405020304" pitchFamily="18" charset="0"/>
                <a:cs typeface="Arial" panose="020B0604020202020204" pitchFamily="34" charset="0"/>
              </a:rPr>
              <a:t>Aluminium</a:t>
            </a:r>
            <a:r>
              <a:rPr lang="vi-VN" sz="4000" b="0" i="0" dirty="0">
                <a:effectLst/>
                <a:latin typeface="Arial" panose="020B0604020202020204" pitchFamily="34" charset="0"/>
              </a:rPr>
              <a:t> </a:t>
            </a:r>
            <a:r>
              <a:rPr lang="vi-VN" sz="3600" b="0" i="0" dirty="0">
                <a:effectLst/>
                <a:latin typeface="Arial" panose="020B0604020202020204" pitchFamily="34" charset="0"/>
              </a:rPr>
              <a:t>oxide và sodium oxide lần lượt là:</a:t>
            </a:r>
            <a:endParaRPr lang="vi-VN" sz="3600" dirty="0"/>
          </a:p>
        </p:txBody>
      </p:sp>
      <p:sp>
        <p:nvSpPr>
          <p:cNvPr id="25" name="Rectangle: Rounded Corners 24">
            <a:extLst>
              <a:ext uri="{FF2B5EF4-FFF2-40B4-BE49-F238E27FC236}">
                <a16:creationId xmlns="" xmlns:a16="http://schemas.microsoft.com/office/drawing/2014/main" id="{4049E36C-16D0-4390-8165-8957938F57BA}"/>
              </a:ext>
            </a:extLst>
          </p:cNvPr>
          <p:cNvSpPr/>
          <p:nvPr/>
        </p:nvSpPr>
        <p:spPr>
          <a:xfrm>
            <a:off x="1565940" y="4938805"/>
            <a:ext cx="3249174" cy="681122"/>
          </a:xfrm>
          <a:prstGeom prst="roundRect">
            <a:avLst/>
          </a:prstGeom>
          <a:noFill/>
          <a:ln w="28575">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1283732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ircle(in)">
                                      <p:cBhvr>
                                        <p:cTn id="13" dur="2000"/>
                                        <p:tgtEl>
                                          <p:spTgt spid="42"/>
                                        </p:tgtEl>
                                      </p:cBhvr>
                                    </p:animEffect>
                                  </p:childTnLst>
                                </p:cTn>
                              </p:par>
                              <p:par>
                                <p:cTn id="14" presetID="6" presetClass="entr" presetSubtype="16"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circle(in)">
                                      <p:cBhvr>
                                        <p:cTn id="16" dur="20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circle(in)">
                                      <p:cBhvr>
                                        <p:cTn id="2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DE697DE-EC01-45A4-B729-734A2195EE58}"/>
              </a:ext>
            </a:extLst>
          </p:cNvPr>
          <p:cNvGrpSpPr/>
          <p:nvPr/>
        </p:nvGrpSpPr>
        <p:grpSpPr>
          <a:xfrm>
            <a:off x="280235" y="-144378"/>
            <a:ext cx="790575" cy="1024323"/>
            <a:chOff x="104026" y="-94003"/>
            <a:chExt cx="790575" cy="1024323"/>
          </a:xfrm>
          <a:effectLst>
            <a:outerShdw blurRad="50800" dist="76200" dir="2700000" algn="tl" rotWithShape="0">
              <a:prstClr val="black">
                <a:alpha val="40000"/>
              </a:prstClr>
            </a:outerShdw>
          </a:effectLst>
        </p:grpSpPr>
        <p:sp>
          <p:nvSpPr>
            <p:cNvPr id="10" name="矩形 9">
              <a:extLst>
                <a:ext uri="{FF2B5EF4-FFF2-40B4-BE49-F238E27FC236}">
                  <a16:creationId xmlns="" xmlns:a16="http://schemas.microsoft.com/office/drawing/2014/main" id="{068E2DA1-0C72-44F0-9712-36E760DFE754}"/>
                </a:ext>
              </a:extLst>
            </p:cNvPr>
            <p:cNvSpPr/>
            <p:nvPr/>
          </p:nvSpPr>
          <p:spPr>
            <a:xfrm>
              <a:off x="104026" y="-94003"/>
              <a:ext cx="790575" cy="102432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3AC09484-5DFC-4E15-BA37-E35BCFC8BA57}"/>
                </a:ext>
              </a:extLst>
            </p:cNvPr>
            <p:cNvSpPr txBox="1"/>
            <p:nvPr/>
          </p:nvSpPr>
          <p:spPr>
            <a:xfrm>
              <a:off x="139266" y="192135"/>
              <a:ext cx="755335" cy="707886"/>
            </a:xfrm>
            <a:prstGeom prst="rect">
              <a:avLst/>
            </a:prstGeom>
            <a:noFill/>
          </p:spPr>
          <p:txBody>
            <a:bodyPr wrap="none" rtlCol="0">
              <a:spAutoFit/>
            </a:bodyPr>
            <a:lstStyle/>
            <a:p>
              <a:r>
                <a:rPr lang="en-US" altLang="zh-CN" sz="4000" b="1" dirty="0">
                  <a:solidFill>
                    <a:schemeClr val="bg1"/>
                  </a:solidFill>
                  <a:latin typeface="Arial" panose="020B0604020202020204" pitchFamily="34" charset="0"/>
                  <a:cs typeface="Arial" panose="020B0604020202020204" pitchFamily="34" charset="0"/>
                  <a:sym typeface="+mn-lt"/>
                </a:rPr>
                <a:t>09</a:t>
              </a:r>
              <a:endParaRPr lang="zh-CN" altLang="en-US" sz="4000" b="1" dirty="0">
                <a:solidFill>
                  <a:schemeClr val="bg1"/>
                </a:solidFill>
                <a:latin typeface="Arial" panose="020B0604020202020204" pitchFamily="34" charset="0"/>
                <a:cs typeface="Arial" panose="020B0604020202020204" pitchFamily="34" charset="0"/>
                <a:sym typeface="+mn-lt"/>
              </a:endParaRPr>
            </a:p>
          </p:txBody>
        </p:sp>
      </p:grpSp>
      <p:sp>
        <p:nvSpPr>
          <p:cNvPr id="12" name="文本框 11">
            <a:extLst>
              <a:ext uri="{FF2B5EF4-FFF2-40B4-BE49-F238E27FC236}">
                <a16:creationId xmlns="" xmlns:a16="http://schemas.microsoft.com/office/drawing/2014/main" id="{2E8CC872-7BE3-4E7D-8050-86651BF8CFCC}"/>
              </a:ext>
            </a:extLst>
          </p:cNvPr>
          <p:cNvSpPr txBox="1"/>
          <p:nvPr/>
        </p:nvSpPr>
        <p:spPr>
          <a:xfrm>
            <a:off x="1106601" y="172538"/>
            <a:ext cx="305820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grpSp>
        <p:nvGrpSpPr>
          <p:cNvPr id="26" name="组合 110">
            <a:extLst>
              <a:ext uri="{FF2B5EF4-FFF2-40B4-BE49-F238E27FC236}">
                <a16:creationId xmlns="" xmlns:a16="http://schemas.microsoft.com/office/drawing/2014/main" id="{BDACF11B-038D-4F54-9A59-165326852F4D}"/>
              </a:ext>
            </a:extLst>
          </p:cNvPr>
          <p:cNvGrpSpPr>
            <a:grpSpLocks/>
          </p:cNvGrpSpPr>
          <p:nvPr/>
        </p:nvGrpSpPr>
        <p:grpSpPr bwMode="auto">
          <a:xfrm>
            <a:off x="1621251" y="2662912"/>
            <a:ext cx="1681095" cy="646331"/>
            <a:chOff x="1574602" y="3235045"/>
            <a:chExt cx="2322150" cy="370957"/>
          </a:xfrm>
          <a:solidFill>
            <a:schemeClr val="accent1">
              <a:lumMod val="60000"/>
              <a:lumOff val="40000"/>
            </a:schemeClr>
          </a:solidFill>
        </p:grpSpPr>
        <p:sp>
          <p:nvSpPr>
            <p:cNvPr id="27" name="五边形 21">
              <a:extLst>
                <a:ext uri="{FF2B5EF4-FFF2-40B4-BE49-F238E27FC236}">
                  <a16:creationId xmlns="" xmlns:a16="http://schemas.microsoft.com/office/drawing/2014/main" id="{53569855-C782-42C5-8D00-631221A6751D}"/>
                </a:ext>
              </a:extLst>
            </p:cNvPr>
            <p:cNvSpPr/>
            <p:nvPr/>
          </p:nvSpPr>
          <p:spPr>
            <a:xfrm>
              <a:off x="1574602" y="3235045"/>
              <a:ext cx="2322150" cy="370957"/>
            </a:xfrm>
            <a:prstGeom prst="homePlat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8" name="Title 3">
              <a:extLst>
                <a:ext uri="{FF2B5EF4-FFF2-40B4-BE49-F238E27FC236}">
                  <a16:creationId xmlns="" xmlns:a16="http://schemas.microsoft.com/office/drawing/2014/main" id="{AD04FA65-FC21-4567-AE46-33A512672A66}"/>
                </a:ext>
              </a:extLst>
            </p:cNvPr>
            <p:cNvSpPr txBox="1">
              <a:spLocks/>
            </p:cNvSpPr>
            <p:nvPr/>
          </p:nvSpPr>
          <p:spPr bwMode="auto">
            <a:xfrm>
              <a:off x="1805999" y="3245856"/>
              <a:ext cx="1947614" cy="3185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2800" b="1" dirty="0">
                  <a:solidFill>
                    <a:schemeClr val="bg1"/>
                  </a:solidFill>
                  <a:ea typeface="+mn-ea"/>
                  <a:cs typeface="Arial" panose="020B0604020202020204" pitchFamily="34" charset="0"/>
                  <a:sym typeface="+mn-lt"/>
                </a:rPr>
                <a:t>A</a:t>
              </a:r>
              <a:endParaRPr lang="en-US" sz="2800" b="1" dirty="0">
                <a:solidFill>
                  <a:schemeClr val="bg1"/>
                </a:solidFill>
                <a:ea typeface="+mn-ea"/>
                <a:cs typeface="Arial" panose="020B0604020202020204" pitchFamily="34" charset="0"/>
                <a:sym typeface="+mn-lt"/>
              </a:endParaRPr>
            </a:p>
          </p:txBody>
        </p:sp>
      </p:grpSp>
      <p:sp>
        <p:nvSpPr>
          <p:cNvPr id="29" name="TextBox 113">
            <a:extLst>
              <a:ext uri="{FF2B5EF4-FFF2-40B4-BE49-F238E27FC236}">
                <a16:creationId xmlns="" xmlns:a16="http://schemas.microsoft.com/office/drawing/2014/main" id="{1FB9BF7F-4B1A-49DA-AE4C-AAF4E91218ED}"/>
              </a:ext>
            </a:extLst>
          </p:cNvPr>
          <p:cNvSpPr txBox="1"/>
          <p:nvPr/>
        </p:nvSpPr>
        <p:spPr>
          <a:xfrm>
            <a:off x="2729948" y="3630903"/>
            <a:ext cx="1550300" cy="627260"/>
          </a:xfrm>
          <a:prstGeom prst="rect">
            <a:avLst/>
          </a:prstGeom>
          <a:solidFill>
            <a:srgbClr val="FFFFCC"/>
          </a:solidFill>
        </p:spPr>
        <p:txBody>
          <a:bodyPr wrap="square" lIns="72556" tIns="36277" rIns="72556" bIns="36277">
            <a:spAutoFit/>
          </a:bodyPr>
          <a:lstStyle/>
          <a:p>
            <a:pPr algn="ctr" defTabSz="718590"/>
            <a:r>
              <a:rPr lang="en-US" altLang="zh-CN" sz="3600" dirty="0">
                <a:solidFill>
                  <a:schemeClr val="tx1">
                    <a:lumMod val="85000"/>
                    <a:lumOff val="15000"/>
                  </a:schemeClr>
                </a:solidFill>
                <a:latin typeface="Arial" panose="020B0604020202020204" pitchFamily="34" charset="0"/>
                <a:cs typeface="Arial" panose="020B0604020202020204" pitchFamily="34" charset="0"/>
                <a:sym typeface="+mn-lt"/>
              </a:rPr>
              <a:t>1</a:t>
            </a:r>
            <a:endParaRPr lang="zh-CN" altLang="en-US" sz="36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0" name="组合 110">
            <a:extLst>
              <a:ext uri="{FF2B5EF4-FFF2-40B4-BE49-F238E27FC236}">
                <a16:creationId xmlns="" xmlns:a16="http://schemas.microsoft.com/office/drawing/2014/main" id="{C750644C-BE77-4206-ACF6-DF753F9BBA3D}"/>
              </a:ext>
            </a:extLst>
          </p:cNvPr>
          <p:cNvGrpSpPr>
            <a:grpSpLocks/>
          </p:cNvGrpSpPr>
          <p:nvPr/>
        </p:nvGrpSpPr>
        <p:grpSpPr bwMode="auto">
          <a:xfrm>
            <a:off x="3516312" y="4784035"/>
            <a:ext cx="1681095" cy="638074"/>
            <a:chOff x="1574602" y="3235045"/>
            <a:chExt cx="2322150" cy="370957"/>
          </a:xfrm>
          <a:solidFill>
            <a:schemeClr val="accent1">
              <a:lumMod val="60000"/>
              <a:lumOff val="40000"/>
            </a:schemeClr>
          </a:solidFill>
        </p:grpSpPr>
        <p:sp>
          <p:nvSpPr>
            <p:cNvPr id="31" name="五边形 21">
              <a:extLst>
                <a:ext uri="{FF2B5EF4-FFF2-40B4-BE49-F238E27FC236}">
                  <a16:creationId xmlns="" xmlns:a16="http://schemas.microsoft.com/office/drawing/2014/main" id="{9979C16A-6951-479A-A2A8-278EEE3E6C7D}"/>
                </a:ext>
              </a:extLst>
            </p:cNvPr>
            <p:cNvSpPr/>
            <p:nvPr/>
          </p:nvSpPr>
          <p:spPr>
            <a:xfrm>
              <a:off x="1574602" y="3235045"/>
              <a:ext cx="2322150" cy="370957"/>
            </a:xfrm>
            <a:prstGeom prst="homePlat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defTabSz="967801" fontAlgn="auto">
                <a:spcBef>
                  <a:spcPts val="0"/>
                </a:spcBef>
                <a:spcAft>
                  <a:spcPts val="0"/>
                </a:spcAft>
                <a:defRPr/>
              </a:pP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32" name="Title 3">
              <a:extLst>
                <a:ext uri="{FF2B5EF4-FFF2-40B4-BE49-F238E27FC236}">
                  <a16:creationId xmlns="" xmlns:a16="http://schemas.microsoft.com/office/drawing/2014/main" id="{B2CD7365-77FA-4E9E-99ED-70911E292F4A}"/>
                </a:ext>
              </a:extLst>
            </p:cNvPr>
            <p:cNvSpPr txBox="1">
              <a:spLocks/>
            </p:cNvSpPr>
            <p:nvPr/>
          </p:nvSpPr>
          <p:spPr bwMode="auto">
            <a:xfrm>
              <a:off x="1805999" y="3245856"/>
              <a:ext cx="1947614" cy="3185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2800" b="1" dirty="0">
                  <a:solidFill>
                    <a:schemeClr val="bg1"/>
                  </a:solidFill>
                  <a:ea typeface="+mn-ea"/>
                  <a:cs typeface="Arial" panose="020B0604020202020204" pitchFamily="34" charset="0"/>
                  <a:sym typeface="+mn-lt"/>
                </a:rPr>
                <a:t>C</a:t>
              </a:r>
              <a:endParaRPr lang="en-US" sz="2800" b="1" dirty="0">
                <a:solidFill>
                  <a:schemeClr val="bg1"/>
                </a:solidFill>
                <a:ea typeface="+mn-ea"/>
                <a:cs typeface="Arial" panose="020B0604020202020204" pitchFamily="34" charset="0"/>
                <a:sym typeface="+mn-lt"/>
              </a:endParaRPr>
            </a:p>
          </p:txBody>
        </p:sp>
      </p:grpSp>
      <p:sp>
        <p:nvSpPr>
          <p:cNvPr id="33" name="TextBox 113">
            <a:extLst>
              <a:ext uri="{FF2B5EF4-FFF2-40B4-BE49-F238E27FC236}">
                <a16:creationId xmlns="" xmlns:a16="http://schemas.microsoft.com/office/drawing/2014/main" id="{FB7D02CB-3F18-4CCF-9A63-D017B6D9F02E}"/>
              </a:ext>
            </a:extLst>
          </p:cNvPr>
          <p:cNvSpPr txBox="1"/>
          <p:nvPr/>
        </p:nvSpPr>
        <p:spPr>
          <a:xfrm>
            <a:off x="4969564" y="5722653"/>
            <a:ext cx="1681095" cy="627260"/>
          </a:xfrm>
          <a:prstGeom prst="rect">
            <a:avLst/>
          </a:prstGeom>
          <a:solidFill>
            <a:srgbClr val="FFFFCC"/>
          </a:solidFill>
        </p:spPr>
        <p:txBody>
          <a:bodyPr wrap="square" lIns="72556" tIns="36277" rIns="72556" bIns="36277">
            <a:spAutoFit/>
          </a:bodyPr>
          <a:lstStyle/>
          <a:p>
            <a:pPr algn="ctr" defTabSz="718590"/>
            <a:r>
              <a:rPr lang="en-US" altLang="zh-CN" sz="3600" dirty="0">
                <a:solidFill>
                  <a:schemeClr val="tx1">
                    <a:lumMod val="85000"/>
                    <a:lumOff val="15000"/>
                  </a:schemeClr>
                </a:solidFill>
                <a:latin typeface="Arial" panose="020B0604020202020204" pitchFamily="34" charset="0"/>
                <a:cs typeface="Arial" panose="020B0604020202020204" pitchFamily="34" charset="0"/>
                <a:sym typeface="+mn-lt"/>
              </a:rPr>
              <a:t>3</a:t>
            </a:r>
            <a:endParaRPr lang="zh-CN" altLang="en-US" sz="36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4" name="组合 110">
            <a:extLst>
              <a:ext uri="{FF2B5EF4-FFF2-40B4-BE49-F238E27FC236}">
                <a16:creationId xmlns="" xmlns:a16="http://schemas.microsoft.com/office/drawing/2014/main" id="{18B26D89-77F0-4953-BC6E-F3DE84C5FD1A}"/>
              </a:ext>
            </a:extLst>
          </p:cNvPr>
          <p:cNvGrpSpPr>
            <a:grpSpLocks/>
          </p:cNvGrpSpPr>
          <p:nvPr/>
        </p:nvGrpSpPr>
        <p:grpSpPr bwMode="auto">
          <a:xfrm>
            <a:off x="6153057" y="2673600"/>
            <a:ext cx="1681095" cy="646331"/>
            <a:chOff x="1574602" y="3235045"/>
            <a:chExt cx="2322150" cy="370957"/>
          </a:xfrm>
          <a:solidFill>
            <a:schemeClr val="accent1">
              <a:lumMod val="60000"/>
              <a:lumOff val="40000"/>
            </a:schemeClr>
          </a:solidFill>
        </p:grpSpPr>
        <p:sp>
          <p:nvSpPr>
            <p:cNvPr id="47" name="五边形 21">
              <a:extLst>
                <a:ext uri="{FF2B5EF4-FFF2-40B4-BE49-F238E27FC236}">
                  <a16:creationId xmlns="" xmlns:a16="http://schemas.microsoft.com/office/drawing/2014/main" id="{4BAB1DD3-09DB-4AE2-938C-982031D1F945}"/>
                </a:ext>
              </a:extLst>
            </p:cNvPr>
            <p:cNvSpPr/>
            <p:nvPr/>
          </p:nvSpPr>
          <p:spPr>
            <a:xfrm>
              <a:off x="1574602" y="3235045"/>
              <a:ext cx="2322150" cy="370957"/>
            </a:xfrm>
            <a:prstGeom prst="homePlat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defTabSz="967801" fontAlgn="auto">
                <a:spcBef>
                  <a:spcPts val="0"/>
                </a:spcBef>
                <a:spcAft>
                  <a:spcPts val="0"/>
                </a:spcAft>
                <a:defRPr/>
              </a:pP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48" name="Title 3">
              <a:extLst>
                <a:ext uri="{FF2B5EF4-FFF2-40B4-BE49-F238E27FC236}">
                  <a16:creationId xmlns="" xmlns:a16="http://schemas.microsoft.com/office/drawing/2014/main" id="{A1158597-D50B-4861-B829-3C77D393AA72}"/>
                </a:ext>
              </a:extLst>
            </p:cNvPr>
            <p:cNvSpPr txBox="1">
              <a:spLocks/>
            </p:cNvSpPr>
            <p:nvPr/>
          </p:nvSpPr>
          <p:spPr bwMode="auto">
            <a:xfrm>
              <a:off x="1805999" y="3245856"/>
              <a:ext cx="1947614" cy="3185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2800" b="1" dirty="0">
                  <a:solidFill>
                    <a:schemeClr val="bg1"/>
                  </a:solidFill>
                  <a:ea typeface="+mn-ea"/>
                  <a:cs typeface="Arial" panose="020B0604020202020204" pitchFamily="34" charset="0"/>
                  <a:sym typeface="+mn-lt"/>
                </a:rPr>
                <a:t>B</a:t>
              </a:r>
              <a:endParaRPr lang="en-US" sz="2800" b="1" dirty="0">
                <a:solidFill>
                  <a:schemeClr val="bg1"/>
                </a:solidFill>
                <a:ea typeface="+mn-ea"/>
                <a:cs typeface="Arial" panose="020B0604020202020204" pitchFamily="34" charset="0"/>
                <a:sym typeface="+mn-lt"/>
              </a:endParaRPr>
            </a:p>
          </p:txBody>
        </p:sp>
      </p:grpSp>
      <p:sp>
        <p:nvSpPr>
          <p:cNvPr id="49" name="TextBox 113">
            <a:extLst>
              <a:ext uri="{FF2B5EF4-FFF2-40B4-BE49-F238E27FC236}">
                <a16:creationId xmlns="" xmlns:a16="http://schemas.microsoft.com/office/drawing/2014/main" id="{44CE4C05-EA47-4D95-914D-01D0BD292402}"/>
              </a:ext>
            </a:extLst>
          </p:cNvPr>
          <p:cNvSpPr txBox="1"/>
          <p:nvPr/>
        </p:nvSpPr>
        <p:spPr>
          <a:xfrm>
            <a:off x="7263479" y="3683945"/>
            <a:ext cx="1681096" cy="627260"/>
          </a:xfrm>
          <a:prstGeom prst="rect">
            <a:avLst/>
          </a:prstGeom>
          <a:solidFill>
            <a:srgbClr val="FFFFCC"/>
          </a:solidFill>
        </p:spPr>
        <p:txBody>
          <a:bodyPr wrap="square" lIns="72556" tIns="36277" rIns="72556" bIns="36277">
            <a:spAutoFit/>
          </a:bodyPr>
          <a:lstStyle/>
          <a:p>
            <a:pPr algn="ctr" defTabSz="718590"/>
            <a:r>
              <a:rPr lang="en-US" altLang="zh-CN" sz="36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6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54" name="组合 110">
            <a:extLst>
              <a:ext uri="{FF2B5EF4-FFF2-40B4-BE49-F238E27FC236}">
                <a16:creationId xmlns="" xmlns:a16="http://schemas.microsoft.com/office/drawing/2014/main" id="{184127C9-A32F-406A-930D-CA001D271296}"/>
              </a:ext>
            </a:extLst>
          </p:cNvPr>
          <p:cNvGrpSpPr>
            <a:grpSpLocks/>
          </p:cNvGrpSpPr>
          <p:nvPr/>
        </p:nvGrpSpPr>
        <p:grpSpPr bwMode="auto">
          <a:xfrm>
            <a:off x="8355540" y="4781657"/>
            <a:ext cx="1681095" cy="637772"/>
            <a:chOff x="1574602" y="3235045"/>
            <a:chExt cx="2322150" cy="370957"/>
          </a:xfrm>
          <a:solidFill>
            <a:schemeClr val="accent1">
              <a:lumMod val="60000"/>
              <a:lumOff val="40000"/>
            </a:schemeClr>
          </a:solidFill>
        </p:grpSpPr>
        <p:sp>
          <p:nvSpPr>
            <p:cNvPr id="55" name="五边形 21">
              <a:extLst>
                <a:ext uri="{FF2B5EF4-FFF2-40B4-BE49-F238E27FC236}">
                  <a16:creationId xmlns="" xmlns:a16="http://schemas.microsoft.com/office/drawing/2014/main" id="{4987317B-2E35-45CD-856D-A50897D590BE}"/>
                </a:ext>
              </a:extLst>
            </p:cNvPr>
            <p:cNvSpPr/>
            <p:nvPr/>
          </p:nvSpPr>
          <p:spPr>
            <a:xfrm>
              <a:off x="1574602" y="3235045"/>
              <a:ext cx="2322150" cy="370957"/>
            </a:xfrm>
            <a:prstGeom prst="homePlat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7801" fontAlgn="auto">
                <a:spcBef>
                  <a:spcPts val="0"/>
                </a:spcBef>
                <a:spcAft>
                  <a:spcPts val="0"/>
                </a:spcAft>
                <a:defRPr/>
              </a:pP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56" name="Title 3">
              <a:extLst>
                <a:ext uri="{FF2B5EF4-FFF2-40B4-BE49-F238E27FC236}">
                  <a16:creationId xmlns="" xmlns:a16="http://schemas.microsoft.com/office/drawing/2014/main" id="{C28BDCEF-352F-431E-875D-BFA1862555FF}"/>
                </a:ext>
              </a:extLst>
            </p:cNvPr>
            <p:cNvSpPr txBox="1">
              <a:spLocks/>
            </p:cNvSpPr>
            <p:nvPr/>
          </p:nvSpPr>
          <p:spPr bwMode="auto">
            <a:xfrm>
              <a:off x="1805999" y="3245856"/>
              <a:ext cx="1947614" cy="3185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en-US" altLang="zh-CN" sz="2800" b="1" dirty="0">
                  <a:solidFill>
                    <a:schemeClr val="bg1"/>
                  </a:solidFill>
                  <a:ea typeface="+mn-ea"/>
                  <a:cs typeface="Arial" panose="020B0604020202020204" pitchFamily="34" charset="0"/>
                  <a:sym typeface="+mn-lt"/>
                </a:rPr>
                <a:t>D</a:t>
              </a:r>
              <a:endParaRPr lang="en-US" sz="2800" b="1" dirty="0">
                <a:solidFill>
                  <a:schemeClr val="bg1"/>
                </a:solidFill>
                <a:ea typeface="+mn-ea"/>
                <a:cs typeface="Arial" panose="020B0604020202020204" pitchFamily="34" charset="0"/>
                <a:sym typeface="+mn-lt"/>
              </a:endParaRPr>
            </a:p>
          </p:txBody>
        </p:sp>
      </p:grpSp>
      <p:sp>
        <p:nvSpPr>
          <p:cNvPr id="57" name="TextBox 113">
            <a:extLst>
              <a:ext uri="{FF2B5EF4-FFF2-40B4-BE49-F238E27FC236}">
                <a16:creationId xmlns="" xmlns:a16="http://schemas.microsoft.com/office/drawing/2014/main" id="{E9E6ADB7-3902-402E-88FD-3861BEDB7CAC}"/>
              </a:ext>
            </a:extLst>
          </p:cNvPr>
          <p:cNvSpPr txBox="1"/>
          <p:nvPr/>
        </p:nvSpPr>
        <p:spPr>
          <a:xfrm>
            <a:off x="9335350" y="5770248"/>
            <a:ext cx="1681095" cy="627260"/>
          </a:xfrm>
          <a:prstGeom prst="rect">
            <a:avLst/>
          </a:prstGeom>
          <a:solidFill>
            <a:srgbClr val="FFFFCC"/>
          </a:solidFill>
        </p:spPr>
        <p:txBody>
          <a:bodyPr wrap="square" lIns="72556" tIns="36277" rIns="72556" bIns="36277">
            <a:spAutoFit/>
          </a:bodyPr>
          <a:lstStyle/>
          <a:p>
            <a:pPr algn="ctr" defTabSz="718590"/>
            <a:r>
              <a:rPr lang="en-US" altLang="zh-CN" sz="3600" dirty="0">
                <a:solidFill>
                  <a:schemeClr val="tx1">
                    <a:lumMod val="85000"/>
                    <a:lumOff val="15000"/>
                  </a:schemeClr>
                </a:solidFill>
                <a:latin typeface="Arial" panose="020B0604020202020204" pitchFamily="34" charset="0"/>
                <a:cs typeface="Arial" panose="020B0604020202020204" pitchFamily="34" charset="0"/>
                <a:sym typeface="+mn-lt"/>
              </a:rPr>
              <a:t>4</a:t>
            </a:r>
            <a:endParaRPr lang="zh-CN" altLang="en-US" sz="36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5" name="TextBox 24">
            <a:extLst>
              <a:ext uri="{FF2B5EF4-FFF2-40B4-BE49-F238E27FC236}">
                <a16:creationId xmlns="" xmlns:a16="http://schemas.microsoft.com/office/drawing/2014/main" id="{57756AA4-D128-498E-8D6C-98D73F708CFD}"/>
              </a:ext>
            </a:extLst>
          </p:cNvPr>
          <p:cNvSpPr txBox="1"/>
          <p:nvPr/>
        </p:nvSpPr>
        <p:spPr>
          <a:xfrm>
            <a:off x="1338275" y="657740"/>
            <a:ext cx="10310386"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vi-VN" sz="3600" b="0" i="0" dirty="0">
                <a:effectLst/>
                <a:latin typeface="Arial" panose="020B0604020202020204" pitchFamily="34" charset="0"/>
              </a:rPr>
              <a:t> Hợp chất Al</a:t>
            </a:r>
            <a:r>
              <a:rPr lang="vi-VN" sz="3600" b="0" i="0" baseline="-25000" dirty="0">
                <a:effectLst/>
                <a:latin typeface="Arial" panose="020B0604020202020204" pitchFamily="34" charset="0"/>
              </a:rPr>
              <a:t>x</a:t>
            </a:r>
            <a:r>
              <a:rPr lang="vi-VN" sz="3600" b="0" i="0" dirty="0">
                <a:effectLst/>
                <a:latin typeface="Arial" panose="020B0604020202020204" pitchFamily="34" charset="0"/>
              </a:rPr>
              <a:t>(SO</a:t>
            </a:r>
            <a:r>
              <a:rPr lang="vi-VN" sz="3600" b="0" i="0" baseline="-25000" dirty="0">
                <a:effectLst/>
                <a:latin typeface="Arial" panose="020B0604020202020204" pitchFamily="34" charset="0"/>
              </a:rPr>
              <a:t>3</a:t>
            </a:r>
            <a:r>
              <a:rPr lang="vi-VN" sz="3600" b="0" i="0" dirty="0">
                <a:effectLst/>
                <a:latin typeface="Arial" panose="020B0604020202020204" pitchFamily="34" charset="0"/>
              </a:rPr>
              <a:t>)</a:t>
            </a:r>
            <a:r>
              <a:rPr lang="vi-VN" sz="3600" b="0" i="0" baseline="-25000" dirty="0">
                <a:effectLst/>
                <a:latin typeface="Arial" panose="020B0604020202020204" pitchFamily="34" charset="0"/>
              </a:rPr>
              <a:t>3</a:t>
            </a:r>
            <a:r>
              <a:rPr lang="vi-VN" sz="3600" b="0" i="0" dirty="0">
                <a:effectLst/>
                <a:latin typeface="Arial" panose="020B0604020202020204" pitchFamily="34" charset="0"/>
              </a:rPr>
              <a:t> có phân tử khối là 342 đvC. Giá trị của x là</a:t>
            </a:r>
            <a:endParaRPr lang="vi-VN" sz="3600" dirty="0"/>
          </a:p>
        </p:txBody>
      </p:sp>
      <p:sp>
        <p:nvSpPr>
          <p:cNvPr id="35" name="Rectangle: Rounded Corners 34">
            <a:extLst>
              <a:ext uri="{FF2B5EF4-FFF2-40B4-BE49-F238E27FC236}">
                <a16:creationId xmlns="" xmlns:a16="http://schemas.microsoft.com/office/drawing/2014/main" id="{891D6A37-8785-4E8D-B8D9-8541A603E7D6}"/>
              </a:ext>
            </a:extLst>
          </p:cNvPr>
          <p:cNvSpPr/>
          <p:nvPr/>
        </p:nvSpPr>
        <p:spPr>
          <a:xfrm>
            <a:off x="7319988" y="3705541"/>
            <a:ext cx="1824012" cy="681122"/>
          </a:xfrm>
          <a:prstGeom prst="roundRect">
            <a:avLst/>
          </a:prstGeom>
          <a:noFill/>
          <a:ln w="28575">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484263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circle(in)">
                                      <p:cBhvr>
                                        <p:cTn id="40"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9" grpId="0" animBg="1"/>
      <p:bldP spid="57" grpId="0" animBg="1"/>
      <p:bldP spid="3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 xmlns:a16="http://schemas.microsoft.com/office/drawing/2014/main" id="{2DE697DE-EC01-45A4-B729-734A2195EE58}"/>
              </a:ext>
            </a:extLst>
          </p:cNvPr>
          <p:cNvGrpSpPr/>
          <p:nvPr/>
        </p:nvGrpSpPr>
        <p:grpSpPr>
          <a:xfrm>
            <a:off x="214972" y="-78254"/>
            <a:ext cx="813043" cy="1024323"/>
            <a:chOff x="81558" y="-94003"/>
            <a:chExt cx="813043" cy="1024323"/>
          </a:xfrm>
          <a:effectLst>
            <a:outerShdw blurRad="50800" dist="76200" dir="2700000" algn="tl" rotWithShape="0">
              <a:prstClr val="black">
                <a:alpha val="40000"/>
              </a:prstClr>
            </a:outerShdw>
          </a:effectLst>
        </p:grpSpPr>
        <p:sp>
          <p:nvSpPr>
            <p:cNvPr id="10" name="矩形 9">
              <a:extLst>
                <a:ext uri="{FF2B5EF4-FFF2-40B4-BE49-F238E27FC236}">
                  <a16:creationId xmlns="" xmlns:a16="http://schemas.microsoft.com/office/drawing/2014/main" id="{068E2DA1-0C72-44F0-9712-36E760DFE754}"/>
                </a:ext>
              </a:extLst>
            </p:cNvPr>
            <p:cNvSpPr/>
            <p:nvPr/>
          </p:nvSpPr>
          <p:spPr>
            <a:xfrm>
              <a:off x="104026" y="-94003"/>
              <a:ext cx="790575" cy="102432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3200">
                <a:latin typeface="Arial" panose="020B0604020202020204" pitchFamily="34" charset="0"/>
                <a:cs typeface="Arial" panose="020B0604020202020204" pitchFamily="34" charset="0"/>
                <a:sym typeface="+mn-lt"/>
              </a:endParaRPr>
            </a:p>
          </p:txBody>
        </p:sp>
        <p:sp>
          <p:nvSpPr>
            <p:cNvPr id="11" name="文本框 10">
              <a:extLst>
                <a:ext uri="{FF2B5EF4-FFF2-40B4-BE49-F238E27FC236}">
                  <a16:creationId xmlns="" xmlns:a16="http://schemas.microsoft.com/office/drawing/2014/main" id="{3AC09484-5DFC-4E15-BA37-E35BCFC8BA57}"/>
                </a:ext>
              </a:extLst>
            </p:cNvPr>
            <p:cNvSpPr txBox="1"/>
            <p:nvPr/>
          </p:nvSpPr>
          <p:spPr>
            <a:xfrm>
              <a:off x="81558" y="156789"/>
              <a:ext cx="813043" cy="769441"/>
            </a:xfrm>
            <a:prstGeom prst="rect">
              <a:avLst/>
            </a:prstGeom>
            <a:noFill/>
          </p:spPr>
          <p:txBody>
            <a:bodyPr wrap="none" rtlCol="0">
              <a:spAutoFit/>
            </a:bodyPr>
            <a:lstStyle/>
            <a:p>
              <a:r>
                <a:rPr lang="en-US" altLang="zh-CN" sz="4400" b="1" dirty="0">
                  <a:solidFill>
                    <a:schemeClr val="bg1"/>
                  </a:solidFill>
                  <a:latin typeface="Arial" panose="020B0604020202020204" pitchFamily="34" charset="0"/>
                  <a:cs typeface="Arial" panose="020B0604020202020204" pitchFamily="34" charset="0"/>
                  <a:sym typeface="+mn-lt"/>
                </a:rPr>
                <a:t>10</a:t>
              </a:r>
              <a:endParaRPr lang="zh-CN" altLang="en-US" sz="4400" b="1" dirty="0">
                <a:solidFill>
                  <a:schemeClr val="bg1"/>
                </a:solidFill>
                <a:latin typeface="Arial" panose="020B0604020202020204" pitchFamily="34" charset="0"/>
                <a:cs typeface="Arial" panose="020B0604020202020204" pitchFamily="34" charset="0"/>
                <a:sym typeface="+mn-lt"/>
              </a:endParaRPr>
            </a:p>
          </p:txBody>
        </p:sp>
      </p:grpSp>
      <p:sp>
        <p:nvSpPr>
          <p:cNvPr id="12" name="文本框 11">
            <a:extLst>
              <a:ext uri="{FF2B5EF4-FFF2-40B4-BE49-F238E27FC236}">
                <a16:creationId xmlns="" xmlns:a16="http://schemas.microsoft.com/office/drawing/2014/main" id="{2E8CC872-7BE3-4E7D-8050-86651BF8CFCC}"/>
              </a:ext>
            </a:extLst>
          </p:cNvPr>
          <p:cNvSpPr txBox="1"/>
          <p:nvPr/>
        </p:nvSpPr>
        <p:spPr>
          <a:xfrm>
            <a:off x="1132222" y="172538"/>
            <a:ext cx="305820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white"/>
                </a:solidFill>
                <a:effectLst/>
                <a:uLnTx/>
                <a:uFillTx/>
                <a:cs typeface="+mn-ea"/>
                <a:sym typeface="+mn-lt"/>
              </a:rPr>
              <a:t>Add title text</a:t>
            </a:r>
            <a:endParaRPr kumimoji="0" lang="zh-CN" altLang="en-US" sz="3600" b="0" i="0" u="none" strike="noStrike" kern="1200" cap="none" spc="0" normalizeH="0" baseline="0" noProof="0" dirty="0">
              <a:ln>
                <a:noFill/>
              </a:ln>
              <a:solidFill>
                <a:prstClr val="white"/>
              </a:solidFill>
              <a:effectLst/>
              <a:uLnTx/>
              <a:uFillTx/>
              <a:cs typeface="+mn-ea"/>
              <a:sym typeface="+mn-lt"/>
            </a:endParaRPr>
          </a:p>
        </p:txBody>
      </p:sp>
      <p:grpSp>
        <p:nvGrpSpPr>
          <p:cNvPr id="36" name="组合 2">
            <a:extLst>
              <a:ext uri="{FF2B5EF4-FFF2-40B4-BE49-F238E27FC236}">
                <a16:creationId xmlns="" xmlns:a16="http://schemas.microsoft.com/office/drawing/2014/main" id="{5E5EC433-6E08-4713-8D7B-0F093D8C42D3}"/>
              </a:ext>
            </a:extLst>
          </p:cNvPr>
          <p:cNvGrpSpPr/>
          <p:nvPr/>
        </p:nvGrpSpPr>
        <p:grpSpPr>
          <a:xfrm>
            <a:off x="5136099" y="3496220"/>
            <a:ext cx="2267441" cy="2019092"/>
            <a:chOff x="5043334" y="2815508"/>
            <a:chExt cx="2267441" cy="2019092"/>
          </a:xfrm>
        </p:grpSpPr>
        <p:sp>
          <p:nvSpPr>
            <p:cNvPr id="37" name="Freeform 20">
              <a:extLst>
                <a:ext uri="{FF2B5EF4-FFF2-40B4-BE49-F238E27FC236}">
                  <a16:creationId xmlns="" xmlns:a16="http://schemas.microsoft.com/office/drawing/2014/main" id="{E8843160-F374-483A-BCEB-F462A91B3EE8}"/>
                </a:ext>
              </a:extLst>
            </p:cNvPr>
            <p:cNvSpPr>
              <a:spLocks/>
            </p:cNvSpPr>
            <p:nvPr/>
          </p:nvSpPr>
          <p:spPr bwMode="auto">
            <a:xfrm>
              <a:off x="5043334" y="2815508"/>
              <a:ext cx="2267441" cy="2019092"/>
            </a:xfrm>
            <a:custGeom>
              <a:avLst/>
              <a:gdLst>
                <a:gd name="T0" fmla="*/ 1382 w 2022"/>
                <a:gd name="T1" fmla="*/ 0 h 1800"/>
                <a:gd name="T2" fmla="*/ 640 w 2022"/>
                <a:gd name="T3" fmla="*/ 0 h 1800"/>
                <a:gd name="T4" fmla="*/ 417 w 2022"/>
                <a:gd name="T5" fmla="*/ 128 h 1800"/>
                <a:gd name="T6" fmla="*/ 46 w 2022"/>
                <a:gd name="T7" fmla="*/ 772 h 1800"/>
                <a:gd name="T8" fmla="*/ 46 w 2022"/>
                <a:gd name="T9" fmla="*/ 1028 h 1800"/>
                <a:gd name="T10" fmla="*/ 417 w 2022"/>
                <a:gd name="T11" fmla="*/ 1672 h 1800"/>
                <a:gd name="T12" fmla="*/ 640 w 2022"/>
                <a:gd name="T13" fmla="*/ 1800 h 1800"/>
                <a:gd name="T14" fmla="*/ 1382 w 2022"/>
                <a:gd name="T15" fmla="*/ 1800 h 1800"/>
                <a:gd name="T16" fmla="*/ 1605 w 2022"/>
                <a:gd name="T17" fmla="*/ 1672 h 1800"/>
                <a:gd name="T18" fmla="*/ 1976 w 2022"/>
                <a:gd name="T19" fmla="*/ 1028 h 1800"/>
                <a:gd name="T20" fmla="*/ 1976 w 2022"/>
                <a:gd name="T21" fmla="*/ 772 h 1800"/>
                <a:gd name="T22" fmla="*/ 1605 w 2022"/>
                <a:gd name="T23" fmla="*/ 128 h 1800"/>
                <a:gd name="T24" fmla="*/ 1382 w 2022"/>
                <a:gd name="T25"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2" h="1800">
                  <a:moveTo>
                    <a:pt x="1382" y="0"/>
                  </a:moveTo>
                  <a:cubicBezTo>
                    <a:pt x="640" y="0"/>
                    <a:pt x="640" y="0"/>
                    <a:pt x="640" y="0"/>
                  </a:cubicBezTo>
                  <a:cubicBezTo>
                    <a:pt x="548" y="0"/>
                    <a:pt x="463" y="49"/>
                    <a:pt x="417" y="128"/>
                  </a:cubicBezTo>
                  <a:cubicBezTo>
                    <a:pt x="46" y="772"/>
                    <a:pt x="46" y="772"/>
                    <a:pt x="46" y="772"/>
                  </a:cubicBezTo>
                  <a:cubicBezTo>
                    <a:pt x="0" y="851"/>
                    <a:pt x="0" y="949"/>
                    <a:pt x="46" y="1028"/>
                  </a:cubicBezTo>
                  <a:cubicBezTo>
                    <a:pt x="417" y="1672"/>
                    <a:pt x="417" y="1672"/>
                    <a:pt x="417" y="1672"/>
                  </a:cubicBezTo>
                  <a:cubicBezTo>
                    <a:pt x="463" y="1751"/>
                    <a:pt x="548" y="1800"/>
                    <a:pt x="640" y="1800"/>
                  </a:cubicBezTo>
                  <a:cubicBezTo>
                    <a:pt x="1382" y="1800"/>
                    <a:pt x="1382" y="1800"/>
                    <a:pt x="1382" y="1800"/>
                  </a:cubicBezTo>
                  <a:cubicBezTo>
                    <a:pt x="1474" y="1800"/>
                    <a:pt x="1559" y="1751"/>
                    <a:pt x="1605" y="1672"/>
                  </a:cubicBezTo>
                  <a:cubicBezTo>
                    <a:pt x="1976" y="1028"/>
                    <a:pt x="1976" y="1028"/>
                    <a:pt x="1976" y="1028"/>
                  </a:cubicBezTo>
                  <a:cubicBezTo>
                    <a:pt x="2022" y="949"/>
                    <a:pt x="2022" y="851"/>
                    <a:pt x="1976" y="772"/>
                  </a:cubicBezTo>
                  <a:cubicBezTo>
                    <a:pt x="1605" y="128"/>
                    <a:pt x="1605" y="128"/>
                    <a:pt x="1605" y="128"/>
                  </a:cubicBezTo>
                  <a:cubicBezTo>
                    <a:pt x="1559" y="49"/>
                    <a:pt x="1474" y="0"/>
                    <a:pt x="1382" y="0"/>
                  </a:cubicBezTo>
                  <a:close/>
                </a:path>
              </a:pathLst>
            </a:custGeom>
            <a:solidFill>
              <a:srgbClr val="F9FCFD"/>
            </a:solidFill>
            <a:ln w="38100">
              <a:solidFill>
                <a:srgbClr val="040404"/>
              </a:solidFill>
            </a:ln>
          </p:spPr>
          <p:style>
            <a:lnRef idx="1">
              <a:schemeClr val="accent1"/>
            </a:lnRef>
            <a:fillRef idx="0">
              <a:schemeClr val="accent1"/>
            </a:fillRef>
            <a:effectRef idx="0">
              <a:schemeClr val="accent1"/>
            </a:effectRef>
            <a:fontRef idx="minor">
              <a:schemeClr val="tx1"/>
            </a:fontRef>
          </p:style>
          <p:txBody>
            <a:bodyPr wrap="none" rIns="576000" anchor="ctr"/>
            <a:lstStyle/>
            <a:p>
              <a:pPr algn="r" latinLnBrk="1"/>
              <a:endParaRPr kumimoji="1" lang="zh-CN" altLang="en-US" sz="1600" b="1" dirty="0">
                <a:solidFill>
                  <a:schemeClr val="tx1">
                    <a:lumMod val="85000"/>
                    <a:lumOff val="15000"/>
                  </a:schemeClr>
                </a:solidFill>
                <a:cs typeface="+mn-ea"/>
                <a:sym typeface="+mn-lt"/>
              </a:endParaRPr>
            </a:p>
          </p:txBody>
        </p:sp>
        <p:sp>
          <p:nvSpPr>
            <p:cNvPr id="38" name="Freeform 20">
              <a:extLst>
                <a:ext uri="{FF2B5EF4-FFF2-40B4-BE49-F238E27FC236}">
                  <a16:creationId xmlns="" xmlns:a16="http://schemas.microsoft.com/office/drawing/2014/main" id="{4C58D778-3A68-4A21-9DA8-0749B27EF60E}"/>
                </a:ext>
              </a:extLst>
            </p:cNvPr>
            <p:cNvSpPr>
              <a:spLocks/>
            </p:cNvSpPr>
            <p:nvPr/>
          </p:nvSpPr>
          <p:spPr bwMode="auto">
            <a:xfrm>
              <a:off x="5239874" y="2990520"/>
              <a:ext cx="1874362" cy="1669067"/>
            </a:xfrm>
            <a:custGeom>
              <a:avLst/>
              <a:gdLst>
                <a:gd name="T0" fmla="*/ 1382 w 2022"/>
                <a:gd name="T1" fmla="*/ 0 h 1800"/>
                <a:gd name="T2" fmla="*/ 640 w 2022"/>
                <a:gd name="T3" fmla="*/ 0 h 1800"/>
                <a:gd name="T4" fmla="*/ 417 w 2022"/>
                <a:gd name="T5" fmla="*/ 128 h 1800"/>
                <a:gd name="T6" fmla="*/ 46 w 2022"/>
                <a:gd name="T7" fmla="*/ 772 h 1800"/>
                <a:gd name="T8" fmla="*/ 46 w 2022"/>
                <a:gd name="T9" fmla="*/ 1028 h 1800"/>
                <a:gd name="T10" fmla="*/ 417 w 2022"/>
                <a:gd name="T11" fmla="*/ 1672 h 1800"/>
                <a:gd name="T12" fmla="*/ 640 w 2022"/>
                <a:gd name="T13" fmla="*/ 1800 h 1800"/>
                <a:gd name="T14" fmla="*/ 1382 w 2022"/>
                <a:gd name="T15" fmla="*/ 1800 h 1800"/>
                <a:gd name="T16" fmla="*/ 1605 w 2022"/>
                <a:gd name="T17" fmla="*/ 1672 h 1800"/>
                <a:gd name="T18" fmla="*/ 1976 w 2022"/>
                <a:gd name="T19" fmla="*/ 1028 h 1800"/>
                <a:gd name="T20" fmla="*/ 1976 w 2022"/>
                <a:gd name="T21" fmla="*/ 772 h 1800"/>
                <a:gd name="T22" fmla="*/ 1605 w 2022"/>
                <a:gd name="T23" fmla="*/ 128 h 1800"/>
                <a:gd name="T24" fmla="*/ 1382 w 2022"/>
                <a:gd name="T25"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2" h="1800">
                  <a:moveTo>
                    <a:pt x="1382" y="0"/>
                  </a:moveTo>
                  <a:cubicBezTo>
                    <a:pt x="640" y="0"/>
                    <a:pt x="640" y="0"/>
                    <a:pt x="640" y="0"/>
                  </a:cubicBezTo>
                  <a:cubicBezTo>
                    <a:pt x="548" y="0"/>
                    <a:pt x="463" y="49"/>
                    <a:pt x="417" y="128"/>
                  </a:cubicBezTo>
                  <a:cubicBezTo>
                    <a:pt x="46" y="772"/>
                    <a:pt x="46" y="772"/>
                    <a:pt x="46" y="772"/>
                  </a:cubicBezTo>
                  <a:cubicBezTo>
                    <a:pt x="0" y="851"/>
                    <a:pt x="0" y="949"/>
                    <a:pt x="46" y="1028"/>
                  </a:cubicBezTo>
                  <a:cubicBezTo>
                    <a:pt x="417" y="1672"/>
                    <a:pt x="417" y="1672"/>
                    <a:pt x="417" y="1672"/>
                  </a:cubicBezTo>
                  <a:cubicBezTo>
                    <a:pt x="463" y="1751"/>
                    <a:pt x="548" y="1800"/>
                    <a:pt x="640" y="1800"/>
                  </a:cubicBezTo>
                  <a:cubicBezTo>
                    <a:pt x="1382" y="1800"/>
                    <a:pt x="1382" y="1800"/>
                    <a:pt x="1382" y="1800"/>
                  </a:cubicBezTo>
                  <a:cubicBezTo>
                    <a:pt x="1474" y="1800"/>
                    <a:pt x="1559" y="1751"/>
                    <a:pt x="1605" y="1672"/>
                  </a:cubicBezTo>
                  <a:cubicBezTo>
                    <a:pt x="1976" y="1028"/>
                    <a:pt x="1976" y="1028"/>
                    <a:pt x="1976" y="1028"/>
                  </a:cubicBezTo>
                  <a:cubicBezTo>
                    <a:pt x="2022" y="949"/>
                    <a:pt x="2022" y="851"/>
                    <a:pt x="1976" y="772"/>
                  </a:cubicBezTo>
                  <a:cubicBezTo>
                    <a:pt x="1605" y="128"/>
                    <a:pt x="1605" y="128"/>
                    <a:pt x="1605" y="128"/>
                  </a:cubicBezTo>
                  <a:cubicBezTo>
                    <a:pt x="1559" y="49"/>
                    <a:pt x="1474" y="0"/>
                    <a:pt x="1382" y="0"/>
                  </a:cubicBezTo>
                  <a:close/>
                </a:path>
              </a:pathLst>
            </a:custGeom>
            <a:solidFill>
              <a:srgbClr val="C00000"/>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dirty="0">
                <a:solidFill>
                  <a:schemeClr val="bg1"/>
                </a:solidFill>
                <a:cs typeface="+mn-ea"/>
                <a:sym typeface="+mn-lt"/>
              </a:endParaRPr>
            </a:p>
          </p:txBody>
        </p:sp>
      </p:grpSp>
      <p:grpSp>
        <p:nvGrpSpPr>
          <p:cNvPr id="55" name="组合 3">
            <a:extLst>
              <a:ext uri="{FF2B5EF4-FFF2-40B4-BE49-F238E27FC236}">
                <a16:creationId xmlns="" xmlns:a16="http://schemas.microsoft.com/office/drawing/2014/main" id="{E3D533E8-4934-4934-AF05-93DFFF267A3F}"/>
              </a:ext>
            </a:extLst>
          </p:cNvPr>
          <p:cNvGrpSpPr/>
          <p:nvPr/>
        </p:nvGrpSpPr>
        <p:grpSpPr>
          <a:xfrm>
            <a:off x="1576472" y="2577064"/>
            <a:ext cx="3788613" cy="1780555"/>
            <a:chOff x="1458876" y="1858010"/>
            <a:chExt cx="3788613" cy="1780555"/>
          </a:xfrm>
        </p:grpSpPr>
        <p:sp>
          <p:nvSpPr>
            <p:cNvPr id="56" name="Rectangle 3">
              <a:extLst>
                <a:ext uri="{FF2B5EF4-FFF2-40B4-BE49-F238E27FC236}">
                  <a16:creationId xmlns="" xmlns:a16="http://schemas.microsoft.com/office/drawing/2014/main" id="{FB35A5AA-31A3-4D45-9652-579B8F042BFF}"/>
                </a:ext>
              </a:extLst>
            </p:cNvPr>
            <p:cNvSpPr/>
            <p:nvPr/>
          </p:nvSpPr>
          <p:spPr>
            <a:xfrm>
              <a:off x="1458876" y="1858010"/>
              <a:ext cx="3788613" cy="1780555"/>
            </a:xfrm>
            <a:prstGeom prst="homePlate">
              <a:avLst>
                <a:gd name="adj" fmla="val 26571"/>
              </a:avLst>
            </a:prstGeom>
            <a:solidFill>
              <a:srgbClr val="F9FCFD"/>
            </a:solid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none" rIns="576000" anchor="ctr"/>
            <a:lstStyle/>
            <a:p>
              <a:pPr algn="r" latinLnBrk="1"/>
              <a:endParaRPr kumimoji="1" lang="zh-CN" altLang="en-US" sz="2400" b="1"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57" name="文本框 32">
              <a:extLst>
                <a:ext uri="{FF2B5EF4-FFF2-40B4-BE49-F238E27FC236}">
                  <a16:creationId xmlns="" xmlns:a16="http://schemas.microsoft.com/office/drawing/2014/main" id="{B71DA171-5DE8-4E84-BD7F-CE6971DFAFCF}"/>
                </a:ext>
              </a:extLst>
            </p:cNvPr>
            <p:cNvSpPr txBox="1"/>
            <p:nvPr/>
          </p:nvSpPr>
          <p:spPr>
            <a:xfrm>
              <a:off x="1631750" y="2144956"/>
              <a:ext cx="481222" cy="584775"/>
            </a:xfrm>
            <a:prstGeom prst="rect">
              <a:avLst/>
            </a:prstGeom>
            <a:noFill/>
          </p:spPr>
          <p:txBody>
            <a:bodyPr wrap="none" rtlCol="0">
              <a:spAutoFit/>
            </a:bodyPr>
            <a:lstStyle>
              <a:defPPr>
                <a:defRPr lang="zh-CN"/>
              </a:defPPr>
              <a:lvl1pPr>
                <a:defRPr sz="2000">
                  <a:solidFill>
                    <a:srgbClr val="1A4F9F"/>
                  </a:solidFill>
                  <a:latin typeface="+mj-ea"/>
                  <a:ea typeface="+mj-ea"/>
                </a:defRPr>
              </a:lvl1pPr>
            </a:lstStyle>
            <a:p>
              <a:r>
                <a:rPr lang="en-US" altLang="zh-CN" sz="3200" b="1" dirty="0">
                  <a:solidFill>
                    <a:srgbClr val="3D8672"/>
                  </a:solidFill>
                  <a:latin typeface="Arial" panose="020B0604020202020204" pitchFamily="34" charset="0"/>
                  <a:ea typeface="+mn-ea"/>
                  <a:cs typeface="Arial" panose="020B0604020202020204" pitchFamily="34" charset="0"/>
                  <a:sym typeface="+mn-lt"/>
                </a:rPr>
                <a:t>A</a:t>
              </a:r>
              <a:endParaRPr lang="zh-CN" altLang="en-US" sz="3200" b="1" dirty="0">
                <a:solidFill>
                  <a:srgbClr val="3D8672"/>
                </a:solidFill>
                <a:latin typeface="Arial" panose="020B0604020202020204" pitchFamily="34" charset="0"/>
                <a:ea typeface="+mn-ea"/>
                <a:cs typeface="Arial" panose="020B0604020202020204" pitchFamily="34" charset="0"/>
                <a:sym typeface="+mn-lt"/>
              </a:endParaRPr>
            </a:p>
          </p:txBody>
        </p:sp>
        <p:sp>
          <p:nvSpPr>
            <p:cNvPr id="58" name="文本框 33">
              <a:extLst>
                <a:ext uri="{FF2B5EF4-FFF2-40B4-BE49-F238E27FC236}">
                  <a16:creationId xmlns="" xmlns:a16="http://schemas.microsoft.com/office/drawing/2014/main" id="{C9A0F463-497A-4385-A651-F0FF3DF8B3DA}"/>
                </a:ext>
              </a:extLst>
            </p:cNvPr>
            <p:cNvSpPr txBox="1"/>
            <p:nvPr/>
          </p:nvSpPr>
          <p:spPr>
            <a:xfrm>
              <a:off x="1631750" y="2511791"/>
              <a:ext cx="2728870" cy="739754"/>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200">
                  <a:solidFill>
                    <a:prstClr val="black">
                      <a:lumMod val="75000"/>
                      <a:lumOff val="25000"/>
                    </a:prstClr>
                  </a:solidFill>
                  <a:latin typeface="微软雅黑"/>
                </a:defRPr>
              </a:lvl1pPr>
            </a:lstStyle>
            <a:p>
              <a:r>
                <a:rPr lang="vi-VN" sz="3200" b="0" i="0" dirty="0">
                  <a:effectLst/>
                  <a:latin typeface="Arial" panose="020B0604020202020204" pitchFamily="34" charset="0"/>
                </a:rPr>
                <a:t>N</a:t>
              </a:r>
              <a:r>
                <a:rPr lang="vi-VN" sz="3200" b="0" i="0" baseline="-25000" dirty="0">
                  <a:effectLst/>
                  <a:latin typeface="Arial" panose="020B0604020202020204" pitchFamily="34" charset="0"/>
                </a:rPr>
                <a:t>2</a:t>
              </a:r>
              <a:r>
                <a:rPr lang="vi-VN" sz="3200" b="0" i="0" dirty="0">
                  <a:effectLst/>
                  <a:latin typeface="Arial" panose="020B0604020202020204" pitchFamily="34" charset="0"/>
                </a:rPr>
                <a:t> và CO</a:t>
              </a:r>
              <a:r>
                <a:rPr lang="vi-VN" sz="3200" b="0" i="0" baseline="-25000" dirty="0">
                  <a:effectLst/>
                  <a:latin typeface="Arial" panose="020B0604020202020204" pitchFamily="34" charset="0"/>
                </a:rPr>
                <a:t>2</a:t>
              </a:r>
              <a:endParaRPr lang="zh-CN" altLang="en-US" sz="2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grpSp>
        <p:nvGrpSpPr>
          <p:cNvPr id="59" name="组合 4">
            <a:extLst>
              <a:ext uri="{FF2B5EF4-FFF2-40B4-BE49-F238E27FC236}">
                <a16:creationId xmlns="" xmlns:a16="http://schemas.microsoft.com/office/drawing/2014/main" id="{B231131C-4C28-48B1-A3FD-11C615332CB0}"/>
              </a:ext>
            </a:extLst>
          </p:cNvPr>
          <p:cNvGrpSpPr/>
          <p:nvPr/>
        </p:nvGrpSpPr>
        <p:grpSpPr>
          <a:xfrm>
            <a:off x="1609133" y="4692255"/>
            <a:ext cx="3788613" cy="1780555"/>
            <a:chOff x="1458876" y="3980943"/>
            <a:chExt cx="3788613" cy="1780555"/>
          </a:xfrm>
        </p:grpSpPr>
        <p:sp>
          <p:nvSpPr>
            <p:cNvPr id="60" name="Rectangle 3">
              <a:extLst>
                <a:ext uri="{FF2B5EF4-FFF2-40B4-BE49-F238E27FC236}">
                  <a16:creationId xmlns="" xmlns:a16="http://schemas.microsoft.com/office/drawing/2014/main" id="{6BA52373-DA4A-4A0A-9B9C-1438583CFD66}"/>
                </a:ext>
              </a:extLst>
            </p:cNvPr>
            <p:cNvSpPr/>
            <p:nvPr/>
          </p:nvSpPr>
          <p:spPr>
            <a:xfrm>
              <a:off x="1458876" y="3980943"/>
              <a:ext cx="3788613" cy="1780555"/>
            </a:xfrm>
            <a:prstGeom prst="homePlate">
              <a:avLst>
                <a:gd name="adj" fmla="val 26571"/>
              </a:avLst>
            </a:prstGeom>
            <a:solidFill>
              <a:srgbClr val="F9FCFD"/>
            </a:solid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none" rIns="576000" anchor="ctr"/>
            <a:lstStyle/>
            <a:p>
              <a:pPr algn="r" latinLnBrk="1"/>
              <a:endParaRPr kumimoji="1" lang="zh-CN" altLang="en-US" sz="2400" b="1"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61" name="文本框 34">
              <a:extLst>
                <a:ext uri="{FF2B5EF4-FFF2-40B4-BE49-F238E27FC236}">
                  <a16:creationId xmlns="" xmlns:a16="http://schemas.microsoft.com/office/drawing/2014/main" id="{07D2FFB9-7B36-4964-A1CD-106E557B52D1}"/>
                </a:ext>
              </a:extLst>
            </p:cNvPr>
            <p:cNvSpPr txBox="1"/>
            <p:nvPr/>
          </p:nvSpPr>
          <p:spPr>
            <a:xfrm>
              <a:off x="1631750" y="4259247"/>
              <a:ext cx="481222" cy="584775"/>
            </a:xfrm>
            <a:prstGeom prst="rect">
              <a:avLst/>
            </a:prstGeom>
            <a:noFill/>
          </p:spPr>
          <p:txBody>
            <a:bodyPr wrap="none" rtlCol="0">
              <a:spAutoFit/>
            </a:bodyPr>
            <a:lstStyle>
              <a:defPPr>
                <a:defRPr lang="zh-CN"/>
              </a:defPPr>
              <a:lvl1pPr>
                <a:defRPr sz="2000">
                  <a:solidFill>
                    <a:srgbClr val="1A4F9F"/>
                  </a:solidFill>
                  <a:latin typeface="+mj-ea"/>
                  <a:ea typeface="+mj-ea"/>
                </a:defRPr>
              </a:lvl1pPr>
            </a:lstStyle>
            <a:p>
              <a:r>
                <a:rPr lang="en-US" altLang="zh-CN" sz="3200" b="1" dirty="0">
                  <a:solidFill>
                    <a:srgbClr val="3D8672"/>
                  </a:solidFill>
                  <a:latin typeface="Arial" panose="020B0604020202020204" pitchFamily="34" charset="0"/>
                  <a:ea typeface="+mn-ea"/>
                  <a:cs typeface="Arial" panose="020B0604020202020204" pitchFamily="34" charset="0"/>
                  <a:sym typeface="+mn-lt"/>
                </a:rPr>
                <a:t>C</a:t>
              </a:r>
              <a:endParaRPr lang="zh-CN" altLang="en-US" sz="3200" b="1" dirty="0">
                <a:solidFill>
                  <a:srgbClr val="3D8672"/>
                </a:solidFill>
                <a:latin typeface="Arial" panose="020B0604020202020204" pitchFamily="34" charset="0"/>
                <a:ea typeface="+mn-ea"/>
                <a:cs typeface="Arial" panose="020B0604020202020204" pitchFamily="34" charset="0"/>
                <a:sym typeface="+mn-lt"/>
              </a:endParaRPr>
            </a:p>
          </p:txBody>
        </p:sp>
        <p:sp>
          <p:nvSpPr>
            <p:cNvPr id="62" name="文本框 35">
              <a:extLst>
                <a:ext uri="{FF2B5EF4-FFF2-40B4-BE49-F238E27FC236}">
                  <a16:creationId xmlns="" xmlns:a16="http://schemas.microsoft.com/office/drawing/2014/main" id="{8BD522AF-BDC9-4A23-844D-C1760C912396}"/>
                </a:ext>
              </a:extLst>
            </p:cNvPr>
            <p:cNvSpPr txBox="1"/>
            <p:nvPr/>
          </p:nvSpPr>
          <p:spPr>
            <a:xfrm>
              <a:off x="1631750" y="4626082"/>
              <a:ext cx="2728870" cy="739754"/>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200">
                  <a:solidFill>
                    <a:prstClr val="black">
                      <a:lumMod val="75000"/>
                      <a:lumOff val="25000"/>
                    </a:prstClr>
                  </a:solidFill>
                  <a:latin typeface="微软雅黑"/>
                </a:defRPr>
              </a:lvl1pPr>
            </a:lstStyle>
            <a:p>
              <a:r>
                <a:rPr lang="vi-VN" sz="3200" b="0" i="0" dirty="0">
                  <a:effectLst/>
                  <a:latin typeface="Arial" panose="020B0604020202020204" pitchFamily="34" charset="0"/>
                </a:rPr>
                <a:t> CO và N</a:t>
              </a:r>
              <a:r>
                <a:rPr lang="vi-VN" sz="3200" b="0" i="0" baseline="-25000" dirty="0">
                  <a:effectLst/>
                  <a:latin typeface="Arial" panose="020B0604020202020204" pitchFamily="34" charset="0"/>
                </a:rPr>
                <a:t>2</a:t>
              </a:r>
              <a:r>
                <a:rPr lang="vi-VN" sz="3200" b="0" i="0" dirty="0">
                  <a:effectLst/>
                  <a:latin typeface="Arial" panose="020B0604020202020204" pitchFamily="34" charset="0"/>
                </a:rPr>
                <a:t>O</a:t>
              </a:r>
              <a:endParaRPr lang="zh-CN" altLang="en-US" sz="2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grpSp>
        <p:nvGrpSpPr>
          <p:cNvPr id="63" name="组合 6">
            <a:extLst>
              <a:ext uri="{FF2B5EF4-FFF2-40B4-BE49-F238E27FC236}">
                <a16:creationId xmlns="" xmlns:a16="http://schemas.microsoft.com/office/drawing/2014/main" id="{81965053-4E97-414E-BC62-34241DCA11CA}"/>
              </a:ext>
            </a:extLst>
          </p:cNvPr>
          <p:cNvGrpSpPr/>
          <p:nvPr/>
        </p:nvGrpSpPr>
        <p:grpSpPr>
          <a:xfrm>
            <a:off x="7207001" y="2628593"/>
            <a:ext cx="3788613" cy="1780555"/>
            <a:chOff x="7106620" y="1858010"/>
            <a:chExt cx="3788613" cy="1780555"/>
          </a:xfrm>
        </p:grpSpPr>
        <p:sp>
          <p:nvSpPr>
            <p:cNvPr id="64" name="Rectangle 3">
              <a:extLst>
                <a:ext uri="{FF2B5EF4-FFF2-40B4-BE49-F238E27FC236}">
                  <a16:creationId xmlns="" xmlns:a16="http://schemas.microsoft.com/office/drawing/2014/main" id="{5C0DC692-DFE2-4FDD-961A-69F9836BFA7A}"/>
                </a:ext>
              </a:extLst>
            </p:cNvPr>
            <p:cNvSpPr/>
            <p:nvPr/>
          </p:nvSpPr>
          <p:spPr>
            <a:xfrm flipH="1">
              <a:off x="7106620" y="1858010"/>
              <a:ext cx="3788613" cy="1780555"/>
            </a:xfrm>
            <a:prstGeom prst="homePlate">
              <a:avLst>
                <a:gd name="adj" fmla="val 26571"/>
              </a:avLst>
            </a:prstGeom>
            <a:solidFill>
              <a:srgbClr val="F9FCFD"/>
            </a:solid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none" rIns="576000" anchor="ctr"/>
            <a:lstStyle/>
            <a:p>
              <a:pPr algn="r" latinLnBrk="1"/>
              <a:endParaRPr kumimoji="1" lang="zh-CN" altLang="en-US" sz="2400" b="1"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95" name="文本框 36">
              <a:extLst>
                <a:ext uri="{FF2B5EF4-FFF2-40B4-BE49-F238E27FC236}">
                  <a16:creationId xmlns="" xmlns:a16="http://schemas.microsoft.com/office/drawing/2014/main" id="{686AE352-666E-4358-AAE8-0684A47608C3}"/>
                </a:ext>
              </a:extLst>
            </p:cNvPr>
            <p:cNvSpPr txBox="1"/>
            <p:nvPr/>
          </p:nvSpPr>
          <p:spPr>
            <a:xfrm>
              <a:off x="7829248" y="2144956"/>
              <a:ext cx="481222" cy="584775"/>
            </a:xfrm>
            <a:prstGeom prst="rect">
              <a:avLst/>
            </a:prstGeom>
            <a:noFill/>
          </p:spPr>
          <p:txBody>
            <a:bodyPr wrap="none" rtlCol="0">
              <a:spAutoFit/>
            </a:bodyPr>
            <a:lstStyle>
              <a:defPPr>
                <a:defRPr lang="zh-CN"/>
              </a:defPPr>
              <a:lvl1pPr>
                <a:defRPr sz="2000">
                  <a:solidFill>
                    <a:srgbClr val="1A4F9F"/>
                  </a:solidFill>
                  <a:latin typeface="+mj-ea"/>
                  <a:ea typeface="+mj-ea"/>
                </a:defRPr>
              </a:lvl1pPr>
            </a:lstStyle>
            <a:p>
              <a:r>
                <a:rPr lang="en-US" altLang="zh-CN" sz="3200" b="1" dirty="0">
                  <a:solidFill>
                    <a:srgbClr val="3D8672"/>
                  </a:solidFill>
                  <a:latin typeface="Arial" panose="020B0604020202020204" pitchFamily="34" charset="0"/>
                  <a:ea typeface="+mn-ea"/>
                  <a:cs typeface="Arial" panose="020B0604020202020204" pitchFamily="34" charset="0"/>
                  <a:sym typeface="+mn-lt"/>
                </a:rPr>
                <a:t>B</a:t>
              </a:r>
              <a:endParaRPr lang="zh-CN" altLang="en-US" sz="3200" b="1" dirty="0">
                <a:solidFill>
                  <a:srgbClr val="3D8672"/>
                </a:solidFill>
                <a:latin typeface="Arial" panose="020B0604020202020204" pitchFamily="34" charset="0"/>
                <a:ea typeface="+mn-ea"/>
                <a:cs typeface="Arial" panose="020B0604020202020204" pitchFamily="34" charset="0"/>
                <a:sym typeface="+mn-lt"/>
              </a:endParaRPr>
            </a:p>
          </p:txBody>
        </p:sp>
        <p:sp>
          <p:nvSpPr>
            <p:cNvPr id="96" name="文本框 37">
              <a:extLst>
                <a:ext uri="{FF2B5EF4-FFF2-40B4-BE49-F238E27FC236}">
                  <a16:creationId xmlns="" xmlns:a16="http://schemas.microsoft.com/office/drawing/2014/main" id="{4F299BDF-6892-4CF5-BC71-529B1E63ED3D}"/>
                </a:ext>
              </a:extLst>
            </p:cNvPr>
            <p:cNvSpPr txBox="1"/>
            <p:nvPr/>
          </p:nvSpPr>
          <p:spPr>
            <a:xfrm>
              <a:off x="7829248" y="2511791"/>
              <a:ext cx="2728870" cy="739754"/>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200">
                  <a:solidFill>
                    <a:prstClr val="black">
                      <a:lumMod val="75000"/>
                      <a:lumOff val="25000"/>
                    </a:prstClr>
                  </a:solidFill>
                  <a:latin typeface="微软雅黑"/>
                </a:defRPr>
              </a:lvl1pPr>
            </a:lstStyle>
            <a:p>
              <a:r>
                <a:rPr lang="vi-VN" sz="3200" b="0" i="0" dirty="0">
                  <a:effectLst/>
                  <a:latin typeface="Arial" panose="020B0604020202020204" pitchFamily="34" charset="0"/>
                </a:rPr>
                <a:t>SO</a:t>
              </a:r>
              <a:r>
                <a:rPr lang="vi-VN" sz="3200" b="0" i="0" baseline="-25000" dirty="0">
                  <a:effectLst/>
                  <a:latin typeface="Arial" panose="020B0604020202020204" pitchFamily="34" charset="0"/>
                </a:rPr>
                <a:t>2</a:t>
              </a:r>
              <a:r>
                <a:rPr lang="vi-VN" sz="3200" b="0" i="0" dirty="0">
                  <a:effectLst/>
                  <a:latin typeface="Arial" panose="020B0604020202020204" pitchFamily="34" charset="0"/>
                </a:rPr>
                <a:t> và C</a:t>
              </a:r>
              <a:r>
                <a:rPr lang="vi-VN" sz="3200" b="0" i="0" baseline="-25000" dirty="0">
                  <a:effectLst/>
                  <a:latin typeface="Arial" panose="020B0604020202020204" pitchFamily="34" charset="0"/>
                </a:rPr>
                <a:t>4</a:t>
              </a:r>
              <a:r>
                <a:rPr lang="vi-VN" sz="3200" b="0" i="0" dirty="0">
                  <a:effectLst/>
                  <a:latin typeface="Arial" panose="020B0604020202020204" pitchFamily="34" charset="0"/>
                </a:rPr>
                <a:t>H</a:t>
              </a:r>
              <a:r>
                <a:rPr lang="vi-VN" sz="3200" b="0" i="0" baseline="-25000" dirty="0">
                  <a:effectLst/>
                  <a:latin typeface="Arial" panose="020B0604020202020204" pitchFamily="34" charset="0"/>
                </a:rPr>
                <a:t>10</a:t>
              </a:r>
              <a:endParaRPr lang="zh-CN" altLang="en-US" sz="2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grpSp>
        <p:nvGrpSpPr>
          <p:cNvPr id="97" name="组合 7">
            <a:extLst>
              <a:ext uri="{FF2B5EF4-FFF2-40B4-BE49-F238E27FC236}">
                <a16:creationId xmlns="" xmlns:a16="http://schemas.microsoft.com/office/drawing/2014/main" id="{DE6CEAE1-E4D2-4537-B248-776FED6373CD}"/>
              </a:ext>
            </a:extLst>
          </p:cNvPr>
          <p:cNvGrpSpPr/>
          <p:nvPr/>
        </p:nvGrpSpPr>
        <p:grpSpPr>
          <a:xfrm>
            <a:off x="7174554" y="4625033"/>
            <a:ext cx="3788613" cy="1780555"/>
            <a:chOff x="7106620" y="3980943"/>
            <a:chExt cx="3788613" cy="1780555"/>
          </a:xfrm>
        </p:grpSpPr>
        <p:sp>
          <p:nvSpPr>
            <p:cNvPr id="98" name="Rectangle 3">
              <a:extLst>
                <a:ext uri="{FF2B5EF4-FFF2-40B4-BE49-F238E27FC236}">
                  <a16:creationId xmlns="" xmlns:a16="http://schemas.microsoft.com/office/drawing/2014/main" id="{2C50390C-B0BC-44C2-8CDF-B4FB2AD3C43B}"/>
                </a:ext>
              </a:extLst>
            </p:cNvPr>
            <p:cNvSpPr/>
            <p:nvPr/>
          </p:nvSpPr>
          <p:spPr>
            <a:xfrm flipH="1">
              <a:off x="7106620" y="3980943"/>
              <a:ext cx="3788613" cy="1780555"/>
            </a:xfrm>
            <a:prstGeom prst="homePlate">
              <a:avLst>
                <a:gd name="adj" fmla="val 26571"/>
              </a:avLst>
            </a:prstGeom>
            <a:solidFill>
              <a:srgbClr val="F9FCFD"/>
            </a:solidFill>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wrap="none" rIns="576000" anchor="ctr"/>
            <a:lstStyle/>
            <a:p>
              <a:pPr algn="r" latinLnBrk="1"/>
              <a:endParaRPr kumimoji="1" lang="zh-CN" altLang="en-US" sz="2400" b="1"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99" name="文本框 38">
              <a:extLst>
                <a:ext uri="{FF2B5EF4-FFF2-40B4-BE49-F238E27FC236}">
                  <a16:creationId xmlns="" xmlns:a16="http://schemas.microsoft.com/office/drawing/2014/main" id="{55716B47-5728-46AC-83AF-588CAC13DD4D}"/>
                </a:ext>
              </a:extLst>
            </p:cNvPr>
            <p:cNvSpPr txBox="1"/>
            <p:nvPr/>
          </p:nvSpPr>
          <p:spPr>
            <a:xfrm>
              <a:off x="7829248" y="4259247"/>
              <a:ext cx="481222" cy="584775"/>
            </a:xfrm>
            <a:prstGeom prst="rect">
              <a:avLst/>
            </a:prstGeom>
            <a:noFill/>
          </p:spPr>
          <p:txBody>
            <a:bodyPr wrap="none" rtlCol="0">
              <a:spAutoFit/>
            </a:bodyPr>
            <a:lstStyle>
              <a:defPPr>
                <a:defRPr lang="zh-CN"/>
              </a:defPPr>
              <a:lvl1pPr>
                <a:defRPr sz="2000">
                  <a:solidFill>
                    <a:srgbClr val="1A4F9F"/>
                  </a:solidFill>
                  <a:latin typeface="+mj-ea"/>
                  <a:ea typeface="+mj-ea"/>
                </a:defRPr>
              </a:lvl1pPr>
            </a:lstStyle>
            <a:p>
              <a:r>
                <a:rPr lang="en-US" altLang="zh-CN" sz="3200" b="1" dirty="0">
                  <a:solidFill>
                    <a:srgbClr val="3D8672"/>
                  </a:solidFill>
                  <a:latin typeface="Arial" panose="020B0604020202020204" pitchFamily="34" charset="0"/>
                  <a:ea typeface="+mn-ea"/>
                  <a:cs typeface="Arial" panose="020B0604020202020204" pitchFamily="34" charset="0"/>
                  <a:sym typeface="+mn-lt"/>
                </a:rPr>
                <a:t>D</a:t>
              </a:r>
              <a:endParaRPr lang="zh-CN" altLang="en-US" sz="3200" b="1" dirty="0">
                <a:solidFill>
                  <a:srgbClr val="3D8672"/>
                </a:solidFill>
                <a:latin typeface="Arial" panose="020B0604020202020204" pitchFamily="34" charset="0"/>
                <a:ea typeface="+mn-ea"/>
                <a:cs typeface="Arial" panose="020B0604020202020204" pitchFamily="34" charset="0"/>
                <a:sym typeface="+mn-lt"/>
              </a:endParaRPr>
            </a:p>
          </p:txBody>
        </p:sp>
        <p:sp>
          <p:nvSpPr>
            <p:cNvPr id="100" name="文本框 39">
              <a:extLst>
                <a:ext uri="{FF2B5EF4-FFF2-40B4-BE49-F238E27FC236}">
                  <a16:creationId xmlns="" xmlns:a16="http://schemas.microsoft.com/office/drawing/2014/main" id="{0CE06339-147D-4EEB-929B-095497F292EC}"/>
                </a:ext>
              </a:extLst>
            </p:cNvPr>
            <p:cNvSpPr txBox="1"/>
            <p:nvPr/>
          </p:nvSpPr>
          <p:spPr>
            <a:xfrm>
              <a:off x="7829248" y="4626082"/>
              <a:ext cx="2728870" cy="739754"/>
            </a:xfrm>
            <a:prstGeom prst="rect">
              <a:avLst/>
            </a:prstGeom>
          </p:spPr>
          <p:txBody>
            <a:bodyPr wrap="square">
              <a:spAutoFit/>
              <a:scene3d>
                <a:camera prst="orthographicFront"/>
                <a:lightRig rig="threePt" dir="t"/>
              </a:scene3d>
              <a:sp3d contourW="12700"/>
            </a:bodyPr>
            <a:lstStyle>
              <a:defPPr>
                <a:defRPr lang="zh-CN"/>
              </a:defPPr>
              <a:lvl1pPr algn="just">
                <a:lnSpc>
                  <a:spcPct val="150000"/>
                </a:lnSpc>
                <a:spcBef>
                  <a:spcPts val="1200"/>
                </a:spcBef>
                <a:defRPr sz="1200">
                  <a:solidFill>
                    <a:prstClr val="black">
                      <a:lumMod val="75000"/>
                      <a:lumOff val="25000"/>
                    </a:prstClr>
                  </a:solidFill>
                  <a:latin typeface="微软雅黑"/>
                </a:defRPr>
              </a:lvl1pPr>
            </a:lstStyle>
            <a:p>
              <a:r>
                <a:rPr lang="vi-VN" sz="3200" b="0" i="0" dirty="0">
                  <a:effectLst/>
                  <a:latin typeface="Arial" panose="020B0604020202020204" pitchFamily="34" charset="0"/>
                </a:rPr>
                <a:t> NO và C</a:t>
              </a:r>
              <a:r>
                <a:rPr lang="vi-VN" sz="3200" b="0" i="0" baseline="-25000" dirty="0">
                  <a:effectLst/>
                  <a:latin typeface="Arial" panose="020B0604020202020204" pitchFamily="34" charset="0"/>
                </a:rPr>
                <a:t>2</a:t>
              </a:r>
              <a:r>
                <a:rPr lang="vi-VN" sz="3200" b="0" i="0" dirty="0">
                  <a:effectLst/>
                  <a:latin typeface="Arial" panose="020B0604020202020204" pitchFamily="34" charset="0"/>
                </a:rPr>
                <a:t>H</a:t>
              </a:r>
              <a:r>
                <a:rPr lang="vi-VN" sz="3200" b="0" i="0" baseline="-25000" dirty="0">
                  <a:effectLst/>
                  <a:latin typeface="Arial" panose="020B0604020202020204" pitchFamily="34" charset="0"/>
                </a:rPr>
                <a:t>6</a:t>
              </a:r>
              <a:endParaRPr lang="zh-CN" altLang="en-US" sz="2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sp>
        <p:nvSpPr>
          <p:cNvPr id="65" name="TextBox 64">
            <a:extLst>
              <a:ext uri="{FF2B5EF4-FFF2-40B4-BE49-F238E27FC236}">
                <a16:creationId xmlns="" xmlns:a16="http://schemas.microsoft.com/office/drawing/2014/main" id="{578EAA59-8DC5-4C6B-812B-9F05B6E32EDB}"/>
              </a:ext>
            </a:extLst>
          </p:cNvPr>
          <p:cNvSpPr txBox="1"/>
          <p:nvPr/>
        </p:nvSpPr>
        <p:spPr>
          <a:xfrm>
            <a:off x="1338275" y="657740"/>
            <a:ext cx="1031038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vi-VN" sz="3600" b="0" i="0" dirty="0">
                <a:effectLst/>
                <a:latin typeface="Arial" panose="020B0604020202020204" pitchFamily="34" charset="0"/>
              </a:rPr>
              <a:t>Cặp chất nào sau đây có cùng phân tử khối?</a:t>
            </a:r>
            <a:endParaRPr lang="vi-VN" sz="3600" dirty="0"/>
          </a:p>
        </p:txBody>
      </p:sp>
      <p:sp>
        <p:nvSpPr>
          <p:cNvPr id="66" name="Rectangle: Rounded Corners 65">
            <a:extLst>
              <a:ext uri="{FF2B5EF4-FFF2-40B4-BE49-F238E27FC236}">
                <a16:creationId xmlns="" xmlns:a16="http://schemas.microsoft.com/office/drawing/2014/main" id="{FCC1FCCA-C191-4719-AA5D-BD5C027FE777}"/>
              </a:ext>
            </a:extLst>
          </p:cNvPr>
          <p:cNvSpPr/>
          <p:nvPr/>
        </p:nvSpPr>
        <p:spPr>
          <a:xfrm>
            <a:off x="7738105" y="4891784"/>
            <a:ext cx="2902254" cy="1308475"/>
          </a:xfrm>
          <a:prstGeom prst="roundRect">
            <a:avLst/>
          </a:prstGeom>
          <a:noFill/>
          <a:ln w="28575">
            <a:solidFill>
              <a:schemeClr val="accent3">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65885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anim calcmode="lin" valueType="num">
                                      <p:cBhvr>
                                        <p:cTn id="14" dur="1000" fill="hold"/>
                                        <p:tgtEl>
                                          <p:spTgt spid="55"/>
                                        </p:tgtEl>
                                        <p:attrNameLst>
                                          <p:attrName>ppt_x</p:attrName>
                                        </p:attrNameLst>
                                      </p:cBhvr>
                                      <p:tavLst>
                                        <p:tav tm="0">
                                          <p:val>
                                            <p:strVal val="#ppt_x"/>
                                          </p:val>
                                        </p:tav>
                                        <p:tav tm="100000">
                                          <p:val>
                                            <p:strVal val="#ppt_x"/>
                                          </p:val>
                                        </p:tav>
                                      </p:tavLst>
                                    </p:anim>
                                    <p:anim calcmode="lin" valueType="num">
                                      <p:cBhvr>
                                        <p:cTn id="15" dur="1000" fill="hold"/>
                                        <p:tgtEl>
                                          <p:spTgt spid="5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1000"/>
                                        <p:tgtEl>
                                          <p:spTgt spid="63"/>
                                        </p:tgtEl>
                                      </p:cBhvr>
                                    </p:animEffect>
                                    <p:anim calcmode="lin" valueType="num">
                                      <p:cBhvr>
                                        <p:cTn id="20" dur="1000" fill="hold"/>
                                        <p:tgtEl>
                                          <p:spTgt spid="63"/>
                                        </p:tgtEl>
                                        <p:attrNameLst>
                                          <p:attrName>ppt_x</p:attrName>
                                        </p:attrNameLst>
                                      </p:cBhvr>
                                      <p:tavLst>
                                        <p:tav tm="0">
                                          <p:val>
                                            <p:strVal val="#ppt_x"/>
                                          </p:val>
                                        </p:tav>
                                        <p:tav tm="100000">
                                          <p:val>
                                            <p:strVal val="#ppt_x"/>
                                          </p:val>
                                        </p:tav>
                                      </p:tavLst>
                                    </p:anim>
                                    <p:anim calcmode="lin" valueType="num">
                                      <p:cBhvr>
                                        <p:cTn id="21" dur="1000" fill="hold"/>
                                        <p:tgtEl>
                                          <p:spTgt spid="6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1000"/>
                                        <p:tgtEl>
                                          <p:spTgt spid="97"/>
                                        </p:tgtEl>
                                      </p:cBhvr>
                                    </p:animEffect>
                                    <p:anim calcmode="lin" valueType="num">
                                      <p:cBhvr>
                                        <p:cTn id="32" dur="1000" fill="hold"/>
                                        <p:tgtEl>
                                          <p:spTgt spid="97"/>
                                        </p:tgtEl>
                                        <p:attrNameLst>
                                          <p:attrName>ppt_x</p:attrName>
                                        </p:attrNameLst>
                                      </p:cBhvr>
                                      <p:tavLst>
                                        <p:tav tm="0">
                                          <p:val>
                                            <p:strVal val="#ppt_x"/>
                                          </p:val>
                                        </p:tav>
                                        <p:tav tm="100000">
                                          <p:val>
                                            <p:strVal val="#ppt_x"/>
                                          </p:val>
                                        </p:tav>
                                      </p:tavLst>
                                    </p:anim>
                                    <p:anim calcmode="lin" valueType="num">
                                      <p:cBhvr>
                                        <p:cTn id="3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circle(in)">
                                      <p:cBhvr>
                                        <p:cTn id="38" dur="2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sp>
          <p:nvSpPr>
            <p:cNvPr id="4" name="矩形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80" y="3317247"/>
            <a:ext cx="4906438" cy="3540753"/>
          </a:xfrm>
          <a:prstGeom prst="rect">
            <a:avLst/>
          </a:prstGeom>
        </p:spPr>
      </p:pic>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9185793" y="10878"/>
            <a:ext cx="3026997" cy="2142981"/>
          </a:xfrm>
          <a:prstGeom prst="rect">
            <a:avLst/>
          </a:prstGeom>
        </p:spPr>
      </p:pic>
      <p:pic>
        <p:nvPicPr>
          <p:cNvPr id="50" name="图片 4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07178" y="1"/>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49" name="图片 4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629990" y="-13142"/>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8" name="图片 4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800827" y="271950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687094" y="586571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6" name="图片 4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080738" y="5431577"/>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pic>
        <p:nvPicPr>
          <p:cNvPr id="45" name="图片 44"/>
          <p:cNvPicPr>
            <a:picLocks noChangeAspect="1"/>
          </p:cNvPicPr>
          <p:nvPr/>
        </p:nvPicPr>
        <p:blipFill>
          <a:blip r:embed="rId10"/>
          <a:srcRect/>
          <a:stretch/>
        </p:blipFill>
        <p:spPr>
          <a:xfrm>
            <a:off x="1907178" y="-87086"/>
            <a:ext cx="1338835" cy="87086"/>
          </a:xfrm>
          <a:custGeom>
            <a:avLst/>
            <a:gdLst>
              <a:gd name="connsiteX0" fmla="*/ 0 w 1338835"/>
              <a:gd name="connsiteY0" fmla="*/ 0 h 87086"/>
              <a:gd name="connsiteX1" fmla="*/ 1338835 w 1338835"/>
              <a:gd name="connsiteY1" fmla="*/ 0 h 87086"/>
              <a:gd name="connsiteX2" fmla="*/ 1338835 w 1338835"/>
              <a:gd name="connsiteY2" fmla="*/ 87086 h 87086"/>
              <a:gd name="connsiteX3" fmla="*/ 0 w 1338835"/>
              <a:gd name="connsiteY3" fmla="*/ 87086 h 87086"/>
              <a:gd name="connsiteX4" fmla="*/ 0 w 1338835"/>
              <a:gd name="connsiteY4" fmla="*/ 0 h 8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7086">
                <a:moveTo>
                  <a:pt x="0" y="0"/>
                </a:moveTo>
                <a:lnTo>
                  <a:pt x="1338835" y="0"/>
                </a:lnTo>
                <a:lnTo>
                  <a:pt x="1338835" y="87086"/>
                </a:lnTo>
                <a:lnTo>
                  <a:pt x="0" y="87086"/>
                </a:lnTo>
                <a:lnTo>
                  <a:pt x="0" y="0"/>
                </a:lnTo>
                <a:close/>
              </a:path>
            </a:pathLst>
          </a:custGeom>
        </p:spPr>
      </p:pic>
      <p:pic>
        <p:nvPicPr>
          <p:cNvPr id="43" name="图片 42"/>
          <p:cNvPicPr>
            <a:picLocks noChangeAspect="1"/>
          </p:cNvPicPr>
          <p:nvPr/>
        </p:nvPicPr>
        <p:blipFill>
          <a:blip r:embed="rId11" cstate="screen">
            <a:extLst>
              <a:ext uri="{28A0092B-C50C-407E-A947-70E740481C1C}">
                <a14:useLocalDpi xmlns:a14="http://schemas.microsoft.com/office/drawing/2010/main"/>
              </a:ext>
            </a:extLst>
          </a:blip>
          <a:srcRect r="-22065" b="-3159"/>
          <a:stretch>
            <a:fillRect/>
          </a:stretch>
        </p:blipFill>
        <p:spPr>
          <a:xfrm>
            <a:off x="11226356" y="5285601"/>
            <a:ext cx="1338835" cy="836023"/>
          </a:xfrm>
          <a:custGeom>
            <a:avLst/>
            <a:gdLst>
              <a:gd name="connsiteX0" fmla="*/ 1096815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810400 h 836023"/>
              <a:gd name="connsiteX5" fmla="*/ 1096815 w 1338835"/>
              <a:gd name="connsiteY5" fmla="*/ 810400 h 836023"/>
              <a:gd name="connsiteX6" fmla="*/ 1096815 w 1338835"/>
              <a:gd name="connsiteY6"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835" h="836023">
                <a:moveTo>
                  <a:pt x="1096815" y="0"/>
                </a:moveTo>
                <a:lnTo>
                  <a:pt x="1338835" y="0"/>
                </a:lnTo>
                <a:lnTo>
                  <a:pt x="1338835" y="836023"/>
                </a:lnTo>
                <a:lnTo>
                  <a:pt x="0" y="836023"/>
                </a:lnTo>
                <a:lnTo>
                  <a:pt x="0" y="810400"/>
                </a:lnTo>
                <a:lnTo>
                  <a:pt x="1096815" y="810400"/>
                </a:lnTo>
                <a:lnTo>
                  <a:pt x="1096815" y="0"/>
                </a:lnTo>
                <a:close/>
              </a:path>
            </a:pathLst>
          </a:custGeom>
        </p:spPr>
      </p:pic>
      <p:sp>
        <p:nvSpPr>
          <p:cNvPr id="41" name="文本框 40">
            <a:extLst>
              <a:ext uri="{FF2B5EF4-FFF2-40B4-BE49-F238E27FC236}">
                <a16:creationId xmlns="" xmlns:a16="http://schemas.microsoft.com/office/drawing/2014/main" id="{60740FD7-593C-4BBC-8D18-FC19F1D7531C}"/>
              </a:ext>
            </a:extLst>
          </p:cNvPr>
          <p:cNvSpPr txBox="1"/>
          <p:nvPr/>
        </p:nvSpPr>
        <p:spPr>
          <a:xfrm>
            <a:off x="2466199" y="2414243"/>
            <a:ext cx="8071102" cy="1446550"/>
          </a:xfrm>
          <a:prstGeom prst="rect">
            <a:avLst/>
          </a:prstGeom>
          <a:noFill/>
          <a:effectLst/>
        </p:spPr>
        <p:txBody>
          <a:bodyPr wrap="square" rtlCol="0">
            <a:spAutoFit/>
          </a:bodyPr>
          <a:lstStyle/>
          <a:p>
            <a:pPr algn="ctr"/>
            <a:r>
              <a:rPr lang="en-US" altLang="zh-CN" sz="8800" b="1" dirty="0">
                <a:solidFill>
                  <a:schemeClr val="accent4"/>
                </a:solidFill>
                <a:latin typeface="Arial" panose="020B0604020202020204" pitchFamily="34" charset="0"/>
                <a:cs typeface="Arial" panose="020B0604020202020204" pitchFamily="34" charset="0"/>
                <a:sym typeface="+mn-lt"/>
              </a:rPr>
              <a:t>THANK YOU !!!</a:t>
            </a:r>
            <a:endParaRPr lang="zh-CN" altLang="en-US" sz="8800" b="1" dirty="0">
              <a:solidFill>
                <a:schemeClr val="accent4"/>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869318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1"/>
                                        </p:tgtEl>
                                        <p:attrNameLst>
                                          <p:attrName>ppt_x</p:attrName>
                                          <p:attrName>ppt_y</p:attrName>
                                        </p:attrNameLst>
                                      </p:cBhvr>
                                    </p:animMotion>
                                    <p:animRot by="1500000">
                                      <p:cBhvr>
                                        <p:cTn id="14" dur="125" fill="hold">
                                          <p:stCondLst>
                                            <p:cond delay="0"/>
                                          </p:stCondLst>
                                        </p:cTn>
                                        <p:tgtEl>
                                          <p:spTgt spid="41"/>
                                        </p:tgtEl>
                                        <p:attrNameLst>
                                          <p:attrName>r</p:attrName>
                                        </p:attrNameLst>
                                      </p:cBhvr>
                                    </p:animRot>
                                    <p:animRot by="-1500000">
                                      <p:cBhvr>
                                        <p:cTn id="15" dur="125" fill="hold">
                                          <p:stCondLst>
                                            <p:cond delay="125"/>
                                          </p:stCondLst>
                                        </p:cTn>
                                        <p:tgtEl>
                                          <p:spTgt spid="41"/>
                                        </p:tgtEl>
                                        <p:attrNameLst>
                                          <p:attrName>r</p:attrName>
                                        </p:attrNameLst>
                                      </p:cBhvr>
                                    </p:animRot>
                                    <p:animRot by="-1500000">
                                      <p:cBhvr>
                                        <p:cTn id="16" dur="125" fill="hold">
                                          <p:stCondLst>
                                            <p:cond delay="250"/>
                                          </p:stCondLst>
                                        </p:cTn>
                                        <p:tgtEl>
                                          <p:spTgt spid="41"/>
                                        </p:tgtEl>
                                        <p:attrNameLst>
                                          <p:attrName>r</p:attrName>
                                        </p:attrNameLst>
                                      </p:cBhvr>
                                    </p:animRot>
                                    <p:animRot by="1500000">
                                      <p:cBhvr>
                                        <p:cTn id="17" dur="125" fill="hold">
                                          <p:stCondLst>
                                            <p:cond delay="375"/>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a:extLst>
              <a:ext uri="{FF2B5EF4-FFF2-40B4-BE49-F238E27FC236}">
                <a16:creationId xmlns="" xmlns:a16="http://schemas.microsoft.com/office/drawing/2014/main" id="{27317F94-C9BD-458E-B7B5-920CE9796675}"/>
              </a:ext>
            </a:extLst>
          </p:cNvPr>
          <p:cNvSpPr/>
          <p:nvPr/>
        </p:nvSpPr>
        <p:spPr>
          <a:xfrm>
            <a:off x="3635280" y="1705412"/>
            <a:ext cx="5093321" cy="2804671"/>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Arial" panose="020B0604020202020204" pitchFamily="34" charset="0"/>
                <a:cs typeface="Arial" panose="020B0604020202020204" pitchFamily="34" charset="0"/>
              </a:rPr>
              <a:t>Tương tự, quan sát hình 6.2, hãy so sánh hóa trị của nguyên tố và số electron mà nguyên tử của nguyên tố đã góp chung để tạo ra liên kết?</a:t>
            </a:r>
            <a:endParaRPr lang="zh-CN" altLang="en-US" sz="3200" dirty="0">
              <a:solidFill>
                <a:schemeClr val="tx1">
                  <a:lumMod val="85000"/>
                  <a:lumOff val="15000"/>
                </a:schemeClr>
              </a:solidFill>
              <a:cs typeface="+mn-ea"/>
              <a:sym typeface="+mn-lt"/>
            </a:endParaRPr>
          </a:p>
        </p:txBody>
      </p:sp>
      <p:grpSp>
        <p:nvGrpSpPr>
          <p:cNvPr id="11" name="组合 10"/>
          <p:cNvGrpSpPr/>
          <p:nvPr/>
        </p:nvGrpSpPr>
        <p:grpSpPr>
          <a:xfrm>
            <a:off x="8909318" y="1630396"/>
            <a:ext cx="2721240" cy="2721240"/>
            <a:chOff x="7905299" y="2322389"/>
            <a:chExt cx="2721240" cy="2721240"/>
          </a:xfrm>
        </p:grpSpPr>
        <p:sp>
          <p:nvSpPr>
            <p:cNvPr id="9" name="椭圆 8"/>
            <p:cNvSpPr/>
            <p:nvPr/>
          </p:nvSpPr>
          <p:spPr>
            <a:xfrm>
              <a:off x="7905299" y="2322389"/>
              <a:ext cx="2721240" cy="2721240"/>
            </a:xfrm>
            <a:prstGeom prst="ellipse">
              <a:avLst/>
            </a:prstGeom>
            <a:solidFill>
              <a:srgbClr val="3D8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pic>
          <p:nvPicPr>
            <p:cNvPr id="8" name="图片 7"/>
            <p:cNvPicPr>
              <a:picLocks noChangeAspect="1"/>
            </p:cNvPicPr>
            <p:nvPr/>
          </p:nvPicPr>
          <p:blipFill rotWithShape="1">
            <a:blip r:embed="rId2" cstate="screen">
              <a:extLst>
                <a:ext uri="{28A0092B-C50C-407E-A947-70E740481C1C}">
                  <a14:useLocalDpi xmlns:a14="http://schemas.microsoft.com/office/drawing/2010/main"/>
                </a:ext>
              </a:extLst>
            </a:blip>
            <a:srcRect l="20647" r="10430"/>
            <a:stretch/>
          </p:blipFill>
          <p:spPr>
            <a:xfrm>
              <a:off x="8052262" y="2461019"/>
              <a:ext cx="2432858" cy="2476500"/>
            </a:xfrm>
            <a:prstGeom prst="ellipse">
              <a:avLst/>
            </a:prstGeom>
          </p:spPr>
        </p:pic>
      </p:grpSp>
      <p:sp>
        <p:nvSpPr>
          <p:cNvPr id="28" name="TextBox 27">
            <a:extLst>
              <a:ext uri="{FF2B5EF4-FFF2-40B4-BE49-F238E27FC236}">
                <a16:creationId xmlns="" xmlns:a16="http://schemas.microsoft.com/office/drawing/2014/main" id="{E6060FE1-811C-4922-A6B5-3182F106A9B4}"/>
              </a:ext>
            </a:extLst>
          </p:cNvPr>
          <p:cNvSpPr txBox="1"/>
          <p:nvPr/>
        </p:nvSpPr>
        <p:spPr>
          <a:xfrm>
            <a:off x="614950" y="3583806"/>
            <a:ext cx="2994705" cy="1323439"/>
          </a:xfrm>
          <a:prstGeom prst="rect">
            <a:avLst/>
          </a:prstGeom>
          <a:noFill/>
        </p:spPr>
        <p:txBody>
          <a:bodyPr wrap="square">
            <a:spAutoFit/>
          </a:bodyPr>
          <a:lstStyle/>
          <a:p>
            <a:pPr algn="ctr"/>
            <a:r>
              <a:rPr lang="vi-VN" sz="2000" i="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Hình 6.2</a:t>
            </a:r>
            <a:r>
              <a:rPr lang="vi-VN" sz="2000" i="1" dirty="0">
                <a:solidFill>
                  <a:srgbClr val="7030A0"/>
                </a:solidFill>
                <a:latin typeface="Arial" panose="020B0604020202020204" pitchFamily="34" charset="0"/>
                <a:ea typeface="Times New Roman" panose="02020603050405020304" pitchFamily="18" charset="0"/>
                <a:cs typeface="Arial" panose="020B0604020202020204" pitchFamily="34" charset="0"/>
              </a:rPr>
              <a:t>. Sơ đồ tạo thành liên kết cộng hóa trị giữa H và O trong phân tử nước </a:t>
            </a:r>
          </a:p>
        </p:txBody>
      </p:sp>
      <p:grpSp>
        <p:nvGrpSpPr>
          <p:cNvPr id="29" name="Group 28">
            <a:extLst>
              <a:ext uri="{FF2B5EF4-FFF2-40B4-BE49-F238E27FC236}">
                <a16:creationId xmlns="" xmlns:a16="http://schemas.microsoft.com/office/drawing/2014/main" id="{D97A1EBE-A668-4365-8F15-34F4CC69469A}"/>
              </a:ext>
            </a:extLst>
          </p:cNvPr>
          <p:cNvGrpSpPr/>
          <p:nvPr/>
        </p:nvGrpSpPr>
        <p:grpSpPr>
          <a:xfrm>
            <a:off x="968245" y="1410485"/>
            <a:ext cx="2296576" cy="1842855"/>
            <a:chOff x="6421937" y="1520683"/>
            <a:chExt cx="1774250" cy="1415151"/>
          </a:xfrm>
        </p:grpSpPr>
        <p:grpSp>
          <p:nvGrpSpPr>
            <p:cNvPr id="30" name="Group 29">
              <a:extLst>
                <a:ext uri="{FF2B5EF4-FFF2-40B4-BE49-F238E27FC236}">
                  <a16:creationId xmlns="" xmlns:a16="http://schemas.microsoft.com/office/drawing/2014/main" id="{BB67E335-E82C-4242-B177-0BC2CB80C8A1}"/>
                </a:ext>
              </a:extLst>
            </p:cNvPr>
            <p:cNvGrpSpPr/>
            <p:nvPr/>
          </p:nvGrpSpPr>
          <p:grpSpPr>
            <a:xfrm>
              <a:off x="6421937" y="2324988"/>
              <a:ext cx="652972" cy="610846"/>
              <a:chOff x="1480628" y="992666"/>
              <a:chExt cx="652972" cy="610846"/>
            </a:xfrm>
          </p:grpSpPr>
          <p:sp>
            <p:nvSpPr>
              <p:cNvPr id="46" name="Flowchart: Connector 45">
                <a:extLst>
                  <a:ext uri="{FF2B5EF4-FFF2-40B4-BE49-F238E27FC236}">
                    <a16:creationId xmlns="" xmlns:a16="http://schemas.microsoft.com/office/drawing/2014/main" id="{E9BA6C94-F4B3-48F8-B963-ED40FD928B84}"/>
                  </a:ext>
                </a:extLst>
              </p:cNvPr>
              <p:cNvSpPr/>
              <p:nvPr/>
            </p:nvSpPr>
            <p:spPr>
              <a:xfrm>
                <a:off x="1480628" y="992666"/>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47" name="Flowchart: Connector 46">
                <a:extLst>
                  <a:ext uri="{FF2B5EF4-FFF2-40B4-BE49-F238E27FC236}">
                    <a16:creationId xmlns="" xmlns:a16="http://schemas.microsoft.com/office/drawing/2014/main" id="{C3993922-31AC-4C45-9A72-84F44AEB40FF}"/>
                  </a:ext>
                </a:extLst>
              </p:cNvPr>
              <p:cNvSpPr/>
              <p:nvPr/>
            </p:nvSpPr>
            <p:spPr>
              <a:xfrm>
                <a:off x="1913080" y="104526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 xmlns:a16="http://schemas.microsoft.com/office/drawing/2014/main" id="{0E667421-153C-49D7-BE6E-3A0D8686751A}"/>
                </a:ext>
              </a:extLst>
            </p:cNvPr>
            <p:cNvGrpSpPr/>
            <p:nvPr/>
          </p:nvGrpSpPr>
          <p:grpSpPr>
            <a:xfrm>
              <a:off x="6695887" y="1520683"/>
              <a:ext cx="1194910" cy="1275936"/>
              <a:chOff x="4300672" y="494900"/>
              <a:chExt cx="1194910" cy="1275936"/>
            </a:xfrm>
          </p:grpSpPr>
          <p:sp>
            <p:nvSpPr>
              <p:cNvPr id="35" name="Flowchart: Connector 34">
                <a:extLst>
                  <a:ext uri="{FF2B5EF4-FFF2-40B4-BE49-F238E27FC236}">
                    <a16:creationId xmlns="" xmlns:a16="http://schemas.microsoft.com/office/drawing/2014/main" id="{571EACDE-47CA-483F-AF57-EF3577E37035}"/>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36" name="Flowchart: Connector 35">
                <a:extLst>
                  <a:ext uri="{FF2B5EF4-FFF2-40B4-BE49-F238E27FC236}">
                    <a16:creationId xmlns="" xmlns:a16="http://schemas.microsoft.com/office/drawing/2014/main" id="{EF77691D-169A-4775-9FD3-ECB9C5C6C511}"/>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7" name="Flowchart: Connector 36">
                <a:extLst>
                  <a:ext uri="{FF2B5EF4-FFF2-40B4-BE49-F238E27FC236}">
                    <a16:creationId xmlns="" xmlns:a16="http://schemas.microsoft.com/office/drawing/2014/main" id="{59020C38-9060-421A-843D-3735B610F1B5}"/>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8" name="Flowchart: Connector 37">
                <a:extLst>
                  <a:ext uri="{FF2B5EF4-FFF2-40B4-BE49-F238E27FC236}">
                    <a16:creationId xmlns="" xmlns:a16="http://schemas.microsoft.com/office/drawing/2014/main" id="{A04EA27D-B10C-4E90-8291-504E77D2BDEC}"/>
                  </a:ext>
                </a:extLst>
              </p:cNvPr>
              <p:cNvSpPr/>
              <p:nvPr/>
            </p:nvSpPr>
            <p:spPr>
              <a:xfrm>
                <a:off x="5286354" y="12829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 xmlns:a16="http://schemas.microsoft.com/office/drawing/2014/main" id="{AE721DB3-4958-4CB7-8738-857BE817A77F}"/>
                  </a:ext>
                </a:extLst>
              </p:cNvPr>
              <p:cNvSpPr/>
              <p:nvPr/>
            </p:nvSpPr>
            <p:spPr>
              <a:xfrm>
                <a:off x="4583778" y="147348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4" name="Flowchart: Connector 43">
                <a:extLst>
                  <a:ext uri="{FF2B5EF4-FFF2-40B4-BE49-F238E27FC236}">
                    <a16:creationId xmlns="" xmlns:a16="http://schemas.microsoft.com/office/drawing/2014/main" id="{50F8D365-B99F-4CE5-AF65-463034437540}"/>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5" name="Flowchart: Connector 44">
                <a:extLst>
                  <a:ext uri="{FF2B5EF4-FFF2-40B4-BE49-F238E27FC236}">
                    <a16:creationId xmlns="" xmlns:a16="http://schemas.microsoft.com/office/drawing/2014/main" id="{B59D7507-6936-4008-A332-0F88196CBB69}"/>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 xmlns:a16="http://schemas.microsoft.com/office/drawing/2014/main" id="{FE2BE27D-5045-4C2A-B570-AF42B9C54B64}"/>
                </a:ext>
              </a:extLst>
            </p:cNvPr>
            <p:cNvGrpSpPr/>
            <p:nvPr/>
          </p:nvGrpSpPr>
          <p:grpSpPr>
            <a:xfrm>
              <a:off x="7543215" y="2315021"/>
              <a:ext cx="652972" cy="610846"/>
              <a:chOff x="1138533" y="450230"/>
              <a:chExt cx="652972" cy="610846"/>
            </a:xfrm>
          </p:grpSpPr>
          <p:sp>
            <p:nvSpPr>
              <p:cNvPr id="33" name="Flowchart: Connector 32">
                <a:extLst>
                  <a:ext uri="{FF2B5EF4-FFF2-40B4-BE49-F238E27FC236}">
                    <a16:creationId xmlns="" xmlns:a16="http://schemas.microsoft.com/office/drawing/2014/main" id="{82BB49CA-CA09-4B64-8815-9D2DDEDBB5E7}"/>
                  </a:ext>
                </a:extLst>
              </p:cNvPr>
              <p:cNvSpPr/>
              <p:nvPr/>
            </p:nvSpPr>
            <p:spPr>
              <a:xfrm>
                <a:off x="1138533" y="450230"/>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34" name="Flowchart: Connector 33">
                <a:extLst>
                  <a:ext uri="{FF2B5EF4-FFF2-40B4-BE49-F238E27FC236}">
                    <a16:creationId xmlns="" xmlns:a16="http://schemas.microsoft.com/office/drawing/2014/main" id="{FFA529BD-61C2-4EED-88B5-EB9878D4C04F}"/>
                  </a:ext>
                </a:extLst>
              </p:cNvPr>
              <p:cNvSpPr/>
              <p:nvPr/>
            </p:nvSpPr>
            <p:spPr>
              <a:xfrm>
                <a:off x="1160416" y="61824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50254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l="-761"/>
          <a:stretch/>
        </p:blipFill>
        <p:spPr>
          <a:xfrm flipH="1">
            <a:off x="475558" y="1065013"/>
            <a:ext cx="3736911" cy="4527023"/>
          </a:xfrm>
          <a:prstGeom prst="rect">
            <a:avLst/>
          </a:prstGeom>
        </p:spPr>
      </p:pic>
      <p:sp>
        <p:nvSpPr>
          <p:cNvPr id="34" name="Rectangle: Diagonal Corners Rounded 33">
            <a:extLst>
              <a:ext uri="{FF2B5EF4-FFF2-40B4-BE49-F238E27FC236}">
                <a16:creationId xmlns="" xmlns:a16="http://schemas.microsoft.com/office/drawing/2014/main" id="{D5D1A4A5-A2A9-4896-90B4-7F292FE23590}"/>
              </a:ext>
            </a:extLst>
          </p:cNvPr>
          <p:cNvSpPr/>
          <p:nvPr/>
        </p:nvSpPr>
        <p:spPr>
          <a:xfrm>
            <a:off x="4104277" y="1942099"/>
            <a:ext cx="7063191" cy="277284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altLang="zh-CN" sz="3200" dirty="0">
                <a:solidFill>
                  <a:schemeClr val="tx1"/>
                </a:solidFill>
                <a:latin typeface="Arial" panose="020B0604020202020204" pitchFamily="34" charset="0"/>
                <a:cs typeface="Arial" panose="020B0604020202020204" pitchFamily="34" charset="0"/>
                <a:sym typeface="+mn-lt"/>
              </a:rPr>
              <a:t>Hoá trị của một nguyên tố là con số biểu thị khả năng liên kết của nguyên tử trong hợp chất. Trong hợp chất, hóa trị của H luôn là I, hóa trị của O luôn là II.</a:t>
            </a:r>
            <a:endParaRPr lang="zh-CN" altLang="en-US" sz="3200" dirty="0">
              <a:solidFill>
                <a:schemeClr val="tx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188195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413" y="2010854"/>
            <a:ext cx="3480743" cy="3480743"/>
          </a:xfrm>
          <a:prstGeom prst="rect">
            <a:avLst/>
          </a:prstGeom>
        </p:spPr>
      </p:pic>
      <p:sp>
        <p:nvSpPr>
          <p:cNvPr id="23" name="矩形 47">
            <a:extLst>
              <a:ext uri="{FF2B5EF4-FFF2-40B4-BE49-F238E27FC236}">
                <a16:creationId xmlns="" xmlns:a16="http://schemas.microsoft.com/office/drawing/2014/main" id="{D4DEE1D0-258A-4E6D-9BFB-826198ADF7FE}"/>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24" name="TextBox 23">
            <a:extLst>
              <a:ext uri="{FF2B5EF4-FFF2-40B4-BE49-F238E27FC236}">
                <a16:creationId xmlns="" xmlns:a16="http://schemas.microsoft.com/office/drawing/2014/main" id="{80035EEC-34DF-479D-A575-363FB8FD5B0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sp>
        <p:nvSpPr>
          <p:cNvPr id="25" name="TextBox 24">
            <a:extLst>
              <a:ext uri="{FF2B5EF4-FFF2-40B4-BE49-F238E27FC236}">
                <a16:creationId xmlns="" xmlns:a16="http://schemas.microsoft.com/office/drawing/2014/main" id="{25D70084-9980-4BE2-9B9C-7610E4E45AB1}"/>
              </a:ext>
            </a:extLst>
          </p:cNvPr>
          <p:cNvSpPr txBox="1"/>
          <p:nvPr/>
        </p:nvSpPr>
        <p:spPr>
          <a:xfrm>
            <a:off x="4963227" y="5453890"/>
            <a:ext cx="5348337" cy="707886"/>
          </a:xfrm>
          <a:prstGeom prst="rect">
            <a:avLst/>
          </a:prstGeom>
          <a:noFill/>
        </p:spPr>
        <p:txBody>
          <a:bodyPr wrap="square">
            <a:spAutoFit/>
          </a:bodyPr>
          <a:lstStyle/>
          <a:p>
            <a:pPr algn="ctr"/>
            <a:r>
              <a:rPr lang="vi-VN" sz="2000" i="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Hình 6.3</a:t>
            </a:r>
            <a:r>
              <a:rPr lang="vi-VN" sz="2000" i="1" dirty="0">
                <a:solidFill>
                  <a:srgbClr val="7030A0"/>
                </a:solidFill>
                <a:latin typeface="Arial" panose="020B0604020202020204" pitchFamily="34" charset="0"/>
                <a:ea typeface="Times New Roman" panose="02020603050405020304" pitchFamily="18" charset="0"/>
                <a:cs typeface="Arial" panose="020B0604020202020204" pitchFamily="34" charset="0"/>
              </a:rPr>
              <a:t>. Sơ đồ tạo thành liên kết cộng hóa trị giữa C và O trong phân tử khí carbonic </a:t>
            </a:r>
          </a:p>
        </p:txBody>
      </p:sp>
      <p:grpSp>
        <p:nvGrpSpPr>
          <p:cNvPr id="26" name="Group 25">
            <a:extLst>
              <a:ext uri="{FF2B5EF4-FFF2-40B4-BE49-F238E27FC236}">
                <a16:creationId xmlns="" xmlns:a16="http://schemas.microsoft.com/office/drawing/2014/main" id="{8A3CEAC8-8ACC-4D1A-9812-4DD5D2146DEA}"/>
              </a:ext>
            </a:extLst>
          </p:cNvPr>
          <p:cNvGrpSpPr/>
          <p:nvPr/>
        </p:nvGrpSpPr>
        <p:grpSpPr>
          <a:xfrm>
            <a:off x="5713533" y="3543222"/>
            <a:ext cx="3838202" cy="1847737"/>
            <a:chOff x="5530881" y="1403726"/>
            <a:chExt cx="3255416" cy="1507948"/>
          </a:xfrm>
        </p:grpSpPr>
        <p:grpSp>
          <p:nvGrpSpPr>
            <p:cNvPr id="27" name="Group 26">
              <a:extLst>
                <a:ext uri="{FF2B5EF4-FFF2-40B4-BE49-F238E27FC236}">
                  <a16:creationId xmlns="" xmlns:a16="http://schemas.microsoft.com/office/drawing/2014/main" id="{9BFB89DD-3D22-49D0-AF7C-C3F4AA89EC10}"/>
                </a:ext>
              </a:extLst>
            </p:cNvPr>
            <p:cNvGrpSpPr/>
            <p:nvPr/>
          </p:nvGrpSpPr>
          <p:grpSpPr>
            <a:xfrm>
              <a:off x="5530881" y="1511776"/>
              <a:ext cx="1194910" cy="1275936"/>
              <a:chOff x="4300672" y="494900"/>
              <a:chExt cx="1194910" cy="1275936"/>
            </a:xfrm>
          </p:grpSpPr>
          <p:sp>
            <p:nvSpPr>
              <p:cNvPr id="41" name="Flowchart: Connector 40">
                <a:extLst>
                  <a:ext uri="{FF2B5EF4-FFF2-40B4-BE49-F238E27FC236}">
                    <a16:creationId xmlns="" xmlns:a16="http://schemas.microsoft.com/office/drawing/2014/main" id="{FADEDF3F-63AB-40F6-8E26-0C162F74F2E8}"/>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42" name="Flowchart: Connector 41">
                <a:extLst>
                  <a:ext uri="{FF2B5EF4-FFF2-40B4-BE49-F238E27FC236}">
                    <a16:creationId xmlns="" xmlns:a16="http://schemas.microsoft.com/office/drawing/2014/main" id="{A18C0499-D7F7-4159-94AC-B2BBE03D3F96}"/>
                  </a:ext>
                </a:extLst>
              </p:cNvPr>
              <p:cNvSpPr/>
              <p:nvPr/>
            </p:nvSpPr>
            <p:spPr>
              <a:xfrm>
                <a:off x="5208496" y="98298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3" name="Flowchart: Connector 42">
                <a:extLst>
                  <a:ext uri="{FF2B5EF4-FFF2-40B4-BE49-F238E27FC236}">
                    <a16:creationId xmlns="" xmlns:a16="http://schemas.microsoft.com/office/drawing/2014/main" id="{13B7BDD0-AB4C-4BC4-BA9E-928C4C543275}"/>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4" name="Flowchart: Connector 43">
                <a:extLst>
                  <a:ext uri="{FF2B5EF4-FFF2-40B4-BE49-F238E27FC236}">
                    <a16:creationId xmlns="" xmlns:a16="http://schemas.microsoft.com/office/drawing/2014/main" id="{F9321C84-B819-48AF-922B-B37450AF9A02}"/>
                  </a:ext>
                </a:extLst>
              </p:cNvPr>
              <p:cNvSpPr/>
              <p:nvPr/>
            </p:nvSpPr>
            <p:spPr>
              <a:xfrm>
                <a:off x="5341022" y="9855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5" name="Flowchart: Connector 44">
                <a:extLst>
                  <a:ext uri="{FF2B5EF4-FFF2-40B4-BE49-F238E27FC236}">
                    <a16:creationId xmlns="" xmlns:a16="http://schemas.microsoft.com/office/drawing/2014/main" id="{C91E3348-726A-48DA-B081-949D37FFEFD9}"/>
                  </a:ext>
                </a:extLst>
              </p:cNvPr>
              <p:cNvSpPr/>
              <p:nvPr/>
            </p:nvSpPr>
            <p:spPr>
              <a:xfrm>
                <a:off x="4353683" y="1367324"/>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6" name="Flowchart: Connector 45">
                <a:extLst>
                  <a:ext uri="{FF2B5EF4-FFF2-40B4-BE49-F238E27FC236}">
                    <a16:creationId xmlns="" xmlns:a16="http://schemas.microsoft.com/office/drawing/2014/main" id="{6EF6A18A-BB78-4F10-AD2A-E07ADA36E53C}"/>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7" name="Flowchart: Connector 46">
                <a:extLst>
                  <a:ext uri="{FF2B5EF4-FFF2-40B4-BE49-F238E27FC236}">
                    <a16:creationId xmlns="" xmlns:a16="http://schemas.microsoft.com/office/drawing/2014/main" id="{AD03048A-54B7-46D4-BBA7-E7FFE34F4E25}"/>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 xmlns:a16="http://schemas.microsoft.com/office/drawing/2014/main" id="{F996204C-43D7-4513-98A3-BA827CD5235A}"/>
                </a:ext>
              </a:extLst>
            </p:cNvPr>
            <p:cNvGrpSpPr/>
            <p:nvPr/>
          </p:nvGrpSpPr>
          <p:grpSpPr>
            <a:xfrm>
              <a:off x="7631143" y="1534823"/>
              <a:ext cx="1155154" cy="1275936"/>
              <a:chOff x="4340428" y="494900"/>
              <a:chExt cx="1155154" cy="1275936"/>
            </a:xfrm>
          </p:grpSpPr>
          <p:sp>
            <p:nvSpPr>
              <p:cNvPr id="36" name="Flowchart: Connector 35">
                <a:extLst>
                  <a:ext uri="{FF2B5EF4-FFF2-40B4-BE49-F238E27FC236}">
                    <a16:creationId xmlns="" xmlns:a16="http://schemas.microsoft.com/office/drawing/2014/main" id="{AA87535D-0519-4FCC-8A17-71B6558037D5}"/>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37" name="Flowchart: Connector 36">
                <a:extLst>
                  <a:ext uri="{FF2B5EF4-FFF2-40B4-BE49-F238E27FC236}">
                    <a16:creationId xmlns="" xmlns:a16="http://schemas.microsoft.com/office/drawing/2014/main" id="{91EB98C1-B526-4C3E-8CC9-85ECC2F4D98A}"/>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8" name="Flowchart: Connector 37">
                <a:extLst>
                  <a:ext uri="{FF2B5EF4-FFF2-40B4-BE49-F238E27FC236}">
                    <a16:creationId xmlns="" xmlns:a16="http://schemas.microsoft.com/office/drawing/2014/main" id="{10785632-868D-4724-A7C5-DD598656923E}"/>
                  </a:ext>
                </a:extLst>
              </p:cNvPr>
              <p:cNvSpPr/>
              <p:nvPr/>
            </p:nvSpPr>
            <p:spPr>
              <a:xfrm>
                <a:off x="5351820" y="1367324"/>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 xmlns:a16="http://schemas.microsoft.com/office/drawing/2014/main" id="{C76E438F-3FB1-4E82-A5DD-EC5DEA3314CA}"/>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0" name="Flowchart: Connector 39">
                <a:extLst>
                  <a:ext uri="{FF2B5EF4-FFF2-40B4-BE49-F238E27FC236}">
                    <a16:creationId xmlns="" xmlns:a16="http://schemas.microsoft.com/office/drawing/2014/main" id="{A3DB17AB-57C9-4688-809F-BEE4E8F14E6B}"/>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29" name="Flowchart: Connector 28">
              <a:extLst>
                <a:ext uri="{FF2B5EF4-FFF2-40B4-BE49-F238E27FC236}">
                  <a16:creationId xmlns="" xmlns:a16="http://schemas.microsoft.com/office/drawing/2014/main" id="{B820F51A-D868-482B-99C1-45A0622A00E4}"/>
                </a:ext>
              </a:extLst>
            </p:cNvPr>
            <p:cNvSpPr/>
            <p:nvPr/>
          </p:nvSpPr>
          <p:spPr>
            <a:xfrm>
              <a:off x="6407111" y="1403726"/>
              <a:ext cx="1511034" cy="1507948"/>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C</a:t>
              </a:r>
            </a:p>
          </p:txBody>
        </p:sp>
        <p:sp>
          <p:nvSpPr>
            <p:cNvPr id="30" name="Flowchart: Connector 29">
              <a:extLst>
                <a:ext uri="{FF2B5EF4-FFF2-40B4-BE49-F238E27FC236}">
                  <a16:creationId xmlns="" xmlns:a16="http://schemas.microsoft.com/office/drawing/2014/main" id="{CD4B1D46-176D-4F4A-9C28-90AECE1E4DF2}"/>
                </a:ext>
              </a:extLst>
            </p:cNvPr>
            <p:cNvSpPr/>
            <p:nvPr/>
          </p:nvSpPr>
          <p:spPr>
            <a:xfrm>
              <a:off x="6438705" y="220459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1" name="Flowchart: Connector 30">
              <a:extLst>
                <a:ext uri="{FF2B5EF4-FFF2-40B4-BE49-F238E27FC236}">
                  <a16:creationId xmlns="" xmlns:a16="http://schemas.microsoft.com/office/drawing/2014/main" id="{FA90DF1A-C6B4-4C04-9CA0-7596E7A904EE}"/>
                </a:ext>
              </a:extLst>
            </p:cNvPr>
            <p:cNvSpPr/>
            <p:nvPr/>
          </p:nvSpPr>
          <p:spPr>
            <a:xfrm>
              <a:off x="6571231" y="2207191"/>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2" name="Flowchart: Connector 31">
              <a:extLst>
                <a:ext uri="{FF2B5EF4-FFF2-40B4-BE49-F238E27FC236}">
                  <a16:creationId xmlns="" xmlns:a16="http://schemas.microsoft.com/office/drawing/2014/main" id="{A0E698F6-A4F5-4CC2-A6DF-AD3B87305B4F}"/>
                </a:ext>
              </a:extLst>
            </p:cNvPr>
            <p:cNvSpPr/>
            <p:nvPr/>
          </p:nvSpPr>
          <p:spPr>
            <a:xfrm>
              <a:off x="7661058" y="202452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3" name="Flowchart: Connector 32">
              <a:extLst>
                <a:ext uri="{FF2B5EF4-FFF2-40B4-BE49-F238E27FC236}">
                  <a16:creationId xmlns="" xmlns:a16="http://schemas.microsoft.com/office/drawing/2014/main" id="{35AC098F-4EA1-4439-9BAA-2B0D29676F54}"/>
                </a:ext>
              </a:extLst>
            </p:cNvPr>
            <p:cNvSpPr/>
            <p:nvPr/>
          </p:nvSpPr>
          <p:spPr>
            <a:xfrm>
              <a:off x="7793584" y="202711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4" name="Flowchart: Connector 33">
              <a:extLst>
                <a:ext uri="{FF2B5EF4-FFF2-40B4-BE49-F238E27FC236}">
                  <a16:creationId xmlns="" xmlns:a16="http://schemas.microsoft.com/office/drawing/2014/main" id="{3BD4643B-500F-438F-A8BC-12B586870813}"/>
                </a:ext>
              </a:extLst>
            </p:cNvPr>
            <p:cNvSpPr/>
            <p:nvPr/>
          </p:nvSpPr>
          <p:spPr>
            <a:xfrm>
              <a:off x="7659597" y="2199762"/>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5" name="Flowchart: Connector 34">
              <a:extLst>
                <a:ext uri="{FF2B5EF4-FFF2-40B4-BE49-F238E27FC236}">
                  <a16:creationId xmlns="" xmlns:a16="http://schemas.microsoft.com/office/drawing/2014/main" id="{D7114E0F-B118-4C27-A4EB-7C11B0E9C393}"/>
                </a:ext>
              </a:extLst>
            </p:cNvPr>
            <p:cNvSpPr/>
            <p:nvPr/>
          </p:nvSpPr>
          <p:spPr>
            <a:xfrm>
              <a:off x="7792123" y="220235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 xmlns:a16="http://schemas.microsoft.com/office/drawing/2014/main" id="{8D2606DC-006C-4102-96E9-92318B619813}"/>
              </a:ext>
            </a:extLst>
          </p:cNvPr>
          <p:cNvGrpSpPr/>
          <p:nvPr/>
        </p:nvGrpSpPr>
        <p:grpSpPr>
          <a:xfrm>
            <a:off x="4790490" y="1550520"/>
            <a:ext cx="6119446" cy="1976103"/>
            <a:chOff x="4045130" y="1628348"/>
            <a:chExt cx="6119446" cy="1976103"/>
          </a:xfrm>
        </p:grpSpPr>
        <p:sp>
          <p:nvSpPr>
            <p:cNvPr id="7" name="Cloud 6">
              <a:extLst>
                <a:ext uri="{FF2B5EF4-FFF2-40B4-BE49-F238E27FC236}">
                  <a16:creationId xmlns="" xmlns:a16="http://schemas.microsoft.com/office/drawing/2014/main" id="{8A9644FB-83E9-4A14-8846-F52535A63240}"/>
                </a:ext>
              </a:extLst>
            </p:cNvPr>
            <p:cNvSpPr/>
            <p:nvPr/>
          </p:nvSpPr>
          <p:spPr>
            <a:xfrm>
              <a:off x="4045130" y="1628348"/>
              <a:ext cx="6119446" cy="1976103"/>
            </a:xfrm>
            <a:prstGeom prst="cloud">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TextBox 47">
              <a:extLst>
                <a:ext uri="{FF2B5EF4-FFF2-40B4-BE49-F238E27FC236}">
                  <a16:creationId xmlns="" xmlns:a16="http://schemas.microsoft.com/office/drawing/2014/main" id="{D20DDB23-6B81-4454-B4C1-0241468B56BE}"/>
                </a:ext>
              </a:extLst>
            </p:cNvPr>
            <p:cNvSpPr txBox="1"/>
            <p:nvPr/>
          </p:nvSpPr>
          <p:spPr>
            <a:xfrm>
              <a:off x="4674758" y="2049554"/>
              <a:ext cx="5348338" cy="1384995"/>
            </a:xfrm>
            <a:prstGeom prst="rect">
              <a:avLst/>
            </a:prstGeom>
            <a:noFill/>
          </p:spPr>
          <p:txBody>
            <a:bodyPr wrap="square">
              <a:spAutoFit/>
            </a:bodyPr>
            <a:lstStyle/>
            <a:p>
              <a:pPr algn="ctr"/>
              <a:r>
                <a:rPr lang="vi-VN" sz="2800" b="1" dirty="0">
                  <a:solidFill>
                    <a:srgbClr val="FF0000"/>
                  </a:solidFill>
                  <a:latin typeface="Arial" panose="020B0604020202020204" pitchFamily="34" charset="0"/>
                  <a:cs typeface="Arial" panose="020B0604020202020204" pitchFamily="34" charset="0"/>
                </a:rPr>
                <a:t>Câu 1. </a:t>
              </a:r>
              <a:r>
                <a:rPr lang="vi-VN" sz="2800" dirty="0">
                  <a:latin typeface="Arial" panose="020B0604020202020204" pitchFamily="34" charset="0"/>
                  <a:cs typeface="Arial" panose="020B0604020202020204" pitchFamily="34" charset="0"/>
                </a:rPr>
                <a:t>Quan sát hình 6.3 và xác định hóa trị của C và O trong khí carbonic</a:t>
              </a:r>
            </a:p>
          </p:txBody>
        </p:sp>
      </p:grpSp>
    </p:spTree>
    <p:extLst>
      <p:ext uri="{BB962C8B-B14F-4D97-AF65-F5344CB8AC3E}">
        <p14:creationId xmlns:p14="http://schemas.microsoft.com/office/powerpoint/2010/main" val="3844768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8D2606DC-006C-4102-96E9-92318B619813}"/>
              </a:ext>
            </a:extLst>
          </p:cNvPr>
          <p:cNvGrpSpPr/>
          <p:nvPr/>
        </p:nvGrpSpPr>
        <p:grpSpPr>
          <a:xfrm>
            <a:off x="893738" y="1313349"/>
            <a:ext cx="6913829" cy="4231302"/>
            <a:chOff x="4045129" y="1628348"/>
            <a:chExt cx="6913829" cy="4231302"/>
          </a:xfrm>
        </p:grpSpPr>
        <p:sp>
          <p:nvSpPr>
            <p:cNvPr id="7" name="Cloud 6">
              <a:extLst>
                <a:ext uri="{FF2B5EF4-FFF2-40B4-BE49-F238E27FC236}">
                  <a16:creationId xmlns="" xmlns:a16="http://schemas.microsoft.com/office/drawing/2014/main" id="{8A9644FB-83E9-4A14-8846-F52535A63240}"/>
                </a:ext>
              </a:extLst>
            </p:cNvPr>
            <p:cNvSpPr/>
            <p:nvPr/>
          </p:nvSpPr>
          <p:spPr>
            <a:xfrm>
              <a:off x="4045129" y="1628348"/>
              <a:ext cx="6913829" cy="4231302"/>
            </a:xfrm>
            <a:prstGeom prst="cloud">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TextBox 47">
              <a:extLst>
                <a:ext uri="{FF2B5EF4-FFF2-40B4-BE49-F238E27FC236}">
                  <a16:creationId xmlns="" xmlns:a16="http://schemas.microsoft.com/office/drawing/2014/main" id="{D20DDB23-6B81-4454-B4C1-0241468B56BE}"/>
                </a:ext>
              </a:extLst>
            </p:cNvPr>
            <p:cNvSpPr txBox="1"/>
            <p:nvPr/>
          </p:nvSpPr>
          <p:spPr>
            <a:xfrm>
              <a:off x="4769175" y="2318142"/>
              <a:ext cx="5507139" cy="2677656"/>
            </a:xfrm>
            <a:prstGeom prst="rect">
              <a:avLst/>
            </a:prstGeom>
            <a:noFill/>
          </p:spPr>
          <p:txBody>
            <a:bodyPr wrap="square">
              <a:spAutoFit/>
            </a:bodyPr>
            <a:lstStyle/>
            <a:p>
              <a:pPr algn="just"/>
              <a:r>
                <a:rPr lang="vi-VN" sz="2800" dirty="0">
                  <a:latin typeface="Arial" panose="020B0604020202020204" pitchFamily="34" charset="0"/>
                  <a:cs typeface="Arial" panose="020B0604020202020204" pitchFamily="34" charset="0"/>
                </a:rPr>
                <a:t> </a:t>
              </a:r>
              <a:r>
                <a:rPr lang="vi-VN" sz="2800" b="1" dirty="0">
                  <a:solidFill>
                    <a:srgbClr val="FF0000"/>
                  </a:solidFill>
                  <a:latin typeface="Arial" panose="020B0604020202020204" pitchFamily="34" charset="0"/>
                  <a:cs typeface="Arial" panose="020B0604020202020204" pitchFamily="34" charset="0"/>
                </a:rPr>
                <a:t>Câu 2. </a:t>
              </a:r>
              <a:r>
                <a:rPr lang="vi-VN" sz="2800" dirty="0">
                  <a:latin typeface="Arial" panose="020B0604020202020204" pitchFamily="34" charset="0"/>
                  <a:cs typeface="Arial" panose="020B0604020202020204" pitchFamily="34" charset="0"/>
                </a:rPr>
                <a:t>Vẽ sơ đồ hình thành liên kết giữa nguyên tử N và ba nguyên tử H. Hãy cho biết liên kết đó thuộc loại liên kết nào. Hóa trị của mỗi nguyên tố trong hợp chất tạo thành là bao nhiêu?</a:t>
              </a:r>
            </a:p>
          </p:txBody>
        </p:sp>
      </p:grpSp>
      <p:pic>
        <p:nvPicPr>
          <p:cNvPr id="49" name="图片 1">
            <a:extLst>
              <a:ext uri="{FF2B5EF4-FFF2-40B4-BE49-F238E27FC236}">
                <a16:creationId xmlns="" xmlns:a16="http://schemas.microsoft.com/office/drawing/2014/main" id="{031861B2-BC9E-45CA-9778-9128987645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07"/>
          <a:stretch/>
        </p:blipFill>
        <p:spPr>
          <a:xfrm>
            <a:off x="8006973" y="1923973"/>
            <a:ext cx="3711413" cy="3010053"/>
          </a:xfrm>
          <a:prstGeom prst="rect">
            <a:avLst/>
          </a:prstGeom>
        </p:spPr>
      </p:pic>
    </p:spTree>
    <p:extLst>
      <p:ext uri="{BB962C8B-B14F-4D97-AF65-F5344CB8AC3E}">
        <p14:creationId xmlns:p14="http://schemas.microsoft.com/office/powerpoint/2010/main" val="1741960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anim calcmode="lin" valueType="num">
                                      <p:cBhvr>
                                        <p:cTn id="11" dur="1000" fill="hold"/>
                                        <p:tgtEl>
                                          <p:spTgt spid="49"/>
                                        </p:tgtEl>
                                        <p:attrNameLst>
                                          <p:attrName>ppt_x</p:attrName>
                                        </p:attrNameLst>
                                      </p:cBhvr>
                                      <p:tavLst>
                                        <p:tav tm="0">
                                          <p:val>
                                            <p:strVal val="#ppt_x"/>
                                          </p:val>
                                        </p:tav>
                                        <p:tav tm="100000">
                                          <p:val>
                                            <p:strVal val="#ppt_x"/>
                                          </p:val>
                                        </p:tav>
                                      </p:tavLst>
                                    </p:anim>
                                    <p:anim calcmode="lin" valueType="num">
                                      <p:cBhvr>
                                        <p:cTn id="1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freeppt7.com">
  <a:themeElements>
    <a:clrScheme name="自定义 1">
      <a:dk1>
        <a:srgbClr val="000000"/>
      </a:dk1>
      <a:lt1>
        <a:sysClr val="window" lastClr="FFFFFF"/>
      </a:lt1>
      <a:dk2>
        <a:srgbClr val="262626"/>
      </a:dk2>
      <a:lt2>
        <a:srgbClr val="F2F2F2"/>
      </a:lt2>
      <a:accent1>
        <a:srgbClr val="427A6B"/>
      </a:accent1>
      <a:accent2>
        <a:srgbClr val="FDDA6B"/>
      </a:accent2>
      <a:accent3>
        <a:srgbClr val="FF6D6D"/>
      </a:accent3>
      <a:accent4>
        <a:srgbClr val="5149F9"/>
      </a:accent4>
      <a:accent5>
        <a:srgbClr val="51DF80"/>
      </a:accent5>
      <a:accent6>
        <a:srgbClr val="19D4F3"/>
      </a:accent6>
      <a:hlink>
        <a:srgbClr val="0563C1"/>
      </a:hlink>
      <a:folHlink>
        <a:srgbClr val="954F72"/>
      </a:folHlink>
    </a:clrScheme>
    <a:fontScheme name="54g21mbv">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130000"/>
          </a:lnSpc>
          <a:defRPr sz="1600" dirty="0" smtClean="0">
            <a:solidFill>
              <a:schemeClr val="bg1"/>
            </a:solidFill>
          </a:defRPr>
        </a:defPPr>
      </a:lstStyle>
    </a:txDef>
  </a:objectDefaults>
  <a:extraClrSchemeLst/>
  <a:extLst>
    <a:ext uri="{05A4C25C-085E-4340-85A3-A5531E510DB2}">
      <thm15:themeFamily xmlns="" xmlns:thm15="http://schemas.microsoft.com/office/thememl/2012/main" name="笔记.potx" id="{41B5C5C9-AAA5-46D0-B32E-369AF0F4A3D3}" vid="{BB1FC9BC-E0B7-4450-9619-96C952C50915}"/>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空白</Template>
  <TotalTime>1478</TotalTime>
  <Words>3436</Words>
  <Application>Microsoft Office PowerPoint</Application>
  <PresentationFormat>Custom</PresentationFormat>
  <Paragraphs>512</Paragraphs>
  <Slides>58</Slides>
  <Notes>32</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Kiều Oanh</cp:lastModifiedBy>
  <cp:revision>94</cp:revision>
  <dcterms:created xsi:type="dcterms:W3CDTF">2020-07-13T00:01:35Z</dcterms:created>
  <dcterms:modified xsi:type="dcterms:W3CDTF">2022-10-25T03:07:32Z</dcterms:modified>
</cp:coreProperties>
</file>