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306" r:id="rId12"/>
    <p:sldId id="307" r:id="rId13"/>
    <p:sldId id="273" r:id="rId14"/>
    <p:sldId id="274" r:id="rId15"/>
    <p:sldId id="298" r:id="rId16"/>
    <p:sldId id="299" r:id="rId17"/>
    <p:sldId id="300" r:id="rId18"/>
    <p:sldId id="301" r:id="rId19"/>
    <p:sldId id="302" r:id="rId20"/>
    <p:sldId id="303" r:id="rId21"/>
    <p:sldId id="275" r:id="rId22"/>
    <p:sldId id="276" r:id="rId23"/>
    <p:sldId id="278" r:id="rId24"/>
    <p:sldId id="277" r:id="rId25"/>
    <p:sldId id="280" r:id="rId26"/>
    <p:sldId id="282" r:id="rId27"/>
    <p:sldId id="281" r:id="rId28"/>
    <p:sldId id="283" r:id="rId29"/>
    <p:sldId id="284" r:id="rId30"/>
    <p:sldId id="286" r:id="rId31"/>
    <p:sldId id="287" r:id="rId32"/>
    <p:sldId id="289" r:id="rId33"/>
    <p:sldId id="291" r:id="rId34"/>
    <p:sldId id="292" r:id="rId35"/>
    <p:sldId id="293" r:id="rId36"/>
    <p:sldId id="294" r:id="rId37"/>
    <p:sldId id="295" r:id="rId38"/>
    <p:sldId id="272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33"/>
    <a:srgbClr val="401B5B"/>
    <a:srgbClr val="007E00"/>
    <a:srgbClr val="009900"/>
    <a:srgbClr val="58267E"/>
    <a:srgbClr val="9E78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28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DF7C-E5CD-493A-97FD-E6DB0364ACCD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FF443-2110-4A0B-B82E-9F9817D6D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6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0.png"/><Relationship Id="rId18" Type="http://schemas.openxmlformats.org/officeDocument/2006/relationships/slide" Target="slide8.xml"/><Relationship Id="rId26" Type="http://schemas.microsoft.com/office/2007/relationships/hdphoto" Target="../media/hdphoto15.wdp"/><Relationship Id="rId3" Type="http://schemas.microsoft.com/office/2007/relationships/hdphoto" Target="../media/hdphoto1.wdp"/><Relationship Id="rId21" Type="http://schemas.openxmlformats.org/officeDocument/2006/relationships/image" Target="../media/image23.gif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microsoft.com/office/2007/relationships/hdphoto" Target="../media/hdphoto12.wdp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microsoft.com/office/2007/relationships/hdphoto" Target="../media/hdphoto13.wdp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0.wdp"/><Relationship Id="rId24" Type="http://schemas.openxmlformats.org/officeDocument/2006/relationships/image" Target="../media/image25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14.wdp"/><Relationship Id="rId28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microsoft.com/office/2007/relationships/hdphoto" Target="../media/hdphoto11.wdp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jpe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7" y="-46853"/>
            <a:ext cx="6986607" cy="4499336"/>
          </a:xfrm>
          <a:prstGeom prst="rect">
            <a:avLst/>
          </a:prstGeom>
        </p:spPr>
      </p:pic>
      <p:pic>
        <p:nvPicPr>
          <p:cNvPr id="33" name="Picture 32" descr="C:\Users\ADMIN\Desktop\Tai nguyen thiet ke tro choi\Angry birds epic birds\1505573783630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03" y="3168728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9378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587875" y="2076780"/>
            <a:ext cx="3816350" cy="213995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4070350" y="2745117"/>
            <a:ext cx="1035050" cy="976313"/>
            <a:chOff x="-250" y="1344"/>
            <a:chExt cx="1451" cy="1451"/>
          </a:xfrm>
        </p:grpSpPr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332" y="1541"/>
              <a:ext cx="272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26" descr="GLOB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50" y="1344"/>
              <a:ext cx="1451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3435036" y="1560842"/>
            <a:ext cx="5742302" cy="3268632"/>
            <a:chOff x="1269" y="509"/>
            <a:chExt cx="4550" cy="2746"/>
          </a:xfrm>
        </p:grpSpPr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5188" y="1541"/>
              <a:ext cx="631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 12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Đông chí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375" y="2712"/>
              <a:ext cx="96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23/9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phân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014" y="509"/>
              <a:ext cx="132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21/ 3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Xuân phân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269" y="1591"/>
              <a:ext cx="791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22/6 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Hạ chí</a:t>
              </a:r>
            </a:p>
          </p:txBody>
        </p: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3438" y="1567"/>
              <a:ext cx="528" cy="528"/>
              <a:chOff x="2493" y="1653"/>
              <a:chExt cx="576" cy="576"/>
            </a:xfrm>
          </p:grpSpPr>
          <p:sp>
            <p:nvSpPr>
              <p:cNvPr id="21" name="AutoShape 55"/>
              <p:cNvSpPr>
                <a:spLocks noChangeArrowheads="1"/>
              </p:cNvSpPr>
              <p:nvPr/>
            </p:nvSpPr>
            <p:spPr bwMode="auto">
              <a:xfrm>
                <a:off x="2493" y="1653"/>
                <a:ext cx="576" cy="57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2589" y="1748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478970" y="1678632"/>
            <a:ext cx="2865122" cy="31393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hình bên cho biết, Trái Đất th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hiện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th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mấy chuyển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ng? Đó là nh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chuyển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234 C 0.00121 0.10309 0.09323 0.19784 0.20746 0.19692 C 0.32204 0.19784 0.41579 0.10309 0.41579 -0.01265 C 0.41579 -0.12839 0.32239 -0.22068 0.20746 -0.22068 C 0.09323 -0.22068 0.00121 -0.12839 0.00121 -0.01234 Z " pathEditMode="relative" rAng="-16200000" ptsTypes="fffff">
                                      <p:cBhvr>
                                        <p:cTn id="11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069" y="1436911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 Đất vừa c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huyển động tự quay quanh trục, </a:t>
            </a:r>
            <a:r>
              <a:rPr lang="pt-B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 chuyển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 quanh Mặt Trời.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587875" y="2076780"/>
            <a:ext cx="3816350" cy="213995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070350" y="2745117"/>
            <a:ext cx="1035050" cy="976313"/>
            <a:chOff x="-250" y="1344"/>
            <a:chExt cx="1451" cy="1451"/>
          </a:xfrm>
        </p:grpSpPr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332" y="1541"/>
              <a:ext cx="272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26" descr="GLOBE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50" y="1344"/>
              <a:ext cx="1451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3435036" y="1560842"/>
            <a:ext cx="5742302" cy="3268632"/>
            <a:chOff x="1269" y="509"/>
            <a:chExt cx="4550" cy="2746"/>
          </a:xfrm>
        </p:grpSpPr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5188" y="1541"/>
              <a:ext cx="631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 12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Đông chí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375" y="2712"/>
              <a:ext cx="96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23/9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phân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014" y="509"/>
              <a:ext cx="132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21/ 3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Xuân phân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269" y="1591"/>
              <a:ext cx="791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22/6 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Hạ chí</a:t>
              </a:r>
            </a:p>
          </p:txBody>
        </p: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3438" y="1567"/>
              <a:ext cx="528" cy="528"/>
              <a:chOff x="2493" y="1653"/>
              <a:chExt cx="576" cy="576"/>
            </a:xfrm>
          </p:grpSpPr>
          <p:sp>
            <p:nvSpPr>
              <p:cNvPr id="21" name="AutoShape 55"/>
              <p:cNvSpPr>
                <a:spLocks noChangeArrowheads="1"/>
              </p:cNvSpPr>
              <p:nvPr/>
            </p:nvSpPr>
            <p:spPr bwMode="auto">
              <a:xfrm>
                <a:off x="2493" y="1653"/>
                <a:ext cx="576" cy="57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2589" y="1748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509450" y="1735239"/>
            <a:ext cx="2965269" cy="31393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SGK và hình bên, em hãy mô tả chuyển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Trái Đất  quanh M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nh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ợi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sau: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4898571"/>
          <a:ext cx="8869678" cy="1761326"/>
        </p:xfrm>
        <a:graphic>
          <a:graphicData uri="http://schemas.openxmlformats.org/drawingml/2006/table">
            <a:tbl>
              <a:tblPr/>
              <a:tblGrid>
                <a:gridCol w="148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94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234 C 0.00121 0.10309 0.09323 0.19784 0.20746 0.19692 C 0.32204 0.19784 0.41579 0.10309 0.41579 -0.01265 C 0.41579 -0.12839 0.32239 -0.22068 0.20746 -0.22068 C 0.09323 -0.22068 0.00121 -0.12839 0.00121 -0.01234 Z " pathEditMode="relative" rAng="-16200000" ptsTypes="fffff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4898571"/>
          <a:ext cx="8869678" cy="1761326"/>
        </p:xfrm>
        <a:graphic>
          <a:graphicData uri="http://schemas.openxmlformats.org/drawingml/2006/table">
            <a:tbl>
              <a:tblPr/>
              <a:tblGrid>
                <a:gridCol w="148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9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tây sang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567541"/>
            <a:ext cx="6157174" cy="325265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3574" y="1620435"/>
            <a:ext cx="86868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Hướng chuyển động: từ tây sang đông trên quỹ đạo có hình elíp gần tròn.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4898571"/>
          <a:ext cx="8869678" cy="1761326"/>
        </p:xfrm>
        <a:graphic>
          <a:graphicData uri="http://schemas.openxmlformats.org/drawingml/2006/table">
            <a:tbl>
              <a:tblPr/>
              <a:tblGrid>
                <a:gridCol w="148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9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ngày 6 giờ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567541"/>
            <a:ext cx="6157174" cy="325265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5058" y="1556530"/>
            <a:ext cx="86868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Trái Đất chuyển động một vòng quanh Mặt Trời hết 365 ngày và 6 giờ (một năm).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4898571"/>
          <a:ext cx="8869678" cy="1761326"/>
        </p:xfrm>
        <a:graphic>
          <a:graphicData uri="http://schemas.openxmlformats.org/drawingml/2006/table">
            <a:tbl>
              <a:tblPr/>
              <a:tblGrid>
                <a:gridCol w="148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9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thay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567541"/>
            <a:ext cx="6157174" cy="325265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28217" y="1599776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khi chuyển động trên quỹ đạo, trục Trái Đất luôn giữ nguyên độ nghiêng và hướng nghiêng của trục.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4898571"/>
          <a:ext cx="8869678" cy="1761326"/>
        </p:xfrm>
        <a:graphic>
          <a:graphicData uri="http://schemas.openxmlformats.org/drawingml/2006/table">
            <a:tbl>
              <a:tblPr/>
              <a:tblGrid>
                <a:gridCol w="148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32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99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tây sang 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ngày 6 giờ</a:t>
                      </a: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elip gần tròn</a:t>
                      </a:r>
                      <a:r>
                        <a:rPr kumimoji="0" 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thay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 tịnh tiến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567541"/>
            <a:ext cx="6157174" cy="325265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2" y="1702780"/>
            <a:ext cx="6959453" cy="2241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 em hãy giúp bác thợ mộc tốt bụng xây một cây cầu mới bằng cách trả lời đúng các câu hỏi.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069" y="1436911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 Đất vừa c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huyển động tự quay quanh trục, </a:t>
            </a:r>
            <a:r>
              <a:rPr lang="pt-B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 chuyển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 quanh Mặt Trời.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8259" y="2547898"/>
            <a:ext cx="86868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Hướng chuyển động: từ tây sang đông trên quỹ đạo có hình elíp gần tròn.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8121" y="3646587"/>
            <a:ext cx="86868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Trái Đất chuyển động một vòng quanh Mặt Trời hết 365 ngày và 6 giờ (một năm).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5154" y="463035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khi chuyển động trên quỹ đạo, trục Trái Đất luôn giữ nguyên độ nghiêng và hướng nghiêng của trục.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6945E2-B6B3-41CD-9B4A-71DDEC9B38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25" t="39535" r="23256" b="17985"/>
          <a:stretch/>
        </p:blipFill>
        <p:spPr>
          <a:xfrm>
            <a:off x="3085856" y="1238650"/>
            <a:ext cx="5940577" cy="2608523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1B7AC-0B56-4AF8-AF9E-E3ED9D7C3400}"/>
              </a:ext>
            </a:extLst>
          </p:cNvPr>
          <p:cNvSpPr txBox="1"/>
          <p:nvPr/>
        </p:nvSpPr>
        <p:spPr>
          <a:xfrm>
            <a:off x="3095897" y="3894959"/>
            <a:ext cx="5956662" cy="38472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Times New Roman" pitchFamily="18" charset="0"/>
                <a:cs typeface="Times New Roman" pitchFamily="18" charset="0"/>
              </a:rPr>
              <a:t>H.2. Góc chiếu sáng của tia sáng Mặt Trời tới Trái Đất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944" y="1841864"/>
            <a:ext cx="2651759" cy="249299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H.2, hoàn thành nội dung bảng d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vào ngày 22/6 và 22/12.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1783" y="4728754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46811" y="4473846"/>
          <a:ext cx="6701111" cy="2175147"/>
        </p:xfrm>
        <a:graphic>
          <a:graphicData uri="http://schemas.openxmlformats.org/drawingml/2006/table">
            <a:tbl>
              <a:tblPr/>
              <a:tblGrid>
                <a:gridCol w="119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6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Ngày/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 trí của nửa cầu so với Mặt Trời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Lượng nhiệt và ánh sáng nhận được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8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22/6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9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22/12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48641" y="1554482"/>
          <a:ext cx="8268787" cy="4454431"/>
        </p:xfrm>
        <a:graphic>
          <a:graphicData uri="http://schemas.openxmlformats.org/drawingml/2006/table">
            <a:tbl>
              <a:tblPr/>
              <a:tblGrid>
                <a:gridCol w="112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05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Ngày/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 trí của nửa cầu so với Mặt Trời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Lượng nhiệt và ánh sáng nhận được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46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Ngả về phía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Nhiều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nóng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Chếch xa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Ít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lạnh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46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Chếch xa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Ít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lạnh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Ngả về phía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Nhiều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nóng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457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8" descr="mua"/>
          <p:cNvPicPr>
            <a:picLocks noChangeAspect="1" noChangeArrowheads="1"/>
          </p:cNvPicPr>
          <p:nvPr/>
        </p:nvPicPr>
        <p:blipFill>
          <a:blip r:embed="rId3"/>
          <a:srcRect t="6946"/>
          <a:stretch>
            <a:fillRect/>
          </a:stretch>
        </p:blipFill>
        <p:spPr bwMode="auto">
          <a:xfrm>
            <a:off x="2874430" y="2468880"/>
            <a:ext cx="6178129" cy="432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52549" y="1463041"/>
            <a:ext cx="8669381" cy="927464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ra nhận xét về s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phân hóa mùa ở hai bán cầu B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và Nam.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12" name="Picture 9" descr="TRAIDAT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ringwrlmed2_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mb/>
    <p:sndAc>
      <p:stSnd>
        <p:snd r:embed="rId2" name="Musica Windows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5943" y="3396343"/>
            <a:ext cx="8660674" cy="10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Nửa cầu nào ngả về phía </a:t>
            </a:r>
            <a:r>
              <a:rPr lang="sv-SE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 Trời, sẽ </a:t>
            </a: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 được nhiều ánh sáng và nhiệt =&gt; mùa nóng.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3692" y="1464179"/>
            <a:ext cx="8660674" cy="10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Trong khi chuyển động quanh Mặt Trời, có lúc nửa cầu Bắc, có lúc nửa cầu Nam ngả về phía Mặt Trời.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2069" y="2407918"/>
            <a:ext cx="8660674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Nửa cầu </a:t>
            </a:r>
            <a:r>
              <a:rPr lang="sv-SE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 không ngả </a:t>
            </a: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 phía Mặt Trời,</a:t>
            </a:r>
            <a:r>
              <a:rPr lang="sv-SE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sẽ</a:t>
            </a:r>
            <a:r>
              <a:rPr kumimoji="0" lang="sv-S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nhận được ít ánh sáng và nhiệt =&gt; mùa lạnh.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457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8" descr="mua"/>
          <p:cNvPicPr>
            <a:picLocks noChangeAspect="1" noChangeArrowheads="1"/>
          </p:cNvPicPr>
          <p:nvPr/>
        </p:nvPicPr>
        <p:blipFill>
          <a:blip r:embed="rId3"/>
          <a:srcRect t="6946"/>
          <a:stretch>
            <a:fillRect/>
          </a:stretch>
        </p:blipFill>
        <p:spPr bwMode="auto">
          <a:xfrm>
            <a:off x="2818436" y="2429691"/>
            <a:ext cx="6234124" cy="436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52549" y="1489167"/>
            <a:ext cx="8669381" cy="927464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</a:t>
            </a:r>
            <a:r>
              <a:rPr 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 tới hiện tượng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mùa trái ngược nhau ở 2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bán c</a:t>
            </a:r>
            <a:r>
              <a:rPr lang="vi-VN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ầu?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12" name="Picture 9" descr="TRAIDAT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ringwrlmed2_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mb/>
    <p:sndAc>
      <p:stSnd>
        <p:snd r:embed="rId2" name="Musica Windows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2AC65-683C-4955-AFC0-BDA2250C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28593" r="26500" b="39852"/>
          <a:stretch/>
        </p:blipFill>
        <p:spPr>
          <a:xfrm>
            <a:off x="242049" y="2877670"/>
            <a:ext cx="8633012" cy="33148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269287-1DBF-4FB2-9F14-EA714D362085}"/>
              </a:ext>
            </a:extLst>
          </p:cNvPr>
          <p:cNvSpPr txBox="1"/>
          <p:nvPr/>
        </p:nvSpPr>
        <p:spPr>
          <a:xfrm>
            <a:off x="1571059" y="6240650"/>
            <a:ext cx="531383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H.3. Sự khác biệt về mùa theo vĩ độ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9F05C-052B-4547-8248-170E7EFD5D8D}"/>
              </a:ext>
            </a:extLst>
          </p:cNvPr>
          <p:cNvSpPr txBox="1"/>
          <p:nvPr/>
        </p:nvSpPr>
        <p:spPr>
          <a:xfrm>
            <a:off x="353076" y="1589015"/>
            <a:ext cx="782273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ợng mùa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 nhau theo vĩ độ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9" name="Picture 9" descr="TRAIDA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ringwrlmed2_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5132" y="1554480"/>
            <a:ext cx="8699862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Mùa ở hai bán cầu luôn trái 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nhau và khác biệt theo vĩ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fr-FR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Hiện t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 dài ngắn theo mùa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9DB30-9452-426A-9C67-67ABEDF01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5" t="34370" r="21112" b="39119"/>
          <a:stretch/>
        </p:blipFill>
        <p:spPr>
          <a:xfrm>
            <a:off x="209008" y="3788230"/>
            <a:ext cx="8643702" cy="295221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211993"/>
            <a:ext cx="8686800" cy="769441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indent="450850" algn="just"/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mục 3 và H.4 SGK, GV chia l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nhóm: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Các nhóm hoàn thành nhiệm vụ theo bảng d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ướ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i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đâ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y.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3165582"/>
            <a:ext cx="3223846" cy="369332"/>
          </a:xfrm>
          <a:prstGeom prst="rect">
            <a:avLst/>
          </a:prstGeom>
          <a:solidFill>
            <a:srgbClr val="FFCC66">
              <a:alpha val="8117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1,3, 5: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22 tháng 6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86400" y="3165582"/>
            <a:ext cx="3200400" cy="369332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2,4,6: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22 tháng 12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116182" y="1580606"/>
            <a:ext cx="4932317" cy="51599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NHÓM: 3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Hiện t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 dài ngắn theo mùa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9DB30-9452-426A-9C67-67ABEDF01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5" t="34370" r="21112" b="39119"/>
          <a:stretch/>
        </p:blipFill>
        <p:spPr>
          <a:xfrm>
            <a:off x="209008" y="4075610"/>
            <a:ext cx="8643702" cy="266482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211993"/>
            <a:ext cx="8686800" cy="1107996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indent="450850" algn="just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các nhóm hoàn thành nhiệm vụ, GV thay </a:t>
            </a:r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nhóm thực hiện nhiệm vụ: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Các nhóm nhận xét chéo, chỉnh sửa, hoàn thiện bài của nhóm khác theo bảng d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ướ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i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đâ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y.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3251" y="3570530"/>
            <a:ext cx="2971800" cy="369332"/>
          </a:xfrm>
          <a:prstGeom prst="rect">
            <a:avLst/>
          </a:prstGeom>
          <a:solidFill>
            <a:srgbClr val="FFCC66">
              <a:alpha val="8117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1,3: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22 tháng 12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73337" y="3544404"/>
            <a:ext cx="3200400" cy="369332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 2,4: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22 tháng 6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116182" y="1580606"/>
            <a:ext cx="4932317" cy="51599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NHÓM: 3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3984495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8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3953108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4" y="5351871"/>
            <a:ext cx="675991" cy="8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3D42BC-B6E6-4471-8D97-A3FA8879D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53461"/>
              </p:ext>
            </p:extLst>
          </p:nvPr>
        </p:nvGraphicFramePr>
        <p:xfrm>
          <a:off x="174569" y="1860776"/>
          <a:ext cx="8799613" cy="384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783">
                  <a:extLst>
                    <a:ext uri="{9D8B030D-6E8A-4147-A177-3AD203B41FA5}">
                      <a16:colId xmlns:a16="http://schemas.microsoft.com/office/drawing/2014/main" val="2364487953"/>
                    </a:ext>
                  </a:extLst>
                </a:gridCol>
                <a:gridCol w="835735">
                  <a:extLst>
                    <a:ext uri="{9D8B030D-6E8A-4147-A177-3AD203B41FA5}">
                      <a16:colId xmlns:a16="http://schemas.microsoft.com/office/drawing/2014/main" val="2832569043"/>
                    </a:ext>
                  </a:extLst>
                </a:gridCol>
                <a:gridCol w="3137249">
                  <a:extLst>
                    <a:ext uri="{9D8B030D-6E8A-4147-A177-3AD203B41FA5}">
                      <a16:colId xmlns:a16="http://schemas.microsoft.com/office/drawing/2014/main" val="3663318136"/>
                    </a:ext>
                  </a:extLst>
                </a:gridCol>
                <a:gridCol w="607859">
                  <a:extLst>
                    <a:ext uri="{9D8B030D-6E8A-4147-A177-3AD203B41FA5}">
                      <a16:colId xmlns:a16="http://schemas.microsoft.com/office/drawing/2014/main" val="4096493052"/>
                    </a:ext>
                  </a:extLst>
                </a:gridCol>
                <a:gridCol w="2911987">
                  <a:extLst>
                    <a:ext uri="{9D8B030D-6E8A-4147-A177-3AD203B41FA5}">
                      <a16:colId xmlns:a16="http://schemas.microsoft.com/office/drawing/2014/main" val="3194843151"/>
                    </a:ext>
                  </a:extLst>
                </a:gridCol>
              </a:tblGrid>
              <a:tr h="777926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C1FF9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AFF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FFE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rgbClr val="AFF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94792"/>
                  </a:ext>
                </a:extLst>
              </a:tr>
              <a:tr h="692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1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DAFF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DAFF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rgbClr val="DAFF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rgbClr val="DAF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63603"/>
                  </a:ext>
                </a:extLst>
              </a:tr>
              <a:tr h="1071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FFF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070585782"/>
                  </a:ext>
                </a:extLst>
              </a:tr>
              <a:tr h="1306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FFF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805728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3178358-625B-4AB4-AAC9-4962A2C738BC}"/>
              </a:ext>
            </a:extLst>
          </p:cNvPr>
          <p:cNvSpPr txBox="1"/>
          <p:nvPr/>
        </p:nvSpPr>
        <p:spPr>
          <a:xfrm>
            <a:off x="174569" y="3522784"/>
            <a:ext cx="139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 cầu Bắc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6F1188-2A64-4DAA-BECB-7BDD3349FCFA}"/>
              </a:ext>
            </a:extLst>
          </p:cNvPr>
          <p:cNvCxnSpPr/>
          <p:nvPr/>
        </p:nvCxnSpPr>
        <p:spPr>
          <a:xfrm rot="16200000" flipH="1">
            <a:off x="168947" y="1971625"/>
            <a:ext cx="1423815" cy="13472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6B90EB-7554-4884-A6EE-75039E37C516}"/>
              </a:ext>
            </a:extLst>
          </p:cNvPr>
          <p:cNvSpPr txBox="1"/>
          <p:nvPr/>
        </p:nvSpPr>
        <p:spPr>
          <a:xfrm>
            <a:off x="592778" y="1985590"/>
            <a:ext cx="9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25129-669E-4742-8AED-0EE9F80EC8A2}"/>
              </a:ext>
            </a:extLst>
          </p:cNvPr>
          <p:cNvSpPr txBox="1"/>
          <p:nvPr/>
        </p:nvSpPr>
        <p:spPr>
          <a:xfrm>
            <a:off x="173054" y="2643365"/>
            <a:ext cx="91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 điểm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A65EC-477D-40DF-BFF3-D77A54D72BC5}"/>
              </a:ext>
            </a:extLst>
          </p:cNvPr>
          <p:cNvSpPr txBox="1"/>
          <p:nvPr/>
        </p:nvSpPr>
        <p:spPr>
          <a:xfrm>
            <a:off x="2090431" y="1998503"/>
            <a:ext cx="26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 22 tháng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F6B5C7-D0D4-42C5-A5F7-CEB237F62483}"/>
              </a:ext>
            </a:extLst>
          </p:cNvPr>
          <p:cNvSpPr txBox="1"/>
          <p:nvPr/>
        </p:nvSpPr>
        <p:spPr>
          <a:xfrm>
            <a:off x="6364720" y="1998503"/>
            <a:ext cx="26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 22 tháng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28C2F-CA9D-470D-B2E8-DB47E6ECF0F7}"/>
              </a:ext>
            </a:extLst>
          </p:cNvPr>
          <p:cNvSpPr txBox="1"/>
          <p:nvPr/>
        </p:nvSpPr>
        <p:spPr>
          <a:xfrm>
            <a:off x="1528355" y="2773632"/>
            <a:ext cx="770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215011-DA7D-44AF-8B4F-BC440D3C5446}"/>
              </a:ext>
            </a:extLst>
          </p:cNvPr>
          <p:cNvSpPr txBox="1"/>
          <p:nvPr/>
        </p:nvSpPr>
        <p:spPr>
          <a:xfrm>
            <a:off x="2381058" y="2768902"/>
            <a:ext cx="331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độ dài ngày - đêm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C62117-0996-4AA4-A36C-0C580F126827}"/>
              </a:ext>
            </a:extLst>
          </p:cNvPr>
          <p:cNvSpPr txBox="1"/>
          <p:nvPr/>
        </p:nvSpPr>
        <p:spPr>
          <a:xfrm>
            <a:off x="5525481" y="2768903"/>
            <a:ext cx="73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1F7E29-FA41-45E6-BB13-D20E9B8CE9ED}"/>
              </a:ext>
            </a:extLst>
          </p:cNvPr>
          <p:cNvSpPr txBox="1"/>
          <p:nvPr/>
        </p:nvSpPr>
        <p:spPr>
          <a:xfrm>
            <a:off x="6007603" y="2804409"/>
            <a:ext cx="33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độ dài ngày - đêm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BFDA7-AAF2-4D71-833D-80C45072418F}"/>
              </a:ext>
            </a:extLst>
          </p:cNvPr>
          <p:cNvSpPr txBox="1"/>
          <p:nvPr/>
        </p:nvSpPr>
        <p:spPr>
          <a:xfrm>
            <a:off x="174569" y="4772023"/>
            <a:ext cx="134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 cầu Nam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ACB22-C2EE-471A-9F79-2878992A9CD6}"/>
              </a:ext>
            </a:extLst>
          </p:cNvPr>
          <p:cNvSpPr txBox="1"/>
          <p:nvPr/>
        </p:nvSpPr>
        <p:spPr>
          <a:xfrm>
            <a:off x="1502229" y="3529998"/>
            <a:ext cx="85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07BFB3-CCEF-48B0-BDEE-7C08B2E0F6BB}"/>
              </a:ext>
            </a:extLst>
          </p:cNvPr>
          <p:cNvSpPr txBox="1"/>
          <p:nvPr/>
        </p:nvSpPr>
        <p:spPr>
          <a:xfrm>
            <a:off x="1528354" y="4691317"/>
            <a:ext cx="8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082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30ADE4-B7BD-45A4-B5B4-12471F2D8475}"/>
              </a:ext>
            </a:extLst>
          </p:cNvPr>
          <p:cNvSpPr txBox="1"/>
          <p:nvPr/>
        </p:nvSpPr>
        <p:spPr>
          <a:xfrm>
            <a:off x="5479892" y="3448524"/>
            <a:ext cx="84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082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F1F65D-D026-45D6-B78E-C1181609E8F2}"/>
              </a:ext>
            </a:extLst>
          </p:cNvPr>
          <p:cNvSpPr txBox="1"/>
          <p:nvPr/>
        </p:nvSpPr>
        <p:spPr>
          <a:xfrm>
            <a:off x="5447212" y="4650080"/>
            <a:ext cx="92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FD9772-8889-4786-B559-A9901F5B8118}"/>
              </a:ext>
            </a:extLst>
          </p:cNvPr>
          <p:cNvSpPr txBox="1"/>
          <p:nvPr/>
        </p:nvSpPr>
        <p:spPr>
          <a:xfrm>
            <a:off x="2272938" y="3379814"/>
            <a:ext cx="333102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dài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BAD1E5-B07E-43D0-9C51-42EFEE4788ED}"/>
              </a:ext>
            </a:extLst>
          </p:cNvPr>
          <p:cNvSpPr txBox="1"/>
          <p:nvPr/>
        </p:nvSpPr>
        <p:spPr>
          <a:xfrm>
            <a:off x="6150428" y="4604232"/>
            <a:ext cx="286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9DFF23-877F-470C-912C-1716746E0C5B}"/>
              </a:ext>
            </a:extLst>
          </p:cNvPr>
          <p:cNvSpPr txBox="1"/>
          <p:nvPr/>
        </p:nvSpPr>
        <p:spPr>
          <a:xfrm>
            <a:off x="2383972" y="4589718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A6DB4A-039C-436E-A523-0B26B0007CB0}"/>
              </a:ext>
            </a:extLst>
          </p:cNvPr>
          <p:cNvSpPr txBox="1"/>
          <p:nvPr/>
        </p:nvSpPr>
        <p:spPr>
          <a:xfrm>
            <a:off x="6150429" y="3448523"/>
            <a:ext cx="284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ngắn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Hiện t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 dài ng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theo mùa</a:t>
            </a: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37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18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1064622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Hiện t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 dài ng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theo mùa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1066801"/>
            <a:chOff x="0" y="-72"/>
            <a:chExt cx="5760" cy="6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 - BÀI 8. CHUYỂN ĐỘNG CỦA TRÁI ĐẤT  </a:t>
              </a:r>
            </a:p>
            <a:p>
              <a:pPr algn="ctr"/>
              <a:r>
                <a:rPr lang="en-US" sz="2400" b="1" dirty="0">
                  <a:latin typeface="Times New Roman" pitchFamily="18" charset="0"/>
                </a:rPr>
                <a:t>QUANH MẶT TR</a:t>
              </a:r>
              <a:r>
                <a:rPr lang="vi-VN" sz="2400" b="1" dirty="0">
                  <a:latin typeface="Times New Roman" pitchFamily="18" charset="0"/>
                </a:rPr>
                <a:t>ỜI</a:t>
              </a:r>
              <a:r>
                <a:rPr lang="en-US" sz="2400" b="1" dirty="0">
                  <a:latin typeface="Times New Roman" pitchFamily="18" charset="0"/>
                </a:rPr>
                <a:t> VÀ HỆ QUẢ </a:t>
              </a: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386"/>
              <a:chOff x="0" y="162"/>
              <a:chExt cx="5760" cy="386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1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9818" y="1528354"/>
            <a:ext cx="8804365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</a:t>
            </a:r>
            <a:r>
              <a:rPr kumimoji="0" lang="pt-BR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Trục Trái Đất nghiêng và không đổi hướng nên độ dài ngày đêm có sự thay đổi theo mùa.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0630" y="2529839"/>
            <a:ext cx="88043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Ngày 22/6: bán cầu Bắc có ngày dài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đê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m 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n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; bán cầu Nam có đêm dài ngày 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ắn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Ngày 22/12</a:t>
            </a:r>
            <a:r>
              <a:rPr lang="pt-BR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: 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 lại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82881" y="4196980"/>
            <a:ext cx="8804365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Ngày 21/3 và 23/9: Hai nửa cầu có ngày dài bằng đêm.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703" y="1298255"/>
            <a:ext cx="136524" cy="4984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5270" y="996464"/>
            <a:ext cx="5995850" cy="1005517"/>
          </a:xfrm>
          <a:prstGeom prst="rect">
            <a:avLst/>
          </a:prstGeom>
          <a:solidFill>
            <a:srgbClr val="9E78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    Chuyển </a:t>
            </a:r>
            <a:r>
              <a:rPr lang="vi-VN" sz="2600" b="1" i="1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ng của Trái Đất quanh </a:t>
            </a:r>
          </a:p>
          <a:p>
            <a:pPr algn="just"/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    M</a:t>
            </a:r>
            <a:r>
              <a:rPr lang="vi-VN" sz="2600" b="1" i="1" dirty="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600" b="1" i="1" dirty="0"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8332" y="2889601"/>
            <a:ext cx="5982788" cy="986103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  Hiện t</a:t>
            </a:r>
            <a:r>
              <a:rPr lang="vi-VN" sz="2600" b="1" i="1" dirty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ng mùa trên Trái Đất</a:t>
            </a:r>
          </a:p>
        </p:txBody>
      </p:sp>
      <p:sp>
        <p:nvSpPr>
          <p:cNvPr id="6" name="Oval 5"/>
          <p:cNvSpPr/>
          <p:nvPr/>
        </p:nvSpPr>
        <p:spPr>
          <a:xfrm>
            <a:off x="2364377" y="1006485"/>
            <a:ext cx="835427" cy="913554"/>
          </a:xfrm>
          <a:prstGeom prst="ellipse">
            <a:avLst/>
          </a:prstGeom>
          <a:solidFill>
            <a:srgbClr val="9E78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390503" y="2930579"/>
            <a:ext cx="793348" cy="913554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6810DC-43DE-49BC-A9CB-2E98ACD99972}"/>
              </a:ext>
            </a:extLst>
          </p:cNvPr>
          <p:cNvSpPr/>
          <p:nvPr/>
        </p:nvSpPr>
        <p:spPr>
          <a:xfrm>
            <a:off x="2965269" y="5163165"/>
            <a:ext cx="5943600" cy="1196789"/>
          </a:xfrm>
          <a:prstGeom prst="rect">
            <a:avLst/>
          </a:prstGeom>
          <a:solidFill>
            <a:srgbClr val="7030A0">
              <a:alpha val="71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Hiện t</a:t>
            </a:r>
            <a:r>
              <a:rPr lang="vi-VN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ngày </a:t>
            </a:r>
            <a:r>
              <a:rPr lang="vi-VN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dài ng</a:t>
            </a:r>
            <a:r>
              <a:rPr lang="vi-VN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theo mùa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83F5D0-FB02-4839-B2B1-00D6DA897F64}"/>
              </a:ext>
            </a:extLst>
          </p:cNvPr>
          <p:cNvSpPr/>
          <p:nvPr/>
        </p:nvSpPr>
        <p:spPr>
          <a:xfrm>
            <a:off x="2364377" y="5426215"/>
            <a:ext cx="832993" cy="895915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Flowchart: Delay 16">
            <a:extLst>
              <a:ext uri="{FF2B5EF4-FFF2-40B4-BE49-F238E27FC236}">
                <a16:creationId xmlns:a16="http://schemas.microsoft.com/office/drawing/2014/main" id="{B326AAA1-171F-4E3C-8CF6-4BA5E193C724}"/>
              </a:ext>
            </a:extLst>
          </p:cNvPr>
          <p:cNvSpPr/>
          <p:nvPr/>
        </p:nvSpPr>
        <p:spPr>
          <a:xfrm>
            <a:off x="0" y="1933303"/>
            <a:ext cx="2385096" cy="4258492"/>
          </a:xfrm>
          <a:prstGeom prst="flowChartDelay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0CE44-77B9-42E7-91B7-581AB77B50FF}"/>
              </a:ext>
            </a:extLst>
          </p:cNvPr>
          <p:cNvSpPr txBox="1"/>
          <p:nvPr/>
        </p:nvSpPr>
        <p:spPr>
          <a:xfrm>
            <a:off x="0" y="2233750"/>
            <a:ext cx="2116183" cy="339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Chuyển động của 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Trái Đất quanh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Mặt Trời và hệ quả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855A3E-DA5B-4983-ADF1-97941BD48C2F}"/>
              </a:ext>
            </a:extLst>
          </p:cNvPr>
          <p:cNvSpPr txBox="1"/>
          <p:nvPr/>
        </p:nvSpPr>
        <p:spPr>
          <a:xfrm>
            <a:off x="858617" y="0"/>
            <a:ext cx="6849132" cy="769076"/>
          </a:xfrm>
          <a:prstGeom prst="rect">
            <a:avLst/>
          </a:prstGeom>
          <a:noFill/>
          <a:ln w="57150">
            <a:noFill/>
          </a:ln>
        </p:spPr>
        <p:txBody>
          <a:bodyPr wrap="square" lIns="91078" tIns="45539" rIns="91078" bIns="45539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305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348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2449" y="66674"/>
            <a:ext cx="7699963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664" y="1774381"/>
            <a:ext cx="71264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Chuyển động từ Tây sang Đông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4508" y="3072810"/>
            <a:ext cx="714065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Thời gian quay 1 vòng là 24 giờ</a:t>
            </a:r>
          </a:p>
        </p:txBody>
      </p:sp>
      <p:sp>
        <p:nvSpPr>
          <p:cNvPr id="6" name="Oval 5"/>
          <p:cNvSpPr/>
          <p:nvPr/>
        </p:nvSpPr>
        <p:spPr>
          <a:xfrm>
            <a:off x="940526" y="1807456"/>
            <a:ext cx="82512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927463" y="3103913"/>
            <a:ext cx="876290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3347" y="4403533"/>
            <a:ext cx="7141812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	Luôn giữ độ nghiêng và không đổi hướng</a:t>
            </a:r>
          </a:p>
        </p:txBody>
      </p:sp>
      <p:sp>
        <p:nvSpPr>
          <p:cNvPr id="9" name="Oval 8"/>
          <p:cNvSpPr/>
          <p:nvPr/>
        </p:nvSpPr>
        <p:spPr>
          <a:xfrm>
            <a:off x="914400" y="4443083"/>
            <a:ext cx="89569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450" y="170683"/>
            <a:ext cx="75248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1. Phát biểu nào sau đây đúng với chuyển động của Trái Đất quanh Mặt Trời?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1293347" y="5704013"/>
            <a:ext cx="7141812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Luôn giữ độ nghiêng nhưng hướng nghiêng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thay đổi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992777" y="5743563"/>
            <a:ext cx="817321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770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89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790" y="66674"/>
            <a:ext cx="7699963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005" y="5719057"/>
            <a:ext cx="3742318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22/12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2849" y="3072810"/>
            <a:ext cx="374975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21/3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9977" y="5719056"/>
            <a:ext cx="83401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1515291" y="3103913"/>
            <a:ext cx="806803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1688" y="4403533"/>
            <a:ext cx="375036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23/9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15291" y="4443083"/>
            <a:ext cx="81314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90" y="170683"/>
            <a:ext cx="75248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2. Bán cầu Nam của Trái Đất ngả nhiều nhất về phía Mặt Trời vào ngày nào d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ướ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i 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đâ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1811688" y="1751773"/>
            <a:ext cx="375036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22/6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1476103" y="1791323"/>
            <a:ext cx="852336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027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89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790" y="66674"/>
            <a:ext cx="7699963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1054" y="4379363"/>
            <a:ext cx="4000884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6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6900" y="1881960"/>
            <a:ext cx="400883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4 giờ</a:t>
            </a:r>
          </a:p>
        </p:txBody>
      </p:sp>
      <p:sp>
        <p:nvSpPr>
          <p:cNvPr id="6" name="Oval 5"/>
          <p:cNvSpPr/>
          <p:nvPr/>
        </p:nvSpPr>
        <p:spPr>
          <a:xfrm>
            <a:off x="1358537" y="4412438"/>
            <a:ext cx="909508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1913063"/>
            <a:ext cx="934545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7766" y="3138258"/>
            <a:ext cx="4009483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5 giờ</a:t>
            </a:r>
          </a:p>
        </p:txBody>
      </p:sp>
      <p:sp>
        <p:nvSpPr>
          <p:cNvPr id="9" name="Oval 8"/>
          <p:cNvSpPr/>
          <p:nvPr/>
        </p:nvSpPr>
        <p:spPr>
          <a:xfrm>
            <a:off x="1332411" y="3177808"/>
            <a:ext cx="972105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90" y="170683"/>
            <a:ext cx="7524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3. Thời gian Trái Đất chuyển động quanh Mặt Trời 1 vòng là bao lâu?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1811688" y="5704013"/>
            <a:ext cx="4009483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7 giờ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1449977" y="5743563"/>
            <a:ext cx="878462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3084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89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790" y="66674"/>
            <a:ext cx="7699963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005" y="4456621"/>
            <a:ext cx="4502807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21/3 và 23/9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2849" y="3174410"/>
            <a:ext cx="4511751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23/9 và 22/6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10789" y="4489696"/>
            <a:ext cx="873206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423851" y="3205513"/>
            <a:ext cx="860144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1688" y="1853373"/>
            <a:ext cx="4512485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22/6 và 22/12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84663" y="1892923"/>
            <a:ext cx="899332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90" y="170682"/>
            <a:ext cx="7782710" cy="149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4. Vào các ngày nào trong năm, ở cả hai bán cầu đều nhận đ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ợc một l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 ánh sáng và nhiệt nh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nhau?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1811688" y="5704013"/>
            <a:ext cx="4512485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21/3 và 22/12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1397726" y="5743563"/>
            <a:ext cx="886269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03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16" y="976679"/>
            <a:ext cx="167219" cy="5502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6117" y="66674"/>
            <a:ext cx="8139689" cy="151263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2332" y="1774381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Càng xa xích đạo chênh lệch ngày đêm càng lớn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8176" y="3072810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Càng gần xích đạo chênh lệch ngày đêm càng lớn</a:t>
            </a:r>
          </a:p>
        </p:txBody>
      </p:sp>
      <p:sp>
        <p:nvSpPr>
          <p:cNvPr id="6" name="Oval 5"/>
          <p:cNvSpPr/>
          <p:nvPr/>
        </p:nvSpPr>
        <p:spPr>
          <a:xfrm>
            <a:off x="927463" y="1807456"/>
            <a:ext cx="884261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914400" y="3103913"/>
            <a:ext cx="897324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7015" y="4403533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Ở 2 cực, có ngày đêm kéo dài 6 tháng liên tục</a:t>
            </a:r>
          </a:p>
        </p:txBody>
      </p:sp>
      <p:sp>
        <p:nvSpPr>
          <p:cNvPr id="9" name="Oval 8"/>
          <p:cNvSpPr/>
          <p:nvPr/>
        </p:nvSpPr>
        <p:spPr>
          <a:xfrm>
            <a:off x="888274" y="4443083"/>
            <a:ext cx="923450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118" y="170683"/>
            <a:ext cx="7782710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5. Nội dung nào sau đây không đúng với hiện t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 ngày đêm dài ngắn theo mùa?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33B47-DBC9-486F-957B-EFE9D905DF0B}"/>
              </a:ext>
            </a:extLst>
          </p:cNvPr>
          <p:cNvSpPr/>
          <p:nvPr/>
        </p:nvSpPr>
        <p:spPr>
          <a:xfrm>
            <a:off x="1397015" y="5704013"/>
            <a:ext cx="7316996" cy="100551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Ở khu vực xích đạo, ngày đêm luôn bằng nhau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D37B4-CB77-4AD4-A135-D12466E5E1CB}"/>
              </a:ext>
            </a:extLst>
          </p:cNvPr>
          <p:cNvSpPr/>
          <p:nvPr/>
        </p:nvSpPr>
        <p:spPr>
          <a:xfrm>
            <a:off x="875211" y="5743563"/>
            <a:ext cx="936513" cy="913554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93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n"/>
          <p:cNvPicPr>
            <a:picLocks noChangeAspect="1" noChangeArrowheads="1"/>
          </p:cNvPicPr>
          <p:nvPr/>
        </p:nvPicPr>
        <p:blipFill>
          <a:blip r:embed="rId2"/>
          <a:srcRect r="22667" b="22667"/>
          <a:stretch>
            <a:fillRect/>
          </a:stretch>
        </p:blipFill>
        <p:spPr bwMode="auto">
          <a:xfrm>
            <a:off x="0" y="-42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5156200"/>
            <a:ext cx="8839200" cy="1524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15364" name="WordArt 3"/>
          <p:cNvSpPr>
            <a:spLocks noChangeArrowheads="1" noChangeShapeType="1" noTextEdit="1"/>
          </p:cNvSpPr>
          <p:nvPr/>
        </p:nvSpPr>
        <p:spPr bwMode="auto">
          <a:xfrm>
            <a:off x="2362200" y="177801"/>
            <a:ext cx="4648200" cy="563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cs typeface="Tahoma"/>
              </a:rPr>
              <a:t>TRÒ CHƠI Ô CHỮ</a:t>
            </a:r>
            <a:endParaRPr lang="en-US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588" y="1151467"/>
            <a:ext cx="457200" cy="450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588" y="1602318"/>
            <a:ext cx="457200" cy="4508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2053167"/>
            <a:ext cx="457200" cy="4487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588" y="2501900"/>
            <a:ext cx="457200" cy="450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88" y="2956985"/>
            <a:ext cx="457200" cy="4508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588" y="3407833"/>
            <a:ext cx="457200" cy="4508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9589" y="4061884"/>
            <a:ext cx="587375" cy="4995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TK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989263" y="1077384"/>
          <a:ext cx="3200400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06563" y="1559984"/>
          <a:ext cx="7040562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362201" y="2053167"/>
          <a:ext cx="4479925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Ạ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03551" y="2531533"/>
          <a:ext cx="3840163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Ù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720850" y="2971800"/>
          <a:ext cx="5759450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Ệ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Ứ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Ơ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06563" y="3460751"/>
          <a:ext cx="51212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X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U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Â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FF00"/>
                          </a:solidFill>
                        </a:rPr>
                        <a:t>H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Â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</a:t>
                      </a:r>
                    </a:p>
                  </a:txBody>
                  <a:tcPr marL="91451" marR="9145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66888" y="4083051"/>
          <a:ext cx="6584950" cy="550333"/>
        </p:xfrm>
        <a:graphic>
          <a:graphicData uri="http://schemas.openxmlformats.org/drawingml/2006/table">
            <a:tbl>
              <a:tblPr/>
              <a:tblGrid>
                <a:gridCol w="8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Ị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Ế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58" marR="91458" marT="45861" marB="458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005138" y="1092200"/>
          <a:ext cx="3200400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722438" y="1574800"/>
          <a:ext cx="7040562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378076" y="2067984"/>
          <a:ext cx="4479925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019426" y="2548467"/>
          <a:ext cx="3840163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736725" y="2986617"/>
          <a:ext cx="5759450" cy="457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722439" y="3477684"/>
          <a:ext cx="5121275" cy="457200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717675" y="4099985"/>
          <a:ext cx="6584950" cy="548217"/>
        </p:xfrm>
        <a:graphic>
          <a:graphicData uri="http://schemas.openxmlformats.org/drawingml/2006/table">
            <a:tbl>
              <a:tblPr/>
              <a:tblGrid>
                <a:gridCol w="82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45685" marB="4568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1150" y="5541434"/>
            <a:ext cx="86804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9388">
              <a:lnSpc>
                <a:spcPct val="115000"/>
              </a:lnSpc>
              <a:defRPr/>
            </a:pPr>
            <a:r>
              <a:rPr lang="vi-VN" sz="2400">
                <a:solidFill>
                  <a:schemeClr val="bg1"/>
                </a:solidFill>
                <a:latin typeface="+mj-lt"/>
                <a:cs typeface="Times New Roman" pitchFamily="18" charset="0"/>
              </a:rPr>
              <a:t>- Ô số 1: có 5 chữ cái - Tên của ngày 22/6 ở nửa cầu Bắc</a:t>
            </a:r>
            <a:r>
              <a:rPr lang="en-US" sz="240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1151" y="5331884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2: có 11 chữ cái - Hướng chuyển động của Trái Đất quanh Mặt Trời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1151" y="5331884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 Ô số 3: có 7 chữ cái - Đây là khu vực nhận được tia vuông góc và ngày 21/3 và 23/9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1151" y="5331884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 Ô số 4: có 6 chữ cái - Khi nửa cầu Bắc là mùa xuân thì ở nửa cầu Nam là mùa này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1151" y="5331884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5: có 9 chữ cái - Do Trái Đất tự quay quanh trục nên các vật chuyển động trên bề mặt Trái Đất bị hiện tượng này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1151" y="5577418"/>
            <a:ext cx="837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6: có 8 chữ cái - Tên của ngày 23/9 ở nửa cầu Nam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11151" y="5257801"/>
            <a:ext cx="837247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9388">
              <a:lnSpc>
                <a:spcPct val="115000"/>
              </a:lnSpc>
            </a:pPr>
            <a:r>
              <a:rPr lang="en-US" sz="2400">
                <a:solidFill>
                  <a:schemeClr val="bg1"/>
                </a:solidFill>
                <a:cs typeface="Times New Roman" pitchFamily="18" charset="0"/>
              </a:rPr>
              <a:t>Từ khóa </a:t>
            </a:r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gồm 8 chữ cái - Tên gọi chuyển động của Trái Đất quanh Mặt Trời.</a:t>
            </a:r>
            <a:endParaRPr lang="en-US" sz="24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21131" y="0"/>
            <a:ext cx="4585064" cy="8882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2" rIns="121844" bIns="60922" rtlCol="0" anchor="ctr"/>
          <a:lstStyle/>
          <a:p>
            <a:pPr algn="ctr"/>
            <a:r>
              <a:rPr lang="en-US" sz="4262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Về nhà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23541" y="-219542"/>
            <a:ext cx="5467754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31002" y="1261534"/>
            <a:ext cx="5776529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675" tIns="94768" rIns="94768" bIns="94768" numCol="1" spcCol="2541" anchor="ctr" anchorCtr="0">
            <a:noAutofit/>
          </a:bodyPr>
          <a:lstStyle/>
          <a:p>
            <a:pPr defTabSz="16583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solidFill>
                  <a:srgbClr val="007E00"/>
                </a:solidFill>
                <a:latin typeface="Times New Roman" pitchFamily="18" charset="0"/>
                <a:cs typeface="Times New Roman" pitchFamily="18" charset="0"/>
              </a:rPr>
              <a:t>Ôn tập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541418" y="1126068"/>
            <a:ext cx="1197114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44" tIns="60922" rIns="121844" bIns="60922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6180" y="2887134"/>
            <a:ext cx="5481351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675" tIns="94768" rIns="94768" bIns="94768" numCol="1" spcCol="2541" anchor="ctr" anchorCtr="0">
            <a:noAutofit/>
          </a:bodyPr>
          <a:lstStyle/>
          <a:p>
            <a:pPr defTabSz="16583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Hoàn thành bài tập SGK</a:t>
            </a:r>
          </a:p>
        </p:txBody>
      </p:sp>
      <p:sp>
        <p:nvSpPr>
          <p:cNvPr id="9" name="Oval 8"/>
          <p:cNvSpPr/>
          <p:nvPr/>
        </p:nvSpPr>
        <p:spPr>
          <a:xfrm>
            <a:off x="1789612" y="2751666"/>
            <a:ext cx="1244100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44" tIns="60922" rIns="121844" bIns="60922"/>
          <a:lstStyle/>
          <a:p>
            <a:pPr algn="ctr"/>
            <a:r>
              <a:rPr lang="en-US" sz="532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31002" y="4512735"/>
            <a:ext cx="5776529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675" tIns="94768" rIns="94768" bIns="94768" numCol="1" spcCol="2541" anchor="ctr" anchorCtr="0">
            <a:noAutofit/>
          </a:bodyPr>
          <a:lstStyle/>
          <a:p>
            <a:pPr defTabSz="16583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 trước bài 9</a:t>
            </a:r>
          </a:p>
        </p:txBody>
      </p:sp>
      <p:sp>
        <p:nvSpPr>
          <p:cNvPr id="11" name="Oval 10"/>
          <p:cNvSpPr/>
          <p:nvPr/>
        </p:nvSpPr>
        <p:spPr>
          <a:xfrm>
            <a:off x="1554480" y="4377268"/>
            <a:ext cx="1184051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44" tIns="60922" rIns="121844" bIns="60922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9823" y="1110866"/>
            <a:ext cx="540571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Khi giờ gốc (GMT) là 12 giờ thì n</a:t>
            </a:r>
            <a:r>
              <a:rPr lang="vi-VN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 là mấy giờ?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0411" y="37712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A. 7 giờ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9342" y="382159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D. 5 giờ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86419" y="3796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C. 12 giờ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615" y="378221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B. 19 giờ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pic>
        <p:nvPicPr>
          <p:cNvPr id="51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3390096"/>
            <a:ext cx="609600" cy="609600"/>
          </a:xfrm>
          <a:prstGeom prst="rect">
            <a:avLst/>
          </a:prstGeom>
        </p:spPr>
      </p:pic>
      <p:pic>
        <p:nvPicPr>
          <p:cNvPr id="52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0352" y="4512442"/>
            <a:ext cx="609600" cy="609600"/>
          </a:xfrm>
          <a:prstGeom prst="rect">
            <a:avLst/>
          </a:prstGeom>
        </p:spPr>
      </p:pic>
      <p:pic>
        <p:nvPicPr>
          <p:cNvPr id="53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4847" y="5298037"/>
            <a:ext cx="609600" cy="609600"/>
          </a:xfrm>
          <a:prstGeom prst="rect">
            <a:avLst/>
          </a:prstGeom>
        </p:spPr>
      </p:pic>
      <p:pic>
        <p:nvPicPr>
          <p:cNvPr id="54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83699" y="6262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77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77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303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9482" y="1043631"/>
            <a:ext cx="539227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Lực làm lệch h</a:t>
            </a:r>
            <a:r>
              <a:rPr lang="vi-VN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của các vật chuyển </a:t>
            </a:r>
            <a:r>
              <a:rPr lang="vi-VN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gọi </a:t>
            </a:r>
            <a:r>
              <a:rPr lang="en-US" sz="2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lực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2557067" y="374464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B.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Ma sát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965576" y="3768465"/>
            <a:ext cx="1958046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D.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Ác-si-mét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905395" y="374344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C.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Niu-t</a:t>
            </a:r>
            <a:r>
              <a:rPr lang="vi-VN" sz="2600" b="1" dirty="0">
                <a:solidFill>
                  <a:srgbClr val="0000FF"/>
                </a:solidFill>
              </a:rPr>
              <a:t>ơ</a:t>
            </a:r>
            <a:r>
              <a:rPr lang="en-US" sz="2600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95100" y="375504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A.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Cô-ri-ô-lit</a:t>
            </a:r>
          </a:p>
        </p:txBody>
      </p:sp>
      <p:pic>
        <p:nvPicPr>
          <p:cNvPr id="60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15176" y="3336969"/>
            <a:ext cx="609600" cy="609600"/>
          </a:xfrm>
          <a:prstGeom prst="rect">
            <a:avLst/>
          </a:prstGeom>
        </p:spPr>
      </p:pic>
      <p:pic>
        <p:nvPicPr>
          <p:cNvPr id="61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5832" y="4459315"/>
            <a:ext cx="609600" cy="609600"/>
          </a:xfrm>
          <a:prstGeom prst="rect">
            <a:avLst/>
          </a:prstGeom>
        </p:spPr>
      </p:pic>
      <p:pic>
        <p:nvPicPr>
          <p:cNvPr id="62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0327" y="5244910"/>
            <a:ext cx="609600" cy="609600"/>
          </a:xfrm>
          <a:prstGeom prst="rect">
            <a:avLst/>
          </a:prstGeom>
        </p:spPr>
      </p:pic>
      <p:pic>
        <p:nvPicPr>
          <p:cNvPr id="63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29179" y="6209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4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7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73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7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9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799" y="1110866"/>
            <a:ext cx="547295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Trái Đất tự quay quanh trục một vòng hết bao lâu?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260166" y="362080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A.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6 giờ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546166" y="364610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B.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12 giờ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813457" y="364610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C.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18 giờ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965766" y="364620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D. 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</a:rPr>
              <a:t>24 giờ</a:t>
            </a:r>
          </a:p>
        </p:txBody>
      </p:sp>
      <p:pic>
        <p:nvPicPr>
          <p:cNvPr id="67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86601" y="3222669"/>
            <a:ext cx="609600" cy="609600"/>
          </a:xfrm>
          <a:prstGeom prst="rect">
            <a:avLst/>
          </a:prstGeom>
        </p:spPr>
      </p:pic>
      <p:pic>
        <p:nvPicPr>
          <p:cNvPr id="6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77257" y="4345015"/>
            <a:ext cx="609600" cy="609600"/>
          </a:xfrm>
          <a:prstGeom prst="rect">
            <a:avLst/>
          </a:prstGeom>
        </p:spPr>
      </p:pic>
      <p:pic>
        <p:nvPicPr>
          <p:cNvPr id="69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21752" y="5130610"/>
            <a:ext cx="609600" cy="609600"/>
          </a:xfrm>
          <a:prstGeom prst="rect">
            <a:avLst/>
          </a:prstGeom>
        </p:spPr>
      </p:pic>
      <p:pic>
        <p:nvPicPr>
          <p:cNvPr id="7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0604" y="6095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4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7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7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7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9" grpId="0" animBg="1"/>
      <p:bldP spid="55" grpId="0" animBg="1"/>
      <p:bldP spid="55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4" y="225009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2588" y="1043631"/>
            <a:ext cx="558053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Trái Đất tự quay quanh trục t</a:t>
            </a:r>
            <a:r>
              <a:rPr lang="vi-VN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ưở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</a:t>
            </a:r>
            <a:r>
              <a:rPr lang="vi-VN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theo chiều từ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0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71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68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399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7097204" y="373052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00FF"/>
                </a:solidFill>
              </a:rPr>
              <a:t>D. nam lên bắc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447366" y="3714868"/>
            <a:ext cx="1990163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00FF"/>
                </a:solidFill>
              </a:rPr>
              <a:t>B. bắc xuống nam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937439" y="371486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00FF"/>
                </a:solidFill>
              </a:rPr>
              <a:t>C. </a:t>
            </a:r>
            <a:r>
              <a:rPr lang="vi-VN" sz="2300" b="1" dirty="0">
                <a:solidFill>
                  <a:srgbClr val="0000FF"/>
                </a:solidFill>
              </a:rPr>
              <a:t>đông</a:t>
            </a:r>
            <a:r>
              <a:rPr lang="en-US" sz="2300" b="1" dirty="0">
                <a:solidFill>
                  <a:srgbClr val="0000FF"/>
                </a:solidFill>
              </a:rPr>
              <a:t> sang tây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55494" y="3730519"/>
            <a:ext cx="1815353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00FF"/>
                </a:solidFill>
              </a:rPr>
              <a:t>A. tây sang </a:t>
            </a:r>
            <a:r>
              <a:rPr lang="vi-VN" sz="2300" b="1" dirty="0">
                <a:solidFill>
                  <a:srgbClr val="0000FF"/>
                </a:solidFill>
              </a:rPr>
              <a:t>đô</a:t>
            </a:r>
            <a:r>
              <a:rPr lang="en-US" sz="2300" b="1" dirty="0">
                <a:solidFill>
                  <a:srgbClr val="0000FF"/>
                </a:solidFill>
              </a:rPr>
              <a:t>ng</a:t>
            </a: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86601" y="3222669"/>
            <a:ext cx="609600" cy="6096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77257" y="4345015"/>
            <a:ext cx="609600" cy="6096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21752" y="5130610"/>
            <a:ext cx="609600" cy="6096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0604" y="6095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7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225009"/>
            <a:ext cx="8377517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0576" y="1043631"/>
            <a:ext cx="6172199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Khi Hà Nội (Việt Nam, múi giờ 7) là 9h, ngày 5/9/2021 thì La-ha-ba-na (Cu Ba, múi giờ 19) sẽ là</a:t>
            </a: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2186493"/>
            <a:ext cx="609600" cy="6096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359685" y="3649384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A. 7h, ngày 4/9/2021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581835" y="3674683"/>
            <a:ext cx="189265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B. 9h, ngày 5/9/2021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048771" y="36743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D. 9h, ngày 6/9/2021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800600" y="3693558"/>
            <a:ext cx="2017059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C. 21h, ngày 4/9/2021</a:t>
            </a: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43751" y="3365544"/>
            <a:ext cx="609600" cy="6096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34407" y="4487890"/>
            <a:ext cx="609600" cy="6096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78902" y="5273485"/>
            <a:ext cx="609600" cy="6096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7754" y="6238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7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6370" r="21916" b="24148"/>
          <a:stretch/>
        </p:blipFill>
        <p:spPr>
          <a:xfrm>
            <a:off x="1" y="2455817"/>
            <a:ext cx="9144000" cy="4399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2485745"/>
          </a:xfrm>
          <a:prstGeom prst="rect">
            <a:avLst/>
          </a:prstGeom>
          <a:solidFill>
            <a:srgbClr val="CCFF3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- BÀI 8. CHUYỂN ĐỘNG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TRÁI ĐẤT QUANH MẶT TRỜI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HỆ QUẢ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2563</Words>
  <Application>Microsoft Office PowerPoint</Application>
  <PresentationFormat>On-screen Show (4:3)</PresentationFormat>
  <Paragraphs>430</Paragraphs>
  <Slides>39</Slides>
  <Notes>6</Notes>
  <HiddenSlides>0</HiddenSlides>
  <MMClips>26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Administrator</cp:lastModifiedBy>
  <cp:revision>276</cp:revision>
  <dcterms:created xsi:type="dcterms:W3CDTF">2019-02-03T09:53:26Z</dcterms:created>
  <dcterms:modified xsi:type="dcterms:W3CDTF">2024-10-27T11:31:16Z</dcterms:modified>
</cp:coreProperties>
</file>