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50" r:id="rId2"/>
    <p:sldId id="503" r:id="rId3"/>
    <p:sldId id="525" r:id="rId4"/>
    <p:sldId id="497" r:id="rId5"/>
    <p:sldId id="548" r:id="rId6"/>
    <p:sldId id="547" r:id="rId7"/>
    <p:sldId id="528" r:id="rId8"/>
    <p:sldId id="530" r:id="rId9"/>
    <p:sldId id="549" r:id="rId10"/>
    <p:sldId id="551" r:id="rId11"/>
    <p:sldId id="515" r:id="rId12"/>
    <p:sldId id="554" r:id="rId13"/>
    <p:sldId id="521" r:id="rId14"/>
    <p:sldId id="535" r:id="rId15"/>
    <p:sldId id="538" r:id="rId16"/>
    <p:sldId id="540" r:id="rId17"/>
    <p:sldId id="541" r:id="rId18"/>
    <p:sldId id="542" r:id="rId19"/>
    <p:sldId id="553" r:id="rId20"/>
    <p:sldId id="543" r:id="rId21"/>
    <p:sldId id="527" r:id="rId22"/>
    <p:sldId id="519" r:id="rId23"/>
    <p:sldId id="523" r:id="rId24"/>
    <p:sldId id="537" r:id="rId25"/>
    <p:sldId id="55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CCFF"/>
    <a:srgbClr val="0D30DD"/>
    <a:srgbClr val="BCFCD4"/>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7.png"/></Relationships>
</file>

<file path=ppt/diagrams/_rels/data3.xml.rels><?xml version="1.0" encoding="UTF-8" standalone="yes"?>
<Relationships xmlns="http://schemas.openxmlformats.org/package/2006/relationships"><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1" Type="http://schemas.openxmlformats.org/officeDocument/2006/relationships/image" Target="../media/image34.png"/></Relationships>
</file>

<file path=ppt/diagrams/_rels/data6.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EB41A5E-EC73-4A4C-8B6E-A3DAE2DD7D4E}">
      <dgm:prSet/>
      <dgm:spPr>
        <a:solidFill>
          <a:srgbClr val="FFCCFF"/>
        </a:solidFill>
      </dgm:spPr>
      <dgm:t>
        <a:bodyPr/>
        <a:lstStyle/>
        <a:p>
          <a:pPr algn="just"/>
          <a:r>
            <a:rPr lang="en-US">
              <a:solidFill>
                <a:schemeClr val="tx1"/>
              </a:solidFill>
              <a:latin typeface="Times New Roman" panose="02020603050405020304" pitchFamily="18" charset="0"/>
              <a:ea typeface="Cambria" pitchFamily="18" charset="0"/>
              <a:cs typeface="Times New Roman" panose="02020603050405020304" pitchFamily="18" charset="0"/>
            </a:rPr>
            <a:t>- </a:t>
          </a:r>
          <a:r>
            <a:rPr lang="en-US" b="1">
              <a:solidFill>
                <a:schemeClr val="tx1"/>
              </a:solidFill>
              <a:latin typeface="Times New Roman" panose="02020603050405020304" pitchFamily="18" charset="0"/>
              <a:ea typeface="Cambria" pitchFamily="18" charset="0"/>
              <a:cs typeface="Times New Roman" panose="02020603050405020304" pitchFamily="18" charset="0"/>
            </a:rPr>
            <a:t>Nguyên nhân</a:t>
          </a:r>
          <a:r>
            <a:rPr lang="en-US">
              <a:solidFill>
                <a:schemeClr val="tx1"/>
              </a:solidFill>
              <a:latin typeface="Times New Roman" panose="02020603050405020304" pitchFamily="18" charset="0"/>
              <a:ea typeface="Cambria" pitchFamily="18" charset="0"/>
              <a:cs typeface="Times New Roman" panose="02020603050405020304" pitchFamily="18" charset="0"/>
            </a:rPr>
            <a:t>:</a:t>
          </a:r>
          <a:endParaRPr lang="en-US"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319BC606-F624-4E63-8DD0-0270E6ED40D6}" type="parTrans" cxnId="{379B8C27-797B-49E3-AED4-CEF069B4E471}">
      <dgm:prSet/>
      <dgm:spPr/>
      <dgm:t>
        <a:bodyPr/>
        <a:lstStyle/>
        <a:p>
          <a:endParaRPr lang="vi-VN"/>
        </a:p>
      </dgm:t>
    </dgm:pt>
    <dgm:pt modelId="{9E46B26E-7B44-4EB6-8EBA-D2EB056EB35B}" type="sibTrans" cxnId="{379B8C27-797B-49E3-AED4-CEF069B4E471}">
      <dgm:prSet/>
      <dgm:spPr/>
      <dgm:t>
        <a:bodyPr/>
        <a:lstStyle/>
        <a:p>
          <a:endParaRPr lang="vi-VN"/>
        </a:p>
      </dgm:t>
    </dgm:pt>
    <dgm:pt modelId="{6297813A-E7FB-499B-A368-750534891E0E}">
      <dgm:prSet/>
      <dgm:spPr>
        <a:solidFill>
          <a:srgbClr val="FFCCFF"/>
        </a:solidFill>
      </dgm:spPr>
      <dgm:t>
        <a:bodyPr/>
        <a:lstStyle/>
        <a:p>
          <a:pPr algn="just"/>
          <a:r>
            <a:rPr lang="en-US">
              <a:solidFill>
                <a:schemeClr val="tx1"/>
              </a:solidFill>
              <a:latin typeface="Times New Roman" panose="02020603050405020304" pitchFamily="18" charset="0"/>
              <a:ea typeface="Cambria" pitchFamily="18" charset="0"/>
              <a:cs typeface="Times New Roman" panose="02020603050405020304" pitchFamily="18" charset="0"/>
            </a:rPr>
            <a:t>+</a:t>
          </a:r>
          <a:r>
            <a:rPr lang="vi-VN">
              <a:solidFill>
                <a:schemeClr val="tx1"/>
              </a:solidFill>
              <a:latin typeface="Times New Roman" panose="02020603050405020304" pitchFamily="18" charset="0"/>
              <a:ea typeface="Cambria" pitchFamily="18" charset="0"/>
              <a:cs typeface="Times New Roman" panose="02020603050405020304" pitchFamily="18" charset="0"/>
            </a:rPr>
            <a:t> </a:t>
          </a:r>
          <a:r>
            <a:rPr lang="en-US">
              <a:solidFill>
                <a:schemeClr val="tx1"/>
              </a:solidFill>
              <a:latin typeface="Times New Roman" panose="02020603050405020304" pitchFamily="18" charset="0"/>
              <a:ea typeface="Cambria" pitchFamily="18" charset="0"/>
              <a:cs typeface="Times New Roman" panose="02020603050405020304" pitchFamily="18" charset="0"/>
            </a:rPr>
            <a:t>V</a:t>
          </a:r>
          <a:r>
            <a:rPr lang="vi-VN">
              <a:solidFill>
                <a:schemeClr val="tx1"/>
              </a:solidFill>
              <a:latin typeface="Times New Roman" panose="02020603050405020304" pitchFamily="18" charset="0"/>
              <a:ea typeface="Cambria" pitchFamily="18" charset="0"/>
              <a:cs typeface="Times New Roman" panose="02020603050405020304" pitchFamily="18" charset="0"/>
            </a:rPr>
            <a:t>ào đầu mùa đông, gió mùa đông bắc di chuyển với quãng đường dài qua lục địa Trung Quốc nên lạnh và mất ẩm.</a:t>
          </a:r>
          <a:endParaRPr lang="en-US"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32B8B69D-BAAA-47FF-9A61-4D955DA58491}" type="parTrans" cxnId="{0B83E8A0-77E5-482E-9DEE-7C7806FC8B7E}">
      <dgm:prSet/>
      <dgm:spPr/>
      <dgm:t>
        <a:bodyPr/>
        <a:lstStyle/>
        <a:p>
          <a:endParaRPr lang="vi-VN"/>
        </a:p>
      </dgm:t>
    </dgm:pt>
    <dgm:pt modelId="{3976F6D5-7499-49F9-8A1F-55ACDC65EFDB}" type="sibTrans" cxnId="{0B83E8A0-77E5-482E-9DEE-7C7806FC8B7E}">
      <dgm:prSet/>
      <dgm:spPr/>
      <dgm:t>
        <a:bodyPr/>
        <a:lstStyle/>
        <a:p>
          <a:endParaRPr lang="vi-VN"/>
        </a:p>
      </dgm:t>
    </dgm:pt>
    <dgm:pt modelId="{6EE490EF-8019-4ACB-880E-D8E0A24405CC}">
      <dgm:prSet/>
      <dgm:spPr>
        <a:solidFill>
          <a:srgbClr val="FFCCFF"/>
        </a:solidFill>
      </dgm:spPr>
      <dgm:t>
        <a:bodyPr/>
        <a:lstStyle/>
        <a:p>
          <a:pPr algn="just"/>
          <a:r>
            <a:rPr lang="en-US">
              <a:solidFill>
                <a:schemeClr val="tx1"/>
              </a:solidFill>
              <a:latin typeface="Times New Roman" panose="02020603050405020304" pitchFamily="18" charset="0"/>
              <a:ea typeface="Cambria" pitchFamily="18" charset="0"/>
              <a:cs typeface="Times New Roman" panose="02020603050405020304" pitchFamily="18" charset="0"/>
            </a:rPr>
            <a:t>+</a:t>
          </a:r>
          <a:r>
            <a:rPr lang="vi-VN">
              <a:solidFill>
                <a:schemeClr val="tx1"/>
              </a:solidFill>
              <a:latin typeface="Times New Roman" panose="02020603050405020304" pitchFamily="18" charset="0"/>
              <a:ea typeface="Cambria" pitchFamily="18" charset="0"/>
              <a:cs typeface="Times New Roman" panose="02020603050405020304" pitchFamily="18" charset="0"/>
            </a:rPr>
            <a:t> Vào cuối mùa đông, khối không khí lạnh di chuyển qua vùng biển phía đông Nhật Bản và Trung Quốc nên được tăng cường ẩm. </a:t>
          </a:r>
          <a:endParaRPr lang="en-US"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CB653060-ED81-4728-A4B4-FE3A93451723}" type="parTrans" cxnId="{76695D70-B9ED-47D7-A671-279922B7F4F8}">
      <dgm:prSet/>
      <dgm:spPr/>
      <dgm:t>
        <a:bodyPr/>
        <a:lstStyle/>
        <a:p>
          <a:endParaRPr lang="vi-VN"/>
        </a:p>
      </dgm:t>
    </dgm:pt>
    <dgm:pt modelId="{0BED8E64-52C2-4F63-A2BE-7C05218AED5E}" type="sibTrans" cxnId="{76695D70-B9ED-47D7-A671-279922B7F4F8}">
      <dgm:prSet/>
      <dgm:spPr/>
      <dgm:t>
        <a:bodyPr/>
        <a:lstStyle/>
        <a:p>
          <a:endParaRPr lang="vi-VN"/>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FF9075C1-C3BC-4815-A653-56EF58B2C6F1}" type="pres">
      <dgm:prSet presAssocID="{AEB41A5E-EC73-4A4C-8B6E-A3DAE2DD7D4E}" presName="text_1" presStyleLbl="node1" presStyleIdx="0" presStyleCnt="3">
        <dgm:presLayoutVars>
          <dgm:bulletEnabled val="1"/>
        </dgm:presLayoutVars>
      </dgm:prSet>
      <dgm:spPr/>
    </dgm:pt>
    <dgm:pt modelId="{5E6C33FA-4148-4845-A1D3-1AEF0B2326E6}" type="pres">
      <dgm:prSet presAssocID="{AEB41A5E-EC73-4A4C-8B6E-A3DAE2DD7D4E}" presName="accent_1" presStyleCnt="0"/>
      <dgm:spPr/>
    </dgm:pt>
    <dgm:pt modelId="{740E54D2-8A0E-42B3-AB88-272E71359ECF}" type="pres">
      <dgm:prSet presAssocID="{AEB41A5E-EC73-4A4C-8B6E-A3DAE2DD7D4E}" presName="accentRepeatNode" presStyleLbl="solidFgAcc1" presStyleIdx="0" presStyleCnt="3"/>
      <dgm:spPr/>
    </dgm:pt>
    <dgm:pt modelId="{35196165-8DF7-423D-A5D1-E97DEC153913}" type="pres">
      <dgm:prSet presAssocID="{6297813A-E7FB-499B-A368-750534891E0E}" presName="text_2" presStyleLbl="node1" presStyleIdx="1" presStyleCnt="3">
        <dgm:presLayoutVars>
          <dgm:bulletEnabled val="1"/>
        </dgm:presLayoutVars>
      </dgm:prSet>
      <dgm:spPr/>
    </dgm:pt>
    <dgm:pt modelId="{2AABE75E-71DC-422A-B2D8-2736E83F7072}" type="pres">
      <dgm:prSet presAssocID="{6297813A-E7FB-499B-A368-750534891E0E}" presName="accent_2" presStyleCnt="0"/>
      <dgm:spPr/>
    </dgm:pt>
    <dgm:pt modelId="{954B7508-1483-4A3D-B68B-E6DF1895A04A}" type="pres">
      <dgm:prSet presAssocID="{6297813A-E7FB-499B-A368-750534891E0E}" presName="accentRepeatNode" presStyleLbl="solidFgAcc1" presStyleIdx="1" presStyleCnt="3"/>
      <dgm:spPr/>
    </dgm:pt>
    <dgm:pt modelId="{F20CF208-97D6-46CF-9E33-1A86CFD5AAF9}" type="pres">
      <dgm:prSet presAssocID="{6EE490EF-8019-4ACB-880E-D8E0A24405CC}" presName="text_3" presStyleLbl="node1" presStyleIdx="2" presStyleCnt="3">
        <dgm:presLayoutVars>
          <dgm:bulletEnabled val="1"/>
        </dgm:presLayoutVars>
      </dgm:prSet>
      <dgm:spPr/>
    </dgm:pt>
    <dgm:pt modelId="{4F13CFEF-42F5-4EBF-80CC-C00890C830D2}" type="pres">
      <dgm:prSet presAssocID="{6EE490EF-8019-4ACB-880E-D8E0A24405CC}" presName="accent_3" presStyleCnt="0"/>
      <dgm:spPr/>
    </dgm:pt>
    <dgm:pt modelId="{C01AB7F3-281A-44D3-8B96-F924B44B294C}" type="pres">
      <dgm:prSet presAssocID="{6EE490EF-8019-4ACB-880E-D8E0A24405CC}" presName="accentRepeatNode" presStyleLbl="solidFgAcc1" presStyleIdx="2" presStyleCnt="3"/>
      <dgm:spPr/>
    </dgm:pt>
  </dgm:ptLst>
  <dgm:cxnLst>
    <dgm:cxn modelId="{590C9415-646F-4E67-8074-D554BBE9F128}" type="presOf" srcId="{9E46B26E-7B44-4EB6-8EBA-D2EB056EB35B}" destId="{C7497E28-FAE4-42DA-8D9D-5B4659273D7A}" srcOrd="0" destOrd="0" presId="urn:microsoft.com/office/officeart/2008/layout/VerticalCurvedList"/>
    <dgm:cxn modelId="{379B8C27-797B-49E3-AED4-CEF069B4E471}" srcId="{A55E36B4-5DBD-4D69-9E07-2ACE1B02C75C}" destId="{AEB41A5E-EC73-4A4C-8B6E-A3DAE2DD7D4E}" srcOrd="0" destOrd="0" parTransId="{319BC606-F624-4E63-8DD0-0270E6ED40D6}" sibTransId="{9E46B26E-7B44-4EB6-8EBA-D2EB056EB35B}"/>
    <dgm:cxn modelId="{3BF0E92C-C0A6-407E-9974-362E42B610F1}" type="presOf" srcId="{6EE490EF-8019-4ACB-880E-D8E0A24405CC}" destId="{F20CF208-97D6-46CF-9E33-1A86CFD5AAF9}" srcOrd="0" destOrd="0" presId="urn:microsoft.com/office/officeart/2008/layout/VerticalCurvedList"/>
    <dgm:cxn modelId="{76695D70-B9ED-47D7-A671-279922B7F4F8}" srcId="{A55E36B4-5DBD-4D69-9E07-2ACE1B02C75C}" destId="{6EE490EF-8019-4ACB-880E-D8E0A24405CC}" srcOrd="2" destOrd="0" parTransId="{CB653060-ED81-4728-A4B4-FE3A93451723}" sibTransId="{0BED8E64-52C2-4F63-A2BE-7C05218AED5E}"/>
    <dgm:cxn modelId="{A3F5DF76-04EA-4037-8DC9-2B93E7713ADB}" type="presOf" srcId="{A55E36B4-5DBD-4D69-9E07-2ACE1B02C75C}" destId="{287E208B-7CBA-48D9-A845-7C3BA9246006}" srcOrd="0" destOrd="0" presId="urn:microsoft.com/office/officeart/2008/layout/VerticalCurvedList"/>
    <dgm:cxn modelId="{0B83E8A0-77E5-482E-9DEE-7C7806FC8B7E}" srcId="{A55E36B4-5DBD-4D69-9E07-2ACE1B02C75C}" destId="{6297813A-E7FB-499B-A368-750534891E0E}" srcOrd="1" destOrd="0" parTransId="{32B8B69D-BAAA-47FF-9A61-4D955DA58491}" sibTransId="{3976F6D5-7499-49F9-8A1F-55ACDC65EFDB}"/>
    <dgm:cxn modelId="{A9B31BB5-F6BF-452E-B9AF-AD55B6E5F225}" type="presOf" srcId="{AEB41A5E-EC73-4A4C-8B6E-A3DAE2DD7D4E}" destId="{FF9075C1-C3BC-4815-A653-56EF58B2C6F1}" srcOrd="0" destOrd="0" presId="urn:microsoft.com/office/officeart/2008/layout/VerticalCurvedList"/>
    <dgm:cxn modelId="{BF89C3C0-35E8-4548-A9BF-528111E5CE00}" type="presOf" srcId="{6297813A-E7FB-499B-A368-750534891E0E}" destId="{35196165-8DF7-423D-A5D1-E97DEC153913}"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EB077ABF-0E56-4322-8E8F-1FA282389BAC}" type="presParOf" srcId="{5A99791D-9E28-4B3D-8ACD-8F48A5C6199A}" destId="{FF9075C1-C3BC-4815-A653-56EF58B2C6F1}" srcOrd="1" destOrd="0" presId="urn:microsoft.com/office/officeart/2008/layout/VerticalCurvedList"/>
    <dgm:cxn modelId="{196F56F1-BDA6-4F6A-98A0-6EF496249459}" type="presParOf" srcId="{5A99791D-9E28-4B3D-8ACD-8F48A5C6199A}" destId="{5E6C33FA-4148-4845-A1D3-1AEF0B2326E6}" srcOrd="2" destOrd="0" presId="urn:microsoft.com/office/officeart/2008/layout/VerticalCurvedList"/>
    <dgm:cxn modelId="{884AAFF4-8FB2-42E7-9061-849F8763AC6B}" type="presParOf" srcId="{5E6C33FA-4148-4845-A1D3-1AEF0B2326E6}" destId="{740E54D2-8A0E-42B3-AB88-272E71359ECF}" srcOrd="0" destOrd="0" presId="urn:microsoft.com/office/officeart/2008/layout/VerticalCurvedList"/>
    <dgm:cxn modelId="{099B473C-0E3F-4D80-AAE7-3F752CD43DEF}" type="presParOf" srcId="{5A99791D-9E28-4B3D-8ACD-8F48A5C6199A}" destId="{35196165-8DF7-423D-A5D1-E97DEC153913}" srcOrd="3" destOrd="0" presId="urn:microsoft.com/office/officeart/2008/layout/VerticalCurvedList"/>
    <dgm:cxn modelId="{2760E820-BE4F-4A41-B16A-93CF2C76F9AA}" type="presParOf" srcId="{5A99791D-9E28-4B3D-8ACD-8F48A5C6199A}" destId="{2AABE75E-71DC-422A-B2D8-2736E83F7072}" srcOrd="4" destOrd="0" presId="urn:microsoft.com/office/officeart/2008/layout/VerticalCurvedList"/>
    <dgm:cxn modelId="{4E02885F-A493-412A-8191-1419B2203A8A}" type="presParOf" srcId="{2AABE75E-71DC-422A-B2D8-2736E83F7072}" destId="{954B7508-1483-4A3D-B68B-E6DF1895A04A}" srcOrd="0" destOrd="0" presId="urn:microsoft.com/office/officeart/2008/layout/VerticalCurvedList"/>
    <dgm:cxn modelId="{A468464D-BC8F-4385-A4D6-45852BD6CF91}" type="presParOf" srcId="{5A99791D-9E28-4B3D-8ACD-8F48A5C6199A}" destId="{F20CF208-97D6-46CF-9E33-1A86CFD5AAF9}" srcOrd="5" destOrd="0" presId="urn:microsoft.com/office/officeart/2008/layout/VerticalCurvedList"/>
    <dgm:cxn modelId="{D26D7E68-5888-4570-BB56-635E36A21E1C}" type="presParOf" srcId="{5A99791D-9E28-4B3D-8ACD-8F48A5C6199A}" destId="{4F13CFEF-42F5-4EBF-80CC-C00890C830D2}" srcOrd="6" destOrd="0" presId="urn:microsoft.com/office/officeart/2008/layout/VerticalCurvedList"/>
    <dgm:cxn modelId="{2AB662BD-A381-4D23-BC2F-96EF1224C792}" type="presParOf" srcId="{4F13CFEF-42F5-4EBF-80CC-C00890C830D2}" destId="{C01AB7F3-281A-44D3-8B96-F924B44B294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B38993F-91D9-4E45-89FE-E7C2053BB052}">
      <dgm:prSet phldrT="[Text]" custT="1"/>
      <dgm:spPr>
        <a:solidFill>
          <a:srgbClr val="FFCCFF"/>
        </a:solidFill>
      </dgm:spPr>
      <dgm:t>
        <a:bodyPr/>
        <a:lstStyle/>
        <a:p>
          <a:pPr algn="just"/>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Cambria" pitchFamily="18" charset="0"/>
              <a:cs typeface="Times New Roman" panose="02020603050405020304" pitchFamily="18" charset="0"/>
            </a:rPr>
            <a:t>Nguyên</a:t>
          </a:r>
          <a:r>
            <a:rPr lang="en-US" sz="24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Cambria" pitchFamily="18" charset="0"/>
              <a:cs typeface="Times New Roman" panose="02020603050405020304" pitchFamily="18" charset="0"/>
            </a:rPr>
            <a:t>nhân</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2400" dirty="0">
              <a:solidFill>
                <a:schemeClr val="tx1"/>
              </a:solidFill>
              <a:latin typeface="Times New Roman" panose="02020603050405020304" pitchFamily="18" charset="0"/>
              <a:ea typeface="Cambria" pitchFamily="18" charset="0"/>
              <a:cs typeface="Times New Roman" panose="02020603050405020304" pitchFamily="18" charset="0"/>
            </a:rPr>
            <a:t>Ở miền Bắc, do ảnh hưởng của áp thấp Bắc Bộ nén gió thổi vào đất liền theo hướng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đông</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nam</a:t>
          </a:r>
          <a:r>
            <a:rPr lang="vi-VN" sz="2400" dirty="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mbria"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ea typeface="Cambria" pitchFamily="18" charset="0"/>
              <a:cs typeface="Times New Roman" panose="02020603050405020304" pitchFamily="18" charset="0"/>
            </a:rPr>
            <a:t>- Nửa đầu mùa hạ, gió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mùa</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tây</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nam</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2400" dirty="0">
              <a:solidFill>
                <a:schemeClr val="tx1"/>
              </a:solidFill>
              <a:latin typeface="Times New Roman" panose="02020603050405020304" pitchFamily="18" charset="0"/>
              <a:ea typeface="Cambria" pitchFamily="18" charset="0"/>
              <a:cs typeface="Times New Roman" panose="02020603050405020304" pitchFamily="18" charset="0"/>
            </a:rPr>
            <a:t>vượt dãy Trường Sơn, Pu Đen Đinh, Pu Sam Sao gây ra hiệu ứng phơn khô nóng cho cho phía  đông Trường Sơn và nam Tây Bắc</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2400" dirty="0">
              <a:solidFill>
                <a:schemeClr val="tx1"/>
              </a:solidFill>
              <a:latin typeface="Times New Roman" panose="02020603050405020304" pitchFamily="18" charset="0"/>
              <a:ea typeface="Cambria" pitchFamily="18" charset="0"/>
              <a:cs typeface="Times New Roman" panose="02020603050405020304" pitchFamily="18" charset="0"/>
            </a:rPr>
            <a:t>Trường Sơn Tây hay Tây Nguyên mưa quây, Trường Sơn Đông hay ven biển miền Trung thì nắng đốt.</a:t>
          </a:r>
          <a:endParaRPr lang="en-US" sz="240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1"/>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1"/>
      <dgm:spPr/>
    </dgm:pt>
    <dgm:pt modelId="{99D1BCB1-BBEC-4020-AF46-9B84DFEEEB12}" type="pres">
      <dgm:prSet presAssocID="{A55E36B4-5DBD-4D69-9E07-2ACE1B02C75C}" presName="dstNode" presStyleLbl="node1" presStyleIdx="0" presStyleCnt="1"/>
      <dgm:spPr/>
    </dgm:pt>
    <dgm:pt modelId="{BF667241-4B77-4509-A0B0-7DCCF6A8F059}" type="pres">
      <dgm:prSet presAssocID="{9B38993F-91D9-4E45-89FE-E7C2053BB052}" presName="text_1" presStyleLbl="node1" presStyleIdx="0" presStyleCnt="1" custScaleX="115916" custScaleY="193667">
        <dgm:presLayoutVars>
          <dgm:bulletEnabled val="1"/>
        </dgm:presLayoutVars>
      </dgm:prSet>
      <dgm:spPr/>
    </dgm:pt>
    <dgm:pt modelId="{4C25B685-3F9E-4210-AFAB-4659D4B22095}" type="pres">
      <dgm:prSet presAssocID="{9B38993F-91D9-4E45-89FE-E7C2053BB052}" presName="accent_1" presStyleCnt="0"/>
      <dgm:spPr/>
    </dgm:pt>
    <dgm:pt modelId="{BB02C15B-25BD-4CA5-8B62-85830BA892A9}" type="pres">
      <dgm:prSet presAssocID="{9B38993F-91D9-4E45-89FE-E7C2053BB052}" presName="accentRepeatNode" presStyleLbl="solidFgAcc1" presStyleIdx="0" presStyleCnt="1" custScaleX="64136" custScaleY="58934"/>
      <dgm:spPr>
        <a:blipFill rotWithShape="0">
          <a:blip xmlns:r="http://schemas.openxmlformats.org/officeDocument/2006/relationships" r:embed="rId1"/>
          <a:stretch>
            <a:fillRect/>
          </a:stretch>
        </a:blipFill>
      </dgm:spPr>
    </dgm:pt>
  </dgm:ptLst>
  <dgm:cxnLst>
    <dgm:cxn modelId="{85322E10-0D33-45E9-8C10-C73C628C7874}" type="presOf" srcId="{9B38993F-91D9-4E45-89FE-E7C2053BB052}" destId="{BF667241-4B77-4509-A0B0-7DCCF6A8F059}" srcOrd="0" destOrd="0" presId="urn:microsoft.com/office/officeart/2008/layout/VerticalCurvedList"/>
    <dgm:cxn modelId="{A5FCD2A0-2E05-4A94-846D-3F717015B2A6}" type="presOf" srcId="{D53B4CC3-4CE5-4F91-919B-A6C770DA696A}" destId="{C7497E28-FAE4-42DA-8D9D-5B4659273D7A}" srcOrd="0" destOrd="0" presId="urn:microsoft.com/office/officeart/2008/layout/VerticalCurvedList"/>
    <dgm:cxn modelId="{8761B4AA-516C-43AC-9284-45EC045711C4}"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0" destOrd="0" parTransId="{09D1B164-619A-4073-BC5B-FCA5E09B6EF1}" sibTransId="{D53B4CC3-4CE5-4F91-919B-A6C770DA696A}"/>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A289A51F-CBF2-45A0-AED7-5F65ED6EA1E2}" type="presParOf" srcId="{5A99791D-9E28-4B3D-8ACD-8F48A5C6199A}" destId="{BF667241-4B77-4509-A0B0-7DCCF6A8F059}" srcOrd="1" destOrd="0" presId="urn:microsoft.com/office/officeart/2008/layout/VerticalCurvedList"/>
    <dgm:cxn modelId="{C43B6D45-E5B8-474F-9F89-EF2ED213B228}" type="presParOf" srcId="{5A99791D-9E28-4B3D-8ACD-8F48A5C6199A}" destId="{4C25B685-3F9E-4210-AFAB-4659D4B22095}" srcOrd="2" destOrd="0" presId="urn:microsoft.com/office/officeart/2008/layout/VerticalCurvedList"/>
    <dgm:cxn modelId="{45948C72-1A4E-436A-A449-88DA9F4EAE4B}" type="presParOf" srcId="{4C25B685-3F9E-4210-AFAB-4659D4B2209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2400" b="1" dirty="0">
            <a:latin typeface="Times New Roman" panose="02020603050405020304" pitchFamily="18" charset="0"/>
            <a:ea typeface="Cambria" pitchFamily="18" charset="0"/>
            <a:cs typeface="Times New Roman" panose="02020603050405020304" pitchFamily="18" charset="0"/>
          </a:endParaRPr>
        </a:p>
        <a:p>
          <a:pPr algn="just"/>
          <a:r>
            <a:rPr lang="en-US" sz="2400" b="1" dirty="0">
              <a:latin typeface="Times New Roman" panose="02020603050405020304" pitchFamily="18" charset="0"/>
              <a:ea typeface="Cambria" pitchFamily="18" charset="0"/>
              <a:cs typeface="Times New Roman" panose="02020603050405020304" pitchFamily="18" charset="0"/>
            </a:rPr>
            <a:t>- Chia </a:t>
          </a:r>
          <a:r>
            <a:rPr lang="en-US" sz="2400" b="1" dirty="0" err="1">
              <a:latin typeface="Times New Roman" panose="02020603050405020304" pitchFamily="18" charset="0"/>
              <a:ea typeface="Cambria" pitchFamily="18" charset="0"/>
              <a:cs typeface="Times New Roman" panose="02020603050405020304" pitchFamily="18" charset="0"/>
            </a:rPr>
            <a:t>thành</a:t>
          </a:r>
          <a:r>
            <a:rPr lang="en-US" sz="2400" b="1" dirty="0">
              <a:latin typeface="Times New Roman" panose="02020603050405020304" pitchFamily="18" charset="0"/>
              <a:ea typeface="Cambria" pitchFamily="18" charset="0"/>
              <a:cs typeface="Times New Roman" panose="02020603050405020304" pitchFamily="18" charset="0"/>
            </a:rPr>
            <a:t> 2 </a:t>
          </a:r>
          <a:r>
            <a:rPr lang="en-US" sz="2400" b="1" dirty="0" err="1">
              <a:latin typeface="Times New Roman" panose="02020603050405020304" pitchFamily="18" charset="0"/>
              <a:ea typeface="Cambria" pitchFamily="18" charset="0"/>
              <a:cs typeface="Times New Roman" panose="02020603050405020304" pitchFamily="18" charset="0"/>
            </a:rPr>
            <a:t>miền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khí</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hậu</a:t>
          </a:r>
          <a:r>
            <a:rPr lang="en-US" sz="2400" b="1" dirty="0">
              <a:latin typeface="Times New Roman" panose="02020603050405020304" pitchFamily="18" charset="0"/>
              <a:ea typeface="Cambria" pitchFamily="18" charset="0"/>
              <a:cs typeface="Times New Roman" panose="02020603050405020304" pitchFamily="18" charset="0"/>
            </a:rPr>
            <a:t>:</a:t>
          </a:r>
        </a:p>
        <a:p>
          <a:pPr algn="just"/>
          <a:r>
            <a:rPr lang="en-US" sz="2400" b="0" dirty="0">
              <a:latin typeface="Times New Roman" panose="02020603050405020304" pitchFamily="18" charset="0"/>
              <a:ea typeface="Cambria" pitchFamily="18" charset="0"/>
              <a:cs typeface="Times New Roman" panose="02020603050405020304" pitchFamily="18" charset="0"/>
            </a:rPr>
            <a:t>+</a:t>
          </a:r>
          <a:r>
            <a:rPr lang="vi-VN" sz="2400" b="0" dirty="0">
              <a:latin typeface="Times New Roman" panose="02020603050405020304" pitchFamily="18" charset="0"/>
              <a:ea typeface="Cambria" pitchFamily="18" charset="0"/>
              <a:cs typeface="Times New Roman" panose="02020603050405020304" pitchFamily="18" charset="0"/>
            </a:rPr>
            <a:t> Miền khí hậu phía Bắc: nhiệt độ trung bình năm trên 20</a:t>
          </a:r>
          <a:r>
            <a:rPr lang="vi-VN" sz="2400" b="0" baseline="30000" dirty="0">
              <a:latin typeface="Times New Roman" panose="02020603050405020304" pitchFamily="18" charset="0"/>
              <a:ea typeface="Cambria" pitchFamily="18" charset="0"/>
              <a:cs typeface="Times New Roman" panose="02020603050405020304" pitchFamily="18" charset="0"/>
            </a:rPr>
            <a:t>0</a:t>
          </a:r>
          <a:r>
            <a:rPr lang="vi-VN" sz="2400" b="0" dirty="0">
              <a:latin typeface="Times New Roman" panose="02020603050405020304" pitchFamily="18" charset="0"/>
              <a:ea typeface="Cambria" pitchFamily="18" charset="0"/>
              <a:cs typeface="Times New Roman" panose="02020603050405020304" pitchFamily="18" charset="0"/>
            </a:rPr>
            <a:t>C, có mùa đông lạnh, ít mưa; mùa hạ nóng, ẩm và mưa nhiều.</a:t>
          </a:r>
          <a:endParaRPr lang="en-US" sz="2400" b="0" dirty="0">
            <a:latin typeface="Times New Roman" panose="02020603050405020304" pitchFamily="18" charset="0"/>
            <a:ea typeface="Cambria" pitchFamily="18" charset="0"/>
            <a:cs typeface="Times New Roman" panose="02020603050405020304" pitchFamily="18" charset="0"/>
          </a:endParaRPr>
        </a:p>
        <a:p>
          <a:pPr algn="just"/>
          <a:r>
            <a:rPr lang="en-US" sz="2400" b="0" dirty="0">
              <a:latin typeface="Times New Roman" panose="02020603050405020304" pitchFamily="18" charset="0"/>
              <a:ea typeface="Cambria" pitchFamily="18" charset="0"/>
              <a:cs typeface="Times New Roman" panose="02020603050405020304" pitchFamily="18" charset="0"/>
            </a:rPr>
            <a:t>+</a:t>
          </a:r>
          <a:r>
            <a:rPr lang="vi-VN" sz="2400" b="0" dirty="0">
              <a:latin typeface="Times New Roman" panose="02020603050405020304" pitchFamily="18" charset="0"/>
              <a:ea typeface="Cambria" pitchFamily="18" charset="0"/>
              <a:cs typeface="Times New Roman" panose="02020603050405020304" pitchFamily="18" charset="0"/>
            </a:rPr>
            <a:t> Miền khí hậu phía Nam: nhiệt độ trung bình năm trên 25</a:t>
          </a:r>
          <a:r>
            <a:rPr lang="vi-VN" sz="2400" b="0" baseline="30000" dirty="0">
              <a:latin typeface="Times New Roman" panose="02020603050405020304" pitchFamily="18" charset="0"/>
              <a:ea typeface="Cambria" pitchFamily="18" charset="0"/>
              <a:cs typeface="Times New Roman" panose="02020603050405020304" pitchFamily="18" charset="0"/>
            </a:rPr>
            <a:t>0</a:t>
          </a:r>
          <a:r>
            <a:rPr lang="vi-VN" sz="2400" b="0" dirty="0">
              <a:latin typeface="Times New Roman" panose="02020603050405020304" pitchFamily="18" charset="0"/>
              <a:ea typeface="Cambria" pitchFamily="18" charset="0"/>
              <a:cs typeface="Times New Roman" panose="02020603050405020304" pitchFamily="18" charset="0"/>
            </a:rPr>
            <a:t>C, có 2 mùa mưa, khô phân hóa rõ rệt.</a:t>
          </a:r>
          <a:endParaRPr lang="en-US" sz="2400" b="0" dirty="0">
            <a:latin typeface="Times New Roman" panose="02020603050405020304" pitchFamily="18" charset="0"/>
            <a:ea typeface="Cambria" pitchFamily="18" charset="0"/>
            <a:cs typeface="Times New Roman" panose="02020603050405020304" pitchFamily="18" charset="0"/>
          </a:endParaRPr>
        </a:p>
        <a:p>
          <a:pPr algn="just"/>
          <a:endParaRPr lang="en-US" sz="2400" dirty="0">
            <a:latin typeface="Times New Roman" panose="02020603050405020304" pitchFamily="18" charset="0"/>
            <a:ea typeface="Cambria" pitchFamily="18" charset="0"/>
            <a:cs typeface="Times New Roman" panose="02020603050405020304"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2400" b="1" dirty="0" err="1">
              <a:latin typeface="Times New Roman" panose="02020603050405020304" pitchFamily="18" charset="0"/>
              <a:ea typeface="Cambria" pitchFamily="18" charset="0"/>
              <a:cs typeface="Times New Roman" panose="02020603050405020304" pitchFamily="18" charset="0"/>
            </a:rPr>
            <a:t>Nguyên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nhân</a:t>
          </a:r>
          <a:r>
            <a:rPr lang="en-US" sz="2400" b="1" dirty="0">
              <a:latin typeface="Times New Roman" panose="02020603050405020304" pitchFamily="18" charset="0"/>
              <a:ea typeface="Cambria" pitchFamily="18" charset="0"/>
              <a:cs typeface="Times New Roman" panose="02020603050405020304" pitchFamily="18" charset="0"/>
            </a:rPr>
            <a:t>: </a:t>
          </a:r>
          <a:r>
            <a:rPr lang="vi-VN" sz="2400" dirty="0">
              <a:latin typeface="Times New Roman" panose="02020603050405020304" pitchFamily="18" charset="0"/>
              <a:ea typeface="Cambria" pitchFamily="18" charset="0"/>
              <a:cs typeface="Times New Roman" panose="02020603050405020304" pitchFamily="18" charset="0"/>
            </a:rPr>
            <a:t>Lãnh thổ Việt Nam trải dài trên 15 vĩ độ, nên từ Bắc vào Nam các yếu tố khí hậu sẽ có sự thay đổi.</a:t>
          </a:r>
          <a:endParaRPr lang="en-US" sz="2400" dirty="0">
            <a:latin typeface="Times New Roman" panose="02020603050405020304" pitchFamily="18" charset="0"/>
            <a:ea typeface="Cambria" pitchFamily="18" charset="0"/>
            <a:cs typeface="Times New Roman" panose="02020603050405020304"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57190" custScaleY="199791">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56167" custScaleY="92512" custLinFactNeighborX="890" custLinFactNeighborY="96148">
        <dgm:presLayoutVars>
          <dgm:bulletEnabled val="1"/>
        </dgm:presLayoutVars>
      </dgm:prSet>
      <dgm:spPr/>
    </dgm:pt>
    <dgm:pt modelId="{141BEE08-5722-469A-B9F3-8E07BBF8920A}" type="pres">
      <dgm:prSet presAssocID="{CB807F31-ECF1-445C-8A50-F2142A95B81B}" presName="aSpace" presStyleCnt="0"/>
      <dgm:spPr/>
    </dgm:pt>
  </dgm:ptLst>
  <dgm:cxnLst>
    <dgm:cxn modelId="{C0A1B037-0849-4E8E-B5C5-D76CB18E52D2}"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0F2CC868-D69A-4371-822D-582B5DFA4A55}" srcId="{F8FB1BAA-46E4-4577-AFAC-5F828FD8BB19}" destId="{CB807F31-ECF1-445C-8A50-F2142A95B81B}" srcOrd="1" destOrd="0" parTransId="{6D34D407-7251-4C00-94F0-9077D9B9C853}" sibTransId="{9827D528-7D22-4F11-B45B-B8DA8142084D}"/>
    <dgm:cxn modelId="{D0F40AB4-76A9-453E-BA6A-BB677768215B}" type="presOf" srcId="{CB807F31-ECF1-445C-8A50-F2142A95B81B}" destId="{44950B27-9C88-48FB-93D2-768D8C5CDC89}" srcOrd="0" destOrd="0" presId="urn:microsoft.com/office/officeart/2005/8/layout/pyramid2"/>
    <dgm:cxn modelId="{0A5B03DE-DEF7-472F-91C3-E485D245037B}" type="presOf" srcId="{8C568308-3967-4C6B-A074-39BA95099F84}" destId="{1E32AF36-1422-4DC3-9BCD-6321EEB14E5D}"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2400" b="1" dirty="0">
              <a:latin typeface="Times New Roman" panose="02020603050405020304" pitchFamily="18" charset="0"/>
              <a:ea typeface="Cambria" pitchFamily="18" charset="0"/>
              <a:cs typeface="Times New Roman" panose="02020603050405020304" pitchFamily="18" charset="0"/>
            </a:rPr>
            <a:t>- Chia </a:t>
          </a:r>
          <a:r>
            <a:rPr lang="en-US" sz="2400" b="1" dirty="0" err="1">
              <a:latin typeface="Times New Roman" panose="02020603050405020304" pitchFamily="18" charset="0"/>
              <a:ea typeface="Cambria" pitchFamily="18" charset="0"/>
              <a:cs typeface="Times New Roman" panose="02020603050405020304" pitchFamily="18" charset="0"/>
            </a:rPr>
            <a:t>thành</a:t>
          </a:r>
          <a:r>
            <a:rPr lang="en-US" sz="2400" b="1" dirty="0">
              <a:latin typeface="Times New Roman" panose="02020603050405020304" pitchFamily="18" charset="0"/>
              <a:ea typeface="Cambria" pitchFamily="18" charset="0"/>
              <a:cs typeface="Times New Roman" panose="02020603050405020304" pitchFamily="18" charset="0"/>
            </a:rPr>
            <a:t> 3 </a:t>
          </a:r>
          <a:r>
            <a:rPr lang="en-US" sz="2400" b="1" dirty="0" err="1">
              <a:latin typeface="Times New Roman" panose="02020603050405020304" pitchFamily="18" charset="0"/>
              <a:ea typeface="Cambria" pitchFamily="18" charset="0"/>
              <a:cs typeface="Times New Roman" panose="02020603050405020304" pitchFamily="18" charset="0"/>
            </a:rPr>
            <a:t>vùng</a:t>
          </a:r>
          <a:r>
            <a:rPr lang="en-US" sz="2400" b="1" dirty="0">
              <a:latin typeface="Times New Roman" panose="02020603050405020304" pitchFamily="18" charset="0"/>
              <a:ea typeface="Cambria" pitchFamily="18" charset="0"/>
              <a:cs typeface="Times New Roman" panose="02020603050405020304" pitchFamily="18" charset="0"/>
            </a:rPr>
            <a:t>:</a:t>
          </a:r>
        </a:p>
        <a:p>
          <a:pPr algn="just"/>
          <a:r>
            <a:rPr lang="nl-NL" sz="2400" dirty="0">
              <a:effectLst/>
              <a:latin typeface="Times New Roman" panose="02020603050405020304" pitchFamily="18" charset="0"/>
              <a:ea typeface="Cambria" pitchFamily="18" charset="0"/>
              <a:cs typeface="Times New Roman" panose="02020603050405020304" pitchFamily="18" charset="0"/>
            </a:rPr>
            <a:t>+ Vùng biển và thềm lục địa có khí hậu ôn hoà hơn trong đất liền.</a:t>
          </a:r>
          <a:endParaRPr lang="en-US" sz="2400" dirty="0">
            <a:effectLst/>
            <a:latin typeface="Times New Roman" panose="02020603050405020304" pitchFamily="18" charset="0"/>
            <a:ea typeface="Cambria" pitchFamily="18" charset="0"/>
            <a:cs typeface="Times New Roman" panose="02020603050405020304" pitchFamily="18" charset="0"/>
          </a:endParaRPr>
        </a:p>
        <a:p>
          <a:pPr algn="just"/>
          <a:r>
            <a:rPr lang="nl-NL" sz="2400" dirty="0">
              <a:effectLst/>
              <a:latin typeface="Times New Roman" panose="02020603050405020304" pitchFamily="18" charset="0"/>
              <a:ea typeface="Cambria" pitchFamily="18" charset="0"/>
              <a:cs typeface="Times New Roman" panose="02020603050405020304" pitchFamily="18" charset="0"/>
            </a:rPr>
            <a:t>+ Vùng đồng bằng ven biển có khí hậu nhiệt đới ẩm gió mùa.</a:t>
          </a:r>
          <a:endParaRPr lang="en-US" sz="2400" dirty="0">
            <a:effectLst/>
            <a:latin typeface="Times New Roman" panose="02020603050405020304" pitchFamily="18" charset="0"/>
            <a:ea typeface="Cambria" pitchFamily="18" charset="0"/>
            <a:cs typeface="Times New Roman" panose="02020603050405020304" pitchFamily="18" charset="0"/>
          </a:endParaRPr>
        </a:p>
        <a:p>
          <a:pPr algn="just"/>
          <a:r>
            <a:rPr lang="nl-NL" sz="2400" dirty="0">
              <a:effectLst/>
              <a:latin typeface="Times New Roman" panose="02020603050405020304" pitchFamily="18" charset="0"/>
              <a:ea typeface="Cambria" pitchFamily="18" charset="0"/>
              <a:cs typeface="Times New Roman" panose="02020603050405020304" pitchFamily="18" charset="0"/>
            </a:rPr>
            <a:t>+ Vùng đồi núi phía tây khí hậu phân hóa phức tạp do tác động của gió mùa và hướng của các dãy núi.</a:t>
          </a:r>
          <a:endParaRPr lang="en-US" sz="2400" b="0" dirty="0">
            <a:latin typeface="Times New Roman" panose="02020603050405020304" pitchFamily="18" charset="0"/>
            <a:ea typeface="Cambria" pitchFamily="18" charset="0"/>
            <a:cs typeface="Times New Roman" panose="02020603050405020304"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2400" b="1" dirty="0" err="1">
              <a:latin typeface="Times New Roman" panose="02020603050405020304" pitchFamily="18" charset="0"/>
              <a:ea typeface="Cambria" pitchFamily="18" charset="0"/>
              <a:cs typeface="Times New Roman" panose="02020603050405020304" pitchFamily="18" charset="0"/>
            </a:rPr>
            <a:t>Nguyên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nhân</a:t>
          </a:r>
          <a:r>
            <a:rPr lang="en-US" sz="2400" b="1" dirty="0">
              <a:latin typeface="Times New Roman" panose="02020603050405020304" pitchFamily="18" charset="0"/>
              <a:ea typeface="Cambria" pitchFamily="18" charset="0"/>
              <a:cs typeface="Times New Roman" panose="02020603050405020304" pitchFamily="18" charset="0"/>
            </a:rPr>
            <a:t>: </a:t>
          </a:r>
          <a:r>
            <a:rPr lang="vi-VN" sz="2400" b="0" dirty="0">
              <a:latin typeface="Times New Roman" panose="02020603050405020304" pitchFamily="18" charset="0"/>
              <a:ea typeface="Cambria" pitchFamily="18" charset="0"/>
              <a:cs typeface="Times New Roman" panose="02020603050405020304" pitchFamily="18" charset="0"/>
            </a:rPr>
            <a:t>Địa hình kết hợp với hướng gió làm cho khí hậu nước ta phân hóa Đông – Tây</a:t>
          </a:r>
          <a:r>
            <a:rPr lang="en-US" sz="2400" b="0" dirty="0">
              <a:latin typeface="Times New Roman" panose="02020603050405020304" pitchFamily="18" charset="0"/>
              <a:ea typeface="Cambria" pitchFamily="18" charset="0"/>
              <a:cs typeface="Times New Roman" panose="02020603050405020304" pitchFamily="18" charset="0"/>
            </a:rPr>
            <a:t>.</a:t>
          </a: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custLinFactNeighborX="-14706" custLinFactNeighborY="-1816"/>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78143" custScaleY="202046" custLinFactY="11813" custLinFactNeighborX="-20316" custLinFactNeighborY="100000">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76504" custScaleY="83890" custLinFactY="19398" custLinFactNeighborX="-17443" custLinFactNeighborY="100000">
        <dgm:presLayoutVars>
          <dgm:bulletEnabled val="1"/>
        </dgm:presLayoutVars>
      </dgm:prSet>
      <dgm:spPr/>
    </dgm:pt>
    <dgm:pt modelId="{141BEE08-5722-469A-B9F3-8E07BBF8920A}" type="pres">
      <dgm:prSet presAssocID="{CB807F31-ECF1-445C-8A50-F2142A95B81B}" presName="aSpace" presStyleCnt="0"/>
      <dgm:spPr/>
    </dgm:pt>
  </dgm:ptLst>
  <dgm:cxnLst>
    <dgm:cxn modelId="{8B795016-9943-4BBC-8DD4-19A71849765F}" type="presOf" srcId="{CB807F31-ECF1-445C-8A50-F2142A95B81B}" destId="{44950B27-9C88-48FB-93D2-768D8C5CDC89}"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E3CD0BC9-68E4-4D2A-8690-4438CE1EAF10}" type="presOf" srcId="{F8FB1BAA-46E4-4577-AFAC-5F828FD8BB19}" destId="{E7D6C0B8-61E8-4D3F-AF82-9E2EFD3F38A0}" srcOrd="0" destOrd="0" presId="urn:microsoft.com/office/officeart/2005/8/layout/pyramid2"/>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a:solidFill>
                <a:srgbClr val="FF0000"/>
              </a:solidFill>
              <a:latin typeface="Cambria" pitchFamily="18" charset="0"/>
              <a:ea typeface="Cambria" pitchFamily="18" charset="0"/>
            </a:rPr>
            <a:t>NHÓM 2</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Lào</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Cai</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custT="1"/>
      <dgm:spPr/>
      <dgm:t>
        <a:bodyPr/>
        <a:lstStyle/>
        <a:p>
          <a:endParaRPr lang="en-US" sz="2000"/>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2000" b="1" dirty="0">
              <a:solidFill>
                <a:schemeClr val="tx1"/>
              </a:solidFill>
              <a:latin typeface="Cambria" pitchFamily="18" charset="0"/>
              <a:ea typeface="Cambria" pitchFamily="18" charset="0"/>
            </a:rPr>
            <a:t>- Về nhiệt độ:</a:t>
          </a:r>
          <a:endParaRPr lang="en-US" sz="2000" b="1"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Nhiệt độ trung bình năm: 22,4</a:t>
          </a:r>
          <a:r>
            <a:rPr lang="vi-VN" sz="2000" baseline="30000" dirty="0">
              <a:solidFill>
                <a:schemeClr val="tx1"/>
              </a:solidFill>
              <a:latin typeface="Cambria" pitchFamily="18" charset="0"/>
              <a:ea typeface="Cambria" pitchFamily="18" charset="0"/>
            </a:rPr>
            <a:t>0</a:t>
          </a:r>
          <a:r>
            <a:rPr lang="vi-VN" sz="2000" dirty="0">
              <a:solidFill>
                <a:schemeClr val="tx1"/>
              </a:solidFill>
              <a:latin typeface="Cambria" pitchFamily="18" charset="0"/>
              <a:ea typeface="Cambria" pitchFamily="18" charset="0"/>
            </a:rPr>
            <a:t>C.</a:t>
          </a:r>
          <a:endParaRPr lang="en-US" sz="2000"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Nhiệt độ cao nhất khoảng 28</a:t>
          </a:r>
          <a:r>
            <a:rPr lang="vi-VN" sz="2000" baseline="30000" dirty="0">
              <a:solidFill>
                <a:schemeClr val="tx1"/>
              </a:solidFill>
              <a:latin typeface="Cambria" pitchFamily="18" charset="0"/>
              <a:ea typeface="Cambria" pitchFamily="18" charset="0"/>
            </a:rPr>
            <a:t>0</a:t>
          </a:r>
          <a:r>
            <a:rPr lang="vi-VN" sz="2000" dirty="0">
              <a:solidFill>
                <a:schemeClr val="tx1"/>
              </a:solidFill>
              <a:latin typeface="Cambria" pitchFamily="18" charset="0"/>
              <a:ea typeface="Cambria" pitchFamily="18" charset="0"/>
            </a:rPr>
            <a:t>C, thấp nhất khoảng 15</a:t>
          </a:r>
          <a:r>
            <a:rPr lang="vi-VN" sz="2000" baseline="30000" dirty="0">
              <a:solidFill>
                <a:schemeClr val="tx1"/>
              </a:solidFill>
              <a:latin typeface="Cambria" pitchFamily="18" charset="0"/>
              <a:ea typeface="Cambria" pitchFamily="18" charset="0"/>
            </a:rPr>
            <a:t>0</a:t>
          </a:r>
          <a:r>
            <a:rPr lang="vi-VN" sz="2000" dirty="0">
              <a:solidFill>
                <a:schemeClr val="tx1"/>
              </a:solidFill>
              <a:latin typeface="Cambria" pitchFamily="18" charset="0"/>
              <a:ea typeface="Cambria" pitchFamily="18" charset="0"/>
            </a:rPr>
            <a:t>C.</a:t>
          </a:r>
          <a:endParaRPr lang="en-US" sz="2000" dirty="0">
            <a:solidFill>
              <a:schemeClr val="tx1"/>
            </a:solidFill>
            <a:latin typeface="Cambria" pitchFamily="18" charset="0"/>
            <a:ea typeface="Cambria" pitchFamily="18" charset="0"/>
          </a:endParaRPr>
        </a:p>
      </dgm:t>
    </dgm:pt>
    <dgm:pt modelId="{628BFE78-A541-4A4D-AE8E-691C1888CC46}" type="parTrans" cxnId="{E5C9BD0F-C1F3-4729-9572-03CEA9B9B1EF}">
      <dgm:prSet custT="1"/>
      <dgm:spPr/>
      <dgm:t>
        <a:bodyPr/>
        <a:lstStyle/>
        <a:p>
          <a:endParaRPr lang="en-US" sz="2000"/>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2000" b="1" dirty="0">
              <a:solidFill>
                <a:schemeClr val="tx1"/>
              </a:solidFill>
              <a:latin typeface="Cambria" pitchFamily="18" charset="0"/>
              <a:ea typeface="Cambria" pitchFamily="18" charset="0"/>
            </a:rPr>
            <a:t>- Về lượng mưa:</a:t>
          </a:r>
          <a:endParaRPr lang="en-US" sz="2000" b="1"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Tổng lượng mưa trong năm : 1765mm.</a:t>
          </a:r>
          <a:endParaRPr lang="en-US" sz="2000"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Lượng mưa cao nhất khoảng 350mm, lượng mưa thấp nhất khoảng 35mm.</a:t>
          </a:r>
          <a:endParaRPr lang="en-US" sz="2000" dirty="0">
            <a:solidFill>
              <a:schemeClr val="tx1"/>
            </a:solidFill>
            <a:latin typeface="Cambria" pitchFamily="18" charset="0"/>
            <a:ea typeface="Cambria" pitchFamily="18" charset="0"/>
          </a:endParaRPr>
        </a:p>
      </dgm:t>
    </dgm:pt>
    <dgm:pt modelId="{4C34C2E4-DF8D-4994-B558-0EF1B663C4F4}" type="parTrans" cxnId="{020B01D1-0AE6-4BAA-9818-C6DA2C85BF28}">
      <dgm:prSet custT="1"/>
      <dgm:spPr/>
      <dgm:t>
        <a:bodyPr/>
        <a:lstStyle/>
        <a:p>
          <a:endParaRPr lang="en-US" sz="2000"/>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a:solidFill>
                <a:schemeClr val="tx1"/>
              </a:solidFill>
              <a:latin typeface="Cambria" pitchFamily="18" charset="0"/>
              <a:ea typeface="Cambria" pitchFamily="18" charset="0"/>
            </a:rPr>
            <a:t>Sa </a:t>
          </a:r>
        </a:p>
        <a:p>
          <a:r>
            <a:rPr lang="en-US" sz="2000" b="1" dirty="0">
              <a:solidFill>
                <a:schemeClr val="tx1"/>
              </a:solidFill>
              <a:latin typeface="Cambria" pitchFamily="18" charset="0"/>
              <a:ea typeface="Cambria" pitchFamily="18" charset="0"/>
            </a:rPr>
            <a:t>Pa</a:t>
          </a:r>
        </a:p>
      </dgm:t>
    </dgm:pt>
    <dgm:pt modelId="{552909E3-A49D-419A-A306-3A8A76B0346F}" type="parTrans" cxnId="{B0948D33-BD34-4E03-B586-B3D7BC76211D}">
      <dgm:prSet custT="1"/>
      <dgm:spPr/>
      <dgm:t>
        <a:bodyPr/>
        <a:lstStyle/>
        <a:p>
          <a:endParaRPr lang="en-US" sz="2000"/>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2000" b="1" dirty="0">
              <a:solidFill>
                <a:schemeClr val="tx1"/>
              </a:solidFill>
              <a:latin typeface="Cambria" pitchFamily="18" charset="0"/>
              <a:ea typeface="Cambria" pitchFamily="18" charset="0"/>
            </a:rPr>
            <a:t>- Về nhiệt độ:</a:t>
          </a:r>
          <a:endParaRPr lang="en-US" sz="2000" b="1"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Nhiệt độ trung bình năm: 15,5</a:t>
          </a:r>
          <a:r>
            <a:rPr lang="vi-VN" sz="2000" baseline="30000" dirty="0">
              <a:solidFill>
                <a:schemeClr val="tx1"/>
              </a:solidFill>
              <a:latin typeface="Cambria" pitchFamily="18" charset="0"/>
              <a:ea typeface="Cambria" pitchFamily="18" charset="0"/>
            </a:rPr>
            <a:t>0</a:t>
          </a:r>
          <a:r>
            <a:rPr lang="vi-VN" sz="2000" dirty="0">
              <a:solidFill>
                <a:schemeClr val="tx1"/>
              </a:solidFill>
              <a:latin typeface="Cambria" pitchFamily="18" charset="0"/>
              <a:ea typeface="Cambria" pitchFamily="18" charset="0"/>
            </a:rPr>
            <a:t>C.</a:t>
          </a:r>
          <a:endParaRPr lang="en-US" sz="2000"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Nhiệt độ cao nhất khoảng 20</a:t>
          </a:r>
          <a:r>
            <a:rPr lang="vi-VN" sz="2000" baseline="30000" dirty="0">
              <a:solidFill>
                <a:schemeClr val="tx1"/>
              </a:solidFill>
              <a:latin typeface="Cambria" pitchFamily="18" charset="0"/>
              <a:ea typeface="Cambria" pitchFamily="18" charset="0"/>
            </a:rPr>
            <a:t>0</a:t>
          </a:r>
          <a:r>
            <a:rPr lang="vi-VN" sz="2000" dirty="0">
              <a:solidFill>
                <a:schemeClr val="tx1"/>
              </a:solidFill>
              <a:latin typeface="Cambria" pitchFamily="18" charset="0"/>
              <a:ea typeface="Cambria" pitchFamily="18" charset="0"/>
            </a:rPr>
            <a:t>C, thấp nhất khoảng 8</a:t>
          </a:r>
          <a:r>
            <a:rPr lang="vi-VN" sz="2000" baseline="30000" dirty="0">
              <a:solidFill>
                <a:schemeClr val="tx1"/>
              </a:solidFill>
              <a:latin typeface="Cambria" pitchFamily="18" charset="0"/>
              <a:ea typeface="Cambria" pitchFamily="18" charset="0"/>
            </a:rPr>
            <a:t>0</a:t>
          </a:r>
          <a:r>
            <a:rPr lang="vi-VN" sz="2000" dirty="0">
              <a:solidFill>
                <a:schemeClr val="tx1"/>
              </a:solidFill>
              <a:latin typeface="Cambria" pitchFamily="18" charset="0"/>
              <a:ea typeface="Cambria" pitchFamily="18" charset="0"/>
            </a:rPr>
            <a:t>C.</a:t>
          </a:r>
          <a:endParaRPr lang="en-US" sz="2000" dirty="0">
            <a:solidFill>
              <a:schemeClr val="tx1"/>
            </a:solidFill>
            <a:latin typeface="Cambria" pitchFamily="18" charset="0"/>
            <a:ea typeface="Cambria" pitchFamily="18" charset="0"/>
          </a:endParaRPr>
        </a:p>
      </dgm:t>
    </dgm:pt>
    <dgm:pt modelId="{665372D5-BE4E-4DCA-B1F6-E02FDFAAF9A2}" type="parTrans" cxnId="{8C65C94C-85AC-415D-AAA7-32CAA3931FB8}">
      <dgm:prSet custT="1"/>
      <dgm:spPr/>
      <dgm:t>
        <a:bodyPr/>
        <a:lstStyle/>
        <a:p>
          <a:endParaRPr lang="en-US" sz="2000"/>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2000" b="1" dirty="0">
              <a:solidFill>
                <a:schemeClr val="tx1"/>
              </a:solidFill>
              <a:latin typeface="Cambria" pitchFamily="18" charset="0"/>
              <a:ea typeface="Cambria" pitchFamily="18" charset="0"/>
            </a:rPr>
            <a:t>- Về lượng mưa:</a:t>
          </a:r>
          <a:endParaRPr lang="en-US" sz="2000" b="1"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Tổng lượng mưa trong năm : 2674mm.</a:t>
          </a:r>
          <a:endParaRPr lang="en-US" sz="2000" dirty="0">
            <a:solidFill>
              <a:schemeClr val="tx1"/>
            </a:solidFill>
            <a:latin typeface="Cambria" pitchFamily="18" charset="0"/>
            <a:ea typeface="Cambria" pitchFamily="18" charset="0"/>
          </a:endParaRPr>
        </a:p>
        <a:p>
          <a:pPr algn="just"/>
          <a:r>
            <a:rPr lang="vi-VN" sz="2000" dirty="0">
              <a:solidFill>
                <a:schemeClr val="tx1"/>
              </a:solidFill>
              <a:latin typeface="Cambria" pitchFamily="18" charset="0"/>
              <a:ea typeface="Cambria" pitchFamily="18" charset="0"/>
            </a:rPr>
            <a:t>+ Lượng mưa cao nhất khoảng 500mm, lượng mưa thấp nhất khoảng 80mm.</a:t>
          </a:r>
          <a:endParaRPr lang="en-US" sz="2000" dirty="0">
            <a:solidFill>
              <a:schemeClr val="tx1"/>
            </a:solidFill>
            <a:latin typeface="Cambria" pitchFamily="18" charset="0"/>
            <a:ea typeface="Cambria" pitchFamily="18" charset="0"/>
          </a:endParaRPr>
        </a:p>
      </dgm:t>
    </dgm:pt>
    <dgm:pt modelId="{99908FFD-A0F5-4A87-B547-D4BBAEEB43AA}" type="parTrans" cxnId="{D336C923-F5B6-4B42-BAC3-A1769EF43F00}">
      <dgm:prSet custT="1"/>
      <dgm:spPr/>
      <dgm:t>
        <a:bodyPr/>
        <a:lstStyle/>
        <a:p>
          <a:endParaRPr lang="en-US" sz="2000"/>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5818">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pt>
    <dgm:pt modelId="{5518DF69-BB7B-49B4-B920-0E581597F8FE}" type="pres">
      <dgm:prSet presAssocID="{628BFE78-A541-4A4D-AE8E-691C1888CC46}" presName="connTx" presStyleLbl="parChTrans1D3" presStyleIdx="0" presStyleCnt="4"/>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pt>
    <dgm:pt modelId="{B41E6B5A-A328-4DE1-8785-B9517E0A6BB1}" type="pres">
      <dgm:prSet presAssocID="{4C34C2E4-DF8D-4994-B558-0EF1B663C4F4}" presName="connTx" presStyleLbl="parChTrans1D3" presStyleIdx="1" presStyleCnt="4"/>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pt>
    <dgm:pt modelId="{A1FEFD21-6778-4284-B86B-C974983303A3}" type="pres">
      <dgm:prSet presAssocID="{665372D5-BE4E-4DCA-B1F6-E02FDFAAF9A2}" presName="connTx" presStyleLbl="parChTrans1D3" presStyleIdx="2" presStyleCnt="4"/>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pt>
    <dgm:pt modelId="{80640835-4190-482C-AF6B-5C3B01C3B856}" type="pres">
      <dgm:prSet presAssocID="{99908FFD-A0F5-4A87-B547-D4BBAEEB43AA}" presName="connTx" presStyleLbl="parChTrans1D3" presStyleIdx="3" presStyleCnt="4"/>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pt>
    <dgm:pt modelId="{AA72D46F-F664-4809-9A80-AB681CBC2A82}" type="pres">
      <dgm:prSet presAssocID="{8223C472-8209-42F3-B27B-AD74AB189A29}" presName="level3hierChild" presStyleCnt="0"/>
      <dgm:spPr/>
    </dgm:pt>
  </dgm:ptLst>
  <dgm:cxnLst>
    <dgm:cxn modelId="{E0F8610F-57F2-4310-A718-C21CE0A0313E}"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1" destOrd="0" parTransId="{99908FFD-A0F5-4A87-B547-D4BBAEEB43AA}" sibTransId="{CC5F4844-3B24-47F4-9ADF-C6338428CC3E}"/>
    <dgm:cxn modelId="{9E33052E-A6C1-483A-8227-F5B8E5F85C12}" type="presOf" srcId="{552909E3-A49D-419A-A306-3A8A76B0346F}" destId="{37AA8596-C342-4C9F-A426-C1E1A14A36E8}" srcOrd="1" destOrd="0" presId="urn:microsoft.com/office/officeart/2005/8/layout/hierarchy2"/>
    <dgm:cxn modelId="{7D68E32F-AFFC-4639-8D3F-07A06EE6F45F}"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5BF19A60-9E62-4E9A-B02F-D052EA242DA1}" type="presOf" srcId="{2354FD9F-CD2E-44A5-B060-5A930A4E99F0}" destId="{E06B0587-1B83-4659-BE19-EEC915595376}"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65AB6066-F71D-4E8E-AF1F-6C1BBD7E119B}" type="presOf" srcId="{AE81F2B6-4AEB-45C9-99C1-9516D9169289}" destId="{74752D16-F284-4733-BD06-D81B903FC595}"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FB54B072-809B-4EA2-B854-814D6E064F1A}" type="presOf" srcId="{628BFE78-A541-4A4D-AE8E-691C1888CC46}" destId="{BEE14AB2-5155-4062-BDC9-81FC40CC96C5}"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91EB7779-2FB9-42C4-BB18-3FAFD4902027}" type="presOf" srcId="{4C34C2E4-DF8D-4994-B558-0EF1B663C4F4}" destId="{085DDCEE-9B2A-4FE1-8803-7719DDB3D6CB}" srcOrd="0" destOrd="0" presId="urn:microsoft.com/office/officeart/2005/8/layout/hierarchy2"/>
    <dgm:cxn modelId="{C962CF80-F118-4161-A1ED-CFA7DF3229D4}" type="presOf" srcId="{628BFE78-A541-4A4D-AE8E-691C1888CC46}" destId="{5518DF69-BB7B-49B4-B920-0E581597F8FE}" srcOrd="1"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C8E306A1-CA0B-456F-9C1B-8DC1D057504D}" type="presOf" srcId="{99908FFD-A0F5-4A87-B547-D4BBAEEB43AA}" destId="{80640835-4190-482C-AF6B-5C3B01C3B856}" srcOrd="1"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70FA3DB-70BA-4C44-8D8C-A31BFE12AEEC}" type="presOf" srcId="{F3A90923-DA21-429E-BA8C-0BC22FE0EE25}" destId="{00160372-EE32-43F3-AEC8-EDBE1EE30523}"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CB807F31-ECF1-445C-8A50-F2142A95B81B}">
      <dgm:prSet custT="1"/>
      <dgm:spPr/>
      <dgm:t>
        <a:bodyPr/>
        <a:lstStyle/>
        <a:p>
          <a:pPr algn="just"/>
          <a:endParaRPr lang="en-US" sz="2400" b="1" dirty="0">
            <a:latin typeface="Times New Roman" panose="02020603050405020304" pitchFamily="18" charset="0"/>
            <a:ea typeface="Cambria" pitchFamily="18" charset="0"/>
            <a:cs typeface="Times New Roman" panose="02020603050405020304" pitchFamily="18" charset="0"/>
          </a:endParaRPr>
        </a:p>
        <a:p>
          <a:pPr algn="just"/>
          <a:r>
            <a:rPr lang="en-US" sz="2400" b="1" dirty="0" err="1">
              <a:latin typeface="Times New Roman" panose="02020603050405020304" pitchFamily="18" charset="0"/>
              <a:ea typeface="Cambria" pitchFamily="18" charset="0"/>
              <a:cs typeface="Times New Roman" panose="02020603050405020304" pitchFamily="18" charset="0"/>
            </a:rPr>
            <a:t>Nguyên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nhân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0" dirty="0">
              <a:latin typeface="Times New Roman" panose="02020603050405020304" pitchFamily="18" charset="0"/>
              <a:ea typeface="Cambria" pitchFamily="18" charset="0"/>
              <a:cs typeface="Times New Roman" panose="02020603050405020304" pitchFamily="18" charset="0"/>
            </a:rPr>
            <a:t>c</a:t>
          </a:r>
          <a:r>
            <a:rPr lang="vi-VN" sz="2400" b="0" dirty="0">
              <a:latin typeface="Times New Roman" panose="02020603050405020304" pitchFamily="18" charset="0"/>
              <a:ea typeface="Cambria" pitchFamily="18" charset="0"/>
              <a:cs typeface="Times New Roman" panose="02020603050405020304" pitchFamily="18" charset="0"/>
            </a:rPr>
            <a:t>àng lên cao nhiệt độ càng giảm (cứ lên cao 100m nhiệt độ giảm 0,6</a:t>
          </a:r>
          <a:r>
            <a:rPr lang="vi-VN" sz="2400" b="0" baseline="30000" dirty="0">
              <a:latin typeface="Times New Roman" panose="02020603050405020304" pitchFamily="18" charset="0"/>
              <a:ea typeface="Cambria" pitchFamily="18" charset="0"/>
              <a:cs typeface="Times New Roman" panose="02020603050405020304" pitchFamily="18" charset="0"/>
            </a:rPr>
            <a:t>0</a:t>
          </a:r>
          <a:r>
            <a:rPr lang="vi-VN" sz="2400" b="0" dirty="0">
              <a:latin typeface="Times New Roman" panose="02020603050405020304" pitchFamily="18" charset="0"/>
              <a:ea typeface="Cambria" pitchFamily="18" charset="0"/>
              <a:cs typeface="Times New Roman" panose="02020603050405020304" pitchFamily="18" charset="0"/>
            </a:rPr>
            <a:t>C)</a:t>
          </a:r>
          <a:r>
            <a:rPr lang="en-US" sz="2400" b="0" dirty="0">
              <a:latin typeface="Times New Roman" panose="02020603050405020304" pitchFamily="18" charset="0"/>
              <a:ea typeface="Cambria" pitchFamily="18" charset="0"/>
              <a:cs typeface="Times New Roman" panose="02020603050405020304" pitchFamily="18" charset="0"/>
            </a:rPr>
            <a:t>, </a:t>
          </a:r>
          <a:r>
            <a:rPr lang="vi-VN" sz="2400" b="0" dirty="0">
              <a:latin typeface="Times New Roman" panose="02020603050405020304" pitchFamily="18" charset="0"/>
              <a:ea typeface="Cambria" pitchFamily="18" charset="0"/>
              <a:cs typeface="Times New Roman" panose="02020603050405020304" pitchFamily="18" charset="0"/>
            </a:rPr>
            <a:t>độ ẩm và lượng mưa càng tăn</a:t>
          </a:r>
          <a:r>
            <a:rPr lang="en-US" sz="2400" b="0" dirty="0">
              <a:latin typeface="Times New Roman" panose="02020603050405020304" pitchFamily="18" charset="0"/>
              <a:ea typeface="Cambria" pitchFamily="18" charset="0"/>
              <a:cs typeface="Times New Roman" panose="02020603050405020304" pitchFamily="18" charset="0"/>
            </a:rPr>
            <a:t>g.</a:t>
          </a:r>
        </a:p>
        <a:p>
          <a:pPr algn="just"/>
          <a:endParaRPr lang="en-US" sz="2400" b="0" dirty="0">
            <a:latin typeface="Times New Roman" panose="02020603050405020304" pitchFamily="18" charset="0"/>
            <a:ea typeface="Cambria" pitchFamily="18" charset="0"/>
            <a:cs typeface="Times New Roman" panose="02020603050405020304"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44950B27-9C88-48FB-93D2-768D8C5CDC89}" type="pres">
      <dgm:prSet presAssocID="{CB807F31-ECF1-445C-8A50-F2142A95B81B}" presName="aNode" presStyleLbl="fgAcc1" presStyleIdx="0" presStyleCnt="1" custScaleX="209327" custScaleY="36502" custLinFactY="32802" custLinFactNeighborX="-33632" custLinFactNeighborY="100000">
        <dgm:presLayoutVars>
          <dgm:bulletEnabled val="1"/>
        </dgm:presLayoutVars>
      </dgm:prSet>
      <dgm:spPr/>
    </dgm:pt>
    <dgm:pt modelId="{141BEE08-5722-469A-B9F3-8E07BBF8920A}" type="pres">
      <dgm:prSet presAssocID="{CB807F31-ECF1-445C-8A50-F2142A95B81B}" presName="aSpace" presStyleCnt="0"/>
      <dgm:spPr/>
    </dgm:pt>
  </dgm:ptLst>
  <dgm:cxnLst>
    <dgm:cxn modelId="{F2E87015-7269-43A6-9618-ACF81980643F}" type="presOf" srcId="{F8FB1BAA-46E4-4577-AFAC-5F828FD8BB19}" destId="{E7D6C0B8-61E8-4D3F-AF82-9E2EFD3F38A0}" srcOrd="0" destOrd="0" presId="urn:microsoft.com/office/officeart/2005/8/layout/pyramid2"/>
    <dgm:cxn modelId="{2081213D-6B6E-465B-8626-B7E90A243E7E}"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0" destOrd="0" parTransId="{6D34D407-7251-4C00-94F0-9077D9B9C853}" sibTransId="{9827D528-7D22-4F11-B45B-B8DA8142084D}"/>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E90ABE09-1ADB-45B5-B68A-302BAD19ACEA}" type="presParOf" srcId="{629A6689-2590-4401-BD15-76A9CB2C051B}" destId="{44950B27-9C88-48FB-93D2-768D8C5CDC89}" srcOrd="0" destOrd="0" presId="urn:microsoft.com/office/officeart/2005/8/layout/pyramid2"/>
    <dgm:cxn modelId="{61942351-D091-4D4F-869A-9F1CABCA51EB}" type="presParOf" srcId="{629A6689-2590-4401-BD15-76A9CB2C051B}" destId="{141BEE08-5722-469A-B9F3-8E07BBF8920A}" srcOrd="1"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045696" y="-925306"/>
          <a:ext cx="7198904" cy="7198904"/>
        </a:xfrm>
        <a:prstGeom prst="blockArc">
          <a:avLst>
            <a:gd name="adj1" fmla="val 18900000"/>
            <a:gd name="adj2" fmla="val 2700000"/>
            <a:gd name="adj3" fmla="val 3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075C1-C3BC-4815-A653-56EF58B2C6F1}">
      <dsp:nvSpPr>
        <dsp:cNvPr id="0" name=""/>
        <dsp:cNvSpPr/>
      </dsp:nvSpPr>
      <dsp:spPr>
        <a:xfrm>
          <a:off x="742342" y="534829"/>
          <a:ext cx="7426534" cy="106965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9041"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kern="120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kern="1200">
              <a:solidFill>
                <a:schemeClr val="tx1"/>
              </a:solidFill>
              <a:latin typeface="Times New Roman" panose="02020603050405020304" pitchFamily="18" charset="0"/>
              <a:ea typeface="Cambria" pitchFamily="18" charset="0"/>
              <a:cs typeface="Times New Roman" panose="02020603050405020304" pitchFamily="18" charset="0"/>
            </a:rPr>
            <a:t>Nguyên nhân</a:t>
          </a:r>
          <a:r>
            <a:rPr lang="en-US" sz="2400" kern="120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742342" y="534829"/>
        <a:ext cx="7426534" cy="1069658"/>
      </dsp:txXfrm>
    </dsp:sp>
    <dsp:sp modelId="{740E54D2-8A0E-42B3-AB88-272E71359ECF}">
      <dsp:nvSpPr>
        <dsp:cNvPr id="0" name=""/>
        <dsp:cNvSpPr/>
      </dsp:nvSpPr>
      <dsp:spPr>
        <a:xfrm>
          <a:off x="73806" y="401121"/>
          <a:ext cx="1337073" cy="133707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196165-8DF7-423D-A5D1-E97DEC153913}">
      <dsp:nvSpPr>
        <dsp:cNvPr id="0" name=""/>
        <dsp:cNvSpPr/>
      </dsp:nvSpPr>
      <dsp:spPr>
        <a:xfrm>
          <a:off x="1131163" y="2139316"/>
          <a:ext cx="7037713" cy="106965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9041"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kern="1200">
              <a:solidFill>
                <a:schemeClr val="tx1"/>
              </a:solidFill>
              <a:latin typeface="Times New Roman" panose="02020603050405020304" pitchFamily="18" charset="0"/>
              <a:ea typeface="Cambria" pitchFamily="18" charset="0"/>
              <a:cs typeface="Times New Roman" panose="02020603050405020304" pitchFamily="18" charset="0"/>
            </a:rPr>
            <a:t>+</a:t>
          </a:r>
          <a:r>
            <a:rPr lang="vi-VN" sz="2400" kern="120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a:solidFill>
                <a:schemeClr val="tx1"/>
              </a:solidFill>
              <a:latin typeface="Times New Roman" panose="02020603050405020304" pitchFamily="18" charset="0"/>
              <a:ea typeface="Cambria" pitchFamily="18" charset="0"/>
              <a:cs typeface="Times New Roman" panose="02020603050405020304" pitchFamily="18" charset="0"/>
            </a:rPr>
            <a:t>V</a:t>
          </a:r>
          <a:r>
            <a:rPr lang="vi-VN" sz="2400" kern="1200">
              <a:solidFill>
                <a:schemeClr val="tx1"/>
              </a:solidFill>
              <a:latin typeface="Times New Roman" panose="02020603050405020304" pitchFamily="18" charset="0"/>
              <a:ea typeface="Cambria" pitchFamily="18" charset="0"/>
              <a:cs typeface="Times New Roman" panose="02020603050405020304" pitchFamily="18" charset="0"/>
            </a:rPr>
            <a:t>ào đầu mùa đông, gió mùa đông bắc di chuyển với quãng đường dài qua lục địa Trung Quốc nên lạnh và mất ẩm.</a:t>
          </a:r>
          <a:endPar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131163" y="2139316"/>
        <a:ext cx="7037713" cy="1069658"/>
      </dsp:txXfrm>
    </dsp:sp>
    <dsp:sp modelId="{954B7508-1483-4A3D-B68B-E6DF1895A04A}">
      <dsp:nvSpPr>
        <dsp:cNvPr id="0" name=""/>
        <dsp:cNvSpPr/>
      </dsp:nvSpPr>
      <dsp:spPr>
        <a:xfrm>
          <a:off x="462627" y="2005609"/>
          <a:ext cx="1337073" cy="133707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0CF208-97D6-46CF-9E33-1A86CFD5AAF9}">
      <dsp:nvSpPr>
        <dsp:cNvPr id="0" name=""/>
        <dsp:cNvSpPr/>
      </dsp:nvSpPr>
      <dsp:spPr>
        <a:xfrm>
          <a:off x="742342" y="3743804"/>
          <a:ext cx="7426534" cy="106965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9041"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kern="1200">
              <a:solidFill>
                <a:schemeClr val="tx1"/>
              </a:solidFill>
              <a:latin typeface="Times New Roman" panose="02020603050405020304" pitchFamily="18" charset="0"/>
              <a:ea typeface="Cambria" pitchFamily="18" charset="0"/>
              <a:cs typeface="Times New Roman" panose="02020603050405020304" pitchFamily="18" charset="0"/>
            </a:rPr>
            <a:t>+</a:t>
          </a:r>
          <a:r>
            <a:rPr lang="vi-VN" sz="2400" kern="1200">
              <a:solidFill>
                <a:schemeClr val="tx1"/>
              </a:solidFill>
              <a:latin typeface="Times New Roman" panose="02020603050405020304" pitchFamily="18" charset="0"/>
              <a:ea typeface="Cambria" pitchFamily="18" charset="0"/>
              <a:cs typeface="Times New Roman" panose="02020603050405020304" pitchFamily="18" charset="0"/>
            </a:rPr>
            <a:t> Vào cuối mùa đông, khối không khí lạnh di chuyển qua vùng biển phía đông Nhật Bản và Trung Quốc nên được tăng cường ẩm. </a:t>
          </a:r>
          <a:endPar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742342" y="3743804"/>
        <a:ext cx="7426534" cy="1069658"/>
      </dsp:txXfrm>
    </dsp:sp>
    <dsp:sp modelId="{C01AB7F3-281A-44D3-8B96-F924B44B294C}">
      <dsp:nvSpPr>
        <dsp:cNvPr id="0" name=""/>
        <dsp:cNvSpPr/>
      </dsp:nvSpPr>
      <dsp:spPr>
        <a:xfrm>
          <a:off x="73806" y="3610097"/>
          <a:ext cx="1337073" cy="133707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098977" y="-925306"/>
          <a:ext cx="7198904" cy="7198904"/>
        </a:xfrm>
        <a:prstGeom prst="blockArc">
          <a:avLst>
            <a:gd name="adj1" fmla="val 18900000"/>
            <a:gd name="adj2" fmla="val 2700000"/>
            <a:gd name="adj3" fmla="val 3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667241-4B77-4509-A0B0-7DCCF6A8F059}">
      <dsp:nvSpPr>
        <dsp:cNvPr id="0" name=""/>
        <dsp:cNvSpPr/>
      </dsp:nvSpPr>
      <dsp:spPr>
        <a:xfrm>
          <a:off x="544511" y="228596"/>
          <a:ext cx="7356434" cy="489109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2603"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Cambria" pitchFamily="18" charset="0"/>
              <a:cs typeface="Times New Roman" panose="02020603050405020304" pitchFamily="18" charset="0"/>
            </a:rPr>
            <a:t>Nguyên</a:t>
          </a:r>
          <a:r>
            <a:rPr lang="en-US" sz="24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Cambria" pitchFamily="18" charset="0"/>
              <a:cs typeface="Times New Roman" panose="02020603050405020304" pitchFamily="18" charset="0"/>
            </a:rPr>
            <a:t>nhân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a:t>
          </a:r>
        </a:p>
        <a:p>
          <a:pPr marL="0" lvl="0" indent="0" algn="just"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Ở miền Bắc, do ảnh hưởng của áp thấp Bắc Bộ nén gió thổi vào đất liền theo hướng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đông</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nam</a:t>
          </a: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 Nửa đầu mùa hạ, gió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mùa</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tây</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nam</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vượt dãy Trường Sơn, Pu Đen Đinh, Pu Sam Sao gây ra hiệu ứng phơn khô nóng cho cho phía  đông Trường Sơn và nam Tây Bắc</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Trường Sơn Tây hay Tây Nguyên mưa quây, Trường Sơn Đông hay ven biển miền Trung thì nắng đốt.</a:t>
          </a:r>
          <a:endPar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544511" y="228596"/>
        <a:ext cx="7356434" cy="4891099"/>
      </dsp:txXfrm>
    </dsp:sp>
    <dsp:sp modelId="{BB02C15B-25BD-4CA5-8B62-85830BA892A9}">
      <dsp:nvSpPr>
        <dsp:cNvPr id="0" name=""/>
        <dsp:cNvSpPr/>
      </dsp:nvSpPr>
      <dsp:spPr>
        <a:xfrm>
          <a:off x="37199" y="1743902"/>
          <a:ext cx="2024709" cy="1860487"/>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66547"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1755437" y="539101"/>
          <a:ext cx="5493216" cy="270635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endParaRPr lang="en-US" sz="2400" b="1" kern="1200" dirty="0">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en-US" sz="2400" b="1" kern="1200" dirty="0">
              <a:latin typeface="Times New Roman" panose="02020603050405020304" pitchFamily="18" charset="0"/>
              <a:ea typeface="Cambria" pitchFamily="18" charset="0"/>
              <a:cs typeface="Times New Roman" panose="02020603050405020304" pitchFamily="18" charset="0"/>
            </a:rPr>
            <a:t>- Chia </a:t>
          </a:r>
          <a:r>
            <a:rPr lang="en-US" sz="2400" b="1" kern="1200" dirty="0" err="1">
              <a:latin typeface="Times New Roman" panose="02020603050405020304" pitchFamily="18" charset="0"/>
              <a:ea typeface="Cambria" pitchFamily="18" charset="0"/>
              <a:cs typeface="Times New Roman" panose="02020603050405020304" pitchFamily="18" charset="0"/>
            </a:rPr>
            <a:t>thành</a:t>
          </a:r>
          <a:r>
            <a:rPr lang="en-US" sz="2400" b="1" kern="1200" dirty="0">
              <a:latin typeface="Times New Roman" panose="02020603050405020304" pitchFamily="18" charset="0"/>
              <a:ea typeface="Cambria" pitchFamily="18" charset="0"/>
              <a:cs typeface="Times New Roman" panose="02020603050405020304" pitchFamily="18" charset="0"/>
            </a:rPr>
            <a:t> 2 </a:t>
          </a:r>
          <a:r>
            <a:rPr lang="en-US" sz="2400" b="1" kern="1200" dirty="0" err="1">
              <a:latin typeface="Times New Roman" panose="02020603050405020304" pitchFamily="18" charset="0"/>
              <a:ea typeface="Cambria" pitchFamily="18" charset="0"/>
              <a:cs typeface="Times New Roman" panose="02020603050405020304" pitchFamily="18" charset="0"/>
            </a:rPr>
            <a:t>miền</a:t>
          </a:r>
          <a:r>
            <a:rPr lang="en-US" sz="2400" b="1" kern="1200" dirty="0">
              <a:latin typeface="Times New Roman" panose="02020603050405020304" pitchFamily="18" charset="0"/>
              <a:ea typeface="Cambria" pitchFamily="18" charset="0"/>
              <a:cs typeface="Times New Roman" panose="02020603050405020304" pitchFamily="18" charset="0"/>
            </a:rPr>
            <a:t> </a:t>
          </a:r>
          <a:r>
            <a:rPr lang="en-US" sz="2400" b="1" kern="1200" dirty="0" err="1">
              <a:latin typeface="Times New Roman" panose="02020603050405020304" pitchFamily="18" charset="0"/>
              <a:ea typeface="Cambria" pitchFamily="18" charset="0"/>
              <a:cs typeface="Times New Roman" panose="02020603050405020304" pitchFamily="18" charset="0"/>
            </a:rPr>
            <a:t>khí</a:t>
          </a:r>
          <a:r>
            <a:rPr lang="en-US" sz="2400" b="1" kern="1200" dirty="0">
              <a:latin typeface="Times New Roman" panose="02020603050405020304" pitchFamily="18" charset="0"/>
              <a:ea typeface="Cambria" pitchFamily="18" charset="0"/>
              <a:cs typeface="Times New Roman" panose="02020603050405020304" pitchFamily="18" charset="0"/>
            </a:rPr>
            <a:t> </a:t>
          </a:r>
          <a:r>
            <a:rPr lang="en-US" sz="2400" b="1" kern="1200" dirty="0" err="1">
              <a:latin typeface="Times New Roman" panose="02020603050405020304" pitchFamily="18" charset="0"/>
              <a:ea typeface="Cambria" pitchFamily="18" charset="0"/>
              <a:cs typeface="Times New Roman" panose="02020603050405020304" pitchFamily="18" charset="0"/>
            </a:rPr>
            <a:t>hậu</a:t>
          </a:r>
          <a:r>
            <a:rPr lang="en-US" sz="2400" b="1" kern="1200" dirty="0">
              <a:latin typeface="Times New Roman" panose="02020603050405020304" pitchFamily="18" charset="0"/>
              <a:ea typeface="Cambria" pitchFamily="18" charset="0"/>
              <a:cs typeface="Times New Roman" panose="02020603050405020304" pitchFamily="18" charset="0"/>
            </a:rPr>
            <a:t>:</a:t>
          </a:r>
        </a:p>
        <a:p>
          <a:pPr marL="0" lvl="0" indent="0" algn="just" defTabSz="1066800">
            <a:lnSpc>
              <a:spcPct val="90000"/>
            </a:lnSpc>
            <a:spcBef>
              <a:spcPct val="0"/>
            </a:spcBef>
            <a:spcAft>
              <a:spcPct val="35000"/>
            </a:spcAft>
            <a:buNone/>
          </a:pPr>
          <a:r>
            <a:rPr lang="en-US" sz="2400" b="0" kern="1200" dirty="0">
              <a:latin typeface="Times New Roman" panose="02020603050405020304" pitchFamily="18" charset="0"/>
              <a:ea typeface="Cambria" pitchFamily="18" charset="0"/>
              <a:cs typeface="Times New Roman" panose="02020603050405020304" pitchFamily="18" charset="0"/>
            </a:rPr>
            <a:t>+</a:t>
          </a:r>
          <a:r>
            <a:rPr lang="vi-VN" sz="2400" b="0" kern="1200" dirty="0">
              <a:latin typeface="Times New Roman" panose="02020603050405020304" pitchFamily="18" charset="0"/>
              <a:ea typeface="Cambria" pitchFamily="18" charset="0"/>
              <a:cs typeface="Times New Roman" panose="02020603050405020304" pitchFamily="18" charset="0"/>
            </a:rPr>
            <a:t> Miền khí hậu phía Bắc: nhiệt độ trung bình năm trên 20</a:t>
          </a:r>
          <a:r>
            <a:rPr lang="vi-VN" sz="2400" b="0" kern="1200" baseline="30000" dirty="0">
              <a:latin typeface="Times New Roman" panose="02020603050405020304" pitchFamily="18" charset="0"/>
              <a:ea typeface="Cambria" pitchFamily="18" charset="0"/>
              <a:cs typeface="Times New Roman" panose="02020603050405020304" pitchFamily="18" charset="0"/>
            </a:rPr>
            <a:t>0</a:t>
          </a:r>
          <a:r>
            <a:rPr lang="vi-VN" sz="2400" b="0" kern="1200" dirty="0">
              <a:latin typeface="Times New Roman" panose="02020603050405020304" pitchFamily="18" charset="0"/>
              <a:ea typeface="Cambria" pitchFamily="18" charset="0"/>
              <a:cs typeface="Times New Roman" panose="02020603050405020304" pitchFamily="18" charset="0"/>
            </a:rPr>
            <a:t>C, có mùa đông lạnh, ít mưa; mùa hạ nóng, ẩm và mưa nhiều.</a:t>
          </a:r>
          <a:endParaRPr lang="en-US" sz="2400" b="0" kern="1200" dirty="0">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en-US" sz="2400" b="0" kern="1200" dirty="0">
              <a:latin typeface="Times New Roman" panose="02020603050405020304" pitchFamily="18" charset="0"/>
              <a:ea typeface="Cambria" pitchFamily="18" charset="0"/>
              <a:cs typeface="Times New Roman" panose="02020603050405020304" pitchFamily="18" charset="0"/>
            </a:rPr>
            <a:t>+</a:t>
          </a:r>
          <a:r>
            <a:rPr lang="vi-VN" sz="2400" b="0" kern="1200" dirty="0">
              <a:latin typeface="Times New Roman" panose="02020603050405020304" pitchFamily="18" charset="0"/>
              <a:ea typeface="Cambria" pitchFamily="18" charset="0"/>
              <a:cs typeface="Times New Roman" panose="02020603050405020304" pitchFamily="18" charset="0"/>
            </a:rPr>
            <a:t> Miền khí hậu phía Nam: nhiệt độ trung bình năm trên 25</a:t>
          </a:r>
          <a:r>
            <a:rPr lang="vi-VN" sz="2400" b="0" kern="1200" baseline="30000" dirty="0">
              <a:latin typeface="Times New Roman" panose="02020603050405020304" pitchFamily="18" charset="0"/>
              <a:ea typeface="Cambria" pitchFamily="18" charset="0"/>
              <a:cs typeface="Times New Roman" panose="02020603050405020304" pitchFamily="18" charset="0"/>
            </a:rPr>
            <a:t>0</a:t>
          </a:r>
          <a:r>
            <a:rPr lang="vi-VN" sz="2400" b="0" kern="1200" dirty="0">
              <a:latin typeface="Times New Roman" panose="02020603050405020304" pitchFamily="18" charset="0"/>
              <a:ea typeface="Cambria" pitchFamily="18" charset="0"/>
              <a:cs typeface="Times New Roman" panose="02020603050405020304" pitchFamily="18" charset="0"/>
            </a:rPr>
            <a:t>C, có 2 mùa mưa, khô phân hóa rõ rệt.</a:t>
          </a:r>
          <a:endParaRPr lang="en-US" sz="2400" b="0" kern="1200" dirty="0">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endParaRPr lang="en-US" sz="2400" kern="1200" dirty="0">
            <a:latin typeface="Times New Roman" panose="02020603050405020304" pitchFamily="18" charset="0"/>
            <a:ea typeface="Cambria" pitchFamily="18" charset="0"/>
            <a:cs typeface="Times New Roman" panose="02020603050405020304" pitchFamily="18" charset="0"/>
          </a:endParaRPr>
        </a:p>
      </dsp:txBody>
      <dsp:txXfrm>
        <a:off x="1887550" y="671214"/>
        <a:ext cx="5228990" cy="2442124"/>
      </dsp:txXfrm>
    </dsp:sp>
    <dsp:sp modelId="{44950B27-9C88-48FB-93D2-768D8C5CDC89}">
      <dsp:nvSpPr>
        <dsp:cNvPr id="0" name=""/>
        <dsp:cNvSpPr/>
      </dsp:nvSpPr>
      <dsp:spPr>
        <a:xfrm>
          <a:off x="1804414" y="3577577"/>
          <a:ext cx="5457466" cy="125315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err="1">
              <a:latin typeface="Times New Roman" panose="02020603050405020304" pitchFamily="18" charset="0"/>
              <a:ea typeface="Cambria" pitchFamily="18" charset="0"/>
              <a:cs typeface="Times New Roman" panose="02020603050405020304" pitchFamily="18" charset="0"/>
            </a:rPr>
            <a:t>Nguyên</a:t>
          </a:r>
          <a:r>
            <a:rPr lang="en-US" sz="2400" b="1" kern="1200" dirty="0">
              <a:latin typeface="Times New Roman" panose="02020603050405020304" pitchFamily="18" charset="0"/>
              <a:ea typeface="Cambria" pitchFamily="18" charset="0"/>
              <a:cs typeface="Times New Roman" panose="02020603050405020304" pitchFamily="18" charset="0"/>
            </a:rPr>
            <a:t> </a:t>
          </a:r>
          <a:r>
            <a:rPr lang="en-US" sz="2400" b="1" kern="1200" dirty="0" err="1">
              <a:latin typeface="Times New Roman" panose="02020603050405020304" pitchFamily="18" charset="0"/>
              <a:ea typeface="Cambria" pitchFamily="18" charset="0"/>
              <a:cs typeface="Times New Roman" panose="02020603050405020304" pitchFamily="18" charset="0"/>
            </a:rPr>
            <a:t>nhân</a:t>
          </a:r>
          <a:r>
            <a:rPr lang="en-US" sz="2400" b="1" kern="1200" dirty="0">
              <a:latin typeface="Times New Roman" panose="02020603050405020304" pitchFamily="18" charset="0"/>
              <a:ea typeface="Cambria" pitchFamily="18" charset="0"/>
              <a:cs typeface="Times New Roman" panose="02020603050405020304" pitchFamily="18" charset="0"/>
            </a:rPr>
            <a:t>: </a:t>
          </a:r>
          <a:r>
            <a:rPr lang="vi-VN" sz="2400" kern="1200" dirty="0">
              <a:latin typeface="Times New Roman" panose="02020603050405020304" pitchFamily="18" charset="0"/>
              <a:ea typeface="Cambria" pitchFamily="18" charset="0"/>
              <a:cs typeface="Times New Roman" panose="02020603050405020304" pitchFamily="18" charset="0"/>
            </a:rPr>
            <a:t>Lãnh thổ Việt Nam trải dài trên 15 vĩ độ, nên từ Bắc vào Nam các yếu tố khí hậu sẽ có sự thay đổi.</a:t>
          </a:r>
          <a:endParaRPr lang="en-US" sz="2400" kern="1200" dirty="0">
            <a:latin typeface="Times New Roman" panose="02020603050405020304" pitchFamily="18" charset="0"/>
            <a:ea typeface="Cambria" pitchFamily="18" charset="0"/>
            <a:cs typeface="Times New Roman" panose="02020603050405020304" pitchFamily="18" charset="0"/>
          </a:endParaRPr>
        </a:p>
      </dsp:txBody>
      <dsp:txXfrm>
        <a:off x="1865588" y="3638751"/>
        <a:ext cx="5335118" cy="11308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116510"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496294" y="875759"/>
          <a:ext cx="6225447" cy="279205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latin typeface="Times New Roman" panose="02020603050405020304" pitchFamily="18" charset="0"/>
              <a:ea typeface="Cambria" pitchFamily="18" charset="0"/>
              <a:cs typeface="Times New Roman" panose="02020603050405020304" pitchFamily="18" charset="0"/>
            </a:rPr>
            <a:t>- Chia </a:t>
          </a:r>
          <a:r>
            <a:rPr lang="en-US" sz="2400" b="1" kern="1200" dirty="0" err="1">
              <a:latin typeface="Times New Roman" panose="02020603050405020304" pitchFamily="18" charset="0"/>
              <a:ea typeface="Cambria" pitchFamily="18" charset="0"/>
              <a:cs typeface="Times New Roman" panose="02020603050405020304" pitchFamily="18" charset="0"/>
            </a:rPr>
            <a:t>thành</a:t>
          </a:r>
          <a:r>
            <a:rPr lang="en-US" sz="2400" b="1" kern="1200" dirty="0">
              <a:latin typeface="Times New Roman" panose="02020603050405020304" pitchFamily="18" charset="0"/>
              <a:ea typeface="Cambria" pitchFamily="18" charset="0"/>
              <a:cs typeface="Times New Roman" panose="02020603050405020304" pitchFamily="18" charset="0"/>
            </a:rPr>
            <a:t> 3 </a:t>
          </a:r>
          <a:r>
            <a:rPr lang="en-US" sz="2400" b="1" kern="1200" dirty="0" err="1">
              <a:latin typeface="Times New Roman" panose="02020603050405020304" pitchFamily="18" charset="0"/>
              <a:ea typeface="Cambria" pitchFamily="18" charset="0"/>
              <a:cs typeface="Times New Roman" panose="02020603050405020304" pitchFamily="18" charset="0"/>
            </a:rPr>
            <a:t>vùng</a:t>
          </a:r>
          <a:r>
            <a:rPr lang="en-US" sz="2400" b="1" kern="1200" dirty="0">
              <a:latin typeface="Times New Roman" panose="02020603050405020304" pitchFamily="18" charset="0"/>
              <a:ea typeface="Cambria" pitchFamily="18" charset="0"/>
              <a:cs typeface="Times New Roman" panose="02020603050405020304" pitchFamily="18" charset="0"/>
            </a:rPr>
            <a:t>:</a:t>
          </a:r>
        </a:p>
        <a:p>
          <a:pPr marL="0" lvl="0" indent="0" algn="just" defTabSz="1066800">
            <a:lnSpc>
              <a:spcPct val="90000"/>
            </a:lnSpc>
            <a:spcBef>
              <a:spcPct val="0"/>
            </a:spcBef>
            <a:spcAft>
              <a:spcPct val="35000"/>
            </a:spcAft>
            <a:buNone/>
          </a:pPr>
          <a:r>
            <a:rPr lang="nl-NL" sz="2400" kern="1200" dirty="0">
              <a:effectLst/>
              <a:latin typeface="Times New Roman" panose="02020603050405020304" pitchFamily="18" charset="0"/>
              <a:ea typeface="Cambria" pitchFamily="18" charset="0"/>
              <a:cs typeface="Times New Roman" panose="02020603050405020304" pitchFamily="18" charset="0"/>
            </a:rPr>
            <a:t>+ Vùng biển và thềm lục địa có khí hậu ôn hoà hơn trong đất liền.</a:t>
          </a:r>
          <a:endParaRPr lang="en-US" sz="2400" kern="1200" dirty="0">
            <a:effectLst/>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nl-NL" sz="2400" kern="1200" dirty="0">
              <a:effectLst/>
              <a:latin typeface="Times New Roman" panose="02020603050405020304" pitchFamily="18" charset="0"/>
              <a:ea typeface="Cambria" pitchFamily="18" charset="0"/>
              <a:cs typeface="Times New Roman" panose="02020603050405020304" pitchFamily="18" charset="0"/>
            </a:rPr>
            <a:t>+ Vùng đồng bằng ven biển có khí hậu nhiệt đới ẩm gió mùa.</a:t>
          </a:r>
          <a:endParaRPr lang="en-US" sz="2400" kern="1200" dirty="0">
            <a:effectLst/>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nl-NL" sz="2400" kern="1200" dirty="0">
              <a:effectLst/>
              <a:latin typeface="Times New Roman" panose="02020603050405020304" pitchFamily="18" charset="0"/>
              <a:ea typeface="Cambria" pitchFamily="18" charset="0"/>
              <a:cs typeface="Times New Roman" panose="02020603050405020304" pitchFamily="18" charset="0"/>
            </a:rPr>
            <a:t>+ Vùng đồi núi phía tây khí hậu phân hóa phức tạp do tác động của gió mùa và hướng của các dãy núi.</a:t>
          </a:r>
          <a:endParaRPr lang="en-US" sz="2400" b="0" kern="1200" dirty="0">
            <a:latin typeface="Times New Roman" panose="02020603050405020304" pitchFamily="18" charset="0"/>
            <a:ea typeface="Cambria" pitchFamily="18" charset="0"/>
            <a:cs typeface="Times New Roman" panose="02020603050405020304" pitchFamily="18" charset="0"/>
          </a:endParaRPr>
        </a:p>
      </dsp:txBody>
      <dsp:txXfrm>
        <a:off x="632591" y="1012056"/>
        <a:ext cx="5952853" cy="2519465"/>
      </dsp:txXfrm>
    </dsp:sp>
    <dsp:sp modelId="{44950B27-9C88-48FB-93D2-768D8C5CDC89}">
      <dsp:nvSpPr>
        <dsp:cNvPr id="0" name=""/>
        <dsp:cNvSpPr/>
      </dsp:nvSpPr>
      <dsp:spPr>
        <a:xfrm>
          <a:off x="625333" y="3945371"/>
          <a:ext cx="6168169" cy="115926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err="1">
              <a:latin typeface="Times New Roman" panose="02020603050405020304" pitchFamily="18" charset="0"/>
              <a:ea typeface="Cambria" pitchFamily="18" charset="0"/>
              <a:cs typeface="Times New Roman" panose="02020603050405020304" pitchFamily="18" charset="0"/>
            </a:rPr>
            <a:t>Nguyên</a:t>
          </a:r>
          <a:r>
            <a:rPr lang="en-US" sz="2400" b="1" kern="1200" dirty="0">
              <a:latin typeface="Times New Roman" panose="02020603050405020304" pitchFamily="18" charset="0"/>
              <a:ea typeface="Cambria" pitchFamily="18" charset="0"/>
              <a:cs typeface="Times New Roman" panose="02020603050405020304" pitchFamily="18" charset="0"/>
            </a:rPr>
            <a:t> </a:t>
          </a:r>
          <a:r>
            <a:rPr lang="en-US" sz="2400" b="1" kern="1200" dirty="0" err="1">
              <a:latin typeface="Times New Roman" panose="02020603050405020304" pitchFamily="18" charset="0"/>
              <a:ea typeface="Cambria" pitchFamily="18" charset="0"/>
              <a:cs typeface="Times New Roman" panose="02020603050405020304" pitchFamily="18" charset="0"/>
            </a:rPr>
            <a:t>nhân</a:t>
          </a:r>
          <a:r>
            <a:rPr lang="en-US" sz="2400" b="1" kern="1200" dirty="0">
              <a:latin typeface="Times New Roman" panose="02020603050405020304" pitchFamily="18" charset="0"/>
              <a:ea typeface="Cambria" pitchFamily="18" charset="0"/>
              <a:cs typeface="Times New Roman" panose="02020603050405020304" pitchFamily="18" charset="0"/>
            </a:rPr>
            <a:t>: </a:t>
          </a:r>
          <a:r>
            <a:rPr lang="vi-VN" sz="2400" b="0" kern="1200" dirty="0">
              <a:latin typeface="Times New Roman" panose="02020603050405020304" pitchFamily="18" charset="0"/>
              <a:ea typeface="Cambria" pitchFamily="18" charset="0"/>
              <a:cs typeface="Times New Roman" panose="02020603050405020304" pitchFamily="18" charset="0"/>
            </a:rPr>
            <a:t>Địa hình kết hợp với hướng gió làm cho khí hậu nước ta phân hóa Đông – Tây</a:t>
          </a:r>
          <a:r>
            <a:rPr lang="en-US" sz="2400" b="0" kern="1200" dirty="0">
              <a:latin typeface="Times New Roman" panose="02020603050405020304" pitchFamily="18" charset="0"/>
              <a:ea typeface="Cambria" pitchFamily="18" charset="0"/>
              <a:cs typeface="Times New Roman" panose="02020603050405020304" pitchFamily="18" charset="0"/>
            </a:rPr>
            <a:t>.</a:t>
          </a:r>
        </a:p>
      </dsp:txBody>
      <dsp:txXfrm>
        <a:off x="681924" y="4001962"/>
        <a:ext cx="6054987" cy="10460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4691" y="2196904"/>
          <a:ext cx="965670" cy="86501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Cambria" pitchFamily="18" charset="0"/>
              <a:ea typeface="Cambria" pitchFamily="18" charset="0"/>
            </a:rPr>
            <a:t>NHÓM 2</a:t>
          </a:r>
        </a:p>
      </dsp:txBody>
      <dsp:txXfrm>
        <a:off x="30026" y="2222239"/>
        <a:ext cx="915000" cy="814346"/>
      </dsp:txXfrm>
    </dsp:sp>
    <dsp:sp modelId="{977D9258-F91B-4ECD-93BD-F70F8E8628FA}">
      <dsp:nvSpPr>
        <dsp:cNvPr id="0" name=""/>
        <dsp:cNvSpPr/>
      </dsp:nvSpPr>
      <dsp:spPr>
        <a:xfrm rot="17854377">
          <a:off x="568856" y="1951984"/>
          <a:ext cx="1495024" cy="29634"/>
        </a:xfrm>
        <a:custGeom>
          <a:avLst/>
          <a:gdLst/>
          <a:ahLst/>
          <a:cxnLst/>
          <a:rect l="0" t="0" r="0" b="0"/>
          <a:pathLst>
            <a:path>
              <a:moveTo>
                <a:pt x="0" y="14817"/>
              </a:moveTo>
              <a:lnTo>
                <a:pt x="1495024" y="14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78992" y="1929425"/>
        <a:ext cx="74751" cy="74751"/>
      </dsp:txXfrm>
    </dsp:sp>
    <dsp:sp modelId="{983CCE9D-A68F-45B6-B5E3-8C935362A290}">
      <dsp:nvSpPr>
        <dsp:cNvPr id="0" name=""/>
        <dsp:cNvSpPr/>
      </dsp:nvSpPr>
      <dsp:spPr>
        <a:xfrm>
          <a:off x="1662375" y="871681"/>
          <a:ext cx="742495" cy="86501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Lào</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Cai</a:t>
          </a:r>
          <a:endParaRPr lang="en-US" sz="2000" b="1" kern="1200" dirty="0">
            <a:solidFill>
              <a:schemeClr val="tx1"/>
            </a:solidFill>
            <a:latin typeface="Cambria" pitchFamily="18" charset="0"/>
            <a:ea typeface="Cambria" pitchFamily="18" charset="0"/>
          </a:endParaRPr>
        </a:p>
      </dsp:txBody>
      <dsp:txXfrm>
        <a:off x="1684122" y="893428"/>
        <a:ext cx="699001" cy="821522"/>
      </dsp:txXfrm>
    </dsp:sp>
    <dsp:sp modelId="{BEE14AB2-5155-4062-BDC9-81FC40CC96C5}">
      <dsp:nvSpPr>
        <dsp:cNvPr id="0" name=""/>
        <dsp:cNvSpPr/>
      </dsp:nvSpPr>
      <dsp:spPr>
        <a:xfrm rot="18880686">
          <a:off x="2258777" y="939456"/>
          <a:ext cx="984199" cy="29634"/>
        </a:xfrm>
        <a:custGeom>
          <a:avLst/>
          <a:gdLst/>
          <a:ahLst/>
          <a:cxnLst/>
          <a:rect l="0" t="0" r="0" b="0"/>
          <a:pathLst>
            <a:path>
              <a:moveTo>
                <a:pt x="0" y="14817"/>
              </a:moveTo>
              <a:lnTo>
                <a:pt x="984199"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26272" y="929668"/>
        <a:ext cx="49209" cy="49209"/>
      </dsp:txXfrm>
    </dsp:sp>
    <dsp:sp modelId="{74752D16-F284-4733-BD06-D81B903FC595}">
      <dsp:nvSpPr>
        <dsp:cNvPr id="0" name=""/>
        <dsp:cNvSpPr/>
      </dsp:nvSpPr>
      <dsp:spPr>
        <a:xfrm>
          <a:off x="3096884" y="41520"/>
          <a:ext cx="5420696" cy="112567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vi-VN" sz="2000" b="1" kern="1200" dirty="0">
              <a:solidFill>
                <a:schemeClr val="tx1"/>
              </a:solidFill>
              <a:latin typeface="Cambria" pitchFamily="18" charset="0"/>
              <a:ea typeface="Cambria" pitchFamily="18" charset="0"/>
            </a:rPr>
            <a:t>- Về nhiệt độ:</a:t>
          </a:r>
          <a:endParaRPr lang="en-US" sz="2000" b="1"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Nhiệt độ trung bình năm: 22,4</a:t>
          </a:r>
          <a:r>
            <a:rPr lang="vi-VN" sz="2000" kern="1200" baseline="30000" dirty="0">
              <a:solidFill>
                <a:schemeClr val="tx1"/>
              </a:solidFill>
              <a:latin typeface="Cambria" pitchFamily="18" charset="0"/>
              <a:ea typeface="Cambria" pitchFamily="18" charset="0"/>
            </a:rPr>
            <a:t>0</a:t>
          </a:r>
          <a:r>
            <a:rPr lang="vi-VN" sz="2000" kern="1200" dirty="0">
              <a:solidFill>
                <a:schemeClr val="tx1"/>
              </a:solidFill>
              <a:latin typeface="Cambria" pitchFamily="18" charset="0"/>
              <a:ea typeface="Cambria" pitchFamily="18" charset="0"/>
            </a:rPr>
            <a:t>C.</a:t>
          </a:r>
          <a:endParaRPr lang="en-US" sz="2000"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Nhiệt độ cao nhất khoảng 28</a:t>
          </a:r>
          <a:r>
            <a:rPr lang="vi-VN" sz="2000" kern="1200" baseline="30000" dirty="0">
              <a:solidFill>
                <a:schemeClr val="tx1"/>
              </a:solidFill>
              <a:latin typeface="Cambria" pitchFamily="18" charset="0"/>
              <a:ea typeface="Cambria" pitchFamily="18" charset="0"/>
            </a:rPr>
            <a:t>0</a:t>
          </a:r>
          <a:r>
            <a:rPr lang="vi-VN" sz="2000" kern="1200" dirty="0">
              <a:solidFill>
                <a:schemeClr val="tx1"/>
              </a:solidFill>
              <a:latin typeface="Cambria" pitchFamily="18" charset="0"/>
              <a:ea typeface="Cambria" pitchFamily="18" charset="0"/>
            </a:rPr>
            <a:t>C, thấp nhất khoảng 15</a:t>
          </a:r>
          <a:r>
            <a:rPr lang="vi-VN" sz="2000" kern="1200" baseline="30000" dirty="0">
              <a:solidFill>
                <a:schemeClr val="tx1"/>
              </a:solidFill>
              <a:latin typeface="Cambria" pitchFamily="18" charset="0"/>
              <a:ea typeface="Cambria" pitchFamily="18" charset="0"/>
            </a:rPr>
            <a:t>0</a:t>
          </a:r>
          <a:r>
            <a:rPr lang="vi-VN" sz="2000" kern="1200" dirty="0">
              <a:solidFill>
                <a:schemeClr val="tx1"/>
              </a:solidFill>
              <a:latin typeface="Cambria" pitchFamily="18" charset="0"/>
              <a:ea typeface="Cambria" pitchFamily="18" charset="0"/>
            </a:rPr>
            <a:t>C.</a:t>
          </a:r>
          <a:endParaRPr lang="en-US" sz="2000" kern="1200" dirty="0">
            <a:solidFill>
              <a:schemeClr val="tx1"/>
            </a:solidFill>
            <a:latin typeface="Cambria" pitchFamily="18" charset="0"/>
            <a:ea typeface="Cambria" pitchFamily="18" charset="0"/>
          </a:endParaRPr>
        </a:p>
      </dsp:txBody>
      <dsp:txXfrm>
        <a:off x="3129854" y="74490"/>
        <a:ext cx="5354756" cy="1059732"/>
      </dsp:txXfrm>
    </dsp:sp>
    <dsp:sp modelId="{085DDCEE-9B2A-4FE1-8803-7719DDB3D6CB}">
      <dsp:nvSpPr>
        <dsp:cNvPr id="0" name=""/>
        <dsp:cNvSpPr/>
      </dsp:nvSpPr>
      <dsp:spPr>
        <a:xfrm rot="2532635">
          <a:off x="2283730" y="1603229"/>
          <a:ext cx="934294" cy="29634"/>
        </a:xfrm>
        <a:custGeom>
          <a:avLst/>
          <a:gdLst/>
          <a:ahLst/>
          <a:cxnLst/>
          <a:rect l="0" t="0" r="0" b="0"/>
          <a:pathLst>
            <a:path>
              <a:moveTo>
                <a:pt x="0" y="14817"/>
              </a:moveTo>
              <a:lnTo>
                <a:pt x="934294"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27520" y="1594688"/>
        <a:ext cx="46714" cy="46714"/>
      </dsp:txXfrm>
    </dsp:sp>
    <dsp:sp modelId="{83021AC3-EBE3-4F91-90D4-B475F247BF98}">
      <dsp:nvSpPr>
        <dsp:cNvPr id="0" name=""/>
        <dsp:cNvSpPr/>
      </dsp:nvSpPr>
      <dsp:spPr>
        <a:xfrm>
          <a:off x="3096884" y="1296945"/>
          <a:ext cx="5428810" cy="126991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vi-VN" sz="2000" b="1" kern="1200" dirty="0">
              <a:solidFill>
                <a:schemeClr val="tx1"/>
              </a:solidFill>
              <a:latin typeface="Cambria" pitchFamily="18" charset="0"/>
              <a:ea typeface="Cambria" pitchFamily="18" charset="0"/>
            </a:rPr>
            <a:t>- Về lượng mưa:</a:t>
          </a:r>
          <a:endParaRPr lang="en-US" sz="2000" b="1"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Tổng lượng mưa trong năm : 1765mm.</a:t>
          </a:r>
          <a:endParaRPr lang="en-US" sz="2000"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Lượng mưa cao nhất khoảng 350mm, lượng mưa thấp nhất khoảng 35mm.</a:t>
          </a:r>
          <a:endParaRPr lang="en-US" sz="2000" kern="1200" dirty="0">
            <a:solidFill>
              <a:schemeClr val="tx1"/>
            </a:solidFill>
            <a:latin typeface="Cambria" pitchFamily="18" charset="0"/>
            <a:ea typeface="Cambria" pitchFamily="18" charset="0"/>
          </a:endParaRPr>
        </a:p>
      </dsp:txBody>
      <dsp:txXfrm>
        <a:off x="3134078" y="1334139"/>
        <a:ext cx="5354422" cy="1195525"/>
      </dsp:txXfrm>
    </dsp:sp>
    <dsp:sp modelId="{2C7633BD-46F7-4934-84F1-2C7EF7441B97}">
      <dsp:nvSpPr>
        <dsp:cNvPr id="0" name=""/>
        <dsp:cNvSpPr/>
      </dsp:nvSpPr>
      <dsp:spPr>
        <a:xfrm rot="3745623">
          <a:off x="568856" y="3277207"/>
          <a:ext cx="1495024" cy="29634"/>
        </a:xfrm>
        <a:custGeom>
          <a:avLst/>
          <a:gdLst/>
          <a:ahLst/>
          <a:cxnLst/>
          <a:rect l="0" t="0" r="0" b="0"/>
          <a:pathLst>
            <a:path>
              <a:moveTo>
                <a:pt x="0" y="14817"/>
              </a:moveTo>
              <a:lnTo>
                <a:pt x="1495024" y="14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78992" y="3254648"/>
        <a:ext cx="74751" cy="74751"/>
      </dsp:txXfrm>
    </dsp:sp>
    <dsp:sp modelId="{E06B0587-1B83-4659-BE19-EEC915595376}">
      <dsp:nvSpPr>
        <dsp:cNvPr id="0" name=""/>
        <dsp:cNvSpPr/>
      </dsp:nvSpPr>
      <dsp:spPr>
        <a:xfrm>
          <a:off x="1662375" y="3522127"/>
          <a:ext cx="743879" cy="86501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mbria" pitchFamily="18" charset="0"/>
              <a:ea typeface="Cambria" pitchFamily="18" charset="0"/>
            </a:rPr>
            <a:t>Sa </a:t>
          </a:r>
        </a:p>
        <a:p>
          <a:pPr marL="0" lvl="0" indent="0" algn="ctr" defTabSz="889000">
            <a:lnSpc>
              <a:spcPct val="90000"/>
            </a:lnSpc>
            <a:spcBef>
              <a:spcPct val="0"/>
            </a:spcBef>
            <a:spcAft>
              <a:spcPct val="35000"/>
            </a:spcAft>
            <a:buNone/>
          </a:pPr>
          <a:r>
            <a:rPr lang="en-US" sz="2000" b="1" kern="1200" dirty="0">
              <a:solidFill>
                <a:schemeClr val="tx1"/>
              </a:solidFill>
              <a:latin typeface="Cambria" pitchFamily="18" charset="0"/>
              <a:ea typeface="Cambria" pitchFamily="18" charset="0"/>
            </a:rPr>
            <a:t>Pa</a:t>
          </a:r>
        </a:p>
      </dsp:txBody>
      <dsp:txXfrm>
        <a:off x="1684162" y="3543914"/>
        <a:ext cx="700305" cy="821442"/>
      </dsp:txXfrm>
    </dsp:sp>
    <dsp:sp modelId="{E015C146-2506-4481-A4D5-7B3CD11B341C}">
      <dsp:nvSpPr>
        <dsp:cNvPr id="0" name=""/>
        <dsp:cNvSpPr/>
      </dsp:nvSpPr>
      <dsp:spPr>
        <a:xfrm rot="18922872">
          <a:off x="2266157" y="3598386"/>
          <a:ext cx="972207" cy="29634"/>
        </a:xfrm>
        <a:custGeom>
          <a:avLst/>
          <a:gdLst/>
          <a:ahLst/>
          <a:cxnLst/>
          <a:rect l="0" t="0" r="0" b="0"/>
          <a:pathLst>
            <a:path>
              <a:moveTo>
                <a:pt x="0" y="14817"/>
              </a:moveTo>
              <a:lnTo>
                <a:pt x="972207"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27956" y="3588897"/>
        <a:ext cx="48610" cy="48610"/>
      </dsp:txXfrm>
    </dsp:sp>
    <dsp:sp modelId="{E830DF01-FA7C-4A8E-95CC-AC276B40E34D}">
      <dsp:nvSpPr>
        <dsp:cNvPr id="0" name=""/>
        <dsp:cNvSpPr/>
      </dsp:nvSpPr>
      <dsp:spPr>
        <a:xfrm>
          <a:off x="3098268" y="2696611"/>
          <a:ext cx="5424520" cy="115031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vi-VN" sz="2000" b="1" kern="1200" dirty="0">
              <a:solidFill>
                <a:schemeClr val="tx1"/>
              </a:solidFill>
              <a:latin typeface="Cambria" pitchFamily="18" charset="0"/>
              <a:ea typeface="Cambria" pitchFamily="18" charset="0"/>
            </a:rPr>
            <a:t>- Về nhiệt độ:</a:t>
          </a:r>
          <a:endParaRPr lang="en-US" sz="2000" b="1"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Nhiệt độ trung bình năm: 15,5</a:t>
          </a:r>
          <a:r>
            <a:rPr lang="vi-VN" sz="2000" kern="1200" baseline="30000" dirty="0">
              <a:solidFill>
                <a:schemeClr val="tx1"/>
              </a:solidFill>
              <a:latin typeface="Cambria" pitchFamily="18" charset="0"/>
              <a:ea typeface="Cambria" pitchFamily="18" charset="0"/>
            </a:rPr>
            <a:t>0</a:t>
          </a:r>
          <a:r>
            <a:rPr lang="vi-VN" sz="2000" kern="1200" dirty="0">
              <a:solidFill>
                <a:schemeClr val="tx1"/>
              </a:solidFill>
              <a:latin typeface="Cambria" pitchFamily="18" charset="0"/>
              <a:ea typeface="Cambria" pitchFamily="18" charset="0"/>
            </a:rPr>
            <a:t>C.</a:t>
          </a:r>
          <a:endParaRPr lang="en-US" sz="2000"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Nhiệt độ cao nhất khoảng 20</a:t>
          </a:r>
          <a:r>
            <a:rPr lang="vi-VN" sz="2000" kern="1200" baseline="30000" dirty="0">
              <a:solidFill>
                <a:schemeClr val="tx1"/>
              </a:solidFill>
              <a:latin typeface="Cambria" pitchFamily="18" charset="0"/>
              <a:ea typeface="Cambria" pitchFamily="18" charset="0"/>
            </a:rPr>
            <a:t>0</a:t>
          </a:r>
          <a:r>
            <a:rPr lang="vi-VN" sz="2000" kern="1200" dirty="0">
              <a:solidFill>
                <a:schemeClr val="tx1"/>
              </a:solidFill>
              <a:latin typeface="Cambria" pitchFamily="18" charset="0"/>
              <a:ea typeface="Cambria" pitchFamily="18" charset="0"/>
            </a:rPr>
            <a:t>C, thấp nhất khoảng 8</a:t>
          </a:r>
          <a:r>
            <a:rPr lang="vi-VN" sz="2000" kern="1200" baseline="30000" dirty="0">
              <a:solidFill>
                <a:schemeClr val="tx1"/>
              </a:solidFill>
              <a:latin typeface="Cambria" pitchFamily="18" charset="0"/>
              <a:ea typeface="Cambria" pitchFamily="18" charset="0"/>
            </a:rPr>
            <a:t>0</a:t>
          </a:r>
          <a:r>
            <a:rPr lang="vi-VN" sz="2000" kern="1200" dirty="0">
              <a:solidFill>
                <a:schemeClr val="tx1"/>
              </a:solidFill>
              <a:latin typeface="Cambria" pitchFamily="18" charset="0"/>
              <a:ea typeface="Cambria" pitchFamily="18" charset="0"/>
            </a:rPr>
            <a:t>C.</a:t>
          </a:r>
          <a:endParaRPr lang="en-US" sz="2000" kern="1200" dirty="0">
            <a:solidFill>
              <a:schemeClr val="tx1"/>
            </a:solidFill>
            <a:latin typeface="Cambria" pitchFamily="18" charset="0"/>
            <a:ea typeface="Cambria" pitchFamily="18" charset="0"/>
          </a:endParaRPr>
        </a:p>
      </dsp:txBody>
      <dsp:txXfrm>
        <a:off x="3131960" y="2730303"/>
        <a:ext cx="5357136" cy="1082932"/>
      </dsp:txXfrm>
    </dsp:sp>
    <dsp:sp modelId="{516AF49E-EFD9-4C3D-9038-3141FA588384}">
      <dsp:nvSpPr>
        <dsp:cNvPr id="0" name=""/>
        <dsp:cNvSpPr/>
      </dsp:nvSpPr>
      <dsp:spPr>
        <a:xfrm rot="2565921">
          <a:off x="2280953" y="4259836"/>
          <a:ext cx="942617" cy="29634"/>
        </a:xfrm>
        <a:custGeom>
          <a:avLst/>
          <a:gdLst/>
          <a:ahLst/>
          <a:cxnLst/>
          <a:rect l="0" t="0" r="0" b="0"/>
          <a:pathLst>
            <a:path>
              <a:moveTo>
                <a:pt x="0" y="14817"/>
              </a:moveTo>
              <a:lnTo>
                <a:pt x="942617"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28696" y="4251087"/>
        <a:ext cx="47130" cy="47130"/>
      </dsp:txXfrm>
    </dsp:sp>
    <dsp:sp modelId="{8ABD9155-0C2D-4925-B73A-7F453F57773A}">
      <dsp:nvSpPr>
        <dsp:cNvPr id="0" name=""/>
        <dsp:cNvSpPr/>
      </dsp:nvSpPr>
      <dsp:spPr>
        <a:xfrm>
          <a:off x="3098268" y="3976681"/>
          <a:ext cx="5394140" cy="12359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vi-VN" sz="2000" b="1" kern="1200" dirty="0">
              <a:solidFill>
                <a:schemeClr val="tx1"/>
              </a:solidFill>
              <a:latin typeface="Cambria" pitchFamily="18" charset="0"/>
              <a:ea typeface="Cambria" pitchFamily="18" charset="0"/>
            </a:rPr>
            <a:t>- Về lượng mưa:</a:t>
          </a:r>
          <a:endParaRPr lang="en-US" sz="2000" b="1"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Tổng lượng mưa trong năm : 2674mm.</a:t>
          </a:r>
          <a:endParaRPr lang="en-US" sz="2000"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kern="1200" dirty="0">
              <a:solidFill>
                <a:schemeClr val="tx1"/>
              </a:solidFill>
              <a:latin typeface="Cambria" pitchFamily="18" charset="0"/>
              <a:ea typeface="Cambria" pitchFamily="18" charset="0"/>
            </a:rPr>
            <a:t>+ Lượng mưa cao nhất khoảng 500mm, lượng mưa thấp nhất khoảng 80mm.</a:t>
          </a:r>
          <a:endParaRPr lang="en-US" sz="2000" kern="1200" dirty="0">
            <a:solidFill>
              <a:schemeClr val="tx1"/>
            </a:solidFill>
            <a:latin typeface="Cambria" pitchFamily="18" charset="0"/>
            <a:ea typeface="Cambria" pitchFamily="18" charset="0"/>
          </a:endParaRPr>
        </a:p>
      </dsp:txBody>
      <dsp:txXfrm>
        <a:off x="3134469" y="4012882"/>
        <a:ext cx="5321738" cy="11635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8895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950B27-9C88-48FB-93D2-768D8C5CDC89}">
      <dsp:nvSpPr>
        <dsp:cNvPr id="0" name=""/>
        <dsp:cNvSpPr/>
      </dsp:nvSpPr>
      <dsp:spPr>
        <a:xfrm>
          <a:off x="0" y="3581103"/>
          <a:ext cx="7315213" cy="156691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endParaRPr lang="en-US" sz="2400" b="1" kern="1200" dirty="0">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en-US" sz="2400" b="1" kern="1200" dirty="0" err="1">
              <a:latin typeface="Times New Roman" panose="02020603050405020304" pitchFamily="18" charset="0"/>
              <a:ea typeface="Cambria" pitchFamily="18" charset="0"/>
              <a:cs typeface="Times New Roman" panose="02020603050405020304" pitchFamily="18" charset="0"/>
            </a:rPr>
            <a:t>Nguyên</a:t>
          </a:r>
          <a:r>
            <a:rPr lang="en-US" sz="2400" b="1" kern="1200" dirty="0">
              <a:latin typeface="Times New Roman" panose="02020603050405020304" pitchFamily="18" charset="0"/>
              <a:ea typeface="Cambria" pitchFamily="18" charset="0"/>
              <a:cs typeface="Times New Roman" panose="02020603050405020304" pitchFamily="18" charset="0"/>
            </a:rPr>
            <a:t> </a:t>
          </a:r>
          <a:r>
            <a:rPr lang="en-US" sz="2400" b="1" kern="1200" dirty="0" err="1">
              <a:latin typeface="Times New Roman" panose="02020603050405020304" pitchFamily="18" charset="0"/>
              <a:ea typeface="Cambria" pitchFamily="18" charset="0"/>
              <a:cs typeface="Times New Roman" panose="02020603050405020304" pitchFamily="18" charset="0"/>
            </a:rPr>
            <a:t>nhân</a:t>
          </a:r>
          <a:r>
            <a:rPr lang="en-US" sz="2400" b="1" kern="1200" dirty="0">
              <a:latin typeface="Times New Roman" panose="02020603050405020304" pitchFamily="18" charset="0"/>
              <a:ea typeface="Cambria" pitchFamily="18" charset="0"/>
              <a:cs typeface="Times New Roman" panose="02020603050405020304" pitchFamily="18" charset="0"/>
            </a:rPr>
            <a:t>: </a:t>
          </a:r>
          <a:r>
            <a:rPr lang="en-US" sz="2400" b="0" kern="1200" dirty="0">
              <a:latin typeface="Times New Roman" panose="02020603050405020304" pitchFamily="18" charset="0"/>
              <a:ea typeface="Cambria" pitchFamily="18" charset="0"/>
              <a:cs typeface="Times New Roman" panose="02020603050405020304" pitchFamily="18" charset="0"/>
            </a:rPr>
            <a:t>c</a:t>
          </a:r>
          <a:r>
            <a:rPr lang="vi-VN" sz="2400" b="0" kern="1200" dirty="0">
              <a:latin typeface="Times New Roman" panose="02020603050405020304" pitchFamily="18" charset="0"/>
              <a:ea typeface="Cambria" pitchFamily="18" charset="0"/>
              <a:cs typeface="Times New Roman" panose="02020603050405020304" pitchFamily="18" charset="0"/>
            </a:rPr>
            <a:t>àng lên cao nhiệt độ càng giảm (cứ lên cao 100m nhiệt độ giảm 0,6</a:t>
          </a:r>
          <a:r>
            <a:rPr lang="vi-VN" sz="2400" b="0" kern="1200" baseline="30000" dirty="0">
              <a:latin typeface="Times New Roman" panose="02020603050405020304" pitchFamily="18" charset="0"/>
              <a:ea typeface="Cambria" pitchFamily="18" charset="0"/>
              <a:cs typeface="Times New Roman" panose="02020603050405020304" pitchFamily="18" charset="0"/>
            </a:rPr>
            <a:t>0</a:t>
          </a:r>
          <a:r>
            <a:rPr lang="vi-VN" sz="2400" b="0" kern="1200" dirty="0">
              <a:latin typeface="Times New Roman" panose="02020603050405020304" pitchFamily="18" charset="0"/>
              <a:ea typeface="Cambria" pitchFamily="18" charset="0"/>
              <a:cs typeface="Times New Roman" panose="02020603050405020304" pitchFamily="18" charset="0"/>
            </a:rPr>
            <a:t>C)</a:t>
          </a:r>
          <a:r>
            <a:rPr lang="en-US" sz="2400" b="0" kern="1200" dirty="0">
              <a:latin typeface="Times New Roman" panose="02020603050405020304" pitchFamily="18" charset="0"/>
              <a:ea typeface="Cambria" pitchFamily="18" charset="0"/>
              <a:cs typeface="Times New Roman" panose="02020603050405020304" pitchFamily="18" charset="0"/>
            </a:rPr>
            <a:t>, </a:t>
          </a:r>
          <a:r>
            <a:rPr lang="vi-VN" sz="2400" b="0" kern="1200" dirty="0">
              <a:latin typeface="Times New Roman" panose="02020603050405020304" pitchFamily="18" charset="0"/>
              <a:ea typeface="Cambria" pitchFamily="18" charset="0"/>
              <a:cs typeface="Times New Roman" panose="02020603050405020304" pitchFamily="18" charset="0"/>
            </a:rPr>
            <a:t>độ ẩm và lượng mưa càng tăn</a:t>
          </a:r>
          <a:r>
            <a:rPr lang="en-US" sz="2400" b="0" kern="1200" dirty="0">
              <a:latin typeface="Times New Roman" panose="02020603050405020304" pitchFamily="18" charset="0"/>
              <a:ea typeface="Cambria" pitchFamily="18" charset="0"/>
              <a:cs typeface="Times New Roman" panose="02020603050405020304" pitchFamily="18" charset="0"/>
            </a:rPr>
            <a:t>g.</a:t>
          </a:r>
        </a:p>
        <a:p>
          <a:pPr marL="0" lvl="0" indent="0" algn="just" defTabSz="1066800">
            <a:lnSpc>
              <a:spcPct val="90000"/>
            </a:lnSpc>
            <a:spcBef>
              <a:spcPct val="0"/>
            </a:spcBef>
            <a:spcAft>
              <a:spcPct val="35000"/>
            </a:spcAft>
            <a:buNone/>
          </a:pPr>
          <a:endParaRPr lang="en-US" sz="2400" b="0" kern="1200" dirty="0">
            <a:latin typeface="Times New Roman" panose="02020603050405020304" pitchFamily="18" charset="0"/>
            <a:ea typeface="Cambria" pitchFamily="18" charset="0"/>
            <a:cs typeface="Times New Roman" panose="02020603050405020304" pitchFamily="18" charset="0"/>
          </a:endParaRPr>
        </a:p>
      </dsp:txBody>
      <dsp:txXfrm>
        <a:off x="76491" y="3657594"/>
        <a:ext cx="7162231" cy="141393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jpe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3.xml"/><Relationship Id="rId5" Type="http://schemas.openxmlformats.org/officeDocument/2006/relationships/image" Target="../media/image26.png"/><Relationship Id="rId10" Type="http://schemas.microsoft.com/office/2007/relationships/diagramDrawing" Target="../diagrams/drawing3.xml"/><Relationship Id="rId4" Type="http://schemas.openxmlformats.org/officeDocument/2006/relationships/image" Target="../media/image10.jpeg"/><Relationship Id="rId9" Type="http://schemas.openxmlformats.org/officeDocument/2006/relationships/diagramColors" Target="../diagrams/colors3.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6.png"/><Relationship Id="rId10" Type="http://schemas.microsoft.com/office/2007/relationships/diagramDrawing" Target="../diagrams/drawing4.xml"/><Relationship Id="rId4" Type="http://schemas.openxmlformats.org/officeDocument/2006/relationships/image" Target="../media/image10.jpeg"/><Relationship Id="rId9"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jpeg"/><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36.png"/><Relationship Id="rId5" Type="http://schemas.openxmlformats.org/officeDocument/2006/relationships/image" Target="../media/image26.png"/><Relationship Id="rId10" Type="http://schemas.microsoft.com/office/2007/relationships/diagramDrawing" Target="../diagrams/drawing6.xml"/><Relationship Id="rId4" Type="http://schemas.openxmlformats.org/officeDocument/2006/relationships/image" Target="../media/image10.jpeg"/><Relationship Id="rId9" Type="http://schemas.openxmlformats.org/officeDocument/2006/relationships/diagramColors" Target="../diagrams/colors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0.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a:solidFill>
                  <a:srgbClr val="FF0000"/>
                </a:solidFill>
                <a:latin typeface="Cambria" pitchFamily="18" charset="0"/>
                <a:ea typeface="Cambria" pitchFamily="18" charset="0"/>
              </a:rPr>
              <a:t>Quan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địa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SỢI NHỚ SỢI THƯƠNG</a:t>
            </a: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813" y="-23734"/>
            <a:ext cx="8991600" cy="6705600"/>
          </a:xfrm>
          <a:prstGeom prst="rect">
            <a:avLst/>
          </a:prstGeom>
        </p:spPr>
      </p:pic>
      <p:sp>
        <p:nvSpPr>
          <p:cNvPr id="5" name="TextBox 4">
            <a:extLst>
              <a:ext uri="{FF2B5EF4-FFF2-40B4-BE49-F238E27FC236}">
                <a16:creationId xmlns:a16="http://schemas.microsoft.com/office/drawing/2014/main" id="{2B2E25D4-285F-46AA-BF14-C7B0D528F891}"/>
              </a:ext>
            </a:extLst>
          </p:cNvPr>
          <p:cNvSpPr txBox="1"/>
          <p:nvPr/>
        </p:nvSpPr>
        <p:spPr>
          <a:xfrm>
            <a:off x="76200" y="249070"/>
            <a:ext cx="2971800" cy="461665"/>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c.Tính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chất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gió</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mùa</a:t>
            </a:r>
            <a:endParaRPr lang="vi-VN"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89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100000">
                <p:cTn id="19" fill="hold" display="0">
                  <p:stCondLst>
                    <p:cond delay="indefinite"/>
                  </p:stCondLst>
                </p:cTn>
                <p:tgtEl>
                  <p:spTgt spid="4"/>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34993" y="166687"/>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946413"/>
          </a:xfrm>
          <a:prstGeom prst="rect">
            <a:avLst/>
          </a:prstGeom>
          <a:solidFill>
            <a:srgbClr val="BCFCD4"/>
          </a:solidFill>
          <a:ln>
            <a:solidFill>
              <a:srgbClr val="00B050"/>
            </a:solidFill>
          </a:ln>
        </p:spPr>
        <p:txBody>
          <a:bodyPr wrap="square">
            <a:spAutoFit/>
          </a:bodyPr>
          <a:lstStyle/>
          <a:p>
            <a:pPr algn="ctr"/>
            <a:r>
              <a:rPr lang="en-US" sz="1850" b="1" dirty="0">
                <a:latin typeface="Cambria" panose="02040503050406030204" pitchFamily="18" charset="0"/>
                <a:ea typeface="Cambria" panose="02040503050406030204" pitchFamily="18" charset="0"/>
              </a:rPr>
              <a:t>HOẠT ĐỘNG NHÓM</a:t>
            </a:r>
          </a:p>
          <a:p>
            <a:pPr algn="ctr"/>
            <a:r>
              <a:rPr lang="en-US" sz="1850" b="1" dirty="0" err="1">
                <a:latin typeface="Cambria" panose="02040503050406030204" pitchFamily="18" charset="0"/>
                <a:ea typeface="Cambria" panose="02040503050406030204" pitchFamily="18" charset="0"/>
              </a:rPr>
              <a:t>Thời</a:t>
            </a:r>
            <a:r>
              <a:rPr lang="en-US" sz="1850" b="1" dirty="0">
                <a:latin typeface="Cambria" panose="02040503050406030204" pitchFamily="18" charset="0"/>
                <a:ea typeface="Cambria" panose="02040503050406030204" pitchFamily="18" charset="0"/>
              </a:rPr>
              <a:t> </a:t>
            </a:r>
            <a:r>
              <a:rPr lang="en-US" sz="1850" b="1" dirty="0" err="1">
                <a:latin typeface="Cambria" panose="02040503050406030204" pitchFamily="18" charset="0"/>
                <a:ea typeface="Cambria" panose="02040503050406030204" pitchFamily="18" charset="0"/>
              </a:rPr>
              <a:t>gian</a:t>
            </a:r>
            <a:r>
              <a:rPr lang="en-US" sz="1850" b="1" dirty="0">
                <a:latin typeface="Cambria" panose="02040503050406030204" pitchFamily="18" charset="0"/>
                <a:ea typeface="Cambria" panose="02040503050406030204" pitchFamily="18" charset="0"/>
              </a:rPr>
              <a:t>: 10 </a:t>
            </a:r>
            <a:r>
              <a:rPr lang="en-US" sz="1850" b="1" dirty="0" err="1">
                <a:latin typeface="Cambria" panose="02040503050406030204" pitchFamily="18" charset="0"/>
                <a:ea typeface="Cambria" panose="02040503050406030204" pitchFamily="18" charset="0"/>
              </a:rPr>
              <a:t>phút</a:t>
            </a:r>
            <a:endParaRPr lang="en-US" sz="1850" b="1" dirty="0">
              <a:latin typeface="Cambria" panose="02040503050406030204" pitchFamily="18" charset="0"/>
              <a:ea typeface="Cambria" panose="02040503050406030204" pitchFamily="18" charset="0"/>
            </a:endParaRPr>
          </a:p>
          <a:p>
            <a:pPr algn="ctr"/>
            <a:r>
              <a:rPr lang="en-US" sz="1850" b="1" dirty="0">
                <a:latin typeface="Cambria" panose="02040503050406030204" pitchFamily="18" charset="0"/>
                <a:ea typeface="Cambria" panose="02040503050406030204" pitchFamily="18" charset="0"/>
              </a:rPr>
              <a:t>NHIỆM VỤ</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a:extLst>
              <a:ext uri="{FF2B5EF4-FFF2-40B4-BE49-F238E27FC236}">
                <a16:creationId xmlns:a16="http://schemas.microsoft.com/office/drawing/2014/main" id="{9DE7CFE4-E0EE-4D24-BF4E-BDDCFD59BD10}"/>
              </a:ext>
            </a:extLst>
          </p:cNvPr>
          <p:cNvGraphicFramePr>
            <a:graphicFrameLocks noGrp="1"/>
          </p:cNvGraphicFramePr>
          <p:nvPr>
            <p:extLst>
              <p:ext uri="{D42A27DB-BD31-4B8C-83A1-F6EECF244321}">
                <p14:modId xmlns:p14="http://schemas.microsoft.com/office/powerpoint/2010/main" val="3977257031"/>
              </p:ext>
            </p:extLst>
          </p:nvPr>
        </p:nvGraphicFramePr>
        <p:xfrm>
          <a:off x="192665" y="3428999"/>
          <a:ext cx="4953000" cy="3124195"/>
        </p:xfrm>
        <a:graphic>
          <a:graphicData uri="http://schemas.openxmlformats.org/drawingml/2006/table">
            <a:tbl>
              <a:tblPr firstRow="1" bandRow="1">
                <a:tableStyleId>{16D9F66E-5EB9-4882-86FB-DCBF35E3C3E4}</a:tableStyleId>
              </a:tblPr>
              <a:tblGrid>
                <a:gridCol w="1651000">
                  <a:extLst>
                    <a:ext uri="{9D8B030D-6E8A-4147-A177-3AD203B41FA5}">
                      <a16:colId xmlns:a16="http://schemas.microsoft.com/office/drawing/2014/main" val="764113387"/>
                    </a:ext>
                  </a:extLst>
                </a:gridCol>
                <a:gridCol w="1651000">
                  <a:extLst>
                    <a:ext uri="{9D8B030D-6E8A-4147-A177-3AD203B41FA5}">
                      <a16:colId xmlns:a16="http://schemas.microsoft.com/office/drawing/2014/main" val="49939856"/>
                    </a:ext>
                  </a:extLst>
                </a:gridCol>
                <a:gridCol w="1651000">
                  <a:extLst>
                    <a:ext uri="{9D8B030D-6E8A-4147-A177-3AD203B41FA5}">
                      <a16:colId xmlns:a16="http://schemas.microsoft.com/office/drawing/2014/main" val="3849983931"/>
                    </a:ext>
                  </a:extLst>
                </a:gridCol>
              </a:tblGrid>
              <a:tr h="484217">
                <a:tc>
                  <a:txBody>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endParaRPr lang="vi-VN" dirty="0">
                        <a:latin typeface="Times New Roman" panose="02020603050405020304" pitchFamily="18" charset="0"/>
                        <a:cs typeface="Times New Roman" panose="02020603050405020304" pitchFamily="18" charset="0"/>
                      </a:endParaRPr>
                    </a:p>
                  </a:txBody>
                  <a:tcPr/>
                </a:tc>
                <a:tc>
                  <a:txBody>
                    <a:bodyPr/>
                    <a:lstStyle/>
                    <a:p>
                      <a:r>
                        <a:rPr lang="en-US" dirty="0" err="1">
                          <a:latin typeface="Times New Roman" panose="02020603050405020304" pitchFamily="18" charset="0"/>
                          <a:cs typeface="Times New Roman" panose="02020603050405020304" pitchFamily="18" charset="0"/>
                        </a:rPr>
                        <a:t>Gió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đông</a:t>
                      </a:r>
                      <a:endParaRPr lang="vi-VN" dirty="0">
                        <a:latin typeface="Times New Roman" panose="02020603050405020304" pitchFamily="18" charset="0"/>
                        <a:cs typeface="Times New Roman" panose="02020603050405020304" pitchFamily="18" charset="0"/>
                      </a:endParaRPr>
                    </a:p>
                  </a:txBody>
                  <a:tcPr/>
                </a:tc>
                <a:tc>
                  <a:txBody>
                    <a:bodyPr/>
                    <a:lstStyle/>
                    <a:p>
                      <a:r>
                        <a:rPr lang="en-US" dirty="0" err="1">
                          <a:latin typeface="Times New Roman" panose="02020603050405020304" pitchFamily="18" charset="0"/>
                          <a:cs typeface="Times New Roman" panose="02020603050405020304" pitchFamily="18" charset="0"/>
                        </a:rPr>
                        <a:t>Gió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a:t>
                      </a:r>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91875162"/>
                  </a:ext>
                </a:extLst>
              </a:tr>
              <a:tr h="835772">
                <a:tc>
                  <a:txBody>
                    <a:bodyPr/>
                    <a:lstStyle/>
                    <a:p>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a:txBody>
                  <a:tcPr/>
                </a:tc>
                <a:tc>
                  <a:txBody>
                    <a:bodyPr/>
                    <a:lstStyle/>
                    <a:p>
                      <a:endParaRPr lang="vi-VN" dirty="0">
                        <a:latin typeface="Times New Roman" panose="02020603050405020304" pitchFamily="18" charset="0"/>
                        <a:cs typeface="Times New Roman" panose="02020603050405020304" pitchFamily="18" charset="0"/>
                      </a:endParaRPr>
                    </a:p>
                  </a:txBody>
                  <a:tcPr/>
                </a:tc>
                <a:tc>
                  <a:txBody>
                    <a:bodyPr/>
                    <a:lstStyle/>
                    <a:p>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2944958"/>
                  </a:ext>
                </a:extLst>
              </a:tr>
              <a:tr h="484217">
                <a:tc>
                  <a:txBody>
                    <a:bodyPr/>
                    <a:lstStyle/>
                    <a:p>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gốc</a:t>
                      </a:r>
                      <a:r>
                        <a:rPr lang="en-US"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a:txBody>
                  <a:tcPr/>
                </a:tc>
                <a:tc>
                  <a:txBody>
                    <a:bodyPr/>
                    <a:lstStyle/>
                    <a:p>
                      <a:endParaRPr lang="vi-VN" dirty="0">
                        <a:latin typeface="Times New Roman" panose="02020603050405020304" pitchFamily="18" charset="0"/>
                        <a:cs typeface="Times New Roman" panose="02020603050405020304" pitchFamily="18" charset="0"/>
                      </a:endParaRPr>
                    </a:p>
                  </a:txBody>
                  <a:tcPr/>
                </a:tc>
                <a:tc>
                  <a:txBody>
                    <a:bodyPr/>
                    <a:lstStyle/>
                    <a:p>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53236654"/>
                  </a:ext>
                </a:extLst>
              </a:tr>
              <a:tr h="484217">
                <a:tc>
                  <a:txBody>
                    <a:bodyPr/>
                    <a:lstStyle/>
                    <a:p>
                      <a:r>
                        <a:rPr lang="vi-VN" dirty="0">
                          <a:latin typeface="Times New Roman" panose="02020603050405020304" pitchFamily="18" charset="0"/>
                          <a:cs typeface="Times New Roman" panose="02020603050405020304" pitchFamily="18" charset="0"/>
                        </a:rPr>
                        <a:t>Hướng </a:t>
                      </a:r>
                    </a:p>
                  </a:txBody>
                  <a:tcPr/>
                </a:tc>
                <a:tc>
                  <a:txBody>
                    <a:bodyPr/>
                    <a:lstStyle/>
                    <a:p>
                      <a:endParaRPr lang="vi-VN" dirty="0">
                        <a:latin typeface="Times New Roman" panose="02020603050405020304" pitchFamily="18" charset="0"/>
                        <a:cs typeface="Times New Roman" panose="02020603050405020304" pitchFamily="18" charset="0"/>
                      </a:endParaRPr>
                    </a:p>
                  </a:txBody>
                  <a:tcPr/>
                </a:tc>
                <a:tc>
                  <a:txBody>
                    <a:bodyPr/>
                    <a:lstStyle/>
                    <a:p>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952333"/>
                  </a:ext>
                </a:extLst>
              </a:tr>
              <a:tr h="835772">
                <a:tc>
                  <a:txBody>
                    <a:bodyPr/>
                    <a:lstStyle/>
                    <a:p>
                      <a:r>
                        <a:rPr lang="vi-VN" dirty="0">
                          <a:latin typeface="Times New Roman" panose="02020603050405020304" pitchFamily="18" charset="0"/>
                          <a:cs typeface="Times New Roman" panose="02020603050405020304" pitchFamily="18" charset="0"/>
                        </a:rPr>
                        <a:t>Tác động, ảnh hưởng</a:t>
                      </a:r>
                    </a:p>
                  </a:txBody>
                  <a:tcPr/>
                </a:tc>
                <a:tc>
                  <a:txBody>
                    <a:bodyPr/>
                    <a:lstStyle/>
                    <a:p>
                      <a:endParaRPr lang="vi-VN">
                        <a:latin typeface="Times New Roman" panose="02020603050405020304" pitchFamily="18" charset="0"/>
                        <a:cs typeface="Times New Roman" panose="02020603050405020304" pitchFamily="18" charset="0"/>
                      </a:endParaRPr>
                    </a:p>
                  </a:txBody>
                  <a:tcPr/>
                </a:tc>
                <a:tc>
                  <a:txBody>
                    <a:bodyPr/>
                    <a:lstStyle/>
                    <a:p>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6216392"/>
                  </a:ext>
                </a:extLst>
              </a:tr>
            </a:tbl>
          </a:graphicData>
        </a:graphic>
      </p:graphicFrame>
      <p:sp>
        <p:nvSpPr>
          <p:cNvPr id="3" name="TextBox 2">
            <a:extLst>
              <a:ext uri="{FF2B5EF4-FFF2-40B4-BE49-F238E27FC236}">
                <a16:creationId xmlns:a16="http://schemas.microsoft.com/office/drawing/2014/main" id="{20A25D1D-1FFD-4973-8892-D89BF4878CC4}"/>
              </a:ext>
            </a:extLst>
          </p:cNvPr>
          <p:cNvSpPr txBox="1"/>
          <p:nvPr/>
        </p:nvSpPr>
        <p:spPr>
          <a:xfrm>
            <a:off x="362185" y="2438400"/>
            <a:ext cx="4855350" cy="923330"/>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Dựa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kênh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chữ</a:t>
            </a:r>
            <a:r>
              <a:rPr lang="en-US" b="1" dirty="0">
                <a:latin typeface="Times New Roman" panose="02020603050405020304" pitchFamily="18" charset="0"/>
                <a:cs typeface="Times New Roman" panose="02020603050405020304" pitchFamily="18" charset="0"/>
              </a:rPr>
              <a:t> SGK,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4.1 /115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video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hãy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mùa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Nam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phiếu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endParaRPr lang="vi-V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09339E1-BCCD-4CF5-8780-C6D9CCA9D398}"/>
              </a:ext>
            </a:extLst>
          </p:cNvPr>
          <p:cNvGraphicFramePr>
            <a:graphicFrameLocks noGrp="1"/>
          </p:cNvGraphicFramePr>
          <p:nvPr>
            <p:extLst>
              <p:ext uri="{D42A27DB-BD31-4B8C-83A1-F6EECF244321}">
                <p14:modId xmlns:p14="http://schemas.microsoft.com/office/powerpoint/2010/main" val="520213669"/>
              </p:ext>
            </p:extLst>
          </p:nvPr>
        </p:nvGraphicFramePr>
        <p:xfrm>
          <a:off x="0" y="0"/>
          <a:ext cx="8991600" cy="7442701"/>
        </p:xfrm>
        <a:graphic>
          <a:graphicData uri="http://schemas.openxmlformats.org/drawingml/2006/table">
            <a:tbl>
              <a:tblPr firstRow="1" bandRow="1">
                <a:tableStyleId>{16D9F66E-5EB9-4882-86FB-DCBF35E3C3E4}</a:tableStyleId>
              </a:tblPr>
              <a:tblGrid>
                <a:gridCol w="1600200">
                  <a:extLst>
                    <a:ext uri="{9D8B030D-6E8A-4147-A177-3AD203B41FA5}">
                      <a16:colId xmlns:a16="http://schemas.microsoft.com/office/drawing/2014/main" val="764113387"/>
                    </a:ext>
                  </a:extLst>
                </a:gridCol>
                <a:gridCol w="3569970">
                  <a:extLst>
                    <a:ext uri="{9D8B030D-6E8A-4147-A177-3AD203B41FA5}">
                      <a16:colId xmlns:a16="http://schemas.microsoft.com/office/drawing/2014/main" val="49939856"/>
                    </a:ext>
                  </a:extLst>
                </a:gridCol>
                <a:gridCol w="3821430">
                  <a:extLst>
                    <a:ext uri="{9D8B030D-6E8A-4147-A177-3AD203B41FA5}">
                      <a16:colId xmlns:a16="http://schemas.microsoft.com/office/drawing/2014/main" val="3849983931"/>
                    </a:ext>
                  </a:extLst>
                </a:gridCol>
              </a:tblGrid>
              <a:tr h="493261">
                <a:tc>
                  <a:txBody>
                    <a:bodyPr/>
                    <a:lstStyle/>
                    <a:p>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endParaRPr lang="vi-VN" sz="2400" dirty="0">
                        <a:latin typeface="Times New Roman" panose="02020603050405020304" pitchFamily="18" charset="0"/>
                        <a:cs typeface="Times New Roman" panose="02020603050405020304" pitchFamily="18" charset="0"/>
                      </a:endParaRPr>
                    </a:p>
                  </a:txBody>
                  <a:tcPr>
                    <a:solidFill>
                      <a:srgbClr val="99FF66"/>
                    </a:solidFill>
                  </a:tcPr>
                </a:tc>
                <a:tc>
                  <a:txBody>
                    <a:bodyPr/>
                    <a:lstStyle/>
                    <a:p>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endParaRPr lang="vi-VN" sz="2400" dirty="0">
                        <a:latin typeface="Times New Roman" panose="02020603050405020304" pitchFamily="18" charset="0"/>
                        <a:cs typeface="Times New Roman" panose="02020603050405020304" pitchFamily="18" charset="0"/>
                      </a:endParaRPr>
                    </a:p>
                  </a:txBody>
                  <a:tcPr>
                    <a:solidFill>
                      <a:srgbClr val="99FF66"/>
                    </a:solidFill>
                  </a:tcPr>
                </a:tc>
                <a:tc>
                  <a:txBody>
                    <a:bodyPr/>
                    <a:lstStyle/>
                    <a:p>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a:t>
                      </a:r>
                      <a:endParaRPr lang="vi-VN" sz="2400" dirty="0">
                        <a:latin typeface="Times New Roman" panose="02020603050405020304" pitchFamily="18" charset="0"/>
                        <a:cs typeface="Times New Roman" panose="02020603050405020304" pitchFamily="18" charset="0"/>
                      </a:endParaRPr>
                    </a:p>
                  </a:txBody>
                  <a:tcPr>
                    <a:solidFill>
                      <a:srgbClr val="99FF66"/>
                    </a:solidFill>
                  </a:tcPr>
                </a:tc>
                <a:extLst>
                  <a:ext uri="{0D108BD9-81ED-4DB2-BD59-A6C34878D82A}">
                    <a16:rowId xmlns:a16="http://schemas.microsoft.com/office/drawing/2014/main" val="2291875162"/>
                  </a:ext>
                </a:extLst>
              </a:tr>
              <a:tr h="726648">
                <a:tc>
                  <a:txBody>
                    <a:bodyPr/>
                    <a:lstStyle/>
                    <a:p>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txBody>
                  <a:tcPr>
                    <a:solidFill>
                      <a:srgbClr val="99FF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tháng</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11 – 4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năm</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sau</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a:t>
                      </a:r>
                    </a:p>
                    <a:p>
                      <a:endParaRPr lang="vi-VN" sz="2400" dirty="0">
                        <a:latin typeface="Times New Roman" panose="02020603050405020304" pitchFamily="18" charset="0"/>
                        <a:cs typeface="Times New Roman" panose="02020603050405020304" pitchFamily="18" charset="0"/>
                      </a:endParaRPr>
                    </a:p>
                  </a:txBody>
                  <a:tcPr>
                    <a:solidFill>
                      <a:srgbClr val="FFCCFF"/>
                    </a:solidFill>
                  </a:tcPr>
                </a:tc>
                <a:tc>
                  <a:txBody>
                    <a:bodyPr/>
                    <a:lstStyle/>
                    <a:p>
                      <a:r>
                        <a:rPr lang="vi-VN" sz="2400" dirty="0">
                          <a:latin typeface="Times New Roman" panose="02020603050405020304" pitchFamily="18" charset="0"/>
                          <a:cs typeface="Times New Roman" panose="02020603050405020304" pitchFamily="18" charset="0"/>
                        </a:rPr>
                        <a:t>Từ tháng 5 -10</a:t>
                      </a:r>
                    </a:p>
                  </a:txBody>
                  <a:tcPr>
                    <a:solidFill>
                      <a:srgbClr val="FFCCFF"/>
                    </a:solidFill>
                  </a:tcPr>
                </a:tc>
                <a:extLst>
                  <a:ext uri="{0D108BD9-81ED-4DB2-BD59-A6C34878D82A}">
                    <a16:rowId xmlns:a16="http://schemas.microsoft.com/office/drawing/2014/main" val="2452944958"/>
                  </a:ext>
                </a:extLst>
              </a:tr>
              <a:tr h="660355">
                <a:tc>
                  <a:txBody>
                    <a:bodyPr/>
                    <a:lstStyle/>
                    <a:p>
                      <a:r>
                        <a:rPr lang="en-US" sz="2400" b="1" dirty="0" err="1">
                          <a:latin typeface="Times New Roman" panose="02020603050405020304" pitchFamily="18" charset="0"/>
                          <a:cs typeface="Times New Roman" panose="02020603050405020304" pitchFamily="18" charset="0"/>
                        </a:rPr>
                        <a:t>Nguồn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gốc</a:t>
                      </a:r>
                      <a:r>
                        <a:rPr lang="en-US" sz="2400" b="1"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a:txBody>
                  <a:tcPr>
                    <a:solidFill>
                      <a:srgbClr val="99FF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Áp</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cao</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Xi-</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bia</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 Nga )</a:t>
                      </a:r>
                    </a:p>
                    <a:p>
                      <a:endParaRPr lang="vi-VN" sz="2400" dirty="0">
                        <a:latin typeface="Times New Roman" panose="02020603050405020304" pitchFamily="18" charset="0"/>
                        <a:cs typeface="Times New Roman" panose="02020603050405020304" pitchFamily="18" charset="0"/>
                      </a:endParaRPr>
                    </a:p>
                  </a:txBody>
                  <a:tcPr>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0" dirty="0">
                          <a:solidFill>
                            <a:schemeClr val="tx1"/>
                          </a:solidFill>
                          <a:effectLst/>
                          <a:latin typeface="Times New Roman" panose="02020603050405020304" pitchFamily="18" charset="0"/>
                          <a:ea typeface="Cambria" pitchFamily="18" charset="0"/>
                          <a:cs typeface="Times New Roman" panose="02020603050405020304" pitchFamily="18" charset="0"/>
                        </a:rPr>
                        <a:t>Áp cao Bắc Ấn Độ Dương và áp cao cận chí tuyến Nam bán cầu.</a:t>
                      </a:r>
                      <a:endPar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3053236654"/>
                  </a:ext>
                </a:extLst>
              </a:tr>
              <a:tr h="538187">
                <a:tc>
                  <a:txBody>
                    <a:bodyPr/>
                    <a:lstStyle/>
                    <a:p>
                      <a:r>
                        <a:rPr lang="vi-VN" sz="2400" b="1" dirty="0">
                          <a:latin typeface="Times New Roman" panose="02020603050405020304" pitchFamily="18" charset="0"/>
                          <a:cs typeface="Times New Roman" panose="02020603050405020304" pitchFamily="18" charset="0"/>
                        </a:rPr>
                        <a:t>Hướng </a:t>
                      </a:r>
                    </a:p>
                  </a:txBody>
                  <a:tcPr>
                    <a:solidFill>
                      <a:srgbClr val="99FF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Chủ</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yếu</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h</a:t>
                      </a:r>
                      <a:r>
                        <a:rPr lang="vi-VN" sz="2400" b="0" dirty="0">
                          <a:solidFill>
                            <a:schemeClr val="tx1"/>
                          </a:solidFill>
                          <a:effectLst/>
                          <a:latin typeface="Times New Roman" panose="02020603050405020304" pitchFamily="18" charset="0"/>
                          <a:ea typeface="Cambria" pitchFamily="18" charset="0"/>
                          <a:cs typeface="Times New Roman" panose="02020603050405020304" pitchFamily="18" charset="0"/>
                        </a:rPr>
                        <a:t>ư</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ớng</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Đông</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Bắc</a:t>
                      </a:r>
                      <a:endParaRPr lang="vi-VN" sz="2400" dirty="0"/>
                    </a:p>
                    <a:p>
                      <a:endParaRPr lang="vi-VN" sz="2400" dirty="0">
                        <a:latin typeface="Times New Roman" panose="02020603050405020304" pitchFamily="18" charset="0"/>
                        <a:cs typeface="Times New Roman" panose="02020603050405020304" pitchFamily="18" charset="0"/>
                      </a:endParaRPr>
                    </a:p>
                  </a:txBody>
                  <a:tcPr>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Chủ</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yếu</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h</a:t>
                      </a:r>
                      <a:r>
                        <a:rPr lang="vi-VN" sz="2400" b="0" dirty="0">
                          <a:solidFill>
                            <a:schemeClr val="tx1"/>
                          </a:solidFill>
                          <a:effectLst/>
                          <a:latin typeface="Times New Roman" panose="02020603050405020304" pitchFamily="18" charset="0"/>
                          <a:ea typeface="Cambria" pitchFamily="18" charset="0"/>
                          <a:cs typeface="Times New Roman" panose="02020603050405020304" pitchFamily="18" charset="0"/>
                        </a:rPr>
                        <a:t>ư</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ớng</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Tây</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nam</a:t>
                      </a:r>
                      <a:endParaRPr lang="vi-VN" sz="2400" dirty="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170952333"/>
                  </a:ext>
                </a:extLst>
              </a:tr>
              <a:tr h="3310285">
                <a:tc>
                  <a:txBody>
                    <a:bodyPr/>
                    <a:lstStyle/>
                    <a:p>
                      <a:r>
                        <a:rPr lang="vi-VN" sz="2400" b="1" dirty="0">
                          <a:latin typeface="Times New Roman" panose="02020603050405020304" pitchFamily="18" charset="0"/>
                          <a:cs typeface="Times New Roman" panose="02020603050405020304" pitchFamily="18" charset="0"/>
                        </a:rPr>
                        <a:t>Tác động, ảnh hưởng</a:t>
                      </a:r>
                    </a:p>
                  </a:txBody>
                  <a:tcPr>
                    <a:solidFill>
                      <a:srgbClr val="99FF66"/>
                    </a:solidFill>
                  </a:tcPr>
                </a:tc>
                <a:tc>
                  <a:txBody>
                    <a:bodyPr/>
                    <a:lstStyle/>
                    <a:p>
                      <a:pPr lvl="0"/>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Ở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miền</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Bắc</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nửa</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đầu</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đông</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lạnh</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khô</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nửa</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cuối</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đông</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lạnh</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ẩm</a:t>
                      </a:r>
                      <a:endPar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endParaRPr>
                    </a:p>
                    <a:p>
                      <a:pPr lvl="0"/>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Ở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miền</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Nam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Tín</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phong</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gây</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mưa</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cho</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vùng</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biển</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Nam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Trung</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Bộ</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gây</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thời</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tiết</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nóng</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khô</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cho</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Nam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Bộ</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Tây</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mbria"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ea typeface="Cambria" pitchFamily="18" charset="0"/>
                          <a:cs typeface="Times New Roman" panose="02020603050405020304" pitchFamily="18" charset="0"/>
                        </a:rPr>
                        <a:t>.</a:t>
                      </a:r>
                    </a:p>
                    <a:p>
                      <a:endParaRPr lang="vi-VN" sz="2400" dirty="0">
                        <a:latin typeface="Times New Roman" panose="02020603050405020304" pitchFamily="18" charset="0"/>
                        <a:cs typeface="Times New Roman" panose="02020603050405020304" pitchFamily="18" charset="0"/>
                      </a:endParaRPr>
                    </a:p>
                  </a:txBody>
                  <a:tcPr>
                    <a:solidFill>
                      <a:srgbClr val="FFCCFF"/>
                    </a:solidFill>
                  </a:tcPr>
                </a:tc>
                <a:tc>
                  <a:txBody>
                    <a:bodyPr/>
                    <a:lstStyle/>
                    <a:p>
                      <a:pPr lvl="0" algn="just"/>
                      <a:r>
                        <a:rPr lang="vi-VN" sz="2400" b="0" dirty="0">
                          <a:solidFill>
                            <a:schemeClr val="tx1"/>
                          </a:solidFill>
                          <a:effectLst/>
                          <a:latin typeface="Times New Roman" panose="02020603050405020304" pitchFamily="18" charset="0"/>
                          <a:ea typeface="Cambria" pitchFamily="18" charset="0"/>
                          <a:cs typeface="Times New Roman" panose="02020603050405020304" pitchFamily="18" charset="0"/>
                        </a:rPr>
                        <a:t>+ Đầu mùa hạ: gây mưa cho Nam Bộ, Tây Nguyên nhưng gây “hiệu ứng Phơn “khô nóng cho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phía</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đông</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Trường</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Sơn</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nam</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ea typeface="Cambria" pitchFamily="18" charset="0"/>
                          <a:cs typeface="Times New Roman" panose="02020603050405020304" pitchFamily="18" charset="0"/>
                        </a:rPr>
                        <a:t>Tây Bắc.</a:t>
                      </a:r>
                      <a:endPar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endParaRPr>
                    </a:p>
                    <a:p>
                      <a:pPr lvl="0" algn="just"/>
                      <a:r>
                        <a:rPr lang="vi-VN" sz="2400" b="0" dirty="0">
                          <a:solidFill>
                            <a:schemeClr val="tx1"/>
                          </a:solidFill>
                          <a:effectLst/>
                          <a:latin typeface="Times New Roman" panose="02020603050405020304" pitchFamily="18" charset="0"/>
                          <a:ea typeface="Cambria" pitchFamily="18" charset="0"/>
                          <a:cs typeface="Times New Roman" panose="02020603050405020304" pitchFamily="18" charset="0"/>
                        </a:rPr>
                        <a:t>+ Giữa và cuối mùa hạ: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khí</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hậu</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nóng</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ẩm</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gây</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mưa</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Cambria" pitchFamily="18" charset="0"/>
                          <a:cs typeface="Times New Roman" panose="02020603050405020304" pitchFamily="18" charset="0"/>
                        </a:rPr>
                        <a:t>nhiều</a:t>
                      </a:r>
                      <a:r>
                        <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ea typeface="Cambria" pitchFamily="18" charset="0"/>
                          <a:cs typeface="Times New Roman" panose="02020603050405020304" pitchFamily="18" charset="0"/>
                        </a:rPr>
                        <a:t>trên phạm vi cả nước kèm theo bão.</a:t>
                      </a:r>
                      <a:endParaRPr lang="en-US" sz="2400" b="0" dirty="0">
                        <a:solidFill>
                          <a:schemeClr val="tx1"/>
                        </a:solidFill>
                        <a:effectLst/>
                        <a:latin typeface="Times New Roman" panose="02020603050405020304" pitchFamily="18" charset="0"/>
                        <a:ea typeface="Cambria"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txBody>
                  <a:tcPr>
                    <a:solidFill>
                      <a:srgbClr val="FFCCFF"/>
                    </a:solidFill>
                  </a:tcPr>
                </a:tc>
                <a:extLst>
                  <a:ext uri="{0D108BD9-81ED-4DB2-BD59-A6C34878D82A}">
                    <a16:rowId xmlns:a16="http://schemas.microsoft.com/office/drawing/2014/main" val="2246216392"/>
                  </a:ext>
                </a:extLst>
              </a:tr>
            </a:tbl>
          </a:graphicData>
        </a:graphic>
      </p:graphicFrame>
    </p:spTree>
    <p:extLst>
      <p:ext uri="{BB962C8B-B14F-4D97-AF65-F5344CB8AC3E}">
        <p14:creationId xmlns:p14="http://schemas.microsoft.com/office/powerpoint/2010/main" val="1675250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166223814"/>
              </p:ext>
            </p:extLst>
          </p:nvPr>
        </p:nvGraphicFramePr>
        <p:xfrm>
          <a:off x="708651" y="1233215"/>
          <a:ext cx="8242684" cy="53482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F319269-AFD1-4D86-9413-BBF90FF85723}"/>
              </a:ext>
            </a:extLst>
          </p:cNvPr>
          <p:cNvSpPr txBox="1"/>
          <p:nvPr/>
        </p:nvSpPr>
        <p:spPr>
          <a:xfrm>
            <a:off x="140309" y="2871150"/>
            <a:ext cx="914400" cy="1569660"/>
          </a:xfrm>
          <a:prstGeom prst="rect">
            <a:avLst/>
          </a:prstGeom>
          <a:solidFill>
            <a:srgbClr val="FFFF00"/>
          </a:solidFill>
        </p:spPr>
        <p:txBody>
          <a:bodyPr wrap="square" rtlCol="0">
            <a:spAutoFit/>
          </a:bodyPr>
          <a:lstStyle/>
          <a:p>
            <a:r>
              <a:rPr lang="en-US" sz="2400" dirty="0" err="1">
                <a:highlight>
                  <a:srgbClr val="FFFF00"/>
                </a:highlight>
                <a:latin typeface="Times New Roman" panose="02020603050405020304" pitchFamily="18" charset="0"/>
                <a:cs typeface="Times New Roman" panose="02020603050405020304" pitchFamily="18" charset="0"/>
              </a:rPr>
              <a:t>Gió</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mùa</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mùa</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đông</a:t>
            </a:r>
            <a:endParaRPr lang="vi-VN" sz="24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682333857"/>
              </p:ext>
            </p:extLst>
          </p:nvPr>
        </p:nvGraphicFramePr>
        <p:xfrm>
          <a:off x="914400" y="1204908"/>
          <a:ext cx="7924800" cy="53482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3FC1541-F228-45D1-A828-E761B95A55D1}"/>
              </a:ext>
            </a:extLst>
          </p:cNvPr>
          <p:cNvSpPr txBox="1"/>
          <p:nvPr/>
        </p:nvSpPr>
        <p:spPr>
          <a:xfrm>
            <a:off x="175460" y="2948802"/>
            <a:ext cx="1161063" cy="1815882"/>
          </a:xfrm>
          <a:prstGeom prst="rect">
            <a:avLst/>
          </a:prstGeom>
          <a:solidFill>
            <a:srgbClr val="FFFF00"/>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a:latin typeface="Cambria" panose="02040503050406030204" pitchFamily="18" charset="0"/>
                <a:ea typeface="Cambria" panose="02040503050406030204" pitchFamily="18" charset="0"/>
              </a:rPr>
              <a:t>HOẠT ĐỘNG NHÓM</a:t>
            </a:r>
          </a:p>
          <a:p>
            <a:pPr algn="ctr"/>
            <a:r>
              <a:rPr lang="en-US" sz="2200" b="1" dirty="0" err="1">
                <a:latin typeface="Cambria" panose="02040503050406030204" pitchFamily="18" charset="0"/>
                <a:ea typeface="Cambria" panose="02040503050406030204" pitchFamily="18" charset="0"/>
              </a:rPr>
              <a:t>Thời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gian</a:t>
            </a:r>
            <a:r>
              <a:rPr lang="en-US" sz="2200" b="1" dirty="0">
                <a:latin typeface="Cambria" panose="02040503050406030204" pitchFamily="18" charset="0"/>
                <a:ea typeface="Cambria" panose="02040503050406030204" pitchFamily="18" charset="0"/>
              </a:rPr>
              <a:t>: 10 </a:t>
            </a:r>
            <a:r>
              <a:rPr lang="en-US" sz="2200" b="1" dirty="0" err="1">
                <a:latin typeface="Cambria" panose="02040503050406030204" pitchFamily="18" charset="0"/>
                <a:ea typeface="Cambria" panose="02040503050406030204" pitchFamily="18" charset="0"/>
              </a:rPr>
              <a:t>phút</a:t>
            </a:r>
            <a:endParaRPr lang="en-US" sz="2200" b="1" dirty="0">
              <a:latin typeface="Cambria" panose="02040503050406030204" pitchFamily="18" charset="0"/>
              <a:ea typeface="Cambria" panose="02040503050406030204" pitchFamily="18" charset="0"/>
            </a:endParaRPr>
          </a:p>
          <a:p>
            <a:pPr algn="ctr"/>
            <a:r>
              <a:rPr lang="en-US" sz="2200" b="1" dirty="0">
                <a:latin typeface="Cambria" panose="02040503050406030204" pitchFamily="18" charset="0"/>
                <a:ea typeface="Cambria" panose="02040503050406030204" pitchFamily="18" charset="0"/>
              </a:rPr>
              <a:t>NHIỆM VỤ</a:t>
            </a:r>
          </a:p>
          <a:p>
            <a:pPr algn="just"/>
            <a:r>
              <a:rPr lang="en-US" sz="2200" b="1" dirty="0">
                <a:latin typeface="Cambria" panose="02040503050406030204" pitchFamily="18" charset="0"/>
                <a:ea typeface="Cambria" panose="02040503050406030204" pitchFamily="18" charset="0"/>
              </a:rPr>
              <a:t>* NHÓM 1 VÀ 2: </a:t>
            </a:r>
            <a:r>
              <a:rPr lang="en-US" sz="2200" i="1" dirty="0" err="1">
                <a:latin typeface="Cambria" panose="02040503050406030204" pitchFamily="18" charset="0"/>
                <a:ea typeface="Cambria" panose="02040503050406030204" pitchFamily="18" charset="0"/>
              </a:rPr>
              <a:t>Quan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4.1, </a:t>
            </a:r>
            <a:r>
              <a:rPr lang="en-US" sz="2200" i="1" dirty="0" err="1">
                <a:latin typeface="Cambria" panose="02040503050406030204" pitchFamily="18" charset="0"/>
                <a:ea typeface="Cambria" panose="02040503050406030204" pitchFamily="18" charset="0"/>
              </a:rPr>
              <a:t>các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ảnh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kênh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chữ</a:t>
            </a:r>
            <a:r>
              <a:rPr lang="en-US" sz="2200" i="1" dirty="0">
                <a:latin typeface="Cambria" panose="02040503050406030204" pitchFamily="18" charset="0"/>
                <a:ea typeface="Cambria" panose="02040503050406030204" pitchFamily="18" charset="0"/>
              </a:rPr>
              <a:t> SGK, n</a:t>
            </a:r>
            <a:r>
              <a:rPr lang="vi-VN" sz="2200" i="1" dirty="0">
                <a:latin typeface="Cambria" panose="02040503050406030204" pitchFamily="18" charset="0"/>
                <a:ea typeface="Cambria" panose="02040503050406030204" pitchFamily="18" charset="0"/>
              </a:rPr>
              <a:t>êu biểu hiện của sự sự phân hóa bắc – nam của khí hậu nước ta.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thích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nguyên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nhân</a:t>
            </a:r>
            <a:r>
              <a:rPr lang="en-US" sz="2200" i="1" dirty="0">
                <a:latin typeface="Cambria" panose="02040503050406030204" pitchFamily="18" charset="0"/>
                <a:ea typeface="Cambria" panose="02040503050406030204" pitchFamily="18" charset="0"/>
              </a:rPr>
              <a:t>.</a:t>
            </a:r>
          </a:p>
          <a:p>
            <a:pPr algn="just"/>
            <a:r>
              <a:rPr lang="en-US" sz="2200" b="1" dirty="0">
                <a:latin typeface="Cambria" panose="02040503050406030204" pitchFamily="18" charset="0"/>
                <a:ea typeface="Cambria" panose="02040503050406030204" pitchFamily="18" charset="0"/>
              </a:rPr>
              <a:t>* NHÓM 3 VÀ 4: </a:t>
            </a:r>
            <a:r>
              <a:rPr lang="en-US" sz="2200" i="1" dirty="0" err="1">
                <a:latin typeface="Cambria" panose="02040503050406030204" pitchFamily="18" charset="0"/>
                <a:ea typeface="Cambria" panose="02040503050406030204" pitchFamily="18" charset="0"/>
              </a:rPr>
              <a:t>Quan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4.1, </a:t>
            </a:r>
            <a:r>
              <a:rPr lang="en-US" sz="2200" i="1" dirty="0" err="1">
                <a:latin typeface="Cambria" panose="02040503050406030204" pitchFamily="18" charset="0"/>
                <a:ea typeface="Cambria" panose="02040503050406030204" pitchFamily="18" charset="0"/>
              </a:rPr>
              <a:t>các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ảnh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kênh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chữ</a:t>
            </a:r>
            <a:r>
              <a:rPr lang="en-US" sz="2200" i="1" dirty="0">
                <a:latin typeface="Cambria" panose="02040503050406030204" pitchFamily="18" charset="0"/>
                <a:ea typeface="Cambria" panose="02040503050406030204" pitchFamily="18" charset="0"/>
              </a:rPr>
              <a:t> SGK, n</a:t>
            </a:r>
            <a:r>
              <a:rPr lang="vi-VN" sz="2200" i="1" dirty="0">
                <a:latin typeface="Cambria" panose="02040503050406030204" pitchFamily="18" charset="0"/>
                <a:ea typeface="Cambria" panose="02040503050406030204" pitchFamily="18" charset="0"/>
              </a:rPr>
              <a:t>êu biểu hiện của sự sự phân hóa </a:t>
            </a:r>
            <a:r>
              <a:rPr lang="en-US" sz="2200" i="1" dirty="0" err="1">
                <a:latin typeface="Cambria" panose="02040503050406030204" pitchFamily="18" charset="0"/>
                <a:ea typeface="Cambria" panose="02040503050406030204" pitchFamily="18" charset="0"/>
              </a:rPr>
              <a:t>đông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tây</a:t>
            </a:r>
            <a:r>
              <a:rPr lang="en-US" sz="2200" i="1" dirty="0">
                <a:latin typeface="Cambria" panose="02040503050406030204" pitchFamily="18" charset="0"/>
                <a:ea typeface="Cambria" panose="02040503050406030204" pitchFamily="18" charset="0"/>
              </a:rPr>
              <a:t> </a:t>
            </a:r>
            <a:r>
              <a:rPr lang="vi-VN" sz="2200" i="1" dirty="0">
                <a:latin typeface="Cambria" panose="02040503050406030204" pitchFamily="18" charset="0"/>
                <a:ea typeface="Cambria" panose="02040503050406030204" pitchFamily="18" charset="0"/>
              </a:rPr>
              <a:t>của khí hậu nước ta.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thích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nguyên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nhân</a:t>
            </a:r>
            <a:r>
              <a:rPr lang="en-US" sz="2200" i="1" dirty="0">
                <a:latin typeface="Cambria" panose="02040503050406030204" pitchFamily="18" charset="0"/>
                <a:ea typeface="Cambria" panose="02040503050406030204" pitchFamily="18" charset="0"/>
              </a:rPr>
              <a:t>.</a:t>
            </a:r>
          </a:p>
          <a:p>
            <a:pPr algn="just"/>
            <a:r>
              <a:rPr lang="en-US" sz="2200" b="1" dirty="0">
                <a:latin typeface="Cambria" panose="02040503050406030204" pitchFamily="18" charset="0"/>
                <a:ea typeface="Cambria" panose="02040503050406030204" pitchFamily="18" charset="0"/>
              </a:rPr>
              <a:t>* NHÓM 5 VÀ 6: </a:t>
            </a:r>
            <a:r>
              <a:rPr lang="en-US" sz="2200" i="1" dirty="0" err="1">
                <a:latin typeface="Cambria" panose="02040503050406030204" pitchFamily="18" charset="0"/>
                <a:ea typeface="Cambria" panose="02040503050406030204" pitchFamily="18" charset="0"/>
              </a:rPr>
              <a:t>Quan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4.1, </a:t>
            </a:r>
            <a:r>
              <a:rPr lang="en-US" sz="2200" i="1" dirty="0" err="1">
                <a:latin typeface="Cambria" panose="02040503050406030204" pitchFamily="18" charset="0"/>
                <a:ea typeface="Cambria" panose="02040503050406030204" pitchFamily="18" charset="0"/>
              </a:rPr>
              <a:t>các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ảnh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kênh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chữ</a:t>
            </a:r>
            <a:r>
              <a:rPr lang="en-US" sz="2200" i="1" dirty="0">
                <a:latin typeface="Cambria" panose="02040503050406030204" pitchFamily="18" charset="0"/>
                <a:ea typeface="Cambria" panose="02040503050406030204" pitchFamily="18" charset="0"/>
              </a:rPr>
              <a:t> SGK, n</a:t>
            </a:r>
            <a:r>
              <a:rPr lang="vi-VN" sz="2200" i="1" dirty="0">
                <a:latin typeface="Cambria" panose="02040503050406030204" pitchFamily="18" charset="0"/>
                <a:ea typeface="Cambria" panose="02040503050406030204" pitchFamily="18" charset="0"/>
              </a:rPr>
              <a:t>êu biểu hiện của sự sự phân hóa </a:t>
            </a:r>
            <a:r>
              <a:rPr lang="en-US" sz="2200" i="1" dirty="0" err="1">
                <a:latin typeface="Cambria" panose="02040503050406030204" pitchFamily="18" charset="0"/>
                <a:ea typeface="Cambria" panose="02040503050406030204" pitchFamily="18" charset="0"/>
              </a:rPr>
              <a:t>theo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độ</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cao</a:t>
            </a:r>
            <a:r>
              <a:rPr lang="en-US" sz="2200" i="1" dirty="0">
                <a:latin typeface="Cambria" panose="02040503050406030204" pitchFamily="18" charset="0"/>
                <a:ea typeface="Cambria" panose="02040503050406030204" pitchFamily="18" charset="0"/>
              </a:rPr>
              <a:t> </a:t>
            </a:r>
            <a:r>
              <a:rPr lang="vi-VN" sz="2200" i="1" dirty="0">
                <a:latin typeface="Cambria" panose="02040503050406030204" pitchFamily="18" charset="0"/>
                <a:ea typeface="Cambria" panose="02040503050406030204" pitchFamily="18" charset="0"/>
              </a:rPr>
              <a:t>của khí hậu nước ta.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thích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nguyên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nhân</a:t>
            </a:r>
            <a:r>
              <a:rPr lang="en-US" sz="2200" i="1" dirty="0">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Tuyết</a:t>
            </a:r>
            <a:r>
              <a:rPr lang="en-US" dirty="0">
                <a:latin typeface="Cambria" pitchFamily="18" charset="0"/>
                <a:ea typeface="Cambria" pitchFamily="18" charset="0"/>
              </a:rPr>
              <a:t> </a:t>
            </a:r>
            <a:r>
              <a:rPr lang="en-US" dirty="0" err="1">
                <a:latin typeface="Cambria" pitchFamily="18" charset="0"/>
                <a:ea typeface="Cambria" pitchFamily="18" charset="0"/>
              </a:rPr>
              <a:t>rơi</a:t>
            </a:r>
            <a:r>
              <a:rPr lang="en-US" dirty="0">
                <a:latin typeface="Cambria" pitchFamily="18" charset="0"/>
                <a:ea typeface="Cambria" pitchFamily="18" charset="0"/>
              </a:rPr>
              <a:t> ở Sa Pa</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khô</a:t>
            </a:r>
            <a:r>
              <a:rPr lang="en-US" dirty="0">
                <a:latin typeface="Cambria" pitchFamily="18" charset="0"/>
                <a:ea typeface="Cambria" pitchFamily="18" charset="0"/>
              </a:rPr>
              <a:t> ở TPHCM</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graphicFrame>
        <p:nvGraphicFramePr>
          <p:cNvPr id="3" name="Diagram 2"/>
          <p:cNvGraphicFramePr/>
          <p:nvPr>
            <p:extLst>
              <p:ext uri="{D42A27DB-BD31-4B8C-83A1-F6EECF244321}">
                <p14:modId xmlns:p14="http://schemas.microsoft.com/office/powerpoint/2010/main" val="291629083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a:extLst>
              <a:ext uri="{FF2B5EF4-FFF2-40B4-BE49-F238E27FC236}">
                <a16:creationId xmlns:a16="http://schemas.microsoft.com/office/drawing/2014/main" id="{D209882A-E07E-4A96-805F-F717448B803A}"/>
              </a:ext>
            </a:extLst>
          </p:cNvPr>
          <p:cNvSpPr txBox="1">
            <a:spLocks noChangeArrowheads="1"/>
          </p:cNvSpPr>
          <p:nvPr/>
        </p:nvSpPr>
        <p:spPr bwMode="auto">
          <a:xfrm>
            <a:off x="245763" y="1215147"/>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bắc</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graphicFrame>
        <p:nvGraphicFramePr>
          <p:cNvPr id="3" name="Diagram 2"/>
          <p:cNvGraphicFramePr/>
          <p:nvPr>
            <p:extLst>
              <p:ext uri="{D42A27DB-BD31-4B8C-83A1-F6EECF244321}">
                <p14:modId xmlns:p14="http://schemas.microsoft.com/office/powerpoint/2010/main" val="3385701313"/>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a:extLst>
              <a:ext uri="{FF2B5EF4-FFF2-40B4-BE49-F238E27FC236}">
                <a16:creationId xmlns:a16="http://schemas.microsoft.com/office/drawing/2014/main" id="{0C08C105-B1DA-4C74-A5A8-EA1710B9A383}"/>
              </a:ext>
            </a:extLst>
          </p:cNvPr>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đông</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tây</a:t>
            </a:r>
            <a:r>
              <a:rPr lang="en-US" sz="2400" b="1" dirty="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
        <p:nvSpPr>
          <p:cNvPr id="17" name="Text Box 9">
            <a:extLst>
              <a:ext uri="{FF2B5EF4-FFF2-40B4-BE49-F238E27FC236}">
                <a16:creationId xmlns:a16="http://schemas.microsoft.com/office/drawing/2014/main" id="{1CA8CE0F-548D-4364-8352-61B9ED0D805B}"/>
              </a:ext>
            </a:extLst>
          </p:cNvPr>
          <p:cNvSpPr txBox="1">
            <a:spLocks noChangeArrowheads="1"/>
          </p:cNvSpPr>
          <p:nvPr/>
        </p:nvSpPr>
        <p:spPr bwMode="auto">
          <a:xfrm>
            <a:off x="159395" y="1210559"/>
            <a:ext cx="3398250"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764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a:ln w="10541" cmpd="sng">
                  <a:solidFill>
                    <a:schemeClr val="accent1">
                      <a:shade val="88000"/>
                      <a:satMod val="110000"/>
                    </a:schemeClr>
                  </a:solidFill>
                  <a:prstDash val="solid"/>
                </a:ln>
                <a:solidFill>
                  <a:srgbClr val="FF0000"/>
                </a:solidFill>
                <a:latin typeface="Cambria" pitchFamily="18" charset="0"/>
              </a:rPr>
              <a:t> KHÍ HẬU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4</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4" y="342209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grpSp>
        <p:nvGrpSpPr>
          <p:cNvPr id="2" name="Group 1"/>
          <p:cNvGrpSpPr/>
          <p:nvPr/>
        </p:nvGrpSpPr>
        <p:grpSpPr>
          <a:xfrm>
            <a:off x="1472184" y="1204909"/>
            <a:ext cx="7315201" cy="5392461"/>
            <a:chOff x="1472184" y="1204909"/>
            <a:chExt cx="7315201" cy="5392461"/>
          </a:xfrm>
        </p:grpSpPr>
        <p:graphicFrame>
          <p:nvGraphicFramePr>
            <p:cNvPr id="3" name="Diagram 2"/>
            <p:cNvGraphicFramePr/>
            <p:nvPr>
              <p:extLst>
                <p:ext uri="{D42A27DB-BD31-4B8C-83A1-F6EECF244321}">
                  <p14:modId xmlns:p14="http://schemas.microsoft.com/office/powerpoint/2010/main" val="3976687641"/>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10869" y="1204909"/>
              <a:ext cx="6967897" cy="3450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a:extLst>
              <a:ext uri="{FF2B5EF4-FFF2-40B4-BE49-F238E27FC236}">
                <a16:creationId xmlns:a16="http://schemas.microsoft.com/office/drawing/2014/main" id="{ABB7FED1-9F6F-4E9F-9C58-7EB1823DD49F}"/>
              </a:ext>
            </a:extLst>
          </p:cNvPr>
          <p:cNvSpPr txBox="1">
            <a:spLocks noChangeArrowheads="1"/>
          </p:cNvSpPr>
          <p:nvPr/>
        </p:nvSpPr>
        <p:spPr bwMode="auto">
          <a:xfrm>
            <a:off x="335550" y="1280217"/>
            <a:ext cx="1357531" cy="1200329"/>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2559180" y="119398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ct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7" name="Rectangle 26"/>
          <p:cNvSpPr/>
          <p:nvPr/>
        </p:nvSpPr>
        <p:spPr>
          <a:xfrm>
            <a:off x="233160" y="1745865"/>
            <a:ext cx="8554639" cy="4708981"/>
          </a:xfrm>
          <a:prstGeom prst="rect">
            <a:avLst/>
          </a:prstGeom>
          <a:solidFill>
            <a:srgbClr val="99FF66"/>
          </a:solidFill>
          <a:ln w="12700">
            <a:solidFill>
              <a:srgbClr val="0070C0"/>
            </a:solidFill>
          </a:ln>
        </p:spPr>
        <p:txBody>
          <a:bodyPr wrap="square">
            <a:spAutoFit/>
          </a:bodyPr>
          <a:lstStyle/>
          <a:p>
            <a:pPr algn="just"/>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Nhận xét: </a:t>
            </a:r>
            <a:r>
              <a:rPr lang="vi-VN" sz="2000" dirty="0">
                <a:latin typeface="Times New Roman" panose="02020603050405020304" pitchFamily="18" charset="0"/>
                <a:ea typeface="Cambria" panose="02040503050406030204" pitchFamily="18" charset="0"/>
                <a:cs typeface="Times New Roman" panose="02020603050405020304" pitchFamily="18" charset="0"/>
              </a:rPr>
              <a:t>Nhìn vào bảng số liệu ta thấy, giữa Lạng Sơn và Cà Mau có sự khác biệt lớn về nhiệt độ:</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just">
              <a:buFontTx/>
              <a:buChar char="-"/>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just">
              <a:buFontTx/>
              <a:buChar char="-"/>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just">
              <a:buFontTx/>
              <a:buChar char="-"/>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just">
              <a:buFontTx/>
              <a:buChar char="-"/>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just">
              <a:buFontTx/>
              <a:buChar char="-"/>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just">
              <a:buFontTx/>
              <a:buChar char="-"/>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 Giải thích:</a:t>
            </a:r>
          </a:p>
          <a:p>
            <a:pPr algn="just"/>
            <a:r>
              <a:rPr lang="vi-VN" sz="2000" dirty="0">
                <a:latin typeface="Times New Roman" panose="02020603050405020304" pitchFamily="18" charset="0"/>
                <a:ea typeface="Cambria" panose="02040503050406030204" pitchFamily="18" charset="0"/>
                <a:cs typeface="Times New Roman" panose="02020603050405020304" pitchFamily="18" charset="0"/>
              </a:rPr>
              <a:t>+ Nhiệt độ trung bình năm tăng dần từ Bắc vào Nam vì càng về phía Nam góc nhập xạ càng lớn, lượng nhiệt nhận được càng nhiều.</a:t>
            </a:r>
          </a:p>
          <a:p>
            <a:pPr algn="just"/>
            <a:r>
              <a:rPr lang="vi-VN" sz="2000" dirty="0">
                <a:latin typeface="Times New Roman" panose="02020603050405020304" pitchFamily="18" charset="0"/>
                <a:ea typeface="Cambria" panose="02040503050406030204" pitchFamily="18" charset="0"/>
                <a:cs typeface="Times New Roman" panose="02020603050405020304" pitchFamily="18" charset="0"/>
              </a:rPr>
              <a:t> + Tháng I, chênh lệch nhiệt độ giữa 2 miền Bắc - Nam rõ rệt do miền Bắc chịu ảnh hưởng của gió mùa Đông Bắc lạnh, nhiệt độ giảm sâu; miền Nam nóng quanh năm.</a:t>
            </a:r>
          </a:p>
        </p:txBody>
      </p:sp>
      <p:graphicFrame>
        <p:nvGraphicFramePr>
          <p:cNvPr id="2" name="Table 1"/>
          <p:cNvGraphicFramePr>
            <a:graphicFrameLocks noGrp="1"/>
          </p:cNvGraphicFramePr>
          <p:nvPr>
            <p:extLst>
              <p:ext uri="{D42A27DB-BD31-4B8C-83A1-F6EECF244321}">
                <p14:modId xmlns:p14="http://schemas.microsoft.com/office/powerpoint/2010/main" val="537671799"/>
              </p:ext>
            </p:extLst>
          </p:nvPr>
        </p:nvGraphicFramePr>
        <p:xfrm>
          <a:off x="609600" y="2514600"/>
          <a:ext cx="8077200" cy="2072515"/>
        </p:xfrm>
        <a:graphic>
          <a:graphicData uri="http://schemas.openxmlformats.org/drawingml/2006/table">
            <a:tbl>
              <a:tblPr firstRow="1" bandRow="1">
                <a:tableStyleId>{5C22544A-7EE6-4342-B048-85BDC9FD1C3A}</a:tableStyleId>
              </a:tblPr>
              <a:tblGrid>
                <a:gridCol w="3873759">
                  <a:extLst>
                    <a:ext uri="{9D8B030D-6E8A-4147-A177-3AD203B41FA5}">
                      <a16:colId xmlns:a16="http://schemas.microsoft.com/office/drawing/2014/main" val="20000"/>
                    </a:ext>
                  </a:extLst>
                </a:gridCol>
                <a:gridCol w="2142931">
                  <a:extLst>
                    <a:ext uri="{9D8B030D-6E8A-4147-A177-3AD203B41FA5}">
                      <a16:colId xmlns:a16="http://schemas.microsoft.com/office/drawing/2014/main" val="20001"/>
                    </a:ext>
                  </a:extLst>
                </a:gridCol>
                <a:gridCol w="2060510">
                  <a:extLst>
                    <a:ext uri="{9D8B030D-6E8A-4147-A177-3AD203B41FA5}">
                      <a16:colId xmlns:a16="http://schemas.microsoft.com/office/drawing/2014/main" val="20002"/>
                    </a:ext>
                  </a:extLst>
                </a:gridCol>
              </a:tblGrid>
              <a:tr h="414503">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4503">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4503">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4503">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4503">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Biên</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2" dur="500"/>
                                        <p:tgtEl>
                                          <p:spTgt spid="27">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27" dur="500"/>
                                        <p:tgtEl>
                                          <p:spTgt spid="27">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2"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ìm 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286339" y="2819400"/>
            <a:ext cx="8533665" cy="3686971"/>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2400" b="1" dirty="0">
                <a:solidFill>
                  <a:srgbClr val="0D30DD"/>
                </a:solidFill>
                <a:latin typeface="Times New Roman" panose="02020603050405020304" pitchFamily="18" charset="0"/>
                <a:ea typeface="Cambria" pitchFamily="18" charset="0"/>
                <a:cs typeface="Times New Roman" panose="02020603050405020304" pitchFamily="18" charset="0"/>
              </a:rPr>
              <a:t>VÍ DỤ: KHÍ HẬU Ở HÀ NAM</a:t>
            </a:r>
          </a:p>
          <a:p>
            <a:pPr algn="just">
              <a:lnSpc>
                <a:spcPct val="115000"/>
              </a:lnSpc>
              <a:spcBef>
                <a:spcPts val="600"/>
              </a:spcBef>
            </a:pPr>
            <a:r>
              <a:rPr lang="vi-VN" sz="2400" dirty="0">
                <a:latin typeface="Times New Roman" panose="02020603050405020304" pitchFamily="18" charset="0"/>
                <a:ea typeface="Cambria" pitchFamily="18" charset="0"/>
                <a:cs typeface="Times New Roman" panose="02020603050405020304" pitchFamily="18" charset="0"/>
              </a:rPr>
              <a:t>  </a:t>
            </a:r>
            <a:r>
              <a:rPr lang="pt-BR" sz="2400" b="1" dirty="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Khí hậu Hà Nam tiêu biểu cho vùng Bắc Bộ với đặc điểm của khí hậu nhiệt đới gió mùa ẩm, mùa hè nóng, mưa nhiều và mùa đông lạnh, ít mưa. Thuộc vùng nhiệt đới, Hà Nam quanh nǎm tiếp nhận lượng bức xạ Mặt Trời rất dồi dào và có nhiệt độ cao.</a:t>
            </a:r>
            <a:endParaRPr lang="vi-VN" sz="2400" dirty="0">
              <a:latin typeface="Times New Roman" panose="02020603050405020304" pitchFamily="18" charset="0"/>
              <a:cs typeface="Times New Roman" panose="02020603050405020304" pitchFamily="18" charset="0"/>
            </a:endParaRPr>
          </a:p>
          <a:p>
            <a:pPr algn="just">
              <a:lnSpc>
                <a:spcPct val="115000"/>
              </a:lnSpc>
              <a:spcBef>
                <a:spcPts val="600"/>
              </a:spcBef>
            </a:pPr>
            <a:r>
              <a:rPr lang="vi-VN" sz="2400" dirty="0">
                <a:latin typeface="Times New Roman" panose="02020603050405020304" pitchFamily="18" charset="0"/>
                <a:cs typeface="Times New Roman" panose="02020603050405020304" pitchFamily="18" charset="0"/>
              </a:rPr>
              <a:t>=&gt; Thuận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endParaRPr lang="en-US" sz="2400" dirty="0">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8" dur="500"/>
                                        <p:tgtEl>
                                          <p:spTgt spid="2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3" dur="500"/>
                                        <p:tgtEl>
                                          <p:spTgt spid="2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8"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6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Quan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4.1,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nhận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xét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về</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độ</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năm</a:t>
            </a:r>
            <a:r>
              <a:rPr lang="en-US" sz="2100" i="1" dirty="0">
                <a:solidFill>
                  <a:srgbClr val="FF0000"/>
                </a:solidFill>
                <a:latin typeface="Cambria" panose="02040503050406030204" pitchFamily="18" charset="0"/>
                <a:ea typeface="Cambria" panose="02040503050406030204" pitchFamily="18" charset="0"/>
              </a:rPr>
              <a:t> ở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   </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233160" y="3798600"/>
            <a:ext cx="4948439" cy="113877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rPr>
              <a:t>-</a:t>
            </a:r>
            <a:r>
              <a:rPr lang="en-US" sz="2100" b="1" dirty="0" err="1">
                <a:latin typeface="Cambria" pitchFamily="18" charset="0"/>
                <a:ea typeface="Cambria" pitchFamily="18" charset="0"/>
              </a:rPr>
              <a:t>Biểu</a:t>
            </a:r>
            <a:r>
              <a:rPr lang="en-US" sz="2100" b="1" dirty="0">
                <a:latin typeface="Cambria" pitchFamily="18" charset="0"/>
                <a:ea typeface="Cambria" pitchFamily="18" charset="0"/>
              </a:rPr>
              <a:t> </a:t>
            </a:r>
            <a:r>
              <a:rPr lang="en-US" sz="2100" b="1" dirty="0" err="1">
                <a:latin typeface="Cambria" pitchFamily="18" charset="0"/>
                <a:ea typeface="Cambria" pitchFamily="18" charset="0"/>
              </a:rPr>
              <a:t>hiện</a:t>
            </a:r>
            <a:r>
              <a:rPr lang="en-US" sz="2100" dirty="0">
                <a:latin typeface="Cambria" pitchFamily="18" charset="0"/>
                <a:ea typeface="Cambria" pitchFamily="18" charset="0"/>
              </a:rPr>
              <a:t>:</a:t>
            </a:r>
          </a:p>
          <a:p>
            <a:pPr algn="just">
              <a:spcBef>
                <a:spcPts val="600"/>
              </a:spcBef>
              <a:spcAft>
                <a:spcPts val="0"/>
              </a:spcAft>
            </a:pPr>
            <a:r>
              <a:rPr lang="en-US" sz="2100" dirty="0">
                <a:latin typeface="Cambria" pitchFamily="18" charset="0"/>
                <a:ea typeface="Cambria" pitchFamily="18" charset="0"/>
              </a:rPr>
              <a:t>+</a:t>
            </a:r>
            <a:r>
              <a:rPr lang="nl-NL" sz="2100" dirty="0">
                <a:latin typeface="Cambria" pitchFamily="18" charset="0"/>
                <a:ea typeface="Cambria" pitchFamily="18" charset="0"/>
              </a:rPr>
              <a:t>Nhiệt độ TBN &gt;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Nam. </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về</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giờ</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nắng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bức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xạ</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Số giờ nắng nhiều, đạt từ 1400 - 3000 giờ/ năm (Hà Nội là 1585 giờ, Huế là 1970 giờ, TPHCM là 2489 giờ).</a:t>
            </a:r>
          </a:p>
          <a:p>
            <a:pPr algn="just">
              <a:spcBef>
                <a:spcPts val="600"/>
              </a:spcBef>
              <a:spcAft>
                <a:spcPts val="0"/>
              </a:spcAft>
            </a:pPr>
            <a:r>
              <a:rPr lang="nl-NL" sz="2200" dirty="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Buổi</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ở </a:t>
            </a:r>
            <a:r>
              <a:rPr lang="en-US" dirty="0" err="1">
                <a:latin typeface="Cambria" pitchFamily="18" charset="0"/>
                <a:ea typeface="Cambria" pitchFamily="18" charset="0"/>
              </a:rPr>
              <a:t>Hà</a:t>
            </a:r>
            <a:r>
              <a:rPr lang="en-US" dirty="0">
                <a:latin typeface="Cambria" pitchFamily="18" charset="0"/>
                <a:ea typeface="Cambria" pitchFamily="18" charset="0"/>
              </a:rPr>
              <a:t> </a:t>
            </a:r>
            <a:r>
              <a:rPr lang="en-US" dirty="0" err="1">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đới</a:t>
            </a: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44997" y="1807703"/>
            <a:ext cx="7434153" cy="3877077"/>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47678" y="1988559"/>
            <a:ext cx="6553198" cy="3354765"/>
          </a:xfrm>
          <a:prstGeom prst="rect">
            <a:avLst/>
          </a:prstGeom>
        </p:spPr>
        <p:txBody>
          <a:bodyPr wrap="square">
            <a:spAutoFit/>
          </a:bodyPr>
          <a:lstStyle/>
          <a:p>
            <a:pPr algn="just">
              <a:spcBef>
                <a:spcPts val="600"/>
              </a:spcBef>
              <a:spcAft>
                <a:spcPts val="0"/>
              </a:spcAft>
            </a:pPr>
            <a:r>
              <a:rPr lang="vi-VN" sz="2400" b="1" dirty="0">
                <a:latin typeface="Times New Roman" panose="02020603050405020304" pitchFamily="18" charset="0"/>
                <a:ea typeface="Cambria" pitchFamily="18" charset="0"/>
                <a:cs typeface="Times New Roman" panose="02020603050405020304" pitchFamily="18" charset="0"/>
              </a:rPr>
              <a:t>- Biểu hiện:</a:t>
            </a: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 +</a:t>
            </a:r>
            <a:r>
              <a:rPr lang="nl-NL" sz="2400" dirty="0">
                <a:latin typeface="Times New Roman" panose="02020603050405020304" pitchFamily="18" charset="0"/>
                <a:ea typeface="Cambria" pitchFamily="18" charset="0"/>
                <a:cs typeface="Times New Roman" panose="02020603050405020304" pitchFamily="18" charset="0"/>
              </a:rPr>
              <a:t>Nhiệt độ trung bình năm trên 20</a:t>
            </a:r>
            <a:r>
              <a:rPr lang="nl-NL" sz="2400" baseline="30000" dirty="0">
                <a:latin typeface="Times New Roman" panose="02020603050405020304" pitchFamily="18" charset="0"/>
                <a:ea typeface="Cambria" pitchFamily="18" charset="0"/>
                <a:cs typeface="Times New Roman" panose="02020603050405020304" pitchFamily="18" charset="0"/>
              </a:rPr>
              <a:t>0</a:t>
            </a:r>
            <a:r>
              <a:rPr lang="nl-NL" sz="2400" dirty="0">
                <a:latin typeface="Times New Roman" panose="02020603050405020304" pitchFamily="18" charset="0"/>
                <a:ea typeface="Cambria" pitchFamily="18" charset="0"/>
                <a:cs typeface="Times New Roman" panose="02020603050405020304" pitchFamily="18" charset="0"/>
              </a:rPr>
              <a:t>C (trừ vùng núi cao) và tăng dần từ Bắc vào Nam.</a:t>
            </a:r>
            <a:endParaRPr lang="en-US" sz="2400" dirty="0">
              <a:latin typeface="Times New Roman" panose="02020603050405020304" pitchFamily="18" charset="0"/>
              <a:ea typeface="Cambria" pitchFamily="18" charset="0"/>
              <a:cs typeface="Times New Roman" panose="02020603050405020304" pitchFamily="18" charset="0"/>
            </a:endParaRP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a:t>
            </a:r>
            <a:r>
              <a:rPr lang="nl-NL" sz="2400" dirty="0">
                <a:latin typeface="Times New Roman" panose="02020603050405020304" pitchFamily="18" charset="0"/>
                <a:ea typeface="Cambria" pitchFamily="18" charset="0"/>
                <a:cs typeface="Times New Roman" panose="02020603050405020304" pitchFamily="18" charset="0"/>
              </a:rPr>
              <a:t> Số giờ nắng nhiều, đạt từ 1400 - 3000 giờ/năm.</a:t>
            </a:r>
            <a:endParaRPr lang="en-US" sz="2400" dirty="0">
              <a:latin typeface="Times New Roman" panose="02020603050405020304" pitchFamily="18" charset="0"/>
              <a:ea typeface="Cambria" pitchFamily="18" charset="0"/>
              <a:cs typeface="Times New Roman" panose="02020603050405020304" pitchFamily="18" charset="0"/>
            </a:endParaRP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 Cán cân bức xạ luôn dương 70-100 kcal/cm</a:t>
            </a:r>
            <a:r>
              <a:rPr lang="vi-VN" sz="2400" baseline="30000" dirty="0">
                <a:latin typeface="Times New Roman" panose="02020603050405020304" pitchFamily="18" charset="0"/>
                <a:ea typeface="Cambria" pitchFamily="18" charset="0"/>
                <a:cs typeface="Times New Roman" panose="02020603050405020304" pitchFamily="18" charset="0"/>
              </a:rPr>
              <a:t>2</a:t>
            </a:r>
            <a:r>
              <a:rPr lang="vi-VN" sz="2400" dirty="0">
                <a:latin typeface="Times New Roman" panose="02020603050405020304" pitchFamily="18" charset="0"/>
                <a:ea typeface="Cambria" pitchFamily="18" charset="0"/>
                <a:cs typeface="Times New Roman" panose="02020603050405020304" pitchFamily="18" charset="0"/>
              </a:rPr>
              <a:t>/năm.</a:t>
            </a: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a:t>
            </a:r>
            <a:r>
              <a:rPr lang="nl-NL" sz="2400" dirty="0">
                <a:latin typeface="Times New Roman" panose="02020603050405020304" pitchFamily="18" charset="0"/>
                <a:ea typeface="Cambria" pitchFamily="18" charset="0"/>
                <a:cs typeface="Times New Roman" panose="02020603050405020304" pitchFamily="18" charset="0"/>
              </a:rPr>
              <a:t> </a:t>
            </a:r>
            <a:r>
              <a:rPr lang="nl-NL" sz="2400" b="1" dirty="0">
                <a:latin typeface="Times New Roman" panose="02020603050405020304" pitchFamily="18" charset="0"/>
                <a:ea typeface="Cambria" pitchFamily="18" charset="0"/>
                <a:cs typeface="Times New Roman" panose="02020603050405020304" pitchFamily="18" charset="0"/>
              </a:rPr>
              <a:t>Nguyên nhân</a:t>
            </a:r>
            <a:r>
              <a:rPr lang="nl-NL" sz="2400" dirty="0">
                <a:latin typeface="Times New Roman" panose="02020603050405020304" pitchFamily="18" charset="0"/>
                <a:ea typeface="Cambria" pitchFamily="18" charset="0"/>
                <a:cs typeface="Times New Roman" panose="02020603050405020304" pitchFamily="18" charset="0"/>
              </a:rPr>
              <a:t>: do vị trí địa lí nước ta nằm hoàn toàn trong vùng nội chí tuyến Bắc bán cầu.</a:t>
            </a:r>
            <a:endParaRPr lang="en-US" sz="2400" dirty="0">
              <a:effectLst/>
              <a:latin typeface="Times New Roman" panose="02020603050405020304" pitchFamily="18" charset="0"/>
              <a:ea typeface="Cambria" pitchFamily="18" charset="0"/>
              <a:cs typeface="Times New Roman" panose="02020603050405020304"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nhận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xét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lượng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mưa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trung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năm</a:t>
            </a:r>
            <a:r>
              <a:rPr lang="en-US" sz="2300" i="1" dirty="0">
                <a:solidFill>
                  <a:srgbClr val="FF0000"/>
                </a:solidFill>
                <a:latin typeface="Cambria" panose="02040503050406030204" pitchFamily="18" charset="0"/>
                <a:ea typeface="Cambria" panose="02040503050406030204" pitchFamily="18" charset="0"/>
              </a:rPr>
              <a:t> ở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Lượng mưa trung bình năm lớn: từ 1500 - 2000 mm/năm. </a:t>
            </a:r>
          </a:p>
          <a:p>
            <a:pPr algn="just">
              <a:spcBef>
                <a:spcPts val="600"/>
              </a:spcBef>
              <a:spcAft>
                <a:spcPts val="0"/>
              </a:spcAft>
            </a:pPr>
            <a:r>
              <a:rPr lang="nl-NL" sz="2300" dirty="0">
                <a:latin typeface="Cambria" pitchFamily="18" charset="0"/>
                <a:ea typeface="Cambria" pitchFamily="18" charset="0"/>
              </a:rPr>
              <a:t>- Ở 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bảng</a:t>
            </a:r>
            <a:r>
              <a:rPr lang="en-US" sz="2200" i="1" dirty="0">
                <a:solidFill>
                  <a:srgbClr val="FF0000"/>
                </a:solidFill>
                <a:latin typeface="Cambria" panose="02040503050406030204" pitchFamily="18" charset="0"/>
                <a:ea typeface="Cambria" panose="02040503050406030204" pitchFamily="18" charset="0"/>
              </a:rPr>
              <a:t> 4.2,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Vì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sao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có</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mưa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lớn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11079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Độ ẩm không khí cao, trên 80%, </a:t>
            </a:r>
            <a:r>
              <a:rPr lang="en-US" sz="2200" dirty="0">
                <a:latin typeface="Cambria" pitchFamily="18" charset="0"/>
                <a:ea typeface="Cambria" pitchFamily="18" charset="0"/>
              </a:rPr>
              <a:t>c</a:t>
            </a:r>
            <a:r>
              <a:rPr lang="vi-VN" sz="2200" dirty="0">
                <a:latin typeface="Cambria" pitchFamily="18" charset="0"/>
                <a:ea typeface="Cambria" pitchFamily="18" charset="0"/>
              </a:rPr>
              <a:t>ân bằng ẩm luôn dương.</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63755" y="1950353"/>
            <a:ext cx="7415396" cy="4141715"/>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05749" y="2291299"/>
            <a:ext cx="6796546" cy="253915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vi-VN" sz="2400" b="1" dirty="0">
                <a:latin typeface="Cambria" pitchFamily="18" charset="0"/>
                <a:ea typeface="Cambria" pitchFamily="18" charset="0"/>
              </a:rPr>
              <a:t>Biểu hiện:</a:t>
            </a: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vi-VN" sz="2400" dirty="0">
              <a:latin typeface="Cambria" pitchFamily="18" charset="0"/>
              <a:ea typeface="Cambria" pitchFamily="18" charset="0"/>
            </a:endParaRPr>
          </a:p>
          <a:p>
            <a:pPr algn="just">
              <a:spcBef>
                <a:spcPts val="600"/>
              </a:spcBef>
              <a:spcAft>
                <a:spcPts val="0"/>
              </a:spcAft>
            </a:pPr>
            <a:r>
              <a:rPr lang="vi-VN" sz="2400" dirty="0">
                <a:effectLst/>
                <a:latin typeface="Cambria" pitchFamily="18" charset="0"/>
                <a:ea typeface="Cambria" pitchFamily="18" charset="0"/>
              </a:rPr>
              <a:t>- </a:t>
            </a:r>
            <a:r>
              <a:rPr lang="vi-VN" sz="2400" b="1" dirty="0">
                <a:effectLst/>
                <a:latin typeface="Cambria" pitchFamily="18" charset="0"/>
                <a:ea typeface="Cambria" pitchFamily="18" charset="0"/>
              </a:rPr>
              <a:t>Nguyên nhân</a:t>
            </a:r>
            <a:r>
              <a:rPr lang="vi-VN" sz="2400" dirty="0">
                <a:effectLst/>
                <a:latin typeface="Cambria" pitchFamily="18" charset="0"/>
                <a:ea typeface="Cambria" pitchFamily="18" charset="0"/>
              </a:rPr>
              <a:t>:</a:t>
            </a:r>
            <a:r>
              <a:rPr lang="vi-VN" sz="2400" dirty="0">
                <a:latin typeface="Cambria" pitchFamily="18" charset="0"/>
                <a:ea typeface="Cambria" pitchFamily="18" charset="0"/>
              </a:rPr>
              <a:t> do tác động của các khối khí di chuyển qua biển kết hợp với vai trò của Biển Đông.</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6114</TotalTime>
  <Words>2047</Words>
  <Application>Microsoft Office PowerPoint</Application>
  <PresentationFormat>On-screen Show (4:3)</PresentationFormat>
  <Paragraphs>221</Paragraphs>
  <Slides>25</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vt:lpstr>
      <vt:lpstr>Times New Roman</vt:lpstr>
      <vt:lpstr>Office Theme</vt:lpstr>
      <vt:lpstr>KHỞI ĐỘNG</vt:lpstr>
      <vt:lpstr> KHÍ HẬU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441</cp:revision>
  <dcterms:created xsi:type="dcterms:W3CDTF">2016-02-15T14:28:12Z</dcterms:created>
  <dcterms:modified xsi:type="dcterms:W3CDTF">2024-11-26T06:44:04Z</dcterms:modified>
</cp:coreProperties>
</file>