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03" r:id="rId2"/>
    <p:sldId id="554" r:id="rId3"/>
    <p:sldId id="543" r:id="rId4"/>
    <p:sldId id="547" r:id="rId5"/>
    <p:sldId id="548" r:id="rId6"/>
    <p:sldId id="552" r:id="rId7"/>
    <p:sldId id="497" r:id="rId8"/>
    <p:sldId id="527" r:id="rId9"/>
    <p:sldId id="528" r:id="rId10"/>
    <p:sldId id="529" r:id="rId11"/>
    <p:sldId id="530" r:id="rId12"/>
    <p:sldId id="531" r:id="rId13"/>
    <p:sldId id="555" r:id="rId14"/>
    <p:sldId id="556" r:id="rId15"/>
    <p:sldId id="557" r:id="rId16"/>
    <p:sldId id="558" r:id="rId17"/>
    <p:sldId id="542" r:id="rId18"/>
    <p:sldId id="559" r:id="rId19"/>
    <p:sldId id="524" r:id="rId20"/>
    <p:sldId id="55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9900"/>
    <a:srgbClr val="F11BAA"/>
    <a:srgbClr val="0D30DD"/>
    <a:srgbClr val="FFCCFF"/>
    <a:srgbClr val="BCFCD4"/>
    <a:srgbClr val="99FF66"/>
    <a:srgbClr val="33CCFF"/>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8" d="100"/>
          <a:sy n="68" d="100"/>
        </p:scale>
        <p:origin x="147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image" Target="../media/image29.pn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image" Target="../media/image2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a:solidFill>
          <a:srgbClr val="FFC000">
            <a:alpha val="90000"/>
          </a:srgbClr>
        </a:solidFill>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a:solidFill>
          <a:srgbClr val="FFC000">
            <a:alpha val="90000"/>
          </a:srgbClr>
        </a:solidFill>
      </dgm:spPr>
      <dgm:t>
        <a:bodyPr/>
        <a:lstStyle/>
        <a:p>
          <a:pPr algn="just"/>
          <a:r>
            <a:rPr lang="vi-VN" sz="1550" dirty="0">
              <a:latin typeface="Cambria" pitchFamily="18" charset="0"/>
              <a:ea typeface="Cambria" pitchFamily="18" charset="0"/>
              <a:cs typeface="Times New Roman"/>
            </a:rPr>
            <a:t>Cầu nối giữa Đông Nam Á lục địa và  ĐNA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a:solidFill>
          <a:srgbClr val="FFC000">
            <a:alpha val="90000"/>
          </a:srgbClr>
        </a:solidFill>
      </dgm:spPr>
      <dgm:t>
        <a:bodyPr/>
        <a:lstStyle/>
        <a:p>
          <a:pPr algn="just"/>
          <a:r>
            <a:rPr lang="vi-VN" sz="1550" dirty="0">
              <a:latin typeface="Cambria" pitchFamily="18" charset="0"/>
              <a:ea typeface="Cambria" pitchFamily="18" charset="0"/>
              <a:cs typeface="Times New Roman"/>
            </a:rPr>
            <a:t>Nằm ở vị trí nội chí tuyến bán cầu Bắc, trong khu vực châu Á gió mùa, trên vành đai sinh khoáng Châu Á TBD - ĐTH</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a:solidFill>
          <a:srgbClr val="FFC000">
            <a:alpha val="90000"/>
          </a:srgbClr>
        </a:solidFill>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8581" custScaleY="153075" custLinFactY="-22405" custLinFactNeighborX="-6135" custLinFactNeighborY="-100000">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custScaleX="120746" custLinFactY="-22500" custLinFactNeighborX="-4995" custLinFactNeighborY="-100000">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X="110636" custScaleY="197968" custLinFactY="-11379" custLinFactNeighborX="-6368" custLinFactNeighborY="-100000">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X="104527" custScaleY="127871" custLinFactY="-1416" custLinFactNeighborX="-4885" custLinFactNeighborY="-100000">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a:solidFill>
          <a:srgbClr val="FFFF00"/>
        </a:solidFill>
      </dgm:spPr>
      <dgm:t>
        <a:bodyPr/>
        <a:lstStyle/>
        <a:p>
          <a:r>
            <a:rPr lang="en-US" sz="1700" b="1" dirty="0" err="1">
              <a:solidFill>
                <a:schemeClr val="tx1"/>
              </a:solidFill>
              <a:latin typeface="Cambria" pitchFamily="18" charset="0"/>
              <a:ea typeface="Cambria" pitchFamily="18" charset="0"/>
            </a:rPr>
            <a:t>Phạm</a:t>
          </a:r>
          <a:r>
            <a:rPr lang="en-US" sz="1700" b="1" dirty="0">
              <a:solidFill>
                <a:schemeClr val="tx1"/>
              </a:solidFill>
              <a:latin typeface="Cambria" pitchFamily="18" charset="0"/>
              <a:ea typeface="Cambria" pitchFamily="18" charset="0"/>
            </a:rPr>
            <a:t> vi </a:t>
          </a:r>
          <a:r>
            <a:rPr lang="en-US" sz="1700" b="1" dirty="0" err="1">
              <a:solidFill>
                <a:schemeClr val="tx1"/>
              </a:solidFill>
              <a:latin typeface="Cambria" pitchFamily="18" charset="0"/>
              <a:ea typeface="Cambria" pitchFamily="18" charset="0"/>
            </a:rPr>
            <a:t>lãnh</a:t>
          </a:r>
          <a:r>
            <a:rPr lang="en-US" sz="1700" b="1" dirty="0">
              <a:solidFill>
                <a:schemeClr val="tx1"/>
              </a:solidFill>
              <a:latin typeface="Cambria" pitchFamily="18" charset="0"/>
              <a:ea typeface="Cambria" pitchFamily="18" charset="0"/>
            </a:rPr>
            <a:t> </a:t>
          </a:r>
          <a:r>
            <a:rPr lang="en-US" sz="1700" b="1" dirty="0" err="1">
              <a:solidFill>
                <a:schemeClr val="tx1"/>
              </a:solidFill>
              <a:latin typeface="Cambria" pitchFamily="18" charset="0"/>
              <a:ea typeface="Cambria" pitchFamily="18" charset="0"/>
            </a:rPr>
            <a:t>thổ</a:t>
          </a:r>
          <a:endParaRPr lang="en-US" sz="1700" b="1" dirty="0">
            <a:solidFill>
              <a:schemeClr val="tx1"/>
            </a:solidFill>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a:solidFill>
          <a:srgbClr val="FFFF00"/>
        </a:solidFill>
      </dgm:spPr>
      <dgm:t>
        <a:bodyPr/>
        <a:lstStyle/>
        <a:p>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đất</a:t>
          </a: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 331.344</a:t>
          </a:r>
          <a:b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b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km</a:t>
          </a:r>
          <a:r>
            <a:rPr lang="en-US" sz="1700" b="1" baseline="30000" dirty="0">
              <a:solidFill>
                <a:schemeClr val="tx1"/>
              </a:solidFill>
              <a:latin typeface="Times New Roman" panose="02020603050405020304" pitchFamily="18" charset="0"/>
              <a:ea typeface="Cambria" pitchFamily="18" charset="0"/>
              <a:cs typeface="Times New Roman" panose="02020603050405020304"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a:solidFill>
          <a:srgbClr val="00FF00"/>
        </a:solidFill>
      </dgm:spPr>
      <dgm:t>
        <a:bodyPr/>
        <a:lstStyle/>
        <a:p>
          <a:r>
            <a:rPr lang="en-US" sz="1700" dirty="0" err="1">
              <a:solidFill>
                <a:schemeClr val="tx1"/>
              </a:solidFill>
              <a:latin typeface="Cambria" pitchFamily="18" charset="0"/>
              <a:ea typeface="Cambria" pitchFamily="18" charset="0"/>
            </a:rPr>
            <a:t>Đất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liền</a:t>
          </a:r>
          <a:endParaRPr lang="en-US" sz="1700" dirty="0">
            <a:solidFill>
              <a:schemeClr val="tx1"/>
            </a:solidFill>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a:solidFill>
          <a:srgbClr val="00FF00"/>
        </a:solidFill>
      </dgm:spPr>
      <dgm:t>
        <a:bodyPr/>
        <a:lstStyle/>
        <a:p>
          <a:r>
            <a:rPr lang="en-US" sz="1700" dirty="0" err="1">
              <a:solidFill>
                <a:schemeClr val="tx1"/>
              </a:solidFill>
              <a:latin typeface="Cambria" pitchFamily="18" charset="0"/>
              <a:ea typeface="Cambria" pitchFamily="18" charset="0"/>
            </a:rPr>
            <a:t>Hải</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đảo</a:t>
          </a:r>
          <a:endParaRPr lang="en-US" sz="1700" dirty="0">
            <a:solidFill>
              <a:schemeClr val="tx1"/>
            </a:solidFill>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a:solidFill>
          <a:srgbClr val="FFFF00"/>
        </a:solidFill>
      </dgm:spPr>
      <dgm:t>
        <a:bodyPr/>
        <a:lstStyle/>
        <a:p>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 </a:t>
          </a: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a:solidFill>
          <a:srgbClr val="FFFF00"/>
        </a:solidFill>
      </dgm:spPr>
      <dgm:t>
        <a:bodyPr/>
        <a:lstStyle/>
        <a:p>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dirty="0" err="1">
              <a:solidFill>
                <a:schemeClr val="tx1"/>
              </a:solidFill>
              <a:latin typeface="Times New Roman" panose="02020603050405020304" pitchFamily="18" charset="0"/>
              <a:ea typeface="Cambria" pitchFamily="18" charset="0"/>
              <a:cs typeface="Times New Roman" panose="02020603050405020304" pitchFamily="18" charset="0"/>
            </a:rPr>
            <a:t>trời</a:t>
          </a:r>
          <a:endParaRPr lang="en-US" sz="17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custScaleY="186244">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custLinFactNeighborX="5048" custLinFactNeighborY="6002">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+Việt Nam nằm hoàn toàn trong khu vực nội chí tuyến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lớn,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 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kinh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tế</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798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xâm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thực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mặn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20516"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437503" y="217455"/>
          <a:ext cx="3004208" cy="758607"/>
        </a:xfrm>
        <a:prstGeom prst="roundRect">
          <a:avLst/>
        </a:prstGeom>
        <a:solidFill>
          <a:srgbClr val="FFC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474535" y="254487"/>
        <a:ext cx="2930144" cy="684543"/>
      </dsp:txXfrm>
    </dsp:sp>
    <dsp:sp modelId="{DFC54CEB-618F-4D97-9C35-5869ED67EB8E}">
      <dsp:nvSpPr>
        <dsp:cNvPr id="0" name=""/>
        <dsp:cNvSpPr/>
      </dsp:nvSpPr>
      <dsp:spPr>
        <a:xfrm>
          <a:off x="1438959" y="1037539"/>
          <a:ext cx="3059058" cy="495578"/>
        </a:xfrm>
        <a:prstGeom prst="roundRect">
          <a:avLst/>
        </a:prstGeom>
        <a:solidFill>
          <a:srgbClr val="FFC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ĐNA hải đảo.</a:t>
          </a:r>
        </a:p>
      </dsp:txBody>
      <dsp:txXfrm>
        <a:off x="1463151" y="1061731"/>
        <a:ext cx="3010674" cy="447194"/>
      </dsp:txXfrm>
    </dsp:sp>
    <dsp:sp modelId="{5FCA34F1-BC5D-4D77-9130-98B9A4B048B9}">
      <dsp:nvSpPr>
        <dsp:cNvPr id="0" name=""/>
        <dsp:cNvSpPr/>
      </dsp:nvSpPr>
      <dsp:spPr>
        <a:xfrm>
          <a:off x="1532242" y="1650178"/>
          <a:ext cx="2802924" cy="981087"/>
        </a:xfrm>
        <a:prstGeom prst="roundRect">
          <a:avLst/>
        </a:prstGeom>
        <a:solidFill>
          <a:srgbClr val="FFC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bán cầu Bắc, trong khu vực châu Á gió mùa, trên vành đai sinh khoáng Châu Á TBD - ĐTH</a:t>
          </a:r>
        </a:p>
      </dsp:txBody>
      <dsp:txXfrm>
        <a:off x="1580135" y="1698071"/>
        <a:ext cx="2707138" cy="885301"/>
      </dsp:txXfrm>
    </dsp:sp>
    <dsp:sp modelId="{92D7A937-18AD-4590-9031-EA91033EBF4B}">
      <dsp:nvSpPr>
        <dsp:cNvPr id="0" name=""/>
        <dsp:cNvSpPr/>
      </dsp:nvSpPr>
      <dsp:spPr>
        <a:xfrm>
          <a:off x="1647198" y="2742587"/>
          <a:ext cx="2648155" cy="633701"/>
        </a:xfrm>
        <a:prstGeom prst="roundRect">
          <a:avLst/>
        </a:prstGeom>
        <a:solidFill>
          <a:srgbClr val="FFC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678133" y="2773522"/>
        <a:ext cx="2586285" cy="571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chemeClr val="tx1"/>
              </a:solidFill>
              <a:latin typeface="Cambria" pitchFamily="18" charset="0"/>
              <a:ea typeface="Cambria" pitchFamily="18" charset="0"/>
            </a:rPr>
            <a:t>Phạm</a:t>
          </a:r>
          <a:r>
            <a:rPr lang="en-US" sz="1700" b="1" kern="1200" dirty="0">
              <a:solidFill>
                <a:schemeClr val="tx1"/>
              </a:solidFill>
              <a:latin typeface="Cambria" pitchFamily="18" charset="0"/>
              <a:ea typeface="Cambria" pitchFamily="18" charset="0"/>
            </a:rPr>
            <a:t> vi </a:t>
          </a:r>
          <a:r>
            <a:rPr lang="en-US" sz="1700" b="1" kern="1200" dirty="0" err="1">
              <a:solidFill>
                <a:schemeClr val="tx1"/>
              </a:solidFill>
              <a:latin typeface="Cambria" pitchFamily="18" charset="0"/>
              <a:ea typeface="Cambria" pitchFamily="18" charset="0"/>
            </a:rPr>
            <a:t>lãnh</a:t>
          </a:r>
          <a:r>
            <a:rPr lang="en-US" sz="1700" b="1" kern="1200" dirty="0">
              <a:solidFill>
                <a:schemeClr val="tx1"/>
              </a:solidFill>
              <a:latin typeface="Cambria" pitchFamily="18" charset="0"/>
              <a:ea typeface="Cambria" pitchFamily="18" charset="0"/>
            </a:rPr>
            <a:t> </a:t>
          </a:r>
          <a:r>
            <a:rPr lang="en-US" sz="1700" b="1" kern="1200" dirty="0" err="1">
              <a:solidFill>
                <a:schemeClr val="tx1"/>
              </a:solidFill>
              <a:latin typeface="Cambria" pitchFamily="18" charset="0"/>
              <a:ea typeface="Cambria" pitchFamily="18" charset="0"/>
            </a:rPr>
            <a:t>thổ</a:t>
          </a:r>
          <a:endParaRPr lang="en-US" sz="1700" b="1" kern="1200" dirty="0">
            <a:solidFill>
              <a:schemeClr val="tx1"/>
            </a:solidFill>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7810196">
          <a:off x="738964" y="1094431"/>
          <a:ext cx="860170" cy="29853"/>
        </a:xfrm>
        <a:custGeom>
          <a:avLst/>
          <a:gdLst/>
          <a:ahLst/>
          <a:cxnLst/>
          <a:rect l="0" t="0" r="0" b="0"/>
          <a:pathLst>
            <a:path>
              <a:moveTo>
                <a:pt x="0" y="14926"/>
              </a:moveTo>
              <a:lnTo>
                <a:pt x="860170"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545" y="1087854"/>
        <a:ext cx="43008" cy="43008"/>
      </dsp:txXfrm>
    </dsp:sp>
    <dsp:sp modelId="{42680267-F894-417A-A84D-35123DCAB209}">
      <dsp:nvSpPr>
        <dsp:cNvPr id="0" name=""/>
        <dsp:cNvSpPr/>
      </dsp:nvSpPr>
      <dsp:spPr>
        <a:xfrm>
          <a:off x="1363210" y="263338"/>
          <a:ext cx="970804" cy="924511"/>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đất</a:t>
          </a: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 331.344</a:t>
          </a:r>
          <a:b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b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km</a:t>
          </a:r>
          <a:r>
            <a:rPr lang="en-US" sz="1700" b="1" kern="1200" baseline="30000" dirty="0">
              <a:solidFill>
                <a:schemeClr val="tx1"/>
              </a:solidFill>
              <a:latin typeface="Times New Roman" panose="02020603050405020304" pitchFamily="18" charset="0"/>
              <a:ea typeface="Cambria" pitchFamily="18" charset="0"/>
              <a:cs typeface="Times New Roman" panose="02020603050405020304" pitchFamily="18" charset="0"/>
            </a:rPr>
            <a:t>2</a:t>
          </a:r>
        </a:p>
      </dsp:txBody>
      <dsp:txXfrm>
        <a:off x="1390288" y="290416"/>
        <a:ext cx="916648" cy="870355"/>
      </dsp:txXfrm>
    </dsp:sp>
    <dsp:sp modelId="{C5064178-80CC-4639-AC8E-AC15F486451C}">
      <dsp:nvSpPr>
        <dsp:cNvPr id="0" name=""/>
        <dsp:cNvSpPr/>
      </dsp:nvSpPr>
      <dsp:spPr>
        <a:xfrm rot="19457599">
          <a:off x="2289066" y="571114"/>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574085"/>
        <a:ext cx="23910" cy="23910"/>
      </dsp:txXfrm>
    </dsp:sp>
    <dsp:sp modelId="{6EEED620-9DC1-4A87-820F-286CF3B75E16}">
      <dsp:nvSpPr>
        <dsp:cNvPr id="0" name=""/>
        <dsp:cNvSpPr/>
      </dsp:nvSpPr>
      <dsp:spPr>
        <a:xfrm>
          <a:off x="2722337" y="203787"/>
          <a:ext cx="970804" cy="485402"/>
        </a:xfrm>
        <a:prstGeom prst="roundRect">
          <a:avLst>
            <a:gd name="adj" fmla="val 10000"/>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solidFill>
                <a:schemeClr val="tx1"/>
              </a:solidFill>
              <a:latin typeface="Cambria" pitchFamily="18" charset="0"/>
              <a:ea typeface="Cambria" pitchFamily="18" charset="0"/>
            </a:rPr>
            <a:t>Đất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liền</a:t>
          </a:r>
          <a:endParaRPr lang="en-US" sz="1700" kern="1200" dirty="0">
            <a:solidFill>
              <a:schemeClr val="tx1"/>
            </a:solidFill>
            <a:latin typeface="Cambria" pitchFamily="18" charset="0"/>
            <a:ea typeface="Cambria" pitchFamily="18" charset="0"/>
          </a:endParaRPr>
        </a:p>
      </dsp:txBody>
      <dsp:txXfrm>
        <a:off x="2736554" y="218004"/>
        <a:ext cx="942370" cy="456968"/>
      </dsp:txXfrm>
    </dsp:sp>
    <dsp:sp modelId="{2AF88B25-0EB7-4DDE-8B84-1DE9149AA2BE}">
      <dsp:nvSpPr>
        <dsp:cNvPr id="0" name=""/>
        <dsp:cNvSpPr/>
      </dsp:nvSpPr>
      <dsp:spPr>
        <a:xfrm rot="2142401">
          <a:off x="2289066" y="850220"/>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853192"/>
        <a:ext cx="23910" cy="23910"/>
      </dsp:txXfrm>
    </dsp:sp>
    <dsp:sp modelId="{D0BDC0BF-13A2-4FAA-BE64-8E617D84B23B}">
      <dsp:nvSpPr>
        <dsp:cNvPr id="0" name=""/>
        <dsp:cNvSpPr/>
      </dsp:nvSpPr>
      <dsp:spPr>
        <a:xfrm>
          <a:off x="2722337" y="761999"/>
          <a:ext cx="970804" cy="485402"/>
        </a:xfrm>
        <a:prstGeom prst="roundRect">
          <a:avLst>
            <a:gd name="adj" fmla="val 10000"/>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solidFill>
                <a:schemeClr val="tx1"/>
              </a:solidFill>
              <a:latin typeface="Cambria" pitchFamily="18" charset="0"/>
              <a:ea typeface="Cambria" pitchFamily="18" charset="0"/>
            </a:rPr>
            <a:t>Hải</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đảo</a:t>
          </a:r>
          <a:endParaRPr lang="en-US" sz="1700" kern="1200" dirty="0">
            <a:solidFill>
              <a:schemeClr val="tx1"/>
            </a:solidFill>
            <a:latin typeface="Cambria" pitchFamily="18" charset="0"/>
            <a:ea typeface="Cambria" pitchFamily="18" charset="0"/>
          </a:endParaRPr>
        </a:p>
      </dsp:txBody>
      <dsp:txXfrm>
        <a:off x="2736554" y="776216"/>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260660"/>
          <a:ext cx="970804" cy="904032"/>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 </a:t>
          </a:r>
        </a:p>
      </dsp:txBody>
      <dsp:txXfrm>
        <a:off x="1389688" y="1287138"/>
        <a:ext cx="917848" cy="851076"/>
      </dsp:txXfrm>
    </dsp:sp>
    <dsp:sp modelId="{EF488712-DCF0-4DD4-A720-7660D158A48E}">
      <dsp:nvSpPr>
        <dsp:cNvPr id="0" name=""/>
        <dsp:cNvSpPr/>
      </dsp:nvSpPr>
      <dsp:spPr>
        <a:xfrm rot="4002924">
          <a:off x="640391" y="1986303"/>
          <a:ext cx="1106323" cy="29853"/>
        </a:xfrm>
        <a:custGeom>
          <a:avLst/>
          <a:gdLst/>
          <a:ahLst/>
          <a:cxnLst/>
          <a:rect l="0" t="0" r="0" b="0"/>
          <a:pathLst>
            <a:path>
              <a:moveTo>
                <a:pt x="0" y="14926"/>
              </a:moveTo>
              <a:lnTo>
                <a:pt x="1106323"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65894" y="1973572"/>
        <a:ext cx="55316" cy="55316"/>
      </dsp:txXfrm>
    </dsp:sp>
    <dsp:sp modelId="{DCFCCE29-5ACA-4A54-BC5B-1C8FFABB1DEC}">
      <dsp:nvSpPr>
        <dsp:cNvPr id="0" name=""/>
        <dsp:cNvSpPr/>
      </dsp:nvSpPr>
      <dsp:spPr>
        <a:xfrm>
          <a:off x="1412216" y="2266637"/>
          <a:ext cx="970804" cy="485402"/>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Vùng</a:t>
          </a:r>
          <a:r>
            <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1700" b="1" kern="1200" dirty="0" err="1">
              <a:solidFill>
                <a:schemeClr val="tx1"/>
              </a:solidFill>
              <a:latin typeface="Times New Roman" panose="02020603050405020304" pitchFamily="18" charset="0"/>
              <a:ea typeface="Cambria" pitchFamily="18" charset="0"/>
              <a:cs typeface="Times New Roman" panose="02020603050405020304" pitchFamily="18" charset="0"/>
            </a:rPr>
            <a:t>trời</a:t>
          </a:r>
          <a:endParaRPr lang="en-US" sz="17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426433" y="2280854"/>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+Việt Nam nằm hoàn toàn trong khu vực nội chí tuyến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lớn,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 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kinh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tế</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xâm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thực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mặn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1.png"/><Relationship Id="rId4" Type="http://schemas.openxmlformats.org/officeDocument/2006/relationships/image" Target="../media/image8.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1.png"/><Relationship Id="rId4" Type="http://schemas.openxmlformats.org/officeDocument/2006/relationships/image" Target="../media/image8.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thuvienphapluat.vn/van-ban/Giao-thong-Van-tai/Cong-uoc-Lien-hop-quoc-ve-Luat-bien-10-12-1982-86219.aspx"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QuickStyle" Target="../diagrams/quickStyle5.xml"/><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9.png"/><Relationship Id="rId10" Type="http://schemas.openxmlformats.org/officeDocument/2006/relationships/diagramData" Target="../diagrams/data5.xml"/><Relationship Id="rId4" Type="http://schemas.openxmlformats.org/officeDocument/2006/relationships/image" Target="../media/image8.jpeg"/><Relationship Id="rId9" Type="http://schemas.openxmlformats.org/officeDocument/2006/relationships/image" Target="../media/image32.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Data" Target="../diagrams/data1.xml"/><Relationship Id="rId2" Type="http://schemas.openxmlformats.org/officeDocument/2006/relationships/image" Target="../media/image7.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Layout" Target="../diagrams/layout2.xml"/><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9.png"/><Relationship Id="rId15" Type="http://schemas.microsoft.com/office/2007/relationships/diagramDrawing" Target="../diagrams/drawing2.xml"/><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1.jpeg"/><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Nguyễn</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Thị</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Quỳnh</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a:t>
            </a:r>
            <a:r>
              <a:rPr lang="en-US" sz="1950" dirty="0">
                <a:latin typeface="Cambria" panose="02040503050406030204" pitchFamily="18" charset="0"/>
                <a:ea typeface="Cambria" panose="02040503050406030204" pitchFamily="18" charset="0"/>
              </a:rPr>
              <a:t>2</a:t>
            </a:r>
            <a:r>
              <a:rPr lang="vi-VN" sz="1950" dirty="0">
                <a:latin typeface="Cambria" panose="02040503050406030204" pitchFamily="18" charset="0"/>
                <a:ea typeface="Cambria" panose="02040503050406030204" pitchFamily="18" charset="0"/>
              </a:rPr>
              <a:t>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2208" y="118872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678700" cy="327782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a:t>
            </a:r>
            <a:r>
              <a:rPr lang="vi-VN" sz="2400" dirty="0">
                <a:latin typeface="Cambria" pitchFamily="18" charset="0"/>
                <a:ea typeface="Cambria" pitchFamily="18" charset="0"/>
                <a:cs typeface="Times New Roman"/>
              </a:rPr>
              <a:t>344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 bao gồm không gian phía trên đất liền , phía bên ngoài lãnh hải và các đảo.</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076637"/>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141288" y="1036248"/>
            <a:ext cx="4092344" cy="5324535"/>
          </a:xfrm>
          <a:prstGeom prst="rect">
            <a:avLst/>
          </a:prstGeom>
          <a:solidFill>
            <a:srgbClr val="FFFF00"/>
          </a:solidFill>
          <a:ln>
            <a:solidFill>
              <a:srgbClr val="00B050"/>
            </a:solidFill>
          </a:ln>
        </p:spPr>
        <p:txBody>
          <a:bodyPr wrap="square">
            <a:spAutoFit/>
          </a:bodyPr>
          <a:lstStyle/>
          <a:p>
            <a:pPr algn="ctr"/>
            <a:r>
              <a:rPr lang="en-US" sz="1700" b="1" dirty="0">
                <a:solidFill>
                  <a:srgbClr val="C00000"/>
                </a:solidFill>
                <a:latin typeface="Cambria" panose="02040503050406030204" pitchFamily="18" charset="0"/>
                <a:ea typeface="Cambria" panose="02040503050406030204" pitchFamily="18" charset="0"/>
              </a:rPr>
              <a:t>HOẠT ĐỘNG NHÓM</a:t>
            </a:r>
          </a:p>
          <a:p>
            <a:pPr algn="ctr"/>
            <a:r>
              <a:rPr lang="en-US" sz="1700" b="1" dirty="0" err="1">
                <a:solidFill>
                  <a:srgbClr val="C00000"/>
                </a:solidFill>
                <a:latin typeface="Cambria" panose="02040503050406030204" pitchFamily="18" charset="0"/>
                <a:ea typeface="Cambria" panose="02040503050406030204" pitchFamily="18" charset="0"/>
              </a:rPr>
              <a:t>Thời</a:t>
            </a:r>
            <a:r>
              <a:rPr lang="en-US" sz="1700" b="1" dirty="0">
                <a:solidFill>
                  <a:srgbClr val="C00000"/>
                </a:solidFill>
                <a:latin typeface="Cambria" panose="02040503050406030204" pitchFamily="18" charset="0"/>
                <a:ea typeface="Cambria" panose="02040503050406030204" pitchFamily="18" charset="0"/>
              </a:rPr>
              <a:t> </a:t>
            </a:r>
            <a:r>
              <a:rPr lang="en-US" sz="1700" b="1" dirty="0" err="1">
                <a:solidFill>
                  <a:srgbClr val="C00000"/>
                </a:solidFill>
                <a:latin typeface="Cambria" panose="02040503050406030204" pitchFamily="18" charset="0"/>
                <a:ea typeface="Cambria" panose="02040503050406030204" pitchFamily="18" charset="0"/>
              </a:rPr>
              <a:t>gian</a:t>
            </a:r>
            <a:r>
              <a:rPr lang="en-US" sz="1700" b="1" dirty="0">
                <a:solidFill>
                  <a:srgbClr val="C00000"/>
                </a:solidFill>
                <a:latin typeface="Cambria" panose="02040503050406030204" pitchFamily="18" charset="0"/>
                <a:ea typeface="Cambria" panose="02040503050406030204" pitchFamily="18" charset="0"/>
              </a:rPr>
              <a:t>: 5 </a:t>
            </a:r>
            <a:r>
              <a:rPr lang="en-US" sz="1700" b="1" dirty="0" err="1">
                <a:solidFill>
                  <a:srgbClr val="C00000"/>
                </a:solidFill>
                <a:latin typeface="Cambria" panose="02040503050406030204" pitchFamily="18" charset="0"/>
                <a:ea typeface="Cambria" panose="02040503050406030204" pitchFamily="18" charset="0"/>
              </a:rPr>
              <a:t>phút</a:t>
            </a:r>
            <a:endParaRPr lang="en-US" sz="1700" b="1" dirty="0">
              <a:solidFill>
                <a:srgbClr val="C0000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C00000"/>
                </a:solidFill>
                <a:latin typeface="Cambria" panose="02040503050406030204" pitchFamily="18" charset="0"/>
                <a:ea typeface="Cambria" panose="02040503050406030204" pitchFamily="18" charset="0"/>
              </a:rPr>
              <a:t>* NHÓM 1, 2,  </a:t>
            </a:r>
            <a:r>
              <a:rPr lang="en-US" sz="1700" b="1" dirty="0">
                <a:solidFill>
                  <a:srgbClr val="00B050"/>
                </a:solidFill>
                <a:latin typeface="Cambria" panose="02040503050406030204" pitchFamily="18" charset="0"/>
                <a:ea typeface="Cambria" panose="02040503050406030204" pitchFamily="18" charset="0"/>
              </a:rPr>
              <a:t>: </a:t>
            </a:r>
            <a:r>
              <a:rPr lang="en-US" sz="1700" b="1" i="1" dirty="0">
                <a:latin typeface="Times New Roman" panose="02020603050405020304" pitchFamily="18" charset="0"/>
                <a:ea typeface="Cambria" panose="02040503050406030204" pitchFamily="18" charset="0"/>
                <a:cs typeface="Times New Roman" panose="02020603050405020304" pitchFamily="18" charset="0"/>
              </a:rPr>
              <a:t>Quan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sát</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ảnh</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kênh</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chữ</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SGK,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cho</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700" b="1" i="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Vị</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trí</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địa</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lí</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và</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lãnh</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thổ</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đã</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quy</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định</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đặc</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điểm</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cơ</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bản</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của</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thiên</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nhiên</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nước</a:t>
            </a:r>
            <a:r>
              <a:rPr lang="en-US" sz="1700" b="1" i="1" dirty="0">
                <a:latin typeface="Times New Roman" panose="02020603050405020304" pitchFamily="18" charset="0"/>
                <a:ea typeface="Times New Roman"/>
                <a:cs typeface="Times New Roman" panose="02020603050405020304" pitchFamily="18" charset="0"/>
              </a:rPr>
              <a:t> ta </a:t>
            </a:r>
            <a:r>
              <a:rPr lang="en-US" sz="1700" b="1" i="1" dirty="0" err="1">
                <a:latin typeface="Times New Roman" panose="02020603050405020304" pitchFamily="18" charset="0"/>
                <a:ea typeface="Times New Roman"/>
                <a:cs typeface="Times New Roman" panose="02020603050405020304" pitchFamily="18" charset="0"/>
              </a:rPr>
              <a:t>là</a:t>
            </a:r>
            <a:r>
              <a:rPr lang="en-US" sz="1700" b="1" i="1" dirty="0">
                <a:latin typeface="Times New Roman" panose="02020603050405020304" pitchFamily="18" charset="0"/>
                <a:ea typeface="Times New Roman"/>
                <a:cs typeface="Times New Roman" panose="02020603050405020304" pitchFamily="18" charset="0"/>
              </a:rPr>
              <a:t> </a:t>
            </a:r>
            <a:r>
              <a:rPr lang="en-US" sz="1700" b="1" i="1" dirty="0" err="1">
                <a:latin typeface="Times New Roman" panose="02020603050405020304" pitchFamily="18" charset="0"/>
                <a:ea typeface="Times New Roman"/>
                <a:cs typeface="Times New Roman" panose="02020603050405020304" pitchFamily="18" charset="0"/>
              </a:rPr>
              <a:t>gì</a:t>
            </a:r>
            <a:r>
              <a:rPr lang="en-US" sz="1700" b="1" i="1" dirty="0">
                <a:latin typeface="Times New Roman" panose="02020603050405020304" pitchFamily="18" charset="0"/>
                <a:ea typeface="Times New Roman"/>
                <a:cs typeface="Times New Roman" panose="02020603050405020304" pitchFamily="18" charset="0"/>
              </a:rPr>
              <a:t>?</a:t>
            </a:r>
            <a:endParaRPr lang="en-US" sz="1700" b="1"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Vị trí địa lí và lãnh thổ ảnh hưởng đến sự phân hóa khí hậu nước ta như thế nào?</a:t>
            </a:r>
            <a:endParaRPr lang="en-US" sz="1700" b="1"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Vì sao thiên nhiên nước ta chịu ảnh hưởng sâu sắc của biển?</a:t>
            </a:r>
            <a:endParaRPr lang="en-US" sz="1700" b="1"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7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17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NHÓM 3,4 , </a:t>
            </a:r>
            <a:r>
              <a:rPr lang="en-US" sz="17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Quan sát các hình ảnh và kênh chữ SGK, cho biết</a:t>
            </a:r>
            <a:r>
              <a:rPr lang="en-US" sz="1700" b="1" i="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Vì sao tài nguyên sinh vật</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nước ta lại phong phú?</a:t>
            </a:r>
            <a:endParaRPr lang="en-US" sz="1700" b="1" i="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Vị trí địa lí và phạm vi lãnh thổ tạo nên sự phân hoá đa dạng của thiên nhiên nước ta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en-US" sz="1700" b="1"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700" b="1" i="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700" b="1" i="1" dirty="0">
                <a:latin typeface="Times New Roman" panose="02020603050405020304" pitchFamily="18" charset="0"/>
                <a:ea typeface="Cambria" panose="02040503050406030204" pitchFamily="18" charset="0"/>
                <a:cs typeface="Times New Roman" panose="02020603050405020304" pitchFamily="18" charset="0"/>
              </a:rPr>
              <a:t>- </a:t>
            </a:r>
            <a:r>
              <a:rPr lang="vi-VN" sz="1700" b="1" i="1" dirty="0">
                <a:latin typeface="Times New Roman" panose="02020603050405020304" pitchFamily="18" charset="0"/>
                <a:ea typeface="Cambria" panose="02040503050406030204" pitchFamily="18" charset="0"/>
                <a:cs typeface="Times New Roman" panose="020206030504050203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160" y="1124665"/>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75505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7146895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081" y="114204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FF0000"/>
                </a:solidFill>
                <a:latin typeface="Cambria" panose="02040503050406030204" pitchFamily="18" charset="0"/>
                <a:ea typeface="Cambria" panose="02040503050406030204" pitchFamily="18" charset="0"/>
              </a:rPr>
              <a:t>Nội thuỷ </a:t>
            </a:r>
            <a:r>
              <a:rPr lang="vi-VN" sz="1700" dirty="0">
                <a:solidFill>
                  <a:srgbClr val="0000FF"/>
                </a:solidFill>
                <a:latin typeface="Cambria" panose="02040503050406030204" pitchFamily="18" charset="0"/>
                <a:ea typeface="Cambria" panose="02040503050406030204" pitchFamily="18" charset="0"/>
              </a:rPr>
              <a:t>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FF0000"/>
                </a:solidFill>
                <a:latin typeface="Cambria" panose="02040503050406030204" pitchFamily="18" charset="0"/>
                <a:ea typeface="Cambria" panose="02040503050406030204" pitchFamily="18" charset="0"/>
              </a:rPr>
              <a:t>Lãnh hải </a:t>
            </a:r>
            <a:r>
              <a:rPr lang="vi-VN" sz="1700" dirty="0">
                <a:solidFill>
                  <a:srgbClr val="0000FF"/>
                </a:solidFill>
                <a:latin typeface="Cambria" panose="02040503050406030204" pitchFamily="18" charset="0"/>
                <a:ea typeface="Cambria" panose="02040503050406030204" pitchFamily="18" charset="0"/>
              </a:rPr>
              <a:t>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FF0000"/>
                </a:solidFill>
                <a:latin typeface="Cambria" panose="02040503050406030204" pitchFamily="18" charset="0"/>
                <a:ea typeface="Cambria" panose="02040503050406030204" pitchFamily="18" charset="0"/>
              </a:rPr>
              <a:t>Vùng tiếp giáp lãnh hải </a:t>
            </a:r>
            <a:r>
              <a:rPr lang="vi-VN" sz="1700" dirty="0">
                <a:solidFill>
                  <a:srgbClr val="0000FF"/>
                </a:solidFill>
                <a:latin typeface="Cambria" panose="02040503050406030204" pitchFamily="18" charset="0"/>
                <a:ea typeface="Cambria" panose="02040503050406030204" pitchFamily="18" charset="0"/>
              </a:rPr>
              <a:t>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FF0000"/>
                </a:solidFill>
                <a:latin typeface="Cambria" panose="02040503050406030204" pitchFamily="18" charset="0"/>
                <a:ea typeface="Cambria" panose="02040503050406030204" pitchFamily="18" charset="0"/>
              </a:rPr>
              <a:t>Vùng đặc quyền kinh tế </a:t>
            </a:r>
            <a:r>
              <a:rPr lang="vi-VN" sz="1700" dirty="0">
                <a:solidFill>
                  <a:srgbClr val="0000FF"/>
                </a:solidFill>
                <a:latin typeface="Cambria" panose="02040503050406030204" pitchFamily="18" charset="0"/>
                <a:ea typeface="Cambria" panose="02040503050406030204" pitchFamily="18" charset="0"/>
              </a:rPr>
              <a:t>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a:t>
            </a:r>
            <a:r>
              <a:rPr lang="vi-VN" sz="1700" dirty="0">
                <a:solidFill>
                  <a:srgbClr val="FF0000"/>
                </a:solidFill>
                <a:latin typeface="Cambria" panose="02040503050406030204" pitchFamily="18" charset="0"/>
                <a:ea typeface="Cambria" panose="02040503050406030204" pitchFamily="18" charset="0"/>
              </a:rPr>
              <a:t>Thềm lục địa </a:t>
            </a:r>
            <a:r>
              <a:rPr lang="vi-VN" sz="1700" dirty="0">
                <a:solidFill>
                  <a:srgbClr val="0000FF"/>
                </a:solidFill>
                <a:latin typeface="Cambria" panose="02040503050406030204" pitchFamily="18" charset="0"/>
                <a:ea typeface="Cambria" panose="02040503050406030204" pitchFamily="18" charset="0"/>
              </a:rPr>
              <a:t>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C589F3DE-4D9B-4FF5-B4E9-6F5A94AA58F6}"/>
              </a:ext>
            </a:extLst>
          </p:cNvPr>
          <p:cNvSpPr txBox="1"/>
          <p:nvPr/>
        </p:nvSpPr>
        <p:spPr>
          <a:xfrm>
            <a:off x="6793560" y="1317350"/>
            <a:ext cx="1915455" cy="369332"/>
          </a:xfrm>
          <a:prstGeom prst="rect">
            <a:avLst/>
          </a:prstGeom>
          <a:noFill/>
        </p:spPr>
        <p:txBody>
          <a:bodyPr wrap="square" rtlCol="0">
            <a:spAutoFit/>
          </a:bodyPr>
          <a:lstStyle/>
          <a:p>
            <a:r>
              <a:rPr lang="vi-VN" dirty="0"/>
              <a:t>1 hải lí = 1852m</a:t>
            </a: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4740DF3-792C-4D1E-BA0E-5A02C96217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1308035"/>
            <a:ext cx="8968540" cy="5532380"/>
          </a:xfrm>
          <a:prstGeom prst="roundRect">
            <a:avLst>
              <a:gd name="adj" fmla="val 2792"/>
            </a:avLst>
          </a:prstGeom>
          <a:blipFill>
            <a:blip r:embed="rId3"/>
            <a:stretch>
              <a:fillRect/>
            </a:stretch>
          </a:blipFill>
          <a:ln>
            <a:noFill/>
          </a:ln>
          <a:effectLst/>
        </p:spPr>
      </p:pic>
      <p:sp>
        <p:nvSpPr>
          <p:cNvPr id="3" name="TextBox 2">
            <a:extLst>
              <a:ext uri="{FF2B5EF4-FFF2-40B4-BE49-F238E27FC236}">
                <a16:creationId xmlns:a16="http://schemas.microsoft.com/office/drawing/2014/main" id="{6D693712-A51C-4227-A389-BC41F15A27DF}"/>
              </a:ext>
            </a:extLst>
          </p:cNvPr>
          <p:cNvSpPr txBox="1"/>
          <p:nvPr/>
        </p:nvSpPr>
        <p:spPr>
          <a:xfrm>
            <a:off x="15240" y="17585"/>
            <a:ext cx="8663740" cy="6740307"/>
          </a:xfrm>
          <a:prstGeom prst="rect">
            <a:avLst/>
          </a:prstGeom>
          <a:noFill/>
        </p:spPr>
        <p:txBody>
          <a:bodyPr wrap="square" rtlCol="0">
            <a:spAutoFit/>
          </a:bodyPr>
          <a:lstStyle/>
          <a:p>
            <a:r>
              <a:rPr lang="vi-VN" sz="2400" b="1" dirty="0">
                <a:latin typeface="+mj-lt"/>
              </a:rPr>
              <a:t> Cách xác định đường cơ sở của Việt Nam</a:t>
            </a:r>
            <a:endParaRPr lang="vi-VN" sz="2400" dirty="0">
              <a:latin typeface="+mj-lt"/>
            </a:endParaRPr>
          </a:p>
          <a:p>
            <a:r>
              <a:rPr lang="vi-VN" sz="2400" dirty="0">
                <a:latin typeface="+mj-lt"/>
              </a:rPr>
              <a:t>Theo quy định tại Điều 5, 7, </a:t>
            </a:r>
            <a:r>
              <a:rPr lang="vi-VN" sz="2400" dirty="0">
                <a:latin typeface="+mj-lt"/>
                <a:hlinkClick r:id="rId4"/>
              </a:rPr>
              <a:t>Công ước về Luật biển năm 1982</a:t>
            </a:r>
            <a:r>
              <a:rPr lang="vi-VN" sz="2400" dirty="0">
                <a:latin typeface="+mj-lt"/>
              </a:rPr>
              <a:t>, có các loại đường cơ cở như sau:</a:t>
            </a:r>
          </a:p>
          <a:p>
            <a:r>
              <a:rPr lang="vi-VN" sz="2400" dirty="0">
                <a:latin typeface="+mj-lt"/>
              </a:rPr>
              <a:t>- </a:t>
            </a:r>
            <a:r>
              <a:rPr lang="vi-VN" sz="2400" b="1" i="1" dirty="0">
                <a:latin typeface="+mj-lt"/>
              </a:rPr>
              <a:t>Đường cơ sở thông thường</a:t>
            </a:r>
            <a:r>
              <a:rPr lang="vi-VN" sz="2400" dirty="0">
                <a:latin typeface="+mj-lt"/>
              </a:rPr>
              <a:t>:</a:t>
            </a:r>
          </a:p>
          <a:p>
            <a:r>
              <a:rPr lang="vi-VN" sz="2400" dirty="0">
                <a:latin typeface="+mj-lt"/>
              </a:rPr>
              <a:t>Trừ khi có quy định trái ngược của </a:t>
            </a:r>
            <a:r>
              <a:rPr lang="vi-VN" sz="2400" dirty="0">
                <a:latin typeface="+mj-lt"/>
                <a:hlinkClick r:id="rId4"/>
              </a:rPr>
              <a:t>Công ước</a:t>
            </a:r>
            <a:r>
              <a:rPr lang="vi-VN" sz="2400" dirty="0">
                <a:latin typeface="+mj-lt"/>
              </a:rPr>
              <a:t>, đường cơ sở thông thường dùng để tính chiều rộng lãnh hải là ngấn nước triều thấp nhất dọc theo bờ biển, như được thể hiện trên các hải đồ tỷ lệ lớn đã được quốc gia ven biển chính thức công nhận.</a:t>
            </a:r>
          </a:p>
          <a:p>
            <a:r>
              <a:rPr lang="vi-VN" sz="2400" dirty="0">
                <a:latin typeface="+mj-lt"/>
              </a:rPr>
              <a:t>- </a:t>
            </a:r>
            <a:r>
              <a:rPr lang="vi-VN" sz="2400" b="1" i="1" dirty="0">
                <a:latin typeface="+mj-lt"/>
              </a:rPr>
              <a:t>Đường cơ sở thẳng:</a:t>
            </a:r>
          </a:p>
          <a:p>
            <a:r>
              <a:rPr lang="vi-VN" sz="2400" dirty="0">
                <a:latin typeface="+mj-lt"/>
              </a:rPr>
              <a:t>+ Ở nơi nào bờ biển bị khoét sâu và lồi lõm hoặc nếu có một chuỗi đảo nằm sát ngay và chạy dọc theo bờ biển, phương pháp đường cơ sở thẳng nối liền các điểm thích hợp có thể được sử dụng để kẻ đường cơ sở dùng để tính chiều rộng lãnh hải.</a:t>
            </a:r>
          </a:p>
          <a:p>
            <a:r>
              <a:rPr lang="vi-VN" sz="2400" dirty="0">
                <a:latin typeface="+mj-lt"/>
              </a:rPr>
              <a:t>+ Ở nơi nào bờ biển cực kỳ không ổn định do có một châu thổ và những đặc điểm tự nhiên khác, các điểm thích hợp có thể được lựa chọn dọc theo ngấn nước triều thấp nhất có chuyển dịch vào phía trong bờ, các đường cơ sở đã được vạch ra vẫn có hiệu lực cho tới khi các quốc gia ven biển sửa đổi đúng theo Công ước.</a:t>
            </a:r>
          </a:p>
        </p:txBody>
      </p:sp>
    </p:spTree>
    <p:extLst>
      <p:ext uri="{BB962C8B-B14F-4D97-AF65-F5344CB8AC3E}">
        <p14:creationId xmlns:p14="http://schemas.microsoft.com/office/powerpoint/2010/main" val="29892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525477868"/>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1154162"/>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=&gt; </a:t>
            </a:r>
            <a:r>
              <a:rPr lang="en-US" sz="2300" dirty="0" err="1">
                <a:latin typeface="Cambria" pitchFamily="18" charset="0"/>
                <a:ea typeface="Cambria" pitchFamily="18" charset="0"/>
                <a:cs typeface="Times New Roman"/>
              </a:rPr>
              <a:t>Vị</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trí</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địa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lí</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của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Việt</a:t>
            </a:r>
            <a:r>
              <a:rPr lang="en-US" sz="2300" dirty="0">
                <a:latin typeface="Cambria" pitchFamily="18" charset="0"/>
                <a:ea typeface="Cambria" pitchFamily="18" charset="0"/>
                <a:cs typeface="Times New Roman"/>
              </a:rPr>
              <a:t> Nam </a:t>
            </a:r>
            <a:r>
              <a:rPr lang="en-US" sz="2300" dirty="0" err="1">
                <a:latin typeface="Cambria" pitchFamily="18" charset="0"/>
                <a:ea typeface="Cambria" pitchFamily="18" charset="0"/>
                <a:cs typeface="Times New Roman"/>
              </a:rPr>
              <a:t>tạo</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điều</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kiện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thuận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lợi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cho</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giao</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lưu</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phát</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triển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kinh</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tế</a:t>
            </a:r>
            <a:r>
              <a:rPr lang="en-US" sz="2300" dirty="0">
                <a:latin typeface="Cambria" pitchFamily="18" charset="0"/>
                <a:ea typeface="Cambria" pitchFamily="18" charset="0"/>
                <a:cs typeface="Times New Roman"/>
              </a:rPr>
              <a:t> - </a:t>
            </a:r>
            <a:r>
              <a:rPr lang="en-US" sz="2300" dirty="0" err="1">
                <a:latin typeface="Cambria" pitchFamily="18" charset="0"/>
                <a:ea typeface="Cambria" pitchFamily="18" charset="0"/>
                <a:cs typeface="Times New Roman"/>
              </a:rPr>
              <a:t>văn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hóa</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xã</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hội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với</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các</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nước</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trong</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khu</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vực</a:t>
            </a:r>
            <a:r>
              <a:rPr lang="en-US" sz="2300" dirty="0">
                <a:latin typeface="Cambria" pitchFamily="18" charset="0"/>
                <a:ea typeface="Cambria" pitchFamily="18" charset="0"/>
                <a:cs typeface="Times New Roman"/>
              </a:rPr>
              <a:t> ĐNA </a:t>
            </a:r>
            <a:r>
              <a:rPr lang="en-US" sz="2300" dirty="0" err="1">
                <a:latin typeface="Cambria" pitchFamily="18" charset="0"/>
                <a:ea typeface="Cambria" pitchFamily="18" charset="0"/>
                <a:cs typeface="Times New Roman"/>
              </a:rPr>
              <a:t>và</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trên</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thế</a:t>
            </a:r>
            <a:r>
              <a:rPr lang="en-US" sz="2300" dirty="0">
                <a:latin typeface="Cambria" pitchFamily="18" charset="0"/>
                <a:ea typeface="Cambria" pitchFamily="18" charset="0"/>
                <a:cs typeface="Times New Roman"/>
              </a:rPr>
              <a:t> </a:t>
            </a:r>
            <a:r>
              <a:rPr lang="en-US" sz="2300" dirty="0" err="1">
                <a:latin typeface="Cambria" pitchFamily="18" charset="0"/>
                <a:ea typeface="Cambria" pitchFamily="18" charset="0"/>
                <a:cs typeface="Times New Roman"/>
              </a:rPr>
              <a:t>giới</a:t>
            </a:r>
            <a:r>
              <a:rPr lang="nl-NL" sz="2300" dirty="0">
                <a:latin typeface="Cambria" pitchFamily="18" charset="0"/>
                <a:ea typeface="Cambria" pitchFamily="18" charset="0"/>
              </a:rPr>
              <a:t>.</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288" y="1155635"/>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b="1" i="1" dirty="0" err="1">
                <a:latin typeface="Cambria" panose="02040503050406030204" pitchFamily="18" charset="0"/>
                <a:ea typeface="Cambria" panose="02040503050406030204" pitchFamily="18" charset="0"/>
              </a:rPr>
              <a:t>Quan</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sát</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bản</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đồ</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hành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chính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và</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kênh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chữ</a:t>
            </a:r>
            <a:r>
              <a:rPr lang="en-US" sz="2200" b="1" i="1" dirty="0">
                <a:latin typeface="Cambria" panose="02040503050406030204" pitchFamily="18" charset="0"/>
                <a:ea typeface="Cambria" panose="02040503050406030204" pitchFamily="18" charset="0"/>
              </a:rPr>
              <a:t> SGK, </a:t>
            </a:r>
            <a:r>
              <a:rPr lang="en-US" sz="2200" b="1" i="1" dirty="0" err="1">
                <a:latin typeface="Cambria" panose="02040503050406030204" pitchFamily="18" charset="0"/>
                <a:ea typeface="Cambria" panose="02040503050406030204" pitchFamily="18" charset="0"/>
              </a:rPr>
              <a:t>cho</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biết</a:t>
            </a:r>
            <a:r>
              <a:rPr lang="en-US" sz="2200" b="1" i="1" dirty="0">
                <a:latin typeface="Cambria" panose="02040503050406030204" pitchFamily="18" charset="0"/>
                <a:ea typeface="Cambria" panose="02040503050406030204" pitchFamily="18" charset="0"/>
              </a:rPr>
              <a:t> p</a:t>
            </a:r>
            <a:r>
              <a:rPr lang="vi-VN" sz="2200" b="1" i="1" dirty="0">
                <a:latin typeface="Cambria" panose="02040503050406030204" pitchFamily="18" charset="0"/>
                <a:ea typeface="Cambria" panose="02040503050406030204" pitchFamily="18" charset="0"/>
              </a:rPr>
              <a:t>hạm vi lãnh thổ nước ta gồm những bộ phận nào?</a:t>
            </a:r>
            <a:r>
              <a:rPr lang="en-US" sz="2200" b="1" i="1" dirty="0">
                <a:latin typeface="Cambria" panose="02040503050406030204" pitchFamily="18" charset="0"/>
                <a:ea typeface="Cambria" panose="02040503050406030204" pitchFamily="18" charset="0"/>
              </a:rPr>
              <a:t> </a:t>
            </a:r>
            <a:r>
              <a:rPr lang="vi-VN" sz="2200" b="1" i="1" dirty="0">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25308" y="394201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158789757"/>
              </p:ext>
            </p:extLst>
          </p:nvPr>
        </p:nvGraphicFramePr>
        <p:xfrm>
          <a:off x="1364034" y="3917199"/>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002060"/>
                </a:solidFill>
                <a:latin typeface="Cambria" panose="02040503050406030204" pitchFamily="18" charset="0"/>
                <a:ea typeface="Cambria" panose="02040503050406030204" pitchFamily="18" charset="0"/>
              </a:rPr>
              <a:t>Quan</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sát</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bản</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đồ</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hành</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chính</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Việt</a:t>
            </a:r>
            <a:r>
              <a:rPr lang="en-US" sz="2400" b="1" i="1" dirty="0">
                <a:solidFill>
                  <a:srgbClr val="002060"/>
                </a:solidFill>
                <a:latin typeface="Cambria" panose="02040503050406030204" pitchFamily="18" charset="0"/>
                <a:ea typeface="Cambria" panose="02040503050406030204" pitchFamily="18" charset="0"/>
              </a:rPr>
              <a:t> Nam </a:t>
            </a:r>
            <a:r>
              <a:rPr lang="en-US" sz="2400" b="1" i="1" dirty="0" err="1">
                <a:solidFill>
                  <a:srgbClr val="002060"/>
                </a:solidFill>
                <a:latin typeface="Cambria" panose="02040503050406030204" pitchFamily="18" charset="0"/>
                <a:ea typeface="Cambria" panose="02040503050406030204" pitchFamily="18" charset="0"/>
              </a:rPr>
              <a:t>và</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kênh</a:t>
            </a:r>
            <a:r>
              <a:rPr lang="en-US"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002060"/>
                </a:solidFill>
                <a:latin typeface="Cambria" panose="02040503050406030204" pitchFamily="18" charset="0"/>
                <a:ea typeface="Cambria" panose="02040503050406030204" pitchFamily="18" charset="0"/>
              </a:rPr>
              <a:t>chữ</a:t>
            </a:r>
            <a:r>
              <a:rPr lang="en-US" sz="2400" b="1" i="1" dirty="0">
                <a:solidFill>
                  <a:srgbClr val="002060"/>
                </a:solidFill>
                <a:latin typeface="Cambria" panose="02040503050406030204" pitchFamily="18" charset="0"/>
                <a:ea typeface="Cambria" panose="02040503050406030204" pitchFamily="18" charset="0"/>
              </a:rPr>
              <a:t> SGK, x</a:t>
            </a:r>
            <a:r>
              <a:rPr lang="vi-VN" sz="2400" b="1" i="1" dirty="0">
                <a:solidFill>
                  <a:srgbClr val="00206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87921"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82145" y="1231624"/>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489772" y="3273296"/>
            <a:ext cx="3657601" cy="341632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a:t>
            </a:r>
            <a:r>
              <a:rPr lang="vi-VN" sz="2400" dirty="0">
                <a:latin typeface="Cambria" pitchFamily="18" charset="0"/>
                <a:ea typeface="Cambria" pitchFamily="18" charset="0"/>
              </a:rPr>
              <a:t>liền.</a:t>
            </a:r>
          </a:p>
          <a:p>
            <a:pPr algn="just"/>
            <a:r>
              <a:rPr lang="vi-VN" sz="2400" dirty="0">
                <a:latin typeface="Cambria" pitchFamily="18" charset="0"/>
                <a:ea typeface="Cambria" pitchFamily="18" charset="0"/>
              </a:rPr>
              <a:t>Vùng biển VN gồm 5 bộ phận : nội thủy, lãnh hải, tiếp giáp lãnh hải, vùng đặc quyền kinh tế và thềm lục địa.</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5798</TotalTime>
  <Words>2270</Words>
  <Application>Microsoft Office PowerPoint</Application>
  <PresentationFormat>On-screen Show (4:3)</PresentationFormat>
  <Paragraphs>166</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Office Theme</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444</cp:revision>
  <dcterms:created xsi:type="dcterms:W3CDTF">2016-02-15T14:28:12Z</dcterms:created>
  <dcterms:modified xsi:type="dcterms:W3CDTF">2024-09-21T01:02:34Z</dcterms:modified>
</cp:coreProperties>
</file>