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media/image16.jpg" ContentType="image/jpeg"/>
  <Override PartName="/ppt/media/image18.jpg" ContentType="image/jpeg"/>
  <Override PartName="/ppt/media/image20.jpg" ContentType="image/jpeg"/>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media/image23.jpg" ContentType="image/jpeg"/>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media/image24.jpg" ContentType="image/jpeg"/>
  <Override PartName="/ppt/media/image25.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10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2021/9/22</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2021/9/22</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9.gif"/><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jp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jpeg"/><Relationship Id="rId10" Type="http://schemas.openxmlformats.org/officeDocument/2006/relationships/image" Target="../media/image16.jpg"/><Relationship Id="rId4" Type="http://schemas.openxmlformats.org/officeDocument/2006/relationships/notesSlide" Target="../notesSlides/notesSlide5.xml"/><Relationship Id="rId9" Type="http://schemas.openxmlformats.org/officeDocument/2006/relationships/image" Target="../media/image14.jpeg"/><Relationship Id="rId1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5.jpg"/><Relationship Id="rId4" Type="http://schemas.openxmlformats.org/officeDocument/2006/relationships/notesSlide" Target="../notesSlides/notesSlide8.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398643" y="3372139"/>
            <a:ext cx="7500731" cy="1569660"/>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B. Đông Nam.</a:t>
            </a:r>
          </a:p>
          <a:p>
            <a:pPr lvl="0"/>
            <a:r>
              <a:rPr lang="vi-VN" dirty="0">
                <a:solidFill>
                  <a:prstClr val="black"/>
                </a:solidFill>
                <a:latin typeface="Times New Roman" panose="02020603050405020304" pitchFamily="18" charset="0"/>
                <a:cs typeface="Times New Roman" panose="02020603050405020304" pitchFamily="18" charset="0"/>
              </a:rPr>
              <a:t>C. Tây Nam.	      D.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a:t>
            </a:r>
          </a:p>
          <a:p>
            <a:pPr algn="ctr"/>
            <a:r>
              <a:rPr lang="nl-NL" sz="2400" b="1" dirty="0">
                <a:latin typeface="Times New Roman" panose="02020603050405020304" pitchFamily="18" charset="0"/>
                <a:cs typeface="Times New Roman" panose="02020603050405020304" pitchFamily="18" charset="0"/>
              </a:rPr>
              <a:t>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a:t> </a:t>
            </a:r>
            <a:r>
              <a:rPr lang="nl-NL" sz="2400" b="1" dirty="0">
                <a:latin typeface="Times New Roman" panose="02020603050405020304" pitchFamily="18" charset="0"/>
                <a:cs typeface="Times New Roman" panose="02020603050405020304" pitchFamily="18" charset="0"/>
              </a:rPr>
              <a:t>Một số lưới kinh, vĩ tuyến của bản đồ thế giới (tự học)</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circle(in)">
                                      <p:cBhvr>
                                        <p:cTn id="2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68853" y="1750424"/>
            <a:ext cx="5040696" cy="3825407"/>
          </a:xfrm>
          <a:prstGeom prst="rect">
            <a:avLst/>
          </a:prstGeom>
        </p:spPr>
      </p:pic>
      <p:sp>
        <p:nvSpPr>
          <p:cNvPr id="10" name="TextBox 9"/>
          <p:cNvSpPr txBox="1"/>
          <p:nvPr/>
        </p:nvSpPr>
        <p:spPr>
          <a:xfrm>
            <a:off x="6950197" y="5696546"/>
            <a:ext cx="4269117"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96604" y="1793972"/>
            <a:ext cx="4959540" cy="3785652"/>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đều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chu du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452092"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330142" y="287381"/>
              <a:ext cx="9576399"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946640"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1. </a:t>
            </a:r>
            <a:r>
              <a:rPr lang="en-US" sz="2400" b="1" u="sng" dirty="0" err="1">
                <a:latin typeface="Times New Roman" panose="02020603050405020304" pitchFamily="18" charset="0"/>
                <a:cs typeface="Times New Roman" panose="02020603050405020304" pitchFamily="18" charset="0"/>
              </a:rPr>
              <a:t>Khái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niệm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bản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đồ</a:t>
            </a:r>
            <a:r>
              <a:rPr lang="en-US" sz="2400" b="1" u="sng" dirty="0">
                <a:latin typeface="Times New Roman" panose="02020603050405020304" pitchFamily="18" charset="0"/>
                <a:cs typeface="Times New Roman" panose="02020603050405020304" pitchFamily="18" charset="0"/>
              </a:rPr>
              <a:t>:</a:t>
            </a: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52036" y="4155143"/>
            <a:ext cx="5179336" cy="830997"/>
          </a:xfrm>
          <a:prstGeom prst="rect">
            <a:avLst/>
          </a:prstGeom>
          <a:noFill/>
        </p:spPr>
        <p:txBody>
          <a:bodyPr wrap="square" rtlCol="0">
            <a:spAutoFit/>
          </a:bodyPr>
          <a:lstStyle/>
          <a:p>
            <a:r>
              <a:rPr lang="en-US" sz="2400" dirty="0"/>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231548" y="4958635"/>
            <a:ext cx="3437159"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381894" cy="1938992"/>
          </a:xfrm>
          <a:prstGeom prst="rect">
            <a:avLst/>
          </a:prstGeom>
          <a:noFill/>
        </p:spPr>
        <p:txBody>
          <a:bodyPr wrap="square" rtlCol="0">
            <a:spAutoFit/>
          </a:bodyPr>
          <a:lstStyle/>
          <a:p>
            <a:pPr marL="285750" indent="-285750" algn="just">
              <a:buFontTx/>
              <a:buChar char="-"/>
            </a:pPr>
            <a:r>
              <a:rPr lang="vi-VN" sz="2400" dirty="0">
                <a:latin typeface="Times New Roman" panose="02020603050405020304" pitchFamily="18" charset="0"/>
                <a:cs typeface="Times New Roman" panose="02020603050405020304" pitchFamily="18" charset="0"/>
              </a:rPr>
              <a:t>Bản đồ là hình vẽ thu nhỏ một phần hay toàn bộ bề mặt Trái Đất lên mặt ph</a:t>
            </a:r>
            <a:r>
              <a:rPr lang="en-US" sz="2400" dirty="0">
                <a:latin typeface="Times New Roman" panose="02020603050405020304" pitchFamily="18" charset="0"/>
                <a:cs typeface="Times New Roman" panose="02020603050405020304" pitchFamily="18" charset="0"/>
              </a:rPr>
              <a:t>ẳ</a:t>
            </a:r>
            <a:r>
              <a:rPr lang="vi-VN" sz="2400" dirty="0">
                <a:latin typeface="Times New Roman" panose="02020603050405020304" pitchFamily="18" charset="0"/>
                <a:cs typeface="Times New Roman" panose="02020603050405020304" pitchFamily="18" charset="0"/>
              </a:rPr>
              <a:t>ng trên cơ sở toán học, trên đó các đối tượng địa lí được thể hiện bằng các kí hiệu bản đồ.</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45230" y="5492403"/>
            <a:ext cx="5131207"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72334" y="3590829"/>
            <a:ext cx="5096535" cy="2677656"/>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 Vai trò của bản đồ trong học tập và đời sống: </a:t>
            </a:r>
            <a:r>
              <a:rPr lang="vi-VN" sz="2400" dirty="0">
                <a:latin typeface="Times New Roman" panose="02020603050405020304" pitchFamily="18" charset="0"/>
                <a:cs typeface="Times New Roman" panose="02020603050405020304" pitchFamily="18" charset="0"/>
              </a:rPr>
              <a:t>bản đồ để khai thác kiến thức môn Lịch sử và Địa lí; bản đổ để xác định vị trí và tìm đường đi; bản đồ để dự báo và thể hiện các hiện tượng tự nhiên (bão, gió,...), bản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để tác chiến trong quân sự.</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84404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1. Khái niệm bản đồ</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464958" cy="830997"/>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2. Một số lưới kinh, vĩ tuyến của bản đồ </a:t>
            </a:r>
          </a:p>
          <a:p>
            <a:r>
              <a:rPr lang="vi-VN" sz="2400" b="1" dirty="0">
                <a:latin typeface="Times New Roman" panose="02020603050405020304" pitchFamily="18" charset="0"/>
                <a:cs typeface="Times New Roman" panose="02020603050405020304" pitchFamily="18" charset="0"/>
              </a:rPr>
              <a:t>thế giới</a:t>
            </a:r>
            <a:r>
              <a:rPr lang="en-US" sz="2400" b="1" dirty="0">
                <a:latin typeface="Times New Roman" panose="02020603050405020304" pitchFamily="18" charset="0"/>
                <a:cs typeface="Times New Roman" panose="02020603050405020304" pitchFamily="18" charset="0"/>
              </a:rPr>
              <a:t>:</a:t>
            </a: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Em 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thẳng đồng 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trụ đứng đồng góc –Mercator: Hệ thống kinh, vĩ tuyến đều là những 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599445" y="685570"/>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09900" y="1382546"/>
            <a:ext cx="4161717" cy="461665"/>
          </a:xfrm>
          <a:prstGeom prst="rect">
            <a:avLst/>
          </a:prstGeom>
          <a:noFill/>
        </p:spPr>
        <p:txBody>
          <a:bodyPr wrap="none" rtlCol="0">
            <a:spAutoFit/>
          </a:bodyPr>
          <a:lstStyle/>
          <a:p>
            <a:r>
              <a:rPr lang="vi-VN" sz="2400" b="1" u="sng" dirty="0">
                <a:latin typeface="Times New Roman" panose="02020603050405020304" pitchFamily="18" charset="0"/>
                <a:cs typeface="Times New Roman" panose="02020603050405020304" pitchFamily="18" charset="0"/>
              </a:rPr>
              <a:t>3.</a:t>
            </a:r>
            <a:r>
              <a:rPr lang="en-US" sz="2400" b="1" u="sng" dirty="0">
                <a:latin typeface="Times New Roman" panose="02020603050405020304" pitchFamily="18" charset="0"/>
                <a:cs typeface="Times New Roman" panose="02020603050405020304" pitchFamily="18" charset="0"/>
              </a:rPr>
              <a:t> </a:t>
            </a:r>
            <a:r>
              <a:rPr lang="vi-VN" sz="2400" b="1" u="sng" dirty="0">
                <a:latin typeface="Times New Roman" panose="02020603050405020304" pitchFamily="18" charset="0"/>
                <a:cs typeface="Times New Roman" panose="02020603050405020304" pitchFamily="18" charset="0"/>
              </a:rPr>
              <a:t>Phương hướng trên bản đồ</a:t>
            </a:r>
            <a:r>
              <a:rPr lang="en-US" sz="2400" b="1" u="sng" dirty="0">
                <a:latin typeface="Times New Roman" panose="02020603050405020304" pitchFamily="18" charset="0"/>
                <a:cs typeface="Times New Roman" panose="02020603050405020304" pitchFamily="18" charset="0"/>
              </a:rPr>
              <a:t>:</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230194" y="4549550"/>
            <a:ext cx="4807917" cy="1569660"/>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 Dựa vào đâu để xác định được phương hướng</a:t>
            </a:r>
          </a:p>
          <a:p>
            <a:pPr algn="just"/>
            <a:r>
              <a:rPr lang="vi-VN" sz="2400" b="1" dirty="0">
                <a:latin typeface="Times New Roman" panose="02020603050405020304" pitchFamily="18" charset="0"/>
                <a:cs typeface="Times New Roman" panose="02020603050405020304" pitchFamily="18" charset="0"/>
              </a:rPr>
              <a:t> trên bản đồ? Có những hướng chính nào?</a:t>
            </a:r>
            <a:endParaRPr lang="en-US" sz="2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09900" y="2167410"/>
            <a:ext cx="5264325" cy="2308324"/>
          </a:xfrm>
          <a:prstGeom prst="rect">
            <a:avLst/>
          </a:prstGeom>
          <a:noFill/>
        </p:spPr>
        <p:txBody>
          <a:bodyPr wrap="square" rtlCol="0">
            <a:spAutoFit/>
          </a:bodyPr>
          <a:lstStyle/>
          <a:p>
            <a:pPr marL="285750" indent="-285750" algn="just">
              <a:buFontTx/>
              <a:buChar char="-"/>
            </a:pPr>
            <a:r>
              <a:rPr lang="vi-VN" sz="2400" dirty="0">
                <a:latin typeface="Times New Roman" panose="02020603050405020304" pitchFamily="18" charset="0"/>
                <a:cs typeface="Times New Roman" panose="02020603050405020304" pitchFamily="18" charset="0"/>
              </a:rPr>
              <a:t>Đầu trên của các kinh tuyến chỉ hướng bắc,</a:t>
            </a:r>
          </a:p>
          <a:p>
            <a:pPr algn="just"/>
            <a:r>
              <a:rPr lang="vi-VN" sz="2400" dirty="0">
                <a:latin typeface="Times New Roman" panose="02020603050405020304" pitchFamily="18" charset="0"/>
                <a:cs typeface="Times New Roman" panose="02020603050405020304" pitchFamily="18" charset="0"/>
              </a:rPr>
              <a:t> đẩu dưới chỉ hướng nam.</a:t>
            </a:r>
          </a:p>
          <a:p>
            <a:pPr marL="285750" indent="-285750" algn="just">
              <a:buFontTx/>
              <a:buChar char="-"/>
            </a:pPr>
            <a:r>
              <a:rPr lang="vi-VN" sz="2400" dirty="0">
                <a:latin typeface="Times New Roman" panose="02020603050405020304" pitchFamily="18" charset="0"/>
                <a:cs typeface="Times New Roman" panose="02020603050405020304" pitchFamily="18" charset="0"/>
              </a:rPr>
              <a:t>Đẩu bên trái của các vĩ tuyến chỉ hướng tây, </a:t>
            </a:r>
          </a:p>
          <a:p>
            <a:pPr algn="just"/>
            <a:r>
              <a:rPr lang="vi-VN" sz="2400" dirty="0">
                <a:latin typeface="Times New Roman" panose="02020603050405020304" pitchFamily="18" charset="0"/>
                <a:cs typeface="Times New Roman" panose="02020603050405020304" pitchFamily="18" charset="0"/>
              </a:rPr>
              <a:t>đầu bên phải chỉ hướng đông</a:t>
            </a:r>
          </a:p>
        </p:txBody>
      </p:sp>
      <p:sp>
        <p:nvSpPr>
          <p:cNvPr id="17" name="TextBox 16"/>
          <p:cNvSpPr txBox="1"/>
          <p:nvPr/>
        </p:nvSpPr>
        <p:spPr>
          <a:xfrm>
            <a:off x="753821" y="4602770"/>
            <a:ext cx="5320404" cy="1200329"/>
          </a:xfrm>
          <a:prstGeom prst="rect">
            <a:avLst/>
          </a:prstGeom>
          <a:noFill/>
        </p:spPr>
        <p:txBody>
          <a:bodyPr wrap="square" rtlCol="0">
            <a:spAutoFit/>
          </a:bodyPr>
          <a:lstStyle/>
          <a:p>
            <a:pPr marL="285750" indent="-285750" algn="just">
              <a:buFontTx/>
              <a:buChar char="-"/>
            </a:pPr>
            <a:r>
              <a:rPr lang="vi-VN" sz="2400" dirty="0">
                <a:latin typeface="Times New Roman" panose="02020603050405020304" pitchFamily="18" charset="0"/>
                <a:cs typeface="Times New Roman" panose="02020603050405020304" pitchFamily="18" charset="0"/>
              </a:rPr>
              <a:t>Bên cạnh 4 hướng Đông,Tây, Nam, Bắc ta còn có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Đông Bắc, Đông Nam, Tây Nam, Tây Bắc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29693" y="1164921"/>
            <a:ext cx="4161717" cy="461665"/>
          </a:xfrm>
          <a:prstGeom prst="rect">
            <a:avLst/>
          </a:prstGeom>
          <a:noFill/>
        </p:spPr>
        <p:txBody>
          <a:bodyPr wrap="none" rtlCol="0">
            <a:spAutoFit/>
          </a:bodyPr>
          <a:lstStyle/>
          <a:p>
            <a:r>
              <a:rPr lang="vi-VN" sz="2400" b="1" u="sng" dirty="0">
                <a:latin typeface="Times New Roman" panose="02020603050405020304" pitchFamily="18" charset="0"/>
                <a:cs typeface="Times New Roman" panose="02020603050405020304" pitchFamily="18" charset="0"/>
              </a:rPr>
              <a:t>3.</a:t>
            </a:r>
            <a:r>
              <a:rPr lang="en-US" sz="2400" b="1" u="sng" dirty="0">
                <a:latin typeface="Times New Roman" panose="02020603050405020304" pitchFamily="18" charset="0"/>
                <a:cs typeface="Times New Roman" panose="02020603050405020304" pitchFamily="18" charset="0"/>
              </a:rPr>
              <a:t> </a:t>
            </a:r>
            <a:r>
              <a:rPr lang="vi-VN" sz="2400" b="1" u="sng" dirty="0">
                <a:latin typeface="Times New Roman" panose="02020603050405020304" pitchFamily="18" charset="0"/>
                <a:cs typeface="Times New Roman" panose="02020603050405020304" pitchFamily="18" charset="0"/>
              </a:rPr>
              <a:t>Phương hướng trên bản đồ</a:t>
            </a:r>
            <a:r>
              <a:rPr lang="en-US" sz="2400" b="1" u="sng"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712013" y="1762825"/>
            <a:ext cx="5383988" cy="1569660"/>
          </a:xfrm>
          <a:prstGeom prst="rect">
            <a:avLst/>
          </a:prstGeom>
          <a:noFill/>
        </p:spPr>
        <p:txBody>
          <a:bodyPr wrap="square" rtlCol="0">
            <a:spAutoFit/>
          </a:bodyPr>
          <a:lstStyle/>
          <a:p>
            <a:pPr marL="285750" indent="-285750" algn="just">
              <a:buFontTx/>
              <a:buChar char="-"/>
            </a:pPr>
            <a:r>
              <a:rPr lang="vi-VN" sz="2400" dirty="0">
                <a:latin typeface="Times New Roman" panose="02020603050405020304" pitchFamily="18" charset="0"/>
                <a:cs typeface="Times New Roman" panose="02020603050405020304" pitchFamily="18" charset="0"/>
              </a:rPr>
              <a:t>Đầu trên của các kinh tuyến chỉ hướng bắc,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u dưới chỉ hướng nam.</a:t>
            </a:r>
          </a:p>
          <a:p>
            <a:pPr marL="285750" indent="-285750" algn="just">
              <a:buFontTx/>
              <a:buChar char="-"/>
            </a:pPr>
            <a:r>
              <a:rPr lang="vi-VN" sz="2400" dirty="0">
                <a:latin typeface="Times New Roman" panose="02020603050405020304" pitchFamily="18" charset="0"/>
                <a:cs typeface="Times New Roman" panose="02020603050405020304" pitchFamily="18" charset="0"/>
              </a:rPr>
              <a:t>Đ</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u bên trái của các vĩ tuyến chỉ hướng tây, đầu bên phải chỉ hướng đông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05048" y="3399981"/>
            <a:ext cx="5125829" cy="1200329"/>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Bên cạnh 4 hướng Đông,Tây, Nam, Bắc ta còn có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Đông Bắc, Đông Nam, Tây Nam, Tây Bắc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cũng không có la bàn thì làm gì để xác định </a:t>
            </a:r>
          </a:p>
          <a:p>
            <a:r>
              <a:rPr lang="vi-VN" dirty="0">
                <a:latin typeface="Times New Roman" panose="02020603050405020304" pitchFamily="18" charset="0"/>
                <a:cs typeface="Times New Roman" panose="02020603050405020304" pitchFamily="18" charset="0"/>
              </a:rPr>
              <a:t>phương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77697" y="4639227"/>
            <a:ext cx="5266307" cy="1200329"/>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Xác định phương hướng trên bản đồ dựa vào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 bàn hoặc mũi tên chỉ hướng Bắc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204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1552</Words>
  <Application>Microsoft Office PowerPoint</Application>
  <PresentationFormat>Widescreen</PresentationFormat>
  <Paragraphs>130</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等线</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Nguyen Thanh</cp:lastModifiedBy>
  <cp:revision>134</cp:revision>
  <dcterms:created xsi:type="dcterms:W3CDTF">2017-05-08T08:38:07Z</dcterms:created>
  <dcterms:modified xsi:type="dcterms:W3CDTF">2021-09-22T02:23:12Z</dcterms:modified>
</cp:coreProperties>
</file>