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42" r:id="rId2"/>
    <p:sldId id="336" r:id="rId3"/>
    <p:sldId id="335" r:id="rId4"/>
    <p:sldId id="256" r:id="rId5"/>
    <p:sldId id="316" r:id="rId6"/>
    <p:sldId id="332" r:id="rId7"/>
    <p:sldId id="333" r:id="rId8"/>
    <p:sldId id="343" r:id="rId9"/>
    <p:sldId id="344" r:id="rId10"/>
    <p:sldId id="337" r:id="rId11"/>
    <p:sldId id="345" r:id="rId12"/>
    <p:sldId id="276" r:id="rId13"/>
    <p:sldId id="346" r:id="rId14"/>
    <p:sldId id="298" r:id="rId15"/>
    <p:sldId id="339" r:id="rId16"/>
    <p:sldId id="340" r:id="rId17"/>
    <p:sldId id="327" r:id="rId18"/>
    <p:sldId id="350" r:id="rId19"/>
    <p:sldId id="325" r:id="rId20"/>
    <p:sldId id="349" r:id="rId21"/>
    <p:sldId id="314" r:id="rId22"/>
    <p:sldId id="330" r:id="rId23"/>
    <p:sldId id="3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BCDCD"/>
    <a:srgbClr val="7192A9"/>
    <a:srgbClr val="FFFFFF"/>
    <a:srgbClr val="E0702A"/>
    <a:srgbClr val="EF4B66"/>
    <a:srgbClr val="F37D91"/>
    <a:srgbClr val="F7A5A5"/>
    <a:srgbClr val="F26649"/>
    <a:srgbClr val="F3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660"/>
  </p:normalViewPr>
  <p:slideViewPr>
    <p:cSldViewPr snapToGrid="0" showGuides="1">
      <p:cViewPr varScale="1">
        <p:scale>
          <a:sx n="82" d="100"/>
          <a:sy n="82" d="100"/>
        </p:scale>
        <p:origin x="-869"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265247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55142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54376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33359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82674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0341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1457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8111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75969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6.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8"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1431983" y="1479750"/>
            <a:ext cx="727403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5400" b="1" dirty="0">
                <a:solidFill>
                  <a:srgbClr val="002060"/>
                </a:solidFill>
                <a:latin typeface="VNI-Ariston" pitchFamily="2" charset="0"/>
              </a:rPr>
              <a:t>Good morning class!!!</a:t>
            </a:r>
            <a:endParaRPr lang="en-US" sz="5400" b="1" dirty="0">
              <a:solidFill>
                <a:srgbClr val="002060"/>
              </a:solidFill>
              <a:latin typeface="VNI-Ariston" pitchFamily="2" charset="0"/>
            </a:endParaRPr>
          </a:p>
        </p:txBody>
      </p:sp>
    </p:spTree>
    <p:extLst>
      <p:ext uri="{BB962C8B-B14F-4D97-AF65-F5344CB8AC3E}">
        <p14:creationId xmlns:p14="http://schemas.microsoft.com/office/powerpoint/2010/main" val="10741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356340677"/>
              </p:ext>
            </p:extLst>
          </p:nvPr>
        </p:nvGraphicFramePr>
        <p:xfrm>
          <a:off x="703843" y="870747"/>
          <a:ext cx="10354139" cy="2692758"/>
        </p:xfrm>
        <a:graphic>
          <a:graphicData uri="http://schemas.openxmlformats.org/drawingml/2006/table">
            <a:tbl>
              <a:tblPr firstRow="1" bandRow="1">
                <a:tableStyleId>{5DA37D80-6434-44D0-A028-1B22A696006F}</a:tableStyleId>
              </a:tblPr>
              <a:tblGrid>
                <a:gridCol w="3715946">
                  <a:extLst>
                    <a:ext uri="{9D8B030D-6E8A-4147-A177-3AD203B41FA5}">
                      <a16:colId xmlns="" xmlns:a16="http://schemas.microsoft.com/office/drawing/2014/main" val="20000"/>
                    </a:ext>
                  </a:extLst>
                </a:gridCol>
                <a:gridCol w="3385039">
                  <a:extLst>
                    <a:ext uri="{9D8B030D-6E8A-4147-A177-3AD203B41FA5}">
                      <a16:colId xmlns="" xmlns:a16="http://schemas.microsoft.com/office/drawing/2014/main" val="20001"/>
                    </a:ext>
                  </a:extLst>
                </a:gridCol>
                <a:gridCol w="3253154">
                  <a:extLst>
                    <a:ext uri="{9D8B030D-6E8A-4147-A177-3AD203B41FA5}">
                      <a16:colId xmlns="" xmlns:a16="http://schemas.microsoft.com/office/drawing/2014/main" val="20002"/>
                    </a:ext>
                  </a:extLst>
                </a:gridCol>
              </a:tblGrid>
              <a:tr h="692169">
                <a:tc>
                  <a:txBody>
                    <a:bodyPr/>
                    <a:lstStyle/>
                    <a:p>
                      <a:pPr algn="ctr"/>
                      <a:r>
                        <a:rPr lang="en-US" sz="3000" b="1" dirty="0">
                          <a:solidFill>
                            <a:srgbClr val="EF4B66"/>
                          </a:solidFill>
                          <a:latin typeface="+mn-lt"/>
                        </a:rPr>
                        <a:t>New words</a:t>
                      </a:r>
                    </a:p>
                  </a:txBody>
                  <a:tcPr anchor="ctr"/>
                </a:tc>
                <a:tc>
                  <a:txBody>
                    <a:bodyPr/>
                    <a:lstStyle/>
                    <a:p>
                      <a:pPr algn="ctr"/>
                      <a:r>
                        <a:rPr lang="en-US" sz="3000" b="1" dirty="0">
                          <a:solidFill>
                            <a:srgbClr val="EF4B66"/>
                          </a:solidFill>
                          <a:latin typeface="+mn-lt"/>
                        </a:rPr>
                        <a:t>Pronunciation</a:t>
                      </a:r>
                    </a:p>
                  </a:txBody>
                  <a:tcPr anchor="ctr"/>
                </a:tc>
                <a:tc>
                  <a:txBody>
                    <a:bodyPr/>
                    <a:lstStyle/>
                    <a:p>
                      <a:pPr algn="ctr"/>
                      <a:r>
                        <a:rPr lang="en-US" sz="3000" b="1" dirty="0">
                          <a:solidFill>
                            <a:srgbClr val="EF4B66"/>
                          </a:solidFill>
                          <a:latin typeface="+mn-lt"/>
                        </a:rPr>
                        <a:t>Meaning</a:t>
                      </a:r>
                    </a:p>
                  </a:txBody>
                  <a:tcPr anchor="ctr"/>
                </a:tc>
                <a:extLst>
                  <a:ext uri="{0D108BD9-81ED-4DB2-BD59-A6C34878D82A}">
                    <a16:rowId xmlns="" xmlns:a16="http://schemas.microsoft.com/office/drawing/2014/main" val="10000"/>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a:t>
                      </a:r>
                      <a:r>
                        <a:rPr lang="en-US" sz="3000" b="0" dirty="0" smtClean="0">
                          <a:solidFill>
                            <a:srgbClr val="000000"/>
                          </a:solidFill>
                          <a:effectLst/>
                          <a:latin typeface="+mn-lt"/>
                          <a:ea typeface="Calibri" panose="020F0502020204030204" pitchFamily="34" charset="0"/>
                          <a:cs typeface="Calibri" panose="020F0502020204030204" pitchFamily="34" charset="0"/>
                        </a:rPr>
                        <a:t>contain (v)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/kənˈteɪn/</a:t>
                      </a:r>
                    </a:p>
                  </a:txBody>
                  <a:tcPr marL="36195" marR="3619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chứa đựng</a:t>
                      </a:r>
                      <a:endParaRPr lang="en-US" sz="300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 xmlns:a16="http://schemas.microsoft.com/office/drawing/2014/main"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a:t>
                      </a:r>
                      <a:r>
                        <a:rPr lang="en-US" sz="3000" b="0" dirty="0" smtClean="0">
                          <a:solidFill>
                            <a:srgbClr val="000000"/>
                          </a:solidFill>
                          <a:effectLst/>
                          <a:latin typeface="+mn-lt"/>
                          <a:ea typeface="Calibri" panose="020F0502020204030204" pitchFamily="34" charset="0"/>
                          <a:cs typeface="Calibri" panose="020F0502020204030204" pitchFamily="34" charset="0"/>
                        </a:rPr>
                        <a:t>diverse (</a:t>
                      </a:r>
                      <a:r>
                        <a:rPr lang="en-US" sz="3000" b="0" dirty="0" err="1" smtClean="0">
                          <a:solidFill>
                            <a:srgbClr val="000000"/>
                          </a:solidFill>
                          <a:effectLst/>
                          <a:latin typeface="+mn-lt"/>
                          <a:ea typeface="Calibri" panose="020F0502020204030204" pitchFamily="34" charset="0"/>
                          <a:cs typeface="Calibri" panose="020F0502020204030204" pitchFamily="34" charset="0"/>
                        </a:rPr>
                        <a:t>adj</a:t>
                      </a:r>
                      <a:r>
                        <a:rPr lang="en-US" sz="3000" b="0" dirty="0" smtClean="0">
                          <a:solidFill>
                            <a:srgbClr val="000000"/>
                          </a:solidFill>
                          <a:effectLst/>
                          <a:latin typeface="+mn-lt"/>
                          <a:ea typeface="Calibri" panose="020F0502020204030204" pitchFamily="34" charset="0"/>
                          <a:cs typeface="Calibri" panose="020F0502020204030204" pitchFamily="34" charset="0"/>
                        </a:rPr>
                        <a:t>)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/daɪˈvɜːs/</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Times New Roman" panose="02020603050405020304" pitchFamily="18" charset="0"/>
                          <a:cs typeface="Calibri" panose="020F0502020204030204" pitchFamily="34" charset="0"/>
                        </a:rPr>
                        <a:t>phong phú</a:t>
                      </a:r>
                      <a:endParaRPr lang="en-US" sz="3000" dirty="0" err="1">
                        <a:solidFill>
                          <a:srgbClr val="000000"/>
                        </a:solidFill>
                        <a:effectLst/>
                        <a:latin typeface="+mn-lt"/>
                        <a:ea typeface="Times New Roman" panose="02020603050405020304" pitchFamily="18" charset="0"/>
                        <a:cs typeface="Calibri" panose="020F0502020204030204" pitchFamily="34" charset="0"/>
                      </a:endParaRPr>
                    </a:p>
                  </a:txBody>
                  <a:tcPr marL="36195" marR="36195" marT="71755" marB="71755" anchor="ctr"/>
                </a:tc>
                <a:extLst>
                  <a:ext uri="{0D108BD9-81ED-4DB2-BD59-A6C34878D82A}">
                    <a16:rowId xmlns="" xmlns:a16="http://schemas.microsoft.com/office/drawing/2014/main" val="1707150201"/>
                  </a:ext>
                </a:extLst>
              </a:tr>
              <a:tr h="666863">
                <a:tc>
                  <a:txBody>
                    <a:bodyPr/>
                    <a:lstStyle/>
                    <a:p>
                      <a:pPr marL="144145" marR="0" indent="-144145">
                        <a:lnSpc>
                          <a:spcPct val="107000"/>
                        </a:lnSpc>
                        <a:spcBef>
                          <a:spcPts val="0"/>
                        </a:spcBef>
                        <a:spcAft>
                          <a:spcPts val="0"/>
                        </a:spcAft>
                      </a:pPr>
                      <a:r>
                        <a:rPr lang="en-US" sz="3000" b="0" dirty="0" smtClean="0">
                          <a:solidFill>
                            <a:srgbClr val="000000"/>
                          </a:solidFill>
                          <a:effectLst/>
                          <a:latin typeface="+mn-lt"/>
                          <a:ea typeface="Calibri" panose="020F0502020204030204" pitchFamily="34" charset="0"/>
                          <a:cs typeface="Calibri" panose="020F0502020204030204" pitchFamily="34" charset="0"/>
                        </a:rPr>
                        <a:t>3. medicinal (</a:t>
                      </a:r>
                      <a:r>
                        <a:rPr lang="en-US" sz="3000" b="0" dirty="0" err="1" smtClean="0">
                          <a:solidFill>
                            <a:srgbClr val="000000"/>
                          </a:solidFill>
                          <a:effectLst/>
                          <a:latin typeface="+mn-lt"/>
                          <a:ea typeface="Calibri" panose="020F0502020204030204" pitchFamily="34" charset="0"/>
                          <a:cs typeface="Calibri" panose="020F0502020204030204" pitchFamily="34" charset="0"/>
                        </a:rPr>
                        <a:t>adj</a:t>
                      </a:r>
                      <a:r>
                        <a:rPr lang="en-US" sz="3000" b="0" dirty="0" smtClean="0">
                          <a:solidFill>
                            <a:srgbClr val="000000"/>
                          </a:solidFill>
                          <a:effectLst/>
                          <a:latin typeface="+mn-lt"/>
                          <a:ea typeface="Calibri" panose="020F0502020204030204" pitchFamily="34" charset="0"/>
                          <a:cs typeface="Calibri" panose="020F0502020204030204" pitchFamily="34" charset="0"/>
                        </a:rPr>
                        <a:t>)</a:t>
                      </a:r>
                    </a:p>
                  </a:txBody>
                  <a:tcPr marL="71755" marR="71755" marT="71755" marB="71755" anchor="ctr"/>
                </a:tc>
                <a:tc>
                  <a:txBody>
                    <a:bodyPr/>
                    <a:lstStyle/>
                    <a:p>
                      <a:pPr marL="0" marR="0" algn="ctr">
                        <a:lnSpc>
                          <a:spcPct val="107000"/>
                        </a:lnSpc>
                        <a:spcBef>
                          <a:spcPts val="0"/>
                        </a:spcBef>
                        <a:spcAft>
                          <a:spcPts val="0"/>
                        </a:spcAft>
                      </a:pPr>
                      <a:r>
                        <a:rPr lang="en-US" sz="3000" dirty="0" smtClean="0">
                          <a:solidFill>
                            <a:srgbClr val="000000"/>
                          </a:solidFill>
                          <a:effectLst/>
                          <a:latin typeface="+mn-lt"/>
                          <a:ea typeface="Calibri" panose="020F0502020204030204" pitchFamily="34" charset="0"/>
                          <a:cs typeface="Calibri" panose="020F0502020204030204" pitchFamily="34" charset="0"/>
                        </a:rPr>
                        <a:t>/</a:t>
                      </a:r>
                      <a:r>
                        <a:rPr lang="en-US" sz="3000" dirty="0" err="1" smtClean="0">
                          <a:solidFill>
                            <a:srgbClr val="000000"/>
                          </a:solidFill>
                          <a:effectLst/>
                          <a:latin typeface="+mn-lt"/>
                          <a:ea typeface="Calibri" panose="020F0502020204030204" pitchFamily="34" charset="0"/>
                          <a:cs typeface="Calibri" panose="020F0502020204030204" pitchFamily="34" charset="0"/>
                        </a:rPr>
                        <a:t>məˈdɪsɪnl</a:t>
                      </a:r>
                      <a:r>
                        <a:rPr lang="en-US" sz="3000" dirty="0" smtClean="0">
                          <a:solidFill>
                            <a:srgbClr val="000000"/>
                          </a:solidFill>
                          <a:effectLst/>
                          <a:latin typeface="+mn-lt"/>
                          <a:ea typeface="Calibri" panose="020F0502020204030204" pitchFamily="34" charset="0"/>
                          <a:cs typeface="Calibri" panose="020F0502020204030204" pitchFamily="34" charset="0"/>
                        </a:rPr>
                        <a:t>/</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dirty="0" smtClean="0">
                          <a:solidFill>
                            <a:srgbClr val="000000"/>
                          </a:solidFill>
                          <a:effectLst/>
                          <a:latin typeface="+mn-lt"/>
                          <a:ea typeface="Calibri" panose="020F0502020204030204" pitchFamily="34" charset="0"/>
                          <a:cs typeface="Calibri" panose="020F0502020204030204" pitchFamily="34" charset="0"/>
                        </a:rPr>
                        <a:t>(</a:t>
                      </a:r>
                      <a:r>
                        <a:rPr lang="en-US" sz="3000" dirty="0" err="1" smtClean="0">
                          <a:solidFill>
                            <a:srgbClr val="000000"/>
                          </a:solidFill>
                          <a:effectLst/>
                          <a:latin typeface="+mn-lt"/>
                          <a:ea typeface="Calibri" panose="020F0502020204030204" pitchFamily="34" charset="0"/>
                          <a:cs typeface="Calibri" panose="020F0502020204030204" pitchFamily="34" charset="0"/>
                        </a:rPr>
                        <a:t>cây</a:t>
                      </a:r>
                      <a:r>
                        <a:rPr lang="en-US" sz="3000" dirty="0" smtClean="0">
                          <a:solidFill>
                            <a:srgbClr val="000000"/>
                          </a:solidFill>
                          <a:effectLst/>
                          <a:latin typeface="+mn-lt"/>
                          <a:ea typeface="Calibri" panose="020F0502020204030204" pitchFamily="34" charset="0"/>
                          <a:cs typeface="Calibri" panose="020F0502020204030204" pitchFamily="34" charset="0"/>
                        </a:rPr>
                        <a:t>) </a:t>
                      </a:r>
                      <a:r>
                        <a:rPr lang="en-US" sz="3000" dirty="0" err="1" smtClean="0">
                          <a:solidFill>
                            <a:srgbClr val="000000"/>
                          </a:solidFill>
                          <a:effectLst/>
                          <a:latin typeface="+mn-lt"/>
                          <a:ea typeface="Calibri" panose="020F0502020204030204" pitchFamily="34" charset="0"/>
                          <a:cs typeface="Calibri" panose="020F0502020204030204" pitchFamily="34" charset="0"/>
                        </a:rPr>
                        <a:t>thuốc</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 xmlns:a16="http://schemas.microsoft.com/office/drawing/2014/main" val="3198107507"/>
                  </a:ext>
                </a:extLst>
              </a:tr>
            </a:tbl>
          </a:graphicData>
        </a:graphic>
      </p:graphicFrame>
      <p:pic>
        <p:nvPicPr>
          <p:cNvPr id="16"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243" y="1380743"/>
            <a:ext cx="609600" cy="609600"/>
          </a:xfrm>
          <a:prstGeom prst="rect">
            <a:avLst/>
          </a:prstGeom>
        </p:spPr>
      </p:pic>
      <p:pic>
        <p:nvPicPr>
          <p:cNvPr id="2" name="diverse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243" y="2045465"/>
            <a:ext cx="609600" cy="609600"/>
          </a:xfrm>
          <a:prstGeom prst="rect">
            <a:avLst/>
          </a:prstGeom>
        </p:spPr>
      </p:pic>
      <p:pic>
        <p:nvPicPr>
          <p:cNvPr id="20" name="medici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243" y="2730414"/>
            <a:ext cx="609600" cy="609600"/>
          </a:xfrm>
          <a:prstGeom prst="rect">
            <a:avLst/>
          </a:prstGeom>
        </p:spPr>
      </p:pic>
      <p:sp>
        <p:nvSpPr>
          <p:cNvPr id="12" name="TextBox 11"/>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0338255"/>
              </p:ext>
            </p:extLst>
          </p:nvPr>
        </p:nvGraphicFramePr>
        <p:xfrm>
          <a:off x="703843" y="3598551"/>
          <a:ext cx="10354139" cy="1333726"/>
        </p:xfrm>
        <a:graphic>
          <a:graphicData uri="http://schemas.openxmlformats.org/drawingml/2006/table">
            <a:tbl>
              <a:tblPr firstRow="1" bandRow="1">
                <a:tableStyleId>{5DA37D80-6434-44D0-A028-1B22A696006F}</a:tableStyleId>
              </a:tblPr>
              <a:tblGrid>
                <a:gridCol w="3715946">
                  <a:extLst>
                    <a:ext uri="{9D8B030D-6E8A-4147-A177-3AD203B41FA5}">
                      <a16:colId xmlns="" xmlns:a16="http://schemas.microsoft.com/office/drawing/2014/main" val="2526926999"/>
                    </a:ext>
                  </a:extLst>
                </a:gridCol>
                <a:gridCol w="3385039">
                  <a:extLst>
                    <a:ext uri="{9D8B030D-6E8A-4147-A177-3AD203B41FA5}">
                      <a16:colId xmlns="" xmlns:a16="http://schemas.microsoft.com/office/drawing/2014/main" val="2878825102"/>
                    </a:ext>
                  </a:extLst>
                </a:gridCol>
                <a:gridCol w="3253154">
                  <a:extLst>
                    <a:ext uri="{9D8B030D-6E8A-4147-A177-3AD203B41FA5}">
                      <a16:colId xmlns="" xmlns:a16="http://schemas.microsoft.com/office/drawing/2014/main" val="1678265394"/>
                    </a:ext>
                  </a:extLst>
                </a:gridCol>
              </a:tblGrid>
              <a:tr h="666863">
                <a:tc>
                  <a:txBody>
                    <a:bodyPr/>
                    <a:lstStyle/>
                    <a:p>
                      <a:r>
                        <a:rPr lang="en-US" sz="3000" b="0" dirty="0" smtClean="0"/>
                        <a:t>4. Ecosystem (n)</a:t>
                      </a:r>
                      <a:endParaRPr lang="en-US" sz="3000" b="0" dirty="0"/>
                    </a:p>
                  </a:txBody>
                  <a:tcPr marL="71755" marR="71755" marT="71755" marB="71755" anchor="ctr"/>
                </a:tc>
                <a:tc>
                  <a:txBody>
                    <a:bodyPr/>
                    <a:lstStyle/>
                    <a:p>
                      <a:pPr algn="ctr"/>
                      <a:r>
                        <a:rPr lang="en-US" sz="3000" b="0" dirty="0" smtClean="0"/>
                        <a:t>    /ˈ</a:t>
                      </a:r>
                      <a:r>
                        <a:rPr lang="en-US" sz="3000" b="0" dirty="0" err="1" smtClean="0"/>
                        <a:t>iːkəʊsɪstəm</a:t>
                      </a:r>
                      <a:r>
                        <a:rPr lang="en-US" sz="3000" b="0" dirty="0" smtClean="0"/>
                        <a:t>/ </a:t>
                      </a:r>
                    </a:p>
                  </a:txBody>
                  <a:tcPr marL="36195" marR="36195" marT="71755" marB="71755" anchor="ctr"/>
                </a:tc>
                <a:tc>
                  <a:txBody>
                    <a:bodyPr/>
                    <a:lstStyle/>
                    <a:p>
                      <a:pPr algn="ctr"/>
                      <a:r>
                        <a:rPr lang="en-US" sz="3000" b="0" dirty="0" smtClean="0"/>
                        <a:t> </a:t>
                      </a:r>
                      <a:r>
                        <a:rPr lang="en-US" sz="3000" b="0" dirty="0" err="1" smtClean="0"/>
                        <a:t>hệ</a:t>
                      </a:r>
                      <a:r>
                        <a:rPr lang="en-US" sz="3000" b="0" baseline="0" dirty="0" smtClean="0"/>
                        <a:t> </a:t>
                      </a:r>
                      <a:r>
                        <a:rPr lang="en-US" sz="3000" b="0" baseline="0" dirty="0" err="1" smtClean="0"/>
                        <a:t>sinh</a:t>
                      </a:r>
                      <a:r>
                        <a:rPr lang="en-US" sz="3000" b="0" baseline="0" dirty="0" smtClean="0"/>
                        <a:t> </a:t>
                      </a:r>
                      <a:r>
                        <a:rPr lang="en-US" sz="3000" b="0" baseline="0" dirty="0" err="1" smtClean="0"/>
                        <a:t>thái</a:t>
                      </a:r>
                      <a:endParaRPr lang="en-US" sz="3000" b="0" dirty="0"/>
                    </a:p>
                  </a:txBody>
                  <a:tcPr marL="36195" marR="36195" marT="71755" marB="71755" anchor="ctr"/>
                </a:tc>
                <a:extLst>
                  <a:ext uri="{0D108BD9-81ED-4DB2-BD59-A6C34878D82A}">
                    <a16:rowId xmlns="" xmlns:a16="http://schemas.microsoft.com/office/drawing/2014/main" val="2974145862"/>
                  </a:ext>
                </a:extLst>
              </a:tr>
              <a:tr h="666863">
                <a:tc>
                  <a:txBody>
                    <a:bodyPr/>
                    <a:lstStyle/>
                    <a:p>
                      <a:r>
                        <a:rPr lang="en-US" sz="3000" b="0" dirty="0" smtClean="0"/>
                        <a:t>5. dugong (n)  </a:t>
                      </a:r>
                      <a:endParaRPr lang="en-US" sz="3000" b="0" dirty="0"/>
                    </a:p>
                  </a:txBody>
                  <a:tcPr marL="71755" marR="71755" marT="71755" marB="71755" anchor="ctr"/>
                </a:tc>
                <a:tc>
                  <a:txBody>
                    <a:bodyPr/>
                    <a:lstStyle/>
                    <a:p>
                      <a:r>
                        <a:rPr lang="en-US" sz="3000" b="0" dirty="0" smtClean="0"/>
                        <a:t>          /ˈ</a:t>
                      </a:r>
                      <a:r>
                        <a:rPr lang="en-US" sz="3000" b="0" dirty="0" err="1" smtClean="0"/>
                        <a:t>dju</a:t>
                      </a:r>
                      <a:r>
                        <a:rPr lang="en-US" sz="3000" b="0" dirty="0" smtClean="0"/>
                        <a:t>ː.</a:t>
                      </a:r>
                      <a:r>
                        <a:rPr lang="en-US" sz="3000" b="0" dirty="0" err="1" smtClean="0"/>
                        <a:t>ɡɒŋ</a:t>
                      </a:r>
                      <a:r>
                        <a:rPr lang="en-US" sz="3000" b="0" dirty="0" smtClean="0"/>
                        <a:t>/ </a:t>
                      </a:r>
                    </a:p>
                  </a:txBody>
                  <a:tcPr marL="36195" marR="36195" marT="71755" marB="71755" anchor="ctr"/>
                </a:tc>
                <a:tc>
                  <a:txBody>
                    <a:bodyPr/>
                    <a:lstStyle/>
                    <a:p>
                      <a:pPr algn="ctr"/>
                      <a:r>
                        <a:rPr lang="en-US" sz="3000" b="0" baseline="0" dirty="0" err="1" smtClean="0"/>
                        <a:t>bò</a:t>
                      </a:r>
                      <a:r>
                        <a:rPr lang="en-US" sz="3000" b="0" baseline="0" dirty="0" smtClean="0"/>
                        <a:t> </a:t>
                      </a:r>
                      <a:r>
                        <a:rPr lang="en-US" sz="3000" b="0" baseline="0" dirty="0" err="1" smtClean="0"/>
                        <a:t>biển</a:t>
                      </a:r>
                      <a:endParaRPr lang="en-US" sz="3000" b="0" dirty="0"/>
                    </a:p>
                  </a:txBody>
                  <a:tcPr marL="36195" marR="36195" marT="71755" marB="71755" anchor="ctr"/>
                </a:tc>
                <a:extLst>
                  <a:ext uri="{0D108BD9-81ED-4DB2-BD59-A6C34878D82A}">
                    <a16:rowId xmlns="" xmlns:a16="http://schemas.microsoft.com/office/drawing/2014/main" val="2330806471"/>
                  </a:ext>
                </a:extLst>
              </a:tr>
            </a:tbl>
          </a:graphicData>
        </a:graphic>
      </p:graphicFrame>
      <p:pic>
        <p:nvPicPr>
          <p:cNvPr id="13" name="ecosystem-g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4243" y="3563505"/>
            <a:ext cx="523921" cy="526120"/>
          </a:xfrm>
          <a:prstGeom prst="rect">
            <a:avLst/>
          </a:prstGeom>
        </p:spPr>
      </p:pic>
      <p:pic>
        <p:nvPicPr>
          <p:cNvPr id="14" name="dugong">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211764" y="4313116"/>
            <a:ext cx="406400" cy="526120"/>
          </a:xfrm>
          <a:prstGeom prst="rect">
            <a:avLst/>
          </a:prstGeom>
        </p:spPr>
      </p:pic>
    </p:spTree>
    <p:extLst>
      <p:ext uri="{BB962C8B-B14F-4D97-AF65-F5344CB8AC3E}">
        <p14:creationId xmlns:p14="http://schemas.microsoft.com/office/powerpoint/2010/main" val="904210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7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92" fill="hold"/>
                                        <p:tgtEl>
                                          <p:spTgt spid="20"/>
                                        </p:tgtEl>
                                      </p:cBhvr>
                                    </p:cmd>
                                  </p:childTnLst>
                                </p:cTn>
                              </p:par>
                            </p:childTnLst>
                          </p:cTn>
                        </p:par>
                      </p:childTnLst>
                    </p:cTn>
                  </p:par>
                </p:childTnLst>
              </p:cTn>
              <p:nextCondLst>
                <p:cond evt="onClick" delay="0">
                  <p:tgtEl>
                    <p:spTgt spid="20"/>
                  </p:tgtEl>
                </p:cond>
              </p:nextCondLst>
            </p:seq>
            <p:audio>
              <p:cMediaNode vol="80000">
                <p:cTn id="19" fill="hold" display="0">
                  <p:stCondLst>
                    <p:cond delay="indefinite"/>
                  </p:stCondLst>
                  <p:endCondLst>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64" fill="hold"/>
                                        <p:tgtEl>
                                          <p:spTgt spid="14"/>
                                        </p:tgtEl>
                                      </p:cBhvr>
                                    </p:cmd>
                                  </p:childTnLst>
                                </p:cTn>
                              </p:par>
                            </p:childTnLst>
                          </p:cTn>
                        </p:par>
                      </p:childTnLst>
                    </p:cTn>
                  </p:par>
                </p:childTnLst>
              </p:cTn>
              <p:nextCondLst>
                <p:cond evt="onClick" delay="0">
                  <p:tgtEl>
                    <p:spTgt spid="14"/>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764" y="32503"/>
            <a:ext cx="4832184" cy="584775"/>
          </a:xfrm>
          <a:prstGeom prst="rect">
            <a:avLst/>
          </a:prstGeom>
          <a:solidFill>
            <a:srgbClr val="FBCDCD"/>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Checking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Rectangle 5"/>
          <p:cNvSpPr/>
          <p:nvPr/>
        </p:nvSpPr>
        <p:spPr>
          <a:xfrm>
            <a:off x="8096209" y="1650556"/>
            <a:ext cx="1429943" cy="553998"/>
          </a:xfrm>
          <a:prstGeom prst="rect">
            <a:avLst/>
          </a:prstGeom>
        </p:spPr>
        <p:txBody>
          <a:bodyPr wrap="none">
            <a:spAutoFit/>
          </a:bodyPr>
          <a:lstStyle/>
          <a:p>
            <a:r>
              <a:rPr lang="en-US" sz="3000" dirty="0">
                <a:solidFill>
                  <a:srgbClr val="000000"/>
                </a:solidFill>
                <a:ea typeface="Calibri" panose="020F0502020204030204" pitchFamily="34" charset="0"/>
                <a:cs typeface="Calibri" panose="020F0502020204030204" pitchFamily="34" charset="0"/>
              </a:rPr>
              <a:t>contain </a:t>
            </a:r>
            <a:endParaRPr lang="en-US" dirty="0"/>
          </a:p>
        </p:txBody>
      </p:sp>
      <p:sp>
        <p:nvSpPr>
          <p:cNvPr id="7" name="Rectangle 6"/>
          <p:cNvSpPr/>
          <p:nvPr/>
        </p:nvSpPr>
        <p:spPr>
          <a:xfrm>
            <a:off x="2627856" y="1753740"/>
            <a:ext cx="1477520"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diverse </a:t>
            </a:r>
            <a:r>
              <a:rPr lang="en-US" sz="3000" dirty="0" smtClean="0">
                <a:solidFill>
                  <a:srgbClr val="000000"/>
                </a:solidFill>
                <a:ea typeface="Calibri" panose="020F0502020204030204" pitchFamily="34" charset="0"/>
                <a:cs typeface="Calibri" panose="020F0502020204030204" pitchFamily="34" charset="0"/>
              </a:rPr>
              <a:t> </a:t>
            </a:r>
            <a:endParaRPr lang="en-US" sz="3000" dirty="0">
              <a:solidFill>
                <a:prstClr val="black"/>
              </a:solidFill>
              <a:ea typeface="Times New Roman" panose="02020603050405020304" pitchFamily="18" charset="0"/>
              <a:cs typeface="Times New Roman" panose="02020603050405020304" pitchFamily="18" charset="0"/>
            </a:endParaRPr>
          </a:p>
        </p:txBody>
      </p:sp>
      <p:sp>
        <p:nvSpPr>
          <p:cNvPr id="8" name="Rectangle 7"/>
          <p:cNvSpPr/>
          <p:nvPr/>
        </p:nvSpPr>
        <p:spPr>
          <a:xfrm>
            <a:off x="5043948" y="2946145"/>
            <a:ext cx="2672142"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m</a:t>
            </a:r>
            <a:r>
              <a:rPr lang="en-US" sz="3000" dirty="0" smtClean="0">
                <a:solidFill>
                  <a:srgbClr val="000000"/>
                </a:solidFill>
                <a:ea typeface="Calibri" panose="020F0502020204030204" pitchFamily="34" charset="0"/>
                <a:cs typeface="Calibri" panose="020F0502020204030204" pitchFamily="34" charset="0"/>
              </a:rPr>
              <a:t>edicinal plant </a:t>
            </a:r>
            <a:endParaRPr lang="en-US" sz="3000" dirty="0">
              <a:solidFill>
                <a:srgbClr val="000000"/>
              </a:solidFill>
              <a:ea typeface="Calibri" panose="020F0502020204030204" pitchFamily="34" charset="0"/>
              <a:cs typeface="Calibri" panose="020F0502020204030204" pitchFamily="34" charset="0"/>
            </a:endParaRPr>
          </a:p>
        </p:txBody>
      </p:sp>
      <p:sp>
        <p:nvSpPr>
          <p:cNvPr id="9" name="Rectangle 8"/>
          <p:cNvSpPr/>
          <p:nvPr/>
        </p:nvSpPr>
        <p:spPr>
          <a:xfrm>
            <a:off x="2996713" y="4819333"/>
            <a:ext cx="1899751" cy="553998"/>
          </a:xfrm>
          <a:prstGeom prst="rect">
            <a:avLst/>
          </a:prstGeom>
        </p:spPr>
        <p:txBody>
          <a:bodyPr wrap="none">
            <a:spAutoFit/>
          </a:bodyPr>
          <a:lstStyle/>
          <a:p>
            <a:pPr lvl="0"/>
            <a:r>
              <a:rPr lang="en-US" sz="3000" dirty="0">
                <a:solidFill>
                  <a:prstClr val="black"/>
                </a:solidFill>
              </a:rPr>
              <a:t>Ecosystem </a:t>
            </a:r>
          </a:p>
        </p:txBody>
      </p:sp>
      <p:sp>
        <p:nvSpPr>
          <p:cNvPr id="10" name="Rectangle 9"/>
          <p:cNvSpPr/>
          <p:nvPr/>
        </p:nvSpPr>
        <p:spPr>
          <a:xfrm>
            <a:off x="8047702" y="4701346"/>
            <a:ext cx="1526956" cy="553998"/>
          </a:xfrm>
          <a:prstGeom prst="rect">
            <a:avLst/>
          </a:prstGeom>
        </p:spPr>
        <p:txBody>
          <a:bodyPr wrap="none">
            <a:spAutoFit/>
          </a:bodyPr>
          <a:lstStyle/>
          <a:p>
            <a:r>
              <a:rPr lang="en-US" sz="3000" dirty="0">
                <a:solidFill>
                  <a:prstClr val="black"/>
                </a:solidFill>
              </a:rPr>
              <a:t>dugong </a:t>
            </a:r>
            <a:r>
              <a:rPr lang="en-US" sz="3000" dirty="0" smtClean="0">
                <a:solidFill>
                  <a:prstClr val="black"/>
                </a:solidFill>
              </a:rPr>
              <a:t> </a:t>
            </a:r>
            <a:endParaRPr lang="en-US" dirty="0"/>
          </a:p>
        </p:txBody>
      </p:sp>
      <p:sp>
        <p:nvSpPr>
          <p:cNvPr id="11" name="Oval 10"/>
          <p:cNvSpPr/>
          <p:nvPr/>
        </p:nvSpPr>
        <p:spPr>
          <a:xfrm>
            <a:off x="7442094" y="1234097"/>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a:t>
            </a:r>
            <a:r>
              <a:rPr lang="en-GB" sz="2800" b="1" kern="0" dirty="0" err="1" smtClean="0">
                <a:solidFill>
                  <a:srgbClr val="FFFF66"/>
                </a:solidFill>
                <a:latin typeface="Times New Roman" pitchFamily="18" charset="0"/>
                <a:cs typeface="Times New Roman" pitchFamily="18" charset="0"/>
              </a:rPr>
              <a:t>hứa</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đựng</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2" name="Oval 11"/>
          <p:cNvSpPr/>
          <p:nvPr/>
        </p:nvSpPr>
        <p:spPr>
          <a:xfrm>
            <a:off x="1997530" y="1342474"/>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smtClean="0">
                <a:solidFill>
                  <a:srgbClr val="FFFF66"/>
                </a:solidFill>
                <a:latin typeface="Times New Roman" pitchFamily="18" charset="0"/>
                <a:cs typeface="Times New Roman" pitchFamily="18" charset="0"/>
              </a:rPr>
              <a:t>Phong</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phú</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3" name="Oval 12"/>
          <p:cNvSpPr/>
          <p:nvPr/>
        </p:nvSpPr>
        <p:spPr>
          <a:xfrm>
            <a:off x="5043948" y="2729390"/>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a:t>
            </a:r>
            <a:r>
              <a:rPr lang="en-GB" sz="2800" b="1" kern="0" dirty="0" err="1" smtClean="0">
                <a:solidFill>
                  <a:srgbClr val="FFFF66"/>
                </a:solidFill>
                <a:latin typeface="Times New Roman" pitchFamily="18" charset="0"/>
                <a:cs typeface="Times New Roman" pitchFamily="18" charset="0"/>
              </a:rPr>
              <a:t>ây</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thuốc</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4" name="Oval 13"/>
          <p:cNvSpPr/>
          <p:nvPr/>
        </p:nvSpPr>
        <p:spPr>
          <a:xfrm>
            <a:off x="2627856" y="4333061"/>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h</a:t>
            </a:r>
            <a:r>
              <a:rPr lang="en-GB" sz="2800" b="1" kern="0" dirty="0" err="1" smtClean="0">
                <a:solidFill>
                  <a:srgbClr val="FFFF66"/>
                </a:solidFill>
                <a:latin typeface="Times New Roman" pitchFamily="18" charset="0"/>
                <a:cs typeface="Times New Roman" pitchFamily="18" charset="0"/>
              </a:rPr>
              <a:t>ệ</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sinh</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thái</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5" name="Oval 14"/>
          <p:cNvSpPr/>
          <p:nvPr/>
        </p:nvSpPr>
        <p:spPr>
          <a:xfrm>
            <a:off x="7442094" y="4317902"/>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smtClean="0">
                <a:solidFill>
                  <a:srgbClr val="FFFF66"/>
                </a:solidFill>
                <a:latin typeface="Times New Roman" pitchFamily="18" charset="0"/>
                <a:cs typeface="Times New Roman" pitchFamily="18" charset="0"/>
              </a:rPr>
              <a:t>Bò</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biển</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9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12"/>
                                        </p:tgtEl>
                                        <p:attrNameLst>
                                          <p:attrName>ppt_x</p:attrName>
                                        </p:attrNameLst>
                                      </p:cBhvr>
                                      <p:tavLst>
                                        <p:tav tm="0">
                                          <p:val>
                                            <p:strVal val="ppt_x"/>
                                          </p:val>
                                        </p:tav>
                                        <p:tav tm="100000">
                                          <p:val>
                                            <p:strVal val="ppt_x"/>
                                          </p:val>
                                        </p:tav>
                                      </p:tavLst>
                                    </p:anim>
                                    <p:anim calcmode="lin" valueType="num">
                                      <p:cBhvr additive="base">
                                        <p:cTn id="40" dur="500"/>
                                        <p:tgtEl>
                                          <p:spTgt spid="12"/>
                                        </p:tgtEl>
                                        <p:attrNameLst>
                                          <p:attrName>ppt_y</p:attrName>
                                        </p:attrNameLst>
                                      </p:cBhvr>
                                      <p:tavLst>
                                        <p:tav tm="0">
                                          <p:val>
                                            <p:strVal val="ppt_y"/>
                                          </p:val>
                                        </p:tav>
                                        <p:tav tm="100000">
                                          <p:val>
                                            <p:strVal val="1+ppt_h/2"/>
                                          </p:val>
                                        </p:tav>
                                      </p:tavLst>
                                    </p:anim>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8211" y="883487"/>
            <a:ext cx="1046469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choose the words or phrases to make the following statements </a:t>
            </a:r>
            <a:r>
              <a:rPr lang="en-US" sz="2800" b="1" dirty="0" smtClean="0">
                <a:effectLst>
                  <a:glow rad="88900">
                    <a:schemeClr val="bg1"/>
                  </a:glow>
                </a:effectLst>
                <a:cs typeface="Arial" panose="020B0604020202020204" pitchFamily="34" charset="0"/>
              </a:rPr>
              <a:t>correct.</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631680" y="975025"/>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2138" y="859851"/>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2" name="Hộp Văn bản 5">
            <a:extLst>
              <a:ext uri="{FF2B5EF4-FFF2-40B4-BE49-F238E27FC236}">
                <a16:creationId xmlns="" xmlns:a16="http://schemas.microsoft.com/office/drawing/2014/main" id="{7031D8DD-1F0E-DF29-916C-73D2D9948659}"/>
              </a:ext>
            </a:extLst>
          </p:cNvPr>
          <p:cNvSpPr txBox="1"/>
          <p:nvPr/>
        </p:nvSpPr>
        <p:spPr>
          <a:xfrm>
            <a:off x="295088" y="2194790"/>
            <a:ext cx="10985443" cy="3939540"/>
          </a:xfrm>
          <a:prstGeom prst="rect">
            <a:avLst/>
          </a:prstGeom>
          <a:noFill/>
        </p:spPr>
        <p:txBody>
          <a:bodyPr wrap="square">
            <a:spAutoFit/>
          </a:bodyPr>
          <a:lstStyle/>
          <a:p>
            <a:pPr>
              <a:spcBef>
                <a:spcPts val="600"/>
              </a:spcBef>
              <a:spcAft>
                <a:spcPts val="600"/>
              </a:spcAft>
            </a:pPr>
            <a:r>
              <a:rPr lang="en-US" sz="3200" b="1" smtClean="0">
                <a:solidFill>
                  <a:schemeClr val="accent2"/>
                </a:solidFill>
              </a:rPr>
              <a:t>1.</a:t>
            </a:r>
            <a:r>
              <a:rPr lang="en-US" sz="3200" smtClean="0"/>
              <a:t> There </a:t>
            </a:r>
            <a:r>
              <a:rPr lang="en-US" sz="3200"/>
              <a:t>are 34 </a:t>
            </a:r>
            <a:r>
              <a:rPr lang="en-US" sz="3200" b="1">
                <a:solidFill>
                  <a:srgbClr val="E0702A"/>
                </a:solidFill>
              </a:rPr>
              <a:t>national parks </a:t>
            </a:r>
            <a:r>
              <a:rPr lang="en-US" sz="3200" smtClean="0"/>
              <a:t>/ </a:t>
            </a:r>
            <a:r>
              <a:rPr lang="en-US" sz="3200" b="1" smtClean="0">
                <a:solidFill>
                  <a:srgbClr val="E0702A"/>
                </a:solidFill>
              </a:rPr>
              <a:t>nations</a:t>
            </a:r>
            <a:r>
              <a:rPr lang="en-US" sz="3200" b="1">
                <a:solidFill>
                  <a:srgbClr val="E0702A"/>
                </a:solidFill>
              </a:rPr>
              <a:t>’ parks </a:t>
            </a:r>
            <a:r>
              <a:rPr lang="en-US" sz="3200"/>
              <a:t>in Viet Nam now</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2. </a:t>
            </a:r>
            <a:r>
              <a:rPr lang="en-US" sz="3200"/>
              <a:t>The </a:t>
            </a:r>
            <a:r>
              <a:rPr lang="en-US" sz="3200" b="1">
                <a:solidFill>
                  <a:srgbClr val="E0702A"/>
                </a:solidFill>
              </a:rPr>
              <a:t>conservation</a:t>
            </a:r>
            <a:r>
              <a:rPr lang="en-US" sz="3200"/>
              <a:t> / </a:t>
            </a:r>
            <a:r>
              <a:rPr lang="en-US" sz="3200" b="1">
                <a:solidFill>
                  <a:srgbClr val="E0702A"/>
                </a:solidFill>
              </a:rPr>
              <a:t>ecosystem</a:t>
            </a:r>
            <a:r>
              <a:rPr lang="en-US" sz="3200"/>
              <a:t> </a:t>
            </a:r>
            <a:r>
              <a:rPr lang="en-US" sz="3200" smtClean="0"/>
              <a:t>in Con </a:t>
            </a:r>
            <a:r>
              <a:rPr lang="en-US" sz="3200"/>
              <a:t>Dao is very diverse</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3. </a:t>
            </a:r>
            <a:r>
              <a:rPr lang="en-US" sz="3200"/>
              <a:t>The dugong is a(n) </a:t>
            </a:r>
            <a:r>
              <a:rPr lang="en-US" sz="3200" b="1">
                <a:solidFill>
                  <a:srgbClr val="E0702A"/>
                </a:solidFill>
              </a:rPr>
              <a:t>dangerous</a:t>
            </a:r>
            <a:r>
              <a:rPr lang="en-US" sz="3200"/>
              <a:t> </a:t>
            </a:r>
            <a:r>
              <a:rPr lang="en-US" sz="3200" smtClean="0"/>
              <a:t>/ </a:t>
            </a:r>
            <a:r>
              <a:rPr lang="en-US" sz="3200" b="1" smtClean="0">
                <a:solidFill>
                  <a:srgbClr val="E0702A"/>
                </a:solidFill>
              </a:rPr>
              <a:t>endangered</a:t>
            </a:r>
            <a:r>
              <a:rPr lang="en-US" sz="3200" smtClean="0"/>
              <a:t> </a:t>
            </a:r>
            <a:r>
              <a:rPr lang="en-US" sz="3200"/>
              <a:t>animal</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4.</a:t>
            </a:r>
            <a:r>
              <a:rPr lang="en-US" sz="3200"/>
              <a:t> National parks play a key role in </a:t>
            </a:r>
            <a:r>
              <a:rPr lang="en-US" sz="3200" smtClean="0"/>
              <a:t>saving the </a:t>
            </a:r>
            <a:r>
              <a:rPr lang="en-US" sz="3200" b="1">
                <a:solidFill>
                  <a:srgbClr val="E0702A"/>
                </a:solidFill>
              </a:rPr>
              <a:t>environment</a:t>
            </a:r>
            <a:r>
              <a:rPr lang="en-US" sz="3200"/>
              <a:t> / </a:t>
            </a:r>
            <a:r>
              <a:rPr lang="en-US" sz="3200" b="1">
                <a:solidFill>
                  <a:srgbClr val="E0702A"/>
                </a:solidFill>
              </a:rPr>
              <a:t>small islands</a:t>
            </a:r>
            <a:r>
              <a:rPr lang="en-US" sz="3200" smtClean="0"/>
              <a:t>.</a:t>
            </a:r>
            <a:endParaRPr lang="en-US" sz="3200"/>
          </a:p>
        </p:txBody>
      </p:sp>
      <p:sp>
        <p:nvSpPr>
          <p:cNvPr id="2" name="Oval 1"/>
          <p:cNvSpPr/>
          <p:nvPr/>
        </p:nvSpPr>
        <p:spPr>
          <a:xfrm>
            <a:off x="2901462" y="2212374"/>
            <a:ext cx="2567353" cy="59237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903839" y="3144358"/>
            <a:ext cx="1995800"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917223" y="4093926"/>
            <a:ext cx="2242038"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781191" y="5043495"/>
            <a:ext cx="2417885"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8669" y="736740"/>
            <a:ext cx="1046469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choose the words or phrases to make the following statements </a:t>
            </a:r>
            <a:r>
              <a:rPr lang="en-US" sz="2800" b="1" dirty="0" smtClean="0">
                <a:effectLst>
                  <a:glow rad="88900">
                    <a:schemeClr val="bg1"/>
                  </a:glow>
                </a:effectLst>
                <a:cs typeface="Arial" panose="020B0604020202020204" pitchFamily="34" charset="0"/>
              </a:rPr>
              <a:t>correct.</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74364" y="851914"/>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4822" y="736740"/>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699404" y="1879066"/>
            <a:ext cx="10804338" cy="4154984"/>
          </a:xfrm>
          <a:prstGeom prst="rect">
            <a:avLst/>
          </a:prstGeom>
        </p:spPr>
        <p:txBody>
          <a:bodyPr wrap="square">
            <a:spAutoFit/>
          </a:bodyPr>
          <a:lstStyle/>
          <a:p>
            <a:pPr algn="just"/>
            <a:r>
              <a:rPr lang="en-US" sz="2400" dirty="0" smtClean="0">
                <a:solidFill>
                  <a:srgbClr val="000000"/>
                </a:solidFill>
                <a:latin typeface="Bahnschrift Condensed" panose="020B0502040204020203" pitchFamily="34" charset="0"/>
              </a:rPr>
              <a:t>   Today</a:t>
            </a:r>
            <a:r>
              <a:rPr lang="en-US" sz="2400" dirty="0">
                <a:solidFill>
                  <a:srgbClr val="000000"/>
                </a:solidFill>
                <a:latin typeface="Bahnschrift Condensed" panose="020B0502040204020203" pitchFamily="34" charset="0"/>
              </a:rPr>
              <a:t>, there are national parks all over the world, and the number is rising all the time. A national park is a special area for the protection of the environment and wildlife.</a:t>
            </a:r>
          </a:p>
          <a:p>
            <a:pPr algn="just"/>
            <a:r>
              <a:rPr lang="en-US" sz="2400" dirty="0">
                <a:solidFill>
                  <a:srgbClr val="000000"/>
                </a:solidFill>
                <a:latin typeface="Bahnschrift Condensed" panose="020B0502040204020203" pitchFamily="34" charset="0"/>
              </a:rPr>
              <a:t>In Viet Nam, there are now 34 national parks. Con Dao National Park is one of them. It became a national park in 1993. The park is in Con Dao District, Ba Ria-</a:t>
            </a:r>
            <a:r>
              <a:rPr lang="en-US" sz="2400" dirty="0" err="1">
                <a:solidFill>
                  <a:srgbClr val="000000"/>
                </a:solidFill>
                <a:latin typeface="Bahnschrift Condensed" panose="020B0502040204020203" pitchFamily="34" charset="0"/>
              </a:rPr>
              <a:t>Vung</a:t>
            </a:r>
            <a:r>
              <a:rPr lang="en-US" sz="2400" dirty="0">
                <a:solidFill>
                  <a:srgbClr val="000000"/>
                </a:solidFill>
                <a:latin typeface="Bahnschrift Condensed" panose="020B0502040204020203" pitchFamily="34" charset="0"/>
              </a:rPr>
              <a:t> Tau Province. It contains 16 small islands covering 20,000 hectares. The ecosystem here is very diverse with thousands of species, including marine animals. Many species of corals as well as sea turtles, dolphins, and endangered dugongs live here as well. The park is also home to a lot of valuable kinds of woods and medicinal plants. Three ancient trees in the park were named “Vietnamese Heritage Trees”.</a:t>
            </a:r>
          </a:p>
          <a:p>
            <a:pPr algn="just"/>
            <a:r>
              <a:rPr lang="en-US" sz="2400" dirty="0">
                <a:solidFill>
                  <a:srgbClr val="000000"/>
                </a:solidFill>
                <a:latin typeface="Bahnschrift Condensed" panose="020B0502040204020203" pitchFamily="34" charset="0"/>
              </a:rPr>
              <a:t>Con Dao National Park, like other national parks, plays a key role in saving endangered species as well as protecting the environment and natural resources. It also helps raise the awareness of local residents about the importance of nature.</a:t>
            </a:r>
            <a:endParaRPr lang="en-US" sz="2400" i="0" dirty="0">
              <a:solidFill>
                <a:srgbClr val="000000"/>
              </a:solidFill>
              <a:effectLst/>
              <a:latin typeface="Bahnschrift Condensed" panose="020B0502040204020203" pitchFamily="34" charset="0"/>
            </a:endParaRPr>
          </a:p>
        </p:txBody>
      </p:sp>
      <p:pic>
        <p:nvPicPr>
          <p:cNvPr id="4" name="ttsMP3.com_VoiceText_2023-12-29_22_25_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6961" y="168107"/>
            <a:ext cx="406400" cy="406400"/>
          </a:xfrm>
          <a:prstGeom prst="rect">
            <a:avLst/>
          </a:prstGeom>
        </p:spPr>
      </p:pic>
    </p:spTree>
    <p:extLst>
      <p:ext uri="{BB962C8B-B14F-4D97-AF65-F5344CB8AC3E}">
        <p14:creationId xmlns:p14="http://schemas.microsoft.com/office/powerpoint/2010/main" val="3023515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23276" y="9208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25882" y="927226"/>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367207" y="8154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44979" y="1686976"/>
            <a:ext cx="11463716" cy="4185761"/>
          </a:xfrm>
          <a:prstGeom prst="rect">
            <a:avLst/>
          </a:prstGeom>
        </p:spPr>
        <p:txBody>
          <a:bodyPr wrap="square">
            <a:spAutoFit/>
          </a:bodyPr>
          <a:lstStyle/>
          <a:p>
            <a:pPr>
              <a:spcAft>
                <a:spcPts val="0"/>
              </a:spcAft>
            </a:pPr>
            <a:r>
              <a:rPr lang="en-US" sz="3200" b="1" dirty="0">
                <a:solidFill>
                  <a:schemeClr val="accent2"/>
                </a:solidFill>
                <a:ea typeface="Times New Roman" panose="02020603050405020304" pitchFamily="18" charset="0"/>
              </a:rPr>
              <a:t>1</a:t>
            </a:r>
            <a:r>
              <a:rPr lang="en-US" sz="3200" b="1">
                <a:solidFill>
                  <a:schemeClr val="accent2"/>
                </a:solidFill>
                <a:ea typeface="Times New Roman" panose="02020603050405020304" pitchFamily="18" charset="0"/>
              </a:rPr>
              <a:t>. </a:t>
            </a:r>
            <a:r>
              <a:rPr lang="en-US" sz="3200">
                <a:ea typeface="Times New Roman" panose="02020603050405020304" pitchFamily="18" charset="0"/>
              </a:rPr>
              <a:t>What is the best title for the passage?</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National Parks in Viet Nam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The Protection of Wildlife </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a:p>
            <a:pPr>
              <a:spcAft>
                <a:spcPts val="0"/>
              </a:spcAft>
            </a:pPr>
            <a:r>
              <a:rPr lang="en-US" sz="3200" b="1" dirty="0">
                <a:solidFill>
                  <a:schemeClr val="accent2"/>
                </a:solidFill>
                <a:ea typeface="Times New Roman" panose="02020603050405020304" pitchFamily="18" charset="0"/>
              </a:rPr>
              <a:t>2</a:t>
            </a:r>
            <a:r>
              <a:rPr lang="en-US" sz="3200" b="1">
                <a:solidFill>
                  <a:schemeClr val="accent2"/>
                </a:solidFill>
                <a:ea typeface="Times New Roman" panose="02020603050405020304" pitchFamily="18" charset="0"/>
              </a:rPr>
              <a:t>.</a:t>
            </a:r>
            <a:r>
              <a:rPr lang="en-US" sz="3200">
                <a:ea typeface="Times New Roman" panose="02020603050405020304" pitchFamily="18" charset="0"/>
              </a:rPr>
              <a:t> National parks are areas for </a:t>
            </a:r>
            <a:r>
              <a:rPr lang="en-US" sz="3200" smtClean="0">
                <a:ea typeface="Times New Roman" panose="02020603050405020304" pitchFamily="18" charset="0"/>
              </a:rPr>
              <a:t>______. </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the protection of the environment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the management of marine life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the sale of animal products </a:t>
            </a:r>
            <a:endParaRPr lang="en-US" sz="3200" smtClean="0">
              <a:ea typeface="Times New Roman" panose="02020603050405020304" pitchFamily="18" charset="0"/>
            </a:endParaRPr>
          </a:p>
        </p:txBody>
      </p:sp>
      <p:sp>
        <p:nvSpPr>
          <p:cNvPr id="2" name="Oval 1"/>
          <p:cNvSpPr/>
          <p:nvPr/>
        </p:nvSpPr>
        <p:spPr>
          <a:xfrm>
            <a:off x="1318846" y="267199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18846" y="430736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4">
            <a:extLst>
              <a:ext uri="{FF2B5EF4-FFF2-40B4-BE49-F238E27FC236}">
                <a16:creationId xmlns=""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4450" y="43200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57056" y="43839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298381" y="32664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54811" y="1213622"/>
            <a:ext cx="11463716" cy="4185761"/>
          </a:xfrm>
          <a:prstGeom prst="rect">
            <a:avLst/>
          </a:prstGeom>
        </p:spPr>
        <p:txBody>
          <a:bodyPr wrap="square">
            <a:spAutoFit/>
          </a:bodyPr>
          <a:lstStyle/>
          <a:p>
            <a:pPr>
              <a:spcAft>
                <a:spcPts val="0"/>
              </a:spcAft>
            </a:pPr>
            <a:r>
              <a:rPr lang="en-US" sz="3200" b="1" smtClean="0">
                <a:solidFill>
                  <a:schemeClr val="accent2"/>
                </a:solidFill>
                <a:ea typeface="Times New Roman" panose="02020603050405020304" pitchFamily="18" charset="0"/>
              </a:rPr>
              <a:t>3. </a:t>
            </a:r>
            <a:r>
              <a:rPr lang="en-US" sz="3200">
                <a:ea typeface="Times New Roman" panose="02020603050405020304" pitchFamily="18" charset="0"/>
              </a:rPr>
              <a:t>What is the area of Con Dao </a:t>
            </a:r>
            <a:r>
              <a:rPr lang="en-US" sz="3200" smtClean="0">
                <a:ea typeface="Times New Roman" panose="02020603050405020304" pitchFamily="18" charset="0"/>
              </a:rPr>
              <a:t>National Park?</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34 hectares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16 hectares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20,000 hectares</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a:p>
            <a:pPr>
              <a:spcAft>
                <a:spcPts val="0"/>
              </a:spcAft>
            </a:pPr>
            <a:r>
              <a:rPr lang="en-US" sz="3200" b="1" smtClean="0">
                <a:solidFill>
                  <a:schemeClr val="accent2"/>
                </a:solidFill>
                <a:ea typeface="Times New Roman" panose="02020603050405020304" pitchFamily="18" charset="0"/>
              </a:rPr>
              <a:t>4.</a:t>
            </a:r>
            <a:r>
              <a:rPr lang="en-US" sz="3200" smtClean="0">
                <a:ea typeface="Times New Roman" panose="02020603050405020304" pitchFamily="18" charset="0"/>
              </a:rPr>
              <a:t> </a:t>
            </a:r>
            <a:r>
              <a:rPr lang="en-US" sz="3200">
                <a:ea typeface="Times New Roman" panose="02020603050405020304" pitchFamily="18" charset="0"/>
              </a:rPr>
              <a:t>Con Dao National Park has many </a:t>
            </a:r>
            <a:r>
              <a:rPr lang="en-US" sz="3200" smtClean="0">
                <a:ea typeface="Times New Roman" panose="02020603050405020304" pitchFamily="18" charset="0"/>
              </a:rPr>
              <a:t>kinds of </a:t>
            </a:r>
            <a:r>
              <a:rPr lang="en-US" sz="3200">
                <a:ea typeface="Times New Roman" panose="02020603050405020304" pitchFamily="18" charset="0"/>
              </a:rPr>
              <a:t>______.</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valuable plants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ancient trees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natural values</a:t>
            </a:r>
            <a:endParaRPr lang="en-US" sz="3200" smtClean="0">
              <a:ea typeface="Times New Roman" panose="02020603050405020304" pitchFamily="18" charset="0"/>
            </a:endParaRPr>
          </a:p>
        </p:txBody>
      </p:sp>
      <p:sp>
        <p:nvSpPr>
          <p:cNvPr id="14" name="Oval 13"/>
          <p:cNvSpPr/>
          <p:nvPr/>
        </p:nvSpPr>
        <p:spPr>
          <a:xfrm>
            <a:off x="1328678" y="269983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28678" y="3834014"/>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73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82269" y="343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84875" y="34990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426200" y="23815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307138" y="1125132"/>
            <a:ext cx="12022513" cy="2215991"/>
          </a:xfrm>
          <a:prstGeom prst="rect">
            <a:avLst/>
          </a:prstGeom>
        </p:spPr>
        <p:txBody>
          <a:bodyPr wrap="square">
            <a:spAutoFit/>
          </a:bodyPr>
          <a:lstStyle/>
          <a:p>
            <a:pPr>
              <a:spcAft>
                <a:spcPts val="0"/>
              </a:spcAft>
            </a:pPr>
            <a:r>
              <a:rPr lang="en-US" sz="3200" b="1" smtClean="0">
                <a:solidFill>
                  <a:schemeClr val="accent2"/>
                </a:solidFill>
                <a:ea typeface="Times New Roman" panose="02020603050405020304" pitchFamily="18" charset="0"/>
              </a:rPr>
              <a:t>5. </a:t>
            </a:r>
            <a:r>
              <a:rPr lang="en-US" sz="3200">
                <a:ea typeface="Times New Roman" panose="02020603050405020304" pitchFamily="18" charset="0"/>
              </a:rPr>
              <a:t>Which of the following is NOT </a:t>
            </a:r>
            <a:r>
              <a:rPr lang="en-US" sz="3200" smtClean="0">
                <a:ea typeface="Times New Roman" panose="02020603050405020304" pitchFamily="18" charset="0"/>
              </a:rPr>
              <a:t>true, according </a:t>
            </a:r>
            <a:r>
              <a:rPr lang="en-US" sz="3200">
                <a:ea typeface="Times New Roman" panose="02020603050405020304" pitchFamily="18" charset="0"/>
              </a:rPr>
              <a:t>to the passage?</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There are more and more </a:t>
            </a:r>
            <a:r>
              <a:rPr lang="en-US" sz="3200" smtClean="0">
                <a:ea typeface="Times New Roman" panose="02020603050405020304" pitchFamily="18" charset="0"/>
              </a:rPr>
              <a:t>national parks </a:t>
            </a:r>
            <a:r>
              <a:rPr lang="en-US" sz="3200">
                <a:ea typeface="Times New Roman" panose="02020603050405020304" pitchFamily="18" charset="0"/>
              </a:rPr>
              <a:t>in the world.</a:t>
            </a:r>
            <a:r>
              <a:rPr lang="en-US" sz="3200" dirty="0" smtClean="0">
                <a:ea typeface="Times New Roman" panose="02020603050405020304" pitchFamily="18" charset="0"/>
              </a:rPr>
              <a:t>	</a:t>
            </a:r>
            <a:r>
              <a:rPr lang="en-US" sz="3200" smtClean="0">
                <a:ea typeface="Times New Roman" panose="02020603050405020304" pitchFamily="18" charset="0"/>
              </a:rPr>
              <a:t>	</a:t>
            </a:r>
            <a:r>
              <a:rPr lang="en-US" sz="3200" b="1" smtClean="0">
                <a:solidFill>
                  <a:srgbClr val="00B0F0"/>
                </a:solidFill>
                <a:ea typeface="Times New Roman" panose="02020603050405020304" pitchFamily="18" charset="0"/>
              </a:rPr>
              <a:t>B</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 is rich </a:t>
            </a:r>
            <a:r>
              <a:rPr lang="en-US" sz="3200" smtClean="0">
                <a:ea typeface="Times New Roman" panose="02020603050405020304" pitchFamily="18" charset="0"/>
              </a:rPr>
              <a:t>in animal </a:t>
            </a:r>
            <a:r>
              <a:rPr lang="en-US" sz="3200">
                <a:ea typeface="Times New Roman" panose="02020603050405020304" pitchFamily="18" charset="0"/>
              </a:rPr>
              <a:t>species.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Park’s mission is </a:t>
            </a:r>
            <a:r>
              <a:rPr lang="en-US" sz="3200" smtClean="0">
                <a:ea typeface="Times New Roman" panose="02020603050405020304" pitchFamily="18" charset="0"/>
              </a:rPr>
              <a:t>to help </a:t>
            </a:r>
            <a:r>
              <a:rPr lang="en-US" sz="3200">
                <a:ea typeface="Times New Roman" panose="02020603050405020304" pitchFamily="18" charset="0"/>
              </a:rPr>
              <a:t>other national parks.</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p:txBody>
      </p:sp>
      <p:sp>
        <p:nvSpPr>
          <p:cNvPr id="14" name="Oval 13"/>
          <p:cNvSpPr/>
          <p:nvPr/>
        </p:nvSpPr>
        <p:spPr>
          <a:xfrm>
            <a:off x="1183936" y="261134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1148" y="820840"/>
            <a:ext cx="10384671"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a:t>
            </a:r>
          </a:p>
          <a:p>
            <a:r>
              <a:rPr lang="en-US" sz="2600" b="1" dirty="0">
                <a:effectLst>
                  <a:glow rad="88900">
                    <a:schemeClr val="bg1"/>
                  </a:glow>
                </a:effectLst>
                <a:cs typeface="Arial" panose="020B0604020202020204" pitchFamily="34" charset="0"/>
              </a:rPr>
              <a:t>Look at the facts. </a:t>
            </a:r>
          </a:p>
        </p:txBody>
      </p:sp>
      <p:sp>
        <p:nvSpPr>
          <p:cNvPr id="16" name="Rounded Rectangle 15"/>
          <p:cNvSpPr/>
          <p:nvPr/>
        </p:nvSpPr>
        <p:spPr>
          <a:xfrm>
            <a:off x="458289" y="923480"/>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1075" y="820840"/>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 xmlns:a16="http://schemas.microsoft.com/office/drawing/2014/main" id="{4B58727F-704B-542B-3E7A-47A42BE55B1A}"/>
              </a:ext>
            </a:extLst>
          </p:cNvPr>
          <p:cNvSpPr txBox="1"/>
          <p:nvPr/>
        </p:nvSpPr>
        <p:spPr>
          <a:xfrm>
            <a:off x="133106" y="88641"/>
            <a:ext cx="2983720"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SPEAKING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 xmlns:a16="http://schemas.microsoft.com/office/drawing/2014/main" id="{68654153-062D-D74E-45D7-48792F18079C}"/>
              </a:ext>
            </a:extLst>
          </p:cNvPr>
          <p:cNvSpPr txBox="1"/>
          <p:nvPr/>
        </p:nvSpPr>
        <p:spPr>
          <a:xfrm>
            <a:off x="1832822" y="5579770"/>
            <a:ext cx="8709155" cy="1077218"/>
          </a:xfrm>
          <a:prstGeom prst="rect">
            <a:avLst/>
          </a:prstGeom>
          <a:noFill/>
        </p:spPr>
        <p:txBody>
          <a:bodyPr wrap="square">
            <a:spAutoFit/>
          </a:bodyPr>
          <a:lstStyle/>
          <a:p>
            <a:r>
              <a:rPr lang="en-US" sz="3200" i="1" dirty="0">
                <a:solidFill>
                  <a:srgbClr val="C00000"/>
                </a:solidFill>
                <a:effectLst/>
                <a:latin typeface="Times New Roman" panose="02020603050405020304" pitchFamily="18" charset="0"/>
                <a:ea typeface="Times New Roman" panose="02020603050405020304" pitchFamily="18" charset="0"/>
              </a:rPr>
              <a:t>A: Where is Vu Quang National Park?</a:t>
            </a:r>
            <a:endParaRPr lang="vi-VN" sz="3200" dirty="0">
              <a:solidFill>
                <a:srgbClr val="C00000"/>
              </a:solidFill>
              <a:effectLst/>
              <a:latin typeface="Times New Roman" panose="02020603050405020304" pitchFamily="18" charset="0"/>
              <a:ea typeface="Times New Roman" panose="02020603050405020304" pitchFamily="18" charset="0"/>
            </a:endParaRPr>
          </a:p>
          <a:p>
            <a:r>
              <a:rPr lang="en-US" sz="3200" i="1" dirty="0">
                <a:solidFill>
                  <a:srgbClr val="C00000"/>
                </a:solidFill>
                <a:effectLst/>
                <a:latin typeface="Times New Roman" panose="02020603050405020304" pitchFamily="18" charset="0"/>
                <a:ea typeface="Times New Roman" panose="02020603050405020304" pitchFamily="18" charset="0"/>
              </a:rPr>
              <a:t>B: It’s in Vu Quang District, Ha </a:t>
            </a:r>
            <a:r>
              <a:rPr lang="en-US" sz="3200" i="1" dirty="0" err="1">
                <a:solidFill>
                  <a:srgbClr val="C00000"/>
                </a:solidFill>
                <a:effectLst/>
                <a:latin typeface="Times New Roman" panose="02020603050405020304" pitchFamily="18" charset="0"/>
                <a:ea typeface="Times New Roman" panose="02020603050405020304" pitchFamily="18" charset="0"/>
              </a:rPr>
              <a:t>Tinh</a:t>
            </a:r>
            <a:r>
              <a:rPr lang="en-US" sz="3200" dirty="0">
                <a:solidFill>
                  <a:srgbClr val="C00000"/>
                </a:solidFill>
                <a:latin typeface="Times New Roman" panose="02020603050405020304" pitchFamily="18" charset="0"/>
                <a:ea typeface="Times New Roman" panose="02020603050405020304" pitchFamily="18" charset="0"/>
              </a:rPr>
              <a:t> </a:t>
            </a:r>
            <a:r>
              <a:rPr lang="en-US" sz="3200" i="1" dirty="0">
                <a:solidFill>
                  <a:srgbClr val="C00000"/>
                </a:solidFill>
                <a:effectLst/>
                <a:latin typeface="Times New Roman" panose="02020603050405020304" pitchFamily="18" charset="0"/>
                <a:ea typeface="Times New Roman" panose="02020603050405020304" pitchFamily="18" charset="0"/>
              </a:rPr>
              <a:t>Province</a:t>
            </a:r>
            <a:endParaRPr lang="vi-VN" sz="3200" dirty="0">
              <a:solidFill>
                <a:srgbClr val="C00000"/>
              </a:solidFill>
            </a:endParaRPr>
          </a:p>
        </p:txBody>
      </p:sp>
      <p:pic>
        <p:nvPicPr>
          <p:cNvPr id="3" name="Picture 2"/>
          <p:cNvPicPr>
            <a:picLocks noChangeAspect="1"/>
          </p:cNvPicPr>
          <p:nvPr/>
        </p:nvPicPr>
        <p:blipFill>
          <a:blip r:embed="rId3"/>
          <a:stretch>
            <a:fillRect/>
          </a:stretch>
        </p:blipFill>
        <p:spPr>
          <a:xfrm>
            <a:off x="205619" y="1778345"/>
            <a:ext cx="5822413" cy="3514119"/>
          </a:xfrm>
          <a:prstGeom prst="rect">
            <a:avLst/>
          </a:prstGeom>
        </p:spPr>
      </p:pic>
      <p:pic>
        <p:nvPicPr>
          <p:cNvPr id="4" name="Picture 3"/>
          <p:cNvPicPr>
            <a:picLocks noChangeAspect="1"/>
          </p:cNvPicPr>
          <p:nvPr/>
        </p:nvPicPr>
        <p:blipFill rotWithShape="1">
          <a:blip r:embed="rId4"/>
          <a:srcRect b="1817"/>
          <a:stretch/>
        </p:blipFill>
        <p:spPr>
          <a:xfrm>
            <a:off x="6550045" y="1778345"/>
            <a:ext cx="4846948" cy="3681712"/>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317" y="611861"/>
            <a:ext cx="694271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a:t>
            </a:r>
            <a:r>
              <a:rPr lang="en-US" sz="2600" b="1" dirty="0" smtClean="0">
                <a:effectLst>
                  <a:glow rad="88900">
                    <a:schemeClr val="bg1"/>
                  </a:glow>
                </a:effectLst>
                <a:cs typeface="Arial" panose="020B0604020202020204" pitchFamily="34" charset="0"/>
              </a:rPr>
              <a:t>  Look </a:t>
            </a:r>
            <a:r>
              <a:rPr lang="en-US" sz="2600" b="1" dirty="0">
                <a:effectLst>
                  <a:glow rad="88900">
                    <a:schemeClr val="bg1"/>
                  </a:glow>
                </a:effectLst>
                <a:cs typeface="Arial" panose="020B0604020202020204" pitchFamily="34" charset="0"/>
              </a:rPr>
              <a:t>at the facts. </a:t>
            </a:r>
          </a:p>
        </p:txBody>
      </p:sp>
      <p:sp>
        <p:nvSpPr>
          <p:cNvPr id="16" name="Rounded Rectangle 15"/>
          <p:cNvSpPr/>
          <p:nvPr/>
        </p:nvSpPr>
        <p:spPr>
          <a:xfrm>
            <a:off x="448457" y="714501"/>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1243" y="611861"/>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 xmlns:a16="http://schemas.microsoft.com/office/drawing/2014/main" id="{4B58727F-704B-542B-3E7A-47A42BE55B1A}"/>
              </a:ext>
            </a:extLst>
          </p:cNvPr>
          <p:cNvSpPr txBox="1"/>
          <p:nvPr/>
        </p:nvSpPr>
        <p:spPr>
          <a:xfrm>
            <a:off x="133106" y="88641"/>
            <a:ext cx="2855900" cy="523220"/>
          </a:xfrm>
          <a:prstGeom prst="rect">
            <a:avLst/>
          </a:prstGeom>
          <a:solidFill>
            <a:schemeClr val="accent4">
              <a:lumMod val="75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SPEAKING</a:t>
            </a:r>
            <a:endParaRPr lang="en-US" sz="28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819137" y="2432585"/>
            <a:ext cx="4058229" cy="2479023"/>
          </a:xfrm>
          <a:prstGeom prst="rect">
            <a:avLst/>
          </a:prstGeom>
        </p:spPr>
      </p:pic>
      <p:pic>
        <p:nvPicPr>
          <p:cNvPr id="4" name="Picture 3"/>
          <p:cNvPicPr>
            <a:picLocks noChangeAspect="1"/>
          </p:cNvPicPr>
          <p:nvPr/>
        </p:nvPicPr>
        <p:blipFill rotWithShape="1">
          <a:blip r:embed="rId4"/>
          <a:srcRect b="1817"/>
          <a:stretch/>
        </p:blipFill>
        <p:spPr>
          <a:xfrm>
            <a:off x="7819137" y="89169"/>
            <a:ext cx="3950076" cy="2343416"/>
          </a:xfrm>
          <a:prstGeom prst="rect">
            <a:avLst/>
          </a:prstGeom>
        </p:spPr>
      </p:pic>
      <p:sp>
        <p:nvSpPr>
          <p:cNvPr id="9" name="Rectangle 8"/>
          <p:cNvSpPr/>
          <p:nvPr/>
        </p:nvSpPr>
        <p:spPr>
          <a:xfrm>
            <a:off x="251734" y="1842967"/>
            <a:ext cx="10465428" cy="4185761"/>
          </a:xfrm>
          <a:prstGeom prst="rect">
            <a:avLst/>
          </a:prstGeom>
        </p:spPr>
        <p:txBody>
          <a:bodyPr wrap="square">
            <a:spAutoFit/>
          </a:bodyPr>
          <a:lstStyle/>
          <a:p>
            <a:r>
              <a:rPr lang="en-US" sz="2800" b="1" dirty="0">
                <a:solidFill>
                  <a:srgbClr val="0070C0"/>
                </a:solidFill>
              </a:rPr>
              <a:t>A: </a:t>
            </a:r>
            <a:r>
              <a:rPr lang="en-US" sz="2800" dirty="0"/>
              <a:t>Where is Vu </a:t>
            </a:r>
            <a:r>
              <a:rPr lang="en-US" sz="2800" dirty="0" err="1"/>
              <a:t>Quang</a:t>
            </a:r>
            <a:r>
              <a:rPr lang="en-US" sz="2800" dirty="0"/>
              <a:t> National Park</a:t>
            </a:r>
            <a:r>
              <a:rPr lang="en-US" sz="2800" dirty="0" smtClean="0"/>
              <a:t>?</a:t>
            </a:r>
            <a:endParaRPr lang="en-US" sz="2800" dirty="0"/>
          </a:p>
          <a:p>
            <a:pPr>
              <a:lnSpc>
                <a:spcPct val="150000"/>
              </a:lnSpc>
            </a:pPr>
            <a:r>
              <a:rPr lang="en-US" sz="2800" b="1" dirty="0">
                <a:solidFill>
                  <a:srgbClr val="C00000"/>
                </a:solidFill>
              </a:rPr>
              <a:t>B: </a:t>
            </a:r>
            <a:r>
              <a:rPr lang="en-US" sz="2800" dirty="0"/>
              <a:t>It's in Vu </a:t>
            </a:r>
            <a:r>
              <a:rPr lang="en-US" sz="2800" dirty="0" err="1"/>
              <a:t>Quang</a:t>
            </a:r>
            <a:r>
              <a:rPr lang="en-US" sz="2800" dirty="0"/>
              <a:t> District, Ha </a:t>
            </a:r>
            <a:r>
              <a:rPr lang="en-US" sz="2800" dirty="0" err="1"/>
              <a:t>Tinh</a:t>
            </a:r>
            <a:r>
              <a:rPr lang="en-US" sz="2800" dirty="0"/>
              <a:t> Province</a:t>
            </a:r>
            <a:r>
              <a:rPr lang="en-US" sz="2800" dirty="0" smtClean="0"/>
              <a:t>.</a:t>
            </a:r>
            <a:endParaRPr lang="en-US" sz="2800" dirty="0"/>
          </a:p>
          <a:p>
            <a:r>
              <a:rPr lang="en-US" sz="2800" b="1" dirty="0">
                <a:solidFill>
                  <a:srgbClr val="0070C0"/>
                </a:solidFill>
              </a:rPr>
              <a:t>A: </a:t>
            </a:r>
            <a:r>
              <a:rPr lang="en-US" sz="2800" dirty="0"/>
              <a:t>When did Vu </a:t>
            </a:r>
            <a:r>
              <a:rPr lang="en-US" sz="2800" dirty="0" err="1"/>
              <a:t>Quang</a:t>
            </a:r>
            <a:r>
              <a:rPr lang="en-US" sz="2800" dirty="0"/>
              <a:t> National Park open</a:t>
            </a:r>
            <a:r>
              <a:rPr lang="en-US" sz="2800" dirty="0" smtClean="0"/>
              <a:t>?</a:t>
            </a:r>
            <a:endParaRPr lang="en-US" sz="2800" dirty="0"/>
          </a:p>
          <a:p>
            <a:r>
              <a:rPr lang="en-US" sz="2800" b="1" dirty="0">
                <a:solidFill>
                  <a:srgbClr val="C00000"/>
                </a:solidFill>
              </a:rPr>
              <a:t>B: </a:t>
            </a:r>
            <a:r>
              <a:rPr lang="en-US" sz="2800" dirty="0"/>
              <a:t>It's opened in 2002</a:t>
            </a:r>
            <a:r>
              <a:rPr lang="en-US" sz="2800" dirty="0" smtClean="0"/>
              <a:t>.</a:t>
            </a:r>
            <a:endParaRPr lang="en-US" sz="2800" dirty="0"/>
          </a:p>
          <a:p>
            <a:r>
              <a:rPr lang="en-US" sz="2800" b="1" dirty="0">
                <a:solidFill>
                  <a:srgbClr val="0070C0"/>
                </a:solidFill>
              </a:rPr>
              <a:t>A: </a:t>
            </a:r>
            <a:r>
              <a:rPr lang="en-US" sz="2800" dirty="0"/>
              <a:t>What is the area of Vu </a:t>
            </a:r>
            <a:r>
              <a:rPr lang="en-US" sz="2800" dirty="0" err="1"/>
              <a:t>Quang</a:t>
            </a:r>
            <a:r>
              <a:rPr lang="en-US" sz="2800" dirty="0"/>
              <a:t> National Park</a:t>
            </a:r>
            <a:r>
              <a:rPr lang="en-US" sz="2800" dirty="0" smtClean="0"/>
              <a:t>?</a:t>
            </a:r>
            <a:endParaRPr lang="en-US" sz="2800" dirty="0"/>
          </a:p>
          <a:p>
            <a:r>
              <a:rPr lang="en-US" sz="2800" b="1" dirty="0">
                <a:solidFill>
                  <a:srgbClr val="C00000"/>
                </a:solidFill>
              </a:rPr>
              <a:t>B: </a:t>
            </a:r>
            <a:r>
              <a:rPr lang="en-US" sz="2800" dirty="0"/>
              <a:t>About 55,000 hectares</a:t>
            </a:r>
            <a:r>
              <a:rPr lang="en-US" sz="2800" dirty="0" smtClean="0"/>
              <a:t>.</a:t>
            </a:r>
            <a:endParaRPr lang="en-US" sz="2800" dirty="0"/>
          </a:p>
          <a:p>
            <a:r>
              <a:rPr lang="en-US" sz="2800" b="1" dirty="0">
                <a:solidFill>
                  <a:schemeClr val="accent1"/>
                </a:solidFill>
              </a:rPr>
              <a:t>A: </a:t>
            </a:r>
            <a:r>
              <a:rPr lang="en-US" sz="2800" dirty="0"/>
              <a:t>What kind of species does Vu </a:t>
            </a:r>
            <a:r>
              <a:rPr lang="en-US" sz="2800" dirty="0" err="1"/>
              <a:t>Quang</a:t>
            </a:r>
            <a:r>
              <a:rPr lang="en-US" sz="2800" dirty="0"/>
              <a:t> National Park has</a:t>
            </a:r>
            <a:r>
              <a:rPr lang="en-US" sz="2800" dirty="0" smtClean="0"/>
              <a:t>?</a:t>
            </a:r>
            <a:endParaRPr lang="en-US" sz="2800" dirty="0"/>
          </a:p>
          <a:p>
            <a:r>
              <a:rPr lang="en-US" sz="2800" b="1" dirty="0">
                <a:solidFill>
                  <a:srgbClr val="C00000"/>
                </a:solidFill>
              </a:rPr>
              <a:t>B: </a:t>
            </a:r>
            <a:r>
              <a:rPr lang="en-US" sz="2800" dirty="0"/>
              <a:t>It has </a:t>
            </a:r>
            <a:r>
              <a:rPr lang="en-US" sz="2800" dirty="0" err="1"/>
              <a:t>Saolas</a:t>
            </a:r>
            <a:r>
              <a:rPr lang="en-US" sz="2800" dirty="0"/>
              <a:t>, "black deer" and also valuable plants, woods, medicinal plants.</a:t>
            </a:r>
          </a:p>
        </p:txBody>
      </p:sp>
    </p:spTree>
    <p:extLst>
      <p:ext uri="{BB962C8B-B14F-4D97-AF65-F5344CB8AC3E}">
        <p14:creationId xmlns:p14="http://schemas.microsoft.com/office/powerpoint/2010/main" val="5376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29912" y="508956"/>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a:t>
            </a:r>
            <a:r>
              <a:rPr lang="en-US" sz="2400" b="1">
                <a:effectLst>
                  <a:glow rad="88900">
                    <a:schemeClr val="bg1"/>
                  </a:glow>
                </a:effectLst>
                <a:cs typeface="Arial" panose="020B0604020202020204" pitchFamily="34" charset="0"/>
              </a:rPr>
              <a:t>National </a:t>
            </a:r>
            <a:r>
              <a:rPr lang="en-US" sz="2400" b="1" smtClean="0">
                <a:effectLst>
                  <a:glow rad="88900">
                    <a:schemeClr val="bg1"/>
                  </a:glow>
                </a:effectLst>
                <a:cs typeface="Arial" panose="020B0604020202020204" pitchFamily="34" charset="0"/>
              </a:rPr>
              <a:t>Park, using the answers in 4.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674521" y="4680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27306" y="3653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55" y="2546487"/>
            <a:ext cx="4592334" cy="2862124"/>
          </a:xfrm>
          <a:prstGeom prst="rect">
            <a:avLst/>
          </a:prstGeom>
        </p:spPr>
      </p:pic>
      <p:sp>
        <p:nvSpPr>
          <p:cNvPr id="26" name="Bong bóng Lời nói: Hình chữ nhật với Góc Tròn 25">
            <a:extLst>
              <a:ext uri="{FF2B5EF4-FFF2-40B4-BE49-F238E27FC236}">
                <a16:creationId xmlns="" xmlns:a16="http://schemas.microsoft.com/office/drawing/2014/main" id="{CC7EDA05-214D-431C-38A8-F0BD9A76D0CB}"/>
              </a:ext>
            </a:extLst>
          </p:cNvPr>
          <p:cNvSpPr/>
          <p:nvPr/>
        </p:nvSpPr>
        <p:spPr>
          <a:xfrm>
            <a:off x="0" y="1610973"/>
            <a:ext cx="3660169" cy="1812481"/>
          </a:xfrm>
          <a:prstGeom prst="wedgeRoundRectCallout">
            <a:avLst>
              <a:gd name="adj1" fmla="val 62469"/>
              <a:gd name="adj2" fmla="val 103908"/>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i="1" dirty="0">
                <a:solidFill>
                  <a:schemeClr val="accent2">
                    <a:lumMod val="50000"/>
                  </a:schemeClr>
                </a:solidFill>
                <a:latin typeface="Times New Roman" panose="02020603050405020304" pitchFamily="18" charset="0"/>
                <a:ea typeface="Times New Roman" panose="02020603050405020304" pitchFamily="18" charset="0"/>
              </a:rPr>
              <a:t>Vu </a:t>
            </a:r>
            <a:r>
              <a:rPr lang="en-US" sz="3200" b="1" i="1" dirty="0" err="1">
                <a:solidFill>
                  <a:schemeClr val="accent2">
                    <a:lumMod val="50000"/>
                  </a:schemeClr>
                </a:solidFill>
                <a:latin typeface="Times New Roman" panose="02020603050405020304" pitchFamily="18" charset="0"/>
                <a:ea typeface="Times New Roman" panose="02020603050405020304" pitchFamily="18" charset="0"/>
              </a:rPr>
              <a:t>Quang</a:t>
            </a:r>
            <a:r>
              <a:rPr lang="en-US" sz="3200" b="1" i="1" dirty="0">
                <a:solidFill>
                  <a:schemeClr val="accent2">
                    <a:lumMod val="50000"/>
                  </a:schemeClr>
                </a:solidFill>
                <a:latin typeface="Times New Roman" panose="02020603050405020304" pitchFamily="18" charset="0"/>
                <a:ea typeface="Times New Roman" panose="02020603050405020304" pitchFamily="18" charset="0"/>
              </a:rPr>
              <a:t> National Park is in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1" name="Bong bóng Lời nói: Hình chữ nhật với Góc Tròn 30">
            <a:extLst>
              <a:ext uri="{FF2B5EF4-FFF2-40B4-BE49-F238E27FC236}">
                <a16:creationId xmlns="" xmlns:a16="http://schemas.microsoft.com/office/drawing/2014/main" id="{40B68F74-2147-8C1C-A495-2D9F1ACF5A66}"/>
              </a:ext>
            </a:extLst>
          </p:cNvPr>
          <p:cNvSpPr/>
          <p:nvPr/>
        </p:nvSpPr>
        <p:spPr>
          <a:xfrm>
            <a:off x="8188289" y="1548662"/>
            <a:ext cx="3595955" cy="997825"/>
          </a:xfrm>
          <a:prstGeom prst="wedgeRoundRectCallout">
            <a:avLst>
              <a:gd name="adj1" fmla="val -52123"/>
              <a:gd name="adj2" fmla="val 108114"/>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was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opened</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in ...</a:t>
            </a:r>
          </a:p>
        </p:txBody>
      </p:sp>
      <p:sp>
        <p:nvSpPr>
          <p:cNvPr id="32" name="Bong bóng Lời nói: Hình chữ nhật với Góc Tròn 31">
            <a:extLst>
              <a:ext uri="{FF2B5EF4-FFF2-40B4-BE49-F238E27FC236}">
                <a16:creationId xmlns="" xmlns:a16="http://schemas.microsoft.com/office/drawing/2014/main" id="{AED4B83D-B8E9-2C76-B441-B29591E4559F}"/>
              </a:ext>
            </a:extLst>
          </p:cNvPr>
          <p:cNvSpPr/>
          <p:nvPr/>
        </p:nvSpPr>
        <p:spPr>
          <a:xfrm>
            <a:off x="487067" y="4555419"/>
            <a:ext cx="2923974" cy="853192"/>
          </a:xfrm>
          <a:prstGeom prst="wedgeRoundRectCallout">
            <a:avLst>
              <a:gd name="adj1" fmla="val 73737"/>
              <a:gd name="adj2" fmla="val -33837"/>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about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3" name="Bong bóng Lời nói: Hình chữ nhật với Góc Tròn 32">
            <a:extLst>
              <a:ext uri="{FF2B5EF4-FFF2-40B4-BE49-F238E27FC236}">
                <a16:creationId xmlns="" xmlns:a16="http://schemas.microsoft.com/office/drawing/2014/main" id="{BF50E513-07FE-6A9F-7219-4DEA010FE860}"/>
              </a:ext>
            </a:extLst>
          </p:cNvPr>
          <p:cNvSpPr/>
          <p:nvPr/>
        </p:nvSpPr>
        <p:spPr>
          <a:xfrm>
            <a:off x="8540278" y="4213076"/>
            <a:ext cx="3164655" cy="875191"/>
          </a:xfrm>
          <a:prstGeom prst="wedgeRoundRectCallout">
            <a:avLst>
              <a:gd name="adj1" fmla="val -78744"/>
              <a:gd name="adj2" fmla="val -52715"/>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has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7030A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7030A0"/>
              </a:solidFill>
              <a:effectLst>
                <a:glow rad="88900">
                  <a:schemeClr val="bg1"/>
                </a:glow>
              </a:effectLst>
              <a:latin typeface="Arial" panose="020B0604020202020204" pitchFamily="34" charset="0"/>
              <a:cs typeface="Arial" panose="020B0604020202020204" pitchFamily="34" charset="0"/>
            </a:endParaRPr>
          </a:p>
        </p:txBody>
      </p:sp>
      <p:sp>
        <p:nvSpPr>
          <p:cNvPr id="2" name="TextBox 11">
            <a:extLst>
              <a:ext uri="{FF2B5EF4-FFF2-40B4-BE49-F238E27FC236}">
                <a16:creationId xmlns="" xmlns:a16="http://schemas.microsoft.com/office/drawing/2014/main" id="{C08C442B-59CF-50BB-BD63-3F819C0172BA}"/>
              </a:ext>
            </a:extLst>
          </p:cNvPr>
          <p:cNvSpPr txBox="1"/>
          <p:nvPr/>
        </p:nvSpPr>
        <p:spPr>
          <a:xfrm>
            <a:off x="1534071" y="707835"/>
            <a:ext cx="749569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Look at the picture and say what you see</a:t>
            </a:r>
            <a:r>
              <a:rPr lang="en-US" sz="2400" b="1">
                <a:effectLst>
                  <a:glow rad="88900">
                    <a:schemeClr val="bg1"/>
                  </a:glow>
                </a:effectLst>
                <a:cs typeface="Arial" panose="020B0604020202020204" pitchFamily="34" charset="0"/>
              </a:rPr>
              <a:t>. </a:t>
            </a:r>
            <a:endParaRPr lang="en-US" sz="2400" b="1" dirty="0">
              <a:effectLst>
                <a:glow rad="88900">
                  <a:schemeClr val="bg1"/>
                </a:glow>
              </a:effectLst>
              <a:cs typeface="Arial" panose="020B0604020202020204" pitchFamily="34" charset="0"/>
            </a:endParaRPr>
          </a:p>
        </p:txBody>
      </p:sp>
      <p:sp>
        <p:nvSpPr>
          <p:cNvPr id="5" name="Rounded Rectangle 15">
            <a:extLst>
              <a:ext uri="{FF2B5EF4-FFF2-40B4-BE49-F238E27FC236}">
                <a16:creationId xmlns="" xmlns:a16="http://schemas.microsoft.com/office/drawing/2014/main" id="{C2857D99-7E44-76B9-9581-BF03AC396FF5}"/>
              </a:ext>
            </a:extLst>
          </p:cNvPr>
          <p:cNvSpPr/>
          <p:nvPr/>
        </p:nvSpPr>
        <p:spPr>
          <a:xfrm>
            <a:off x="978680" y="67108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 xmlns:a16="http://schemas.microsoft.com/office/drawing/2014/main" id="{AE87A8EE-A241-5F34-E951-B0C5D1E1BEC9}"/>
              </a:ext>
            </a:extLst>
          </p:cNvPr>
          <p:cNvSpPr txBox="1"/>
          <p:nvPr/>
        </p:nvSpPr>
        <p:spPr>
          <a:xfrm>
            <a:off x="1031465" y="55834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Picture 5"/>
          <p:cNvPicPr>
            <a:picLocks noChangeAspect="1"/>
          </p:cNvPicPr>
          <p:nvPr/>
        </p:nvPicPr>
        <p:blipFill>
          <a:blip r:embed="rId3"/>
          <a:stretch>
            <a:fillRect/>
          </a:stretch>
        </p:blipFill>
        <p:spPr>
          <a:xfrm>
            <a:off x="2260841" y="1266235"/>
            <a:ext cx="6892992" cy="3657600"/>
          </a:xfrm>
          <a:prstGeom prst="rect">
            <a:avLst/>
          </a:prstGeom>
        </p:spPr>
      </p:pic>
      <p:sp>
        <p:nvSpPr>
          <p:cNvPr id="4" name="Rectangle 3"/>
          <p:cNvSpPr/>
          <p:nvPr/>
        </p:nvSpPr>
        <p:spPr>
          <a:xfrm>
            <a:off x="2061858" y="5020570"/>
            <a:ext cx="7563923" cy="1384995"/>
          </a:xfrm>
          <a:prstGeom prst="rect">
            <a:avLst/>
          </a:prstGeom>
        </p:spPr>
        <p:txBody>
          <a:bodyPr wrap="square">
            <a:spAutoFit/>
          </a:bodyPr>
          <a:lstStyle/>
          <a:p>
            <a:pPr>
              <a:lnSpc>
                <a:spcPct val="150000"/>
              </a:lnSpc>
              <a:buFont typeface="Arial" panose="020B0604020202020204" pitchFamily="34" charset="0"/>
              <a:buChar char="•"/>
            </a:pPr>
            <a:r>
              <a:rPr lang="en-US" sz="2800" dirty="0">
                <a:solidFill>
                  <a:srgbClr val="01051C"/>
                </a:solidFill>
                <a:latin typeface="Roboto"/>
              </a:rPr>
              <a:t>The animal in the picture is a sea turtle. </a:t>
            </a:r>
            <a:endParaRPr lang="en-US" sz="2800" dirty="0" smtClean="0">
              <a:solidFill>
                <a:srgbClr val="01051C"/>
              </a:solidFill>
              <a:latin typeface="Roboto"/>
            </a:endParaRPr>
          </a:p>
          <a:p>
            <a:pPr>
              <a:lnSpc>
                <a:spcPct val="150000"/>
              </a:lnSpc>
              <a:buFont typeface="Arial" panose="020B0604020202020204" pitchFamily="34" charset="0"/>
              <a:buChar char="•"/>
            </a:pPr>
            <a:r>
              <a:rPr lang="en-US" sz="2800" dirty="0">
                <a:solidFill>
                  <a:srgbClr val="01051C"/>
                </a:solidFill>
                <a:latin typeface="Roboto"/>
              </a:rPr>
              <a:t> </a:t>
            </a:r>
            <a:r>
              <a:rPr lang="en-US" sz="2800" dirty="0" smtClean="0">
                <a:solidFill>
                  <a:srgbClr val="01051C"/>
                </a:solidFill>
                <a:latin typeface="Roboto"/>
              </a:rPr>
              <a:t>Sea </a:t>
            </a:r>
            <a:r>
              <a:rPr lang="en-US" sz="2800" dirty="0">
                <a:solidFill>
                  <a:srgbClr val="01051C"/>
                </a:solidFill>
                <a:latin typeface="Roboto"/>
              </a:rPr>
              <a:t>turtles are endangered animals</a:t>
            </a:r>
            <a:r>
              <a:rPr lang="en-US" sz="2800" dirty="0" smtClean="0">
                <a:solidFill>
                  <a:srgbClr val="01051C"/>
                </a:solidFill>
                <a:latin typeface="Roboto"/>
              </a:rPr>
              <a:t>.</a:t>
            </a:r>
            <a:endParaRPr lang="en-US" sz="2800" dirty="0">
              <a:solidFill>
                <a:srgbClr val="01051C"/>
              </a:solidFill>
              <a:latin typeface="Roboto"/>
            </a:endParaRPr>
          </a:p>
        </p:txBody>
      </p:sp>
    </p:spTree>
    <p:extLst>
      <p:ext uri="{BB962C8B-B14F-4D97-AF65-F5344CB8AC3E}">
        <p14:creationId xmlns:p14="http://schemas.microsoft.com/office/powerpoint/2010/main" val="684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0415" y="322144"/>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National </a:t>
            </a:r>
            <a:r>
              <a:rPr lang="en-US" sz="2400" b="1" dirty="0" smtClean="0">
                <a:effectLst>
                  <a:glow rad="88900">
                    <a:schemeClr val="bg1"/>
                  </a:glow>
                </a:effectLst>
                <a:cs typeface="Arial" panose="020B0604020202020204" pitchFamily="34" charset="0"/>
              </a:rPr>
              <a:t>Park, using the answers in 4.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645024" y="28120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7809" y="1785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710" y="1012655"/>
            <a:ext cx="3265020" cy="2094339"/>
          </a:xfrm>
          <a:prstGeom prst="rect">
            <a:avLst/>
          </a:prstGeom>
        </p:spPr>
      </p:pic>
      <p:sp>
        <p:nvSpPr>
          <p:cNvPr id="11" name="Content Placeholder 2"/>
          <p:cNvSpPr>
            <a:spLocks noGrp="1"/>
          </p:cNvSpPr>
          <p:nvPr>
            <p:ph idx="1"/>
          </p:nvPr>
        </p:nvSpPr>
        <p:spPr>
          <a:xfrm>
            <a:off x="697809" y="1379844"/>
            <a:ext cx="8052901" cy="4775150"/>
          </a:xfrm>
        </p:spPr>
        <p:txBody>
          <a:bodyPr>
            <a:noAutofit/>
          </a:bodyPr>
          <a:lstStyle/>
          <a:p>
            <a:pPr marL="0" indent="0">
              <a:lnSpc>
                <a:spcPct val="160000"/>
              </a:lnSpc>
              <a:buNone/>
            </a:pPr>
            <a:r>
              <a:rPr lang="en-US" b="1" i="1" dirty="0">
                <a:solidFill>
                  <a:srgbClr val="0070C0"/>
                </a:solidFill>
              </a:rPr>
              <a:t>Vu </a:t>
            </a:r>
            <a:r>
              <a:rPr lang="en-US" b="1" i="1" dirty="0" err="1">
                <a:solidFill>
                  <a:srgbClr val="0070C0"/>
                </a:solidFill>
              </a:rPr>
              <a:t>Quang</a:t>
            </a:r>
            <a:r>
              <a:rPr lang="en-US" b="1" i="1" dirty="0">
                <a:solidFill>
                  <a:srgbClr val="0070C0"/>
                </a:solidFill>
              </a:rPr>
              <a:t> National Park is located in Vu </a:t>
            </a:r>
            <a:r>
              <a:rPr lang="en-US" b="1" i="1" dirty="0" err="1">
                <a:solidFill>
                  <a:srgbClr val="0070C0"/>
                </a:solidFill>
              </a:rPr>
              <a:t>Quang</a:t>
            </a:r>
            <a:r>
              <a:rPr lang="en-US" b="1" i="1" dirty="0">
                <a:solidFill>
                  <a:srgbClr val="0070C0"/>
                </a:solidFill>
              </a:rPr>
              <a:t> District, Ha </a:t>
            </a:r>
            <a:r>
              <a:rPr lang="en-US" b="1" i="1" dirty="0" err="1">
                <a:solidFill>
                  <a:srgbClr val="0070C0"/>
                </a:solidFill>
              </a:rPr>
              <a:t>Tinh</a:t>
            </a:r>
            <a:r>
              <a:rPr lang="en-US" b="1" i="1" dirty="0">
                <a:solidFill>
                  <a:srgbClr val="0070C0"/>
                </a:solidFill>
              </a:rPr>
              <a:t> Province. It opened in 2002. The area of National Park is about 55,000 hectares. It has so many kind of species such as </a:t>
            </a:r>
            <a:r>
              <a:rPr lang="en-US" b="1" i="1" dirty="0" err="1">
                <a:solidFill>
                  <a:srgbClr val="0070C0"/>
                </a:solidFill>
              </a:rPr>
              <a:t>saolas</a:t>
            </a:r>
            <a:r>
              <a:rPr lang="en-US" b="1" i="1" dirty="0">
                <a:solidFill>
                  <a:srgbClr val="0070C0"/>
                </a:solidFill>
              </a:rPr>
              <a:t>, "black deer" as the animals. And the park also has valuable plants, wood, medicinal plants.</a:t>
            </a:r>
          </a:p>
          <a:p>
            <a:pPr>
              <a:lnSpc>
                <a:spcPct val="160000"/>
              </a:lnSpc>
            </a:pPr>
            <a:endParaRPr lang="en-US" b="1" i="1" dirty="0">
              <a:solidFill>
                <a:srgbClr val="0070C0"/>
              </a:solidFill>
            </a:endParaRPr>
          </a:p>
        </p:txBody>
      </p:sp>
    </p:spTree>
    <p:extLst>
      <p:ext uri="{BB962C8B-B14F-4D97-AF65-F5344CB8AC3E}">
        <p14:creationId xmlns:p14="http://schemas.microsoft.com/office/powerpoint/2010/main" val="9557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0538" y="158503"/>
            <a:ext cx="4132696" cy="584775"/>
          </a:xfrm>
          <a:prstGeom prst="rect">
            <a:avLst/>
          </a:prstGeom>
          <a:solidFill>
            <a:schemeClr val="accent2">
              <a:lumMod val="60000"/>
              <a:lumOff val="4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3985D3B7-A40A-4421-9C5F-777653C71BC7}"/>
              </a:ext>
            </a:extLst>
          </p:cNvPr>
          <p:cNvSpPr txBox="1"/>
          <p:nvPr/>
        </p:nvSpPr>
        <p:spPr>
          <a:xfrm>
            <a:off x="1454893" y="2140440"/>
            <a:ext cx="9244779"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Reading about Con Dao National Park</a:t>
            </a:r>
          </a:p>
          <a:p>
            <a:pPr marL="457200" indent="-457200">
              <a:lnSpc>
                <a:spcPct val="150000"/>
              </a:lnSpc>
              <a:buFont typeface="Wingdings" panose="05000000000000000000" pitchFamily="2" charset="2"/>
              <a:buChar char="ü"/>
            </a:pPr>
            <a:r>
              <a:rPr lang="en-US" sz="3600" dirty="0"/>
              <a:t>Talking about Vu Quang National Park</a:t>
            </a:r>
          </a:p>
        </p:txBody>
      </p:sp>
      <p:pic>
        <p:nvPicPr>
          <p:cNvPr id="2050" name="Picture 2" descr="Recruiting Action Plan Wrap-Up – firecrackers">
            <a:extLst>
              <a:ext uri="{FF2B5EF4-FFF2-40B4-BE49-F238E27FC236}">
                <a16:creationId xmlns=""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647" y="50810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93342" y="238444"/>
            <a:ext cx="3834582" cy="923330"/>
          </a:xfrm>
          <a:prstGeom prst="rect">
            <a:avLst/>
          </a:prstGeom>
          <a:solidFill>
            <a:schemeClr val="accent2">
              <a:lumMod val="60000"/>
              <a:lumOff val="40000"/>
            </a:schemeClr>
          </a:solidFill>
          <a:effectLst/>
        </p:spPr>
        <p:txBody>
          <a:bodyPr wrap="square" rtlCol="0">
            <a:spAutoFit/>
          </a:bodyPr>
          <a:lstStyle/>
          <a:p>
            <a:r>
              <a:rPr lang="en-US" sz="5400" b="1" dirty="0" smtClean="0">
                <a:effectLst>
                  <a:glow rad="88900">
                    <a:schemeClr val="bg1"/>
                  </a:glow>
                </a:effectLst>
                <a:cs typeface="Arial" panose="020B0604020202020204" pitchFamily="34" charset="0"/>
              </a:rPr>
              <a:t>* Homework</a:t>
            </a:r>
            <a:endParaRPr lang="en-US" sz="5400" b="1" dirty="0">
              <a:effectLst>
                <a:glow rad="88900">
                  <a:schemeClr val="bg1"/>
                </a:glow>
              </a:effectLst>
              <a:cs typeface="Arial" panose="020B0604020202020204" pitchFamily="34" charset="0"/>
            </a:endParaRPr>
          </a:p>
        </p:txBody>
      </p:sp>
      <p:sp>
        <p:nvSpPr>
          <p:cNvPr id="2" name="TextBox 1"/>
          <p:cNvSpPr txBox="1"/>
          <p:nvPr/>
        </p:nvSpPr>
        <p:spPr>
          <a:xfrm>
            <a:off x="1172701" y="1881671"/>
            <a:ext cx="8149852" cy="1754326"/>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b="1" dirty="0" smtClean="0">
                <a:solidFill>
                  <a:srgbClr val="0070C0"/>
                </a:solidFill>
              </a:rPr>
              <a:t>Do </a:t>
            </a:r>
            <a:r>
              <a:rPr lang="en-US" sz="3600" b="1" dirty="0">
                <a:solidFill>
                  <a:srgbClr val="0070C0"/>
                </a:solidFill>
              </a:rPr>
              <a:t>exercises in the workbook</a:t>
            </a:r>
            <a:r>
              <a:rPr lang="en-US" sz="3600" b="1" dirty="0" smtClean="0">
                <a:solidFill>
                  <a:srgbClr val="0070C0"/>
                </a:solidFill>
              </a:rPr>
              <a:t>.</a:t>
            </a:r>
          </a:p>
          <a:p>
            <a:pPr marL="571500" indent="-571500">
              <a:lnSpc>
                <a:spcPct val="150000"/>
              </a:lnSpc>
              <a:buFont typeface="Wingdings" panose="05000000000000000000" pitchFamily="2" charset="2"/>
              <a:buChar char="v"/>
            </a:pPr>
            <a:r>
              <a:rPr lang="en-US" sz="3600" b="1" dirty="0" err="1" smtClean="0">
                <a:solidFill>
                  <a:srgbClr val="0070C0"/>
                </a:solidFill>
              </a:rPr>
              <a:t>Prepair</a:t>
            </a:r>
            <a:r>
              <a:rPr lang="en-US" sz="3600" b="1" dirty="0" smtClean="0">
                <a:solidFill>
                  <a:srgbClr val="0070C0"/>
                </a:solidFill>
              </a:rPr>
              <a:t> lesson 6 – Skills 2</a:t>
            </a:r>
            <a:endParaRPr lang="en-US" sz="3600" b="1" dirty="0">
              <a:solidFill>
                <a:srgbClr val="0070C0"/>
              </a:solidFill>
            </a:endParaRPr>
          </a:p>
        </p:txBody>
      </p:sp>
      <p:pic>
        <p:nvPicPr>
          <p:cNvPr id="9" name="Picture 8">
            <a:extLst>
              <a:ext uri="{FF2B5EF4-FFF2-40B4-BE49-F238E27FC236}">
                <a16:creationId xmlns=""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570324" y="311916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70"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31"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2" y="762001"/>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105955133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 xmlns:a16="http://schemas.microsoft.com/office/drawing/2014/main" id="{C08C442B-59CF-50BB-BD63-3F819C0172BA}"/>
              </a:ext>
            </a:extLst>
          </p:cNvPr>
          <p:cNvSpPr txBox="1"/>
          <p:nvPr/>
        </p:nvSpPr>
        <p:spPr>
          <a:xfrm>
            <a:off x="1082630" y="884456"/>
            <a:ext cx="10022929" cy="461665"/>
          </a:xfrm>
          <a:prstGeom prst="rect">
            <a:avLst/>
          </a:prstGeom>
          <a:noFill/>
          <a:effectLst/>
        </p:spPr>
        <p:txBody>
          <a:bodyPr wrap="square" rtlCol="0">
            <a:spAutoFit/>
          </a:bodyPr>
          <a:lstStyle/>
          <a:p>
            <a:r>
              <a:rPr lang="en-US" sz="2400" b="1" smtClean="0">
                <a:effectLst>
                  <a:glow rad="88900">
                    <a:schemeClr val="bg1"/>
                  </a:glow>
                </a:effectLst>
                <a:cs typeface="Arial" panose="020B0604020202020204" pitchFamily="34" charset="0"/>
              </a:rPr>
              <a:t>Then list the </a:t>
            </a:r>
            <a:r>
              <a:rPr lang="en-US" sz="2400" b="1" dirty="0">
                <a:effectLst>
                  <a:glow rad="88900">
                    <a:schemeClr val="bg1"/>
                  </a:glow>
                </a:effectLst>
                <a:cs typeface="Arial" panose="020B0604020202020204" pitchFamily="34" charset="0"/>
              </a:rPr>
              <a:t>names of some endangered species you know.</a:t>
            </a:r>
          </a:p>
        </p:txBody>
      </p:sp>
      <p:sp>
        <p:nvSpPr>
          <p:cNvPr id="5" name="Rounded Rectangle 15">
            <a:extLst>
              <a:ext uri="{FF2B5EF4-FFF2-40B4-BE49-F238E27FC236}">
                <a16:creationId xmlns="" xmlns:a16="http://schemas.microsoft.com/office/drawing/2014/main" id="{C2857D99-7E44-76B9-9581-BF03AC396FF5}"/>
              </a:ext>
            </a:extLst>
          </p:cNvPr>
          <p:cNvSpPr/>
          <p:nvPr/>
        </p:nvSpPr>
        <p:spPr>
          <a:xfrm>
            <a:off x="487067" y="87301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 xmlns:a16="http://schemas.microsoft.com/office/drawing/2014/main" id="{AE87A8EE-A241-5F34-E951-B0C5D1E1BEC9}"/>
              </a:ext>
            </a:extLst>
          </p:cNvPr>
          <p:cNvSpPr txBox="1"/>
          <p:nvPr/>
        </p:nvSpPr>
        <p:spPr>
          <a:xfrm>
            <a:off x="539852" y="78666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40" name="Google Shape;1881;p31">
            <a:extLst>
              <a:ext uri="{FF2B5EF4-FFF2-40B4-BE49-F238E27FC236}">
                <a16:creationId xmlns="" xmlns:a16="http://schemas.microsoft.com/office/drawing/2014/main" id="{4C4C347B-FD00-EA50-5E98-2C75CAD5C282}"/>
              </a:ext>
            </a:extLst>
          </p:cNvPr>
          <p:cNvSpPr txBox="1">
            <a:spLocks/>
          </p:cNvSpPr>
          <p:nvPr/>
        </p:nvSpPr>
        <p:spPr>
          <a:xfrm>
            <a:off x="516564" y="1809899"/>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TIGERS</a:t>
            </a:r>
            <a:endParaRPr lang="en-US" sz="2400" b="1" dirty="0">
              <a:solidFill>
                <a:srgbClr val="AD4F0F"/>
              </a:solidFill>
              <a:cs typeface="Calibri" panose="020F0502020204030204" pitchFamily="34" charset="0"/>
            </a:endParaRPr>
          </a:p>
        </p:txBody>
      </p:sp>
      <p:cxnSp>
        <p:nvCxnSpPr>
          <p:cNvPr id="48" name="Đường nối Thẳng 47">
            <a:extLst>
              <a:ext uri="{FF2B5EF4-FFF2-40B4-BE49-F238E27FC236}">
                <a16:creationId xmlns="" xmlns:a16="http://schemas.microsoft.com/office/drawing/2014/main" id="{AC3D44D7-3AA1-F3B7-F12F-19790516EC74}"/>
              </a:ext>
            </a:extLst>
          </p:cNvPr>
          <p:cNvCxnSpPr>
            <a:cxnSpLocks/>
          </p:cNvCxnSpPr>
          <p:nvPr/>
        </p:nvCxnSpPr>
        <p:spPr>
          <a:xfrm>
            <a:off x="1991861" y="2459337"/>
            <a:ext cx="1537536" cy="11370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Google Shape;1881;p31">
            <a:extLst>
              <a:ext uri="{FF2B5EF4-FFF2-40B4-BE49-F238E27FC236}">
                <a16:creationId xmlns="" xmlns:a16="http://schemas.microsoft.com/office/drawing/2014/main" id="{4A2B1CE3-B4EC-0F3F-BB7D-8BB4C938A7BB}"/>
              </a:ext>
            </a:extLst>
          </p:cNvPr>
          <p:cNvSpPr txBox="1">
            <a:spLocks/>
          </p:cNvSpPr>
          <p:nvPr/>
        </p:nvSpPr>
        <p:spPr>
          <a:xfrm>
            <a:off x="159331" y="3506420"/>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SAOLAS</a:t>
            </a:r>
            <a:endParaRPr lang="en-US" sz="2400" b="1" dirty="0">
              <a:solidFill>
                <a:srgbClr val="7030A0"/>
              </a:solidFill>
              <a:cs typeface="Calibri" panose="020F0502020204030204" pitchFamily="34" charset="0"/>
            </a:endParaRPr>
          </a:p>
        </p:txBody>
      </p:sp>
      <p:cxnSp>
        <p:nvCxnSpPr>
          <p:cNvPr id="52" name="Đường nối Thẳng 51">
            <a:extLst>
              <a:ext uri="{FF2B5EF4-FFF2-40B4-BE49-F238E27FC236}">
                <a16:creationId xmlns="" xmlns:a16="http://schemas.microsoft.com/office/drawing/2014/main" id="{DFF07B40-7AC8-5E56-AA4F-D5BB9A73135C}"/>
              </a:ext>
            </a:extLst>
          </p:cNvPr>
          <p:cNvCxnSpPr>
            <a:cxnSpLocks/>
          </p:cNvCxnSpPr>
          <p:nvPr/>
        </p:nvCxnSpPr>
        <p:spPr>
          <a:xfrm>
            <a:off x="1991861" y="4052632"/>
            <a:ext cx="1616105" cy="1987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Google Shape;1881;p31">
            <a:extLst>
              <a:ext uri="{FF2B5EF4-FFF2-40B4-BE49-F238E27FC236}">
                <a16:creationId xmlns="" xmlns:a16="http://schemas.microsoft.com/office/drawing/2014/main" id="{75BCA9D2-9E2E-4153-726F-C2BDD11F1DBD}"/>
              </a:ext>
            </a:extLst>
          </p:cNvPr>
          <p:cNvSpPr txBox="1">
            <a:spLocks/>
          </p:cNvSpPr>
          <p:nvPr/>
        </p:nvSpPr>
        <p:spPr>
          <a:xfrm>
            <a:off x="3481613" y="1580905"/>
            <a:ext cx="3585682"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5">
                    <a:lumMod val="50000"/>
                  </a:schemeClr>
                </a:solidFill>
              </a:rPr>
              <a:t>BLUE WHALES</a:t>
            </a:r>
            <a:endParaRPr lang="en-US" sz="2400" b="1" dirty="0">
              <a:solidFill>
                <a:schemeClr val="accent5">
                  <a:lumMod val="50000"/>
                </a:schemeClr>
              </a:solidFill>
              <a:cs typeface="Calibri" panose="020F0502020204030204" pitchFamily="34" charset="0"/>
            </a:endParaRPr>
          </a:p>
        </p:txBody>
      </p:sp>
      <p:cxnSp>
        <p:nvCxnSpPr>
          <p:cNvPr id="54" name="Đường nối Thẳng 53">
            <a:extLst>
              <a:ext uri="{FF2B5EF4-FFF2-40B4-BE49-F238E27FC236}">
                <a16:creationId xmlns="" xmlns:a16="http://schemas.microsoft.com/office/drawing/2014/main" id="{A61BB5DA-06E5-CBAB-D6D2-DB4A5308961D}"/>
              </a:ext>
            </a:extLst>
          </p:cNvPr>
          <p:cNvCxnSpPr>
            <a:cxnSpLocks/>
          </p:cNvCxnSpPr>
          <p:nvPr/>
        </p:nvCxnSpPr>
        <p:spPr>
          <a:xfrm>
            <a:off x="4950819" y="2264135"/>
            <a:ext cx="636997" cy="7491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Google Shape;1881;p31">
            <a:extLst>
              <a:ext uri="{FF2B5EF4-FFF2-40B4-BE49-F238E27FC236}">
                <a16:creationId xmlns="" xmlns:a16="http://schemas.microsoft.com/office/drawing/2014/main" id="{5B51BD0A-386E-BF49-54FA-2E41B9E39D2B}"/>
              </a:ext>
            </a:extLst>
          </p:cNvPr>
          <p:cNvSpPr txBox="1">
            <a:spLocks/>
          </p:cNvSpPr>
          <p:nvPr/>
        </p:nvSpPr>
        <p:spPr>
          <a:xfrm>
            <a:off x="8282099" y="1567575"/>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192A9"/>
                </a:solidFill>
              </a:rPr>
              <a:t>SEA LIONS</a:t>
            </a:r>
            <a:endParaRPr lang="en-US" sz="2400" b="1" dirty="0">
              <a:solidFill>
                <a:srgbClr val="7192A9"/>
              </a:solidFill>
              <a:cs typeface="Calibri" panose="020F0502020204030204" pitchFamily="34" charset="0"/>
            </a:endParaRPr>
          </a:p>
        </p:txBody>
      </p:sp>
      <p:cxnSp>
        <p:nvCxnSpPr>
          <p:cNvPr id="56" name="Đường nối Thẳng 55">
            <a:extLst>
              <a:ext uri="{FF2B5EF4-FFF2-40B4-BE49-F238E27FC236}">
                <a16:creationId xmlns="" xmlns:a16="http://schemas.microsoft.com/office/drawing/2014/main" id="{8C6159B8-2D99-F707-E3D4-F6A6193F1F70}"/>
              </a:ext>
            </a:extLst>
          </p:cNvPr>
          <p:cNvCxnSpPr>
            <a:cxnSpLocks/>
          </p:cNvCxnSpPr>
          <p:nvPr/>
        </p:nvCxnSpPr>
        <p:spPr>
          <a:xfrm flipH="1">
            <a:off x="7310831" y="2250562"/>
            <a:ext cx="1379781" cy="65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Google Shape;1881;p31">
            <a:extLst>
              <a:ext uri="{FF2B5EF4-FFF2-40B4-BE49-F238E27FC236}">
                <a16:creationId xmlns="" xmlns:a16="http://schemas.microsoft.com/office/drawing/2014/main" id="{9BA4CB08-AFED-736D-F7EF-E708993783F7}"/>
              </a:ext>
            </a:extLst>
          </p:cNvPr>
          <p:cNvSpPr txBox="1">
            <a:spLocks/>
          </p:cNvSpPr>
          <p:nvPr/>
        </p:nvSpPr>
        <p:spPr>
          <a:xfrm>
            <a:off x="9734476" y="3385633"/>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6">
                    <a:lumMod val="75000"/>
                  </a:schemeClr>
                </a:solidFill>
              </a:rPr>
              <a:t>DUGONG</a:t>
            </a:r>
            <a:endParaRPr lang="en-US" sz="2400" b="1" dirty="0">
              <a:solidFill>
                <a:schemeClr val="accent6">
                  <a:lumMod val="75000"/>
                </a:schemeClr>
              </a:solidFill>
              <a:cs typeface="Calibri" panose="020F0502020204030204" pitchFamily="34" charset="0"/>
            </a:endParaRPr>
          </a:p>
        </p:txBody>
      </p:sp>
      <p:cxnSp>
        <p:nvCxnSpPr>
          <p:cNvPr id="58" name="Đường nối Thẳng 57">
            <a:extLst>
              <a:ext uri="{FF2B5EF4-FFF2-40B4-BE49-F238E27FC236}">
                <a16:creationId xmlns="" xmlns:a16="http://schemas.microsoft.com/office/drawing/2014/main" id="{C1590DF0-D93C-5A7E-A70E-F8001A231098}"/>
              </a:ext>
            </a:extLst>
          </p:cNvPr>
          <p:cNvCxnSpPr>
            <a:cxnSpLocks/>
          </p:cNvCxnSpPr>
          <p:nvPr/>
        </p:nvCxnSpPr>
        <p:spPr>
          <a:xfrm flipV="1">
            <a:off x="7479266" y="3841302"/>
            <a:ext cx="2372325" cy="2032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Google Shape;1881;p31">
            <a:extLst>
              <a:ext uri="{FF2B5EF4-FFF2-40B4-BE49-F238E27FC236}">
                <a16:creationId xmlns="" xmlns:a16="http://schemas.microsoft.com/office/drawing/2014/main" id="{BC792DD9-5A32-B05E-6B46-1352A75E3368}"/>
              </a:ext>
            </a:extLst>
          </p:cNvPr>
          <p:cNvSpPr txBox="1">
            <a:spLocks/>
          </p:cNvSpPr>
          <p:nvPr/>
        </p:nvSpPr>
        <p:spPr>
          <a:xfrm>
            <a:off x="569349" y="5141932"/>
            <a:ext cx="2595108"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EF4B66"/>
                </a:solidFill>
              </a:rPr>
              <a:t>POLAR BEARS</a:t>
            </a:r>
            <a:endParaRPr lang="en-US" sz="2400" b="1" dirty="0">
              <a:solidFill>
                <a:srgbClr val="EF4B66"/>
              </a:solidFill>
              <a:cs typeface="Calibri" panose="020F0502020204030204" pitchFamily="34" charset="0"/>
            </a:endParaRPr>
          </a:p>
        </p:txBody>
      </p:sp>
      <p:cxnSp>
        <p:nvCxnSpPr>
          <p:cNvPr id="60" name="Đường nối Thẳng 59">
            <a:extLst>
              <a:ext uri="{FF2B5EF4-FFF2-40B4-BE49-F238E27FC236}">
                <a16:creationId xmlns="" xmlns:a16="http://schemas.microsoft.com/office/drawing/2014/main" id="{F2700D0A-52BE-C6FE-0E34-4B7E7E28A12E}"/>
              </a:ext>
            </a:extLst>
          </p:cNvPr>
          <p:cNvCxnSpPr>
            <a:cxnSpLocks/>
          </p:cNvCxnSpPr>
          <p:nvPr/>
        </p:nvCxnSpPr>
        <p:spPr>
          <a:xfrm flipV="1">
            <a:off x="2468869" y="4655753"/>
            <a:ext cx="1172979" cy="5541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Google Shape;1881;p31">
            <a:extLst>
              <a:ext uri="{FF2B5EF4-FFF2-40B4-BE49-F238E27FC236}">
                <a16:creationId xmlns="" xmlns:a16="http://schemas.microsoft.com/office/drawing/2014/main" id="{A942A611-D765-C110-FC91-365494386D37}"/>
              </a:ext>
            </a:extLst>
          </p:cNvPr>
          <p:cNvSpPr txBox="1">
            <a:spLocks/>
          </p:cNvSpPr>
          <p:nvPr/>
        </p:nvSpPr>
        <p:spPr>
          <a:xfrm>
            <a:off x="8833586" y="5209091"/>
            <a:ext cx="2225310"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PANDAS</a:t>
            </a:r>
            <a:endParaRPr lang="en-US" sz="2400" b="1" dirty="0">
              <a:cs typeface="Calibri" panose="020F0502020204030204" pitchFamily="34" charset="0"/>
            </a:endParaRPr>
          </a:p>
        </p:txBody>
      </p:sp>
      <p:cxnSp>
        <p:nvCxnSpPr>
          <p:cNvPr id="62" name="Đường nối Thẳng 61">
            <a:extLst>
              <a:ext uri="{FF2B5EF4-FFF2-40B4-BE49-F238E27FC236}">
                <a16:creationId xmlns="" xmlns:a16="http://schemas.microsoft.com/office/drawing/2014/main" id="{B98244EA-EEC9-CBF7-5292-49AB9016F94C}"/>
              </a:ext>
            </a:extLst>
          </p:cNvPr>
          <p:cNvCxnSpPr>
            <a:cxnSpLocks/>
          </p:cNvCxnSpPr>
          <p:nvPr/>
        </p:nvCxnSpPr>
        <p:spPr>
          <a:xfrm>
            <a:off x="7390385" y="4806731"/>
            <a:ext cx="1783428" cy="7319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Google Shape;1881;p31">
            <a:extLst>
              <a:ext uri="{FF2B5EF4-FFF2-40B4-BE49-F238E27FC236}">
                <a16:creationId xmlns="" xmlns:a16="http://schemas.microsoft.com/office/drawing/2014/main" id="{0B4544B9-EEFA-4CDB-9AA7-943E3FB22983}"/>
              </a:ext>
            </a:extLst>
          </p:cNvPr>
          <p:cNvSpPr txBox="1">
            <a:spLocks/>
          </p:cNvSpPr>
          <p:nvPr/>
        </p:nvSpPr>
        <p:spPr>
          <a:xfrm>
            <a:off x="3951322" y="5486277"/>
            <a:ext cx="280470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3">
                    <a:lumMod val="50000"/>
                  </a:schemeClr>
                </a:solidFill>
              </a:rPr>
              <a:t>PENGUINES</a:t>
            </a:r>
            <a:endParaRPr lang="en-US" sz="2400" b="1" dirty="0">
              <a:solidFill>
                <a:schemeClr val="accent3">
                  <a:lumMod val="50000"/>
                </a:schemeClr>
              </a:solidFill>
              <a:cs typeface="Calibri" panose="020F0502020204030204" pitchFamily="34" charset="0"/>
            </a:endParaRPr>
          </a:p>
        </p:txBody>
      </p:sp>
      <p:cxnSp>
        <p:nvCxnSpPr>
          <p:cNvPr id="75" name="Đường nối Thẳng 74">
            <a:extLst>
              <a:ext uri="{FF2B5EF4-FFF2-40B4-BE49-F238E27FC236}">
                <a16:creationId xmlns="" xmlns:a16="http://schemas.microsoft.com/office/drawing/2014/main" id="{527F77DA-26DE-C857-63DF-7D752EDAB998}"/>
              </a:ext>
            </a:extLst>
          </p:cNvPr>
          <p:cNvCxnSpPr>
            <a:cxnSpLocks/>
          </p:cNvCxnSpPr>
          <p:nvPr/>
        </p:nvCxnSpPr>
        <p:spPr>
          <a:xfrm flipH="1">
            <a:off x="5063977" y="4843112"/>
            <a:ext cx="178040" cy="7814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632" b="89802" l="4340" r="94717"/>
                    </a14:imgEffect>
                  </a14:imgLayer>
                </a14:imgProps>
              </a:ext>
            </a:extLst>
          </a:blip>
          <a:srcRect l="8010" t="12112" r="6823" b="12839"/>
          <a:stretch/>
        </p:blipFill>
        <p:spPr>
          <a:xfrm>
            <a:off x="3419727" y="2782885"/>
            <a:ext cx="4299439" cy="2523393"/>
          </a:xfrm>
          <a:prstGeom prst="rect">
            <a:avLst/>
          </a:prstGeom>
        </p:spPr>
      </p:pic>
      <p:sp>
        <p:nvSpPr>
          <p:cNvPr id="27" name="TextBox 26"/>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7030A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7030A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0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P spid="53" grpId="0"/>
      <p:bldP spid="55" grpId="0"/>
      <p:bldP spid="57" grpId="0"/>
      <p:bldP spid="59" grpId="0"/>
      <p:bldP spid="61"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50957"/>
            <a:ext cx="12192000" cy="1083309"/>
            <a:chOff x="0" y="-3"/>
            <a:chExt cx="12192000" cy="1083309"/>
          </a:xfrm>
          <a:solidFill>
            <a:schemeClr val="accent4">
              <a:lumMod val="75000"/>
            </a:schemeClr>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p:cNvSpPr txBox="1"/>
          <p:nvPr/>
        </p:nvSpPr>
        <p:spPr>
          <a:xfrm>
            <a:off x="4433054" y="2072220"/>
            <a:ext cx="2970636" cy="1200329"/>
          </a:xfrm>
          <a:prstGeom prst="rect">
            <a:avLst/>
          </a:prstGeom>
          <a:noFill/>
        </p:spPr>
        <p:txBody>
          <a:bodyPr wrap="square" rtlCol="0">
            <a:spAutoFit/>
          </a:bodyPr>
          <a:lstStyle/>
          <a:p>
            <a:r>
              <a:rPr lang="en-US" sz="3600" b="1" dirty="0">
                <a:solidFill>
                  <a:srgbClr val="C00000"/>
                </a:solidFill>
                <a:latin typeface="Times New Roman" pitchFamily="18" charset="0"/>
                <a:cs typeface="Times New Roman" pitchFamily="18" charset="0"/>
              </a:rPr>
              <a:t>LESSON 5: SKILLS 1</a:t>
            </a:r>
          </a:p>
        </p:txBody>
      </p:sp>
      <p:sp>
        <p:nvSpPr>
          <p:cNvPr id="40" name="TextBox 39"/>
          <p:cNvSpPr txBox="1"/>
          <p:nvPr/>
        </p:nvSpPr>
        <p:spPr>
          <a:xfrm>
            <a:off x="928438" y="216908"/>
            <a:ext cx="10286958"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PERIOD 59 : Unit 7</a:t>
            </a:r>
            <a:endParaRPr lang="en-US" sz="4000" b="1" dirty="0">
              <a:latin typeface="Times New Roman" pitchFamily="18" charset="0"/>
              <a:cs typeface="Times New Roman" pitchFamily="18" charset="0"/>
            </a:endParaRPr>
          </a:p>
        </p:txBody>
      </p:sp>
      <p:sp>
        <p:nvSpPr>
          <p:cNvPr id="41" name="TextBox 40"/>
          <p:cNvSpPr txBox="1"/>
          <p:nvPr/>
        </p:nvSpPr>
        <p:spPr>
          <a:xfrm>
            <a:off x="3150250" y="1319971"/>
            <a:ext cx="8264339" cy="707886"/>
          </a:xfrm>
          <a:prstGeom prst="rect">
            <a:avLst/>
          </a:prstGeom>
          <a:noFill/>
        </p:spPr>
        <p:txBody>
          <a:bodyPr wrap="square" rtlCol="0">
            <a:spAutoFit/>
          </a:bodyPr>
          <a:lstStyle/>
          <a:p>
            <a:r>
              <a:rPr lang="en-US" sz="4000" b="1" dirty="0">
                <a:latin typeface="Myriad Pro" pitchFamily="34" charset="0"/>
              </a:rPr>
              <a:t>ENVIRONMENTAL PROTECTION</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pic>
        <p:nvPicPr>
          <p:cNvPr id="8" name="Hình ảnh 7">
            <a:extLst>
              <a:ext uri="{FF2B5EF4-FFF2-40B4-BE49-F238E27FC236}">
                <a16:creationId xmlns="" xmlns:a16="http://schemas.microsoft.com/office/drawing/2014/main" id="{E249DB28-8BE7-644A-4D27-4D1568D0D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818" y="2652946"/>
            <a:ext cx="3948886" cy="3290738"/>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29242" y="5153578"/>
            <a:ext cx="3729106"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contain </a:t>
            </a:r>
            <a:r>
              <a:rPr lang="en-US" sz="5400" b="1" dirty="0">
                <a:solidFill>
                  <a:srgbClr val="AD4F0F"/>
                </a:solidFill>
                <a:cs typeface="Calibri" panose="020F0502020204030204" pitchFamily="34" charset="0"/>
              </a:rPr>
              <a:t>(v</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5449978" y="5314756"/>
            <a:ext cx="4050892" cy="830997"/>
          </a:xfrm>
          <a:prstGeom prst="rect">
            <a:avLst/>
          </a:prstGeom>
        </p:spPr>
        <p:txBody>
          <a:bodyPr wrap="square">
            <a:spAutoFit/>
          </a:bodyPr>
          <a:lstStyle/>
          <a:p>
            <a:pPr lvl="0" algn="ctr"/>
            <a:r>
              <a:rPr lang="en-US" sz="4800" dirty="0" err="1"/>
              <a:t>chứa</a:t>
            </a:r>
            <a:r>
              <a:rPr lang="en-US" sz="4800" dirty="0"/>
              <a:t> </a:t>
            </a:r>
            <a:r>
              <a:rPr lang="en-US" sz="4800" dirty="0" err="1"/>
              <a:t>đựng</a:t>
            </a:r>
            <a:r>
              <a:rPr lang="en-US" sz="4800" dirty="0"/>
              <a:t> </a:t>
            </a:r>
            <a:endParaRPr lang="en-US" sz="6600" dirty="0"/>
          </a:p>
        </p:txBody>
      </p:sp>
      <p:sp>
        <p:nvSpPr>
          <p:cNvPr id="2" name="Rectangle 1"/>
          <p:cNvSpPr/>
          <p:nvPr/>
        </p:nvSpPr>
        <p:spPr>
          <a:xfrm>
            <a:off x="2835632" y="6052272"/>
            <a:ext cx="197823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kənˈteɪn</a:t>
            </a:r>
            <a:r>
              <a:rPr lang="en-US" sz="3200" b="1" dirty="0">
                <a:solidFill>
                  <a:srgbClr val="00B0F0"/>
                </a:solidFill>
              </a:rPr>
              <a:t>/</a:t>
            </a:r>
          </a:p>
        </p:txBody>
      </p:sp>
      <p:sp>
        <p:nvSpPr>
          <p:cNvPr id="15" name="TextBox 14"/>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4387052" y="441642"/>
            <a:ext cx="4488419" cy="4362847"/>
          </a:xfrm>
          <a:prstGeom prst="rect">
            <a:avLst/>
          </a:prstGeom>
        </p:spPr>
      </p:pic>
      <p:pic>
        <p:nvPicPr>
          <p:cNvPr id="4"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569" y="5425454"/>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7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64197" y="4987375"/>
            <a:ext cx="5231128"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smtClean="0">
                <a:solidFill>
                  <a:srgbClr val="AD4F0F"/>
                </a:solidFill>
              </a:rPr>
              <a:t>- diverse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5895021" y="5160949"/>
            <a:ext cx="4050892" cy="769441"/>
          </a:xfrm>
          <a:prstGeom prst="rect">
            <a:avLst/>
          </a:prstGeom>
        </p:spPr>
        <p:txBody>
          <a:bodyPr wrap="square">
            <a:spAutoFit/>
          </a:bodyPr>
          <a:lstStyle/>
          <a:p>
            <a:pPr lvl="0" algn="ctr"/>
            <a:r>
              <a:rPr lang="en-US" sz="4400" dirty="0" err="1"/>
              <a:t>phong</a:t>
            </a:r>
            <a:r>
              <a:rPr lang="en-US" sz="4400" dirty="0"/>
              <a:t> </a:t>
            </a:r>
            <a:r>
              <a:rPr lang="en-US" sz="4400" dirty="0" err="1"/>
              <a:t>phú</a:t>
            </a:r>
            <a:endParaRPr lang="en-US" sz="4400" dirty="0"/>
          </a:p>
        </p:txBody>
      </p:sp>
      <p:sp>
        <p:nvSpPr>
          <p:cNvPr id="2" name="Rectangle 1"/>
          <p:cNvSpPr/>
          <p:nvPr/>
        </p:nvSpPr>
        <p:spPr>
          <a:xfrm>
            <a:off x="2895648" y="6019204"/>
            <a:ext cx="1858201"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daɪˈvɜːs</a:t>
            </a:r>
            <a:r>
              <a:rPr lang="en-US" sz="3200" b="1" dirty="0">
                <a:solidFill>
                  <a:srgbClr val="00B0F0"/>
                </a:solidFill>
              </a:rPr>
              <a:t>/</a:t>
            </a:r>
          </a:p>
        </p:txBody>
      </p:sp>
      <p:pic>
        <p:nvPicPr>
          <p:cNvPr id="4" name="Hình ảnh 3">
            <a:extLst>
              <a:ext uri="{FF2B5EF4-FFF2-40B4-BE49-F238E27FC236}">
                <a16:creationId xmlns="" xmlns:a16="http://schemas.microsoft.com/office/drawing/2014/main" id="{55240AF7-D6D8-B8F5-1A27-C173C5A2808E}"/>
              </a:ext>
            </a:extLst>
          </p:cNvPr>
          <p:cNvPicPr>
            <a:picLocks noChangeAspect="1"/>
          </p:cNvPicPr>
          <p:nvPr/>
        </p:nvPicPr>
        <p:blipFill rotWithShape="1">
          <a:blip r:embed="rId5">
            <a:extLst>
              <a:ext uri="{28A0092B-C50C-407E-A947-70E740481C1C}">
                <a14:useLocalDpi xmlns:a14="http://schemas.microsoft.com/office/drawing/2010/main" val="0"/>
              </a:ext>
            </a:extLst>
          </a:blip>
          <a:srcRect b="12359"/>
          <a:stretch/>
        </p:blipFill>
        <p:spPr>
          <a:xfrm>
            <a:off x="4574961" y="355668"/>
            <a:ext cx="4805014" cy="4254787"/>
          </a:xfrm>
          <a:prstGeom prst="rect">
            <a:avLst/>
          </a:prstGeom>
        </p:spPr>
      </p:pic>
      <p:pic>
        <p:nvPicPr>
          <p:cNvPr id="11" name="diver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595" y="5320790"/>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2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71" fill="hold"/>
                                        <p:tgtEl>
                                          <p:spTgt spid="11"/>
                                        </p:tgtEl>
                                      </p:cBhvr>
                                    </p:cmd>
                                  </p:childTnLst>
                                </p:cTn>
                              </p:par>
                            </p:childTnLst>
                          </p:cTn>
                        </p:par>
                      </p:childTnLst>
                    </p:cTn>
                  </p:par>
                </p:childTnLst>
              </p:cTn>
              <p:nextCondLst>
                <p:cond evt="onClick" delay="0">
                  <p:tgtEl>
                    <p:spTgt spid="11"/>
                  </p:tgtEl>
                </p:cond>
              </p:nextCondLst>
            </p:seq>
            <p:audio>
              <p:cMediaNode vol="80000">
                <p:cTn id="22" fill="hold" display="0">
                  <p:stCondLst>
                    <p:cond delay="indefinite"/>
                  </p:stCondLst>
                  <p:endCondLst>
                    <p:cond evt="onStopAudio" delay="0">
                      <p:tgtEl>
                        <p:sldTgt/>
                      </p:tgtEl>
                    </p:cond>
                  </p:endCondLst>
                </p:cTn>
                <p:tgtEl>
                  <p:spTgt spid="11"/>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612349" y="4882978"/>
            <a:ext cx="6062634"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smtClean="0">
                <a:solidFill>
                  <a:srgbClr val="AD4F0F"/>
                </a:solidFill>
              </a:rPr>
              <a:t>- medicinal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6375633" y="5067244"/>
            <a:ext cx="4050892" cy="830997"/>
          </a:xfrm>
          <a:prstGeom prst="rect">
            <a:avLst/>
          </a:prstGeom>
        </p:spPr>
        <p:txBody>
          <a:bodyPr wrap="square">
            <a:spAutoFit/>
          </a:bodyPr>
          <a:lstStyle/>
          <a:p>
            <a:pPr lvl="0" algn="ctr"/>
            <a:r>
              <a:rPr lang="en-US" sz="4800" dirty="0" err="1" smtClean="0"/>
              <a:t>Thuộc</a:t>
            </a:r>
            <a:r>
              <a:rPr lang="en-US" sz="4800" dirty="0" smtClean="0"/>
              <a:t> </a:t>
            </a:r>
            <a:r>
              <a:rPr lang="en-US" sz="4800" dirty="0" err="1" smtClean="0"/>
              <a:t>về</a:t>
            </a:r>
            <a:r>
              <a:rPr lang="en-US" sz="4800" dirty="0" smtClean="0"/>
              <a:t> </a:t>
            </a:r>
            <a:r>
              <a:rPr lang="en-US" sz="4800" dirty="0" err="1" smtClean="0"/>
              <a:t>thuốc</a:t>
            </a:r>
            <a:endParaRPr lang="en-US" sz="4800" dirty="0"/>
          </a:p>
        </p:txBody>
      </p:sp>
      <p:sp>
        <p:nvSpPr>
          <p:cNvPr id="2" name="Rectangle 1"/>
          <p:cNvSpPr/>
          <p:nvPr/>
        </p:nvSpPr>
        <p:spPr>
          <a:xfrm>
            <a:off x="2539499" y="5799921"/>
            <a:ext cx="216918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məˈdɪsɪnl</a:t>
            </a:r>
            <a:r>
              <a:rPr lang="en-US" sz="3200" b="1" dirty="0">
                <a:solidFill>
                  <a:srgbClr val="00B0F0"/>
                </a:solidFill>
              </a:rPr>
              <a:t>/</a:t>
            </a:r>
          </a:p>
        </p:txBody>
      </p:sp>
      <p:pic>
        <p:nvPicPr>
          <p:cNvPr id="4" name="Hình ảnh 3">
            <a:extLst>
              <a:ext uri="{FF2B5EF4-FFF2-40B4-BE49-F238E27FC236}">
                <a16:creationId xmlns="" xmlns:a16="http://schemas.microsoft.com/office/drawing/2014/main" id="{A08BC420-28D7-9026-8B20-EE324D303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66" y="554229"/>
            <a:ext cx="4050891" cy="4050891"/>
          </a:xfrm>
          <a:prstGeom prst="rect">
            <a:avLst/>
          </a:prstGeom>
        </p:spPr>
      </p:pic>
      <p:pic>
        <p:nvPicPr>
          <p:cNvPr id="3" name="medici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6221" y="4882978"/>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8106165" y="2841212"/>
            <a:ext cx="2814617" cy="584775"/>
          </a:xfrm>
          <a:prstGeom prst="rect">
            <a:avLst/>
          </a:prstGeom>
        </p:spPr>
        <p:txBody>
          <a:bodyPr wrap="none">
            <a:spAutoFit/>
          </a:bodyPr>
          <a:lstStyle/>
          <a:p>
            <a:r>
              <a:rPr lang="en-US" sz="3200" b="1" dirty="0"/>
              <a:t>medicinal plant</a:t>
            </a:r>
          </a:p>
        </p:txBody>
      </p:sp>
      <p:sp>
        <p:nvSpPr>
          <p:cNvPr id="6" name="Rectangle 5"/>
          <p:cNvSpPr/>
          <p:nvPr/>
        </p:nvSpPr>
        <p:spPr>
          <a:xfrm>
            <a:off x="9056556" y="3610253"/>
            <a:ext cx="1651349" cy="523220"/>
          </a:xfrm>
          <a:prstGeom prst="rect">
            <a:avLst/>
          </a:prstGeom>
        </p:spPr>
        <p:txBody>
          <a:bodyPr wrap="none">
            <a:spAutoFit/>
          </a:bodyPr>
          <a:lstStyle/>
          <a:p>
            <a:r>
              <a:rPr lang="en-US" sz="2800" b="1" i="1" dirty="0" err="1" smtClean="0"/>
              <a:t>Cây</a:t>
            </a:r>
            <a:r>
              <a:rPr lang="en-US" sz="2800" b="1" i="1" dirty="0" smtClean="0"/>
              <a:t> </a:t>
            </a:r>
            <a:r>
              <a:rPr lang="en-US" sz="2800" b="1" i="1" dirty="0" err="1" smtClean="0"/>
              <a:t>thuốc</a:t>
            </a:r>
            <a:endParaRPr lang="en-US" sz="2800" b="1" i="1" dirty="0"/>
          </a:p>
        </p:txBody>
      </p:sp>
    </p:spTree>
    <p:extLst>
      <p:ext uri="{BB962C8B-B14F-4D97-AF65-F5344CB8AC3E}">
        <p14:creationId xmlns:p14="http://schemas.microsoft.com/office/powerpoint/2010/main" val="4094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992" fill="hold"/>
                                        <p:tgtEl>
                                          <p:spTgt spid="3"/>
                                        </p:tgtEl>
                                      </p:cBhvr>
                                    </p:cmd>
                                  </p:childTnLst>
                                </p:cTn>
                              </p:par>
                            </p:childTnLst>
                          </p:cTn>
                        </p:par>
                      </p:childTnLst>
                    </p:cTn>
                  </p:par>
                </p:childTnLst>
              </p:cTn>
              <p:nextCondLst>
                <p:cond evt="onClick" delay="0">
                  <p:tgtEl>
                    <p:spTgt spid="3"/>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265047" y="1042219"/>
            <a:ext cx="4003881" cy="3682181"/>
          </a:xfrm>
          <a:prstGeom prst="rect">
            <a:avLst/>
          </a:prstGeom>
        </p:spPr>
      </p:pic>
      <p:sp>
        <p:nvSpPr>
          <p:cNvPr id="5" name="Rectangle 4"/>
          <p:cNvSpPr/>
          <p:nvPr/>
        </p:nvSpPr>
        <p:spPr>
          <a:xfrm>
            <a:off x="1641987" y="5132579"/>
            <a:ext cx="4778478" cy="830997"/>
          </a:xfrm>
          <a:prstGeom prst="rect">
            <a:avLst/>
          </a:prstGeom>
        </p:spPr>
        <p:txBody>
          <a:bodyPr wrap="square">
            <a:spAutoFit/>
          </a:bodyPr>
          <a:lstStyle/>
          <a:p>
            <a:r>
              <a:rPr lang="en-US" sz="4800" b="1" dirty="0" smtClean="0">
                <a:solidFill>
                  <a:srgbClr val="C00000"/>
                </a:solidFill>
              </a:rPr>
              <a:t>-</a:t>
            </a:r>
            <a:r>
              <a:rPr lang="en-US" sz="4800" b="1" dirty="0" smtClean="0"/>
              <a:t> </a:t>
            </a:r>
            <a:r>
              <a:rPr lang="en-US" sz="4800" b="1" dirty="0" smtClean="0">
                <a:solidFill>
                  <a:srgbClr val="C00000"/>
                </a:solidFill>
              </a:rPr>
              <a:t>Ecosystem </a:t>
            </a:r>
            <a:r>
              <a:rPr lang="en-US" sz="4800" b="1" dirty="0">
                <a:solidFill>
                  <a:srgbClr val="C00000"/>
                </a:solidFill>
              </a:rPr>
              <a:t>(n) </a:t>
            </a:r>
            <a:r>
              <a:rPr lang="en-US" sz="4800" b="1" dirty="0" smtClean="0">
                <a:solidFill>
                  <a:prstClr val="black"/>
                </a:solidFill>
              </a:rPr>
              <a:t>:</a:t>
            </a:r>
            <a:endParaRPr lang="en-US" sz="4800" b="1" dirty="0"/>
          </a:p>
        </p:txBody>
      </p:sp>
      <p:sp>
        <p:nvSpPr>
          <p:cNvPr id="6" name="Rectangle 5"/>
          <p:cNvSpPr/>
          <p:nvPr/>
        </p:nvSpPr>
        <p:spPr>
          <a:xfrm>
            <a:off x="6102950" y="5144337"/>
            <a:ext cx="3158237" cy="830997"/>
          </a:xfrm>
          <a:prstGeom prst="rect">
            <a:avLst/>
          </a:prstGeom>
        </p:spPr>
        <p:txBody>
          <a:bodyPr wrap="none">
            <a:spAutoFit/>
          </a:bodyPr>
          <a:lstStyle/>
          <a:p>
            <a:pPr lvl="0"/>
            <a:r>
              <a:rPr lang="en-US" sz="4800" b="1" dirty="0" err="1" smtClean="0">
                <a:solidFill>
                  <a:prstClr val="black"/>
                </a:solidFill>
              </a:rPr>
              <a:t>hệ</a:t>
            </a:r>
            <a:r>
              <a:rPr lang="en-US" sz="4800" b="1" dirty="0" smtClean="0">
                <a:solidFill>
                  <a:prstClr val="black"/>
                </a:solidFill>
              </a:rPr>
              <a:t> </a:t>
            </a:r>
            <a:r>
              <a:rPr lang="en-US" sz="4800" b="1" dirty="0" err="1">
                <a:solidFill>
                  <a:prstClr val="black"/>
                </a:solidFill>
              </a:rPr>
              <a:t>sinh</a:t>
            </a:r>
            <a:r>
              <a:rPr lang="en-US" sz="4800" b="1" dirty="0">
                <a:solidFill>
                  <a:prstClr val="black"/>
                </a:solidFill>
              </a:rPr>
              <a:t> </a:t>
            </a:r>
            <a:r>
              <a:rPr lang="en-US" sz="4800" b="1" dirty="0" err="1">
                <a:solidFill>
                  <a:prstClr val="black"/>
                </a:solidFill>
              </a:rPr>
              <a:t>thái</a:t>
            </a:r>
            <a:endParaRPr lang="en-US" sz="4800" b="1" dirty="0">
              <a:solidFill>
                <a:prstClr val="black"/>
              </a:solidFill>
            </a:endParaRPr>
          </a:p>
        </p:txBody>
      </p:sp>
      <p:sp>
        <p:nvSpPr>
          <p:cNvPr id="7" name="Rectangle 6"/>
          <p:cNvSpPr/>
          <p:nvPr/>
        </p:nvSpPr>
        <p:spPr>
          <a:xfrm>
            <a:off x="2015595" y="5811834"/>
            <a:ext cx="2426433" cy="523220"/>
          </a:xfrm>
          <a:prstGeom prst="rect">
            <a:avLst/>
          </a:prstGeom>
        </p:spPr>
        <p:txBody>
          <a:bodyPr wrap="none">
            <a:spAutoFit/>
          </a:bodyPr>
          <a:lstStyle/>
          <a:p>
            <a:r>
              <a:rPr lang="en-US" sz="2800" b="1" dirty="0">
                <a:solidFill>
                  <a:srgbClr val="00B0F0"/>
                </a:solidFill>
              </a:rPr>
              <a:t>/ˈ</a:t>
            </a:r>
            <a:r>
              <a:rPr lang="en-US" sz="2800" b="1" dirty="0" err="1">
                <a:solidFill>
                  <a:srgbClr val="00B0F0"/>
                </a:solidFill>
              </a:rPr>
              <a:t>iːkəʊsɪstəm</a:t>
            </a:r>
            <a:r>
              <a:rPr lang="en-US" sz="2800" b="1" dirty="0">
                <a:solidFill>
                  <a:srgbClr val="00B0F0"/>
                </a:solidFill>
              </a:rPr>
              <a:t>/ </a:t>
            </a:r>
          </a:p>
        </p:txBody>
      </p:sp>
      <p:sp>
        <p:nvSpPr>
          <p:cNvPr id="8" name="TextBox 7"/>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9" name="ecosystem-g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342" y="5344877"/>
            <a:ext cx="406400" cy="406400"/>
          </a:xfrm>
          <a:prstGeom prst="rect">
            <a:avLst/>
          </a:prstGeom>
        </p:spPr>
      </p:pic>
    </p:spTree>
    <p:extLst>
      <p:ext uri="{BB962C8B-B14F-4D97-AF65-F5344CB8AC3E}">
        <p14:creationId xmlns:p14="http://schemas.microsoft.com/office/powerpoint/2010/main" val="15994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1" fill="hold"/>
                                        <p:tgtEl>
                                          <p:spTgt spid="9"/>
                                        </p:tgtEl>
                                      </p:cBhvr>
                                    </p:cmd>
                                  </p:childTnLst>
                                </p:cTn>
                              </p:par>
                            </p:childTnLst>
                          </p:cTn>
                        </p:par>
                      </p:childTnLst>
                    </p:cTn>
                  </p:par>
                </p:childTnLst>
              </p:cTn>
              <p:nextCondLst>
                <p:cond evt="onClick" delay="0">
                  <p:tgtEl>
                    <p:spTgt spid="9"/>
                  </p:tgtEl>
                </p:cond>
              </p:nextCondLst>
            </p:seq>
            <p:audio>
              <p:cMediaNode vol="80000">
                <p:cTn id="22" fill="hold" display="0">
                  <p:stCondLst>
                    <p:cond delay="indefinite"/>
                  </p:stCondLst>
                  <p:endCondLst>
                    <p:cond evt="onStopAudio" delay="0">
                      <p:tgtEl>
                        <p:sldTgt/>
                      </p:tgtEl>
                    </p:cond>
                  </p:endCondLst>
                </p:cTn>
                <p:tgtEl>
                  <p:spTgt spid="9"/>
                </p:tgtEl>
              </p:cMediaNode>
            </p:audio>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780964" y="894737"/>
            <a:ext cx="5245049" cy="4345858"/>
          </a:xfrm>
          <a:prstGeom prst="rect">
            <a:avLst/>
          </a:prstGeom>
        </p:spPr>
      </p:pic>
      <p:sp>
        <p:nvSpPr>
          <p:cNvPr id="5" name="TextBox 4"/>
          <p:cNvSpPr txBox="1"/>
          <p:nvPr/>
        </p:nvSpPr>
        <p:spPr>
          <a:xfrm>
            <a:off x="211764" y="32503"/>
            <a:ext cx="3612985" cy="584775"/>
          </a:xfrm>
          <a:prstGeom prst="rect">
            <a:avLst/>
          </a:prstGeom>
          <a:solidFill>
            <a:schemeClr val="accent6">
              <a:lumMod val="40000"/>
              <a:lumOff val="6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Rectangle 5"/>
          <p:cNvSpPr/>
          <p:nvPr/>
        </p:nvSpPr>
        <p:spPr>
          <a:xfrm>
            <a:off x="5978013" y="5341213"/>
            <a:ext cx="6096000" cy="769441"/>
          </a:xfrm>
          <a:prstGeom prst="rect">
            <a:avLst/>
          </a:prstGeom>
        </p:spPr>
        <p:txBody>
          <a:bodyPr>
            <a:spAutoFit/>
          </a:bodyPr>
          <a:lstStyle/>
          <a:p>
            <a:r>
              <a:rPr lang="en-US" sz="4400" b="1" dirty="0" smtClean="0"/>
              <a:t>con </a:t>
            </a:r>
            <a:r>
              <a:rPr lang="en-US" sz="4400" b="1" dirty="0" err="1"/>
              <a:t>cá</a:t>
            </a:r>
            <a:r>
              <a:rPr lang="en-US" sz="4400" b="1" dirty="0"/>
              <a:t> </a:t>
            </a:r>
            <a:r>
              <a:rPr lang="en-US" sz="4400" b="1" dirty="0" err="1"/>
              <a:t>húi</a:t>
            </a:r>
            <a:r>
              <a:rPr lang="en-US" sz="4400" b="1" dirty="0"/>
              <a:t>, </a:t>
            </a:r>
            <a:r>
              <a:rPr lang="en-US" sz="4400" b="1" dirty="0" err="1"/>
              <a:t>bò</a:t>
            </a:r>
            <a:r>
              <a:rPr lang="en-US" sz="4400" b="1" dirty="0"/>
              <a:t> </a:t>
            </a:r>
            <a:r>
              <a:rPr lang="en-US" sz="4400" b="1" dirty="0" err="1"/>
              <a:t>biển</a:t>
            </a:r>
            <a:endParaRPr lang="en-US" sz="4400" b="1" dirty="0"/>
          </a:p>
        </p:txBody>
      </p:sp>
      <p:sp>
        <p:nvSpPr>
          <p:cNvPr id="7" name="Rectangle 6"/>
          <p:cNvSpPr/>
          <p:nvPr/>
        </p:nvSpPr>
        <p:spPr>
          <a:xfrm>
            <a:off x="2436659" y="5297164"/>
            <a:ext cx="3714863" cy="830997"/>
          </a:xfrm>
          <a:prstGeom prst="rect">
            <a:avLst/>
          </a:prstGeom>
        </p:spPr>
        <p:txBody>
          <a:bodyPr wrap="none">
            <a:spAutoFit/>
          </a:bodyPr>
          <a:lstStyle/>
          <a:p>
            <a:r>
              <a:rPr lang="en-US" sz="4800" b="1" dirty="0" smtClean="0"/>
              <a:t>- </a:t>
            </a:r>
            <a:r>
              <a:rPr lang="en-US" sz="4800" b="1" dirty="0" smtClean="0">
                <a:solidFill>
                  <a:srgbClr val="C00000"/>
                </a:solidFill>
              </a:rPr>
              <a:t>dugong </a:t>
            </a:r>
            <a:r>
              <a:rPr lang="en-US" sz="4800" b="1" dirty="0">
                <a:solidFill>
                  <a:srgbClr val="C00000"/>
                </a:solidFill>
              </a:rPr>
              <a:t>(n</a:t>
            </a:r>
            <a:r>
              <a:rPr lang="en-US" sz="4800" b="1" dirty="0" smtClean="0">
                <a:solidFill>
                  <a:srgbClr val="C00000"/>
                </a:solidFill>
              </a:rPr>
              <a:t>):  </a:t>
            </a:r>
            <a:endParaRPr lang="en-US" sz="4800" b="1" dirty="0">
              <a:solidFill>
                <a:srgbClr val="C00000"/>
              </a:solidFill>
            </a:endParaRPr>
          </a:p>
        </p:txBody>
      </p:sp>
      <p:sp>
        <p:nvSpPr>
          <p:cNvPr id="8" name="Rectangle 7"/>
          <p:cNvSpPr/>
          <p:nvPr/>
        </p:nvSpPr>
        <p:spPr>
          <a:xfrm>
            <a:off x="2796508" y="6128161"/>
            <a:ext cx="2175596" cy="584775"/>
          </a:xfrm>
          <a:prstGeom prst="rect">
            <a:avLst/>
          </a:prstGeom>
        </p:spPr>
        <p:txBody>
          <a:bodyPr wrap="none">
            <a:spAutoFit/>
          </a:bodyPr>
          <a:lstStyle/>
          <a:p>
            <a:r>
              <a:rPr lang="en-US" sz="3200" b="1" dirty="0">
                <a:solidFill>
                  <a:srgbClr val="00B0F0"/>
                </a:solidFill>
              </a:rPr>
              <a:t>/ˈ</a:t>
            </a:r>
            <a:r>
              <a:rPr lang="en-US" sz="3200" b="1" dirty="0" err="1">
                <a:solidFill>
                  <a:srgbClr val="00B0F0"/>
                </a:solidFill>
              </a:rPr>
              <a:t>dju</a:t>
            </a:r>
            <a:r>
              <a:rPr lang="en-US" sz="3200" b="1" dirty="0">
                <a:solidFill>
                  <a:srgbClr val="00B0F0"/>
                </a:solidFill>
              </a:rPr>
              <a:t>ː.</a:t>
            </a:r>
            <a:r>
              <a:rPr lang="en-US" sz="3200" b="1" dirty="0" err="1">
                <a:solidFill>
                  <a:srgbClr val="00B0F0"/>
                </a:solidFill>
              </a:rPr>
              <a:t>ɡɒŋ</a:t>
            </a:r>
            <a:r>
              <a:rPr lang="en-US" sz="3200" b="1" dirty="0">
                <a:solidFill>
                  <a:srgbClr val="00B0F0"/>
                </a:solidFill>
              </a:rPr>
              <a:t>/ </a:t>
            </a:r>
          </a:p>
        </p:txBody>
      </p:sp>
      <p:pic>
        <p:nvPicPr>
          <p:cNvPr id="10" name="du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55212" y="5522733"/>
            <a:ext cx="406400" cy="406400"/>
          </a:xfrm>
          <a:prstGeom prst="rect">
            <a:avLst/>
          </a:prstGeom>
        </p:spPr>
      </p:pic>
    </p:spTree>
    <p:extLst>
      <p:ext uri="{BB962C8B-B14F-4D97-AF65-F5344CB8AC3E}">
        <p14:creationId xmlns:p14="http://schemas.microsoft.com/office/powerpoint/2010/main" val="7266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64" fill="hold"/>
                                        <p:tgtEl>
                                          <p:spTgt spid="10"/>
                                        </p:tgtEl>
                                      </p:cBhvr>
                                    </p:cmd>
                                  </p:childTnLst>
                                </p:cTn>
                              </p:par>
                            </p:childTnLst>
                          </p:cTn>
                        </p:par>
                      </p:childTnLst>
                    </p:cTn>
                  </p:par>
                </p:childTnLst>
              </p:cTn>
              <p:nextCondLst>
                <p:cond evt="onClick" delay="0">
                  <p:tgtEl>
                    <p:spTgt spid="10"/>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4079</TotalTime>
  <Words>955</Words>
  <Application>Microsoft Office PowerPoint</Application>
  <PresentationFormat>Custom</PresentationFormat>
  <Paragraphs>169</Paragraphs>
  <Slides>23</Slides>
  <Notes>17</Notes>
  <HiddenSlides>0</HiddenSlides>
  <MMClips>11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234</cp:revision>
  <dcterms:created xsi:type="dcterms:W3CDTF">2020-12-09T02:04:09Z</dcterms:created>
  <dcterms:modified xsi:type="dcterms:W3CDTF">2025-02-08T02:14:40Z</dcterms:modified>
</cp:coreProperties>
</file>