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4"/>
  </p:notesMasterIdLst>
  <p:sldIdLst>
    <p:sldId id="334" r:id="rId2"/>
    <p:sldId id="256" r:id="rId3"/>
    <p:sldId id="332" r:id="rId4"/>
    <p:sldId id="331" r:id="rId5"/>
    <p:sldId id="276" r:id="rId6"/>
    <p:sldId id="298" r:id="rId7"/>
    <p:sldId id="327" r:id="rId8"/>
    <p:sldId id="325" r:id="rId9"/>
    <p:sldId id="336" r:id="rId10"/>
    <p:sldId id="314" r:id="rId11"/>
    <p:sldId id="333" r:id="rId12"/>
    <p:sldId id="3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=""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F37D91"/>
    <a:srgbClr val="EF4B66"/>
    <a:srgbClr val="FBCDCD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869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6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2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43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13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50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7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6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5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1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526A92-8AAF-4BF0-85FE-B336BF0F8D2D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8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58449" y="141437"/>
            <a:ext cx="456276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059049" y="1346055"/>
            <a:ext cx="8910861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bg1"/>
                </a:solidFill>
              </a:rPr>
              <a:t>Asking for clarification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=""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12" y="438840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32054" y="94791"/>
            <a:ext cx="5823441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5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3285" y="1977190"/>
            <a:ext cx="7938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70C0"/>
                </a:solidFill>
              </a:rPr>
              <a:t>Do exercise 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70C0"/>
                </a:solidFill>
              </a:rPr>
              <a:t>Prepair</a:t>
            </a:r>
            <a:r>
              <a:rPr lang="en-US" sz="3600" b="1" dirty="0" smtClean="0">
                <a:solidFill>
                  <a:srgbClr val="0070C0"/>
                </a:solidFill>
              </a:rPr>
              <a:t> lesson 5 – skills 1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10" y="3731516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275798" y="2010172"/>
            <a:ext cx="63401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40153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95973" y="1939540"/>
            <a:ext cx="4508930" cy="625641"/>
          </a:xfrm>
          <a:prstGeom prst="roundRect">
            <a:avLst>
              <a:gd name="adj" fmla="val 426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374060" y="2053249"/>
            <a:ext cx="401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0846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PERIOD 58 : Unit 7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0355" y="111468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925F5C85-91D0-D2F2-0A5E-BCCC8F130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55" y="2643114"/>
            <a:ext cx="4094134" cy="37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" y="1167764"/>
            <a:ext cx="4214623" cy="568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33106" y="101066"/>
            <a:ext cx="3032881" cy="646331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203708" y="3137261"/>
            <a:ext cx="42660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CONVERSATION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Hộp Văn bản 7">
            <a:extLst>
              <a:ext uri="{FF2B5EF4-FFF2-40B4-BE49-F238E27FC236}">
                <a16:creationId xmlns=""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434443" y="2507783"/>
            <a:ext cx="7241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Oh, I get it now. Thanks, Linda.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2">
            <a:extLst>
              <a:ext uri="{FF2B5EF4-FFF2-40B4-BE49-F238E27FC236}">
                <a16:creationId xmlns="" xmlns:a16="http://schemas.microsoft.com/office/drawing/2014/main" id="{4B5DC52B-A522-386D-CC3B-480C54F35EF3}"/>
              </a:ext>
            </a:extLst>
          </p:cNvPr>
          <p:cNvSpPr txBox="1"/>
          <p:nvPr/>
        </p:nvSpPr>
        <p:spPr>
          <a:xfrm>
            <a:off x="4434442" y="4337590"/>
            <a:ext cx="789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Hey, Linda. What </a:t>
            </a:r>
            <a:r>
              <a:rPr lang="en-US" sz="3200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‘endangered species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mean?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="" xmlns:a16="http://schemas.microsoft.com/office/drawing/2014/main" id="{4F92ADD8-6224-8E4D-5DF8-B93BA2521425}"/>
              </a:ext>
            </a:extLst>
          </p:cNvPr>
          <p:cNvSpPr txBox="1"/>
          <p:nvPr/>
        </p:nvSpPr>
        <p:spPr>
          <a:xfrm>
            <a:off x="4468802" y="3207804"/>
            <a:ext cx="8492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Endangered species are animals</a:t>
            </a:r>
          </a:p>
          <a:p>
            <a:pPr lvl="0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wild that face a high risk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extinction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6">
            <a:extLst>
              <a:ext uri="{FF2B5EF4-FFF2-40B4-BE49-F238E27FC236}">
                <a16:creationId xmlns="" xmlns:a16="http://schemas.microsoft.com/office/drawing/2014/main" id="{0CA4250A-7163-F059-5198-306502BA837F}"/>
              </a:ext>
            </a:extLst>
          </p:cNvPr>
          <p:cNvSpPr txBox="1"/>
          <p:nvPr/>
        </p:nvSpPr>
        <p:spPr>
          <a:xfrm>
            <a:off x="4434443" y="455009"/>
            <a:ext cx="7463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And what do you mean by ‘in </a:t>
            </a:r>
            <a:r>
              <a:rPr lang="en-US" sz="3200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wild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’?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20">
            <a:extLst>
              <a:ext uri="{FF2B5EF4-FFF2-40B4-BE49-F238E27FC236}">
                <a16:creationId xmlns="" xmlns:a16="http://schemas.microsoft.com/office/drawing/2014/main" id="{4D1D2064-C74F-9F18-BA60-055A6B0448C9}"/>
              </a:ext>
            </a:extLst>
          </p:cNvPr>
          <p:cNvSpPr txBox="1"/>
          <p:nvPr/>
        </p:nvSpPr>
        <p:spPr>
          <a:xfrm>
            <a:off x="4510583" y="1253764"/>
            <a:ext cx="7386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That means animals that live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their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habitats, not in zoos.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1784 -0.60185 " pathEditMode="relative" rAng="0" ptsTypes="AA">
                                      <p:cBhvr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09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833 L -0.00703 -0.29005 " pathEditMode="relative" rAng="0" ptsTypes="AA">
                                      <p:cBhvr>
                                        <p:cTn id="13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149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00312 0.31574 " pathEditMode="relative" rAng="0" ptsTypes="AA">
                                      <p:cBhvr>
                                        <p:cTn id="15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2.96296E-6 L 0.00664 0.31782 " pathEditMode="relative" rAng="0" ptsTypes="AA">
                                      <p:cBhvr>
                                        <p:cTn id="1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588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 3.33333E-6 L 0.00404 0.32106 " pathEditMode="relative" rAng="0" ptsTypes="AA">
                                      <p:cBhvr>
                                        <p:cTn id="1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8842" y="50266"/>
            <a:ext cx="484522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=""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921214" y="930385"/>
            <a:ext cx="100229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=""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384326" y="90693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=""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437111" y="8205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=""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6553805" y="1322874"/>
            <a:ext cx="53325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AD4F0F"/>
                </a:solidFill>
              </a:rPr>
              <a:t>*Asking </a:t>
            </a:r>
            <a:r>
              <a:rPr lang="en-US" sz="3200" b="1" dirty="0">
                <a:solidFill>
                  <a:srgbClr val="AD4F0F"/>
                </a:solidFill>
              </a:rPr>
              <a:t>for 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="" xmlns:a16="http://schemas.microsoft.com/office/drawing/2014/main" id="{DF482DD3-55C6-CAA2-C9F6-283F67F295B2}"/>
              </a:ext>
            </a:extLst>
          </p:cNvPr>
          <p:cNvSpPr txBox="1"/>
          <p:nvPr/>
        </p:nvSpPr>
        <p:spPr>
          <a:xfrm>
            <a:off x="6888121" y="2489885"/>
            <a:ext cx="48895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-107950"/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Google Shape;1881;p31">
            <a:extLst>
              <a:ext uri="{FF2B5EF4-FFF2-40B4-BE49-F238E27FC236}">
                <a16:creationId xmlns="" xmlns:a16="http://schemas.microsoft.com/office/drawing/2014/main" id="{D2F689DD-DB85-4159-36D8-9DF32B666382}"/>
              </a:ext>
            </a:extLst>
          </p:cNvPr>
          <p:cNvSpPr txBox="1">
            <a:spLocks/>
          </p:cNvSpPr>
          <p:nvPr/>
        </p:nvSpPr>
        <p:spPr>
          <a:xfrm>
            <a:off x="6696880" y="3818146"/>
            <a:ext cx="47229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AD4F0F"/>
                </a:solidFill>
              </a:rPr>
              <a:t>* Giving </a:t>
            </a:r>
            <a:r>
              <a:rPr lang="en-US" sz="3200" b="1" dirty="0">
                <a:solidFill>
                  <a:srgbClr val="AD4F0F"/>
                </a:solidFill>
              </a:rPr>
              <a:t>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="" xmlns:a16="http://schemas.microsoft.com/office/drawing/2014/main" id="{6405159D-0583-EF31-96C2-965E356956B7}"/>
              </a:ext>
            </a:extLst>
          </p:cNvPr>
          <p:cNvSpPr txBox="1"/>
          <p:nvPr/>
        </p:nvSpPr>
        <p:spPr>
          <a:xfrm>
            <a:off x="7114153" y="4672152"/>
            <a:ext cx="3107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means </a:t>
            </a:r>
            <a:r>
              <a:rPr lang="en-US" sz="32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endParaRPr lang="en-US" sz="3200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-107950"/>
            <a:r>
              <a:rPr lang="en-US" sz="32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is /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…</a:t>
            </a:r>
          </a:p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</a:t>
            </a:r>
            <a:r>
              <a:rPr lang="en-US" sz="32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means …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74" t="2060" r="5995" b="3370"/>
          <a:stretch/>
        </p:blipFill>
        <p:spPr>
          <a:xfrm>
            <a:off x="487067" y="1925390"/>
            <a:ext cx="5916532" cy="4639518"/>
          </a:xfrm>
          <a:prstGeom prst="rect">
            <a:avLst/>
          </a:prstGeom>
        </p:spPr>
      </p:pic>
      <p:pic>
        <p:nvPicPr>
          <p:cNvPr id="6" name="Track 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6754" y="50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72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7016" y="883109"/>
            <a:ext cx="111496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ask for and give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clarification.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038" y="8285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460" y="701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=""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37038" y="116909"/>
            <a:ext cx="463839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04DC8BA8-86B0-1AA7-3C39-F3D08563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6" y="1803389"/>
            <a:ext cx="3897328" cy="3946636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7558821C-FDAF-657A-4B37-B12150EDBF28}"/>
              </a:ext>
            </a:extLst>
          </p:cNvPr>
          <p:cNvSpPr txBox="1"/>
          <p:nvPr/>
        </p:nvSpPr>
        <p:spPr>
          <a:xfrm>
            <a:off x="4435868" y="1526199"/>
            <a:ext cx="69170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 </a:t>
            </a:r>
            <a:r>
              <a:rPr lang="vi-VN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PRODUCT:</a:t>
            </a:r>
          </a:p>
          <a:p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’?</a:t>
            </a:r>
          </a:p>
          <a:p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‘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made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be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used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once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Oh, thank you.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77848991-77FE-EB1B-3DA4-3033D3217C7E}"/>
              </a:ext>
            </a:extLst>
          </p:cNvPr>
          <p:cNvSpPr txBox="1"/>
          <p:nvPr/>
        </p:nvSpPr>
        <p:spPr>
          <a:xfrm>
            <a:off x="4435868" y="3776707"/>
            <a:ext cx="6711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 WARMING: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What do you mean by ‘global warming’?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It is the increase in the atmosphere’s temperatures caused by the rise of gases, especially carbon dioxide.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Oh, thank you.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9615" y="7161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152" y="721534"/>
            <a:ext cx="84139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tick the correct answers.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3546" y="610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51" y="0"/>
            <a:ext cx="3121381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81573D11-FD80-B9C4-00AB-730A77F1CB87}"/>
              </a:ext>
            </a:extLst>
          </p:cNvPr>
          <p:cNvSpPr txBox="1"/>
          <p:nvPr/>
        </p:nvSpPr>
        <p:spPr>
          <a:xfrm>
            <a:off x="5244101" y="1356671"/>
            <a:ext cx="69478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WHAT ACTIVITIES DO PEOPLE DO ON EARTH DAY?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43" r="1656" b="677"/>
          <a:stretch/>
        </p:blipFill>
        <p:spPr>
          <a:xfrm>
            <a:off x="241251" y="1689826"/>
            <a:ext cx="4964083" cy="5054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72" y="2607361"/>
            <a:ext cx="6599555" cy="3313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2470602"/>
            <a:ext cx="655788" cy="655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3724561"/>
            <a:ext cx="655788" cy="655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4351774"/>
            <a:ext cx="655788" cy="6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932140"/>
            <a:ext cx="9576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activities people do on Earth Day with their results.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9321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295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=""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3180365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2043"/>
          <a:stretch/>
        </p:blipFill>
        <p:spPr>
          <a:xfrm>
            <a:off x="1042458" y="1692778"/>
            <a:ext cx="2415118" cy="4929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808" b="76565"/>
          <a:stretch/>
        </p:blipFill>
        <p:spPr>
          <a:xfrm>
            <a:off x="7915275" y="1692778"/>
            <a:ext cx="3957108" cy="11739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8107" t="27442" r="-299" b="48790"/>
          <a:stretch/>
        </p:blipFill>
        <p:spPr>
          <a:xfrm>
            <a:off x="7915275" y="3000375"/>
            <a:ext cx="3957108" cy="1171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7808" t="53773" b="23039"/>
          <a:stretch/>
        </p:blipFill>
        <p:spPr>
          <a:xfrm>
            <a:off x="7915275" y="4305637"/>
            <a:ext cx="3957108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7808" t="76575"/>
          <a:stretch/>
        </p:blipFill>
        <p:spPr>
          <a:xfrm>
            <a:off x="7915275" y="5448637"/>
            <a:ext cx="3957108" cy="11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36537 -0.1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6615 -0.35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6615 0.3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36771 0.169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434" y="850816"/>
            <a:ext cx="953641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the things you and your friends do on Earth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Day.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8043" y="97878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828" y="8761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=""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83944" y="64839"/>
            <a:ext cx="3003323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=""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3038100"/>
            <a:ext cx="4592334" cy="2862124"/>
          </a:xfrm>
          <a:prstGeom prst="rect">
            <a:avLst/>
          </a:prstGeom>
        </p:spPr>
      </p:pic>
      <p:sp>
        <p:nvSpPr>
          <p:cNvPr id="26" name="Bong bóng Lời nói: Hình chữ nhật với Góc Tròn 25">
            <a:extLst>
              <a:ext uri="{FF2B5EF4-FFF2-40B4-BE49-F238E27FC236}">
                <a16:creationId xmlns="" xmlns:a16="http://schemas.microsoft.com/office/drawing/2014/main" id="{CC7EDA05-214D-431C-38A8-F0BD9A76D0CB}"/>
              </a:ext>
            </a:extLst>
          </p:cNvPr>
          <p:cNvSpPr/>
          <p:nvPr/>
        </p:nvSpPr>
        <p:spPr>
          <a:xfrm>
            <a:off x="226031" y="2409607"/>
            <a:ext cx="3264359" cy="1504848"/>
          </a:xfrm>
          <a:prstGeom prst="wedgeRoundRectCallout">
            <a:avLst>
              <a:gd name="adj1" fmla="val 62469"/>
              <a:gd name="adj2" fmla="val 10390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Earth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day?</a:t>
            </a:r>
            <a:endParaRPr lang="vi-V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Bong bóng Lời nói: Hình chữ nhật với Góc Tròn 30">
            <a:extLst>
              <a:ext uri="{FF2B5EF4-FFF2-40B4-BE49-F238E27FC236}">
                <a16:creationId xmlns="" xmlns:a16="http://schemas.microsoft.com/office/drawing/2014/main" id="{40B68F74-2147-8C1C-A495-2D9F1ACF5A66}"/>
              </a:ext>
            </a:extLst>
          </p:cNvPr>
          <p:cNvSpPr/>
          <p:nvPr/>
        </p:nvSpPr>
        <p:spPr>
          <a:xfrm>
            <a:off x="8188289" y="2162909"/>
            <a:ext cx="3356011" cy="1589941"/>
          </a:xfrm>
          <a:prstGeom prst="wedgeRoundRectCallout">
            <a:avLst>
              <a:gd name="adj1" fmla="val -61538"/>
              <a:gd name="adj2" fmla="val 11515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pick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litter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clean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</a:t>
            </a:r>
          </a:p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streets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2" name="Bong bóng Lời nói: Hình chữ nhật với Góc Tròn 31">
            <a:extLst>
              <a:ext uri="{FF2B5EF4-FFF2-40B4-BE49-F238E27FC236}">
                <a16:creationId xmlns="" xmlns:a16="http://schemas.microsoft.com/office/drawing/2014/main" id="{AED4B83D-B8E9-2C76-B441-B29591E4559F}"/>
              </a:ext>
            </a:extLst>
          </p:cNvPr>
          <p:cNvSpPr/>
          <p:nvPr/>
        </p:nvSpPr>
        <p:spPr>
          <a:xfrm>
            <a:off x="1131589" y="5047032"/>
            <a:ext cx="2279452" cy="853192"/>
          </a:xfrm>
          <a:prstGeom prst="wedgeRoundRectCallout">
            <a:avLst>
              <a:gd name="adj1" fmla="val 73737"/>
              <a:gd name="adj2" fmla="val -33837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">
            <a:extLst>
              <a:ext uri="{FF2B5EF4-FFF2-40B4-BE49-F238E27FC236}">
                <a16:creationId xmlns=""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329751" y="22929"/>
            <a:ext cx="3003323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=""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54" y="117919"/>
            <a:ext cx="4048278" cy="1769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2547" y="1887794"/>
            <a:ext cx="725620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Roboto"/>
              </a:rPr>
              <a:t>A: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What do you do on Earth Day?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333333"/>
                </a:solidFill>
                <a:latin typeface="Roboto"/>
              </a:rPr>
              <a:t>B: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My family turn off the light for 2 hours.</a:t>
            </a:r>
            <a:endParaRPr lang="en-US" sz="28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547" y="4078380"/>
            <a:ext cx="10281930" cy="1305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oboto"/>
              </a:rPr>
              <a:t>A: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What do you do on Earth Day?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Roboto"/>
              </a:rPr>
              <a:t>B: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My friends and I decided to go to the park and planted trees.</a:t>
            </a:r>
            <a:endParaRPr lang="en-US" sz="280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391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3934</TotalTime>
  <Words>421</Words>
  <Application>Microsoft Office PowerPoint</Application>
  <PresentationFormat>Custom</PresentationFormat>
  <Paragraphs>69</Paragraphs>
  <Slides>12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229</cp:revision>
  <dcterms:created xsi:type="dcterms:W3CDTF">2020-12-09T02:04:09Z</dcterms:created>
  <dcterms:modified xsi:type="dcterms:W3CDTF">2025-02-08T02:12:41Z</dcterms:modified>
</cp:coreProperties>
</file>