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367" r:id="rId2"/>
    <p:sldId id="256" r:id="rId3"/>
    <p:sldId id="279" r:id="rId4"/>
    <p:sldId id="327" r:id="rId5"/>
    <p:sldId id="365" r:id="rId6"/>
    <p:sldId id="366" r:id="rId7"/>
    <p:sldId id="370" r:id="rId8"/>
    <p:sldId id="377" r:id="rId9"/>
    <p:sldId id="378" r:id="rId10"/>
    <p:sldId id="379" r:id="rId11"/>
    <p:sldId id="380" r:id="rId12"/>
    <p:sldId id="381" r:id="rId13"/>
    <p:sldId id="382" r:id="rId14"/>
    <p:sldId id="375" r:id="rId15"/>
    <p:sldId id="355" r:id="rId16"/>
    <p:sldId id="276" r:id="rId17"/>
    <p:sldId id="356" r:id="rId18"/>
    <p:sldId id="376" r:id="rId19"/>
    <p:sldId id="314" r:id="rId20"/>
    <p:sldId id="368" r:id="rId21"/>
    <p:sldId id="3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C6AB"/>
    <a:srgbClr val="0087B2"/>
    <a:srgbClr val="6D9FB1"/>
    <a:srgbClr val="0099CC"/>
    <a:srgbClr val="FFFFFF"/>
    <a:srgbClr val="F26548"/>
    <a:srgbClr val="F58A74"/>
    <a:srgbClr val="F26648"/>
    <a:srgbClr val="F8B417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03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27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CCCF2-A7A9-3C8C-85C3-DA1D9121A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8B8A6-3C85-5CAE-256A-3DE2D3FE6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133A8B-281C-8959-E926-2A5AAF1AF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98993-1765-60FC-3219-44CA320C6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7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3D058-31F3-B27B-AC60-50761D8DF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072DAD-13C5-E498-D911-B2DFB04CF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E7521E-2847-F85F-E9A9-C94DDC0E0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03712-34FE-B492-5F07-EB47B57902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0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34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44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0034" y="5217200"/>
            <a:ext cx="9711845" cy="1640824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480034" y="5622100"/>
            <a:ext cx="4390316" cy="54547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255" y="5746367"/>
            <a:ext cx="10189845" cy="111145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608675" y="5938861"/>
            <a:ext cx="2185524" cy="919187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7883902" y="12174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10259667" y="1013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507700" y="805467"/>
            <a:ext cx="6084400" cy="34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8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507700" y="4082167"/>
            <a:ext cx="3700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975451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Table of contents 4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6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6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6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6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6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7435700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7435700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7435700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7435700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7435700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7435700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921915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921915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921915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921915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921915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921915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38448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74315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38490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74357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3849000" y="46478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7435700" y="46419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8209731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1045867" y="1483933"/>
            <a:ext cx="7662000" cy="2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2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1055767" y="4080933"/>
            <a:ext cx="76620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324724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3764101" y="6196734"/>
            <a:ext cx="6175500" cy="57331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0"/>
          <p:cNvSpPr/>
          <p:nvPr/>
        </p:nvSpPr>
        <p:spPr>
          <a:xfrm rot="271939">
            <a:off x="-1118342" y="5838496"/>
            <a:ext cx="8449775" cy="1029867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0"/>
          <p:cNvSpPr/>
          <p:nvPr/>
        </p:nvSpPr>
        <p:spPr>
          <a:xfrm>
            <a:off x="-3167" y="5848905"/>
            <a:ext cx="12191995" cy="1009071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0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0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0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0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0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5119333" y="3053067"/>
            <a:ext cx="5757600" cy="12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8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7205667" y="4386867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024682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1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1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600200" y="1613600"/>
            <a:ext cx="5011600" cy="2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9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600333" y="4386733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6669173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>
  <p:cSld name="Title and section description 6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607933" y="1167800"/>
            <a:ext cx="4087200" cy="2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6706200" y="1167800"/>
            <a:ext cx="4376000" cy="2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218477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941954" y="5303848"/>
            <a:ext cx="4005708" cy="1551845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3325190" y="5636800"/>
            <a:ext cx="3152221" cy="1221197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646534" y="540604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0"/>
          <p:cNvSpPr/>
          <p:nvPr/>
        </p:nvSpPr>
        <p:spPr>
          <a:xfrm>
            <a:off x="2764686" y="391066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30"/>
          <p:cNvSpPr/>
          <p:nvPr/>
        </p:nvSpPr>
        <p:spPr>
          <a:xfrm>
            <a:off x="9816018" y="601467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0"/>
          <p:cNvSpPr/>
          <p:nvPr/>
        </p:nvSpPr>
        <p:spPr>
          <a:xfrm>
            <a:off x="9318567" y="505151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0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0"/>
          <p:cNvSpPr/>
          <p:nvPr/>
        </p:nvSpPr>
        <p:spPr>
          <a:xfrm>
            <a:off x="3287367" y="6574915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863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750167" y="2545633"/>
            <a:ext cx="55880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745968" y="2228433"/>
            <a:ext cx="5588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4853900" y="4132033"/>
            <a:ext cx="5592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4858101" y="4449233"/>
            <a:ext cx="5592000" cy="12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23443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6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6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6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6"/>
          <p:cNvSpPr/>
          <p:nvPr/>
        </p:nvSpPr>
        <p:spPr>
          <a:xfrm flipH="1">
            <a:off x="5553267" y="6166163"/>
            <a:ext cx="6638733" cy="68397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6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6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2507717" y="3726773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2507717" y="40721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2507717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2507717" y="22902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7152184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7152184" y="2290267"/>
            <a:ext cx="3202800" cy="2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88938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7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7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7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 flipH="1">
            <a:off x="6965187" y="6423828"/>
            <a:ext cx="5226813" cy="4263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342291" y="3709072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342291" y="4095083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4518200" y="2489867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4518200" y="2875883"/>
            <a:ext cx="3153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7691709" y="3709065"/>
            <a:ext cx="3153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7691709" y="4095084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8528458" y="5832407"/>
            <a:ext cx="2015697" cy="764472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24664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5642392" y="192702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88158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990670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40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40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40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40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40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40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1051800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1051800" y="391165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3595351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3595351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6198517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6198517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8801684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8801684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704518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2267933" y="3227300"/>
            <a:ext cx="7656000" cy="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5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2268067" y="3929976"/>
            <a:ext cx="7656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84673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771100" y="1127498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49"/>
          <p:cNvSpPr/>
          <p:nvPr/>
        </p:nvSpPr>
        <p:spPr>
          <a:xfrm>
            <a:off x="337739" y="541756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49"/>
          <p:cNvSpPr/>
          <p:nvPr/>
        </p:nvSpPr>
        <p:spPr>
          <a:xfrm>
            <a:off x="9539802" y="1242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49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3798833" y="1990733"/>
            <a:ext cx="4594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639600" y="867333"/>
            <a:ext cx="89044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667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3842600" y="4237400"/>
            <a:ext cx="44984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10806402" y="416404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49"/>
          <p:cNvSpPr/>
          <p:nvPr/>
        </p:nvSpPr>
        <p:spPr>
          <a:xfrm flipH="1">
            <a:off x="-32" y="6399600"/>
            <a:ext cx="7078197" cy="4583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91" y="6566796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49"/>
          <p:cNvSpPr/>
          <p:nvPr/>
        </p:nvSpPr>
        <p:spPr>
          <a:xfrm flipH="1">
            <a:off x="569828" y="6399584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39311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2480034" y="6144697"/>
            <a:ext cx="9711845" cy="713331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0"/>
          <p:cNvSpPr/>
          <p:nvPr/>
        </p:nvSpPr>
        <p:spPr>
          <a:xfrm>
            <a:off x="2480034" y="6209631"/>
            <a:ext cx="4390316" cy="34822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0"/>
          <p:cNvSpPr/>
          <p:nvPr/>
        </p:nvSpPr>
        <p:spPr>
          <a:xfrm flipH="1">
            <a:off x="1256" y="6374746"/>
            <a:ext cx="10189845" cy="48320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608656" y="5863614"/>
            <a:ext cx="2402765" cy="1010553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890515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4083583" y="5106331"/>
            <a:ext cx="4521471" cy="1751656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6277971" y="4628696"/>
            <a:ext cx="5745556" cy="2225877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62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6063533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1190758" y="5210441"/>
            <a:ext cx="1582404" cy="1352016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183073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9924046" y="510171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2"/>
          <p:cNvSpPr/>
          <p:nvPr/>
        </p:nvSpPr>
        <p:spPr>
          <a:xfrm flipH="1">
            <a:off x="8663771" y="360632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2"/>
          <p:cNvSpPr/>
          <p:nvPr/>
        </p:nvSpPr>
        <p:spPr>
          <a:xfrm flipH="1">
            <a:off x="323385" y="571034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2"/>
          <p:cNvSpPr/>
          <p:nvPr/>
        </p:nvSpPr>
        <p:spPr>
          <a:xfrm flipH="1">
            <a:off x="2471039" y="474717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2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2"/>
          <p:cNvSpPr/>
          <p:nvPr/>
        </p:nvSpPr>
        <p:spPr>
          <a:xfrm>
            <a:off x="10985031" y="6337435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2"/>
          <p:cNvSpPr/>
          <p:nvPr/>
        </p:nvSpPr>
        <p:spPr>
          <a:xfrm>
            <a:off x="-133" y="6266001"/>
            <a:ext cx="12191909" cy="591996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2"/>
          <p:cNvSpPr/>
          <p:nvPr/>
        </p:nvSpPr>
        <p:spPr>
          <a:xfrm flipH="1">
            <a:off x="11226047" y="2074633"/>
            <a:ext cx="725488" cy="4583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40981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9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715800" y="1289703"/>
            <a:ext cx="10760400" cy="45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8614593" y="5632380"/>
            <a:ext cx="2372824" cy="907669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657100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/>
          <p:nvPr/>
        </p:nvSpPr>
        <p:spPr>
          <a:xfrm>
            <a:off x="421203" y="382070"/>
            <a:ext cx="1067376" cy="67435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5"/>
          <p:cNvSpPr/>
          <p:nvPr/>
        </p:nvSpPr>
        <p:spPr>
          <a:xfrm>
            <a:off x="8802467" y="592802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5"/>
          <p:cNvSpPr/>
          <p:nvPr/>
        </p:nvSpPr>
        <p:spPr>
          <a:xfrm>
            <a:off x="11250717" y="684335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5"/>
          <p:cNvSpPr/>
          <p:nvPr/>
        </p:nvSpPr>
        <p:spPr>
          <a:xfrm>
            <a:off x="10544001" y="3076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3636307" y="2519936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3636307" y="22319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3636307" y="4422427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3636307" y="41355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81839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6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6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6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6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88091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3013533" y="1235933"/>
            <a:ext cx="6247200" cy="29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3398233" y="4114567"/>
            <a:ext cx="53956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540997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06270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3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3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3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3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3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3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7470933" y="21673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74628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2337733" y="21689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23296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74709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74628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23377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23296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9316597" y="5218845"/>
            <a:ext cx="2296836" cy="166004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1292925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1292925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6439459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6439459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5687410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6401194" y="6631408"/>
            <a:ext cx="5790807" cy="2265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4"/>
          <p:cNvSpPr/>
          <p:nvPr/>
        </p:nvSpPr>
        <p:spPr>
          <a:xfrm flipH="1">
            <a:off x="-232" y="6352867"/>
            <a:ext cx="951899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44797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44811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870533" y="23247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8719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44797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44811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8705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8719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80970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80984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8105300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8106700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20182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20182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56423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56423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9251417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9251417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10896032" y="6362548"/>
            <a:ext cx="266936" cy="34748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 flipH="1">
            <a:off x="10402948" y="6083737"/>
            <a:ext cx="433837" cy="666812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>
            <a:off x="10158635" y="6416808"/>
            <a:ext cx="185059" cy="240897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957240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359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</p:sldLayoutIdLst>
  <p:transition>
    <p:fad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slide" Target="slide17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3.gif"/><Relationship Id="rId5" Type="http://schemas.openxmlformats.org/officeDocument/2006/relationships/image" Target="../media/image11.png"/><Relationship Id="rId15" Type="http://schemas.openxmlformats.org/officeDocument/2006/relationships/image" Target="../media/image26.gif"/><Relationship Id="rId10" Type="http://schemas.openxmlformats.org/officeDocument/2006/relationships/image" Target="../media/image22.gif"/><Relationship Id="rId4" Type="http://schemas.openxmlformats.org/officeDocument/2006/relationships/image" Target="../media/image27.gif"/><Relationship Id="rId9" Type="http://schemas.openxmlformats.org/officeDocument/2006/relationships/image" Target="../media/image21.gif"/><Relationship Id="rId1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4.gif"/><Relationship Id="rId5" Type="http://schemas.openxmlformats.org/officeDocument/2006/relationships/image" Target="../media/image14.png"/><Relationship Id="rId10" Type="http://schemas.openxmlformats.org/officeDocument/2006/relationships/image" Target="../media/image23.gif"/><Relationship Id="rId4" Type="http://schemas.openxmlformats.org/officeDocument/2006/relationships/image" Target="../media/image13.png"/><Relationship Id="rId9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4.gif"/><Relationship Id="rId5" Type="http://schemas.openxmlformats.org/officeDocument/2006/relationships/image" Target="../media/image16.png"/><Relationship Id="rId10" Type="http://schemas.openxmlformats.org/officeDocument/2006/relationships/image" Target="../media/image23.gif"/><Relationship Id="rId4" Type="http://schemas.openxmlformats.org/officeDocument/2006/relationships/image" Target="../media/image15.png"/><Relationship Id="rId9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8.jpeg"/><Relationship Id="rId12" Type="http://schemas.openxmlformats.org/officeDocument/2006/relationships/image" Target="../media/image11.png"/><Relationship Id="rId17" Type="http://schemas.openxmlformats.org/officeDocument/2006/relationships/slide" Target="slide12.xml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slide" Target="slide11.xml"/><Relationship Id="rId1" Type="http://schemas.microsoft.com/office/2007/relationships/media" Target="../media/media2.wav"/><Relationship Id="rId6" Type="http://schemas.openxmlformats.org/officeDocument/2006/relationships/image" Target="../media/image7.gif"/><Relationship Id="rId11" Type="http://schemas.openxmlformats.org/officeDocument/2006/relationships/slide" Target="slide9.xml"/><Relationship Id="rId24" Type="http://schemas.openxmlformats.org/officeDocument/2006/relationships/slide" Target="slide14.xml"/><Relationship Id="rId5" Type="http://schemas.openxmlformats.org/officeDocument/2006/relationships/image" Target="../media/image6.gif"/><Relationship Id="rId15" Type="http://schemas.openxmlformats.org/officeDocument/2006/relationships/image" Target="../media/image13.png"/><Relationship Id="rId23" Type="http://schemas.openxmlformats.org/officeDocument/2006/relationships/image" Target="../media/image19.gif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slide" Target="slide13.xml"/><Relationship Id="rId2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4.gif"/><Relationship Id="rId5" Type="http://schemas.openxmlformats.org/officeDocument/2006/relationships/image" Target="../media/image10.png"/><Relationship Id="rId10" Type="http://schemas.openxmlformats.org/officeDocument/2006/relationships/image" Target="../media/image23.gif"/><Relationship Id="rId4" Type="http://schemas.openxmlformats.org/officeDocument/2006/relationships/image" Target="../media/image9.png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9095" y="2000769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324" y="868006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428923870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87B2"/>
            </a:gs>
            <a:gs pos="95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941" y="-278124"/>
            <a:ext cx="1530131" cy="1367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35337" y="5372049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034491" y="3978180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54" y="5835403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29914" y="4572262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52" y="557859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5" y="553680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14" y="3437714"/>
            <a:ext cx="777979" cy="768643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909" y="4042815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64441" y="233568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09050" y="2094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835" y="106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8870" y="814668"/>
            <a:ext cx="10733362" cy="461665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pen Sans" panose="020B0606030504020204" pitchFamily="34" charset="0"/>
              </a:rPr>
              <a:t>3D printer          copper          plastic          e-reader          smartwatch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1655" y="1812837"/>
            <a:ext cx="104855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3000" dirty="0">
                <a:solidFill>
                  <a:srgbClr val="242021"/>
                </a:solidFill>
                <a:latin typeface="ChronicaPro-Book"/>
              </a:rPr>
              <a:t>I can adjust the text size and font to suit my reading preferences on my </a:t>
            </a:r>
            <a:r>
              <a:rPr lang="en-US" sz="3000" dirty="0">
                <a:solidFill>
                  <a:srgbClr val="949599"/>
                </a:solidFill>
                <a:latin typeface="ChronicaPro-Book"/>
              </a:rPr>
              <a:t>____________</a:t>
            </a:r>
            <a:r>
              <a:rPr lang="en-US" sz="3000" dirty="0">
                <a:solidFill>
                  <a:srgbClr val="242021"/>
                </a:solidFill>
                <a:latin typeface="ChronicaPro-Book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hronicaPro-Book"/>
              </a:rPr>
            </a:br>
            <a:endParaRPr lang="en-US" sz="3000" dirty="0"/>
          </a:p>
        </p:txBody>
      </p:sp>
      <p:sp>
        <p:nvSpPr>
          <p:cNvPr id="27" name="Hộp Văn bản 3">
            <a:extLst>
              <a:ext uri="{FF2B5EF4-FFF2-40B4-BE49-F238E27FC236}">
                <a16:creationId xmlns:a16="http://schemas.microsoft.com/office/drawing/2014/main" id="{7A6BB004-341F-9261-E4F1-98E0F3232369}"/>
              </a:ext>
            </a:extLst>
          </p:cNvPr>
          <p:cNvSpPr txBox="1"/>
          <p:nvPr/>
        </p:nvSpPr>
        <p:spPr>
          <a:xfrm>
            <a:off x="4742070" y="2271471"/>
            <a:ext cx="2543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e-reader</a:t>
            </a:r>
          </a:p>
        </p:txBody>
      </p:sp>
    </p:spTree>
    <p:extLst>
      <p:ext uri="{BB962C8B-B14F-4D97-AF65-F5344CB8AC3E}">
        <p14:creationId xmlns:p14="http://schemas.microsoft.com/office/powerpoint/2010/main" val="38089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87B2"/>
            </a:gs>
            <a:gs pos="95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57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mark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25283" y="5475437"/>
            <a:ext cx="2438331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5365" y="4550345"/>
            <a:ext cx="2310939" cy="899515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99" y="5938791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19858" y="4675650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65" y="5580885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04" y="3919037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1853" y="4146203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64441" y="233568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09050" y="2094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835" y="106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8870" y="814668"/>
            <a:ext cx="10733362" cy="461665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pen Sans" panose="020B0606030504020204" pitchFamily="34" charset="0"/>
              </a:rPr>
              <a:t>3D printer          copper          plastic          e-reader          smartwatch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8870" y="1760388"/>
            <a:ext cx="1045169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hronicaPro-Book"/>
              </a:rPr>
              <a:t>3.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My </a:t>
            </a:r>
            <a:r>
              <a:rPr lang="en-US" sz="2800" dirty="0">
                <a:solidFill>
                  <a:srgbClr val="949599"/>
                </a:solidFill>
                <a:latin typeface="ChronicaPro-Book"/>
              </a:rPr>
              <a:t>_______________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can track my physical activity, heart rate, and sleep patterns, so it can help me monitor my overall health and fitness.</a:t>
            </a:r>
            <a:br>
              <a:rPr lang="en-US" sz="2800" dirty="0">
                <a:solidFill>
                  <a:srgbClr val="242021"/>
                </a:solidFill>
                <a:latin typeface="ChronicaPro-Book"/>
              </a:rPr>
            </a:br>
            <a:endParaRPr lang="en-US" dirty="0"/>
          </a:p>
        </p:txBody>
      </p:sp>
      <p:sp>
        <p:nvSpPr>
          <p:cNvPr id="27" name="Hộp Văn bản 4">
            <a:extLst>
              <a:ext uri="{FF2B5EF4-FFF2-40B4-BE49-F238E27FC236}">
                <a16:creationId xmlns:a16="http://schemas.microsoft.com/office/drawing/2014/main" id="{1ED13D8E-F247-D27E-267A-3C3A9829F780}"/>
              </a:ext>
            </a:extLst>
          </p:cNvPr>
          <p:cNvSpPr txBox="1"/>
          <p:nvPr/>
        </p:nvSpPr>
        <p:spPr>
          <a:xfrm>
            <a:off x="2127365" y="1689248"/>
            <a:ext cx="3784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smartwatch</a:t>
            </a:r>
          </a:p>
        </p:txBody>
      </p:sp>
    </p:spTree>
    <p:extLst>
      <p:ext uri="{BB962C8B-B14F-4D97-AF65-F5344CB8AC3E}">
        <p14:creationId xmlns:p14="http://schemas.microsoft.com/office/powerpoint/2010/main" val="1045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-0.22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87B2"/>
            </a:gs>
            <a:gs pos="95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41" y="4605839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179353" y="5367333"/>
            <a:ext cx="2438331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149435" y="4442241"/>
            <a:ext cx="2310939" cy="899515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69" y="583068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373929" y="456754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7" y="558201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73" y="381093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5924" y="403809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64441" y="233568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09050" y="2094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835" y="106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8870" y="814668"/>
            <a:ext cx="10733362" cy="461665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pen Sans" panose="020B0606030504020204" pitchFamily="34" charset="0"/>
              </a:rPr>
              <a:t>3D printer          copper          plastic          e-reader          smartwatch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9785" y="1595738"/>
            <a:ext cx="10607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3000" dirty="0">
                <a:solidFill>
                  <a:srgbClr val="242021"/>
                </a:solidFill>
                <a:latin typeface="ChronicaPro-Book"/>
              </a:rPr>
              <a:t>We often use </a:t>
            </a:r>
            <a:r>
              <a:rPr lang="en-US" sz="3000" dirty="0">
                <a:solidFill>
                  <a:srgbClr val="949599"/>
                </a:solidFill>
                <a:latin typeface="ChronicaPro-Book"/>
              </a:rPr>
              <a:t>_______________</a:t>
            </a:r>
            <a:r>
              <a:rPr lang="en-US" sz="3000" dirty="0">
                <a:solidFill>
                  <a:srgbClr val="242021"/>
                </a:solidFill>
                <a:latin typeface="ChronicaPro-Book"/>
              </a:rPr>
              <a:t>to make toys for children because it’s durable, lightweight, and easy to mold into different shapes.</a:t>
            </a:r>
            <a:br>
              <a:rPr lang="en-US" sz="3000" dirty="0">
                <a:solidFill>
                  <a:srgbClr val="242021"/>
                </a:solidFill>
                <a:latin typeface="ChronicaPro-Book"/>
              </a:rPr>
            </a:br>
            <a:endParaRPr lang="en-US" sz="3000" dirty="0"/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93AE43B3-A4ED-FB82-7CF6-4D29A21BA92D}"/>
              </a:ext>
            </a:extLst>
          </p:cNvPr>
          <p:cNvSpPr txBox="1"/>
          <p:nvPr/>
        </p:nvSpPr>
        <p:spPr>
          <a:xfrm>
            <a:off x="4479605" y="1554796"/>
            <a:ext cx="2383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plastic</a:t>
            </a:r>
          </a:p>
        </p:txBody>
      </p:sp>
    </p:spTree>
    <p:extLst>
      <p:ext uri="{BB962C8B-B14F-4D97-AF65-F5344CB8AC3E}">
        <p14:creationId xmlns:p14="http://schemas.microsoft.com/office/powerpoint/2010/main" val="5084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87B2"/>
            </a:gs>
            <a:gs pos="95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149833" y="5346881"/>
            <a:ext cx="2438331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119915" y="4421789"/>
            <a:ext cx="2310939" cy="899515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49" y="581023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344409" y="4547094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2" y="558542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53" y="3790481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404" y="4017647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64441" y="233568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9050" y="2094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835" y="106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58870" y="814668"/>
            <a:ext cx="10733362" cy="461665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pen Sans" panose="020B0606030504020204" pitchFamily="34" charset="0"/>
              </a:rPr>
              <a:t>3D printer          copper          plastic          e-reader          smartwatch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4441" y="1606518"/>
            <a:ext cx="10432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26548"/>
                </a:solidFill>
                <a:latin typeface="ChronicaPro-Bold"/>
              </a:rPr>
              <a:t>5. </a:t>
            </a:r>
            <a:r>
              <a:rPr lang="en-US" sz="3000" dirty="0">
                <a:solidFill>
                  <a:srgbClr val="242021"/>
                </a:solidFill>
                <a:latin typeface="ChronicaPro-Book"/>
              </a:rPr>
              <a:t>If I need a replacement part for a machine or device, I can use my </a:t>
            </a:r>
            <a:r>
              <a:rPr lang="en-US" sz="3000" dirty="0">
                <a:solidFill>
                  <a:srgbClr val="949599"/>
                </a:solidFill>
                <a:latin typeface="ChronicaPro-Book"/>
              </a:rPr>
              <a:t>______________</a:t>
            </a:r>
            <a:r>
              <a:rPr lang="en-US" sz="3000" dirty="0">
                <a:solidFill>
                  <a:srgbClr val="242021"/>
                </a:solidFill>
                <a:latin typeface="ChronicaPro-Book"/>
              </a:rPr>
              <a:t>to create a new one that is a perfect fit.</a:t>
            </a:r>
            <a:r>
              <a:rPr lang="en-US" sz="3000" dirty="0">
                <a:solidFill>
                  <a:srgbClr val="FFF8E7"/>
                </a:solidFill>
              </a:rPr>
              <a:t> </a:t>
            </a:r>
            <a:endParaRPr lang="vi-VN" sz="3000" dirty="0">
              <a:solidFill>
                <a:srgbClr val="FFF8E7"/>
              </a:solidFill>
            </a:endParaRPr>
          </a:p>
        </p:txBody>
      </p:sp>
      <p:sp>
        <p:nvSpPr>
          <p:cNvPr id="26" name="Hộp Văn bản 6">
            <a:extLst>
              <a:ext uri="{FF2B5EF4-FFF2-40B4-BE49-F238E27FC236}">
                <a16:creationId xmlns:a16="http://schemas.microsoft.com/office/drawing/2014/main" id="{E45BAC7B-05B9-23E4-D652-62CD1FE406AC}"/>
              </a:ext>
            </a:extLst>
          </p:cNvPr>
          <p:cNvSpPr txBox="1"/>
          <p:nvPr/>
        </p:nvSpPr>
        <p:spPr>
          <a:xfrm>
            <a:off x="2786837" y="2052794"/>
            <a:ext cx="3784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3D printer</a:t>
            </a:r>
          </a:p>
        </p:txBody>
      </p:sp>
    </p:spTree>
    <p:extLst>
      <p:ext uri="{BB962C8B-B14F-4D97-AF65-F5344CB8AC3E}">
        <p14:creationId xmlns:p14="http://schemas.microsoft.com/office/powerpoint/2010/main" val="14856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chemeClr val="bg1"/>
            </a:gs>
            <a:gs pos="100000">
              <a:schemeClr val="accent2">
                <a:lumMod val="10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4441" y="233568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9050" y="2094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835" y="106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935D307-55B3-8E16-7F3F-C1171F53E814}"/>
              </a:ext>
            </a:extLst>
          </p:cNvPr>
          <p:cNvSpPr txBox="1"/>
          <p:nvPr/>
        </p:nvSpPr>
        <p:spPr>
          <a:xfrm>
            <a:off x="3269083" y="979787"/>
            <a:ext cx="3784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copper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484B5AE-E9E9-7339-9F96-AE07F0C2716F}"/>
              </a:ext>
            </a:extLst>
          </p:cNvPr>
          <p:cNvSpPr txBox="1"/>
          <p:nvPr/>
        </p:nvSpPr>
        <p:spPr>
          <a:xfrm>
            <a:off x="206478" y="1012688"/>
            <a:ext cx="1145983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We often use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 make power lines and electrical wires because it is a good conductor of electricity.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 can adjust the text size and font to suit my reading preferences on my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My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can track my physical activity, heart rate, and sleep patterns, so it can help me monitor my overall health and fitness.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We often use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 make toys for children because it’s durable, lightweight, and easy to mold into different shapes.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If I need a replacement part for a machine or device, I can use my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 create a new one that is a perfect fit.</a:t>
            </a:r>
            <a:r>
              <a:rPr lang="en-US" sz="2800" dirty="0"/>
              <a:t> </a:t>
            </a:r>
            <a:endParaRPr lang="vi-VN" sz="28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A6BB004-341F-9261-E4F1-98E0F3232369}"/>
              </a:ext>
            </a:extLst>
          </p:cNvPr>
          <p:cNvSpPr txBox="1"/>
          <p:nvPr/>
        </p:nvSpPr>
        <p:spPr>
          <a:xfrm>
            <a:off x="1035852" y="2237895"/>
            <a:ext cx="2543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e-reader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D13D8E-F247-D27E-267A-3C3A9829F780}"/>
              </a:ext>
            </a:extLst>
          </p:cNvPr>
          <p:cNvSpPr txBox="1"/>
          <p:nvPr/>
        </p:nvSpPr>
        <p:spPr>
          <a:xfrm>
            <a:off x="1602828" y="2724598"/>
            <a:ext cx="3784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smartwatch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3AE43B3-A4ED-FB82-7CF6-4D29A21BA92D}"/>
              </a:ext>
            </a:extLst>
          </p:cNvPr>
          <p:cNvSpPr txBox="1"/>
          <p:nvPr/>
        </p:nvSpPr>
        <p:spPr>
          <a:xfrm>
            <a:off x="3578942" y="3886089"/>
            <a:ext cx="3784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plastic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45BAC7B-05B9-23E4-D652-62CD1FE406AC}"/>
              </a:ext>
            </a:extLst>
          </p:cNvPr>
          <p:cNvSpPr txBox="1"/>
          <p:nvPr/>
        </p:nvSpPr>
        <p:spPr>
          <a:xfrm>
            <a:off x="660352" y="5185104"/>
            <a:ext cx="3784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3D printer</a:t>
            </a:r>
          </a:p>
        </p:txBody>
      </p:sp>
    </p:spTree>
    <p:extLst>
      <p:ext uri="{BB962C8B-B14F-4D97-AF65-F5344CB8AC3E}">
        <p14:creationId xmlns:p14="http://schemas.microsoft.com/office/powerpoint/2010/main" val="24590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D1C6AB">
                <a:alpha val="1000"/>
              </a:srgbClr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56285" y="12515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3805" y="106902"/>
            <a:ext cx="513483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0315" y="0"/>
            <a:ext cx="40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6D723F1-7329-1EA9-F38F-FA234A038525}"/>
              </a:ext>
            </a:extLst>
          </p:cNvPr>
          <p:cNvSpPr txBox="1"/>
          <p:nvPr/>
        </p:nvSpPr>
        <p:spPr>
          <a:xfrm>
            <a:off x="280315" y="920879"/>
            <a:ext cx="1163638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My teacher advised I ______ harder to pass the exam.</a:t>
            </a:r>
          </a:p>
          <a:p>
            <a:r>
              <a:rPr lang="en-US" sz="30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A. studies 		B. study		C. studying 		D. to study</a:t>
            </a:r>
          </a:p>
          <a:p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The professor suggested he should______ the research before March.</a:t>
            </a:r>
          </a:p>
          <a:p>
            <a:r>
              <a:rPr lang="en-US" sz="30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A. submit 		B. submitting	C. submits 		D. would submit</a:t>
            </a:r>
          </a:p>
          <a:p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Her leader suggested ______ on time.</a:t>
            </a:r>
          </a:p>
          <a:p>
            <a:r>
              <a:rPr lang="en-US" sz="30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A. be			B. being		C. is 			D. to be</a:t>
            </a:r>
          </a:p>
          <a:p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4. </a:t>
            </a:r>
            <a:r>
              <a:rPr lang="en-US" sz="30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Linh recommended that Nam ______ a new e-reader.</a:t>
            </a:r>
          </a:p>
          <a:p>
            <a:r>
              <a:rPr lang="en-US" sz="30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A. should buy 	B. bought		C. buying 		D. will buy</a:t>
            </a:r>
          </a:p>
          <a:p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5. </a:t>
            </a:r>
            <a:r>
              <a:rPr lang="en-US" sz="30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The coaches advised that we ______ a Facebook group.</a:t>
            </a:r>
          </a:p>
          <a:p>
            <a:r>
              <a:rPr lang="en-US" sz="30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A. creating 		B. created		C. to create 		D. create</a:t>
            </a:r>
            <a:endParaRPr lang="vi-VN" sz="3000" dirty="0">
              <a:solidFill>
                <a:schemeClr val="tx2"/>
              </a:solidFill>
              <a:latin typeface="Times New Roman" panose="02020603050405020304" pitchFamily="18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CA68C7E2-8F9B-A1DF-C2ED-F727B501E5A5}"/>
              </a:ext>
            </a:extLst>
          </p:cNvPr>
          <p:cNvSpPr/>
          <p:nvPr/>
        </p:nvSpPr>
        <p:spPr>
          <a:xfrm>
            <a:off x="2990510" y="1435510"/>
            <a:ext cx="558936" cy="5112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C00000"/>
              </a:solidFill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08A51EFE-DA09-4F71-AA0C-957DCBFAFC6C}"/>
              </a:ext>
            </a:extLst>
          </p:cNvPr>
          <p:cNvSpPr/>
          <p:nvPr/>
        </p:nvSpPr>
        <p:spPr>
          <a:xfrm>
            <a:off x="193196" y="2334934"/>
            <a:ext cx="579863" cy="55595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3E2D373C-BB95-4469-93A8-66282A68350A}"/>
              </a:ext>
            </a:extLst>
          </p:cNvPr>
          <p:cNvSpPr/>
          <p:nvPr/>
        </p:nvSpPr>
        <p:spPr>
          <a:xfrm>
            <a:off x="2969583" y="3232364"/>
            <a:ext cx="579863" cy="55595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03894632-70D7-4264-0036-1FC0BD20A323}"/>
              </a:ext>
            </a:extLst>
          </p:cNvPr>
          <p:cNvSpPr/>
          <p:nvPr/>
        </p:nvSpPr>
        <p:spPr>
          <a:xfrm>
            <a:off x="266291" y="4169334"/>
            <a:ext cx="579863" cy="55595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9C489A2B-1BC2-434D-5CAC-80269EB963CA}"/>
              </a:ext>
            </a:extLst>
          </p:cNvPr>
          <p:cNvSpPr/>
          <p:nvPr/>
        </p:nvSpPr>
        <p:spPr>
          <a:xfrm>
            <a:off x="9380216" y="5073901"/>
            <a:ext cx="579863" cy="55595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D1C6AB">
                <a:alpha val="1000"/>
              </a:srgbClr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19"/>
            <a:ext cx="12192000" cy="867540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5584" y="1030999"/>
            <a:ext cx="110871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blank with the correct form of the verb in brackets</a:t>
            </a:r>
            <a:endParaRPr lang="en-US" sz="2800" b="1" dirty="0">
              <a:solidFill>
                <a:schemeClr val="tx2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2978" y="100329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764" y="90065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2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tx2"/>
              </a:solidFill>
              <a:latin typeface="Myriad Pro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93343" y="1554219"/>
            <a:ext cx="1209748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chemeClr val="tx2"/>
                </a:solidFill>
                <a:effectLst/>
                <a:latin typeface="ChronicaPro-Bold"/>
              </a:rPr>
              <a:t>1. </a:t>
            </a:r>
            <a:r>
              <a:rPr lang="en-US" sz="2600" i="0" dirty="0">
                <a:solidFill>
                  <a:schemeClr val="tx2"/>
                </a:solidFill>
                <a:effectLst/>
                <a:latin typeface="ChronicaPro-Bold"/>
              </a:rPr>
              <a:t>I recommend that you (reduce) _____________ your screentime.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chemeClr val="tx2"/>
                </a:solidFill>
                <a:effectLst/>
                <a:latin typeface="ChronicaPro-Bold"/>
              </a:rPr>
              <a:t>2.</a:t>
            </a:r>
            <a:r>
              <a:rPr lang="en-US" sz="2600" i="0" dirty="0">
                <a:solidFill>
                  <a:schemeClr val="tx2"/>
                </a:solidFill>
                <a:effectLst/>
                <a:latin typeface="ChronicaPro-Bold"/>
              </a:rPr>
              <a:t> It’s so cold outside. We suggest (close) _____________ the window.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chemeClr val="tx2"/>
                </a:solidFill>
                <a:effectLst/>
                <a:latin typeface="ChronicaPro-Bold"/>
              </a:rPr>
              <a:t>3. </a:t>
            </a:r>
            <a:r>
              <a:rPr lang="en-US" sz="2600" i="0" dirty="0">
                <a:solidFill>
                  <a:schemeClr val="tx2"/>
                </a:solidFill>
                <a:effectLst/>
                <a:latin typeface="ChronicaPro-Bold"/>
              </a:rPr>
              <a:t>My teacher advised that I (look) __________ for a part-time job to earn more money.</a:t>
            </a:r>
          </a:p>
          <a:p>
            <a:pPr>
              <a:lnSpc>
                <a:spcPct val="150000"/>
              </a:lnSpc>
            </a:pPr>
            <a:r>
              <a:rPr lang="en-US" sz="2600" i="0" dirty="0">
                <a:solidFill>
                  <a:schemeClr val="tx2"/>
                </a:solidFill>
                <a:effectLst/>
                <a:latin typeface="ChronicaPro-Bold"/>
              </a:rPr>
              <a:t>4. Henry has recommended (choose) _____________ a better smartwatch for your dad.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chemeClr val="tx2"/>
                </a:solidFill>
                <a:effectLst/>
                <a:latin typeface="ChronicaPro-Bold"/>
              </a:rPr>
              <a:t>5. </a:t>
            </a:r>
            <a:r>
              <a:rPr lang="en-US" sz="2600" i="0" dirty="0">
                <a:solidFill>
                  <a:schemeClr val="tx2"/>
                </a:solidFill>
                <a:effectLst/>
                <a:latin typeface="ChronicaPro-Bold"/>
              </a:rPr>
              <a:t>The government advised (travel) _______________ by bus to reduce environmental pollution.</a:t>
            </a:r>
            <a:endParaRPr lang="vi-VN" sz="2600" dirty="0">
              <a:solidFill>
                <a:schemeClr val="tx2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C616668-CC87-BA47-5F4A-DB92D327073C}"/>
              </a:ext>
            </a:extLst>
          </p:cNvPr>
          <p:cNvSpPr txBox="1"/>
          <p:nvPr/>
        </p:nvSpPr>
        <p:spPr>
          <a:xfrm>
            <a:off x="5094925" y="1719496"/>
            <a:ext cx="3011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(should) reduce</a:t>
            </a:r>
            <a:endParaRPr lang="en-US" sz="2400" b="1" i="0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A401B75-95C3-820F-07F4-5EC1C0B0BE74}"/>
              </a:ext>
            </a:extLst>
          </p:cNvPr>
          <p:cNvSpPr txBox="1"/>
          <p:nvPr/>
        </p:nvSpPr>
        <p:spPr>
          <a:xfrm>
            <a:off x="6763464" y="2330986"/>
            <a:ext cx="3011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closing</a:t>
            </a:r>
            <a:endParaRPr lang="en-US" sz="2400" b="1" i="0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4CCE642-F2C4-7BD1-03F8-FDBCE8CF045E}"/>
              </a:ext>
            </a:extLst>
          </p:cNvPr>
          <p:cNvSpPr txBox="1"/>
          <p:nvPr/>
        </p:nvSpPr>
        <p:spPr>
          <a:xfrm>
            <a:off x="5094924" y="2940646"/>
            <a:ext cx="3011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(should) look</a:t>
            </a:r>
            <a:endParaRPr lang="en-US" sz="2400" b="1" i="0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A60AB7F-3D3B-BE48-A839-D02237B6BE20}"/>
              </a:ext>
            </a:extLst>
          </p:cNvPr>
          <p:cNvSpPr txBox="1"/>
          <p:nvPr/>
        </p:nvSpPr>
        <p:spPr>
          <a:xfrm>
            <a:off x="5821006" y="4081651"/>
            <a:ext cx="3011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choosing</a:t>
            </a:r>
            <a:endParaRPr lang="en-US" sz="2400" b="1" i="0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D35B82C-4DF1-EF87-0BD9-3B7E46973E1B}"/>
              </a:ext>
            </a:extLst>
          </p:cNvPr>
          <p:cNvSpPr txBox="1"/>
          <p:nvPr/>
        </p:nvSpPr>
        <p:spPr>
          <a:xfrm>
            <a:off x="5616957" y="5264758"/>
            <a:ext cx="3011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travelling </a:t>
            </a:r>
            <a:endParaRPr lang="en-US" sz="2400" b="1" i="0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83378" y="103665"/>
            <a:ext cx="52451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sym typeface="+mn-ea"/>
              </a:rPr>
              <a:t>GRAMMAR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D1C6AB">
                <a:alpha val="1000"/>
              </a:srgbClr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19"/>
            <a:ext cx="12192000" cy="922020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E8D38B7-2217-D12E-B4E2-E958250D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39" y="1672959"/>
            <a:ext cx="11022451" cy="3412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3823" y="0"/>
            <a:ext cx="665988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800" b="1" dirty="0">
                <a:solidFill>
                  <a:schemeClr val="tx1">
                    <a:lumMod val="50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77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135" y="1038471"/>
            <a:ext cx="1191886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b="1" dirty="0">
                <a:solidFill>
                  <a:srgbClr val="0070C0"/>
                </a:solidFill>
                <a:latin typeface="Sitka Subheading" panose="02000505000000020004" pitchFamily="2" charset="0"/>
              </a:rPr>
              <a:t> </a:t>
            </a:r>
            <a:r>
              <a:rPr lang="vi-VN" sz="2600" b="1" dirty="0">
                <a:solidFill>
                  <a:srgbClr val="0070C0"/>
                </a:solidFill>
                <a:latin typeface="Sitka Subheading" panose="02000505000000020004" pitchFamily="2" charset="0"/>
              </a:rPr>
              <a:t>A COMPETITION FOR DESIGNING LEAFLETS ON ELECTRONIC</a:t>
            </a:r>
            <a:r>
              <a:rPr lang="en-US" sz="2600" b="1" dirty="0">
                <a:solidFill>
                  <a:srgbClr val="0070C0"/>
                </a:solidFill>
                <a:latin typeface="Sitka Subheading" panose="02000505000000020004" pitchFamily="2" charset="0"/>
              </a:rPr>
              <a:t> </a:t>
            </a:r>
            <a:r>
              <a:rPr lang="vi-VN" sz="2600" b="1" dirty="0">
                <a:solidFill>
                  <a:srgbClr val="0070C0"/>
                </a:solidFill>
                <a:latin typeface="Sitka Subheading" panose="02000505000000020004" pitchFamily="2" charset="0"/>
              </a:rPr>
              <a:t>DEVICES</a:t>
            </a:r>
            <a:endParaRPr lang="en-US" sz="2600" b="1" dirty="0">
              <a:solidFill>
                <a:srgbClr val="0070C0"/>
              </a:solidFill>
              <a:latin typeface="Sitka Subheading" panose="02000505000000020004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172" y="-7619"/>
            <a:ext cx="12192000" cy="922020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6" name="Round Single Corner Rectangle 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73823" y="0"/>
            <a:ext cx="6659880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200" b="1" dirty="0">
                <a:solidFill>
                  <a:schemeClr val="tx1">
                    <a:lumMod val="50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4904" y="1654984"/>
            <a:ext cx="111281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i="1" dirty="0">
                <a:solidFill>
                  <a:srgbClr val="C00000"/>
                </a:solidFill>
              </a:rPr>
              <a:t>You are taking part in a competition for designing leaflets on electronic devices. Work in groups.</a:t>
            </a:r>
            <a:endParaRPr lang="en-US" sz="2500" i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822" y="2480725"/>
            <a:ext cx="111138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Choose an electronic device and design a leaflet to promote it, including</a:t>
            </a:r>
            <a:endParaRPr lang="en-US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4904" y="3116116"/>
            <a:ext cx="88097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52321D"/>
                </a:solidFill>
              </a:rPr>
              <a:t>name of the electronic device</a:t>
            </a:r>
            <a:endParaRPr lang="en-US" sz="2800" dirty="0">
              <a:solidFill>
                <a:srgbClr val="52321D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52321D"/>
                </a:solidFill>
              </a:rPr>
              <a:t>its appearance, main parts, key features, etc.</a:t>
            </a:r>
            <a:endParaRPr lang="en-US" sz="2800" dirty="0">
              <a:solidFill>
                <a:srgbClr val="52321D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52321D"/>
                </a:solidFill>
              </a:rPr>
              <a:t>its benefits</a:t>
            </a:r>
            <a:endParaRPr lang="en-US" sz="2800" dirty="0">
              <a:solidFill>
                <a:srgbClr val="52321D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52321D"/>
                </a:solidFill>
              </a:rPr>
              <a:t>pictures or photos to illustrate the electronic device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07836" y="4951834"/>
            <a:ext cx="9707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Present your leaflet to the other groups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7836" y="5706845"/>
            <a:ext cx="8262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Vote for the best leaflet. </a:t>
            </a:r>
          </a:p>
        </p:txBody>
      </p:sp>
    </p:spTree>
    <p:extLst>
      <p:ext uri="{BB962C8B-B14F-4D97-AF65-F5344CB8AC3E}">
        <p14:creationId xmlns:p14="http://schemas.microsoft.com/office/powerpoint/2010/main" val="2678201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D1C6AB">
                <a:alpha val="1000"/>
              </a:srgbClr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00254" y="1401836"/>
            <a:ext cx="109875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2"/>
                </a:solidFill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tx2"/>
                </a:solidFill>
              </a:rPr>
              <a:t>Review the vocabulary and grammar of Unit 11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tx2"/>
                </a:solidFill>
              </a:rPr>
              <a:t>Apply what they have learnt (vocabulary and grammar) into practice through a project.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426" y="1282822"/>
            <a:ext cx="2461574" cy="16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43530" y="155088"/>
            <a:ext cx="53740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075123" y="1297479"/>
            <a:ext cx="7465057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600682" y="1333022"/>
            <a:ext cx="74866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ELECTRONIC DEVICES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85630" y="95637"/>
            <a:ext cx="888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30656" y="1145840"/>
            <a:ext cx="1129916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D1C6AB">
                <a:alpha val="1000"/>
              </a:srgbClr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66134" y="-16549"/>
            <a:ext cx="497786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2700" y="1302262"/>
            <a:ext cx="11184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25000"/>
                  </a:schemeClr>
                </a:solidFill>
              </a:rPr>
              <a:t>- </a:t>
            </a:r>
            <a:r>
              <a:rPr lang="en-US" sz="3600" b="1" spc="-2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 the project</a:t>
            </a:r>
            <a:endParaRPr lang="en-US" sz="3600" b="1" dirty="0">
              <a:solidFill>
                <a:schemeClr val="tx1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spc="-2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Prepare for the next lesson: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Unit 12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329" y="3361690"/>
            <a:ext cx="3496310" cy="34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84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868" indent="-285718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2873" indent="-228574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023" indent="-228574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171" indent="-228574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320" indent="-22857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468" indent="-22857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8618" indent="-22857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5767" indent="-22857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F18E4EF-8DC0-40C1-BBBD-637A094E1136}" type="slidenum">
              <a:rPr lang="en-US" sz="1400"/>
              <a:pPr/>
              <a:t>21</a:t>
            </a:fld>
            <a:endParaRPr lang="en-US" sz="1400"/>
          </a:p>
        </p:txBody>
      </p:sp>
      <p:sp>
        <p:nvSpPr>
          <p:cNvPr id="142339" name="WordArt 3"/>
          <p:cNvSpPr>
            <a:spLocks noChangeArrowheads="1" noChangeShapeType="1" noTextEdit="1"/>
          </p:cNvSpPr>
          <p:nvPr/>
        </p:nvSpPr>
        <p:spPr bwMode="auto">
          <a:xfrm>
            <a:off x="2097500" y="887771"/>
            <a:ext cx="7203817" cy="4976965"/>
          </a:xfrm>
          <a:prstGeom prst="rect">
            <a:avLst/>
          </a:prstGeom>
        </p:spPr>
        <p:txBody>
          <a:bodyPr spcFirstLastPara="1" wrap="none" lIns="91432" tIns="45715" rIns="91432" bIns="45715" numCol="1" fromWordArt="1">
            <a:prstTxWarp prst="textArchUp">
              <a:avLst>
                <a:gd name="adj" fmla="val 11616380"/>
              </a:avLst>
            </a:prstTxWarp>
          </a:bodyPr>
          <a:lstStyle/>
          <a:p>
            <a:pPr algn="ctr"/>
            <a:r>
              <a:rPr lang="en-US" sz="4267" kern="1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THANK</a:t>
            </a:r>
            <a:r>
              <a:rPr lang="en-US" sz="4267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 </a:t>
            </a:r>
            <a:r>
              <a:rPr lang="en-US" sz="4267" kern="1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YOU</a:t>
            </a:r>
            <a:r>
              <a:rPr lang="en-US" sz="4267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 </a:t>
            </a:r>
            <a:r>
              <a:rPr lang="en-US" sz="4267" kern="1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FOR</a:t>
            </a:r>
            <a:r>
              <a:rPr lang="en-US" sz="4267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 </a:t>
            </a:r>
            <a:r>
              <a:rPr lang="en-US" sz="4267" kern="1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ATTENTION</a:t>
            </a:r>
            <a:r>
              <a:rPr lang="en-US" sz="4267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!</a:t>
            </a:r>
          </a:p>
        </p:txBody>
      </p:sp>
      <p:pic>
        <p:nvPicPr>
          <p:cNvPr id="142342" name="Picture 6" descr="a2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25" y="1597537"/>
            <a:ext cx="6982492" cy="499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826" y="68826"/>
            <a:ext cx="11956026" cy="66526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8310"/>
      </p:ext>
    </p:extLst>
  </p:cSld>
  <p:clrMapOvr>
    <a:masterClrMapping/>
  </p:clrMapOvr>
  <p:transition>
    <p:sndAc>
      <p:stSnd>
        <p:snd r:embed="rId2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D1C6AB">
                <a:alpha val="1000"/>
              </a:srgbClr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5303" y="2362896"/>
            <a:ext cx="4807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</a:t>
            </a:r>
          </a:p>
          <a:p>
            <a:pPr algn="ctr"/>
            <a:r>
              <a:rPr lang="en-US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STORMING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C95C995-7DE5-CC52-08BF-DD192CB1A30A}"/>
              </a:ext>
            </a:extLst>
          </p:cNvPr>
          <p:cNvSpPr txBox="1"/>
          <p:nvPr/>
        </p:nvSpPr>
        <p:spPr>
          <a:xfrm>
            <a:off x="5083277" y="2903670"/>
            <a:ext cx="639998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 as many electronic devices as possible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06783" y="80793"/>
            <a:ext cx="308204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326951" y="2212"/>
            <a:ext cx="1686077" cy="3077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rgbClr val="FF0000"/>
                </a:solidFill>
                <a:latin typeface="Calibri"/>
              </a:rPr>
              <a:t>1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minute to start</a:t>
            </a:r>
          </a:p>
        </p:txBody>
      </p:sp>
      <p:pic>
        <p:nvPicPr>
          <p:cNvPr id="21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6951" y="327663"/>
            <a:ext cx="1686077" cy="73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D1C6AB">
                <a:alpha val="1000"/>
              </a:srgbClr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3B9D2D-43A2-E905-06A8-70014CACD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980"/>
          <a:stretch/>
        </p:blipFill>
        <p:spPr>
          <a:xfrm>
            <a:off x="555424" y="2451674"/>
            <a:ext cx="10901007" cy="350191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95615" y="1198799"/>
            <a:ext cx="10815315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name of an electronic device under each picture.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0224" y="117832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3009" y="10756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57FEAA4-7C74-C1D7-5B85-7CFA2863DDFD}"/>
              </a:ext>
            </a:extLst>
          </p:cNvPr>
          <p:cNvSpPr txBox="1"/>
          <p:nvPr/>
        </p:nvSpPr>
        <p:spPr>
          <a:xfrm>
            <a:off x="7490032" y="5204072"/>
            <a:ext cx="5494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48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smartwatch	</a:t>
            </a:r>
            <a:endParaRPr lang="en-US" sz="3200" b="1" i="0" dirty="0">
              <a:solidFill>
                <a:srgbClr val="F26548"/>
              </a:solidFill>
              <a:effectLst/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6797" y="-36036"/>
            <a:ext cx="52451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FFFF00"/>
                </a:solidFill>
                <a:sym typeface="+mn-ea"/>
              </a:rPr>
              <a:t>VOCABULARY </a:t>
            </a:r>
            <a:endParaRPr lang="en-US" sz="3600" b="1" dirty="0">
              <a:solidFill>
                <a:srgbClr val="FFFF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D1C6AB">
                <a:alpha val="1000"/>
              </a:srgbClr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E3D25B-FEF7-C32E-C4B8-A438976D9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F58F9B12-34DD-4005-7B14-D7D636479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39" b="31866"/>
          <a:stretch/>
        </p:blipFill>
        <p:spPr>
          <a:xfrm>
            <a:off x="620632" y="2029432"/>
            <a:ext cx="11070554" cy="3909075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83188352-56D1-0AF6-B7B1-7C5CB367C995}"/>
              </a:ext>
            </a:extLst>
          </p:cNvPr>
          <p:cNvSpPr txBox="1"/>
          <p:nvPr/>
        </p:nvSpPr>
        <p:spPr>
          <a:xfrm>
            <a:off x="2003632" y="5070258"/>
            <a:ext cx="5494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Sitka Subheading" panose="02000505000000020004" pitchFamily="2" charset="0"/>
                <a:ea typeface="Source Sans Pro" panose="020B0503030403020204" pitchFamily="34" charset="0"/>
              </a:rPr>
              <a:t>robotic vacuum cleaner</a:t>
            </a:r>
            <a:endParaRPr lang="en-US" sz="3200" b="1" i="0" dirty="0">
              <a:solidFill>
                <a:srgbClr val="C00000"/>
              </a:solidFill>
              <a:effectLst/>
              <a:latin typeface="Sitka Subheading" panose="02000505000000020004" pitchFamily="2" charset="0"/>
              <a:ea typeface="Source Sans Pro" panose="020B0503030403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27C6609-DF24-9088-E6CA-9B285E347E35}"/>
              </a:ext>
            </a:extLst>
          </p:cNvPr>
          <p:cNvSpPr txBox="1"/>
          <p:nvPr/>
        </p:nvSpPr>
        <p:spPr>
          <a:xfrm>
            <a:off x="7498395" y="5070257"/>
            <a:ext cx="5494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Sitka Subheading" panose="02000505000000020004" pitchFamily="2" charset="0"/>
                <a:ea typeface="Source Sans Pro" panose="020B0503030403020204" pitchFamily="34" charset="0"/>
              </a:rPr>
              <a:t>3D printer </a:t>
            </a:r>
            <a:endParaRPr lang="en-US" sz="3200" b="1" i="0" dirty="0">
              <a:solidFill>
                <a:srgbClr val="C00000"/>
              </a:solidFill>
              <a:effectLst/>
              <a:latin typeface="Sitka Subheading" panose="02000505000000020004" pitchFamily="2" charset="0"/>
              <a:ea typeface="Source Sans Pro" panose="020B0503030403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95615" y="1198799"/>
            <a:ext cx="10815315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name of an electronic device under each picture.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0224" y="117832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3009" y="10756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6797" y="-36036"/>
            <a:ext cx="52451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FFFF00"/>
                </a:solidFill>
                <a:sym typeface="+mn-ea"/>
              </a:rPr>
              <a:t>VOCABULARY </a:t>
            </a:r>
            <a:endParaRPr lang="en-US" sz="3600" b="1" dirty="0">
              <a:solidFill>
                <a:srgbClr val="FFFF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280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D1C6AB">
                <a:alpha val="1000"/>
              </a:srgbClr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57635-0109-AC3C-97C8-29164ED3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2CBB201-36B6-78A6-74E7-649A32CC1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" t="68596" r="-247" b="-705"/>
          <a:stretch/>
        </p:blipFill>
        <p:spPr>
          <a:xfrm>
            <a:off x="305705" y="2388448"/>
            <a:ext cx="11157102" cy="3677816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884D60C8-7FFC-6CDA-D3EF-895487B4F1EE}"/>
              </a:ext>
            </a:extLst>
          </p:cNvPr>
          <p:cNvSpPr txBox="1"/>
          <p:nvPr/>
        </p:nvSpPr>
        <p:spPr>
          <a:xfrm>
            <a:off x="1602188" y="5016009"/>
            <a:ext cx="5494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portable music player</a:t>
            </a:r>
            <a:endParaRPr lang="en-US" sz="32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4B1F7D-916B-3A39-3ACC-6B4B9E844DAF}"/>
              </a:ext>
            </a:extLst>
          </p:cNvPr>
          <p:cNvSpPr txBox="1"/>
          <p:nvPr/>
        </p:nvSpPr>
        <p:spPr>
          <a:xfrm>
            <a:off x="7264527" y="5016009"/>
            <a:ext cx="5494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camcorder</a:t>
            </a:r>
            <a:endParaRPr lang="en-US" sz="32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95615" y="1198799"/>
            <a:ext cx="10815315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name of an electronic device under each picture.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0224" y="117832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3009" y="10756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6797" y="-36036"/>
            <a:ext cx="52451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FFFF00"/>
                </a:solidFill>
                <a:sym typeface="+mn-ea"/>
              </a:rPr>
              <a:t>VOCABULARY </a:t>
            </a:r>
            <a:endParaRPr lang="en-US" sz="3600" b="1" dirty="0">
              <a:solidFill>
                <a:srgbClr val="FFFF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393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000">
              <a:schemeClr val="bg1"/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4441" y="233568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9050" y="2094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835" y="106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484B5AE-E9E9-7339-9F96-AE07F0C2716F}"/>
              </a:ext>
            </a:extLst>
          </p:cNvPr>
          <p:cNvSpPr txBox="1"/>
          <p:nvPr/>
        </p:nvSpPr>
        <p:spPr>
          <a:xfrm>
            <a:off x="461835" y="1501360"/>
            <a:ext cx="1145983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We often use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 make power lines and electrical wires because it is a good conductor of electricity.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 can adjust the text size and font to suit my reading preferences on my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My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can track my physical activity, heart rate, and sleep patterns, so it can help me monitor my overall health and fitness.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We often use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 make toys for children because it’s durable, lightweight, and easy to mold into different shapes.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If I need a replacement part for a machine or device, I can use my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 create a new one that is a perfect fit.</a:t>
            </a:r>
            <a:r>
              <a:rPr lang="en-US" sz="2800" dirty="0"/>
              <a:t> </a:t>
            </a:r>
            <a:endParaRPr lang="vi-VN" sz="2800" dirty="0"/>
          </a:p>
        </p:txBody>
      </p:sp>
      <p:sp>
        <p:nvSpPr>
          <p:cNvPr id="2" name="Rectangle 1"/>
          <p:cNvSpPr/>
          <p:nvPr/>
        </p:nvSpPr>
        <p:spPr>
          <a:xfrm>
            <a:off x="858870" y="814668"/>
            <a:ext cx="10733362" cy="461665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pen Sans" panose="020B0606030504020204" pitchFamily="34" charset="0"/>
              </a:rPr>
              <a:t>3D printer          copper          plastic          e-reader          smartwatch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Down Arrow Callout 9"/>
          <p:cNvSpPr/>
          <p:nvPr/>
        </p:nvSpPr>
        <p:spPr>
          <a:xfrm>
            <a:off x="10619550" y="6249878"/>
            <a:ext cx="1160206" cy="608122"/>
          </a:xfrm>
          <a:prstGeom prst="downArrowCallout">
            <a:avLst/>
          </a:prstGeom>
          <a:solidFill>
            <a:srgbClr val="D1C6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07109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000">
              <a:schemeClr val="bg1"/>
            </a:gs>
            <a:gs pos="100000">
              <a:schemeClr val="accent5">
                <a:lumMod val="10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497109" y="664533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7" y="-800100"/>
            <a:ext cx="609600" cy="609600"/>
          </a:xfrm>
          <a:prstGeom prst="rect">
            <a:avLst/>
          </a:prstGeom>
        </p:spPr>
      </p:pic>
      <p:pic>
        <p:nvPicPr>
          <p:cNvPr id="9" name="Picture 14" descr="duck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576" y="-128387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3" y="5883378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85" y="5783827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49" y="5976938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3" y="1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525" y="3434314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" y="3250842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50405" y="48770"/>
            <a:ext cx="1740476" cy="644013"/>
          </a:xfrm>
          <a:prstGeom prst="ellipse">
            <a:avLst/>
          </a:prstGeom>
          <a:solidFill>
            <a:schemeClr val="tx1">
              <a:lumMod val="9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135313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-1" y="4534624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226614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3" y="1714503"/>
            <a:ext cx="2060627" cy="1383912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00" y="2226613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5" y="1714503"/>
            <a:ext cx="2060627" cy="1383912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2226613"/>
            <a:ext cx="1969179" cy="174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7" y="1714503"/>
            <a:ext cx="2060627" cy="1383912"/>
          </a:xfrm>
          <a:prstGeom prst="rect">
            <a:avLst/>
          </a:prstGeom>
        </p:spPr>
      </p:pic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7" y="2226611"/>
            <a:ext cx="1969179" cy="1743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1714501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4" y="2226610"/>
            <a:ext cx="1969179" cy="17436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9" y="1714500"/>
            <a:ext cx="2060627" cy="13839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70592"/>
            <a:ext cx="6095999" cy="334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4270592"/>
            <a:ext cx="6095999" cy="334819"/>
          </a:xfrm>
          <a:prstGeom prst="rect">
            <a:avLst/>
          </a:prstGeom>
        </p:spPr>
      </p:pic>
      <p:sp>
        <p:nvSpPr>
          <p:cNvPr id="3" name="Right Arrow 2">
            <a:hlinkClick r:id="rId24" action="ppaction://hlinksldjump"/>
          </p:cNvPr>
          <p:cNvSpPr/>
          <p:nvPr/>
        </p:nvSpPr>
        <p:spPr>
          <a:xfrm>
            <a:off x="10471355" y="6417469"/>
            <a:ext cx="700170" cy="4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29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87B2"/>
            </a:gs>
            <a:gs pos="95000">
              <a:schemeClr val="bg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336331" y="5264824"/>
            <a:ext cx="2438331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06413" y="4339732"/>
            <a:ext cx="2310939" cy="899515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47" y="572817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530906" y="4465038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89" y="559977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54" y="53290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52" y="3708424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2901" y="393558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64441" y="233568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09050" y="2094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1835" y="106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58870" y="814668"/>
            <a:ext cx="10733362" cy="461665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pen Sans" panose="020B0606030504020204" pitchFamily="34" charset="0"/>
              </a:rPr>
              <a:t>3D printer          copper          plastic          e-reader          smartwatch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7376" y="1641243"/>
            <a:ext cx="10423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3000" dirty="0">
                <a:solidFill>
                  <a:srgbClr val="242021"/>
                </a:solidFill>
                <a:latin typeface="ChronicaPro-Book"/>
              </a:rPr>
              <a:t>We often use </a:t>
            </a:r>
            <a:r>
              <a:rPr lang="en-US" sz="3000" dirty="0">
                <a:solidFill>
                  <a:srgbClr val="949599"/>
                </a:solidFill>
                <a:latin typeface="ChronicaPro-Book"/>
              </a:rPr>
              <a:t>_______________ </a:t>
            </a:r>
            <a:r>
              <a:rPr lang="en-US" sz="3000" dirty="0">
                <a:solidFill>
                  <a:srgbClr val="242021"/>
                </a:solidFill>
                <a:latin typeface="ChronicaPro-Book"/>
              </a:rPr>
              <a:t>to make power lines and electrical wires because it is a good conductor of electricity.</a:t>
            </a:r>
            <a:endParaRPr lang="en-US" sz="3000" dirty="0"/>
          </a:p>
        </p:txBody>
      </p:sp>
      <p:sp>
        <p:nvSpPr>
          <p:cNvPr id="32" name="Hộp Văn bản 14">
            <a:extLst>
              <a:ext uri="{FF2B5EF4-FFF2-40B4-BE49-F238E27FC236}">
                <a16:creationId xmlns:a16="http://schemas.microsoft.com/office/drawing/2014/main" id="{9935D307-55B3-8E16-7F3F-C1171F53E814}"/>
              </a:ext>
            </a:extLst>
          </p:cNvPr>
          <p:cNvSpPr txBox="1"/>
          <p:nvPr/>
        </p:nvSpPr>
        <p:spPr>
          <a:xfrm>
            <a:off x="4062901" y="1519096"/>
            <a:ext cx="20249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copper </a:t>
            </a:r>
          </a:p>
        </p:txBody>
      </p:sp>
    </p:spTree>
    <p:extLst>
      <p:ext uri="{BB962C8B-B14F-4D97-AF65-F5344CB8AC3E}">
        <p14:creationId xmlns:p14="http://schemas.microsoft.com/office/powerpoint/2010/main" val="35194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2" grpId="0"/>
    </p:bldLst>
  </p:timing>
</p:sld>
</file>

<file path=ppt/theme/theme1.xml><?xml version="1.0" encoding="utf-8"?>
<a:theme xmlns:a="http://schemas.openxmlformats.org/drawingml/2006/main" name="Theme4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CC206C26-B347-473D-9661-C3FA8B889550}" vid="{88577004-B340-485D-9C4F-D2138CFF93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4279</TotalTime>
  <Words>1056</Words>
  <Application>Microsoft Office PowerPoint</Application>
  <PresentationFormat>Widescreen</PresentationFormat>
  <Paragraphs>131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Arial</vt:lpstr>
      <vt:lpstr>Arial Black</vt:lpstr>
      <vt:lpstr>Berlin Sans FB</vt:lpstr>
      <vt:lpstr>Cabin Sketch</vt:lpstr>
      <vt:lpstr>Calibri</vt:lpstr>
      <vt:lpstr>ChronicaPro-Bold</vt:lpstr>
      <vt:lpstr>ChronicaPro-Book</vt:lpstr>
      <vt:lpstr>Cooper Black</vt:lpstr>
      <vt:lpstr>Livvic</vt:lpstr>
      <vt:lpstr>Montserrat</vt:lpstr>
      <vt:lpstr>Myriad Pro</vt:lpstr>
      <vt:lpstr>Open Sans</vt:lpstr>
      <vt:lpstr>Patrick Hand</vt:lpstr>
      <vt:lpstr>Poppins</vt:lpstr>
      <vt:lpstr>Poppins Light</vt:lpstr>
      <vt:lpstr>Roboto Condensed Light</vt:lpstr>
      <vt:lpstr>Segoe UI Emoji</vt:lpstr>
      <vt:lpstr>Segoe UI Historic</vt:lpstr>
      <vt:lpstr>Sitka Subheading</vt:lpstr>
      <vt:lpstr>Source Sans Pro</vt:lpstr>
      <vt:lpstr>Tahoma</vt:lpstr>
      <vt:lpstr>Times New Roman</vt:lpstr>
      <vt:lpstr>Wingdings</vt:lpstr>
      <vt:lpstr>Theme4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244</cp:revision>
  <dcterms:created xsi:type="dcterms:W3CDTF">2020-12-09T02:04:09Z</dcterms:created>
  <dcterms:modified xsi:type="dcterms:W3CDTF">2025-03-30T12:57:56Z</dcterms:modified>
</cp:coreProperties>
</file>