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366" r:id="rId2"/>
    <p:sldId id="369" r:id="rId3"/>
    <p:sldId id="256" r:id="rId4"/>
    <p:sldId id="370" r:id="rId5"/>
    <p:sldId id="316" r:id="rId6"/>
    <p:sldId id="347" r:id="rId7"/>
    <p:sldId id="283" r:id="rId8"/>
    <p:sldId id="363" r:id="rId9"/>
    <p:sldId id="375" r:id="rId10"/>
    <p:sldId id="355" r:id="rId11"/>
    <p:sldId id="373" r:id="rId12"/>
    <p:sldId id="276" r:id="rId13"/>
    <p:sldId id="376" r:id="rId14"/>
    <p:sldId id="356" r:id="rId15"/>
    <p:sldId id="377" r:id="rId16"/>
    <p:sldId id="314" r:id="rId17"/>
    <p:sldId id="371" r:id="rId18"/>
    <p:sldId id="372" r:id="rId19"/>
    <p:sldId id="367" r:id="rId20"/>
    <p:sldId id="3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B2"/>
    <a:srgbClr val="6D9FB1"/>
    <a:srgbClr val="F8B417"/>
    <a:srgbClr val="0070C0"/>
    <a:srgbClr val="F26648"/>
    <a:srgbClr val="F7931D"/>
    <a:srgbClr val="FBC864"/>
    <a:srgbClr val="FEE3AF"/>
    <a:srgbClr val="77ADC0"/>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showGuides="1">
      <p:cViewPr varScale="1">
        <p:scale>
          <a:sx n="65" d="100"/>
          <a:sy n="65" d="100"/>
        </p:scale>
        <p:origin x="360"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103160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952188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132812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94010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74246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578540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39007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21.pn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microsoft.com/office/2007/relationships/media" Target="../media/media1.mp3"/><Relationship Id="rId7"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audio" Target="../media/media1.mp3"/></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9378643" y="19665"/>
            <a:ext cx="3167319" cy="43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r>
              <a:rPr lang="en-GB" sz="2400" b="1" i="1" dirty="0">
                <a:solidFill>
                  <a:srgbClr val="7030A0"/>
                </a:solidFill>
                <a:latin typeface="Bahnschrift SemiBold Condensed" panose="020B0502040204020203" pitchFamily="34" charset="0"/>
              </a:rPr>
              <a:t>Song </a:t>
            </a:r>
            <a:r>
              <a:rPr lang="en-GB" sz="2400" b="1" i="1" dirty="0" err="1">
                <a:solidFill>
                  <a:srgbClr val="7030A0"/>
                </a:solidFill>
                <a:latin typeface="Bahnschrift SemiBold Condensed" panose="020B0502040204020203" pitchFamily="34" charset="0"/>
              </a:rPr>
              <a:t>Ve</a:t>
            </a:r>
            <a:r>
              <a:rPr lang="en-GB" sz="2400" b="1" i="1" dirty="0">
                <a:solidFill>
                  <a:srgbClr val="7030A0"/>
                </a:solidFill>
                <a:latin typeface="Bahnschrift SemiBold Condensed" panose="020B0502040204020203" pitchFamily="34" charset="0"/>
              </a:rPr>
              <a:t> secondary school.</a:t>
            </a:r>
            <a:endParaRPr lang="en-US" sz="2400" b="1" i="1" dirty="0">
              <a:solidFill>
                <a:srgbClr val="7030A0"/>
              </a:solidFill>
              <a:latin typeface="Bahnschrift SemiBold Condensed" panose="020B0502040204020203" pitchFamily="34" charset="0"/>
            </a:endParaRPr>
          </a:p>
        </p:txBody>
      </p:sp>
      <p:sp>
        <p:nvSpPr>
          <p:cNvPr id="5" name="TextBox 4"/>
          <p:cNvSpPr txBox="1"/>
          <p:nvPr/>
        </p:nvSpPr>
        <p:spPr>
          <a:xfrm>
            <a:off x="2694039" y="1817666"/>
            <a:ext cx="7482349" cy="1015663"/>
          </a:xfrm>
          <a:prstGeom prst="rect">
            <a:avLst/>
          </a:prstGeom>
          <a:noFill/>
        </p:spPr>
        <p:txBody>
          <a:bodyPr wrap="square" rtlCol="0">
            <a:spAutoFit/>
          </a:bodyPr>
          <a:lstStyle/>
          <a:p>
            <a:r>
              <a:rPr lang="en-US" sz="6000" b="1" dirty="0">
                <a:solidFill>
                  <a:schemeClr val="accent5"/>
                </a:solidFill>
                <a:latin typeface="Berlin Sans FB" panose="020E0602020502020306" pitchFamily="34" charset="0"/>
              </a:rPr>
              <a:t>Hello everyone !!!</a:t>
            </a:r>
          </a:p>
        </p:txBody>
      </p:sp>
    </p:spTree>
    <p:extLst>
      <p:ext uri="{BB962C8B-B14F-4D97-AF65-F5344CB8AC3E}">
        <p14:creationId xmlns:p14="http://schemas.microsoft.com/office/powerpoint/2010/main" val="2893026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rgbClr val="E8F1F9"/>
            </a:gs>
            <a:gs pos="78000">
              <a:srgbClr val="C5DCF0"/>
            </a:gs>
            <a:gs pos="74992">
              <a:srgbClr val="B5D2EC"/>
            </a:gs>
            <a:gs pos="99000">
              <a:schemeClr val="accent1">
                <a:lumMod val="5000"/>
                <a:lumOff val="95000"/>
              </a:schemeClr>
            </a:gs>
            <a:gs pos="89000">
              <a:srgbClr val="D4E5F4"/>
            </a:gs>
            <a:gs pos="45000">
              <a:schemeClr val="accent1">
                <a:lumMod val="45000"/>
                <a:lumOff val="55000"/>
              </a:schemeClr>
            </a:gs>
            <a:gs pos="76000">
              <a:schemeClr val="accent1">
                <a:lumMod val="45000"/>
                <a:lumOff val="55000"/>
              </a:schemeClr>
            </a:gs>
            <a:gs pos="81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2" name="TextBox 11"/>
          <p:cNvSpPr txBox="1"/>
          <p:nvPr/>
        </p:nvSpPr>
        <p:spPr>
          <a:xfrm>
            <a:off x="1169689" y="368466"/>
            <a:ext cx="10815315"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Read the leaflets again and tick T (True) or F (False).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614298" y="34799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67083" y="24535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3" name="Hình ảnh 2">
            <a:extLst>
              <a:ext uri="{FF2B5EF4-FFF2-40B4-BE49-F238E27FC236}">
                <a16:creationId xmlns:a16="http://schemas.microsoft.com/office/drawing/2014/main" id="{80806D3C-9C84-A641-1B87-DB5E99291710}"/>
              </a:ext>
            </a:extLst>
          </p:cNvPr>
          <p:cNvPicPr>
            <a:picLocks noChangeAspect="1"/>
          </p:cNvPicPr>
          <p:nvPr/>
        </p:nvPicPr>
        <p:blipFill>
          <a:blip r:embed="rId3"/>
          <a:stretch>
            <a:fillRect/>
          </a:stretch>
        </p:blipFill>
        <p:spPr>
          <a:xfrm>
            <a:off x="1289632" y="953242"/>
            <a:ext cx="8513129" cy="5378732"/>
          </a:xfrm>
          <a:prstGeom prst="rect">
            <a:avLst/>
          </a:prstGeom>
        </p:spPr>
      </p:pic>
      <p:sp>
        <p:nvSpPr>
          <p:cNvPr id="4" name="Hộp Văn bản 3">
            <a:extLst>
              <a:ext uri="{FF2B5EF4-FFF2-40B4-BE49-F238E27FC236}">
                <a16:creationId xmlns:a16="http://schemas.microsoft.com/office/drawing/2014/main" id="{2EB1B07F-904E-187D-73BC-163745A1C3EF}"/>
              </a:ext>
            </a:extLst>
          </p:cNvPr>
          <p:cNvSpPr txBox="1"/>
          <p:nvPr/>
        </p:nvSpPr>
        <p:spPr>
          <a:xfrm>
            <a:off x="8270255" y="1853255"/>
            <a:ext cx="637565" cy="769441"/>
          </a:xfrm>
          <a:prstGeom prst="rect">
            <a:avLst/>
          </a:prstGeom>
          <a:noFill/>
        </p:spPr>
        <p:txBody>
          <a:bodyPr wrap="square">
            <a:spAutoFit/>
          </a:bodyPr>
          <a:lstStyle/>
          <a:p>
            <a:pPr algn="ctr"/>
            <a:r>
              <a:rPr lang="pt-BR" sz="4400" b="1" dirty="0">
                <a:solidFill>
                  <a:srgbClr val="C00000"/>
                </a:solidFill>
                <a:effectLst>
                  <a:outerShdw blurRad="38100" dist="38100" dir="2700000" algn="tl">
                    <a:srgbClr val="000000">
                      <a:alpha val="43137"/>
                    </a:srgbClr>
                  </a:outerShdw>
                </a:effectLst>
                <a:latin typeface="Source Sans Pro SemiBold" panose="020B0603030403020204" pitchFamily="34" charset="0"/>
                <a:ea typeface="Source Sans Pro SemiBold" panose="020B0603030403020204" pitchFamily="34" charset="0"/>
              </a:rPr>
              <a:t>X</a:t>
            </a:r>
          </a:p>
        </p:txBody>
      </p:sp>
      <p:sp>
        <p:nvSpPr>
          <p:cNvPr id="7" name="Hộp Văn bản 6">
            <a:extLst>
              <a:ext uri="{FF2B5EF4-FFF2-40B4-BE49-F238E27FC236}">
                <a16:creationId xmlns:a16="http://schemas.microsoft.com/office/drawing/2014/main" id="{7FFA108F-4E8B-2199-4BE4-5871E96A1B80}"/>
              </a:ext>
            </a:extLst>
          </p:cNvPr>
          <p:cNvSpPr txBox="1"/>
          <p:nvPr/>
        </p:nvSpPr>
        <p:spPr>
          <a:xfrm>
            <a:off x="8270255" y="2818648"/>
            <a:ext cx="637565" cy="769441"/>
          </a:xfrm>
          <a:prstGeom prst="rect">
            <a:avLst/>
          </a:prstGeom>
          <a:noFill/>
        </p:spPr>
        <p:txBody>
          <a:bodyPr wrap="square">
            <a:spAutoFit/>
          </a:bodyPr>
          <a:lstStyle/>
          <a:p>
            <a:pPr algn="ctr"/>
            <a:r>
              <a:rPr lang="pt-BR" sz="4400" b="1" dirty="0">
                <a:solidFill>
                  <a:srgbClr val="C00000"/>
                </a:solidFill>
                <a:effectLst>
                  <a:outerShdw blurRad="38100" dist="38100" dir="2700000" algn="tl">
                    <a:srgbClr val="000000">
                      <a:alpha val="43137"/>
                    </a:srgbClr>
                  </a:outerShdw>
                </a:effectLst>
                <a:latin typeface="Source Sans Pro SemiBold" panose="020B0603030403020204" pitchFamily="34" charset="0"/>
                <a:ea typeface="Source Sans Pro SemiBold" panose="020B0603030403020204" pitchFamily="34" charset="0"/>
              </a:rPr>
              <a:t>X</a:t>
            </a:r>
          </a:p>
        </p:txBody>
      </p:sp>
      <p:sp>
        <p:nvSpPr>
          <p:cNvPr id="8" name="Hộp Văn bản 7">
            <a:extLst>
              <a:ext uri="{FF2B5EF4-FFF2-40B4-BE49-F238E27FC236}">
                <a16:creationId xmlns:a16="http://schemas.microsoft.com/office/drawing/2014/main" id="{591A7516-4B04-2E20-BEDC-81AFA9B3E79F}"/>
              </a:ext>
            </a:extLst>
          </p:cNvPr>
          <p:cNvSpPr txBox="1"/>
          <p:nvPr/>
        </p:nvSpPr>
        <p:spPr>
          <a:xfrm>
            <a:off x="9036508" y="3700942"/>
            <a:ext cx="637565" cy="769441"/>
          </a:xfrm>
          <a:prstGeom prst="rect">
            <a:avLst/>
          </a:prstGeom>
          <a:noFill/>
        </p:spPr>
        <p:txBody>
          <a:bodyPr wrap="square">
            <a:spAutoFit/>
          </a:bodyPr>
          <a:lstStyle/>
          <a:p>
            <a:pPr algn="ctr"/>
            <a:r>
              <a:rPr lang="pt-BR" sz="4400" b="1" dirty="0">
                <a:solidFill>
                  <a:srgbClr val="C00000"/>
                </a:solidFill>
                <a:effectLst>
                  <a:outerShdw blurRad="38100" dist="38100" dir="2700000" algn="tl">
                    <a:srgbClr val="000000">
                      <a:alpha val="43137"/>
                    </a:srgbClr>
                  </a:outerShdw>
                </a:effectLst>
                <a:latin typeface="Source Sans Pro SemiBold" panose="020B0603030403020204" pitchFamily="34" charset="0"/>
                <a:ea typeface="Source Sans Pro SemiBold" panose="020B0603030403020204" pitchFamily="34" charset="0"/>
              </a:rPr>
              <a:t>X</a:t>
            </a:r>
          </a:p>
        </p:txBody>
      </p:sp>
      <p:sp>
        <p:nvSpPr>
          <p:cNvPr id="9" name="Hộp Văn bản 8">
            <a:extLst>
              <a:ext uri="{FF2B5EF4-FFF2-40B4-BE49-F238E27FC236}">
                <a16:creationId xmlns:a16="http://schemas.microsoft.com/office/drawing/2014/main" id="{21E1E448-8510-02B4-D906-A007C12AFF44}"/>
              </a:ext>
            </a:extLst>
          </p:cNvPr>
          <p:cNvSpPr txBox="1"/>
          <p:nvPr/>
        </p:nvSpPr>
        <p:spPr>
          <a:xfrm>
            <a:off x="9036508" y="4547327"/>
            <a:ext cx="637565" cy="769441"/>
          </a:xfrm>
          <a:prstGeom prst="rect">
            <a:avLst/>
          </a:prstGeom>
          <a:noFill/>
        </p:spPr>
        <p:txBody>
          <a:bodyPr wrap="square">
            <a:spAutoFit/>
          </a:bodyPr>
          <a:lstStyle/>
          <a:p>
            <a:pPr algn="ctr"/>
            <a:r>
              <a:rPr lang="pt-BR" sz="4400" b="1" dirty="0">
                <a:solidFill>
                  <a:srgbClr val="C00000"/>
                </a:solidFill>
                <a:effectLst>
                  <a:outerShdw blurRad="38100" dist="38100" dir="2700000" algn="tl">
                    <a:srgbClr val="000000">
                      <a:alpha val="43137"/>
                    </a:srgbClr>
                  </a:outerShdw>
                </a:effectLst>
                <a:latin typeface="Source Sans Pro SemiBold" panose="020B0603030403020204" pitchFamily="34" charset="0"/>
                <a:ea typeface="Source Sans Pro SemiBold" panose="020B0603030403020204" pitchFamily="34" charset="0"/>
              </a:rPr>
              <a:t>X</a:t>
            </a:r>
          </a:p>
        </p:txBody>
      </p:sp>
      <p:sp>
        <p:nvSpPr>
          <p:cNvPr id="10" name="Hộp Văn bản 9">
            <a:extLst>
              <a:ext uri="{FF2B5EF4-FFF2-40B4-BE49-F238E27FC236}">
                <a16:creationId xmlns:a16="http://schemas.microsoft.com/office/drawing/2014/main" id="{99F0F4D6-D2C4-BBB1-253E-96470B591A68}"/>
              </a:ext>
            </a:extLst>
          </p:cNvPr>
          <p:cNvSpPr txBox="1"/>
          <p:nvPr/>
        </p:nvSpPr>
        <p:spPr>
          <a:xfrm>
            <a:off x="8270255" y="5444588"/>
            <a:ext cx="637565" cy="769441"/>
          </a:xfrm>
          <a:prstGeom prst="rect">
            <a:avLst/>
          </a:prstGeom>
          <a:noFill/>
        </p:spPr>
        <p:txBody>
          <a:bodyPr wrap="square">
            <a:spAutoFit/>
          </a:bodyPr>
          <a:lstStyle/>
          <a:p>
            <a:pPr algn="ctr"/>
            <a:r>
              <a:rPr lang="pt-BR" sz="4400" b="1" dirty="0">
                <a:solidFill>
                  <a:srgbClr val="C00000"/>
                </a:solidFill>
                <a:effectLst>
                  <a:outerShdw blurRad="38100" dist="38100" dir="2700000" algn="tl">
                    <a:srgbClr val="000000">
                      <a:alpha val="43137"/>
                    </a:srgbClr>
                  </a:outerShdw>
                </a:effectLst>
                <a:latin typeface="Source Sans Pro SemiBold" panose="020B0603030403020204" pitchFamily="34" charset="0"/>
                <a:ea typeface="Source Sans Pro SemiBold" panose="020B0603030403020204" pitchFamily="34" charset="0"/>
              </a:rPr>
              <a:t>X</a:t>
            </a:r>
          </a:p>
        </p:txBody>
      </p:sp>
    </p:spTree>
    <p:extLst>
      <p:ext uri="{BB962C8B-B14F-4D97-AF65-F5344CB8AC3E}">
        <p14:creationId xmlns:p14="http://schemas.microsoft.com/office/powerpoint/2010/main" val="25251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5027" y="1431636"/>
            <a:ext cx="5299364" cy="3433073"/>
          </a:xfrm>
          <a:prstGeom prst="rect">
            <a:avLst/>
          </a:prstGeom>
        </p:spPr>
      </p:pic>
      <p:sp>
        <p:nvSpPr>
          <p:cNvPr id="6" name="TextBox 5"/>
          <p:cNvSpPr txBox="1"/>
          <p:nvPr/>
        </p:nvSpPr>
        <p:spPr>
          <a:xfrm>
            <a:off x="3505126" y="207074"/>
            <a:ext cx="4439265" cy="715581"/>
          </a:xfrm>
          <a:prstGeom prst="rect">
            <a:avLst/>
          </a:prstGeom>
          <a:noFill/>
          <a:effectLst/>
        </p:spPr>
        <p:txBody>
          <a:bodyPr wrap="square" rtlCol="0">
            <a:spAutoFit/>
          </a:bodyPr>
          <a:lstStyle/>
          <a:p>
            <a:pPr marL="428625" indent="-428625">
              <a:buFont typeface="Wingdings" panose="05000000000000000000" pitchFamily="2" charset="2"/>
              <a:buChar char="q"/>
            </a:pPr>
            <a:r>
              <a:rPr lang="en-US" sz="4050" b="1" dirty="0">
                <a:solidFill>
                  <a:srgbClr val="0070C0"/>
                </a:solidFill>
                <a:effectLst>
                  <a:glow rad="88900">
                    <a:schemeClr val="bg1"/>
                  </a:glow>
                </a:effectLst>
                <a:latin typeface="Algerian" panose="04020705040A02060702" pitchFamily="82" charset="0"/>
                <a:cs typeface="Arial" panose="020B0604020202020204" pitchFamily="34" charset="0"/>
              </a:rPr>
              <a:t> </a:t>
            </a:r>
            <a:r>
              <a:rPr lang="en-US" sz="4050" b="1" dirty="0" smtClean="0">
                <a:solidFill>
                  <a:srgbClr val="0070C0"/>
                </a:solidFill>
                <a:effectLst>
                  <a:glow rad="88900">
                    <a:schemeClr val="bg1"/>
                  </a:glow>
                </a:effectLst>
                <a:latin typeface="Algerian" panose="04020705040A02060702" pitchFamily="82" charset="0"/>
                <a:cs typeface="Arial" panose="020B0604020202020204" pitchFamily="34" charset="0"/>
              </a:rPr>
              <a:t>SPEAKING</a:t>
            </a:r>
            <a:endParaRPr lang="en-US" sz="405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pic>
        <p:nvPicPr>
          <p:cNvPr id="7" name="Picture 24" descr="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45" y="207074"/>
            <a:ext cx="10668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8059" y="89211"/>
            <a:ext cx="11876047" cy="6623823"/>
          </a:xfrm>
          <a:prstGeom prst="rect">
            <a:avLst/>
          </a:prstGeom>
          <a:noFill/>
          <a:ln w="38100">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312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44447" y="146418"/>
            <a:ext cx="11087133"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Ask and answer the following questions about an electronic device which is important to you. Make notes of your partner’s answers. </a:t>
            </a:r>
          </a:p>
        </p:txBody>
      </p:sp>
      <p:sp>
        <p:nvSpPr>
          <p:cNvPr id="16" name="Rounded Rectangle 15"/>
          <p:cNvSpPr/>
          <p:nvPr/>
        </p:nvSpPr>
        <p:spPr>
          <a:xfrm>
            <a:off x="259178" y="24743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311964" y="144792"/>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26" name="Hộp Văn bản 25">
            <a:extLst>
              <a:ext uri="{FF2B5EF4-FFF2-40B4-BE49-F238E27FC236}">
                <a16:creationId xmlns:a16="http://schemas.microsoft.com/office/drawing/2014/main" id="{C0185DF8-573E-B054-1318-A869EFB717E3}"/>
              </a:ext>
            </a:extLst>
          </p:cNvPr>
          <p:cNvSpPr txBox="1"/>
          <p:nvPr/>
        </p:nvSpPr>
        <p:spPr>
          <a:xfrm>
            <a:off x="761784" y="1038970"/>
            <a:ext cx="10952046" cy="5016758"/>
          </a:xfrm>
          <a:prstGeom prst="rect">
            <a:avLst/>
          </a:prstGeom>
          <a:noFill/>
        </p:spPr>
        <p:txBody>
          <a:bodyPr wrap="square">
            <a:spAutoFit/>
          </a:bodyPr>
          <a:lstStyle/>
          <a:p>
            <a:pPr>
              <a:lnSpc>
                <a:spcPct val="200000"/>
              </a:lnSpc>
            </a:pPr>
            <a:r>
              <a:rPr lang="en-US" sz="3200" b="1" i="0" dirty="0">
                <a:solidFill>
                  <a:srgbClr val="F26548"/>
                </a:solidFill>
                <a:effectLst/>
                <a:latin typeface="Segoe UI Historic" panose="020B0502040204020203" pitchFamily="34" charset="0"/>
                <a:ea typeface="Segoe UI Historic" panose="020B0502040204020203" pitchFamily="34" charset="0"/>
                <a:cs typeface="Segoe UI Historic" panose="020B0502040204020203" pitchFamily="34" charset="0"/>
              </a:rPr>
              <a:t>1. </a:t>
            </a:r>
            <a:r>
              <a:rPr lang="en-US" sz="3200" b="0" i="0" dirty="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t>What electronic device is important to you?</a:t>
            </a:r>
            <a:br>
              <a:rPr lang="en-US" sz="3200" b="0" i="0" dirty="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US" sz="3200" b="1" i="0" dirty="0">
                <a:solidFill>
                  <a:srgbClr val="F26548"/>
                </a:solidFill>
                <a:effectLst/>
                <a:latin typeface="Segoe UI Historic" panose="020B0502040204020203" pitchFamily="34" charset="0"/>
                <a:ea typeface="Segoe UI Historic" panose="020B0502040204020203" pitchFamily="34" charset="0"/>
                <a:cs typeface="Segoe UI Historic" panose="020B0502040204020203" pitchFamily="34" charset="0"/>
              </a:rPr>
              <a:t>2. </a:t>
            </a:r>
            <a:r>
              <a:rPr lang="en-US" sz="3200" b="0" i="0" dirty="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t>How long have you had it?</a:t>
            </a:r>
            <a:br>
              <a:rPr lang="en-US" sz="3200" b="0" i="0" dirty="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US" sz="3200" b="1" i="0" dirty="0">
                <a:solidFill>
                  <a:srgbClr val="F26548"/>
                </a:solidFill>
                <a:effectLst/>
                <a:latin typeface="Segoe UI Historic" panose="020B0502040204020203" pitchFamily="34" charset="0"/>
                <a:ea typeface="Segoe UI Historic" panose="020B0502040204020203" pitchFamily="34" charset="0"/>
                <a:cs typeface="Segoe UI Historic" panose="020B0502040204020203" pitchFamily="34" charset="0"/>
              </a:rPr>
              <a:t>3. </a:t>
            </a:r>
            <a:r>
              <a:rPr lang="en-US" sz="3200" b="0" i="0" dirty="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t>What does it look like?</a:t>
            </a:r>
            <a:br>
              <a:rPr lang="en-US" sz="3200" b="0" i="0" dirty="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US" sz="3200" b="1" i="0" dirty="0">
                <a:solidFill>
                  <a:srgbClr val="F26548"/>
                </a:solidFill>
                <a:effectLst/>
                <a:latin typeface="Segoe UI Historic" panose="020B0502040204020203" pitchFamily="34" charset="0"/>
                <a:ea typeface="Segoe UI Historic" panose="020B0502040204020203" pitchFamily="34" charset="0"/>
                <a:cs typeface="Segoe UI Historic" panose="020B0502040204020203" pitchFamily="34" charset="0"/>
              </a:rPr>
              <a:t>4. </a:t>
            </a:r>
            <a:r>
              <a:rPr lang="en-US" sz="3200" b="0" i="0" dirty="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t>When do you use it?</a:t>
            </a:r>
          </a:p>
          <a:p>
            <a:pPr>
              <a:lnSpc>
                <a:spcPct val="200000"/>
              </a:lnSpc>
            </a:pPr>
            <a:r>
              <a:rPr lang="en-US" sz="3200" b="1" i="0" dirty="0">
                <a:solidFill>
                  <a:srgbClr val="F26548"/>
                </a:solidFill>
                <a:effectLst/>
                <a:latin typeface="Segoe UI Historic" panose="020B0502040204020203" pitchFamily="34" charset="0"/>
                <a:ea typeface="Segoe UI Historic" panose="020B0502040204020203" pitchFamily="34" charset="0"/>
                <a:cs typeface="Segoe UI Historic" panose="020B0502040204020203" pitchFamily="34" charset="0"/>
              </a:rPr>
              <a:t>5. </a:t>
            </a:r>
            <a:r>
              <a:rPr lang="en-US" sz="3200" b="0" i="0" dirty="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t>Why is it important to you?</a:t>
            </a:r>
            <a:endParaRPr lang="vi-VN" sz="3200" dirty="0">
              <a:latin typeface="Source Sans Pro" panose="020B0503030403020204"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44447" y="103707"/>
            <a:ext cx="11087133"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Ask and answer the following questions about an electronic device which is important to you. Make notes of your partner’s answers. </a:t>
            </a:r>
          </a:p>
        </p:txBody>
      </p:sp>
      <p:sp>
        <p:nvSpPr>
          <p:cNvPr id="16" name="Rounded Rectangle 15"/>
          <p:cNvSpPr/>
          <p:nvPr/>
        </p:nvSpPr>
        <p:spPr>
          <a:xfrm>
            <a:off x="259178" y="24743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311964" y="144792"/>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26" name="Hộp Văn bản 25">
            <a:extLst>
              <a:ext uri="{FF2B5EF4-FFF2-40B4-BE49-F238E27FC236}">
                <a16:creationId xmlns:a16="http://schemas.microsoft.com/office/drawing/2014/main" id="{C0185DF8-573E-B054-1318-A869EFB717E3}"/>
              </a:ext>
            </a:extLst>
          </p:cNvPr>
          <p:cNvSpPr txBox="1"/>
          <p:nvPr/>
        </p:nvSpPr>
        <p:spPr>
          <a:xfrm>
            <a:off x="510481" y="852678"/>
            <a:ext cx="10952046" cy="4708981"/>
          </a:xfrm>
          <a:prstGeom prst="rect">
            <a:avLst/>
          </a:prstGeom>
          <a:noFill/>
        </p:spPr>
        <p:txBody>
          <a:bodyPr wrap="square">
            <a:spAutoFit/>
          </a:bodyPr>
          <a:lstStyle/>
          <a:p>
            <a:pPr>
              <a:lnSpc>
                <a:spcPct val="200000"/>
              </a:lnSpc>
            </a:pPr>
            <a:r>
              <a:rPr lang="en-US" sz="3000" b="1" i="0" dirty="0" smtClean="0">
                <a:solidFill>
                  <a:srgbClr val="F26548"/>
                </a:solidFill>
                <a:effectLst/>
                <a:latin typeface="Segoe UI Historic" panose="020B0502040204020203" pitchFamily="34" charset="0"/>
                <a:ea typeface="Segoe UI Historic" panose="020B0502040204020203" pitchFamily="34" charset="0"/>
                <a:cs typeface="Segoe UI Historic" panose="020B0502040204020203" pitchFamily="34" charset="0"/>
              </a:rPr>
              <a:t>    1</a:t>
            </a:r>
            <a:r>
              <a:rPr lang="en-US" sz="3000" b="1" i="0" dirty="0">
                <a:solidFill>
                  <a:srgbClr val="F26548"/>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sz="3000" b="0" i="0" dirty="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t>What electronic device is important to you?</a:t>
            </a:r>
            <a:br>
              <a:rPr lang="en-US" sz="3000" b="0" i="0" dirty="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US" sz="3000" b="0" i="0" dirty="0" smtClean="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sz="3000" b="1" i="0" dirty="0" smtClean="0">
                <a:solidFill>
                  <a:srgbClr val="F26548"/>
                </a:solidFill>
                <a:effectLst/>
                <a:latin typeface="Segoe UI Historic" panose="020B0502040204020203" pitchFamily="34" charset="0"/>
                <a:ea typeface="Segoe UI Historic" panose="020B0502040204020203" pitchFamily="34" charset="0"/>
                <a:cs typeface="Segoe UI Historic" panose="020B0502040204020203" pitchFamily="34" charset="0"/>
              </a:rPr>
              <a:t>2</a:t>
            </a:r>
            <a:r>
              <a:rPr lang="en-US" sz="3000" b="1" i="0" dirty="0">
                <a:solidFill>
                  <a:srgbClr val="F26548"/>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sz="3000" b="0" i="0" dirty="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t>How long have you had it?</a:t>
            </a:r>
            <a:br>
              <a:rPr lang="en-US" sz="3000" b="0" i="0" dirty="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US" sz="3000" b="0" i="0" dirty="0" smtClean="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sz="3000" b="1" i="0" dirty="0" smtClean="0">
                <a:solidFill>
                  <a:srgbClr val="F26548"/>
                </a:solidFill>
                <a:effectLst/>
                <a:latin typeface="Segoe UI Historic" panose="020B0502040204020203" pitchFamily="34" charset="0"/>
                <a:ea typeface="Segoe UI Historic" panose="020B0502040204020203" pitchFamily="34" charset="0"/>
                <a:cs typeface="Segoe UI Historic" panose="020B0502040204020203" pitchFamily="34" charset="0"/>
              </a:rPr>
              <a:t>3</a:t>
            </a:r>
            <a:r>
              <a:rPr lang="en-US" sz="3000" b="1" i="0" dirty="0">
                <a:solidFill>
                  <a:srgbClr val="F26548"/>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sz="3000" b="0" i="0" dirty="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t>What does it look like?</a:t>
            </a:r>
            <a:br>
              <a:rPr lang="en-US" sz="3000" b="0" i="0" dirty="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US" sz="3000" b="0" i="0" dirty="0" smtClean="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sz="3000" b="1" i="0" dirty="0" smtClean="0">
                <a:solidFill>
                  <a:srgbClr val="F26548"/>
                </a:solidFill>
                <a:effectLst/>
                <a:latin typeface="Segoe UI Historic" panose="020B0502040204020203" pitchFamily="34" charset="0"/>
                <a:ea typeface="Segoe UI Historic" panose="020B0502040204020203" pitchFamily="34" charset="0"/>
                <a:cs typeface="Segoe UI Historic" panose="020B0502040204020203" pitchFamily="34" charset="0"/>
              </a:rPr>
              <a:t>4</a:t>
            </a:r>
            <a:r>
              <a:rPr lang="en-US" sz="3000" b="1" i="0" dirty="0">
                <a:solidFill>
                  <a:srgbClr val="F26548"/>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sz="3000" b="0" i="0" dirty="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t>When do you use it?</a:t>
            </a:r>
          </a:p>
          <a:p>
            <a:pPr>
              <a:lnSpc>
                <a:spcPct val="200000"/>
              </a:lnSpc>
            </a:pPr>
            <a:r>
              <a:rPr lang="en-US" sz="3000" b="1" i="0" dirty="0" smtClean="0">
                <a:solidFill>
                  <a:srgbClr val="F26548"/>
                </a:solidFill>
                <a:effectLst/>
                <a:latin typeface="Segoe UI Historic" panose="020B0502040204020203" pitchFamily="34" charset="0"/>
                <a:ea typeface="Segoe UI Historic" panose="020B0502040204020203" pitchFamily="34" charset="0"/>
                <a:cs typeface="Segoe UI Historic" panose="020B0502040204020203" pitchFamily="34" charset="0"/>
              </a:rPr>
              <a:t>   5</a:t>
            </a:r>
            <a:r>
              <a:rPr lang="en-US" sz="3000" b="1" i="0" dirty="0">
                <a:solidFill>
                  <a:srgbClr val="F26548"/>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sz="3000" b="0" i="0" dirty="0">
                <a:solidFill>
                  <a:srgbClr val="242021"/>
                </a:solidFill>
                <a:effectLst/>
                <a:latin typeface="Segoe UI Historic" panose="020B0502040204020203" pitchFamily="34" charset="0"/>
                <a:ea typeface="Segoe UI Historic" panose="020B0502040204020203" pitchFamily="34" charset="0"/>
                <a:cs typeface="Segoe UI Historic" panose="020B0502040204020203" pitchFamily="34" charset="0"/>
              </a:rPr>
              <a:t>Why is it important to you?</a:t>
            </a:r>
            <a:endParaRPr lang="vi-VN" sz="3000" dirty="0">
              <a:latin typeface="Source Sans Pro" panose="020B0503030403020204" pitchFamily="34" charset="0"/>
              <a:ea typeface="Segoe UI Historic" panose="020B0502040204020203" pitchFamily="34" charset="0"/>
              <a:cs typeface="Segoe UI Historic" panose="020B0502040204020203" pitchFamily="34" charset="0"/>
            </a:endParaRPr>
          </a:p>
        </p:txBody>
      </p:sp>
      <p:sp>
        <p:nvSpPr>
          <p:cNvPr id="2" name="Rectangle 1"/>
          <p:cNvSpPr/>
          <p:nvPr/>
        </p:nvSpPr>
        <p:spPr>
          <a:xfrm>
            <a:off x="944447" y="1699584"/>
            <a:ext cx="6096000" cy="492443"/>
          </a:xfrm>
          <a:prstGeom prst="rect">
            <a:avLst/>
          </a:prstGeom>
        </p:spPr>
        <p:txBody>
          <a:bodyPr>
            <a:spAutoFit/>
          </a:bodyPr>
          <a:lstStyle/>
          <a:p>
            <a:pPr marL="285750" indent="-285750">
              <a:buFont typeface="Wingdings" panose="05000000000000000000" pitchFamily="2" charset="2"/>
              <a:buChar char="Ø"/>
            </a:pPr>
            <a:r>
              <a:rPr lang="en-US" sz="2600" b="1" i="1" dirty="0" smtClean="0">
                <a:solidFill>
                  <a:srgbClr val="C00000"/>
                </a:solidFill>
              </a:rPr>
              <a:t> My </a:t>
            </a:r>
            <a:r>
              <a:rPr lang="en-US" sz="2600" b="1" i="1" dirty="0">
                <a:solidFill>
                  <a:srgbClr val="C00000"/>
                </a:solidFill>
              </a:rPr>
              <a:t>laptop</a:t>
            </a:r>
            <a:r>
              <a:rPr lang="en-US" sz="2600" b="1" i="1" dirty="0" smtClean="0">
                <a:solidFill>
                  <a:srgbClr val="C00000"/>
                </a:solidFill>
              </a:rPr>
              <a:t>. </a:t>
            </a:r>
            <a:endParaRPr lang="en-US" sz="2600" b="1" i="1" dirty="0">
              <a:solidFill>
                <a:srgbClr val="C00000"/>
              </a:solidFill>
            </a:endParaRPr>
          </a:p>
        </p:txBody>
      </p:sp>
      <p:sp>
        <p:nvSpPr>
          <p:cNvPr id="3" name="Rectangle 2"/>
          <p:cNvSpPr/>
          <p:nvPr/>
        </p:nvSpPr>
        <p:spPr>
          <a:xfrm>
            <a:off x="944447" y="2584208"/>
            <a:ext cx="6096000" cy="492443"/>
          </a:xfrm>
          <a:prstGeom prst="rect">
            <a:avLst/>
          </a:prstGeom>
        </p:spPr>
        <p:txBody>
          <a:bodyPr>
            <a:spAutoFit/>
          </a:bodyPr>
          <a:lstStyle/>
          <a:p>
            <a:pPr marL="342900" indent="-342900">
              <a:buFont typeface="Wingdings" panose="05000000000000000000" pitchFamily="2" charset="2"/>
              <a:buChar char="Ø"/>
            </a:pPr>
            <a:r>
              <a:rPr lang="en-US" sz="2600" b="1" i="1" dirty="0">
                <a:solidFill>
                  <a:srgbClr val="C00000"/>
                </a:solidFill>
              </a:rPr>
              <a:t>I've had it for about </a:t>
            </a:r>
            <a:r>
              <a:rPr lang="en-US" sz="2600" b="1" i="1" dirty="0" smtClean="0">
                <a:solidFill>
                  <a:srgbClr val="C00000"/>
                </a:solidFill>
              </a:rPr>
              <a:t>three years. </a:t>
            </a:r>
            <a:endParaRPr lang="en-US" sz="2600" b="1" i="1" dirty="0">
              <a:solidFill>
                <a:srgbClr val="C00000"/>
              </a:solidFill>
            </a:endParaRPr>
          </a:p>
        </p:txBody>
      </p:sp>
      <p:sp>
        <p:nvSpPr>
          <p:cNvPr id="4" name="Rectangle 3"/>
          <p:cNvSpPr/>
          <p:nvPr/>
        </p:nvSpPr>
        <p:spPr>
          <a:xfrm>
            <a:off x="903915" y="3505336"/>
            <a:ext cx="10587990" cy="477054"/>
          </a:xfrm>
          <a:prstGeom prst="rect">
            <a:avLst/>
          </a:prstGeom>
        </p:spPr>
        <p:txBody>
          <a:bodyPr wrap="square">
            <a:spAutoFit/>
          </a:bodyPr>
          <a:lstStyle/>
          <a:p>
            <a:pPr marL="342900" indent="-342900">
              <a:buFont typeface="Wingdings" panose="05000000000000000000" pitchFamily="2" charset="2"/>
              <a:buChar char="Ø"/>
            </a:pPr>
            <a:r>
              <a:rPr lang="en-US" sz="2500" b="1" i="1" dirty="0">
                <a:solidFill>
                  <a:srgbClr val="C00000"/>
                </a:solidFill>
              </a:rPr>
              <a:t>It's a silver laptop with a 15-inch screen. </a:t>
            </a:r>
            <a:r>
              <a:rPr lang="en-US" sz="2500" b="1" i="1" dirty="0" smtClean="0">
                <a:solidFill>
                  <a:srgbClr val="C00000"/>
                </a:solidFill>
              </a:rPr>
              <a:t>….</a:t>
            </a:r>
            <a:endParaRPr lang="en-US" sz="2500" b="1" i="1" dirty="0">
              <a:solidFill>
                <a:srgbClr val="C00000"/>
              </a:solidFill>
            </a:endParaRPr>
          </a:p>
        </p:txBody>
      </p:sp>
      <p:sp>
        <p:nvSpPr>
          <p:cNvPr id="5" name="Rectangle 4"/>
          <p:cNvSpPr/>
          <p:nvPr/>
        </p:nvSpPr>
        <p:spPr>
          <a:xfrm>
            <a:off x="944447" y="4398427"/>
            <a:ext cx="10485120" cy="507831"/>
          </a:xfrm>
          <a:prstGeom prst="rect">
            <a:avLst/>
          </a:prstGeom>
        </p:spPr>
        <p:txBody>
          <a:bodyPr wrap="square">
            <a:spAutoFit/>
          </a:bodyPr>
          <a:lstStyle/>
          <a:p>
            <a:pPr marL="457200" indent="-457200">
              <a:buFont typeface="Wingdings" panose="05000000000000000000" pitchFamily="2" charset="2"/>
              <a:buChar char="Ø"/>
            </a:pPr>
            <a:r>
              <a:rPr lang="en-US" sz="2700" b="1" i="1" dirty="0">
                <a:solidFill>
                  <a:srgbClr val="C00000"/>
                </a:solidFill>
              </a:rPr>
              <a:t>I use it throughout the day, both for learning and personal </a:t>
            </a:r>
            <a:r>
              <a:rPr lang="en-US" sz="2700" b="1" i="1" dirty="0" smtClean="0">
                <a:solidFill>
                  <a:srgbClr val="C00000"/>
                </a:solidFill>
              </a:rPr>
              <a:t>activities.</a:t>
            </a:r>
            <a:endParaRPr lang="en-US" sz="2700" b="1" i="1" dirty="0">
              <a:solidFill>
                <a:srgbClr val="C00000"/>
              </a:solidFill>
            </a:endParaRPr>
          </a:p>
        </p:txBody>
      </p:sp>
      <p:sp>
        <p:nvSpPr>
          <p:cNvPr id="6" name="Rectangle 5"/>
          <p:cNvSpPr/>
          <p:nvPr/>
        </p:nvSpPr>
        <p:spPr>
          <a:xfrm>
            <a:off x="761784" y="5349731"/>
            <a:ext cx="11127665" cy="1292662"/>
          </a:xfrm>
          <a:prstGeom prst="rect">
            <a:avLst/>
          </a:prstGeom>
        </p:spPr>
        <p:txBody>
          <a:bodyPr wrap="square">
            <a:spAutoFit/>
          </a:bodyPr>
          <a:lstStyle/>
          <a:p>
            <a:pPr marL="457200" indent="-457200">
              <a:buFont typeface="Wingdings" panose="05000000000000000000" pitchFamily="2" charset="2"/>
              <a:buChar char="Ø"/>
            </a:pPr>
            <a:r>
              <a:rPr lang="en-US" sz="2600" b="1" i="1" dirty="0">
                <a:solidFill>
                  <a:srgbClr val="C00000"/>
                </a:solidFill>
              </a:rPr>
              <a:t>It helps me study more effectively, productively and economically. It contains all my important documents, and </a:t>
            </a:r>
            <a:r>
              <a:rPr lang="en-US" sz="2600" b="1" i="1" dirty="0" smtClean="0">
                <a:solidFill>
                  <a:srgbClr val="C00000"/>
                </a:solidFill>
              </a:rPr>
              <a:t>presentations. </a:t>
            </a:r>
            <a:r>
              <a:rPr lang="en-US" sz="2600" b="1" i="1" dirty="0">
                <a:solidFill>
                  <a:srgbClr val="C00000"/>
                </a:solidFill>
              </a:rPr>
              <a:t>I</a:t>
            </a:r>
            <a:r>
              <a:rPr lang="en-US" sz="2600" b="1" i="1" dirty="0" smtClean="0">
                <a:solidFill>
                  <a:srgbClr val="C00000"/>
                </a:solidFill>
              </a:rPr>
              <a:t>t helps me </a:t>
            </a:r>
            <a:r>
              <a:rPr lang="en-US" sz="2600" b="1" i="1" dirty="0">
                <a:solidFill>
                  <a:srgbClr val="C00000"/>
                </a:solidFill>
              </a:rPr>
              <a:t>to stay connected with others, access information, and </a:t>
            </a:r>
            <a:r>
              <a:rPr lang="en-US" sz="2600" b="1" i="1" dirty="0" smtClean="0">
                <a:solidFill>
                  <a:srgbClr val="C00000"/>
                </a:solidFill>
              </a:rPr>
              <a:t>entertain myself. </a:t>
            </a:r>
            <a:endParaRPr lang="en-US" sz="2600" b="1" i="1" dirty="0">
              <a:solidFill>
                <a:srgbClr val="C00000"/>
              </a:solidFill>
            </a:endParaRPr>
          </a:p>
        </p:txBody>
      </p:sp>
    </p:spTree>
    <p:extLst>
      <p:ext uri="{BB962C8B-B14F-4D97-AF65-F5344CB8AC3E}">
        <p14:creationId xmlns:p14="http://schemas.microsoft.com/office/powerpoint/2010/main" val="86185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9664" y="302506"/>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groups. Take turns to talk about the electronic device that is important to your partner. </a:t>
            </a:r>
          </a:p>
        </p:txBody>
      </p:sp>
      <p:sp>
        <p:nvSpPr>
          <p:cNvPr id="16" name="Rounded Rectangle 15"/>
          <p:cNvSpPr/>
          <p:nvPr/>
        </p:nvSpPr>
        <p:spPr>
          <a:xfrm>
            <a:off x="414273" y="40514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67058" y="30250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557156" y="1359253"/>
            <a:ext cx="11380755" cy="4608185"/>
          </a:xfrm>
          <a:prstGeom prst="rect">
            <a:avLst/>
          </a:prstGeom>
          <a:noFill/>
        </p:spPr>
        <p:txBody>
          <a:bodyPr wrap="square">
            <a:spAutoFit/>
          </a:bodyPr>
          <a:lstStyle/>
          <a:p>
            <a:pPr algn="just">
              <a:lnSpc>
                <a:spcPct val="150000"/>
              </a:lnSpc>
            </a:pPr>
            <a:r>
              <a:rPr lang="en-US" sz="2200" i="1" dirty="0">
                <a:ea typeface="Segoe UI Historic" panose="020B0502040204020203" pitchFamily="34" charset="0"/>
                <a:cs typeface="Segoe UI Historic" panose="020B0502040204020203" pitchFamily="34" charset="0"/>
              </a:rPr>
              <a:t>I talked with Hung about the smartphone that is important to him. He’s had this smartphone for almost three years now. It's a sleek black smartphone with a vibrant touchscreen display. The back has a glossy finish, and it's not too big, making it easy to hold. Hung uses his smartphone during the day for various purposes. It's his alarm clock in the morning, his communication tool to stay connected with his family and friends, a quick way to check emails and notifications, and even a source of entertainment during his free time. This smartphone is important to him for several reasons. It's not just a communication device; it's like a mini personal assistant. It helps him stay organized with his schedules, assignments, and reminders. It's also his primary source of information and a quick way to search for anything he needs to know.</a:t>
            </a:r>
            <a:endParaRPr lang="vi-VN" sz="2200" i="1" dirty="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797545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7755" y="1201937"/>
            <a:ext cx="10985651" cy="5293757"/>
          </a:xfrm>
          <a:prstGeom prst="rect">
            <a:avLst/>
          </a:prstGeom>
        </p:spPr>
        <p:txBody>
          <a:bodyPr wrap="square">
            <a:spAutoFit/>
          </a:bodyPr>
          <a:lstStyle/>
          <a:p>
            <a:pPr algn="just"/>
            <a:r>
              <a:rPr lang="en-US" sz="2600" i="1" dirty="0" smtClean="0"/>
              <a:t>    I </a:t>
            </a:r>
            <a:r>
              <a:rPr lang="en-US" sz="2600" i="1" dirty="0"/>
              <a:t>talked with </a:t>
            </a:r>
            <a:r>
              <a:rPr lang="en-US" sz="2600" i="1" dirty="0" err="1"/>
              <a:t>Quynh</a:t>
            </a:r>
            <a:r>
              <a:rPr lang="en-US" sz="2600" i="1" dirty="0"/>
              <a:t> about her electronic device that is important to her – her laptop. She has had it for about five years, and it's been an essential part of her daily routine. It's a silver laptop with a 15-inch screen. It has a minimalist design with a black keyboard and a touchpad, and the small logo of the brand on the top </a:t>
            </a:r>
            <a:r>
              <a:rPr lang="en-US" sz="2600" i="1" dirty="0" err="1"/>
              <a:t>cover.She</a:t>
            </a:r>
            <a:r>
              <a:rPr lang="en-US" sz="2600" i="1" dirty="0"/>
              <a:t> uses it throughout the day, both for learning and personal activities. She uses it to do my homework, take online courses and refer to study materials. In her </a:t>
            </a:r>
            <a:r>
              <a:rPr lang="en-US" sz="2600" i="1" dirty="0" err="1"/>
              <a:t>freetime</a:t>
            </a:r>
            <a:r>
              <a:rPr lang="en-US" sz="2600" i="1" dirty="0"/>
              <a:t>, she often utilizes it for leisure activities like watching movies, browsing the internet, online shopping or chatting with </a:t>
            </a:r>
            <a:r>
              <a:rPr lang="en-US" sz="2600" i="1" dirty="0" err="1"/>
              <a:t>friends.When</a:t>
            </a:r>
            <a:r>
              <a:rPr lang="en-US" sz="2600" i="1" dirty="0"/>
              <a:t> asked why this laptop holds such importance, my friend explained its crucial role in every aspect of her life. It helps her study more effectively, productively and economically. It contains all her important documents, and presentations. Moreover, it enables her to stay connected with others, access information, and entertain herself</a:t>
            </a:r>
            <a:r>
              <a:rPr lang="en-US" sz="2600" i="1" dirty="0" smtClean="0"/>
              <a:t>.</a:t>
            </a:r>
          </a:p>
        </p:txBody>
      </p:sp>
      <p:sp>
        <p:nvSpPr>
          <p:cNvPr id="5" name="TextBox 4"/>
          <p:cNvSpPr txBox="1"/>
          <p:nvPr/>
        </p:nvSpPr>
        <p:spPr>
          <a:xfrm>
            <a:off x="959832" y="145190"/>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groups. Take turns to talk about the electronic device that is important to your partner. </a:t>
            </a:r>
          </a:p>
        </p:txBody>
      </p:sp>
      <p:sp>
        <p:nvSpPr>
          <p:cNvPr id="6" name="Rounded Rectangle 5"/>
          <p:cNvSpPr/>
          <p:nvPr/>
        </p:nvSpPr>
        <p:spPr>
          <a:xfrm>
            <a:off x="404441" y="24783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457226" y="14519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Tree>
    <p:extLst>
      <p:ext uri="{BB962C8B-B14F-4D97-AF65-F5344CB8AC3E}">
        <p14:creationId xmlns:p14="http://schemas.microsoft.com/office/powerpoint/2010/main" val="629339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744617" y="136389"/>
            <a:ext cx="4132696" cy="584775"/>
          </a:xfrm>
          <a:prstGeom prst="rect">
            <a:avLst/>
          </a:prstGeom>
          <a:noFill/>
          <a:effectLst/>
        </p:spPr>
        <p:txBody>
          <a:bodyPr wrap="square" rtlCol="0">
            <a:spAutoFit/>
          </a:bodyPr>
          <a:lstStyle/>
          <a:p>
            <a:pPr marL="457200" indent="-45720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553741" y="2185918"/>
            <a:ext cx="9571334" cy="2365712"/>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3400" dirty="0" smtClean="0"/>
              <a:t>Reading </a:t>
            </a:r>
            <a:r>
              <a:rPr lang="en-US" sz="3400" dirty="0"/>
              <a:t>about electronic devices</a:t>
            </a:r>
          </a:p>
          <a:p>
            <a:pPr marL="457200" indent="-457200">
              <a:lnSpc>
                <a:spcPct val="150000"/>
              </a:lnSpc>
              <a:buFont typeface="Wingdings" panose="05000000000000000000" pitchFamily="2" charset="2"/>
              <a:buChar char="ü"/>
            </a:pPr>
            <a:r>
              <a:rPr lang="en-US" sz="3400" dirty="0"/>
              <a:t>Talking about an electronic device which is important to you.</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24" y="1289231"/>
            <a:ext cx="2821403" cy="16254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47724" y="1049046"/>
            <a:ext cx="7961361" cy="923330"/>
          </a:xfrm>
          <a:prstGeom prst="rect">
            <a:avLst/>
          </a:prstGeom>
        </p:spPr>
        <p:txBody>
          <a:bodyPr wrap="square">
            <a:spAutoFit/>
          </a:bodyPr>
          <a:lstStyle/>
          <a:p>
            <a:pPr marL="571500" lvl="0" indent="-571500">
              <a:lnSpc>
                <a:spcPct val="150000"/>
              </a:lnSpc>
              <a:buFont typeface="Wingdings" panose="05000000000000000000" pitchFamily="2" charset="2"/>
              <a:buChar char="Ø"/>
            </a:pPr>
            <a:r>
              <a:rPr lang="en-US" sz="3600" dirty="0">
                <a:solidFill>
                  <a:prstClr val="black"/>
                </a:solidFill>
              </a:rPr>
              <a:t>What have we learnt in this lesson?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38112"/>
            <a:ext cx="12700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5603"/>
          <p:cNvSpPr>
            <a:spLocks noChangeArrowheads="1" noChangeShapeType="1" noTextEdit="1"/>
          </p:cNvSpPr>
          <p:nvPr/>
        </p:nvSpPr>
        <p:spPr bwMode="auto">
          <a:xfrm>
            <a:off x="3789145" y="507985"/>
            <a:ext cx="4873592" cy="1114425"/>
          </a:xfrm>
          <a:prstGeom prst="rect">
            <a:avLst/>
          </a:prstGeom>
        </p:spPr>
        <p:txBody>
          <a:bodyPr wrap="none" lIns="91427" tIns="45714" rIns="91427" bIns="45714" fromWordArt="1">
            <a:prstTxWarp prst="textCurveUp">
              <a:avLst>
                <a:gd name="adj" fmla="val 40356"/>
              </a:avLst>
            </a:prstTxWarp>
          </a:bodyPr>
          <a:lstStyle/>
          <a:p>
            <a:pPr marL="571500" indent="-571500" algn="ctr">
              <a:buFont typeface="Wingdings" panose="05000000000000000000" pitchFamily="2" charset="2"/>
              <a:buChar char="q"/>
            </a:pPr>
            <a:r>
              <a:rPr lang="en-GB" sz="3600" kern="10" dirty="0">
                <a:ln w="12700">
                  <a:solidFill>
                    <a:srgbClr val="000000"/>
                  </a:solidFill>
                  <a:round/>
                  <a:headEnd/>
                  <a:tailEnd/>
                </a:ln>
                <a:solidFill>
                  <a:srgbClr val="0070C0"/>
                </a:solidFill>
                <a:effectLst>
                  <a:outerShdw dist="45791" dir="2021404" algn="ctr" rotWithShape="0">
                    <a:srgbClr val="808080">
                      <a:alpha val="79999"/>
                    </a:srgbClr>
                  </a:outerShdw>
                </a:effectLst>
                <a:latin typeface="Algerian" panose="04020705040A02060702" pitchFamily="82" charset="0"/>
                <a:cs typeface="Arial"/>
              </a:rPr>
              <a:t>Homework:</a:t>
            </a:r>
          </a:p>
        </p:txBody>
      </p:sp>
      <p:sp>
        <p:nvSpPr>
          <p:cNvPr id="4" name="TextBox 3"/>
          <p:cNvSpPr txBox="1"/>
          <p:nvPr/>
        </p:nvSpPr>
        <p:spPr>
          <a:xfrm>
            <a:off x="503872" y="2557145"/>
            <a:ext cx="11184255" cy="2585323"/>
          </a:xfrm>
          <a:prstGeom prst="rect">
            <a:avLst/>
          </a:prstGeom>
          <a:gradFill flip="none" rotWithShape="1">
            <a:gsLst>
              <a:gs pos="4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pPr marL="571500" indent="-571500">
              <a:lnSpc>
                <a:spcPct val="150000"/>
              </a:lnSpc>
              <a:buFont typeface="Wingdings" panose="05000000000000000000" pitchFamily="2" charset="2"/>
              <a:buChar char="ü"/>
            </a:pPr>
            <a:r>
              <a:rPr lang="en-US" sz="3600" dirty="0" smtClean="0"/>
              <a:t>Do </a:t>
            </a:r>
            <a:r>
              <a:rPr lang="en-US" sz="3600" dirty="0"/>
              <a:t>exercises in the workbook</a:t>
            </a:r>
            <a:r>
              <a:rPr lang="en-US" sz="3600" dirty="0" smtClean="0"/>
              <a:t>.</a:t>
            </a:r>
          </a:p>
          <a:p>
            <a:pPr marL="571500" indent="-571500">
              <a:lnSpc>
                <a:spcPct val="150000"/>
              </a:lnSpc>
              <a:buFont typeface="Wingdings" panose="05000000000000000000" pitchFamily="2" charset="2"/>
              <a:buChar char="ü"/>
            </a:pPr>
            <a:r>
              <a:rPr lang="en-US" sz="3600" dirty="0" err="1" smtClean="0"/>
              <a:t>Prepair</a:t>
            </a:r>
            <a:r>
              <a:rPr lang="en-US" sz="3600" dirty="0" smtClean="0"/>
              <a:t> lesson 6- Skills 2</a:t>
            </a:r>
            <a:endParaRPr lang="en-US" sz="3600" dirty="0"/>
          </a:p>
          <a:p>
            <a:pPr marL="571500" indent="-571500">
              <a:lnSpc>
                <a:spcPct val="150000"/>
              </a:lnSpc>
              <a:buFont typeface="Wingdings" panose="05000000000000000000" pitchFamily="2" charset="2"/>
              <a:buChar char="ü"/>
            </a:pPr>
            <a:endParaRPr lang="en-US" sz="3600" dirty="0"/>
          </a:p>
        </p:txBody>
      </p:sp>
      <p:pic>
        <p:nvPicPr>
          <p:cNvPr id="5" name="Picture 46" descr="1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4268" y="455597"/>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86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98000">
              <a:schemeClr val="accent1">
                <a:lumMod val="0"/>
                <a:lumOff val="100000"/>
              </a:schemeClr>
            </a:gs>
            <a:gs pos="100000">
              <a:schemeClr val="accent1">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pic>
        <p:nvPicPr>
          <p:cNvPr id="2" name="Picture 1"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1437" y="426678"/>
            <a:ext cx="3168002" cy="15887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Kết quả hình ảnh cho Chữ Thank you độ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711" y="2158280"/>
            <a:ext cx="7764363" cy="323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836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id="{337A5E1E-3CA0-4464-8CDD-31E8FAFCE4DB}"/>
              </a:ext>
            </a:extLst>
          </p:cNvPr>
          <p:cNvSpPr txBox="1"/>
          <p:nvPr/>
        </p:nvSpPr>
        <p:spPr>
          <a:xfrm>
            <a:off x="413394" y="3141738"/>
            <a:ext cx="3586272" cy="1754326"/>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VIDEO </a:t>
            </a:r>
          </a:p>
          <a:p>
            <a:pPr algn="ctr"/>
            <a:r>
              <a:rPr lang="en-US" sz="5400" b="1" dirty="0">
                <a:solidFill>
                  <a:srgbClr val="C00000"/>
                </a:solidFill>
                <a:effectLst>
                  <a:outerShdw blurRad="38100" dist="38100" dir="2700000" algn="tl">
                    <a:srgbClr val="000000">
                      <a:alpha val="43137"/>
                    </a:srgbClr>
                  </a:outerShdw>
                </a:effectLst>
              </a:rPr>
              <a:t>WATCHING</a:t>
            </a:r>
          </a:p>
        </p:txBody>
      </p:sp>
      <p:sp>
        <p:nvSpPr>
          <p:cNvPr id="8" name="TextBox 4">
            <a:extLst>
              <a:ext uri="{FF2B5EF4-FFF2-40B4-BE49-F238E27FC236}">
                <a16:creationId xmlns:a16="http://schemas.microsoft.com/office/drawing/2014/main" id="{4C95C995-7DE5-CC52-08BF-DD192CB1A30A}"/>
              </a:ext>
            </a:extLst>
          </p:cNvPr>
          <p:cNvSpPr txBox="1"/>
          <p:nvPr/>
        </p:nvSpPr>
        <p:spPr>
          <a:xfrm>
            <a:off x="5609139" y="1526128"/>
            <a:ext cx="6026721"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WATCH THE VIDEO</a:t>
            </a:r>
          </a:p>
        </p:txBody>
      </p:sp>
      <p:pic>
        <p:nvPicPr>
          <p:cNvPr id="2" name="Introducing iPhone 15 - WOW - Apple">
            <a:hlinkClick r:id="" action="ppaction://media"/>
            <a:extLst>
              <a:ext uri="{FF2B5EF4-FFF2-40B4-BE49-F238E27FC236}">
                <a16:creationId xmlns:a16="http://schemas.microsoft.com/office/drawing/2014/main" id="{BE48DF39-E7AB-4DF4-7F9B-2905A3C8A4F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510187" y="2669256"/>
            <a:ext cx="6502841" cy="3657848"/>
          </a:xfrm>
          <a:prstGeom prst="rect">
            <a:avLst/>
          </a:prstGeom>
        </p:spPr>
      </p:pic>
    </p:spTree>
    <p:extLst>
      <p:ext uri="{BB962C8B-B14F-4D97-AF65-F5344CB8AC3E}">
        <p14:creationId xmlns:p14="http://schemas.microsoft.com/office/powerpoint/2010/main" val="200038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70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24" name="Round Single Corner Rectangle 23"/>
            <p:cNvSpPr/>
            <p:nvPr/>
          </p:nvSpPr>
          <p:spPr>
            <a:xfrm flipV="1">
              <a:off x="7620" y="-7620"/>
              <a:ext cx="12014200" cy="914401"/>
            </a:xfrm>
            <a:prstGeom prst="round1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grpSp>
      <p:sp>
        <p:nvSpPr>
          <p:cNvPr id="12" name="TextBox 11"/>
          <p:cNvSpPr txBox="1"/>
          <p:nvPr/>
        </p:nvSpPr>
        <p:spPr>
          <a:xfrm>
            <a:off x="782268" y="1118533"/>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Discuss the following questions</a:t>
            </a:r>
          </a:p>
        </p:txBody>
      </p:sp>
      <p:sp>
        <p:nvSpPr>
          <p:cNvPr id="16" name="Rounded Rectangle 15"/>
          <p:cNvSpPr/>
          <p:nvPr/>
        </p:nvSpPr>
        <p:spPr>
          <a:xfrm>
            <a:off x="226877" y="109806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79662" y="99542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342412" y="85940"/>
            <a:ext cx="3504831" cy="584775"/>
          </a:xfrm>
          <a:prstGeom prst="rect">
            <a:avLst/>
          </a:prstGeom>
          <a:noFill/>
          <a:effectLst/>
        </p:spPr>
        <p:txBody>
          <a:bodyPr wrap="square" rtlCol="0">
            <a:spAutoFit/>
          </a:bodyPr>
          <a:lstStyle/>
          <a:p>
            <a:pPr marL="457200" indent="-457200">
              <a:buFont typeface="Wingdings" panose="05000000000000000000" pitchFamily="2" charset="2"/>
              <a:buChar char="v"/>
            </a:pPr>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WARM UP</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5" name="Hộp Văn bản 14">
            <a:extLst>
              <a:ext uri="{FF2B5EF4-FFF2-40B4-BE49-F238E27FC236}">
                <a16:creationId xmlns:a16="http://schemas.microsoft.com/office/drawing/2014/main" id="{C214BF5A-E291-1F66-838B-F6DCDD41664E}"/>
              </a:ext>
            </a:extLst>
          </p:cNvPr>
          <p:cNvSpPr txBox="1"/>
          <p:nvPr/>
        </p:nvSpPr>
        <p:spPr>
          <a:xfrm>
            <a:off x="279662" y="1632107"/>
            <a:ext cx="8214671" cy="1569660"/>
          </a:xfrm>
          <a:prstGeom prst="rect">
            <a:avLst/>
          </a:prstGeom>
          <a:noFill/>
        </p:spPr>
        <p:txBody>
          <a:bodyPr wrap="square">
            <a:spAutoFit/>
          </a:bodyPr>
          <a:lstStyle/>
          <a:p>
            <a:pPr>
              <a:lnSpc>
                <a:spcPct val="200000"/>
              </a:lnSpc>
            </a:pPr>
            <a:r>
              <a:rPr lang="en-US" sz="3200" b="1" i="0" dirty="0">
                <a:solidFill>
                  <a:srgbClr val="F26548"/>
                </a:solidFill>
                <a:effectLst/>
                <a:latin typeface="Times New Roman" panose="02020603050405020304" pitchFamily="18" charset="0"/>
                <a:ea typeface="Source Sans Pro" panose="020B0503030403020204" pitchFamily="34" charset="0"/>
                <a:cs typeface="Times New Roman" panose="02020603050405020304" pitchFamily="18" charset="0"/>
              </a:rPr>
              <a:t>1. </a:t>
            </a:r>
            <a:r>
              <a:rPr lang="en-US" sz="3200" b="0" i="0" dirty="0">
                <a:solidFill>
                  <a:srgbClr val="242021"/>
                </a:solidFill>
                <a:effectLst/>
                <a:latin typeface="Times New Roman" panose="02020603050405020304" pitchFamily="18" charset="0"/>
                <a:ea typeface="Source Sans Pro" panose="020B0503030403020204" pitchFamily="34" charset="0"/>
                <a:cs typeface="Times New Roman" panose="02020603050405020304" pitchFamily="18" charset="0"/>
              </a:rPr>
              <a:t>What electronic device do you use most often?</a:t>
            </a:r>
          </a:p>
          <a:p>
            <a:r>
              <a:rPr lang="en-US" sz="3200" b="1" i="0" dirty="0" smtClean="0">
                <a:solidFill>
                  <a:srgbClr val="F26548"/>
                </a:solidFill>
                <a:effectLst/>
                <a:latin typeface="Times New Roman" panose="02020603050405020304" pitchFamily="18" charset="0"/>
                <a:ea typeface="Source Sans Pro" panose="020B0503030403020204" pitchFamily="34" charset="0"/>
                <a:cs typeface="Times New Roman" panose="02020603050405020304" pitchFamily="18" charset="0"/>
              </a:rPr>
              <a:t>2</a:t>
            </a:r>
            <a:r>
              <a:rPr lang="en-US" sz="3200" b="1" i="0" dirty="0">
                <a:solidFill>
                  <a:srgbClr val="F26548"/>
                </a:solidFill>
                <a:effectLst/>
                <a:latin typeface="Times New Roman" panose="02020603050405020304" pitchFamily="18" charset="0"/>
                <a:ea typeface="Source Sans Pro" panose="020B0503030403020204" pitchFamily="34" charset="0"/>
                <a:cs typeface="Times New Roman" panose="02020603050405020304" pitchFamily="18" charset="0"/>
              </a:rPr>
              <a:t>. </a:t>
            </a:r>
            <a:r>
              <a:rPr lang="en-US" sz="3200" b="0" i="0" dirty="0">
                <a:solidFill>
                  <a:srgbClr val="242021"/>
                </a:solidFill>
                <a:effectLst/>
                <a:latin typeface="Times New Roman" panose="02020603050405020304" pitchFamily="18" charset="0"/>
                <a:ea typeface="Source Sans Pro" panose="020B0503030403020204" pitchFamily="34" charset="0"/>
                <a:cs typeface="Times New Roman" panose="02020603050405020304" pitchFamily="18" charset="0"/>
              </a:rPr>
              <a:t>What do you use it for?</a:t>
            </a:r>
            <a:endParaRPr lang="vi-VN" sz="3200" dirty="0">
              <a:latin typeface="Times New Roman" panose="02020603050405020304" pitchFamily="18" charset="0"/>
              <a:ea typeface="Source Sans Pro" panose="020B050303040302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D18098EB-56EE-2210-AF0A-4E037A2BB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2774" y="1313037"/>
            <a:ext cx="3260254" cy="2217446"/>
          </a:xfrm>
          <a:prstGeom prst="rect">
            <a:avLst/>
          </a:prstGeom>
        </p:spPr>
      </p:pic>
      <p:sp>
        <p:nvSpPr>
          <p:cNvPr id="2" name="Rectangle 1"/>
          <p:cNvSpPr/>
          <p:nvPr/>
        </p:nvSpPr>
        <p:spPr>
          <a:xfrm>
            <a:off x="226877" y="3362818"/>
            <a:ext cx="11370706" cy="1384995"/>
          </a:xfrm>
          <a:prstGeom prst="rect">
            <a:avLst/>
          </a:prstGeom>
        </p:spPr>
        <p:txBody>
          <a:bodyPr wrap="square">
            <a:spAutoFit/>
          </a:bodyPr>
          <a:lstStyle/>
          <a:p>
            <a:pPr marL="285750" indent="-285750">
              <a:buFont typeface="Wingdings" panose="05000000000000000000" pitchFamily="2" charset="2"/>
              <a:buChar char="Ø"/>
            </a:pPr>
            <a:r>
              <a:rPr lang="en-US" sz="2800" i="1" dirty="0" smtClean="0">
                <a:latin typeface="Times New Roman" panose="02020603050405020304" pitchFamily="18" charset="0"/>
                <a:cs typeface="Times New Roman" panose="02020603050405020304" pitchFamily="18" charset="0"/>
              </a:rPr>
              <a:t> I </a:t>
            </a:r>
            <a:r>
              <a:rPr lang="en-US" sz="2800" i="1" dirty="0">
                <a:latin typeface="Times New Roman" panose="02020603050405020304" pitchFamily="18" charset="0"/>
                <a:cs typeface="Times New Roman" panose="02020603050405020304" pitchFamily="18" charset="0"/>
              </a:rPr>
              <a:t>use my </a:t>
            </a:r>
            <a:r>
              <a:rPr lang="en-US" sz="2800" b="1" i="1" dirty="0">
                <a:latin typeface="Times New Roman" panose="02020603050405020304" pitchFamily="18" charset="0"/>
                <a:cs typeface="Times New Roman" panose="02020603050405020304" pitchFamily="18" charset="0"/>
              </a:rPr>
              <a:t>smartphone </a:t>
            </a:r>
            <a:r>
              <a:rPr lang="en-US" sz="2800" i="1" dirty="0">
                <a:latin typeface="Times New Roman" panose="02020603050405020304" pitchFamily="18" charset="0"/>
                <a:cs typeface="Times New Roman" panose="02020603050405020304" pitchFamily="18" charset="0"/>
              </a:rPr>
              <a:t>most often for a variety of purposes. </a:t>
            </a:r>
          </a:p>
          <a:p>
            <a:r>
              <a:rPr lang="en-US" sz="2800" i="1" dirty="0" smtClean="0">
                <a:latin typeface="Times New Roman" panose="02020603050405020304" pitchFamily="18" charset="0"/>
                <a:cs typeface="Times New Roman" panose="02020603050405020304" pitchFamily="18" charset="0"/>
              </a:rPr>
              <a:t>I  </a:t>
            </a:r>
            <a:r>
              <a:rPr lang="en-US" sz="2800" i="1" dirty="0">
                <a:latin typeface="Times New Roman" panose="02020603050405020304" pitchFamily="18" charset="0"/>
                <a:cs typeface="Times New Roman" panose="02020603050405020304" pitchFamily="18" charset="0"/>
              </a:rPr>
              <a:t>use it to stay connected with friends, family, and others through calls, texts, email and social media platforms</a:t>
            </a:r>
            <a:r>
              <a:rPr lang="en-US" sz="2800" i="1" dirty="0" smtClean="0">
                <a:latin typeface="Times New Roman" panose="02020603050405020304" pitchFamily="18" charset="0"/>
                <a:cs typeface="Times New Roman" panose="02020603050405020304" pitchFamily="18" charset="0"/>
              </a:rPr>
              <a:t>.  </a:t>
            </a:r>
            <a:endParaRPr lang="en-US" sz="2800" i="1" dirty="0">
              <a:latin typeface="Times New Roman" panose="02020603050405020304" pitchFamily="18" charset="0"/>
              <a:cs typeface="Times New Roman" panose="02020603050405020304" pitchFamily="18" charset="0"/>
            </a:endParaRPr>
          </a:p>
        </p:txBody>
      </p:sp>
      <p:sp>
        <p:nvSpPr>
          <p:cNvPr id="4" name="Rectangle 3"/>
          <p:cNvSpPr/>
          <p:nvPr/>
        </p:nvSpPr>
        <p:spPr>
          <a:xfrm>
            <a:off x="226876" y="4802865"/>
            <a:ext cx="11526760" cy="1384995"/>
          </a:xfrm>
          <a:prstGeom prst="rect">
            <a:avLst/>
          </a:prstGeom>
        </p:spPr>
        <p:txBody>
          <a:bodyPr wrap="square">
            <a:spAutoFit/>
          </a:bodyPr>
          <a:lstStyle/>
          <a:p>
            <a:r>
              <a:rPr lang="en-US" sz="2800" i="1" dirty="0">
                <a:latin typeface="Times New Roman" panose="02020603050405020304" pitchFamily="18" charset="0"/>
                <a:cs typeface="Times New Roman" panose="02020603050405020304" pitchFamily="18" charset="0"/>
              </a:rPr>
              <a:t>I usually listen to music, watch film, play game, take photos and go shopping on it. My smartphone also serves as a useful tool for learning. I frequently use it to search, take notes, read news articles, and access educational resources</a:t>
            </a:r>
            <a:r>
              <a:rPr lang="en-US" sz="2800" i="1" dirty="0" smtClean="0">
                <a:latin typeface="Times New Roman" panose="02020603050405020304" pitchFamily="18" charset="0"/>
                <a:cs typeface="Times New Roman" panose="02020603050405020304" pitchFamily="18" charset="0"/>
              </a:rPr>
              <a:t>. </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22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4" name="TextBox 4">
            <a:extLst>
              <a:ext uri="{FF2B5EF4-FFF2-40B4-BE49-F238E27FC236}">
                <a16:creationId xmlns:a16="http://schemas.microsoft.com/office/drawing/2014/main" id="{65962637-5F8E-22E3-AACE-3E8FEAF3B677}"/>
              </a:ext>
            </a:extLst>
          </p:cNvPr>
          <p:cNvSpPr txBox="1"/>
          <p:nvPr/>
        </p:nvSpPr>
        <p:spPr>
          <a:xfrm>
            <a:off x="1401830" y="5334024"/>
            <a:ext cx="9738238"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APPLE’S NEW IPHONE 15 </a:t>
            </a:r>
          </a:p>
        </p:txBody>
      </p:sp>
    </p:spTree>
    <p:extLst>
      <p:ext uri="{BB962C8B-B14F-4D97-AF65-F5344CB8AC3E}">
        <p14:creationId xmlns:p14="http://schemas.microsoft.com/office/powerpoint/2010/main" val="155446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98000">
              <a:schemeClr val="accent1">
                <a:lumMod val="0"/>
                <a:lumOff val="100000"/>
              </a:schemeClr>
            </a:gs>
            <a:gs pos="100000">
              <a:schemeClr val="accent1">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a:solidFill>
            <a:srgbClr val="6D9FB1"/>
          </a:solidFill>
        </p:grpSpPr>
        <p:sp>
          <p:nvSpPr>
            <p:cNvPr id="23" name="Round Single Corner Rectangle 22"/>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143950" y="1297479"/>
            <a:ext cx="5065985"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669508" y="1333022"/>
            <a:ext cx="4712984" cy="523220"/>
          </a:xfrm>
          <a:prstGeom prst="rect">
            <a:avLst/>
          </a:prstGeom>
          <a:noFill/>
        </p:spPr>
        <p:txBody>
          <a:bodyPr wrap="square" rtlCol="0">
            <a:spAutoFit/>
          </a:bodyPr>
          <a:lstStyle/>
          <a:p>
            <a:r>
              <a:rPr lang="en-US" sz="2800" b="1" dirty="0">
                <a:solidFill>
                  <a:schemeClr val="bg1"/>
                </a:solidFill>
              </a:rPr>
              <a:t>LESSON 5: SKILLS 1</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a:solidFill>
                  <a:schemeClr val="bg1"/>
                </a:solidFill>
                <a:latin typeface="Myriad Pro" pitchFamily="34" charset="0"/>
              </a:rPr>
              <a:t>ELECTRONIC DEVICES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174968" y="95637"/>
            <a:ext cx="799132" cy="707886"/>
          </a:xfrm>
          <a:prstGeom prst="rect">
            <a:avLst/>
          </a:prstGeom>
          <a:noFill/>
        </p:spPr>
        <p:txBody>
          <a:bodyPr wrap="square" rtlCol="0">
            <a:spAutoFit/>
          </a:bodyPr>
          <a:lstStyle/>
          <a:p>
            <a:pPr algn="ctr"/>
            <a:r>
              <a:rPr lang="en-US" sz="4000" b="1" dirty="0">
                <a:solidFill>
                  <a:schemeClr val="bg1"/>
                </a:solidFill>
                <a:latin typeface="Myriad Pro" pitchFamily="34" charset="0"/>
              </a:rPr>
              <a:t>11</a:t>
            </a:r>
          </a:p>
        </p:txBody>
      </p:sp>
      <p:grpSp>
        <p:nvGrpSpPr>
          <p:cNvPr id="7" name="Group 6"/>
          <p:cNvGrpSpPr/>
          <p:nvPr/>
        </p:nvGrpSpPr>
        <p:grpSpPr>
          <a:xfrm>
            <a:off x="2599482" y="1145840"/>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2" name="Picture 1"/>
          <p:cNvPicPr>
            <a:picLocks noChangeAspect="1"/>
          </p:cNvPicPr>
          <p:nvPr/>
        </p:nvPicPr>
        <p:blipFill>
          <a:blip r:embed="rId5"/>
          <a:stretch>
            <a:fillRect/>
          </a:stretch>
        </p:blipFill>
        <p:spPr>
          <a:xfrm>
            <a:off x="3295692" y="2464299"/>
            <a:ext cx="5190762" cy="3494712"/>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53074" y="1708528"/>
            <a:ext cx="2726016" cy="2704095"/>
          </a:xfrm>
          <a:prstGeom prst="rect">
            <a:avLst/>
          </a:prstGeom>
        </p:spPr>
      </p:pic>
      <p:sp>
        <p:nvSpPr>
          <p:cNvPr id="7" name="TextBox 6"/>
          <p:cNvSpPr txBox="1"/>
          <p:nvPr/>
        </p:nvSpPr>
        <p:spPr>
          <a:xfrm>
            <a:off x="3505126" y="349578"/>
            <a:ext cx="4439265" cy="923330"/>
          </a:xfrm>
          <a:prstGeom prst="rect">
            <a:avLst/>
          </a:prstGeom>
          <a:noFill/>
          <a:effectLst/>
        </p:spPr>
        <p:txBody>
          <a:bodyPr wrap="square" rtlCol="0">
            <a:spAutoFit/>
          </a:bodyPr>
          <a:lstStyle/>
          <a:p>
            <a:pPr marL="428625" indent="-428625">
              <a:buFont typeface="Wingdings" panose="05000000000000000000" pitchFamily="2" charset="2"/>
              <a:buChar char="q"/>
            </a:pPr>
            <a:r>
              <a:rPr lang="en-US" sz="5400" b="1" dirty="0">
                <a:solidFill>
                  <a:srgbClr val="0070C0"/>
                </a:solidFill>
                <a:effectLst>
                  <a:glow rad="88900">
                    <a:schemeClr val="bg1"/>
                  </a:glow>
                </a:effectLst>
                <a:latin typeface="Algerian" panose="04020705040A02060702" pitchFamily="82" charset="0"/>
                <a:cs typeface="Arial" panose="020B0604020202020204" pitchFamily="34" charset="0"/>
              </a:rPr>
              <a:t> </a:t>
            </a:r>
            <a:r>
              <a:rPr lang="en-US" sz="5400" b="1" dirty="0" smtClean="0">
                <a:solidFill>
                  <a:srgbClr val="0070C0"/>
                </a:solidFill>
                <a:effectLst>
                  <a:glow rad="88900">
                    <a:schemeClr val="bg1"/>
                  </a:glow>
                </a:effectLst>
                <a:latin typeface="Algerian" panose="04020705040A02060702" pitchFamily="82" charset="0"/>
                <a:cs typeface="Arial" panose="020B0604020202020204" pitchFamily="34" charset="0"/>
              </a:rPr>
              <a:t> READING</a:t>
            </a:r>
            <a:endParaRPr lang="en-US" sz="540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pic>
        <p:nvPicPr>
          <p:cNvPr id="8" name="Picture 7" descr="book-reading"/>
          <p:cNvPicPr/>
          <p:nvPr/>
        </p:nvPicPr>
        <p:blipFill>
          <a:blip r:embed="rId3">
            <a:extLst>
              <a:ext uri="{28A0092B-C50C-407E-A947-70E740481C1C}">
                <a14:useLocalDpi xmlns:a14="http://schemas.microsoft.com/office/drawing/2010/main" val="0"/>
              </a:ext>
            </a:extLst>
          </a:blip>
          <a:srcRect/>
          <a:stretch>
            <a:fillRect/>
          </a:stretch>
        </p:blipFill>
        <p:spPr bwMode="auto">
          <a:xfrm>
            <a:off x="0" y="-157019"/>
            <a:ext cx="1420091" cy="1403928"/>
          </a:xfrm>
          <a:prstGeom prst="rect">
            <a:avLst/>
          </a:prstGeom>
          <a:noFill/>
          <a:ln>
            <a:noFill/>
          </a:ln>
        </p:spPr>
      </p:pic>
      <p:sp>
        <p:nvSpPr>
          <p:cNvPr id="2" name="Rectangle 1"/>
          <p:cNvSpPr/>
          <p:nvPr/>
        </p:nvSpPr>
        <p:spPr>
          <a:xfrm>
            <a:off x="78059" y="89211"/>
            <a:ext cx="11876047" cy="6623823"/>
          </a:xfrm>
          <a:prstGeom prst="rect">
            <a:avLst/>
          </a:prstGeom>
          <a:noFill/>
          <a:ln w="38100">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140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Google Shape;1881;p31"/>
          <p:cNvSpPr txBox="1">
            <a:spLocks/>
          </p:cNvSpPr>
          <p:nvPr/>
        </p:nvSpPr>
        <p:spPr>
          <a:xfrm>
            <a:off x="582884" y="1545147"/>
            <a:ext cx="5231128" cy="129253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AD4F0F"/>
                </a:solidFill>
              </a:rPr>
              <a:t>stylish (adj)</a:t>
            </a:r>
            <a:endParaRPr lang="en-US" sz="5400" b="1" dirty="0">
              <a:solidFill>
                <a:srgbClr val="AD4F0F"/>
              </a:solidFill>
              <a:cs typeface="Calibri" panose="020F0502020204030204" pitchFamily="34" charset="0"/>
            </a:endParaRPr>
          </a:p>
        </p:txBody>
      </p:sp>
      <p:sp>
        <p:nvSpPr>
          <p:cNvPr id="12" name="Rectangle 11"/>
          <p:cNvSpPr/>
          <p:nvPr/>
        </p:nvSpPr>
        <p:spPr>
          <a:xfrm>
            <a:off x="6809677" y="1737997"/>
            <a:ext cx="4050892" cy="830997"/>
          </a:xfrm>
          <a:prstGeom prst="rect">
            <a:avLst/>
          </a:prstGeom>
        </p:spPr>
        <p:txBody>
          <a:bodyPr wrap="square">
            <a:spAutoFit/>
          </a:bodyPr>
          <a:lstStyle/>
          <a:p>
            <a:pPr lvl="0" algn="ctr"/>
            <a:r>
              <a:rPr lang="en-US" sz="4800" dirty="0" err="1"/>
              <a:t>sành</a:t>
            </a:r>
            <a:r>
              <a:rPr lang="en-US" sz="4800" dirty="0"/>
              <a:t> </a:t>
            </a:r>
            <a:r>
              <a:rPr lang="en-US" sz="4800" dirty="0" err="1"/>
              <a:t>điệu</a:t>
            </a:r>
            <a:endParaRPr lang="en-US" sz="6600" dirty="0"/>
          </a:p>
        </p:txBody>
      </p:sp>
      <p:sp>
        <p:nvSpPr>
          <p:cNvPr id="2" name="Rectangle 1"/>
          <p:cNvSpPr/>
          <p:nvPr/>
        </p:nvSpPr>
        <p:spPr>
          <a:xfrm>
            <a:off x="4659352" y="1714423"/>
            <a:ext cx="2124749" cy="707886"/>
          </a:xfrm>
          <a:prstGeom prst="rect">
            <a:avLst/>
          </a:prstGeom>
        </p:spPr>
        <p:txBody>
          <a:bodyPr wrap="none">
            <a:spAutoFit/>
          </a:bodyPr>
          <a:lstStyle/>
          <a:p>
            <a:pPr algn="ctr"/>
            <a:r>
              <a:rPr lang="en-US" sz="4000" b="1" dirty="0">
                <a:solidFill>
                  <a:schemeClr val="accent5">
                    <a:lumMod val="50000"/>
                  </a:schemeClr>
                </a:solidFill>
              </a:rPr>
              <a:t>/ˈ</a:t>
            </a:r>
            <a:r>
              <a:rPr lang="en-US" sz="4000" b="1" dirty="0" err="1">
                <a:solidFill>
                  <a:schemeClr val="accent5">
                    <a:lumMod val="50000"/>
                  </a:schemeClr>
                </a:solidFill>
              </a:rPr>
              <a:t>staɪ.lɪʃ</a:t>
            </a:r>
            <a:r>
              <a:rPr lang="en-US" sz="4000" b="1" dirty="0">
                <a:solidFill>
                  <a:schemeClr val="accent5">
                    <a:lumMod val="50000"/>
                  </a:schemeClr>
                </a:solidFill>
              </a:rPr>
              <a:t>/</a:t>
            </a:r>
          </a:p>
        </p:txBody>
      </p:sp>
      <p:sp>
        <p:nvSpPr>
          <p:cNvPr id="15" name="TextBox 14"/>
          <p:cNvSpPr txBox="1"/>
          <p:nvPr/>
        </p:nvSpPr>
        <p:spPr>
          <a:xfrm>
            <a:off x="4343156" y="89211"/>
            <a:ext cx="4132696" cy="584775"/>
          </a:xfrm>
          <a:prstGeom prst="rect">
            <a:avLst/>
          </a:prstGeom>
          <a:solidFill>
            <a:srgbClr val="FFC000"/>
          </a:solidFill>
          <a:effectLst/>
        </p:spPr>
        <p:txBody>
          <a:bodyPr wrap="square" rtlCol="0">
            <a:spAutoFit/>
          </a:bodyPr>
          <a:lstStyle/>
          <a:p>
            <a:pPr marL="571500" indent="-571500">
              <a:buFont typeface="Wingdings" panose="05000000000000000000" pitchFamily="2" charset="2"/>
              <a:buChar char="v"/>
            </a:pPr>
            <a:r>
              <a:rPr lang="en-US" sz="3200" b="1" dirty="0">
                <a:solidFill>
                  <a:srgbClr val="0070C0"/>
                </a:solidFill>
                <a:effectLst>
                  <a:glow rad="88900">
                    <a:schemeClr val="bg1"/>
                  </a:glow>
                </a:effectLst>
                <a:latin typeface="Arial" panose="020B0604020202020204" pitchFamily="34" charset="0"/>
                <a:cs typeface="Arial" panose="020B0604020202020204" pitchFamily="34" charset="0"/>
              </a:rPr>
              <a:t>VOCABULARY</a:t>
            </a:r>
          </a:p>
        </p:txBody>
      </p:sp>
      <p:sp>
        <p:nvSpPr>
          <p:cNvPr id="4" name="Hộp Văn bản 3">
            <a:extLst>
              <a:ext uri="{FF2B5EF4-FFF2-40B4-BE49-F238E27FC236}">
                <a16:creationId xmlns:a16="http://schemas.microsoft.com/office/drawing/2014/main" id="{51AFC0B1-53A9-58C4-895A-53CB82FFE890}"/>
              </a:ext>
            </a:extLst>
          </p:cNvPr>
          <p:cNvSpPr txBox="1"/>
          <p:nvPr/>
        </p:nvSpPr>
        <p:spPr>
          <a:xfrm>
            <a:off x="1067451" y="3101599"/>
            <a:ext cx="10473364" cy="784830"/>
          </a:xfrm>
          <a:prstGeom prst="rect">
            <a:avLst/>
          </a:prstGeom>
          <a:noFill/>
        </p:spPr>
        <p:txBody>
          <a:bodyPr wrap="square">
            <a:spAutoFit/>
          </a:bodyPr>
          <a:lstStyle/>
          <a:p>
            <a:r>
              <a:rPr lang="en-US" sz="4500" b="1" dirty="0">
                <a:solidFill>
                  <a:schemeClr val="accent5">
                    <a:lumMod val="75000"/>
                  </a:schemeClr>
                </a:solidFill>
                <a:latin typeface="arial" panose="020B0604020202020204" pitchFamily="34" charset="0"/>
              </a:rPr>
              <a:t>fashionable; elegant and attractive</a:t>
            </a:r>
            <a:endParaRPr lang="vi-VN" sz="4500" b="1" dirty="0">
              <a:solidFill>
                <a:schemeClr val="accent5">
                  <a:lumMod val="75000"/>
                </a:schemeClr>
              </a:solidFill>
            </a:endParaRPr>
          </a:p>
        </p:txBody>
      </p:sp>
      <p:sp>
        <p:nvSpPr>
          <p:cNvPr id="20" name="Rectangle 19"/>
          <p:cNvSpPr/>
          <p:nvPr/>
        </p:nvSpPr>
        <p:spPr>
          <a:xfrm>
            <a:off x="78059" y="89211"/>
            <a:ext cx="11876047" cy="6623823"/>
          </a:xfrm>
          <a:prstGeom prst="rect">
            <a:avLst/>
          </a:prstGeom>
          <a:noFill/>
          <a:ln w="38100">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tylish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6484" y="1785014"/>
            <a:ext cx="406400" cy="406400"/>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408" fill="hold"/>
                                        <p:tgtEl>
                                          <p:spTgt spid="3"/>
                                        </p:tgtEl>
                                      </p:cBhvr>
                                    </p:cmd>
                                  </p:childTnLst>
                                </p:cTn>
                              </p:par>
                            </p:childTnLst>
                          </p:cTn>
                        </p:par>
                      </p:childTnLst>
                    </p:cTn>
                  </p:par>
                </p:childTnLst>
              </p:cTn>
              <p:nextCondLst>
                <p:cond evt="onClick" delay="0">
                  <p:tgtEl>
                    <p:spTgt spid="3"/>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98000">
              <a:schemeClr val="accent1">
                <a:lumMod val="0"/>
                <a:lumOff val="100000"/>
              </a:schemeClr>
            </a:gs>
            <a:gs pos="100000">
              <a:schemeClr val="accent1">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7" name="Google Shape;1881;p31"/>
          <p:cNvSpPr txBox="1">
            <a:spLocks/>
          </p:cNvSpPr>
          <p:nvPr/>
        </p:nvSpPr>
        <p:spPr>
          <a:xfrm>
            <a:off x="821661" y="1632417"/>
            <a:ext cx="5344447" cy="128542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b="1" dirty="0">
                <a:solidFill>
                  <a:srgbClr val="AD4F0F"/>
                </a:solidFill>
              </a:rPr>
              <a:t>privacy</a:t>
            </a:r>
            <a:r>
              <a:rPr lang="en-US" sz="6000" b="1" dirty="0"/>
              <a:t> </a:t>
            </a:r>
            <a:r>
              <a:rPr lang="en-US" sz="6000" b="1" dirty="0">
                <a:solidFill>
                  <a:srgbClr val="AD4F0F"/>
                </a:solidFill>
              </a:rPr>
              <a:t>(n)</a:t>
            </a:r>
          </a:p>
        </p:txBody>
      </p:sp>
      <p:sp>
        <p:nvSpPr>
          <p:cNvPr id="12" name="Rectangle 11"/>
          <p:cNvSpPr/>
          <p:nvPr/>
        </p:nvSpPr>
        <p:spPr>
          <a:xfrm>
            <a:off x="7381267" y="1767252"/>
            <a:ext cx="4050892" cy="830997"/>
          </a:xfrm>
          <a:prstGeom prst="rect">
            <a:avLst/>
          </a:prstGeom>
        </p:spPr>
        <p:txBody>
          <a:bodyPr wrap="square">
            <a:spAutoFit/>
          </a:bodyPr>
          <a:lstStyle/>
          <a:p>
            <a:pPr lvl="0" algn="ctr"/>
            <a:r>
              <a:rPr lang="en-US" sz="4800" dirty="0" err="1"/>
              <a:t>sự</a:t>
            </a:r>
            <a:r>
              <a:rPr lang="en-US" sz="4800" dirty="0"/>
              <a:t> </a:t>
            </a:r>
            <a:r>
              <a:rPr lang="en-US" sz="4800" dirty="0" err="1"/>
              <a:t>riêng</a:t>
            </a:r>
            <a:r>
              <a:rPr lang="en-US" sz="4800" dirty="0"/>
              <a:t> </a:t>
            </a:r>
            <a:r>
              <a:rPr lang="en-US" sz="4800" dirty="0" err="1"/>
              <a:t>tư</a:t>
            </a:r>
            <a:endParaRPr lang="en-US" sz="6600" dirty="0"/>
          </a:p>
        </p:txBody>
      </p:sp>
      <p:sp>
        <p:nvSpPr>
          <p:cNvPr id="2" name="Rectangle 1"/>
          <p:cNvSpPr/>
          <p:nvPr/>
        </p:nvSpPr>
        <p:spPr>
          <a:xfrm>
            <a:off x="4492460" y="1882712"/>
            <a:ext cx="3047244" cy="784830"/>
          </a:xfrm>
          <a:prstGeom prst="rect">
            <a:avLst/>
          </a:prstGeom>
        </p:spPr>
        <p:txBody>
          <a:bodyPr wrap="none">
            <a:spAutoFit/>
          </a:bodyPr>
          <a:lstStyle/>
          <a:p>
            <a:pPr algn="ctr"/>
            <a:r>
              <a:rPr lang="en-US" sz="4500" b="1" dirty="0">
                <a:solidFill>
                  <a:schemeClr val="accent5">
                    <a:lumMod val="50000"/>
                  </a:schemeClr>
                </a:solidFill>
              </a:rPr>
              <a:t>/ˈpraɪ.və.si/</a:t>
            </a:r>
          </a:p>
        </p:txBody>
      </p:sp>
      <p:sp>
        <p:nvSpPr>
          <p:cNvPr id="6" name="Hộp Văn bản 5">
            <a:extLst>
              <a:ext uri="{FF2B5EF4-FFF2-40B4-BE49-F238E27FC236}">
                <a16:creationId xmlns:a16="http://schemas.microsoft.com/office/drawing/2014/main" id="{65A42A7B-F69E-3422-D9BB-827A63DC8986}"/>
              </a:ext>
            </a:extLst>
          </p:cNvPr>
          <p:cNvSpPr txBox="1"/>
          <p:nvPr/>
        </p:nvSpPr>
        <p:spPr>
          <a:xfrm>
            <a:off x="1166717" y="3075961"/>
            <a:ext cx="9698729" cy="1200329"/>
          </a:xfrm>
          <a:prstGeom prst="rect">
            <a:avLst/>
          </a:prstGeom>
          <a:noFill/>
        </p:spPr>
        <p:txBody>
          <a:bodyPr wrap="square">
            <a:spAutoFit/>
          </a:bodyPr>
          <a:lstStyle/>
          <a:p>
            <a:pPr algn="ctr"/>
            <a:r>
              <a:rPr lang="en-US" sz="3600" b="1" dirty="0">
                <a:solidFill>
                  <a:schemeClr val="accent5">
                    <a:lumMod val="75000"/>
                  </a:schemeClr>
                </a:solidFill>
                <a:latin typeface="arial" panose="020B0604020202020204" pitchFamily="34" charset="0"/>
              </a:rPr>
              <a:t>the state of being </a:t>
            </a:r>
            <a:r>
              <a:rPr lang="en-US" sz="3600" b="1" dirty="0" smtClean="0">
                <a:solidFill>
                  <a:schemeClr val="accent5">
                    <a:lumMod val="75000"/>
                  </a:schemeClr>
                </a:solidFill>
                <a:latin typeface="arial" panose="020B0604020202020204" pitchFamily="34" charset="0"/>
              </a:rPr>
              <a:t>not  watched </a:t>
            </a:r>
            <a:r>
              <a:rPr lang="en-US" sz="3600" b="1" dirty="0">
                <a:solidFill>
                  <a:schemeClr val="accent5">
                    <a:lumMod val="75000"/>
                  </a:schemeClr>
                </a:solidFill>
                <a:latin typeface="arial" panose="020B0604020202020204" pitchFamily="34" charset="0"/>
              </a:rPr>
              <a:t>or disturbed </a:t>
            </a:r>
            <a:r>
              <a:rPr lang="en-US" sz="3600" b="1" dirty="0" smtClean="0">
                <a:solidFill>
                  <a:schemeClr val="accent5">
                    <a:lumMod val="75000"/>
                  </a:schemeClr>
                </a:solidFill>
                <a:latin typeface="arial" panose="020B0604020202020204" pitchFamily="34" charset="0"/>
              </a:rPr>
              <a:t>by other </a:t>
            </a:r>
            <a:r>
              <a:rPr lang="en-US" sz="3600" b="1" dirty="0">
                <a:solidFill>
                  <a:schemeClr val="accent5">
                    <a:lumMod val="75000"/>
                  </a:schemeClr>
                </a:solidFill>
                <a:latin typeface="arial" panose="020B0604020202020204" pitchFamily="34" charset="0"/>
              </a:rPr>
              <a:t>people</a:t>
            </a:r>
          </a:p>
        </p:txBody>
      </p:sp>
      <p:sp>
        <p:nvSpPr>
          <p:cNvPr id="11" name="Rectangle 10"/>
          <p:cNvSpPr/>
          <p:nvPr/>
        </p:nvSpPr>
        <p:spPr>
          <a:xfrm>
            <a:off x="78059" y="89211"/>
            <a:ext cx="11876047" cy="6623823"/>
          </a:xfrm>
          <a:prstGeom prst="rect">
            <a:avLst/>
          </a:prstGeom>
          <a:noFill/>
          <a:ln w="38100">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43156" y="89211"/>
            <a:ext cx="4132696" cy="584775"/>
          </a:xfrm>
          <a:prstGeom prst="rect">
            <a:avLst/>
          </a:prstGeom>
          <a:solidFill>
            <a:srgbClr val="FFC000"/>
          </a:solidFill>
          <a:effectLst/>
        </p:spPr>
        <p:txBody>
          <a:bodyPr wrap="square" rtlCol="0">
            <a:spAutoFit/>
          </a:bodyPr>
          <a:lstStyle/>
          <a:p>
            <a:pPr marL="571500" indent="-571500">
              <a:buFont typeface="Wingdings" panose="05000000000000000000" pitchFamily="2" charset="2"/>
              <a:buChar char="v"/>
            </a:pPr>
            <a:r>
              <a:rPr lang="en-US" sz="3200" b="1" dirty="0">
                <a:solidFill>
                  <a:srgbClr val="0070C0"/>
                </a:solidFill>
                <a:effectLst>
                  <a:glow rad="88900">
                    <a:schemeClr val="bg1"/>
                  </a:glow>
                </a:effectLst>
                <a:latin typeface="Arial" panose="020B0604020202020204" pitchFamily="34" charset="0"/>
                <a:cs typeface="Arial" panose="020B0604020202020204" pitchFamily="34" charset="0"/>
              </a:rPr>
              <a:t>VOCABULARY</a:t>
            </a:r>
          </a:p>
        </p:txBody>
      </p:sp>
      <p:pic>
        <p:nvPicPr>
          <p:cNvPr id="3" name="privac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9714" y="2071927"/>
            <a:ext cx="406400" cy="406400"/>
          </a:xfrm>
          <a:prstGeom prst="rect">
            <a:avLst/>
          </a:prstGeom>
        </p:spPr>
      </p:pic>
    </p:spTree>
    <p:extLst>
      <p:ext uri="{BB962C8B-B14F-4D97-AF65-F5344CB8AC3E}">
        <p14:creationId xmlns:p14="http://schemas.microsoft.com/office/powerpoint/2010/main" val="301414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696" fill="hold"/>
                                        <p:tgtEl>
                                          <p:spTgt spid="3"/>
                                        </p:tgtEl>
                                      </p:cBhvr>
                                    </p:cmd>
                                  </p:childTnLst>
                                </p:cTn>
                              </p:par>
                            </p:childTnLst>
                          </p:cTn>
                        </p:par>
                      </p:childTnLst>
                    </p:cTn>
                  </p:par>
                </p:childTnLst>
              </p:cTn>
              <p:nextCondLst>
                <p:cond evt="onClick" delay="0">
                  <p:tgtEl>
                    <p:spTgt spid="3"/>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869448333"/>
              </p:ext>
            </p:extLst>
          </p:nvPr>
        </p:nvGraphicFramePr>
        <p:xfrm>
          <a:off x="761986" y="1111881"/>
          <a:ext cx="10031203" cy="2386596"/>
        </p:xfrm>
        <a:graphic>
          <a:graphicData uri="http://schemas.openxmlformats.org/drawingml/2006/table">
            <a:tbl>
              <a:tblPr firstRow="1" bandRow="1">
                <a:tableStyleId>{5DA37D80-6434-44D0-A028-1B22A696006F}</a:tableStyleId>
              </a:tblPr>
              <a:tblGrid>
                <a:gridCol w="3227432">
                  <a:extLst>
                    <a:ext uri="{9D8B030D-6E8A-4147-A177-3AD203B41FA5}">
                      <a16:colId xmlns:a16="http://schemas.microsoft.com/office/drawing/2014/main" val="20000"/>
                    </a:ext>
                  </a:extLst>
                </a:gridCol>
                <a:gridCol w="3715751">
                  <a:extLst>
                    <a:ext uri="{9D8B030D-6E8A-4147-A177-3AD203B41FA5}">
                      <a16:colId xmlns:a16="http://schemas.microsoft.com/office/drawing/2014/main" val="20001"/>
                    </a:ext>
                  </a:extLst>
                </a:gridCol>
                <a:gridCol w="3088020">
                  <a:extLst>
                    <a:ext uri="{9D8B030D-6E8A-4147-A177-3AD203B41FA5}">
                      <a16:colId xmlns:a16="http://schemas.microsoft.com/office/drawing/2014/main" val="20002"/>
                    </a:ext>
                  </a:extLst>
                </a:gridCol>
              </a:tblGrid>
              <a:tr h="815406">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val="10000"/>
                  </a:ext>
                </a:extLst>
              </a:tr>
              <a:tr h="785595">
                <a:tc>
                  <a:txBody>
                    <a:bodyPr/>
                    <a:lstStyle/>
                    <a:p>
                      <a:pPr marL="144145" marR="0" indent="-144145">
                        <a:lnSpc>
                          <a:spcPct val="107000"/>
                        </a:lnSpc>
                        <a:spcBef>
                          <a:spcPts val="0"/>
                        </a:spcBef>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stylish (adj) </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/ˈ</a:t>
                      </a: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staɪ.lɪʃ</a:t>
                      </a: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sành</a:t>
                      </a: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điệu</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785595">
                <a:tc>
                  <a:txBody>
                    <a:bodyPr/>
                    <a:lstStyle/>
                    <a:p>
                      <a:pPr marL="144145" marR="0" indent="-144145">
                        <a:lnSpc>
                          <a:spcPct val="107000"/>
                        </a:lnSpc>
                        <a:spcBef>
                          <a:spcPts val="0"/>
                        </a:spcBef>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privacy (n)</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/ˈpraɪ.və.si/</a:t>
                      </a:r>
                    </a:p>
                  </a:txBody>
                  <a:tcPr marL="36195" marR="36195" marT="71755" marB="71755" anchor="ctr"/>
                </a:tc>
                <a:tc>
                  <a:txBody>
                    <a:bodyPr/>
                    <a:lstStyle/>
                    <a:p>
                      <a:pPr marL="0" marR="0" algn="ctr">
                        <a:lnSpc>
                          <a:spcPct val="107000"/>
                        </a:lnSpc>
                        <a:spcBef>
                          <a:spcPts val="0"/>
                        </a:spcBef>
                        <a:spcAft>
                          <a:spcPts val="0"/>
                        </a:spcAft>
                      </a:pP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sự</a:t>
                      </a: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riêng</a:t>
                      </a: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tư</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917693607"/>
                  </a:ext>
                </a:extLst>
              </a:tr>
            </a:tbl>
          </a:graphicData>
        </a:graphic>
      </p:graphicFrame>
      <p:sp>
        <p:nvSpPr>
          <p:cNvPr id="8" name="Rectangle 7"/>
          <p:cNvSpPr/>
          <p:nvPr/>
        </p:nvSpPr>
        <p:spPr>
          <a:xfrm>
            <a:off x="78059" y="89211"/>
            <a:ext cx="11876047" cy="6623823"/>
          </a:xfrm>
          <a:prstGeom prst="rect">
            <a:avLst/>
          </a:prstGeom>
          <a:noFill/>
          <a:ln w="38100">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52656" y="83172"/>
            <a:ext cx="4132696" cy="584775"/>
          </a:xfrm>
          <a:prstGeom prst="rect">
            <a:avLst/>
          </a:prstGeom>
          <a:solidFill>
            <a:srgbClr val="FFC000"/>
          </a:solidFill>
          <a:effectLst/>
        </p:spPr>
        <p:txBody>
          <a:bodyPr wrap="square" rtlCol="0">
            <a:spAutoFit/>
          </a:bodyPr>
          <a:lstStyle/>
          <a:p>
            <a:pPr marL="571500" indent="-571500">
              <a:buFont typeface="Wingdings" panose="05000000000000000000" pitchFamily="2" charset="2"/>
              <a:buChar char="v"/>
            </a:pPr>
            <a:r>
              <a:rPr lang="en-US" sz="3200" b="1" dirty="0">
                <a:solidFill>
                  <a:srgbClr val="0070C0"/>
                </a:solidFill>
                <a:effectLst>
                  <a:glow rad="88900">
                    <a:schemeClr val="bg1"/>
                  </a:glow>
                </a:effectLst>
                <a:latin typeface="Arial" panose="020B0604020202020204" pitchFamily="34" charset="0"/>
                <a:cs typeface="Arial" panose="020B0604020202020204" pitchFamily="34" charset="0"/>
              </a:rPr>
              <a:t>VOCABULARY</a:t>
            </a:r>
          </a:p>
        </p:txBody>
      </p:sp>
      <p:pic>
        <p:nvPicPr>
          <p:cNvPr id="5" name="privac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6823" y="2888004"/>
            <a:ext cx="406400" cy="406400"/>
          </a:xfrm>
          <a:prstGeom prst="rect">
            <a:avLst/>
          </a:prstGeom>
        </p:spPr>
      </p:pic>
      <p:pic>
        <p:nvPicPr>
          <p:cNvPr id="6" name="stylish ">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216823" y="1898779"/>
            <a:ext cx="406400" cy="406400"/>
          </a:xfrm>
          <a:prstGeom prst="rect">
            <a:avLst/>
          </a:prstGeom>
        </p:spPr>
      </p:pic>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08"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98000">
              <a:schemeClr val="accent1">
                <a:lumMod val="0"/>
                <a:lumOff val="100000"/>
              </a:schemeClr>
            </a:gs>
            <a:gs pos="100000">
              <a:schemeClr val="accent1">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2" name="TextBox 11"/>
          <p:cNvSpPr txBox="1"/>
          <p:nvPr/>
        </p:nvSpPr>
        <p:spPr>
          <a:xfrm>
            <a:off x="886404" y="151935"/>
            <a:ext cx="10829346"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Read the following leaflets and match the highlighted words with their meanings. </a:t>
            </a:r>
          </a:p>
        </p:txBody>
      </p:sp>
      <p:sp>
        <p:nvSpPr>
          <p:cNvPr id="16" name="Rounded Rectangle 15"/>
          <p:cNvSpPr/>
          <p:nvPr/>
        </p:nvSpPr>
        <p:spPr>
          <a:xfrm>
            <a:off x="216713" y="25359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69498" y="1509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3" name="Hình ảnh 2">
            <a:extLst>
              <a:ext uri="{FF2B5EF4-FFF2-40B4-BE49-F238E27FC236}">
                <a16:creationId xmlns:a16="http://schemas.microsoft.com/office/drawing/2014/main" id="{947AA240-3814-3206-8557-7A573BB15BE6}"/>
              </a:ext>
            </a:extLst>
          </p:cNvPr>
          <p:cNvPicPr>
            <a:picLocks noChangeAspect="1"/>
          </p:cNvPicPr>
          <p:nvPr/>
        </p:nvPicPr>
        <p:blipFill>
          <a:blip r:embed="rId5"/>
          <a:stretch>
            <a:fillRect/>
          </a:stretch>
        </p:blipFill>
        <p:spPr>
          <a:xfrm>
            <a:off x="0" y="2022321"/>
            <a:ext cx="4159045" cy="3237938"/>
          </a:xfrm>
          <a:prstGeom prst="rect">
            <a:avLst/>
          </a:prstGeom>
        </p:spPr>
      </p:pic>
      <p:pic>
        <p:nvPicPr>
          <p:cNvPr id="2" name="Unit 11 - Electronic Devices">
            <a:hlinkClick r:id="" action="ppaction://media"/>
          </p:cNvPr>
          <p:cNvPicPr>
            <a:picLocks noChangeAspect="1"/>
          </p:cNvPicPr>
          <p:nvPr>
            <a:audioFile r:link="rId1"/>
            <p:extLst>
              <p:ext uri="{DAA4B4D4-6D71-4841-9C94-3DE7FCFB9230}">
                <p14:media xmlns:p14="http://schemas.microsoft.com/office/powerpoint/2010/main" r:embed="rId2">
                  <p14:trim st="5938" end="56249.9375"/>
                </p14:media>
              </p:ext>
            </p:extLst>
          </p:nvPr>
        </p:nvPicPr>
        <p:blipFill>
          <a:blip r:embed="rId6"/>
          <a:stretch>
            <a:fillRect/>
          </a:stretch>
        </p:blipFill>
        <p:spPr>
          <a:xfrm>
            <a:off x="216713" y="1273478"/>
            <a:ext cx="406400" cy="406400"/>
          </a:xfrm>
          <a:prstGeom prst="rect">
            <a:avLst/>
          </a:prstGeom>
        </p:spPr>
      </p:pic>
      <p:pic>
        <p:nvPicPr>
          <p:cNvPr id="10" name="Hình ảnh 4">
            <a:extLst>
              <a:ext uri="{FF2B5EF4-FFF2-40B4-BE49-F238E27FC236}">
                <a16:creationId xmlns:a16="http://schemas.microsoft.com/office/drawing/2014/main" id="{59F2EA82-0C23-8826-0901-459ED29221A4}"/>
              </a:ext>
            </a:extLst>
          </p:cNvPr>
          <p:cNvPicPr>
            <a:picLocks noChangeAspect="1"/>
          </p:cNvPicPr>
          <p:nvPr/>
        </p:nvPicPr>
        <p:blipFill>
          <a:blip r:embed="rId7"/>
          <a:stretch>
            <a:fillRect/>
          </a:stretch>
        </p:blipFill>
        <p:spPr>
          <a:xfrm>
            <a:off x="4326130" y="858837"/>
            <a:ext cx="4218039" cy="2910535"/>
          </a:xfrm>
          <a:prstGeom prst="rect">
            <a:avLst/>
          </a:prstGeom>
        </p:spPr>
      </p:pic>
      <p:pic>
        <p:nvPicPr>
          <p:cNvPr id="11" name="Hình ảnh 6">
            <a:extLst>
              <a:ext uri="{FF2B5EF4-FFF2-40B4-BE49-F238E27FC236}">
                <a16:creationId xmlns:a16="http://schemas.microsoft.com/office/drawing/2014/main" id="{9071F27C-F3BF-A697-1B4C-3EC5AF754BFA}"/>
              </a:ext>
            </a:extLst>
          </p:cNvPr>
          <p:cNvPicPr>
            <a:picLocks noChangeAspect="1"/>
          </p:cNvPicPr>
          <p:nvPr/>
        </p:nvPicPr>
        <p:blipFill rotWithShape="1">
          <a:blip r:embed="rId8"/>
          <a:srcRect l="4844"/>
          <a:stretch/>
        </p:blipFill>
        <p:spPr>
          <a:xfrm>
            <a:off x="7428886" y="3641290"/>
            <a:ext cx="4286864" cy="3022358"/>
          </a:xfrm>
          <a:prstGeom prst="rect">
            <a:avLst/>
          </a:prstGeom>
        </p:spPr>
      </p:pic>
      <p:pic>
        <p:nvPicPr>
          <p:cNvPr id="14" name="Unit 11 - Electronic Devices">
            <a:hlinkClick r:id="" action="ppaction://media"/>
          </p:cNvPr>
          <p:cNvPicPr>
            <a:picLocks noChangeAspect="1"/>
          </p:cNvPicPr>
          <p:nvPr>
            <a:audioFile r:link="rId1"/>
            <p:extLst>
              <p:ext uri="{DAA4B4D4-6D71-4841-9C94-3DE7FCFB9230}">
                <p14:media xmlns:p14="http://schemas.microsoft.com/office/powerpoint/2010/main" r:embed="rId2">
                  <p14:trim st="47467" end="31581.9375"/>
                </p14:media>
              </p:ext>
            </p:extLst>
          </p:nvPr>
        </p:nvPicPr>
        <p:blipFill>
          <a:blip r:embed="rId6"/>
          <a:stretch>
            <a:fillRect/>
          </a:stretch>
        </p:blipFill>
        <p:spPr>
          <a:xfrm>
            <a:off x="4641689" y="841287"/>
            <a:ext cx="406400" cy="406400"/>
          </a:xfrm>
          <a:prstGeom prst="rect">
            <a:avLst/>
          </a:prstGeom>
        </p:spPr>
      </p:pic>
      <p:pic>
        <p:nvPicPr>
          <p:cNvPr id="15" name="Unit 11 - Electronic Devices">
            <a:hlinkClick r:id="" action="ppaction://media"/>
          </p:cNvPr>
          <p:cNvPicPr>
            <a:picLocks noChangeAspect="1"/>
          </p:cNvPicPr>
          <p:nvPr>
            <a:audioFile r:link="rId1"/>
            <p:extLst>
              <p:ext uri="{DAA4B4D4-6D71-4841-9C94-3DE7FCFB9230}">
                <p14:media xmlns:p14="http://schemas.microsoft.com/office/powerpoint/2010/main" r:embed="rId2">
                  <p14:trim st="72183"/>
                </p14:media>
              </p:ext>
            </p:extLst>
          </p:nvPr>
        </p:nvPicPr>
        <p:blipFill>
          <a:blip r:embed="rId6"/>
          <a:stretch>
            <a:fillRect/>
          </a:stretch>
        </p:blipFill>
        <p:spPr>
          <a:xfrm>
            <a:off x="8943164" y="3119754"/>
            <a:ext cx="607429" cy="464810"/>
          </a:xfrm>
          <a:prstGeom prst="rect">
            <a:avLst/>
          </a:prstGeom>
        </p:spPr>
      </p:pic>
    </p:spTree>
    <p:extLst>
      <p:ext uri="{BB962C8B-B14F-4D97-AF65-F5344CB8AC3E}">
        <p14:creationId xmlns:p14="http://schemas.microsoft.com/office/powerpoint/2010/main" val="1419710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1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4758"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1623" fill="hold"/>
                                        <p:tgtEl>
                                          <p:spTgt spid="15"/>
                                        </p:tgtEl>
                                      </p:cBhvr>
                                    </p:cmd>
                                  </p:childTnLst>
                                </p:cTn>
                              </p:par>
                            </p:childTnLst>
                          </p:cTn>
                        </p:par>
                      </p:childTnLst>
                    </p:cTn>
                  </p:par>
                </p:childTnLst>
              </p:cTn>
              <p:nextCondLst>
                <p:cond evt="onClick" delay="0">
                  <p:tgtEl>
                    <p:spTgt spid="15"/>
                  </p:tgtEl>
                </p:cond>
              </p:nextCondLst>
            </p:seq>
            <p:audio>
              <p:cMediaNode vol="80000">
                <p:cTn id="19" fill="hold" display="0">
                  <p:stCondLst>
                    <p:cond delay="indefinite"/>
                  </p:stCondLst>
                  <p:endCondLst>
                    <p:cond evt="onStopAudio" delay="0">
                      <p:tgtEl>
                        <p:sldTgt/>
                      </p:tgtEl>
                    </p:cond>
                  </p:endCondLst>
                </p:cTn>
                <p:tgtEl>
                  <p:spTgt spid="1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98000">
              <a:schemeClr val="accent1">
                <a:lumMod val="0"/>
                <a:lumOff val="100000"/>
              </a:schemeClr>
            </a:gs>
            <a:gs pos="100000">
              <a:schemeClr val="accent1">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2" name="TextBox 11"/>
          <p:cNvSpPr txBox="1"/>
          <p:nvPr/>
        </p:nvSpPr>
        <p:spPr>
          <a:xfrm>
            <a:off x="886404" y="151935"/>
            <a:ext cx="10829346"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Read the following leaflets and match the highlighted words with their meanings. </a:t>
            </a:r>
          </a:p>
        </p:txBody>
      </p:sp>
      <p:sp>
        <p:nvSpPr>
          <p:cNvPr id="16" name="Rounded Rectangle 15"/>
          <p:cNvSpPr/>
          <p:nvPr/>
        </p:nvSpPr>
        <p:spPr>
          <a:xfrm>
            <a:off x="216713" y="25359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69498" y="1509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9" name="Hình ảnh 8">
            <a:extLst>
              <a:ext uri="{FF2B5EF4-FFF2-40B4-BE49-F238E27FC236}">
                <a16:creationId xmlns:a16="http://schemas.microsoft.com/office/drawing/2014/main" id="{AF05374A-AE0A-7E73-7360-806CAAF853FC}"/>
              </a:ext>
            </a:extLst>
          </p:cNvPr>
          <p:cNvPicPr>
            <a:picLocks noChangeAspect="1"/>
          </p:cNvPicPr>
          <p:nvPr/>
        </p:nvPicPr>
        <p:blipFill>
          <a:blip r:embed="rId3"/>
          <a:stretch>
            <a:fillRect/>
          </a:stretch>
        </p:blipFill>
        <p:spPr>
          <a:xfrm>
            <a:off x="1917291" y="1044487"/>
            <a:ext cx="8337755" cy="4529095"/>
          </a:xfrm>
          <a:prstGeom prst="rect">
            <a:avLst/>
          </a:prstGeom>
        </p:spPr>
      </p:pic>
      <p:sp>
        <p:nvSpPr>
          <p:cNvPr id="19" name="Hộp Văn bản 18">
            <a:extLst>
              <a:ext uri="{FF2B5EF4-FFF2-40B4-BE49-F238E27FC236}">
                <a16:creationId xmlns:a16="http://schemas.microsoft.com/office/drawing/2014/main" id="{DD452A26-6E84-8149-A951-DD7186BB61A8}"/>
              </a:ext>
            </a:extLst>
          </p:cNvPr>
          <p:cNvSpPr txBox="1"/>
          <p:nvPr/>
        </p:nvSpPr>
        <p:spPr>
          <a:xfrm>
            <a:off x="3342968" y="5985230"/>
            <a:ext cx="5053780" cy="523220"/>
          </a:xfrm>
          <a:prstGeom prst="rect">
            <a:avLst/>
          </a:prstGeom>
          <a:solidFill>
            <a:schemeClr val="accent4">
              <a:lumMod val="40000"/>
              <a:lumOff val="60000"/>
            </a:schemeClr>
          </a:solidFill>
        </p:spPr>
        <p:txBody>
          <a:bodyPr wrap="square">
            <a:spAutoFit/>
          </a:bodyPr>
          <a:lstStyle/>
          <a:p>
            <a:pPr algn="ctr"/>
            <a:r>
              <a:rPr lang="pt-BR" sz="2800" b="1" dirty="0">
                <a:solidFill>
                  <a:srgbClr val="0087B2"/>
                </a:solidFill>
                <a:latin typeface="Source Sans Pro SemiBold" panose="020B0603030403020204" pitchFamily="34" charset="0"/>
                <a:ea typeface="Source Sans Pro SemiBold" panose="020B0603030403020204" pitchFamily="34" charset="0"/>
              </a:rPr>
              <a:t>1. b	</a:t>
            </a:r>
            <a:r>
              <a:rPr lang="pt-BR" sz="2800" b="1" dirty="0" smtClean="0">
                <a:solidFill>
                  <a:srgbClr val="0087B2"/>
                </a:solidFill>
                <a:latin typeface="Source Sans Pro SemiBold" panose="020B0603030403020204" pitchFamily="34" charset="0"/>
                <a:ea typeface="Source Sans Pro SemiBold" panose="020B0603030403020204" pitchFamily="34" charset="0"/>
              </a:rPr>
              <a:t> 2</a:t>
            </a:r>
            <a:r>
              <a:rPr lang="pt-BR" sz="2800" b="1" dirty="0">
                <a:solidFill>
                  <a:srgbClr val="0087B2"/>
                </a:solidFill>
                <a:latin typeface="Source Sans Pro SemiBold" panose="020B0603030403020204" pitchFamily="34" charset="0"/>
                <a:ea typeface="Source Sans Pro SemiBold" panose="020B0603030403020204" pitchFamily="34" charset="0"/>
              </a:rPr>
              <a:t>. </a:t>
            </a:r>
            <a:r>
              <a:rPr lang="pt-BR" sz="2800" b="1" dirty="0" smtClean="0">
                <a:solidFill>
                  <a:srgbClr val="0087B2"/>
                </a:solidFill>
                <a:latin typeface="Source Sans Pro SemiBold" panose="020B0603030403020204" pitchFamily="34" charset="0"/>
                <a:ea typeface="Source Sans Pro SemiBold" panose="020B0603030403020204" pitchFamily="34" charset="0"/>
              </a:rPr>
              <a:t>d    3.a       4.c</a:t>
            </a:r>
            <a:endParaRPr lang="pt-BR" sz="2800" b="1" dirty="0">
              <a:solidFill>
                <a:srgbClr val="0087B2"/>
              </a:solidFill>
              <a:latin typeface="Source Sans Pro SemiBold" panose="020B0603030403020204" pitchFamily="34" charset="0"/>
              <a:ea typeface="Source Sans Pro SemiBold" panose="020B0603030403020204" pitchFamily="34" charset="0"/>
            </a:endParaRPr>
          </a:p>
        </p:txBody>
      </p:sp>
      <p:sp>
        <p:nvSpPr>
          <p:cNvPr id="4" name="TextBox 3"/>
          <p:cNvSpPr txBox="1"/>
          <p:nvPr/>
        </p:nvSpPr>
        <p:spPr>
          <a:xfrm>
            <a:off x="1515669" y="5942914"/>
            <a:ext cx="1296358" cy="523220"/>
          </a:xfrm>
          <a:prstGeom prst="rect">
            <a:avLst/>
          </a:prstGeom>
          <a:solidFill>
            <a:srgbClr val="FFC000"/>
          </a:solidFill>
        </p:spPr>
        <p:txBody>
          <a:bodyPr wrap="square" rtlCol="0">
            <a:spAutoFit/>
          </a:bodyPr>
          <a:lstStyle/>
          <a:p>
            <a:r>
              <a:rPr lang="en-US" sz="2800" b="1" dirty="0" smtClean="0">
                <a:solidFill>
                  <a:srgbClr val="C00000"/>
                </a:solidFill>
              </a:rPr>
              <a:t>* Keys: </a:t>
            </a:r>
            <a:endParaRPr lang="en-US" sz="2800" b="1" dirty="0">
              <a:solidFill>
                <a:srgbClr val="C00000"/>
              </a:solidFill>
            </a:endParaRPr>
          </a:p>
        </p:txBody>
      </p:sp>
    </p:spTree>
    <p:extLst>
      <p:ext uri="{BB962C8B-B14F-4D97-AF65-F5344CB8AC3E}">
        <p14:creationId xmlns:p14="http://schemas.microsoft.com/office/powerpoint/2010/main" val="33654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4153</TotalTime>
  <Words>863</Words>
  <Application>Microsoft Office PowerPoint</Application>
  <PresentationFormat>Widescreen</PresentationFormat>
  <Paragraphs>95</Paragraphs>
  <Slides>20</Slides>
  <Notes>13</Notes>
  <HiddenSlides>0</HiddenSlides>
  <MMClips>8</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Algerian</vt:lpstr>
      <vt:lpstr>Arial</vt:lpstr>
      <vt:lpstr>Arial</vt:lpstr>
      <vt:lpstr>Bahnschrift SemiBold Condensed</vt:lpstr>
      <vt:lpstr>Berlin Sans FB</vt:lpstr>
      <vt:lpstr>Calibri</vt:lpstr>
      <vt:lpstr>Calibri Light</vt:lpstr>
      <vt:lpstr>Myriad Pro</vt:lpstr>
      <vt:lpstr>Segoe UI Historic</vt:lpstr>
      <vt:lpstr>Source Sans Pro</vt:lpstr>
      <vt:lpstr>Source Sans Pro 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245</cp:revision>
  <dcterms:created xsi:type="dcterms:W3CDTF">2020-12-09T02:04:09Z</dcterms:created>
  <dcterms:modified xsi:type="dcterms:W3CDTF">2025-03-28T15:40:58Z</dcterms:modified>
</cp:coreProperties>
</file>