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365" r:id="rId2"/>
    <p:sldId id="256" r:id="rId3"/>
    <p:sldId id="327" r:id="rId4"/>
    <p:sldId id="355" r:id="rId5"/>
    <p:sldId id="361" r:id="rId6"/>
    <p:sldId id="354" r:id="rId7"/>
    <p:sldId id="362" r:id="rId8"/>
    <p:sldId id="276" r:id="rId9"/>
    <p:sldId id="356" r:id="rId10"/>
    <p:sldId id="314" r:id="rId11"/>
    <p:sldId id="366" r:id="rId12"/>
    <p:sldId id="3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9FB1"/>
    <a:srgbClr val="0087B2"/>
    <a:srgbClr val="F8B417"/>
    <a:srgbClr val="0070C0"/>
    <a:srgbClr val="F26648"/>
    <a:srgbClr val="F7931D"/>
    <a:srgbClr val="FBC864"/>
    <a:srgbClr val="FEE3AF"/>
    <a:srgbClr val="77ADC0"/>
    <a:srgbClr val="F166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755" autoAdjust="0"/>
    <p:restoredTop sz="94660"/>
  </p:normalViewPr>
  <p:slideViewPr>
    <p:cSldViewPr snapToGrid="0" showGuides="1">
      <p:cViewPr varScale="1">
        <p:scale>
          <a:sx n="69" d="100"/>
          <a:sy n="69" d="100"/>
        </p:scale>
        <p:origin x="688"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3/28/2025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3</a:t>
            </a:fld>
            <a:endParaRPr lang="en-US"/>
          </a:p>
        </p:txBody>
      </p:sp>
    </p:spTree>
    <p:extLst>
      <p:ext uri="{BB962C8B-B14F-4D97-AF65-F5344CB8AC3E}">
        <p14:creationId xmlns:p14="http://schemas.microsoft.com/office/powerpoint/2010/main" val="2811498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3196236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5C6A40-0B81-D724-9AC4-B557C9228A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824FB7-A09D-C166-E753-6CAFD9188B8B}"/>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34D6B9BE-C5D2-B8ED-D78C-EF186BE36FC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6CA3DF-3365-4ADD-7765-06BD1F58FC9C}"/>
              </a:ext>
            </a:extLst>
          </p:cNvPr>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896228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2412872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8E6B2-04D3-1592-4D21-B5321E790B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94C799-BE38-CFA6-A5FE-2EBF31C6BEC9}"/>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1802C5AD-6914-5EC3-B40A-F5363DCC470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8AC9A1D-0055-69DB-D3DD-CC6605D95946}"/>
              </a:ext>
            </a:extLst>
          </p:cNvPr>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3587131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2838790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910852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3419907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3/28/2025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3/28/2025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3/28/2025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3/28/2025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3/28/2025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3/28/2025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3/28/2025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3/28/2025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3/28/2025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3/28/2025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3/28/2025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3/28/2025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4.xml"/><Relationship Id="rId6" Type="http://schemas.openxmlformats.org/officeDocument/2006/relationships/image" Target="../media/image18.gif"/><Relationship Id="rId5" Type="http://schemas.openxmlformats.org/officeDocument/2006/relationships/image" Target="../media/image17.gif"/><Relationship Id="rId4" Type="http://schemas.openxmlformats.org/officeDocument/2006/relationships/image" Target="../media/image16.gi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9264826" y="0"/>
            <a:ext cx="3167319" cy="438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0" tIns="34286" rIns="68570" bIns="34286">
            <a:spAutoFit/>
          </a:bodyPr>
          <a:lstStyle/>
          <a:p>
            <a:r>
              <a:rPr lang="en-GB" sz="2400" b="1" i="1" dirty="0">
                <a:solidFill>
                  <a:srgbClr val="7030A0"/>
                </a:solidFill>
                <a:latin typeface="Bahnschrift SemiBold Condensed" panose="020B0502040204020203" pitchFamily="34" charset="0"/>
              </a:rPr>
              <a:t>Song </a:t>
            </a:r>
            <a:r>
              <a:rPr lang="en-GB" sz="2400" b="1" i="1" dirty="0" err="1">
                <a:solidFill>
                  <a:srgbClr val="7030A0"/>
                </a:solidFill>
                <a:latin typeface="Bahnschrift SemiBold Condensed" panose="020B0502040204020203" pitchFamily="34" charset="0"/>
              </a:rPr>
              <a:t>Ve</a:t>
            </a:r>
            <a:r>
              <a:rPr lang="en-GB" sz="2400" b="1" i="1" dirty="0">
                <a:solidFill>
                  <a:srgbClr val="7030A0"/>
                </a:solidFill>
                <a:latin typeface="Bahnschrift SemiBold Condensed" panose="020B0502040204020203" pitchFamily="34" charset="0"/>
              </a:rPr>
              <a:t> secondary school.</a:t>
            </a:r>
            <a:endParaRPr lang="en-US" sz="2400" b="1" i="1" dirty="0">
              <a:solidFill>
                <a:srgbClr val="7030A0"/>
              </a:solidFill>
              <a:latin typeface="Bahnschrift SemiBold Condensed" panose="020B0502040204020203" pitchFamily="34" charset="0"/>
            </a:endParaRPr>
          </a:p>
        </p:txBody>
      </p:sp>
      <p:sp>
        <p:nvSpPr>
          <p:cNvPr id="5" name="TextBox 4"/>
          <p:cNvSpPr txBox="1"/>
          <p:nvPr/>
        </p:nvSpPr>
        <p:spPr>
          <a:xfrm>
            <a:off x="1407497" y="1605290"/>
            <a:ext cx="7226363" cy="1015663"/>
          </a:xfrm>
          <a:prstGeom prst="rect">
            <a:avLst/>
          </a:prstGeom>
          <a:noFill/>
        </p:spPr>
        <p:txBody>
          <a:bodyPr wrap="square" rtlCol="0">
            <a:spAutoFit/>
          </a:bodyPr>
          <a:lstStyle/>
          <a:p>
            <a:r>
              <a:rPr lang="en-US" sz="6000" b="1" dirty="0">
                <a:solidFill>
                  <a:schemeClr val="accent5"/>
                </a:solidFill>
                <a:latin typeface="Berlin Sans FB" panose="020E0602020502020306" pitchFamily="34" charset="0"/>
              </a:rPr>
              <a:t>Hello everyone !!!</a:t>
            </a:r>
          </a:p>
        </p:txBody>
      </p:sp>
      <p:sp>
        <p:nvSpPr>
          <p:cNvPr id="6" name="TextBox 5"/>
          <p:cNvSpPr txBox="1"/>
          <p:nvPr/>
        </p:nvSpPr>
        <p:spPr>
          <a:xfrm>
            <a:off x="3427448" y="524712"/>
            <a:ext cx="3679722" cy="784830"/>
          </a:xfrm>
          <a:prstGeom prst="rect">
            <a:avLst/>
          </a:prstGeom>
          <a:noFill/>
          <a:ln>
            <a:solidFill>
              <a:schemeClr val="accent1"/>
            </a:solidFill>
          </a:ln>
        </p:spPr>
        <p:txBody>
          <a:bodyPr wrap="square" rtlCol="0">
            <a:spAutoFit/>
          </a:bodyPr>
          <a:lstStyle/>
          <a:p>
            <a:pPr algn="ctr"/>
            <a:r>
              <a:rPr lang="en-US" sz="4500" b="1" dirty="0">
                <a:solidFill>
                  <a:srgbClr val="C00000"/>
                </a:solidFill>
                <a:latin typeface="Cooper Black" panose="0208090404030B020404" pitchFamily="18" charset="0"/>
              </a:rPr>
              <a:t>ENGLISH </a:t>
            </a:r>
            <a:r>
              <a:rPr lang="en-US" sz="4500" b="1" dirty="0" smtClean="0">
                <a:solidFill>
                  <a:srgbClr val="C00000"/>
                </a:solidFill>
                <a:latin typeface="Cooper Black" panose="0208090404030B020404" pitchFamily="18" charset="0"/>
              </a:rPr>
              <a:t>9</a:t>
            </a:r>
            <a:endParaRPr lang="en-US" sz="4500" b="1" dirty="0">
              <a:solidFill>
                <a:srgbClr val="C00000"/>
              </a:solidFill>
              <a:latin typeface="Cooper Black" panose="0208090404030B020404" pitchFamily="18" charset="0"/>
            </a:endParaRPr>
          </a:p>
        </p:txBody>
      </p:sp>
    </p:spTree>
    <p:extLst>
      <p:ext uri="{BB962C8B-B14F-4D97-AF65-F5344CB8AC3E}">
        <p14:creationId xmlns:p14="http://schemas.microsoft.com/office/powerpoint/2010/main" val="29313643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a:solidFill>
            <a:srgbClr val="6D9FB1"/>
          </a:solidFill>
        </p:grpSpPr>
        <p:sp>
          <p:nvSpPr>
            <p:cNvPr id="19" name="Round Single Corner Rectangle 18"/>
            <p:cNvSpPr/>
            <p:nvPr/>
          </p:nvSpPr>
          <p:spPr>
            <a:xfrm flipV="1">
              <a:off x="7620" y="-5876"/>
              <a:ext cx="12192000" cy="1081565"/>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3788533" y="162514"/>
            <a:ext cx="4132696" cy="584775"/>
          </a:xfrm>
          <a:prstGeom prst="rect">
            <a:avLst/>
          </a:prstGeom>
          <a:noFill/>
          <a:effectLst/>
        </p:spPr>
        <p:txBody>
          <a:bodyPr wrap="square" rtlCol="0">
            <a:spAutoFit/>
          </a:bodyPr>
          <a:lstStyle/>
          <a:p>
            <a:pPr marL="457200" indent="-457200">
              <a:buFont typeface="Wingdings" panose="05000000000000000000" pitchFamily="2" charset="2"/>
              <a:buChar char="v"/>
            </a:pPr>
            <a:r>
              <a:rPr lang="en-US" sz="3200" b="1" dirty="0">
                <a:solidFill>
                  <a:srgbClr val="C00000"/>
                </a:solidFill>
                <a:effectLst>
                  <a:glow rad="88900">
                    <a:schemeClr val="bg1"/>
                  </a:glow>
                </a:effectLst>
                <a:latin typeface="Arial" panose="020B0604020202020204" pitchFamily="34" charset="0"/>
                <a:cs typeface="Arial" panose="020B0604020202020204" pitchFamily="34" charset="0"/>
              </a:rPr>
              <a:t>CONSOLIDATION</a:t>
            </a:r>
          </a:p>
        </p:txBody>
      </p:sp>
      <p:sp>
        <p:nvSpPr>
          <p:cNvPr id="9" name="TextBox 8">
            <a:extLst>
              <a:ext uri="{FF2B5EF4-FFF2-40B4-BE49-F238E27FC236}">
                <a16:creationId xmlns:a16="http://schemas.microsoft.com/office/drawing/2014/main" id="{3985D3B7-A40A-4421-9C5F-777653C71BC7}"/>
              </a:ext>
            </a:extLst>
          </p:cNvPr>
          <p:cNvSpPr txBox="1"/>
          <p:nvPr/>
        </p:nvSpPr>
        <p:spPr>
          <a:xfrm>
            <a:off x="653761" y="1401042"/>
            <a:ext cx="8502929" cy="837473"/>
          </a:xfrm>
          <a:prstGeom prst="rect">
            <a:avLst/>
          </a:prstGeom>
          <a:noFill/>
        </p:spPr>
        <p:txBody>
          <a:bodyPr wrap="square" rtlCol="0">
            <a:spAutoFit/>
          </a:bodyPr>
          <a:lstStyle/>
          <a:p>
            <a:pPr marL="571500" indent="-571500">
              <a:lnSpc>
                <a:spcPct val="150000"/>
              </a:lnSpc>
              <a:buFont typeface="Wingdings" panose="05000000000000000000" pitchFamily="2" charset="2"/>
              <a:buChar char="Ø"/>
            </a:pPr>
            <a:r>
              <a:rPr lang="en-US" sz="3600" b="1" dirty="0">
                <a:solidFill>
                  <a:srgbClr val="0087B2"/>
                </a:solidFill>
                <a:latin typeface="Times New Roman" panose="02020603050405020304" pitchFamily="18" charset="0"/>
                <a:cs typeface="Times New Roman" panose="02020603050405020304" pitchFamily="18" charset="0"/>
              </a:rPr>
              <a:t>What have we learnt in this lesson</a:t>
            </a:r>
            <a:r>
              <a:rPr lang="en-US" sz="3600" b="1" dirty="0" smtClean="0">
                <a:solidFill>
                  <a:srgbClr val="0087B2"/>
                </a:solidFill>
                <a:latin typeface="Times New Roman" panose="02020603050405020304" pitchFamily="18" charset="0"/>
                <a:cs typeface="Times New Roman" panose="02020603050405020304" pitchFamily="18" charset="0"/>
              </a:rPr>
              <a:t>?</a:t>
            </a:r>
            <a:endParaRPr lang="en-US" sz="3600" b="1" dirty="0">
              <a:solidFill>
                <a:srgbClr val="0087B2"/>
              </a:solidFill>
              <a:latin typeface="Times New Roman" panose="02020603050405020304" pitchFamily="18" charset="0"/>
              <a:cs typeface="Times New Roman" panose="02020603050405020304" pitchFamily="18" charset="0"/>
            </a:endParaRPr>
          </a:p>
        </p:txBody>
      </p:sp>
      <p:pic>
        <p:nvPicPr>
          <p:cNvPr id="2050" name="Picture 2" descr="Recruiting Action Plan Wrap-Up – firecrackers">
            <a:extLst>
              <a:ext uri="{FF2B5EF4-FFF2-40B4-BE49-F238E27FC236}">
                <a16:creationId xmlns:a16="http://schemas.microsoft.com/office/drawing/2014/main" id="{FE7FA83B-BF66-4478-AC2F-3619125C5C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6146" y="1129652"/>
            <a:ext cx="2930498" cy="173897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22548" y="2238515"/>
            <a:ext cx="9407091" cy="2585323"/>
          </a:xfrm>
          <a:prstGeom prst="rect">
            <a:avLst/>
          </a:prstGeom>
        </p:spPr>
        <p:txBody>
          <a:bodyPr wrap="square">
            <a:spAutoFit/>
          </a:bodyPr>
          <a:lstStyle/>
          <a:p>
            <a:pPr marL="457200" lvl="0" indent="-457200">
              <a:lnSpc>
                <a:spcPct val="150000"/>
              </a:lnSpc>
              <a:buFont typeface="Wingdings" panose="05000000000000000000" pitchFamily="2" charset="2"/>
              <a:buChar char="ü"/>
            </a:pPr>
            <a:r>
              <a:rPr lang="en-US" sz="3600" dirty="0">
                <a:solidFill>
                  <a:prstClr val="black"/>
                </a:solidFill>
              </a:rPr>
              <a:t>Checking understanding and responding.</a:t>
            </a:r>
          </a:p>
          <a:p>
            <a:pPr marL="457200" lvl="0" indent="-457200">
              <a:lnSpc>
                <a:spcPct val="150000"/>
              </a:lnSpc>
              <a:buFont typeface="Wingdings" panose="05000000000000000000" pitchFamily="2" charset="2"/>
              <a:buChar char="ü"/>
            </a:pPr>
            <a:r>
              <a:rPr lang="en-US" sz="3600" dirty="0">
                <a:solidFill>
                  <a:prstClr val="black"/>
                </a:solidFill>
              </a:rPr>
              <a:t>Advantages and disadvantages of electronic devices.</a:t>
            </a:r>
            <a:endParaRPr lang="en-US" sz="3600" dirty="0">
              <a:solidFill>
                <a:prstClr val="black"/>
              </a:solidFill>
            </a:endParaRPr>
          </a:p>
        </p:txBody>
      </p:sp>
    </p:spTree>
    <p:extLst>
      <p:ext uri="{BB962C8B-B14F-4D97-AF65-F5344CB8AC3E}">
        <p14:creationId xmlns:p14="http://schemas.microsoft.com/office/powerpoint/2010/main" val="227572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0"/>
                <a:lumOff val="100000"/>
              </a:schemeClr>
            </a:gs>
            <a:gs pos="96000">
              <a:schemeClr val="accent6">
                <a:lumMod val="0"/>
                <a:lumOff val="100000"/>
              </a:schemeClr>
            </a:gs>
            <a:gs pos="100000">
              <a:schemeClr val="accent6">
                <a:lumMod val="100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12" name="TextBox 11"/>
          <p:cNvSpPr txBox="1"/>
          <p:nvPr/>
        </p:nvSpPr>
        <p:spPr>
          <a:xfrm>
            <a:off x="4061613" y="95971"/>
            <a:ext cx="4179608" cy="923330"/>
          </a:xfrm>
          <a:prstGeom prst="rect">
            <a:avLst/>
          </a:prstGeom>
          <a:noFill/>
        </p:spPr>
        <p:style>
          <a:lnRef idx="1">
            <a:schemeClr val="accent5"/>
          </a:lnRef>
          <a:fillRef idx="2">
            <a:schemeClr val="accent5"/>
          </a:fillRef>
          <a:effectRef idx="1">
            <a:schemeClr val="accent5"/>
          </a:effectRef>
          <a:fontRef idx="minor">
            <a:schemeClr val="dk1"/>
          </a:fontRef>
        </p:style>
        <p:txBody>
          <a:bodyPr wrap="square" rtlCol="0">
            <a:spAutoFit/>
          </a:bodyPr>
          <a:lstStyle/>
          <a:p>
            <a:pPr marL="571500" indent="-571500">
              <a:buFont typeface="Wingdings" panose="05000000000000000000" pitchFamily="2" charset="2"/>
              <a:buChar char="v"/>
            </a:pPr>
            <a:r>
              <a:rPr lang="en-US" sz="5400" b="1" dirty="0">
                <a:solidFill>
                  <a:srgbClr val="6D9FB1"/>
                </a:solidFill>
                <a:effectLst>
                  <a:glow rad="88900">
                    <a:schemeClr val="bg1"/>
                  </a:glow>
                </a:effectLst>
                <a:latin typeface="Bauhaus 93" panose="04030905020B02020C02" pitchFamily="82" charset="0"/>
                <a:cs typeface="Arial" panose="020B0604020202020204" pitchFamily="34" charset="0"/>
              </a:rPr>
              <a:t>Homework</a:t>
            </a:r>
          </a:p>
        </p:txBody>
      </p:sp>
      <p:sp>
        <p:nvSpPr>
          <p:cNvPr id="2" name="TextBox 1"/>
          <p:cNvSpPr txBox="1"/>
          <p:nvPr/>
        </p:nvSpPr>
        <p:spPr>
          <a:xfrm>
            <a:off x="683094" y="1338094"/>
            <a:ext cx="11184255" cy="2585323"/>
          </a:xfrm>
          <a:prstGeom prst="rect">
            <a:avLst/>
          </a:prstGeom>
          <a:noFill/>
        </p:spPr>
        <p:txBody>
          <a:bodyPr wrap="square" rtlCol="0">
            <a:spAutoFit/>
          </a:bodyPr>
          <a:lstStyle/>
          <a:p>
            <a:pPr marL="571500" indent="-571500">
              <a:lnSpc>
                <a:spcPct val="150000"/>
              </a:lnSpc>
              <a:buFontTx/>
              <a:buChar char="-"/>
            </a:pPr>
            <a:r>
              <a:rPr lang="en-US" sz="3600" dirty="0" smtClean="0"/>
              <a:t>Do </a:t>
            </a:r>
            <a:r>
              <a:rPr lang="en-US" sz="3600" dirty="0"/>
              <a:t>exercises in the workbook</a:t>
            </a:r>
            <a:r>
              <a:rPr lang="en-US" sz="3600" dirty="0" smtClean="0"/>
              <a:t>.</a:t>
            </a:r>
          </a:p>
          <a:p>
            <a:pPr marL="571500" indent="-571500">
              <a:lnSpc>
                <a:spcPct val="150000"/>
              </a:lnSpc>
              <a:buFontTx/>
              <a:buChar char="-"/>
            </a:pPr>
            <a:r>
              <a:rPr lang="en-US" sz="3600" dirty="0" err="1" smtClean="0"/>
              <a:t>Prepair</a:t>
            </a:r>
            <a:r>
              <a:rPr lang="en-US" sz="3600" dirty="0" smtClean="0"/>
              <a:t> lesson 5(skills 1)</a:t>
            </a:r>
            <a:endParaRPr lang="en-US" sz="3600" dirty="0"/>
          </a:p>
          <a:p>
            <a:pPr>
              <a:lnSpc>
                <a:spcPct val="150000"/>
              </a:lnSpc>
            </a:pPr>
            <a:endParaRPr lang="en-US" sz="36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17856" y="4242210"/>
            <a:ext cx="2620195" cy="2276577"/>
          </a:xfrm>
          <a:prstGeom prst="rect">
            <a:avLst/>
          </a:prstGeom>
        </p:spPr>
      </p:pic>
      <p:pic>
        <p:nvPicPr>
          <p:cNvPr id="13" name="Picture 24" descr="0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9738" y="71563"/>
            <a:ext cx="1066800"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6" descr="16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7927" y="188335"/>
            <a:ext cx="1431636" cy="975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8868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9218" name="Picture 2" descr="Hình ảnh có liên qua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Kết quả hình ảnh cho The E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9568" y="1265790"/>
            <a:ext cx="4224003" cy="211830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1" descr="z27260797.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7535" y="60055"/>
            <a:ext cx="6218409" cy="74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1" descr="z27260797.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5261" y="94996"/>
            <a:ext cx="6218409" cy="74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Hình ảnh có liên quan"/>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4073561" y="5015151"/>
            <a:ext cx="857251"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ình ảnh có liên quan"/>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000125" y="4538679"/>
            <a:ext cx="857251"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Kết quả hình ảnh cho Chữ Thank you động"/>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49330" y="2587424"/>
            <a:ext cx="7823473" cy="340775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ình ảnh có liên quan"/>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10334625" y="4997839"/>
            <a:ext cx="857251"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ình ảnh có liên quan"/>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7204093" y="4586526"/>
            <a:ext cx="857251"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0539386"/>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032"/>
                                        </p:tgtEl>
                                        <p:attrNameLst>
                                          <p:attrName>style.visibility</p:attrName>
                                        </p:attrNameLst>
                                      </p:cBhvr>
                                      <p:to>
                                        <p:strVal val="visible"/>
                                      </p:to>
                                    </p:set>
                                    <p:animEffect transition="in" filter="barn(inVertical)">
                                      <p:cBhvr>
                                        <p:cTn id="25"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pSp>
        <p:nvGrpSpPr>
          <p:cNvPr id="3" name="Group 2"/>
          <p:cNvGrpSpPr/>
          <p:nvPr/>
        </p:nvGrpSpPr>
        <p:grpSpPr>
          <a:xfrm>
            <a:off x="-1172" y="-7620"/>
            <a:ext cx="12192000" cy="1083309"/>
            <a:chOff x="7620" y="-7620"/>
            <a:chExt cx="12192000" cy="1083309"/>
          </a:xfrm>
        </p:grpSpPr>
        <p:sp>
          <p:nvSpPr>
            <p:cNvPr id="23" name="Round Single Corner Rectangle 22"/>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261781" y="112190"/>
            <a:ext cx="712319" cy="709214"/>
            <a:chOff x="2180974" y="148629"/>
            <a:chExt cx="712319" cy="709214"/>
          </a:xfrm>
        </p:grpSpPr>
        <p:sp>
          <p:nvSpPr>
            <p:cNvPr id="30" name="Oval 29"/>
            <p:cNvSpPr/>
            <p:nvPr/>
          </p:nvSpPr>
          <p:spPr>
            <a:xfrm>
              <a:off x="2180974" y="148629"/>
              <a:ext cx="712319" cy="709214"/>
            </a:xfrm>
            <a:prstGeom prst="ellipse">
              <a:avLst/>
            </a:prstGeom>
            <a:solidFill>
              <a:srgbClr val="77AD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p:cNvSpPr/>
            <p:nvPr/>
          </p:nvSpPr>
          <p:spPr>
            <a:xfrm rot="4088942">
              <a:off x="2197459" y="160739"/>
              <a:ext cx="676824" cy="685834"/>
            </a:xfrm>
            <a:prstGeom prst="chord">
              <a:avLst>
                <a:gd name="adj1" fmla="val 2761841"/>
                <a:gd name="adj2" fmla="val 16200000"/>
              </a:avLst>
            </a:prstGeom>
            <a:solidFill>
              <a:srgbClr val="008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3051216" y="1381248"/>
            <a:ext cx="5893861"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576774" y="1416791"/>
            <a:ext cx="4712984" cy="523220"/>
          </a:xfrm>
          <a:prstGeom prst="rect">
            <a:avLst/>
          </a:prstGeom>
          <a:noFill/>
        </p:spPr>
        <p:txBody>
          <a:bodyPr wrap="square" rtlCol="0">
            <a:spAutoFit/>
          </a:bodyPr>
          <a:lstStyle/>
          <a:p>
            <a:r>
              <a:rPr lang="en-US" sz="2800" b="1" dirty="0">
                <a:solidFill>
                  <a:schemeClr val="bg1"/>
                </a:solidFill>
              </a:rPr>
              <a:t>LESSON 4: COMMUNICATION</a:t>
            </a:r>
          </a:p>
        </p:txBody>
      </p:sp>
      <p:sp>
        <p:nvSpPr>
          <p:cNvPr id="40" name="TextBox 39"/>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41" name="TextBox 40"/>
          <p:cNvSpPr txBox="1"/>
          <p:nvPr/>
        </p:nvSpPr>
        <p:spPr>
          <a:xfrm>
            <a:off x="3150251" y="88279"/>
            <a:ext cx="6521108" cy="707886"/>
          </a:xfrm>
          <a:prstGeom prst="rect">
            <a:avLst/>
          </a:prstGeom>
          <a:noFill/>
        </p:spPr>
        <p:txBody>
          <a:bodyPr wrap="square" rtlCol="0">
            <a:spAutoFit/>
          </a:bodyPr>
          <a:lstStyle/>
          <a:p>
            <a:r>
              <a:rPr lang="en-US" sz="4000" b="1">
                <a:solidFill>
                  <a:schemeClr val="bg1"/>
                </a:solidFill>
                <a:latin typeface="Myriad Pro" pitchFamily="34" charset="0"/>
              </a:rPr>
              <a:t>ELECTRONIC DEVICES</a:t>
            </a:r>
            <a:endParaRPr lang="en-US" sz="4000" b="1" dirty="0">
              <a:solidFill>
                <a:schemeClr val="bg1"/>
              </a:solidFill>
              <a:latin typeface="Myriad Pro" pitchFamily="34" charset="0"/>
            </a:endParaRPr>
          </a:p>
        </p:txBody>
      </p:sp>
      <p:sp>
        <p:nvSpPr>
          <p:cNvPr id="17" name="TextBox 16"/>
          <p:cNvSpPr txBox="1"/>
          <p:nvPr/>
        </p:nvSpPr>
        <p:spPr>
          <a:xfrm>
            <a:off x="2145215" y="110023"/>
            <a:ext cx="906545" cy="707886"/>
          </a:xfrm>
          <a:prstGeom prst="rect">
            <a:avLst/>
          </a:prstGeom>
          <a:noFill/>
        </p:spPr>
        <p:txBody>
          <a:bodyPr wrap="square" rtlCol="0">
            <a:spAutoFit/>
          </a:bodyPr>
          <a:lstStyle/>
          <a:p>
            <a:pPr algn="ctr"/>
            <a:r>
              <a:rPr lang="en-US" sz="4000" b="1" dirty="0">
                <a:solidFill>
                  <a:schemeClr val="bg1"/>
                </a:solidFill>
                <a:latin typeface="Myriad Pro" pitchFamily="34" charset="0"/>
              </a:rPr>
              <a:t>11</a:t>
            </a:r>
          </a:p>
        </p:txBody>
      </p:sp>
      <p:grpSp>
        <p:nvGrpSpPr>
          <p:cNvPr id="7" name="Group 6"/>
          <p:cNvGrpSpPr/>
          <p:nvPr/>
        </p:nvGrpSpPr>
        <p:grpSpPr>
          <a:xfrm>
            <a:off x="2506748" y="1229609"/>
            <a:ext cx="990895" cy="941618"/>
            <a:chOff x="2766630" y="1746890"/>
            <a:chExt cx="990895" cy="941618"/>
          </a:xfrm>
        </p:grpSpPr>
        <p:pic>
          <p:nvPicPr>
            <p:cNvPr id="35" name="Picture 34"/>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6" name="Picture 5"/>
            <p:cNvPicPr>
              <a:picLocks noChangeAspect="1"/>
            </p:cNvPicPr>
            <p:nvPr/>
          </p:nvPicPr>
          <p:blipFill rotWithShape="1">
            <a:blip r:embed="rId5"/>
            <a:srcRect t="5582"/>
            <a:stretch/>
          </p:blipFill>
          <p:spPr>
            <a:xfrm>
              <a:off x="2906617" y="1968106"/>
              <a:ext cx="710920" cy="499184"/>
            </a:xfrm>
            <a:prstGeom prst="rect">
              <a:avLst/>
            </a:prstGeom>
          </p:spPr>
        </p:pic>
      </p:grpSp>
      <p:pic>
        <p:nvPicPr>
          <p:cNvPr id="4" name="Hình ảnh 3">
            <a:extLst>
              <a:ext uri="{FF2B5EF4-FFF2-40B4-BE49-F238E27FC236}">
                <a16:creationId xmlns:a16="http://schemas.microsoft.com/office/drawing/2014/main" id="{241DDAE9-C9B2-E4A9-6902-E9AF52CE7CA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6735" y="2312448"/>
            <a:ext cx="6411987" cy="4068309"/>
          </a:xfrm>
          <a:prstGeom prst="rect">
            <a:avLst/>
          </a:prstGeom>
        </p:spPr>
      </p:pic>
    </p:spTree>
    <p:extLst>
      <p:ext uri="{BB962C8B-B14F-4D97-AF65-F5344CB8AC3E}">
        <p14:creationId xmlns:p14="http://schemas.microsoft.com/office/powerpoint/2010/main" val="2526211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96000">
              <a:schemeClr val="accent6">
                <a:lumMod val="0"/>
                <a:lumOff val="100000"/>
              </a:schemeClr>
            </a:gs>
            <a:gs pos="100000">
              <a:schemeClr val="accent6">
                <a:lumMod val="10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2" name="TextBox 11"/>
          <p:cNvSpPr txBox="1"/>
          <p:nvPr/>
        </p:nvSpPr>
        <p:spPr>
          <a:xfrm>
            <a:off x="860249" y="147016"/>
            <a:ext cx="10815315" cy="892552"/>
          </a:xfrm>
          <a:prstGeom prst="rect">
            <a:avLst/>
          </a:prstGeom>
          <a:noFill/>
          <a:effectLst/>
        </p:spPr>
        <p:txBody>
          <a:bodyPr wrap="square" rtlCol="0">
            <a:spAutoFit/>
          </a:bodyPr>
          <a:lstStyle/>
          <a:p>
            <a:r>
              <a:rPr lang="en-US" sz="2600" b="1" dirty="0">
                <a:effectLst>
                  <a:glow rad="88900">
                    <a:schemeClr val="bg1"/>
                  </a:glow>
                </a:effectLst>
                <a:cs typeface="Arial" panose="020B0604020202020204" pitchFamily="34" charset="0"/>
              </a:rPr>
              <a:t>Listen and read the conversations. Pay attention to the highlighted sentences.</a:t>
            </a:r>
          </a:p>
        </p:txBody>
      </p:sp>
      <p:sp>
        <p:nvSpPr>
          <p:cNvPr id="16" name="Rounded Rectangle 15"/>
          <p:cNvSpPr/>
          <p:nvPr/>
        </p:nvSpPr>
        <p:spPr>
          <a:xfrm>
            <a:off x="304858" y="203490"/>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357643" y="100850"/>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pic>
        <p:nvPicPr>
          <p:cNvPr id="3" name="Hình ảnh 2">
            <a:extLst>
              <a:ext uri="{FF2B5EF4-FFF2-40B4-BE49-F238E27FC236}">
                <a16:creationId xmlns:a16="http://schemas.microsoft.com/office/drawing/2014/main" id="{BA394DFE-A7E9-233E-E418-6D4BDF6DD449}"/>
              </a:ext>
            </a:extLst>
          </p:cNvPr>
          <p:cNvPicPr>
            <a:picLocks noChangeAspect="1"/>
          </p:cNvPicPr>
          <p:nvPr/>
        </p:nvPicPr>
        <p:blipFill rotWithShape="1">
          <a:blip r:embed="rId5"/>
          <a:srcRect b="48974"/>
          <a:stretch/>
        </p:blipFill>
        <p:spPr>
          <a:xfrm>
            <a:off x="556161" y="1039568"/>
            <a:ext cx="5561235" cy="2997409"/>
          </a:xfrm>
          <a:prstGeom prst="rect">
            <a:avLst/>
          </a:prstGeom>
        </p:spPr>
      </p:pic>
      <p:pic>
        <p:nvPicPr>
          <p:cNvPr id="4" name="Hình ảnh 3">
            <a:extLst>
              <a:ext uri="{FF2B5EF4-FFF2-40B4-BE49-F238E27FC236}">
                <a16:creationId xmlns:a16="http://schemas.microsoft.com/office/drawing/2014/main" id="{3E466724-495A-564D-3F8A-E1C8094CB9FB}"/>
              </a:ext>
            </a:extLst>
          </p:cNvPr>
          <p:cNvPicPr>
            <a:picLocks noChangeAspect="1"/>
          </p:cNvPicPr>
          <p:nvPr/>
        </p:nvPicPr>
        <p:blipFill rotWithShape="1">
          <a:blip r:embed="rId5"/>
          <a:srcRect t="50785"/>
          <a:stretch/>
        </p:blipFill>
        <p:spPr>
          <a:xfrm>
            <a:off x="6117396" y="1146160"/>
            <a:ext cx="5709732" cy="2993456"/>
          </a:xfrm>
          <a:prstGeom prst="rect">
            <a:avLst/>
          </a:prstGeom>
        </p:spPr>
      </p:pic>
      <p:pic>
        <p:nvPicPr>
          <p:cNvPr id="2" name="Track 7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013440" y="331683"/>
            <a:ext cx="406400" cy="406400"/>
          </a:xfrm>
          <a:prstGeom prst="rect">
            <a:avLst/>
          </a:prstGeom>
        </p:spPr>
      </p:pic>
      <p:sp>
        <p:nvSpPr>
          <p:cNvPr id="5" name="Rectangle 4"/>
          <p:cNvSpPr/>
          <p:nvPr/>
        </p:nvSpPr>
        <p:spPr>
          <a:xfrm>
            <a:off x="1237672" y="5725629"/>
            <a:ext cx="8414327" cy="584775"/>
          </a:xfrm>
          <a:prstGeom prst="rect">
            <a:avLst/>
          </a:prstGeom>
          <a:solidFill>
            <a:schemeClr val="accent4">
              <a:lumMod val="40000"/>
              <a:lumOff val="60000"/>
            </a:schemeClr>
          </a:solidFill>
        </p:spPr>
        <p:txBody>
          <a:bodyPr wrap="square">
            <a:spAutoFit/>
          </a:bodyPr>
          <a:lstStyle/>
          <a:p>
            <a:pPr marL="285750" indent="-285750">
              <a:buFont typeface="Wingdings" panose="05000000000000000000" pitchFamily="2" charset="2"/>
              <a:buChar char="Ø"/>
            </a:pPr>
            <a:r>
              <a:rPr lang="en-US" sz="3200" dirty="0" smtClean="0">
                <a:solidFill>
                  <a:srgbClr val="C00000"/>
                </a:solidFill>
                <a:latin typeface="Times New Roman" panose="02020603050405020304" pitchFamily="18" charset="0"/>
                <a:cs typeface="Times New Roman" panose="02020603050405020304" pitchFamily="18" charset="0"/>
              </a:rPr>
              <a:t> Checking </a:t>
            </a:r>
            <a:r>
              <a:rPr lang="en-US" sz="3200" dirty="0">
                <a:solidFill>
                  <a:srgbClr val="C00000"/>
                </a:solidFill>
                <a:latin typeface="Times New Roman" panose="02020603050405020304" pitchFamily="18" charset="0"/>
                <a:cs typeface="Times New Roman" panose="02020603050405020304" pitchFamily="18" charset="0"/>
              </a:rPr>
              <a:t>understanding and </a:t>
            </a:r>
            <a:r>
              <a:rPr lang="en-US" sz="3200" dirty="0" smtClean="0">
                <a:solidFill>
                  <a:srgbClr val="C00000"/>
                </a:solidFill>
                <a:latin typeface="Times New Roman" panose="02020603050405020304" pitchFamily="18" charset="0"/>
                <a:cs typeface="Times New Roman" panose="02020603050405020304" pitchFamily="18" charset="0"/>
              </a:rPr>
              <a:t>responding  </a:t>
            </a:r>
            <a:endParaRPr lang="en-US" sz="3200" dirty="0">
              <a:solidFill>
                <a:srgbClr val="C0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452088" y="4139616"/>
            <a:ext cx="9816276" cy="1384995"/>
          </a:xfrm>
          <a:prstGeom prst="rect">
            <a:avLst/>
          </a:prstGeom>
        </p:spPr>
        <p:txBody>
          <a:bodyPr wrap="square">
            <a:spAutoFit/>
          </a:bodyPr>
          <a:lstStyle/>
          <a:p>
            <a:pPr marL="457200" indent="-457200">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Got it</a:t>
            </a:r>
            <a:r>
              <a:rPr lang="en-US" sz="2800" dirty="0" smtClean="0">
                <a:latin typeface="Times New Roman" panose="02020603050405020304" pitchFamily="18" charset="0"/>
                <a:cs typeface="Times New Roman" panose="02020603050405020304" pitchFamily="18" charset="0"/>
              </a:rPr>
              <a:t>?  </a:t>
            </a:r>
          </a:p>
          <a:p>
            <a:pPr marL="457200" indent="-457200">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 Do you </a:t>
            </a:r>
            <a:r>
              <a:rPr lang="en-US" sz="2800" dirty="0" smtClean="0">
                <a:latin typeface="Times New Roman" panose="02020603050405020304" pitchFamily="18" charset="0"/>
                <a:cs typeface="Times New Roman" panose="02020603050405020304" pitchFamily="18" charset="0"/>
              </a:rPr>
              <a:t>follow me?</a:t>
            </a:r>
          </a:p>
          <a:p>
            <a:pPr marL="457200" indent="-457200">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I'm sorry. I don't quite follow you. Could you say that again, </a:t>
            </a:r>
          </a:p>
        </p:txBody>
      </p:sp>
    </p:spTree>
    <p:extLst>
      <p:ext uri="{BB962C8B-B14F-4D97-AF65-F5344CB8AC3E}">
        <p14:creationId xmlns:p14="http://schemas.microsoft.com/office/powerpoint/2010/main" val="213850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heckerboard(across)">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2"/>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65912" fill="hold"/>
                                        <p:tgtEl>
                                          <p:spTgt spid="2"/>
                                        </p:tgtEl>
                                      </p:cBhvr>
                                    </p:cmd>
                                  </p:childTnLst>
                                </p:cTn>
                              </p:par>
                            </p:childTnLst>
                          </p:cTn>
                        </p:par>
                      </p:childTnLst>
                    </p:cTn>
                  </p:par>
                </p:childTnLst>
              </p:cTn>
              <p:nextCondLst>
                <p:cond evt="onClick" delay="0">
                  <p:tgtEl>
                    <p:spTgt spid="2"/>
                  </p:tgtEl>
                </p:cond>
              </p:nextCondLst>
            </p:seq>
            <p:audio>
              <p:cMediaNode vol="80000">
                <p:cTn id="20" fill="hold" display="0">
                  <p:stCondLst>
                    <p:cond delay="indefinite"/>
                  </p:stCondLst>
                  <p:endCondLst>
                    <p:cond evt="onStopAudio" delay="0">
                      <p:tgtEl>
                        <p:sldTgt/>
                      </p:tgtEl>
                    </p:cond>
                  </p:endCondLst>
                </p:cTn>
                <p:tgtEl>
                  <p:spTgt spid="2"/>
                </p:tgtEl>
              </p:cMediaNode>
            </p:audio>
          </p:childTnLst>
        </p:cTn>
      </p:par>
    </p:tnLst>
    <p:bldLst>
      <p:bldP spid="5"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0"/>
                <a:lumOff val="100000"/>
              </a:schemeClr>
            </a:gs>
            <a:gs pos="96000">
              <a:schemeClr val="accent6">
                <a:lumMod val="0"/>
                <a:lumOff val="100000"/>
              </a:schemeClr>
            </a:gs>
            <a:gs pos="100000">
              <a:schemeClr val="accent6">
                <a:lumMod val="100000"/>
              </a:schemeClr>
            </a:gs>
          </a:gsLst>
          <a:path path="shape">
            <a:fillToRect l="50000" t="50000" r="50000" b="50000"/>
          </a:path>
        </a:gradFill>
        <a:effectLst/>
      </p:bgPr>
    </p:bg>
    <p:spTree>
      <p:nvGrpSpPr>
        <p:cNvPr id="1" name=""/>
        <p:cNvGrpSpPr/>
        <p:nvPr/>
      </p:nvGrpSpPr>
      <p:grpSpPr>
        <a:xfrm>
          <a:off x="0" y="0"/>
          <a:ext cx="0" cy="0"/>
          <a:chOff x="0" y="0"/>
          <a:chExt cx="0" cy="0"/>
        </a:xfrm>
      </p:grpSpPr>
      <p:grpSp>
        <p:nvGrpSpPr>
          <p:cNvPr id="21" name="Group 20"/>
          <p:cNvGrpSpPr/>
          <p:nvPr/>
        </p:nvGrpSpPr>
        <p:grpSpPr>
          <a:xfrm>
            <a:off x="0" y="0"/>
            <a:ext cx="12192000" cy="859245"/>
            <a:chOff x="7620" y="-7620"/>
            <a:chExt cx="12192000" cy="1083309"/>
          </a:xfrm>
          <a:solidFill>
            <a:schemeClr val="accent6">
              <a:lumMod val="40000"/>
              <a:lumOff val="60000"/>
            </a:schemeClr>
          </a:solidFill>
        </p:grpSpPr>
        <p:sp>
          <p:nvSpPr>
            <p:cNvPr id="22" name="Round Single Corner Rectangle 21"/>
            <p:cNvSpPr/>
            <p:nvPr/>
          </p:nvSpPr>
          <p:spPr>
            <a:xfrm flipV="1">
              <a:off x="7620" y="-5876"/>
              <a:ext cx="12192000" cy="1081565"/>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7620" y="-7620"/>
              <a:ext cx="12109450" cy="99695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014200" cy="914401"/>
            </a:xfrm>
            <a:prstGeom prst="round1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826789" y="1108138"/>
            <a:ext cx="10815315"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Work in pairs. Make similar conversations for the following situations. </a:t>
            </a:r>
          </a:p>
        </p:txBody>
      </p:sp>
      <p:sp>
        <p:nvSpPr>
          <p:cNvPr id="16" name="Rounded Rectangle 15"/>
          <p:cNvSpPr/>
          <p:nvPr/>
        </p:nvSpPr>
        <p:spPr>
          <a:xfrm>
            <a:off x="271398" y="1087668"/>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324183" y="98502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3952951" y="113223"/>
            <a:ext cx="5172589" cy="584775"/>
          </a:xfrm>
          <a:prstGeom prst="rect">
            <a:avLst/>
          </a:prstGeom>
          <a:noFill/>
          <a:effectLst/>
        </p:spPr>
        <p:txBody>
          <a:bodyPr wrap="square" rtlCol="0">
            <a:spAutoFit/>
          </a:bodyPr>
          <a:lstStyle/>
          <a:p>
            <a:pPr marL="457200" indent="-457200">
              <a:buFont typeface="Wingdings" panose="05000000000000000000" pitchFamily="2" charset="2"/>
              <a:buChar char="v"/>
            </a:pPr>
            <a:r>
              <a:rPr lang="en-US" sz="3200" b="1" dirty="0">
                <a:solidFill>
                  <a:srgbClr val="C00000"/>
                </a:solidFill>
                <a:effectLst>
                  <a:glow rad="88900">
                    <a:schemeClr val="bg1"/>
                  </a:glow>
                </a:effectLst>
                <a:latin typeface="Arial" panose="020B0604020202020204" pitchFamily="34" charset="0"/>
                <a:cs typeface="Arial" panose="020B0604020202020204" pitchFamily="34" charset="0"/>
              </a:rPr>
              <a:t>EVERYDAY ENGLISH</a:t>
            </a:r>
          </a:p>
        </p:txBody>
      </p:sp>
      <p:sp>
        <p:nvSpPr>
          <p:cNvPr id="9" name="Hộp Văn bản 8">
            <a:extLst>
              <a:ext uri="{FF2B5EF4-FFF2-40B4-BE49-F238E27FC236}">
                <a16:creationId xmlns:a16="http://schemas.microsoft.com/office/drawing/2014/main" id="{BD30C4D7-C6FC-11B3-5356-8AE3ABFBF6EB}"/>
              </a:ext>
            </a:extLst>
          </p:cNvPr>
          <p:cNvSpPr txBox="1"/>
          <p:nvPr/>
        </p:nvSpPr>
        <p:spPr>
          <a:xfrm>
            <a:off x="271398" y="1757141"/>
            <a:ext cx="10886129" cy="1384995"/>
          </a:xfrm>
          <a:prstGeom prst="rect">
            <a:avLst/>
          </a:prstGeom>
          <a:noFill/>
        </p:spPr>
        <p:txBody>
          <a:bodyPr wrap="square">
            <a:spAutoFit/>
          </a:bodyPr>
          <a:lstStyle/>
          <a:p>
            <a:pPr algn="just"/>
            <a:r>
              <a:rPr lang="en-US" sz="2800" b="1" i="0" dirty="0">
                <a:solidFill>
                  <a:srgbClr val="F26548"/>
                </a:solidFill>
                <a:effectLst/>
                <a:latin typeface="Times New Roman" panose="02020603050405020304" pitchFamily="18" charset="0"/>
                <a:cs typeface="Times New Roman" panose="02020603050405020304" pitchFamily="18" charset="0"/>
              </a:rPr>
              <a:t>1. </a:t>
            </a:r>
            <a:r>
              <a:rPr lang="en-US" sz="2800" i="0" dirty="0">
                <a:effectLst/>
                <a:latin typeface="Times New Roman" panose="02020603050405020304" pitchFamily="18" charset="0"/>
                <a:cs typeface="Times New Roman" panose="02020603050405020304" pitchFamily="18" charset="0"/>
              </a:rPr>
              <a:t>Your friend asks you to explain the rules of a game. You explain the rules to him / her and check if he / she understands what you are saying. He / She answers that he / she understands it.</a:t>
            </a:r>
            <a:endParaRPr lang="vi-VN" sz="2800" dirty="0">
              <a:latin typeface="Times New Roman" panose="02020603050405020304" pitchFamily="18" charset="0"/>
              <a:cs typeface="Times New Roman" panose="02020603050405020304" pitchFamily="18" charset="0"/>
            </a:endParaRPr>
          </a:p>
        </p:txBody>
      </p:sp>
      <p:sp>
        <p:nvSpPr>
          <p:cNvPr id="10" name="Hộp Văn bản 9">
            <a:extLst>
              <a:ext uri="{FF2B5EF4-FFF2-40B4-BE49-F238E27FC236}">
                <a16:creationId xmlns:a16="http://schemas.microsoft.com/office/drawing/2014/main" id="{EDF0B131-9456-825F-9B7D-08B31B513963}"/>
              </a:ext>
            </a:extLst>
          </p:cNvPr>
          <p:cNvSpPr txBox="1"/>
          <p:nvPr/>
        </p:nvSpPr>
        <p:spPr>
          <a:xfrm>
            <a:off x="441252" y="3142136"/>
            <a:ext cx="10815315" cy="3293209"/>
          </a:xfrm>
          <a:prstGeom prst="rect">
            <a:avLst/>
          </a:prstGeom>
          <a:noFill/>
        </p:spPr>
        <p:txBody>
          <a:bodyPr wrap="square">
            <a:spAutoFit/>
          </a:bodyPr>
          <a:lstStyle/>
          <a:p>
            <a:r>
              <a:rPr lang="en-US" sz="2800" b="1" i="0" dirty="0">
                <a:solidFill>
                  <a:schemeClr val="accent1">
                    <a:lumMod val="75000"/>
                  </a:schemeClr>
                </a:solidFill>
                <a:effectLst/>
                <a:latin typeface="Times New Roman" panose="02020603050405020304" pitchFamily="18" charset="0"/>
                <a:cs typeface="Times New Roman" panose="02020603050405020304" pitchFamily="18" charset="0"/>
              </a:rPr>
              <a:t>Example:</a:t>
            </a:r>
          </a:p>
          <a:p>
            <a:pPr indent="-1270">
              <a:lnSpc>
                <a:spcPct val="150000"/>
              </a:lnSpc>
            </a:pPr>
            <a:r>
              <a:rPr lang="en-US" sz="2400" b="1" dirty="0" smtClean="0">
                <a:solidFill>
                  <a:schemeClr val="accent1"/>
                </a:solidFill>
                <a:latin typeface="Times New Roman" panose="02020603050405020304" pitchFamily="18" charset="0"/>
                <a:ea typeface="Times New Roman" panose="02020603050405020304" pitchFamily="18" charset="0"/>
              </a:rPr>
              <a:t>A: </a:t>
            </a:r>
            <a:r>
              <a:rPr lang="en-US" sz="2400" i="1" dirty="0" smtClean="0">
                <a:effectLst/>
                <a:latin typeface="Times New Roman" panose="02020603050405020304" pitchFamily="18" charset="0"/>
                <a:ea typeface="Times New Roman" panose="02020603050405020304" pitchFamily="18" charset="0"/>
              </a:rPr>
              <a:t>I </a:t>
            </a:r>
            <a:r>
              <a:rPr lang="en-US" sz="2400" i="1" dirty="0">
                <a:effectLst/>
                <a:latin typeface="Times New Roman" panose="02020603050405020304" pitchFamily="18" charset="0"/>
                <a:ea typeface="Times New Roman" panose="02020603050405020304" pitchFamily="18" charset="0"/>
              </a:rPr>
              <a:t>don’t know how to play hide-and-seek. Can you explain the rule of it to me?</a:t>
            </a:r>
            <a:endParaRPr lang="vi-VN" sz="2400" i="1" dirty="0">
              <a:effectLst/>
              <a:latin typeface="Times New Roman" panose="02020603050405020304" pitchFamily="18" charset="0"/>
              <a:ea typeface="Times New Roman" panose="02020603050405020304" pitchFamily="18" charset="0"/>
            </a:endParaRPr>
          </a:p>
          <a:p>
            <a:pPr indent="-1270">
              <a:lnSpc>
                <a:spcPct val="150000"/>
              </a:lnSpc>
            </a:pPr>
            <a:r>
              <a:rPr lang="en-US" sz="2400" b="1" dirty="0" smtClean="0">
                <a:latin typeface="Times New Roman" panose="02020603050405020304" pitchFamily="18" charset="0"/>
                <a:ea typeface="Times New Roman" panose="02020603050405020304" pitchFamily="18" charset="0"/>
              </a:rPr>
              <a:t>B: </a:t>
            </a:r>
            <a:r>
              <a:rPr lang="en-US" sz="2400" i="1" dirty="0" smtClean="0">
                <a:effectLst/>
                <a:latin typeface="Times New Roman" panose="02020603050405020304" pitchFamily="18" charset="0"/>
                <a:ea typeface="Times New Roman" panose="02020603050405020304" pitchFamily="18" charset="0"/>
              </a:rPr>
              <a:t>One </a:t>
            </a:r>
            <a:r>
              <a:rPr lang="en-US" sz="2400" i="1" dirty="0">
                <a:effectLst/>
                <a:latin typeface="Times New Roman" panose="02020603050405020304" pitchFamily="18" charset="0"/>
                <a:ea typeface="Times New Roman" panose="02020603050405020304" pitchFamily="18" charset="0"/>
              </a:rPr>
              <a:t>player closes his or her eyes for a brief period (often counting to 100) while the other players hide. The seeker then opens his eyes and tries to find the hiders; the first one found is the next seeker. Got it?</a:t>
            </a:r>
            <a:endParaRPr lang="vi-VN" sz="2400" i="1" dirty="0">
              <a:effectLst/>
              <a:latin typeface="Times New Roman" panose="02020603050405020304" pitchFamily="18" charset="0"/>
              <a:ea typeface="Times New Roman" panose="02020603050405020304" pitchFamily="18" charset="0"/>
            </a:endParaRPr>
          </a:p>
          <a:p>
            <a:pPr indent="-1270">
              <a:lnSpc>
                <a:spcPct val="150000"/>
              </a:lnSpc>
            </a:pPr>
            <a:r>
              <a:rPr lang="en-US" sz="2400" b="1" dirty="0" smtClean="0">
                <a:solidFill>
                  <a:schemeClr val="accent1"/>
                </a:solidFill>
                <a:latin typeface="Times New Roman" panose="02020603050405020304" pitchFamily="18" charset="0"/>
                <a:ea typeface="Times New Roman" panose="02020603050405020304" pitchFamily="18" charset="0"/>
              </a:rPr>
              <a:t>A. </a:t>
            </a:r>
            <a:r>
              <a:rPr lang="en-US" sz="2400" i="1" dirty="0" smtClean="0">
                <a:effectLst/>
                <a:latin typeface="Times New Roman" panose="02020603050405020304" pitchFamily="18" charset="0"/>
                <a:ea typeface="Times New Roman" panose="02020603050405020304" pitchFamily="18" charset="0"/>
              </a:rPr>
              <a:t>OK</a:t>
            </a:r>
            <a:r>
              <a:rPr lang="en-US" sz="2400" i="1" dirty="0">
                <a:effectLst/>
                <a:latin typeface="Times New Roman" panose="02020603050405020304" pitchFamily="18" charset="0"/>
                <a:ea typeface="Times New Roman" panose="02020603050405020304" pitchFamily="18" charset="0"/>
              </a:rPr>
              <a:t>, I got what you mean.</a:t>
            </a:r>
            <a:endParaRPr lang="vi-VN" sz="2400" i="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251877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0"/>
                <a:lumOff val="100000"/>
              </a:schemeClr>
            </a:gs>
            <a:gs pos="96000">
              <a:schemeClr val="accent6">
                <a:lumMod val="0"/>
                <a:lumOff val="100000"/>
              </a:schemeClr>
            </a:gs>
            <a:gs pos="100000">
              <a:schemeClr val="accent6">
                <a:lumMod val="100000"/>
              </a:schemeClr>
            </a:gs>
          </a:gsLst>
          <a:path path="shape">
            <a:fillToRect l="50000" t="50000" r="50000" b="50000"/>
          </a:path>
        </a:gradFill>
        <a:effectLst/>
      </p:bgPr>
    </p:bg>
    <p:spTree>
      <p:nvGrpSpPr>
        <p:cNvPr id="1" name="">
          <a:extLst>
            <a:ext uri="{FF2B5EF4-FFF2-40B4-BE49-F238E27FC236}">
              <a16:creationId xmlns:a16="http://schemas.microsoft.com/office/drawing/2014/main" id="{122E05F2-DB0F-CE85-B62A-8FD39DD8B021}"/>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986ECC52-9A2F-F936-D5DC-1BBFB449A939}"/>
              </a:ext>
            </a:extLst>
          </p:cNvPr>
          <p:cNvSpPr txBox="1"/>
          <p:nvPr/>
        </p:nvSpPr>
        <p:spPr>
          <a:xfrm>
            <a:off x="817553" y="1005647"/>
            <a:ext cx="10815315" cy="461665"/>
          </a:xfrm>
          <a:prstGeom prst="rect">
            <a:avLst/>
          </a:prstGeom>
          <a:noFill/>
          <a:effectLst/>
        </p:spPr>
        <p:txBody>
          <a:bodyPr wrap="square" rtlCol="0">
            <a:spAutoFit/>
          </a:bodyPr>
          <a:lstStyle/>
          <a:p>
            <a:r>
              <a:rPr lang="en-US" sz="2400" b="1">
                <a:effectLst>
                  <a:glow rad="88900">
                    <a:schemeClr val="bg1"/>
                  </a:glow>
                </a:effectLst>
                <a:cs typeface="Arial" panose="020B0604020202020204" pitchFamily="34" charset="0"/>
              </a:rPr>
              <a:t>Work in pairs. Make similar conversations for the following situations. </a:t>
            </a:r>
            <a:endParaRPr lang="en-US" sz="2400" b="1" dirty="0">
              <a:effectLst>
                <a:glow rad="88900">
                  <a:schemeClr val="bg1"/>
                </a:glow>
              </a:effectLst>
              <a:cs typeface="Arial" panose="020B0604020202020204" pitchFamily="34" charset="0"/>
            </a:endParaRPr>
          </a:p>
        </p:txBody>
      </p:sp>
      <p:sp>
        <p:nvSpPr>
          <p:cNvPr id="16" name="Rounded Rectangle 15">
            <a:extLst>
              <a:ext uri="{FF2B5EF4-FFF2-40B4-BE49-F238E27FC236}">
                <a16:creationId xmlns:a16="http://schemas.microsoft.com/office/drawing/2014/main" id="{9725ECBB-8780-4DC0-9FA2-8D75060DA1CB}"/>
              </a:ext>
            </a:extLst>
          </p:cNvPr>
          <p:cNvSpPr/>
          <p:nvPr/>
        </p:nvSpPr>
        <p:spPr>
          <a:xfrm>
            <a:off x="262162" y="985177"/>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a:extLst>
              <a:ext uri="{FF2B5EF4-FFF2-40B4-BE49-F238E27FC236}">
                <a16:creationId xmlns:a16="http://schemas.microsoft.com/office/drawing/2014/main" id="{C1D41A47-BF42-DAEB-B798-672F28F9AA64}"/>
              </a:ext>
            </a:extLst>
          </p:cNvPr>
          <p:cNvSpPr txBox="1"/>
          <p:nvPr/>
        </p:nvSpPr>
        <p:spPr>
          <a:xfrm>
            <a:off x="314947" y="88253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9" name="Hộp Văn bản 8">
            <a:extLst>
              <a:ext uri="{FF2B5EF4-FFF2-40B4-BE49-F238E27FC236}">
                <a16:creationId xmlns:a16="http://schemas.microsoft.com/office/drawing/2014/main" id="{59DF99BA-97C0-2E00-F7D5-2145B307DEDD}"/>
              </a:ext>
            </a:extLst>
          </p:cNvPr>
          <p:cNvSpPr txBox="1"/>
          <p:nvPr/>
        </p:nvSpPr>
        <p:spPr>
          <a:xfrm>
            <a:off x="314947" y="1590423"/>
            <a:ext cx="10561055" cy="1384995"/>
          </a:xfrm>
          <a:prstGeom prst="rect">
            <a:avLst/>
          </a:prstGeom>
          <a:noFill/>
        </p:spPr>
        <p:txBody>
          <a:bodyPr wrap="square">
            <a:spAutoFit/>
          </a:bodyPr>
          <a:lstStyle/>
          <a:p>
            <a:pPr algn="just"/>
            <a:r>
              <a:rPr lang="en-US" sz="2800" b="1" i="0" dirty="0">
                <a:solidFill>
                  <a:srgbClr val="F26548"/>
                </a:solidFill>
                <a:effectLst/>
                <a:latin typeface="Times New Roman" panose="02020603050405020304" pitchFamily="18" charset="0"/>
                <a:cs typeface="Times New Roman" panose="02020603050405020304" pitchFamily="18" charset="0"/>
              </a:rPr>
              <a:t>2. </a:t>
            </a:r>
            <a:r>
              <a:rPr lang="en-US" sz="2800" i="0" dirty="0">
                <a:effectLst/>
                <a:latin typeface="Times New Roman" panose="02020603050405020304" pitchFamily="18" charset="0"/>
                <a:cs typeface="Times New Roman" panose="02020603050405020304" pitchFamily="18" charset="0"/>
              </a:rPr>
              <a:t>A stranger asks you the way to the nearest hospital. You tell him / her the way and check if he / she could follow you. He / She answers that he / she doesn’t quite follow you and asks you to repeat it.</a:t>
            </a:r>
            <a:endParaRPr lang="vi-VN" sz="2800" dirty="0">
              <a:latin typeface="Times New Roman" panose="02020603050405020304" pitchFamily="18" charset="0"/>
              <a:cs typeface="Times New Roman" panose="02020603050405020304" pitchFamily="18" charset="0"/>
            </a:endParaRPr>
          </a:p>
        </p:txBody>
      </p:sp>
      <p:sp>
        <p:nvSpPr>
          <p:cNvPr id="10" name="Hộp Văn bản 9">
            <a:extLst>
              <a:ext uri="{FF2B5EF4-FFF2-40B4-BE49-F238E27FC236}">
                <a16:creationId xmlns:a16="http://schemas.microsoft.com/office/drawing/2014/main" id="{7EB75FBB-B4CB-CE34-90AA-EACEB6B4A965}"/>
              </a:ext>
            </a:extLst>
          </p:cNvPr>
          <p:cNvSpPr txBox="1"/>
          <p:nvPr/>
        </p:nvSpPr>
        <p:spPr>
          <a:xfrm>
            <a:off x="513464" y="2975418"/>
            <a:ext cx="11500736" cy="2739211"/>
          </a:xfrm>
          <a:prstGeom prst="rect">
            <a:avLst/>
          </a:prstGeom>
          <a:noFill/>
        </p:spPr>
        <p:txBody>
          <a:bodyPr wrap="square">
            <a:spAutoFit/>
          </a:bodyPr>
          <a:lstStyle/>
          <a:p>
            <a:r>
              <a:rPr lang="en-US" sz="2800" b="1" i="0" dirty="0">
                <a:solidFill>
                  <a:schemeClr val="accent1">
                    <a:lumMod val="75000"/>
                  </a:schemeClr>
                </a:solidFill>
                <a:effectLst/>
                <a:latin typeface="Times New Roman" panose="02020603050405020304" pitchFamily="18" charset="0"/>
                <a:cs typeface="Times New Roman" panose="02020603050405020304" pitchFamily="18" charset="0"/>
              </a:rPr>
              <a:t>Example:</a:t>
            </a:r>
          </a:p>
          <a:p>
            <a:pPr indent="-1270">
              <a:lnSpc>
                <a:spcPct val="150000"/>
              </a:lnSpc>
            </a:pPr>
            <a:r>
              <a:rPr lang="en-US" sz="2400" b="1" dirty="0" smtClean="0">
                <a:solidFill>
                  <a:srgbClr val="C00000"/>
                </a:solidFill>
                <a:latin typeface="Times New Roman" panose="02020603050405020304" pitchFamily="18" charset="0"/>
                <a:ea typeface="Times New Roman" panose="02020603050405020304" pitchFamily="18" charset="0"/>
              </a:rPr>
              <a:t>A: </a:t>
            </a:r>
            <a:r>
              <a:rPr lang="en-US" sz="2400" i="1" dirty="0" smtClean="0">
                <a:effectLst/>
                <a:latin typeface="Times New Roman" panose="02020603050405020304" pitchFamily="18" charset="0"/>
                <a:ea typeface="Times New Roman" panose="02020603050405020304" pitchFamily="18" charset="0"/>
              </a:rPr>
              <a:t>Excuse </a:t>
            </a:r>
            <a:r>
              <a:rPr lang="en-US" sz="2400" i="1" dirty="0">
                <a:effectLst/>
                <a:latin typeface="Times New Roman" panose="02020603050405020304" pitchFamily="18" charset="0"/>
                <a:ea typeface="Times New Roman" panose="02020603050405020304" pitchFamily="18" charset="0"/>
              </a:rPr>
              <a:t>me! Could you tell me the way to the nearest hospital please?</a:t>
            </a:r>
          </a:p>
          <a:p>
            <a:pPr indent="-1270">
              <a:lnSpc>
                <a:spcPct val="150000"/>
              </a:lnSpc>
            </a:pPr>
            <a:r>
              <a:rPr lang="en-US" sz="2400" b="1" dirty="0" smtClean="0">
                <a:solidFill>
                  <a:srgbClr val="0070C0"/>
                </a:solidFill>
                <a:effectLst/>
                <a:latin typeface="Times New Roman" panose="02020603050405020304" pitchFamily="18" charset="0"/>
                <a:ea typeface="Times New Roman" panose="02020603050405020304" pitchFamily="18" charset="0"/>
              </a:rPr>
              <a:t>B: </a:t>
            </a:r>
            <a:r>
              <a:rPr lang="en-US" sz="2400" i="1" dirty="0" smtClean="0">
                <a:effectLst/>
                <a:latin typeface="Times New Roman" panose="02020603050405020304" pitchFamily="18" charset="0"/>
                <a:ea typeface="Times New Roman" panose="02020603050405020304" pitchFamily="18" charset="0"/>
              </a:rPr>
              <a:t>First </a:t>
            </a:r>
            <a:r>
              <a:rPr lang="en-US" sz="2400" i="1" dirty="0">
                <a:effectLst/>
                <a:latin typeface="Times New Roman" panose="02020603050405020304" pitchFamily="18" charset="0"/>
                <a:ea typeface="Times New Roman" panose="02020603050405020304" pitchFamily="18" charset="0"/>
              </a:rPr>
              <a:t>go ahead and then turn right at the second set of traffic light. Cross the railway and go straight about 300 </a:t>
            </a:r>
            <a:r>
              <a:rPr lang="en-US" sz="2400" i="1" dirty="0" err="1">
                <a:effectLst/>
                <a:latin typeface="Times New Roman" panose="02020603050405020304" pitchFamily="18" charset="0"/>
                <a:ea typeface="Times New Roman" panose="02020603050405020304" pitchFamily="18" charset="0"/>
              </a:rPr>
              <a:t>metres</a:t>
            </a:r>
            <a:r>
              <a:rPr lang="en-US" sz="2400" i="1" dirty="0">
                <a:effectLst/>
                <a:latin typeface="Times New Roman" panose="02020603050405020304" pitchFamily="18" charset="0"/>
                <a:ea typeface="Times New Roman" panose="02020603050405020304" pitchFamily="18" charset="0"/>
              </a:rPr>
              <a:t> then turn left. It’s on your right. Do you follow me?</a:t>
            </a:r>
          </a:p>
          <a:p>
            <a:pPr indent="-1270">
              <a:lnSpc>
                <a:spcPct val="150000"/>
              </a:lnSpc>
            </a:pPr>
            <a:r>
              <a:rPr lang="en-US" sz="2400" b="1" dirty="0" smtClean="0">
                <a:solidFill>
                  <a:srgbClr val="C00000"/>
                </a:solidFill>
                <a:latin typeface="Times New Roman" panose="02020603050405020304" pitchFamily="18" charset="0"/>
                <a:ea typeface="Times New Roman" panose="02020603050405020304" pitchFamily="18" charset="0"/>
              </a:rPr>
              <a:t>A: </a:t>
            </a:r>
            <a:r>
              <a:rPr lang="en-US" sz="2400" i="1" dirty="0" smtClean="0">
                <a:effectLst/>
                <a:latin typeface="Times New Roman" panose="02020603050405020304" pitchFamily="18" charset="0"/>
                <a:ea typeface="Times New Roman" panose="02020603050405020304" pitchFamily="18" charset="0"/>
              </a:rPr>
              <a:t>I’m </a:t>
            </a:r>
            <a:r>
              <a:rPr lang="en-US" sz="2400" i="1" dirty="0">
                <a:effectLst/>
                <a:latin typeface="Times New Roman" panose="02020603050405020304" pitchFamily="18" charset="0"/>
                <a:ea typeface="Times New Roman" panose="02020603050405020304" pitchFamily="18" charset="0"/>
              </a:rPr>
              <a:t>sorry. I don’t quite follow you. Could you say that again please.</a:t>
            </a:r>
            <a:endParaRPr lang="vi-VN" sz="2400" i="1" dirty="0">
              <a:effectLst/>
              <a:latin typeface="Times New Roman" panose="02020603050405020304" pitchFamily="18" charset="0"/>
              <a:ea typeface="Times New Roman" panose="02020603050405020304" pitchFamily="18" charset="0"/>
            </a:endParaRPr>
          </a:p>
        </p:txBody>
      </p:sp>
      <p:grpSp>
        <p:nvGrpSpPr>
          <p:cNvPr id="14" name="Group 13"/>
          <p:cNvGrpSpPr/>
          <p:nvPr/>
        </p:nvGrpSpPr>
        <p:grpSpPr>
          <a:xfrm>
            <a:off x="0" y="0"/>
            <a:ext cx="12192000" cy="859245"/>
            <a:chOff x="7620" y="-7620"/>
            <a:chExt cx="12192000" cy="1083309"/>
          </a:xfrm>
          <a:solidFill>
            <a:schemeClr val="accent6">
              <a:lumMod val="40000"/>
              <a:lumOff val="60000"/>
            </a:schemeClr>
          </a:solidFill>
        </p:grpSpPr>
        <p:sp>
          <p:nvSpPr>
            <p:cNvPr id="15" name="Round Single Corner Rectangle 14"/>
            <p:cNvSpPr/>
            <p:nvPr/>
          </p:nvSpPr>
          <p:spPr>
            <a:xfrm flipV="1">
              <a:off x="7620" y="-5876"/>
              <a:ext cx="12192000" cy="1081565"/>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 Single Corner Rectangle 17"/>
            <p:cNvSpPr/>
            <p:nvPr/>
          </p:nvSpPr>
          <p:spPr>
            <a:xfrm flipV="1">
              <a:off x="7620" y="-7620"/>
              <a:ext cx="12109450" cy="99695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014200" cy="914401"/>
            </a:xfrm>
            <a:prstGeom prst="round1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 name="TextBox 19"/>
          <p:cNvSpPr txBox="1"/>
          <p:nvPr/>
        </p:nvSpPr>
        <p:spPr>
          <a:xfrm>
            <a:off x="3952951" y="113223"/>
            <a:ext cx="5172589" cy="584775"/>
          </a:xfrm>
          <a:prstGeom prst="rect">
            <a:avLst/>
          </a:prstGeom>
          <a:noFill/>
          <a:effectLst/>
        </p:spPr>
        <p:txBody>
          <a:bodyPr wrap="square" rtlCol="0">
            <a:spAutoFit/>
          </a:bodyPr>
          <a:lstStyle/>
          <a:p>
            <a:pPr marL="457200" indent="-457200">
              <a:buFont typeface="Wingdings" panose="05000000000000000000" pitchFamily="2" charset="2"/>
              <a:buChar char="v"/>
            </a:pPr>
            <a:r>
              <a:rPr lang="en-US" sz="3200" b="1" dirty="0">
                <a:solidFill>
                  <a:srgbClr val="C00000"/>
                </a:solidFill>
                <a:effectLst>
                  <a:glow rad="88900">
                    <a:schemeClr val="bg1"/>
                  </a:glow>
                </a:effectLst>
                <a:latin typeface="Arial" panose="020B0604020202020204" pitchFamily="34" charset="0"/>
                <a:cs typeface="Arial" panose="020B0604020202020204" pitchFamily="34" charset="0"/>
              </a:rPr>
              <a:t>EVERYDAY ENGLISH</a:t>
            </a:r>
          </a:p>
        </p:txBody>
      </p:sp>
    </p:spTree>
    <p:extLst>
      <p:ext uri="{BB962C8B-B14F-4D97-AF65-F5344CB8AC3E}">
        <p14:creationId xmlns:p14="http://schemas.microsoft.com/office/powerpoint/2010/main" val="12128934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0"/>
                <a:lumOff val="100000"/>
              </a:schemeClr>
            </a:gs>
            <a:gs pos="96000">
              <a:schemeClr val="accent6">
                <a:lumMod val="0"/>
                <a:lumOff val="100000"/>
              </a:schemeClr>
            </a:gs>
            <a:gs pos="100000">
              <a:schemeClr val="accent6">
                <a:lumMod val="100000"/>
              </a:schemeClr>
            </a:gs>
          </a:gsLst>
          <a:path path="shape">
            <a:fillToRect l="50000" t="50000" r="50000" b="50000"/>
          </a:path>
        </a:gradFill>
        <a:effectLst/>
      </p:bgPr>
    </p:bg>
    <p:spTree>
      <p:nvGrpSpPr>
        <p:cNvPr id="1" name=""/>
        <p:cNvGrpSpPr/>
        <p:nvPr/>
      </p:nvGrpSpPr>
      <p:grpSpPr>
        <a:xfrm>
          <a:off x="0" y="0"/>
          <a:ext cx="0" cy="0"/>
          <a:chOff x="0" y="0"/>
          <a:chExt cx="0" cy="0"/>
        </a:xfrm>
      </p:grpSpPr>
      <p:grpSp>
        <p:nvGrpSpPr>
          <p:cNvPr id="21" name="Group 20"/>
          <p:cNvGrpSpPr/>
          <p:nvPr/>
        </p:nvGrpSpPr>
        <p:grpSpPr>
          <a:xfrm>
            <a:off x="-1172" y="-7619"/>
            <a:ext cx="12192000" cy="942552"/>
            <a:chOff x="7620" y="-7620"/>
            <a:chExt cx="12192000" cy="1083309"/>
          </a:xfrm>
          <a:solidFill>
            <a:srgbClr val="6D9FB1"/>
          </a:solidFill>
        </p:grpSpPr>
        <p:sp>
          <p:nvSpPr>
            <p:cNvPr id="22" name="Round Single Corner Rectangle 21"/>
            <p:cNvSpPr/>
            <p:nvPr/>
          </p:nvSpPr>
          <p:spPr>
            <a:xfrm flipV="1">
              <a:off x="7620" y="-5876"/>
              <a:ext cx="12192000" cy="1081565"/>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7620" y="-7620"/>
              <a:ext cx="12109450" cy="99695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014200" cy="91440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644854" y="959333"/>
            <a:ext cx="10815315" cy="892552"/>
          </a:xfrm>
          <a:prstGeom prst="rect">
            <a:avLst/>
          </a:prstGeom>
          <a:noFill/>
          <a:effectLst/>
        </p:spPr>
        <p:txBody>
          <a:bodyPr wrap="square" rtlCol="0">
            <a:spAutoFit/>
          </a:bodyPr>
          <a:lstStyle/>
          <a:p>
            <a:r>
              <a:rPr lang="en-US" sz="2600" b="1" dirty="0">
                <a:effectLst>
                  <a:glow rad="88900">
                    <a:schemeClr val="bg1"/>
                  </a:glow>
                </a:effectLst>
                <a:cs typeface="Arial" panose="020B0604020202020204" pitchFamily="34" charset="0"/>
              </a:rPr>
              <a:t>Read Nick’s and </a:t>
            </a:r>
            <a:r>
              <a:rPr lang="en-US" sz="2600" b="1" dirty="0" err="1">
                <a:effectLst>
                  <a:glow rad="88900">
                    <a:schemeClr val="bg1"/>
                  </a:glow>
                </a:effectLst>
                <a:cs typeface="Arial" panose="020B0604020202020204" pitchFamily="34" charset="0"/>
              </a:rPr>
              <a:t>Phong’s</a:t>
            </a:r>
            <a:r>
              <a:rPr lang="en-US" sz="2600" b="1" dirty="0">
                <a:effectLst>
                  <a:glow rad="88900">
                    <a:schemeClr val="bg1"/>
                  </a:glow>
                </a:effectLst>
                <a:cs typeface="Arial" panose="020B0604020202020204" pitchFamily="34" charset="0"/>
              </a:rPr>
              <a:t> ideas about the use of electronic devices in modern classrooms and tick 1-T (True) or F (False). </a:t>
            </a:r>
          </a:p>
        </p:txBody>
      </p:sp>
      <p:sp>
        <p:nvSpPr>
          <p:cNvPr id="16" name="Rounded Rectangle 15"/>
          <p:cNvSpPr/>
          <p:nvPr/>
        </p:nvSpPr>
        <p:spPr>
          <a:xfrm>
            <a:off x="89463" y="1031157"/>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142248" y="92851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1" name="TextBox 10"/>
          <p:cNvSpPr txBox="1"/>
          <p:nvPr/>
        </p:nvSpPr>
        <p:spPr>
          <a:xfrm>
            <a:off x="242947" y="165259"/>
            <a:ext cx="11525961" cy="584775"/>
          </a:xfrm>
          <a:prstGeom prst="rect">
            <a:avLst/>
          </a:prstGeom>
          <a:noFill/>
          <a:effectLst/>
        </p:spPr>
        <p:txBody>
          <a:bodyPr wrap="square" rtlCol="0">
            <a:spAutoFit/>
          </a:bodyPr>
          <a:lstStyle/>
          <a:p>
            <a:pPr algn="ctr"/>
            <a:r>
              <a:rPr lang="en-US" sz="3200" b="1" dirty="0">
                <a:solidFill>
                  <a:srgbClr val="C00000"/>
                </a:solidFill>
                <a:effectLst>
                  <a:glow rad="88900">
                    <a:schemeClr val="bg1"/>
                  </a:glow>
                </a:effectLst>
                <a:latin typeface="Arial" panose="020B0604020202020204" pitchFamily="34" charset="0"/>
                <a:cs typeface="Arial" panose="020B0604020202020204" pitchFamily="34" charset="0"/>
              </a:rPr>
              <a:t>ELECTRONIC DEVICES IN MODERN CLASSROOMS</a:t>
            </a:r>
          </a:p>
        </p:txBody>
      </p:sp>
      <p:sp>
        <p:nvSpPr>
          <p:cNvPr id="10" name="Hộp Văn bản 9">
            <a:extLst>
              <a:ext uri="{FF2B5EF4-FFF2-40B4-BE49-F238E27FC236}">
                <a16:creationId xmlns:a16="http://schemas.microsoft.com/office/drawing/2014/main" id="{0D8E1668-8A1C-5239-9169-BFA696A7B224}"/>
              </a:ext>
            </a:extLst>
          </p:cNvPr>
          <p:cNvSpPr txBox="1"/>
          <p:nvPr/>
        </p:nvSpPr>
        <p:spPr>
          <a:xfrm>
            <a:off x="340765" y="1885208"/>
            <a:ext cx="5939962" cy="4493538"/>
          </a:xfrm>
          <a:prstGeom prst="rect">
            <a:avLst/>
          </a:prstGeom>
          <a:noFill/>
        </p:spPr>
        <p:txBody>
          <a:bodyPr wrap="square">
            <a:spAutoFit/>
          </a:bodyPr>
          <a:lstStyle/>
          <a:p>
            <a:pPr algn="just"/>
            <a:r>
              <a:rPr lang="en-US" sz="2600" b="1" dirty="0">
                <a:effectLst>
                  <a:outerShdw blurRad="38100" dist="38100" dir="2700000" algn="tl">
                    <a:srgbClr val="000000">
                      <a:alpha val="43137"/>
                    </a:srgbClr>
                  </a:outerShdw>
                </a:effectLst>
                <a:latin typeface="Times New Roman" panose="02020603050405020304" pitchFamily="18" charset="0"/>
                <a:ea typeface="Source Sans Pro" panose="020B0503030403020204" pitchFamily="34" charset="0"/>
                <a:cs typeface="Times New Roman" panose="02020603050405020304" pitchFamily="18" charset="0"/>
              </a:rPr>
              <a:t>Nick:</a:t>
            </a:r>
            <a:r>
              <a:rPr lang="en-US" sz="2600" dirty="0">
                <a:solidFill>
                  <a:srgbClr val="C00000"/>
                </a:solidFill>
                <a:latin typeface="Times New Roman" panose="02020603050405020304" pitchFamily="18" charset="0"/>
                <a:ea typeface="Source Sans Pro" panose="020B0503030403020204" pitchFamily="34" charset="0"/>
                <a:cs typeface="Times New Roman" panose="02020603050405020304" pitchFamily="18" charset="0"/>
              </a:rPr>
              <a:t> </a:t>
            </a:r>
            <a:r>
              <a:rPr lang="en-US" sz="2600" i="1" dirty="0" smtClean="0">
                <a:solidFill>
                  <a:srgbClr val="C00000"/>
                </a:solidFill>
                <a:latin typeface="Times New Roman" panose="02020603050405020304" pitchFamily="18" charset="0"/>
                <a:ea typeface="Source Sans Pro" panose="020B0503030403020204" pitchFamily="34" charset="0"/>
                <a:cs typeface="Times New Roman" panose="02020603050405020304" pitchFamily="18" charset="0"/>
              </a:rPr>
              <a:t>Nowadays</a:t>
            </a:r>
            <a:r>
              <a:rPr lang="en-US" sz="2600" i="1" dirty="0">
                <a:solidFill>
                  <a:srgbClr val="C00000"/>
                </a:solidFill>
                <a:latin typeface="Times New Roman" panose="02020603050405020304" pitchFamily="18" charset="0"/>
                <a:ea typeface="Source Sans Pro" panose="020B0503030403020204" pitchFamily="34" charset="0"/>
                <a:cs typeface="Times New Roman" panose="02020603050405020304" pitchFamily="18" charset="0"/>
              </a:rPr>
              <a:t>, electronic devices are becoming more and more popular in modern classrooms. Teachers can use electronic devices to teach interactive lessons, provide real-time feedback to students, etc. Students can use them to access online resources, cooperate with their classmates, and complete assignments online. Some schools use digital textbooks and educational software instead of traditional print materials. </a:t>
            </a:r>
            <a:endParaRPr lang="vi-VN" sz="2600" i="1" dirty="0">
              <a:solidFill>
                <a:srgbClr val="C00000"/>
              </a:solidFill>
              <a:latin typeface="Times New Roman" panose="02020603050405020304" pitchFamily="18" charset="0"/>
              <a:ea typeface="Source Sans Pro" panose="020B0503030403020204" pitchFamily="34" charset="0"/>
              <a:cs typeface="Times New Roman" panose="02020603050405020304" pitchFamily="18" charset="0"/>
            </a:endParaRPr>
          </a:p>
        </p:txBody>
      </p:sp>
      <p:pic>
        <p:nvPicPr>
          <p:cNvPr id="3" name="Hình ảnh 2">
            <a:extLst>
              <a:ext uri="{FF2B5EF4-FFF2-40B4-BE49-F238E27FC236}">
                <a16:creationId xmlns:a16="http://schemas.microsoft.com/office/drawing/2014/main" id="{B44045AA-4933-B513-8282-601A00A17F05}"/>
              </a:ext>
            </a:extLst>
          </p:cNvPr>
          <p:cNvPicPr>
            <a:picLocks noChangeAspect="1"/>
          </p:cNvPicPr>
          <p:nvPr/>
        </p:nvPicPr>
        <p:blipFill>
          <a:blip r:embed="rId3"/>
          <a:stretch>
            <a:fillRect/>
          </a:stretch>
        </p:blipFill>
        <p:spPr>
          <a:xfrm>
            <a:off x="6563461" y="1649198"/>
            <a:ext cx="5286794" cy="4938237"/>
          </a:xfrm>
          <a:prstGeom prst="rect">
            <a:avLst/>
          </a:prstGeom>
        </p:spPr>
      </p:pic>
      <p:sp>
        <p:nvSpPr>
          <p:cNvPr id="4" name="Hộp Văn bản 3">
            <a:extLst>
              <a:ext uri="{FF2B5EF4-FFF2-40B4-BE49-F238E27FC236}">
                <a16:creationId xmlns:a16="http://schemas.microsoft.com/office/drawing/2014/main" id="{A2A87B50-C64C-A8C9-236F-872AB99B21A2}"/>
              </a:ext>
            </a:extLst>
          </p:cNvPr>
          <p:cNvSpPr txBox="1"/>
          <p:nvPr/>
        </p:nvSpPr>
        <p:spPr>
          <a:xfrm>
            <a:off x="10570379" y="2308778"/>
            <a:ext cx="502606" cy="646331"/>
          </a:xfrm>
          <a:prstGeom prst="rect">
            <a:avLst/>
          </a:prstGeom>
          <a:noFill/>
        </p:spPr>
        <p:txBody>
          <a:bodyPr wrap="square">
            <a:spAutoFit/>
          </a:bodyPr>
          <a:lstStyle/>
          <a:p>
            <a:r>
              <a:rPr lang="en-US" sz="3600" b="1" dirty="0">
                <a:solidFill>
                  <a:srgbClr val="C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rPr>
              <a:t>X</a:t>
            </a:r>
            <a:endParaRPr lang="vi-VN" sz="3600" i="1" dirty="0">
              <a:solidFill>
                <a:srgbClr val="C00000"/>
              </a:solidFill>
              <a:latin typeface="Source Sans Pro" panose="020B0503030403020204" pitchFamily="34" charset="0"/>
              <a:ea typeface="Source Sans Pro" panose="020B0503030403020204" pitchFamily="34" charset="0"/>
            </a:endParaRPr>
          </a:p>
        </p:txBody>
      </p:sp>
      <p:sp>
        <p:nvSpPr>
          <p:cNvPr id="9" name="Hộp Văn bản 8">
            <a:extLst>
              <a:ext uri="{FF2B5EF4-FFF2-40B4-BE49-F238E27FC236}">
                <a16:creationId xmlns:a16="http://schemas.microsoft.com/office/drawing/2014/main" id="{B5AEC36E-F65B-D344-6AC0-05DB34DA62B0}"/>
              </a:ext>
            </a:extLst>
          </p:cNvPr>
          <p:cNvSpPr txBox="1"/>
          <p:nvPr/>
        </p:nvSpPr>
        <p:spPr>
          <a:xfrm>
            <a:off x="11208866" y="3471985"/>
            <a:ext cx="502606" cy="646331"/>
          </a:xfrm>
          <a:prstGeom prst="rect">
            <a:avLst/>
          </a:prstGeom>
          <a:noFill/>
        </p:spPr>
        <p:txBody>
          <a:bodyPr wrap="square">
            <a:spAutoFit/>
          </a:bodyPr>
          <a:lstStyle/>
          <a:p>
            <a:r>
              <a:rPr lang="en-US" sz="3600" b="1" dirty="0">
                <a:solidFill>
                  <a:srgbClr val="C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rPr>
              <a:t>X</a:t>
            </a:r>
            <a:endParaRPr lang="vi-VN" sz="3600" i="1" dirty="0">
              <a:solidFill>
                <a:srgbClr val="C00000"/>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060998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0"/>
                <a:lumOff val="100000"/>
              </a:schemeClr>
            </a:gs>
            <a:gs pos="96000">
              <a:schemeClr val="accent6">
                <a:lumMod val="0"/>
                <a:lumOff val="100000"/>
              </a:schemeClr>
            </a:gs>
            <a:gs pos="100000">
              <a:schemeClr val="accent6">
                <a:lumMod val="100000"/>
              </a:schemeClr>
            </a:gs>
          </a:gsLst>
          <a:path path="shape">
            <a:fillToRect l="50000" t="50000" r="50000" b="50000"/>
          </a:path>
        </a:gradFill>
        <a:effectLst/>
      </p:bgPr>
    </p:bg>
    <p:spTree>
      <p:nvGrpSpPr>
        <p:cNvPr id="1" name="">
          <a:extLst>
            <a:ext uri="{FF2B5EF4-FFF2-40B4-BE49-F238E27FC236}">
              <a16:creationId xmlns:a16="http://schemas.microsoft.com/office/drawing/2014/main" id="{AF1D8FF4-C281-8B37-BF4E-828106C48D2D}"/>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90B40143-6E80-F8CD-14CE-FF2849A0D36D}"/>
              </a:ext>
            </a:extLst>
          </p:cNvPr>
          <p:cNvSpPr txBox="1"/>
          <p:nvPr/>
        </p:nvSpPr>
        <p:spPr>
          <a:xfrm>
            <a:off x="807054" y="1032865"/>
            <a:ext cx="10815315" cy="892552"/>
          </a:xfrm>
          <a:prstGeom prst="rect">
            <a:avLst/>
          </a:prstGeom>
          <a:noFill/>
          <a:effectLst/>
        </p:spPr>
        <p:txBody>
          <a:bodyPr wrap="square" rtlCol="0">
            <a:spAutoFit/>
          </a:bodyPr>
          <a:lstStyle/>
          <a:p>
            <a:r>
              <a:rPr lang="en-US" sz="2600" b="1" dirty="0">
                <a:effectLst>
                  <a:glow rad="88900">
                    <a:schemeClr val="bg1"/>
                  </a:glow>
                </a:effectLst>
                <a:cs typeface="Arial" panose="020B0604020202020204" pitchFamily="34" charset="0"/>
              </a:rPr>
              <a:t>Read Nick’s and </a:t>
            </a:r>
            <a:r>
              <a:rPr lang="en-US" sz="2600" b="1" dirty="0" err="1">
                <a:effectLst>
                  <a:glow rad="88900">
                    <a:schemeClr val="bg1"/>
                  </a:glow>
                </a:effectLst>
                <a:cs typeface="Arial" panose="020B0604020202020204" pitchFamily="34" charset="0"/>
              </a:rPr>
              <a:t>Phong’s</a:t>
            </a:r>
            <a:r>
              <a:rPr lang="en-US" sz="2600" b="1" dirty="0">
                <a:effectLst>
                  <a:glow rad="88900">
                    <a:schemeClr val="bg1"/>
                  </a:glow>
                </a:effectLst>
                <a:cs typeface="Arial" panose="020B0604020202020204" pitchFamily="34" charset="0"/>
              </a:rPr>
              <a:t> ideas about the use of electronic devices in modern classrooms and tick 1-T (True) or F (False). </a:t>
            </a:r>
          </a:p>
        </p:txBody>
      </p:sp>
      <p:sp>
        <p:nvSpPr>
          <p:cNvPr id="16" name="Rounded Rectangle 15">
            <a:extLst>
              <a:ext uri="{FF2B5EF4-FFF2-40B4-BE49-F238E27FC236}">
                <a16:creationId xmlns:a16="http://schemas.microsoft.com/office/drawing/2014/main" id="{D6A116C9-8174-DC71-0F71-2E6F051A45AB}"/>
              </a:ext>
            </a:extLst>
          </p:cNvPr>
          <p:cNvSpPr/>
          <p:nvPr/>
        </p:nvSpPr>
        <p:spPr>
          <a:xfrm>
            <a:off x="304449" y="1117479"/>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a:extLst>
              <a:ext uri="{FF2B5EF4-FFF2-40B4-BE49-F238E27FC236}">
                <a16:creationId xmlns:a16="http://schemas.microsoft.com/office/drawing/2014/main" id="{1EFD6FBC-3884-6981-6539-6E7A93E3A091}"/>
              </a:ext>
            </a:extLst>
          </p:cNvPr>
          <p:cNvSpPr txBox="1"/>
          <p:nvPr/>
        </p:nvSpPr>
        <p:spPr>
          <a:xfrm>
            <a:off x="357234" y="1014839"/>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0" name="Hộp Văn bản 9">
            <a:extLst>
              <a:ext uri="{FF2B5EF4-FFF2-40B4-BE49-F238E27FC236}">
                <a16:creationId xmlns:a16="http://schemas.microsoft.com/office/drawing/2014/main" id="{0226B2D0-847E-9ADE-90C2-FB6E78C1E917}"/>
              </a:ext>
            </a:extLst>
          </p:cNvPr>
          <p:cNvSpPr txBox="1"/>
          <p:nvPr/>
        </p:nvSpPr>
        <p:spPr>
          <a:xfrm>
            <a:off x="357233" y="2066035"/>
            <a:ext cx="6137111" cy="3693319"/>
          </a:xfrm>
          <a:prstGeom prst="rect">
            <a:avLst/>
          </a:prstGeom>
          <a:noFill/>
        </p:spPr>
        <p:txBody>
          <a:bodyPr wrap="square">
            <a:spAutoFit/>
          </a:bodyPr>
          <a:lstStyle/>
          <a:p>
            <a:pPr algn="just"/>
            <a:r>
              <a:rPr lang="en-US" sz="2600" b="1" dirty="0">
                <a:effectLst>
                  <a:outerShdw blurRad="38100" dist="38100" dir="2700000" algn="tl">
                    <a:srgbClr val="000000">
                      <a:alpha val="43137"/>
                    </a:srgbClr>
                  </a:outerShdw>
                </a:effectLst>
                <a:latin typeface="Times New Roman" panose="02020603050405020304" pitchFamily="18" charset="0"/>
                <a:ea typeface="Source Sans Pro" panose="020B0503030403020204" pitchFamily="34" charset="0"/>
                <a:cs typeface="Times New Roman" panose="02020603050405020304" pitchFamily="18" charset="0"/>
              </a:rPr>
              <a:t>Phong:</a:t>
            </a:r>
            <a:r>
              <a:rPr lang="en-US" sz="2600" dirty="0">
                <a:solidFill>
                  <a:srgbClr val="C00000"/>
                </a:solidFill>
                <a:latin typeface="Times New Roman" panose="02020603050405020304" pitchFamily="18" charset="0"/>
                <a:ea typeface="Source Sans Pro" panose="020B0503030403020204" pitchFamily="34" charset="0"/>
                <a:cs typeface="Times New Roman" panose="02020603050405020304" pitchFamily="18" charset="0"/>
              </a:rPr>
              <a:t> </a:t>
            </a:r>
            <a:r>
              <a:rPr lang="en-US" sz="2600" i="1" dirty="0">
                <a:solidFill>
                  <a:srgbClr val="C00000"/>
                </a:solidFill>
                <a:latin typeface="Times New Roman" panose="02020603050405020304" pitchFamily="18" charset="0"/>
                <a:ea typeface="Source Sans Pro" panose="020B0503030403020204" pitchFamily="34" charset="0"/>
                <a:cs typeface="Times New Roman" panose="02020603050405020304" pitchFamily="18" charset="0"/>
              </a:rPr>
              <a:t>There are some disadvantages</a:t>
            </a:r>
          </a:p>
          <a:p>
            <a:pPr algn="just"/>
            <a:r>
              <a:rPr lang="en-US" sz="2600" i="1" dirty="0">
                <a:solidFill>
                  <a:srgbClr val="C00000"/>
                </a:solidFill>
                <a:latin typeface="Times New Roman" panose="02020603050405020304" pitchFamily="18" charset="0"/>
                <a:ea typeface="Source Sans Pro" panose="020B0503030403020204" pitchFamily="34" charset="0"/>
                <a:cs typeface="Times New Roman" panose="02020603050405020304" pitchFamily="18" charset="0"/>
              </a:rPr>
              <a:t>of using electronic devices in modern</a:t>
            </a:r>
          </a:p>
          <a:p>
            <a:pPr algn="just"/>
            <a:r>
              <a:rPr lang="en-US" sz="2600" i="1" dirty="0">
                <a:solidFill>
                  <a:srgbClr val="C00000"/>
                </a:solidFill>
                <a:latin typeface="Times New Roman" panose="02020603050405020304" pitchFamily="18" charset="0"/>
                <a:ea typeface="Source Sans Pro" panose="020B0503030403020204" pitchFamily="34" charset="0"/>
                <a:cs typeface="Times New Roman" panose="02020603050405020304" pitchFamily="18" charset="0"/>
              </a:rPr>
              <a:t>classrooms. Students may become</a:t>
            </a:r>
          </a:p>
          <a:p>
            <a:pPr algn="just"/>
            <a:r>
              <a:rPr lang="en-US" sz="2600" i="1" dirty="0">
                <a:solidFill>
                  <a:srgbClr val="C00000"/>
                </a:solidFill>
                <a:latin typeface="Times New Roman" panose="02020603050405020304" pitchFamily="18" charset="0"/>
                <a:ea typeface="Source Sans Pro" panose="020B0503030403020204" pitchFamily="34" charset="0"/>
                <a:cs typeface="Times New Roman" panose="02020603050405020304" pitchFamily="18" charset="0"/>
              </a:rPr>
              <a:t>distracted by non-educational content</a:t>
            </a:r>
          </a:p>
          <a:p>
            <a:pPr algn="just"/>
            <a:r>
              <a:rPr lang="en-US" sz="2600" i="1" dirty="0">
                <a:solidFill>
                  <a:srgbClr val="C00000"/>
                </a:solidFill>
                <a:latin typeface="Times New Roman" panose="02020603050405020304" pitchFamily="18" charset="0"/>
                <a:ea typeface="Source Sans Pro" panose="020B0503030403020204" pitchFamily="34" charset="0"/>
                <a:cs typeface="Times New Roman" panose="02020603050405020304" pitchFamily="18" charset="0"/>
              </a:rPr>
              <a:t>such as social media or entertainment</a:t>
            </a:r>
          </a:p>
          <a:p>
            <a:pPr algn="just"/>
            <a:r>
              <a:rPr lang="en-US" sz="2600" i="1" dirty="0">
                <a:solidFill>
                  <a:srgbClr val="C00000"/>
                </a:solidFill>
                <a:latin typeface="Times New Roman" panose="02020603050405020304" pitchFamily="18" charset="0"/>
                <a:ea typeface="Source Sans Pro" panose="020B0503030403020204" pitchFamily="34" charset="0"/>
                <a:cs typeface="Times New Roman" panose="02020603050405020304" pitchFamily="18" charset="0"/>
              </a:rPr>
              <a:t>websites. Additionally, constant use of</a:t>
            </a:r>
          </a:p>
          <a:p>
            <a:pPr algn="just"/>
            <a:r>
              <a:rPr lang="en-US" sz="2600" i="1" dirty="0">
                <a:solidFill>
                  <a:srgbClr val="C00000"/>
                </a:solidFill>
                <a:latin typeface="Times New Roman" panose="02020603050405020304" pitchFamily="18" charset="0"/>
                <a:ea typeface="Source Sans Pro" panose="020B0503030403020204" pitchFamily="34" charset="0"/>
                <a:cs typeface="Times New Roman" panose="02020603050405020304" pitchFamily="18" charset="0"/>
              </a:rPr>
              <a:t>electronic devices may cause eye strain,</a:t>
            </a:r>
          </a:p>
          <a:p>
            <a:pPr algn="just"/>
            <a:r>
              <a:rPr lang="en-US" sz="2600" i="1" dirty="0">
                <a:solidFill>
                  <a:srgbClr val="C00000"/>
                </a:solidFill>
                <a:latin typeface="Times New Roman" panose="02020603050405020304" pitchFamily="18" charset="0"/>
                <a:ea typeface="Source Sans Pro" panose="020B0503030403020204" pitchFamily="34" charset="0"/>
                <a:cs typeface="Times New Roman" panose="02020603050405020304" pitchFamily="18" charset="0"/>
              </a:rPr>
              <a:t>headaches, and poor posture, as well as</a:t>
            </a:r>
          </a:p>
          <a:p>
            <a:pPr algn="just"/>
            <a:r>
              <a:rPr lang="en-US" sz="2600" i="1" dirty="0">
                <a:solidFill>
                  <a:srgbClr val="C00000"/>
                </a:solidFill>
                <a:latin typeface="Times New Roman" panose="02020603050405020304" pitchFamily="18" charset="0"/>
                <a:ea typeface="Source Sans Pro" panose="020B0503030403020204" pitchFamily="34" charset="0"/>
                <a:cs typeface="Times New Roman" panose="02020603050405020304" pitchFamily="18" charset="0"/>
              </a:rPr>
              <a:t>other health problems. </a:t>
            </a:r>
            <a:endParaRPr lang="vi-VN" sz="2600" i="1" dirty="0">
              <a:solidFill>
                <a:srgbClr val="C00000"/>
              </a:solidFill>
              <a:latin typeface="Times New Roman" panose="02020603050405020304" pitchFamily="18" charset="0"/>
              <a:ea typeface="Source Sans Pro" panose="020B0503030403020204" pitchFamily="34" charset="0"/>
              <a:cs typeface="Times New Roman" panose="02020603050405020304" pitchFamily="18" charset="0"/>
            </a:endParaRPr>
          </a:p>
        </p:txBody>
      </p:sp>
      <p:pic>
        <p:nvPicPr>
          <p:cNvPr id="3" name="Hình ảnh 2">
            <a:extLst>
              <a:ext uri="{FF2B5EF4-FFF2-40B4-BE49-F238E27FC236}">
                <a16:creationId xmlns:a16="http://schemas.microsoft.com/office/drawing/2014/main" id="{85FF5458-CBF2-2A87-302A-AE2224F18699}"/>
              </a:ext>
            </a:extLst>
          </p:cNvPr>
          <p:cNvPicPr>
            <a:picLocks noChangeAspect="1"/>
          </p:cNvPicPr>
          <p:nvPr/>
        </p:nvPicPr>
        <p:blipFill>
          <a:blip r:embed="rId3"/>
          <a:stretch>
            <a:fillRect/>
          </a:stretch>
        </p:blipFill>
        <p:spPr>
          <a:xfrm>
            <a:off x="6563461" y="1649198"/>
            <a:ext cx="4890601" cy="4938237"/>
          </a:xfrm>
          <a:prstGeom prst="rect">
            <a:avLst/>
          </a:prstGeom>
        </p:spPr>
      </p:pic>
      <p:sp>
        <p:nvSpPr>
          <p:cNvPr id="4" name="Hộp Văn bản 3">
            <a:extLst>
              <a:ext uri="{FF2B5EF4-FFF2-40B4-BE49-F238E27FC236}">
                <a16:creationId xmlns:a16="http://schemas.microsoft.com/office/drawing/2014/main" id="{FE2E26A1-AD12-0C68-162C-C3B736E20D27}"/>
              </a:ext>
            </a:extLst>
          </p:cNvPr>
          <p:cNvSpPr txBox="1"/>
          <p:nvPr/>
        </p:nvSpPr>
        <p:spPr>
          <a:xfrm>
            <a:off x="10882340" y="4562471"/>
            <a:ext cx="502606" cy="646331"/>
          </a:xfrm>
          <a:prstGeom prst="rect">
            <a:avLst/>
          </a:prstGeom>
          <a:noFill/>
        </p:spPr>
        <p:txBody>
          <a:bodyPr wrap="square">
            <a:spAutoFit/>
          </a:bodyPr>
          <a:lstStyle/>
          <a:p>
            <a:r>
              <a:rPr lang="en-US" sz="3600" b="1" dirty="0">
                <a:solidFill>
                  <a:srgbClr val="C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rPr>
              <a:t>X</a:t>
            </a:r>
            <a:endParaRPr lang="vi-VN" sz="3600" i="1" dirty="0">
              <a:solidFill>
                <a:srgbClr val="C00000"/>
              </a:solidFill>
              <a:latin typeface="Source Sans Pro" panose="020B0503030403020204" pitchFamily="34" charset="0"/>
              <a:ea typeface="Source Sans Pro" panose="020B0503030403020204" pitchFamily="34" charset="0"/>
            </a:endParaRPr>
          </a:p>
        </p:txBody>
      </p:sp>
      <p:sp>
        <p:nvSpPr>
          <p:cNvPr id="9" name="Hộp Văn bản 8">
            <a:extLst>
              <a:ext uri="{FF2B5EF4-FFF2-40B4-BE49-F238E27FC236}">
                <a16:creationId xmlns:a16="http://schemas.microsoft.com/office/drawing/2014/main" id="{DE7D3B46-122D-52B1-FC51-6F5C581C1862}"/>
              </a:ext>
            </a:extLst>
          </p:cNvPr>
          <p:cNvSpPr txBox="1"/>
          <p:nvPr/>
        </p:nvSpPr>
        <p:spPr>
          <a:xfrm>
            <a:off x="10349299" y="5729963"/>
            <a:ext cx="502606" cy="646331"/>
          </a:xfrm>
          <a:prstGeom prst="rect">
            <a:avLst/>
          </a:prstGeom>
          <a:noFill/>
        </p:spPr>
        <p:txBody>
          <a:bodyPr wrap="square">
            <a:spAutoFit/>
          </a:bodyPr>
          <a:lstStyle/>
          <a:p>
            <a:r>
              <a:rPr lang="en-US" sz="3600" b="1" dirty="0">
                <a:solidFill>
                  <a:srgbClr val="C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rPr>
              <a:t>X</a:t>
            </a:r>
            <a:endParaRPr lang="vi-VN" sz="3600" i="1" dirty="0">
              <a:solidFill>
                <a:srgbClr val="C00000"/>
              </a:solidFill>
              <a:latin typeface="Source Sans Pro" panose="020B0503030403020204" pitchFamily="34" charset="0"/>
              <a:ea typeface="Source Sans Pro" panose="020B0503030403020204" pitchFamily="34" charset="0"/>
            </a:endParaRPr>
          </a:p>
        </p:txBody>
      </p:sp>
      <p:grpSp>
        <p:nvGrpSpPr>
          <p:cNvPr id="25" name="Group 24"/>
          <p:cNvGrpSpPr/>
          <p:nvPr/>
        </p:nvGrpSpPr>
        <p:grpSpPr>
          <a:xfrm>
            <a:off x="-1172" y="-7619"/>
            <a:ext cx="12192000" cy="942552"/>
            <a:chOff x="7620" y="-7620"/>
            <a:chExt cx="12192000" cy="1083309"/>
          </a:xfrm>
          <a:solidFill>
            <a:srgbClr val="6D9FB1"/>
          </a:solidFill>
        </p:grpSpPr>
        <p:sp>
          <p:nvSpPr>
            <p:cNvPr id="26" name="Round Single Corner Rectangle 25"/>
            <p:cNvSpPr/>
            <p:nvPr/>
          </p:nvSpPr>
          <p:spPr>
            <a:xfrm flipV="1">
              <a:off x="7620" y="-5876"/>
              <a:ext cx="12192000" cy="1081565"/>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0" name="TextBox 29"/>
          <p:cNvSpPr txBox="1"/>
          <p:nvPr/>
        </p:nvSpPr>
        <p:spPr>
          <a:xfrm>
            <a:off x="242947" y="165259"/>
            <a:ext cx="11525961" cy="584775"/>
          </a:xfrm>
          <a:prstGeom prst="rect">
            <a:avLst/>
          </a:prstGeom>
          <a:noFill/>
          <a:effectLst/>
        </p:spPr>
        <p:txBody>
          <a:bodyPr wrap="square" rtlCol="0">
            <a:spAutoFit/>
          </a:bodyPr>
          <a:lstStyle/>
          <a:p>
            <a:pPr algn="ctr"/>
            <a:r>
              <a:rPr lang="en-US" sz="3200" b="1" dirty="0">
                <a:solidFill>
                  <a:srgbClr val="C00000"/>
                </a:solidFill>
                <a:effectLst>
                  <a:glow rad="88900">
                    <a:schemeClr val="bg1"/>
                  </a:glow>
                </a:effectLst>
                <a:latin typeface="Arial" panose="020B0604020202020204" pitchFamily="34" charset="0"/>
                <a:cs typeface="Arial" panose="020B0604020202020204" pitchFamily="34" charset="0"/>
              </a:rPr>
              <a:t>ELECTRONIC DEVICES IN MODERN CLASSROOMS</a:t>
            </a:r>
          </a:p>
        </p:txBody>
      </p:sp>
    </p:spTree>
    <p:extLst>
      <p:ext uri="{BB962C8B-B14F-4D97-AF65-F5344CB8AC3E}">
        <p14:creationId xmlns:p14="http://schemas.microsoft.com/office/powerpoint/2010/main" val="2099400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0"/>
                <a:lumOff val="100000"/>
              </a:schemeClr>
            </a:gs>
            <a:gs pos="96000">
              <a:schemeClr val="accent6">
                <a:lumMod val="0"/>
                <a:lumOff val="100000"/>
              </a:schemeClr>
            </a:gs>
            <a:gs pos="100000">
              <a:schemeClr val="accent6">
                <a:lumMod val="100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12" name="TextBox 11"/>
          <p:cNvSpPr txBox="1"/>
          <p:nvPr/>
        </p:nvSpPr>
        <p:spPr>
          <a:xfrm>
            <a:off x="875033" y="86847"/>
            <a:ext cx="11087133" cy="892552"/>
          </a:xfrm>
          <a:prstGeom prst="rect">
            <a:avLst/>
          </a:prstGeom>
          <a:noFill/>
          <a:effectLst/>
        </p:spPr>
        <p:txBody>
          <a:bodyPr wrap="square" rtlCol="0">
            <a:spAutoFit/>
          </a:bodyPr>
          <a:lstStyle/>
          <a:p>
            <a:r>
              <a:rPr lang="en-US" sz="2600" b="1" dirty="0">
                <a:effectLst>
                  <a:glow rad="88900">
                    <a:schemeClr val="bg1"/>
                  </a:glow>
                </a:effectLst>
                <a:cs typeface="Arial" panose="020B0604020202020204" pitchFamily="34" charset="0"/>
              </a:rPr>
              <a:t>Work in pairs. Put the advantages and disadvantages of using electronic devices in modern classrooms (1 – 6) in the suitable column. </a:t>
            </a:r>
          </a:p>
        </p:txBody>
      </p:sp>
      <p:sp>
        <p:nvSpPr>
          <p:cNvPr id="16" name="Rounded Rectangle 15"/>
          <p:cNvSpPr/>
          <p:nvPr/>
        </p:nvSpPr>
        <p:spPr>
          <a:xfrm>
            <a:off x="192214" y="182489"/>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17" name="TextBox 16"/>
          <p:cNvSpPr txBox="1"/>
          <p:nvPr/>
        </p:nvSpPr>
        <p:spPr>
          <a:xfrm>
            <a:off x="245000" y="79849"/>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4</a:t>
            </a:r>
            <a:endParaRPr lang="en-US" sz="4000" b="1" dirty="0">
              <a:solidFill>
                <a:schemeClr val="bg1"/>
              </a:solidFill>
              <a:latin typeface="Myriad Pro" pitchFamily="34" charset="0"/>
            </a:endParaRPr>
          </a:p>
        </p:txBody>
      </p:sp>
      <p:pic>
        <p:nvPicPr>
          <p:cNvPr id="3" name="Hình ảnh 2">
            <a:extLst>
              <a:ext uri="{FF2B5EF4-FFF2-40B4-BE49-F238E27FC236}">
                <a16:creationId xmlns:a16="http://schemas.microsoft.com/office/drawing/2014/main" id="{AD1DF321-AE5D-A2FA-9703-31ABE2774E05}"/>
              </a:ext>
            </a:extLst>
          </p:cNvPr>
          <p:cNvPicPr>
            <a:picLocks noChangeAspect="1"/>
          </p:cNvPicPr>
          <p:nvPr/>
        </p:nvPicPr>
        <p:blipFill>
          <a:blip r:embed="rId3"/>
          <a:stretch>
            <a:fillRect/>
          </a:stretch>
        </p:blipFill>
        <p:spPr>
          <a:xfrm>
            <a:off x="281579" y="954402"/>
            <a:ext cx="11586782" cy="5381743"/>
          </a:xfrm>
          <a:prstGeom prst="rect">
            <a:avLst/>
          </a:prstGeom>
        </p:spPr>
      </p:pic>
      <p:sp>
        <p:nvSpPr>
          <p:cNvPr id="6" name="Hộp Văn bản 5">
            <a:extLst>
              <a:ext uri="{FF2B5EF4-FFF2-40B4-BE49-F238E27FC236}">
                <a16:creationId xmlns:a16="http://schemas.microsoft.com/office/drawing/2014/main" id="{71954C99-70B6-B597-82BE-7C0C777BACFA}"/>
              </a:ext>
            </a:extLst>
          </p:cNvPr>
          <p:cNvSpPr txBox="1"/>
          <p:nvPr/>
        </p:nvSpPr>
        <p:spPr>
          <a:xfrm>
            <a:off x="335746" y="2028075"/>
            <a:ext cx="5677127" cy="1292662"/>
          </a:xfrm>
          <a:prstGeom prst="rect">
            <a:avLst/>
          </a:prstGeom>
          <a:noFill/>
        </p:spPr>
        <p:txBody>
          <a:bodyPr wrap="square">
            <a:spAutoFit/>
          </a:bodyPr>
          <a:lstStyle/>
          <a:p>
            <a:r>
              <a:rPr lang="en-US" sz="2400" b="1" i="0" dirty="0">
                <a:solidFill>
                  <a:srgbClr val="F26548"/>
                </a:solidFill>
                <a:effectLst/>
                <a:latin typeface="ChronicaPro-Bold"/>
              </a:rPr>
              <a:t>1. </a:t>
            </a:r>
            <a:r>
              <a:rPr lang="en-US" sz="2600" b="0" i="0" dirty="0">
                <a:solidFill>
                  <a:srgbClr val="242021"/>
                </a:solidFill>
                <a:effectLst/>
                <a:latin typeface="Times New Roman" panose="02020603050405020304" pitchFamily="18" charset="0"/>
                <a:cs typeface="Times New Roman" panose="02020603050405020304" pitchFamily="18" charset="0"/>
              </a:rPr>
              <a:t>Using electronic devices in classrooms can help students stay engaged and motivated.</a:t>
            </a:r>
            <a:r>
              <a:rPr lang="en-US" sz="2600" dirty="0">
                <a:latin typeface="Times New Roman" panose="02020603050405020304" pitchFamily="18" charset="0"/>
                <a:cs typeface="Times New Roman" panose="02020603050405020304" pitchFamily="18" charset="0"/>
              </a:rPr>
              <a:t> </a:t>
            </a:r>
            <a:endParaRPr lang="vi-VN" sz="2600" dirty="0">
              <a:latin typeface="Times New Roman" panose="02020603050405020304" pitchFamily="18" charset="0"/>
              <a:cs typeface="Times New Roman" panose="02020603050405020304" pitchFamily="18" charset="0"/>
            </a:endParaRPr>
          </a:p>
        </p:txBody>
      </p:sp>
      <p:sp>
        <p:nvSpPr>
          <p:cNvPr id="23" name="Hộp Văn bản 22">
            <a:extLst>
              <a:ext uri="{FF2B5EF4-FFF2-40B4-BE49-F238E27FC236}">
                <a16:creationId xmlns:a16="http://schemas.microsoft.com/office/drawing/2014/main" id="{79099677-EC30-CAD0-E2A8-477DEE2BD38C}"/>
              </a:ext>
            </a:extLst>
          </p:cNvPr>
          <p:cNvSpPr txBox="1"/>
          <p:nvPr/>
        </p:nvSpPr>
        <p:spPr>
          <a:xfrm>
            <a:off x="6137067" y="2102039"/>
            <a:ext cx="5899872" cy="1692771"/>
          </a:xfrm>
          <a:prstGeom prst="rect">
            <a:avLst/>
          </a:prstGeom>
          <a:noFill/>
        </p:spPr>
        <p:txBody>
          <a:bodyPr wrap="square">
            <a:spAutoFit/>
          </a:bodyPr>
          <a:lstStyle/>
          <a:p>
            <a:r>
              <a:rPr lang="en-US" sz="2600" b="1" dirty="0">
                <a:solidFill>
                  <a:srgbClr val="F26548"/>
                </a:solidFill>
                <a:latin typeface="Times New Roman" panose="02020603050405020304" pitchFamily="18" charset="0"/>
                <a:cs typeface="Times New Roman" panose="02020603050405020304" pitchFamily="18" charset="0"/>
              </a:rPr>
              <a:t>2. </a:t>
            </a:r>
            <a:r>
              <a:rPr lang="en-US" sz="2600" dirty="0">
                <a:latin typeface="Times New Roman" panose="02020603050405020304" pitchFamily="18" charset="0"/>
                <a:cs typeface="Times New Roman" panose="02020603050405020304" pitchFamily="18" charset="0"/>
              </a:rPr>
              <a:t>Relying too much on electronic devices for information can lead to a decrease in critical thinking, problem-solving, and creativity skills.</a:t>
            </a:r>
            <a:endParaRPr lang="vi-VN" sz="2600" dirty="0">
              <a:latin typeface="Times New Roman" panose="02020603050405020304" pitchFamily="18" charset="0"/>
              <a:cs typeface="Times New Roman" panose="02020603050405020304" pitchFamily="18" charset="0"/>
            </a:endParaRPr>
          </a:p>
        </p:txBody>
      </p:sp>
      <p:sp>
        <p:nvSpPr>
          <p:cNvPr id="28" name="Hộp Văn bản 27">
            <a:extLst>
              <a:ext uri="{FF2B5EF4-FFF2-40B4-BE49-F238E27FC236}">
                <a16:creationId xmlns:a16="http://schemas.microsoft.com/office/drawing/2014/main" id="{85DA7299-5E2B-6BE9-2DED-64133FA684B3}"/>
              </a:ext>
            </a:extLst>
          </p:cNvPr>
          <p:cNvSpPr txBox="1"/>
          <p:nvPr/>
        </p:nvSpPr>
        <p:spPr>
          <a:xfrm>
            <a:off x="334948" y="3217605"/>
            <a:ext cx="5748750" cy="1692771"/>
          </a:xfrm>
          <a:prstGeom prst="rect">
            <a:avLst/>
          </a:prstGeom>
          <a:noFill/>
        </p:spPr>
        <p:txBody>
          <a:bodyPr wrap="square">
            <a:spAutoFit/>
          </a:bodyPr>
          <a:lstStyle/>
          <a:p>
            <a:r>
              <a:rPr lang="en-US" sz="2600" b="1" dirty="0">
                <a:solidFill>
                  <a:srgbClr val="F26548"/>
                </a:solidFill>
                <a:latin typeface="Times New Roman" panose="02020603050405020304" pitchFamily="18" charset="0"/>
                <a:cs typeface="Times New Roman" panose="02020603050405020304" pitchFamily="18" charset="0"/>
              </a:rPr>
              <a:t>3</a:t>
            </a:r>
            <a:r>
              <a:rPr lang="en-US" sz="2600" b="1" i="0" dirty="0">
                <a:solidFill>
                  <a:srgbClr val="F26548"/>
                </a:solidFill>
                <a:effectLst/>
                <a:latin typeface="Times New Roman" panose="02020603050405020304" pitchFamily="18" charset="0"/>
                <a:cs typeface="Times New Roman" panose="02020603050405020304" pitchFamily="18" charset="0"/>
              </a:rPr>
              <a:t>. </a:t>
            </a:r>
            <a:r>
              <a:rPr lang="en-US" sz="2600" dirty="0">
                <a:solidFill>
                  <a:srgbClr val="242021"/>
                </a:solidFill>
                <a:latin typeface="Times New Roman" panose="02020603050405020304" pitchFamily="18" charset="0"/>
                <a:cs typeface="Times New Roman" panose="02020603050405020304" pitchFamily="18" charset="0"/>
              </a:rPr>
              <a:t>Using electronic devices in classrooms can help students develop technology skills and better prepare them for future careers.</a:t>
            </a:r>
            <a:endParaRPr lang="vi-VN" sz="2600" dirty="0">
              <a:latin typeface="Times New Roman" panose="02020603050405020304" pitchFamily="18" charset="0"/>
              <a:cs typeface="Times New Roman" panose="02020603050405020304" pitchFamily="18" charset="0"/>
            </a:endParaRPr>
          </a:p>
        </p:txBody>
      </p:sp>
      <p:sp>
        <p:nvSpPr>
          <p:cNvPr id="29" name="Hộp Văn bản 28">
            <a:extLst>
              <a:ext uri="{FF2B5EF4-FFF2-40B4-BE49-F238E27FC236}">
                <a16:creationId xmlns:a16="http://schemas.microsoft.com/office/drawing/2014/main" id="{38FC6C48-20B7-8E01-04CF-D08FC5A2FE9D}"/>
              </a:ext>
            </a:extLst>
          </p:cNvPr>
          <p:cNvSpPr txBox="1"/>
          <p:nvPr/>
        </p:nvSpPr>
        <p:spPr>
          <a:xfrm>
            <a:off x="6099142" y="3739428"/>
            <a:ext cx="5786925" cy="1292662"/>
          </a:xfrm>
          <a:prstGeom prst="rect">
            <a:avLst/>
          </a:prstGeom>
          <a:noFill/>
        </p:spPr>
        <p:txBody>
          <a:bodyPr wrap="square">
            <a:spAutoFit/>
          </a:bodyPr>
          <a:lstStyle/>
          <a:p>
            <a:r>
              <a:rPr lang="en-US" sz="2600" b="1" dirty="0">
                <a:solidFill>
                  <a:srgbClr val="F26548"/>
                </a:solidFill>
                <a:latin typeface="Times New Roman" panose="02020603050405020304" pitchFamily="18" charset="0"/>
                <a:cs typeface="Times New Roman" panose="02020603050405020304" pitchFamily="18" charset="0"/>
              </a:rPr>
              <a:t>4</a:t>
            </a:r>
            <a:r>
              <a:rPr lang="en-US" sz="2600" b="1" i="0" dirty="0">
                <a:solidFill>
                  <a:srgbClr val="F26548"/>
                </a:solidFill>
                <a:effectLst/>
                <a:latin typeface="Times New Roman" panose="02020603050405020304" pitchFamily="18" charset="0"/>
                <a:cs typeface="Times New Roman" panose="02020603050405020304" pitchFamily="18" charset="0"/>
              </a:rPr>
              <a:t>. </a:t>
            </a:r>
            <a:r>
              <a:rPr lang="en-US" sz="2600" dirty="0">
                <a:solidFill>
                  <a:srgbClr val="242021"/>
                </a:solidFill>
                <a:latin typeface="Times New Roman" panose="02020603050405020304" pitchFamily="18" charset="0"/>
                <a:cs typeface="Times New Roman" panose="02020603050405020304" pitchFamily="18" charset="0"/>
              </a:rPr>
              <a:t>Electronic devices can be expensive, and schools may need to invest more to purchase and maintain them for students.</a:t>
            </a:r>
            <a:r>
              <a:rPr lang="en-US" sz="2600" b="0" i="0" dirty="0">
                <a:solidFill>
                  <a:srgbClr val="242021"/>
                </a:solidFill>
                <a:effectLst/>
                <a:latin typeface="Times New Roman" panose="02020603050405020304" pitchFamily="18" charset="0"/>
                <a:cs typeface="Times New Roman" panose="02020603050405020304" pitchFamily="18" charset="0"/>
              </a:rPr>
              <a:t>.</a:t>
            </a:r>
            <a:r>
              <a:rPr lang="en-US" sz="2600" dirty="0">
                <a:latin typeface="Times New Roman" panose="02020603050405020304" pitchFamily="18" charset="0"/>
                <a:cs typeface="Times New Roman" panose="02020603050405020304" pitchFamily="18" charset="0"/>
              </a:rPr>
              <a:t> </a:t>
            </a:r>
            <a:endParaRPr lang="vi-VN" sz="2600" dirty="0">
              <a:latin typeface="Times New Roman" panose="02020603050405020304" pitchFamily="18" charset="0"/>
              <a:cs typeface="Times New Roman" panose="02020603050405020304" pitchFamily="18" charset="0"/>
            </a:endParaRPr>
          </a:p>
        </p:txBody>
      </p:sp>
      <p:sp>
        <p:nvSpPr>
          <p:cNvPr id="32" name="Hộp Văn bản 31">
            <a:extLst>
              <a:ext uri="{FF2B5EF4-FFF2-40B4-BE49-F238E27FC236}">
                <a16:creationId xmlns:a16="http://schemas.microsoft.com/office/drawing/2014/main" id="{FBCB5E73-37A9-9ABB-0ED2-130745D60DAB}"/>
              </a:ext>
            </a:extLst>
          </p:cNvPr>
          <p:cNvSpPr txBox="1"/>
          <p:nvPr/>
        </p:nvSpPr>
        <p:spPr>
          <a:xfrm>
            <a:off x="6155024" y="5032090"/>
            <a:ext cx="5748750" cy="1292662"/>
          </a:xfrm>
          <a:prstGeom prst="rect">
            <a:avLst/>
          </a:prstGeom>
          <a:noFill/>
        </p:spPr>
        <p:txBody>
          <a:bodyPr wrap="square">
            <a:spAutoFit/>
          </a:bodyPr>
          <a:lstStyle/>
          <a:p>
            <a:r>
              <a:rPr lang="en-US" sz="2600" b="1" i="0" dirty="0">
                <a:solidFill>
                  <a:srgbClr val="F26548"/>
                </a:solidFill>
                <a:effectLst/>
                <a:latin typeface="Times New Roman" panose="02020603050405020304" pitchFamily="18" charset="0"/>
                <a:cs typeface="Times New Roman" panose="02020603050405020304" pitchFamily="18" charset="0"/>
              </a:rPr>
              <a:t>5. </a:t>
            </a:r>
            <a:r>
              <a:rPr lang="en-US" sz="2600" dirty="0">
                <a:solidFill>
                  <a:srgbClr val="242021"/>
                </a:solidFill>
                <a:latin typeface="Times New Roman" panose="02020603050405020304" pitchFamily="18" charset="0"/>
                <a:cs typeface="Times New Roman" panose="02020603050405020304" pitchFamily="18" charset="0"/>
              </a:rPr>
              <a:t>Electronic devices can be used by students to cheat on tests and assignments</a:t>
            </a:r>
            <a:r>
              <a:rPr lang="en-US" sz="2600" b="0" i="0" dirty="0">
                <a:solidFill>
                  <a:srgbClr val="242021"/>
                </a:solidFill>
                <a:effectLst/>
                <a:latin typeface="Times New Roman" panose="02020603050405020304" pitchFamily="18" charset="0"/>
                <a:cs typeface="Times New Roman" panose="02020603050405020304" pitchFamily="18" charset="0"/>
              </a:rPr>
              <a:t>.</a:t>
            </a:r>
            <a:r>
              <a:rPr lang="en-US" sz="2600" dirty="0">
                <a:latin typeface="Times New Roman" panose="02020603050405020304" pitchFamily="18" charset="0"/>
                <a:cs typeface="Times New Roman" panose="02020603050405020304" pitchFamily="18" charset="0"/>
              </a:rPr>
              <a:t> </a:t>
            </a:r>
            <a:endParaRPr lang="vi-VN" sz="2600" dirty="0">
              <a:latin typeface="Times New Roman" panose="02020603050405020304" pitchFamily="18" charset="0"/>
              <a:cs typeface="Times New Roman" panose="02020603050405020304" pitchFamily="18" charset="0"/>
            </a:endParaRPr>
          </a:p>
        </p:txBody>
      </p:sp>
      <p:sp>
        <p:nvSpPr>
          <p:cNvPr id="33" name="Hộp Văn bản 32">
            <a:extLst>
              <a:ext uri="{FF2B5EF4-FFF2-40B4-BE49-F238E27FC236}">
                <a16:creationId xmlns:a16="http://schemas.microsoft.com/office/drawing/2014/main" id="{6105F187-6974-69AE-C7FE-229CA201F289}"/>
              </a:ext>
            </a:extLst>
          </p:cNvPr>
          <p:cNvSpPr txBox="1"/>
          <p:nvPr/>
        </p:nvSpPr>
        <p:spPr>
          <a:xfrm>
            <a:off x="325137" y="4820469"/>
            <a:ext cx="5687736" cy="1292662"/>
          </a:xfrm>
          <a:prstGeom prst="rect">
            <a:avLst/>
          </a:prstGeom>
          <a:noFill/>
        </p:spPr>
        <p:txBody>
          <a:bodyPr wrap="square">
            <a:spAutoFit/>
          </a:bodyPr>
          <a:lstStyle/>
          <a:p>
            <a:r>
              <a:rPr lang="en-US" sz="2600" b="1" i="0" dirty="0">
                <a:solidFill>
                  <a:srgbClr val="F26548"/>
                </a:solidFill>
                <a:effectLst/>
                <a:latin typeface="Times New Roman" panose="02020603050405020304" pitchFamily="18" charset="0"/>
                <a:cs typeface="Times New Roman" panose="02020603050405020304" pitchFamily="18" charset="0"/>
              </a:rPr>
              <a:t>6. </a:t>
            </a:r>
            <a:r>
              <a:rPr lang="en-US" sz="2600" dirty="0">
                <a:solidFill>
                  <a:srgbClr val="242021"/>
                </a:solidFill>
                <a:latin typeface="Times New Roman" panose="02020603050405020304" pitchFamily="18" charset="0"/>
                <a:cs typeface="Times New Roman" panose="02020603050405020304" pitchFamily="18" charset="0"/>
              </a:rPr>
              <a:t>Electronic devices can help students store, </a:t>
            </a:r>
            <a:r>
              <a:rPr lang="en-US" sz="2600" dirty="0" err="1">
                <a:solidFill>
                  <a:srgbClr val="242021"/>
                </a:solidFill>
                <a:latin typeface="Times New Roman" panose="02020603050405020304" pitchFamily="18" charset="0"/>
                <a:cs typeface="Times New Roman" panose="02020603050405020304" pitchFamily="18" charset="0"/>
              </a:rPr>
              <a:t>organise</a:t>
            </a:r>
            <a:r>
              <a:rPr lang="en-US" sz="2600" dirty="0">
                <a:solidFill>
                  <a:srgbClr val="242021"/>
                </a:solidFill>
                <a:latin typeface="Times New Roman" panose="02020603050405020304" pitchFamily="18" charset="0"/>
                <a:cs typeface="Times New Roman" panose="02020603050405020304" pitchFamily="18" charset="0"/>
              </a:rPr>
              <a:t>, and access their notes and assignments.</a:t>
            </a:r>
            <a:r>
              <a:rPr lang="en-US" sz="2600" b="0" i="0" dirty="0">
                <a:solidFill>
                  <a:srgbClr val="242021"/>
                </a:solidFill>
                <a:effectLst/>
                <a:latin typeface="Times New Roman" panose="02020603050405020304" pitchFamily="18" charset="0"/>
                <a:cs typeface="Times New Roman" panose="02020603050405020304" pitchFamily="18" charset="0"/>
              </a:rPr>
              <a:t>.</a:t>
            </a:r>
            <a:r>
              <a:rPr lang="en-US" sz="2600" dirty="0">
                <a:latin typeface="Times New Roman" panose="02020603050405020304" pitchFamily="18" charset="0"/>
                <a:cs typeface="Times New Roman" panose="02020603050405020304" pitchFamily="18" charset="0"/>
              </a:rPr>
              <a:t> </a:t>
            </a:r>
            <a:endParaRPr lang="vi-VN"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922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3" grpId="0"/>
      <p:bldP spid="28" grpId="0"/>
      <p:bldP spid="29"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0"/>
                <a:lumOff val="100000"/>
              </a:schemeClr>
            </a:gs>
            <a:gs pos="96000">
              <a:schemeClr val="accent6">
                <a:lumMod val="0"/>
                <a:lumOff val="100000"/>
              </a:schemeClr>
            </a:gs>
            <a:gs pos="100000">
              <a:schemeClr val="accent6">
                <a:lumMod val="100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12" name="TextBox 11"/>
          <p:cNvSpPr txBox="1"/>
          <p:nvPr/>
        </p:nvSpPr>
        <p:spPr>
          <a:xfrm>
            <a:off x="725189" y="139525"/>
            <a:ext cx="10815315" cy="954107"/>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Work in groups. Take turns to give your opinions about the use of electronic devices in modern classrooms. </a:t>
            </a:r>
          </a:p>
        </p:txBody>
      </p:sp>
      <p:sp>
        <p:nvSpPr>
          <p:cNvPr id="16" name="Rounded Rectangle 15"/>
          <p:cNvSpPr/>
          <p:nvPr/>
        </p:nvSpPr>
        <p:spPr>
          <a:xfrm>
            <a:off x="169798" y="102640"/>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222583" y="0"/>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10" name="Hộp Văn bản 9">
            <a:extLst>
              <a:ext uri="{FF2B5EF4-FFF2-40B4-BE49-F238E27FC236}">
                <a16:creationId xmlns:a16="http://schemas.microsoft.com/office/drawing/2014/main" id="{C0F8F5C6-5AAD-FA22-C50B-BB1927F99932}"/>
              </a:ext>
            </a:extLst>
          </p:cNvPr>
          <p:cNvSpPr txBox="1"/>
          <p:nvPr/>
        </p:nvSpPr>
        <p:spPr>
          <a:xfrm>
            <a:off x="222583" y="1782150"/>
            <a:ext cx="11685769" cy="3970318"/>
          </a:xfrm>
          <a:prstGeom prst="rect">
            <a:avLst/>
          </a:prstGeom>
          <a:solidFill>
            <a:schemeClr val="tx2">
              <a:lumMod val="20000"/>
              <a:lumOff val="80000"/>
            </a:schemeClr>
          </a:solidFill>
        </p:spPr>
        <p:txBody>
          <a:bodyPr wrap="square">
            <a:spAutoFit/>
          </a:bodyPr>
          <a:lstStyle/>
          <a:p>
            <a:pPr algn="just">
              <a:lnSpc>
                <a:spcPct val="150000"/>
              </a:lnSpc>
            </a:pPr>
            <a:r>
              <a:rPr lang="en-US" sz="2400" i="1" dirty="0" smtClean="0">
                <a:effectLst/>
                <a:latin typeface="Aptos Display" panose="020B0004020202020204" pitchFamily="34" charset="0"/>
              </a:rPr>
              <a:t>I think that the use of electronic devices in modern classrooms is convenient. First, using electronic devices in classrooms can help students stay engaged and motivated. Second, electronic devices can help students store, </a:t>
            </a:r>
            <a:r>
              <a:rPr lang="en-US" sz="2400" i="1" dirty="0" err="1" smtClean="0">
                <a:effectLst/>
                <a:latin typeface="Aptos Display" panose="020B0004020202020204" pitchFamily="34" charset="0"/>
              </a:rPr>
              <a:t>organise</a:t>
            </a:r>
            <a:r>
              <a:rPr lang="en-US" sz="2400" i="1" dirty="0" smtClean="0">
                <a:effectLst/>
                <a:latin typeface="Aptos Display" panose="020B0004020202020204" pitchFamily="34" charset="0"/>
              </a:rPr>
              <a:t>, and access their notes and assignments. Moreover, using electronic devices in classrooms can help students develop technology skills and better prepare them for future careers. Overall, the convenience they bring to the educational environment is remarkable, transforming the way we learn and interact within the classroom.</a:t>
            </a:r>
            <a:endParaRPr lang="en-US" sz="2400" i="1" dirty="0">
              <a:effectLst/>
              <a:latin typeface="Aptos Display" panose="020B0004020202020204" pitchFamily="34" charset="0"/>
            </a:endParaRPr>
          </a:p>
        </p:txBody>
      </p:sp>
      <p:sp>
        <p:nvSpPr>
          <p:cNvPr id="2" name="Rectangle 1"/>
          <p:cNvSpPr/>
          <p:nvPr/>
        </p:nvSpPr>
        <p:spPr>
          <a:xfrm>
            <a:off x="85272" y="962326"/>
            <a:ext cx="3490058" cy="738664"/>
          </a:xfrm>
          <a:prstGeom prst="rect">
            <a:avLst/>
          </a:prstGeom>
        </p:spPr>
        <p:txBody>
          <a:bodyPr wrap="none">
            <a:spAutoFit/>
          </a:bodyPr>
          <a:lstStyle/>
          <a:p>
            <a:pPr marL="457200" lvl="0" indent="-457200" algn="just">
              <a:lnSpc>
                <a:spcPct val="150000"/>
              </a:lnSpc>
              <a:buFont typeface="Wingdings" panose="05000000000000000000" pitchFamily="2" charset="2"/>
              <a:buChar char="Ø"/>
            </a:pPr>
            <a:r>
              <a:rPr lang="en-US" sz="2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Suggested answer:</a:t>
            </a:r>
            <a:endParaRPr lang="en-US" sz="2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75451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4156</TotalTime>
  <Words>834</Words>
  <Application>Microsoft Office PowerPoint</Application>
  <PresentationFormat>Widescreen</PresentationFormat>
  <Paragraphs>77</Paragraphs>
  <Slides>12</Slides>
  <Notes>9</Notes>
  <HiddenSlides>0</HiddenSlides>
  <MMClips>1</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12</vt:i4>
      </vt:variant>
    </vt:vector>
  </HeadingPairs>
  <TitlesOfParts>
    <vt:vector size="26" baseType="lpstr">
      <vt:lpstr>Aptos Display</vt:lpstr>
      <vt:lpstr>Arial</vt:lpstr>
      <vt:lpstr>Bahnschrift SemiBold Condensed</vt:lpstr>
      <vt:lpstr>Bauhaus 93</vt:lpstr>
      <vt:lpstr>Berlin Sans FB</vt:lpstr>
      <vt:lpstr>Calibri</vt:lpstr>
      <vt:lpstr>Calibri Light</vt:lpstr>
      <vt:lpstr>ChronicaPro-Bold</vt:lpstr>
      <vt:lpstr>Cooper Black</vt:lpstr>
      <vt:lpstr>Myriad Pro</vt:lpstr>
      <vt:lpstr>Source Sans Pro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ADMIN</cp:lastModifiedBy>
  <cp:revision>234</cp:revision>
  <dcterms:created xsi:type="dcterms:W3CDTF">2020-12-09T02:04:09Z</dcterms:created>
  <dcterms:modified xsi:type="dcterms:W3CDTF">2025-03-28T08:32:49Z</dcterms:modified>
</cp:coreProperties>
</file>