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62" r:id="rId2"/>
    <p:sldId id="360" r:id="rId3"/>
    <p:sldId id="361" r:id="rId4"/>
    <p:sldId id="256" r:id="rId5"/>
    <p:sldId id="363" r:id="rId6"/>
    <p:sldId id="316" r:id="rId7"/>
    <p:sldId id="347" r:id="rId8"/>
    <p:sldId id="353" r:id="rId9"/>
    <p:sldId id="354" r:id="rId10"/>
    <p:sldId id="369" r:id="rId11"/>
    <p:sldId id="370" r:id="rId12"/>
    <p:sldId id="283" r:id="rId13"/>
    <p:sldId id="371" r:id="rId14"/>
    <p:sldId id="298" r:id="rId15"/>
    <p:sldId id="352" r:id="rId16"/>
    <p:sldId id="327" r:id="rId17"/>
    <p:sldId id="364" r:id="rId18"/>
    <p:sldId id="365" r:id="rId19"/>
    <p:sldId id="348" r:id="rId20"/>
    <p:sldId id="313" r:id="rId21"/>
    <p:sldId id="314" r:id="rId22"/>
    <p:sldId id="366" r:id="rId23"/>
    <p:sldId id="368" r:id="rId24"/>
    <p:sldId id="330" r:id="rId25"/>
    <p:sldId id="3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FB1"/>
    <a:srgbClr val="0070C0"/>
    <a:srgbClr val="0087B2"/>
    <a:srgbClr val="F26648"/>
    <a:srgbClr val="F7931D"/>
    <a:srgbClr val="FBC864"/>
    <a:srgbClr val="F8B417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36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7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53033-3EDC-415F-00A1-613111907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B87A5-95CF-D782-C0E9-A25DF8329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33C62-2E06-D2B5-A702-39A74BB93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51971-B052-3951-801F-3C89E1817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1C66F-2FC0-A13B-A023-66F91F230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0298B-7616-48F4-AF0E-BBF2034F8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A316D-7647-3377-5EC1-D9C713E4D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69624-F62D-5540-77FF-5F129AE44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5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0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chemeClr val="accent6">
                <a:lumMod val="0"/>
                <a:lumOff val="100000"/>
              </a:schemeClr>
            </a:gs>
            <a:gs pos="94000">
              <a:schemeClr val="accent6">
                <a:lumMod val="0"/>
                <a:lumOff val="100000"/>
              </a:schemeClr>
            </a:gs>
            <a:gs pos="94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3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9974" y="3723657"/>
            <a:ext cx="3431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555555"/>
                </a:solidFill>
                <a:latin typeface="OpenSans"/>
              </a:rPr>
              <a:t> </a:t>
            </a:r>
            <a:r>
              <a:rPr lang="en-US" sz="6000" dirty="0" err="1">
                <a:solidFill>
                  <a:srgbClr val="555555"/>
                </a:solidFill>
                <a:latin typeface="OpenSans"/>
              </a:rPr>
              <a:t>cao</a:t>
            </a:r>
            <a:r>
              <a:rPr lang="en-US" sz="6000" dirty="0">
                <a:solidFill>
                  <a:srgbClr val="555555"/>
                </a:solidFill>
                <a:latin typeface="OpenSans"/>
              </a:rPr>
              <a:t> </a:t>
            </a:r>
            <a:r>
              <a:rPr lang="en-US" sz="6000" dirty="0" err="1">
                <a:solidFill>
                  <a:srgbClr val="555555"/>
                </a:solidFill>
                <a:latin typeface="OpenSans"/>
              </a:rPr>
              <a:t>su</a:t>
            </a:r>
            <a:endParaRPr lang="en-US" sz="6000" b="0" i="0" dirty="0">
              <a:solidFill>
                <a:srgbClr val="555555"/>
              </a:solidFill>
              <a:effectLst/>
              <a:latin typeface="Open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253" y="414248"/>
            <a:ext cx="4838700" cy="48291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172" y="-7620"/>
            <a:ext cx="12192000" cy="765343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37463" y="5361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6520" y="2892660"/>
            <a:ext cx="2103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dirty="0">
                <a:latin typeface="Arial" panose="020B0604020202020204" pitchFamily="34" charset="0"/>
              </a:rPr>
              <a:t>/ˈ</a:t>
            </a:r>
            <a:r>
              <a:rPr lang="en-US" sz="4800" dirty="0" err="1">
                <a:latin typeface="Arial" panose="020B0604020202020204" pitchFamily="34" charset="0"/>
              </a:rPr>
              <a:t>rʌb.ə</a:t>
            </a:r>
            <a:r>
              <a:rPr lang="en-US" sz="4800" dirty="0">
                <a:latin typeface="Arial" panose="020B0604020202020204" pitchFamily="34" charset="0"/>
              </a:rPr>
              <a:t>/</a:t>
            </a:r>
            <a:endParaRPr lang="en-US" sz="4800" dirty="0">
              <a:latin typeface="Open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2051" y="1676862"/>
            <a:ext cx="40302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C00000"/>
                </a:solidFill>
                <a:latin typeface="OpenSans-Semibold"/>
              </a:rPr>
              <a:t>rubber</a:t>
            </a:r>
            <a:r>
              <a:rPr lang="en-US" sz="6000" b="1" dirty="0">
                <a:solidFill>
                  <a:srgbClr val="C00000"/>
                </a:solidFill>
                <a:latin typeface="OpenSans"/>
              </a:rPr>
              <a:t> (n.)</a:t>
            </a:r>
            <a:endParaRPr lang="en-US" sz="6000" b="1" dirty="0">
              <a:solidFill>
                <a:srgbClr val="C00000"/>
              </a:solidFill>
              <a:latin typeface="OpenSans"/>
            </a:endParaRPr>
          </a:p>
        </p:txBody>
      </p:sp>
      <p:pic>
        <p:nvPicPr>
          <p:cNvPr id="13" name="rubber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776" y="1789471"/>
            <a:ext cx="593408" cy="5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5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377" y="1179411"/>
            <a:ext cx="4497339" cy="38169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172" y="-7620"/>
            <a:ext cx="12192000" cy="765343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37463" y="5361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5189" y="2516685"/>
            <a:ext cx="3235181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chemeClr val="tx2"/>
                </a:solidFill>
                <a:latin typeface="Arial" panose="020B0604020202020204" pitchFamily="34" charset="0"/>
              </a:rPr>
              <a:t>/ˈ</a:t>
            </a:r>
            <a:r>
              <a:rPr lang="en-US" sz="4800" dirty="0" err="1">
                <a:solidFill>
                  <a:schemeClr val="tx2"/>
                </a:solidFill>
                <a:latin typeface="Arial" panose="020B0604020202020204" pitchFamily="34" charset="0"/>
              </a:rPr>
              <a:t>kɑːd.bɔːd</a:t>
            </a:r>
            <a:r>
              <a:rPr lang="en-US" sz="4800" dirty="0">
                <a:solidFill>
                  <a:schemeClr val="tx2"/>
                </a:solidFill>
                <a:latin typeface="Arial" panose="020B0604020202020204" pitchFamily="34" charset="0"/>
              </a:rPr>
              <a:t>/</a:t>
            </a:r>
            <a:endParaRPr lang="en-US" sz="4800" dirty="0">
              <a:solidFill>
                <a:schemeClr val="tx2"/>
              </a:solidFill>
              <a:latin typeface="Open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6107" y="1532344"/>
            <a:ext cx="53559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>
                <a:solidFill>
                  <a:srgbClr val="C00000"/>
                </a:solidFill>
                <a:latin typeface="OpenSans-Semibold"/>
              </a:rPr>
              <a:t>cardboard</a:t>
            </a:r>
            <a:r>
              <a:rPr lang="en-US" sz="6000" b="1" dirty="0">
                <a:solidFill>
                  <a:srgbClr val="C00000"/>
                </a:solidFill>
                <a:latin typeface="OpenSans"/>
              </a:rPr>
              <a:t> (n.)</a:t>
            </a:r>
            <a:endParaRPr lang="en-US" sz="6000" b="1" dirty="0">
              <a:solidFill>
                <a:srgbClr val="C00000"/>
              </a:solidFill>
              <a:latin typeface="Open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5766" y="3837865"/>
            <a:ext cx="5918608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5400" dirty="0" err="1">
                <a:solidFill>
                  <a:srgbClr val="555555"/>
                </a:solidFill>
                <a:latin typeface="OpenSans"/>
              </a:rPr>
              <a:t>bìa</a:t>
            </a:r>
            <a:r>
              <a:rPr lang="en-US" sz="5400" dirty="0">
                <a:solidFill>
                  <a:srgbClr val="555555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srgbClr val="555555"/>
                </a:solidFill>
                <a:latin typeface="OpenSans"/>
              </a:rPr>
              <a:t>cứng</a:t>
            </a:r>
            <a:r>
              <a:rPr lang="en-US" sz="5400" dirty="0">
                <a:solidFill>
                  <a:srgbClr val="555555"/>
                </a:solidFill>
                <a:latin typeface="OpenSans"/>
              </a:rPr>
              <a:t>, </a:t>
            </a:r>
            <a:r>
              <a:rPr lang="en-US" sz="5400" dirty="0" err="1">
                <a:solidFill>
                  <a:srgbClr val="555555"/>
                </a:solidFill>
                <a:latin typeface="OpenSans"/>
              </a:rPr>
              <a:t>các</a:t>
            </a:r>
            <a:r>
              <a:rPr lang="en-US" sz="5400" dirty="0">
                <a:solidFill>
                  <a:srgbClr val="555555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srgbClr val="555555"/>
                </a:solidFill>
                <a:latin typeface="OpenSans"/>
              </a:rPr>
              <a:t>tông</a:t>
            </a:r>
            <a:endParaRPr lang="en-US" sz="5400" dirty="0">
              <a:solidFill>
                <a:srgbClr val="555555"/>
              </a:solidFill>
              <a:latin typeface="OpenSans"/>
            </a:endParaRPr>
          </a:p>
        </p:txBody>
      </p:sp>
      <p:pic>
        <p:nvPicPr>
          <p:cNvPr id="15" name="cardboard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97" y="1710813"/>
            <a:ext cx="540068" cy="54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536778"/>
              </p:ext>
            </p:extLst>
          </p:nvPr>
        </p:nvGraphicFramePr>
        <p:xfrm>
          <a:off x="254501" y="817728"/>
          <a:ext cx="11309372" cy="546673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68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1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60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179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robotic vacuum cleaner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roʊˈbɑ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ː.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t̬ɪk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væk.juːm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ː.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nɚ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robot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hút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bụi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camcorder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kæmˌkɔːr.dɚ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77561557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cooper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ku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ː.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pɚ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steel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stiːl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thép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78038409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rubber(n)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/ˈ</a:t>
                      </a:r>
                      <a:r>
                        <a:rPr lang="en-US" sz="3200" dirty="0" err="1" smtClean="0">
                          <a:latin typeface="+mn-lt"/>
                        </a:rPr>
                        <a:t>rʌb.ə</a:t>
                      </a:r>
                      <a:r>
                        <a:rPr lang="en-US" sz="3200" dirty="0" smtClean="0">
                          <a:latin typeface="+mn-lt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124429691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cardboard(n)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kɑːd.bɔːd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r>
                        <a:rPr lang="en-US" sz="3200" b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3200" b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42445600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0" y="0"/>
            <a:ext cx="12192000" cy="765343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9" name="Round Single Corner Rectangle 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37463" y="5361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386804"/>
              </p:ext>
            </p:extLst>
          </p:nvPr>
        </p:nvGraphicFramePr>
        <p:xfrm>
          <a:off x="746115" y="916050"/>
          <a:ext cx="10098866" cy="507984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330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8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60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90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robot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hút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bụi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77561557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thép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78038409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124429691"/>
                  </a:ext>
                </a:extLst>
              </a:tr>
              <a:tr h="70166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r>
                        <a:rPr lang="en-US" sz="3200" b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3200" b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42445600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0" y="0"/>
            <a:ext cx="12192000" cy="765343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9" name="Round Single Corner Rectangle 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37463" y="53617"/>
            <a:ext cx="53981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4918" y="1664190"/>
            <a:ext cx="516218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robotic vacuum cleaner (n) 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4918" y="2519596"/>
            <a:ext cx="293099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camcorder (n)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6115" y="3242645"/>
            <a:ext cx="231486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cooper (n)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926" y="3990785"/>
            <a:ext cx="194053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steel (n)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6333" y="4632099"/>
            <a:ext cx="2194832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rubber(n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115" y="5336039"/>
            <a:ext cx="2760436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cardboard(n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3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9143" y="323180"/>
            <a:ext cx="99881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material words from the box.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96537" y="31605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9322" y="1957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33BCCD8-73FF-7D6B-41FA-DC84A77F4EB2}"/>
              </a:ext>
            </a:extLst>
          </p:cNvPr>
          <p:cNvSpPr txBox="1"/>
          <p:nvPr/>
        </p:nvSpPr>
        <p:spPr>
          <a:xfrm>
            <a:off x="496537" y="1038782"/>
            <a:ext cx="1128250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1.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We often use </a:t>
            </a:r>
            <a:r>
              <a:rPr lang="en-US" sz="2600" b="0" i="0" dirty="0">
                <a:solidFill>
                  <a:srgbClr val="949599"/>
                </a:solidFill>
                <a:effectLst/>
                <a:latin typeface="Bahnschrift SemiLight" panose="020B0502040204020203" pitchFamily="34" charset="0"/>
              </a:rPr>
              <a:t>_______________________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, which is a soft reddish-brown metal, to make electric wire, pipes, and coins.</a:t>
            </a:r>
            <a:b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</a:br>
            <a:r>
              <a:rPr lang="en-US" sz="26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2.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Today, ______________</a:t>
            </a:r>
            <a:r>
              <a:rPr lang="en-US" sz="2600" b="0" i="0" dirty="0">
                <a:solidFill>
                  <a:srgbClr val="949599"/>
                </a:solidFill>
                <a:effectLst/>
                <a:latin typeface="Bahnschrift SemiLight" panose="020B0502040204020203" pitchFamily="34" charset="0"/>
              </a:rPr>
              <a:t>______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is often used to make cases of electric devices because it doesn’t conduct electricity and it is light,</a:t>
            </a:r>
            <a:b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and easily be shaped into many different forms.</a:t>
            </a:r>
            <a:b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</a:br>
            <a:r>
              <a:rPr lang="en-US" sz="26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3.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We often use </a:t>
            </a:r>
            <a:r>
              <a:rPr lang="en-US" sz="2600" b="0" i="0" dirty="0">
                <a:solidFill>
                  <a:srgbClr val="949599"/>
                </a:solidFill>
                <a:effectLst/>
                <a:latin typeface="Bahnschrift SemiLight" panose="020B0502040204020203" pitchFamily="34" charset="0"/>
              </a:rPr>
              <a:t>_____________________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in the construction industry because it is a strong and hard metal.</a:t>
            </a:r>
            <a:b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</a:br>
            <a:r>
              <a:rPr lang="en-US" sz="26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4.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We use </a:t>
            </a:r>
            <a:r>
              <a:rPr lang="en-US" sz="2600" b="0" i="0" dirty="0">
                <a:solidFill>
                  <a:srgbClr val="949599"/>
                </a:solidFill>
                <a:effectLst/>
                <a:latin typeface="Bahnschrift SemiLight" panose="020B0502040204020203" pitchFamily="34" charset="0"/>
              </a:rPr>
              <a:t>_______________________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, which comes from rubber trees, for making </a:t>
            </a:r>
            <a:r>
              <a:rPr lang="en-US" sz="2600" b="0" i="0" dirty="0" err="1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tyres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, boots, etc.</a:t>
            </a:r>
            <a:b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</a:br>
            <a:r>
              <a:rPr lang="en-US" sz="26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5.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The kids need a piece of </a:t>
            </a:r>
            <a:r>
              <a:rPr lang="en-US" sz="2600" b="0" i="0" dirty="0">
                <a:solidFill>
                  <a:srgbClr val="949599"/>
                </a:solidFill>
                <a:effectLst/>
                <a:latin typeface="Bahnschrift SemiLight" panose="020B0502040204020203" pitchFamily="34" charset="0"/>
              </a:rPr>
              <a:t>______________________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to easily cut shapes and make toys.</a:t>
            </a:r>
            <a:r>
              <a:rPr lang="en-US" sz="2600" dirty="0">
                <a:latin typeface="Bahnschrift SemiLight" panose="020B0502040204020203" pitchFamily="34" charset="0"/>
              </a:rPr>
              <a:t> </a:t>
            </a:r>
            <a:endParaRPr lang="vi-VN" sz="2600" dirty="0">
              <a:latin typeface="Bahnschrift SemiLight" panose="020B0502040204020203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DC8741F-320A-EED8-B5BA-2B0475712B7D}"/>
              </a:ext>
            </a:extLst>
          </p:cNvPr>
          <p:cNvSpPr txBox="1"/>
          <p:nvPr/>
        </p:nvSpPr>
        <p:spPr>
          <a:xfrm>
            <a:off x="2630270" y="92173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B69447A-0F9C-5672-F299-42399A1ADA8A}"/>
              </a:ext>
            </a:extLst>
          </p:cNvPr>
          <p:cNvSpPr txBox="1"/>
          <p:nvPr/>
        </p:nvSpPr>
        <p:spPr>
          <a:xfrm>
            <a:off x="1537450" y="1741519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84D2640-4083-7BAE-0D2D-82422975C06D}"/>
              </a:ext>
            </a:extLst>
          </p:cNvPr>
          <p:cNvSpPr txBox="1"/>
          <p:nvPr/>
        </p:nvSpPr>
        <p:spPr>
          <a:xfrm>
            <a:off x="2688383" y="2934639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steel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3154571-1342-AAAF-AD12-7ED28DB7F921}"/>
              </a:ext>
            </a:extLst>
          </p:cNvPr>
          <p:cNvSpPr txBox="1"/>
          <p:nvPr/>
        </p:nvSpPr>
        <p:spPr>
          <a:xfrm>
            <a:off x="1829739" y="373954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79929BC5-DD0A-C4DF-DD4C-CBA3AB217A37}"/>
              </a:ext>
            </a:extLst>
          </p:cNvPr>
          <p:cNvSpPr txBox="1"/>
          <p:nvPr/>
        </p:nvSpPr>
        <p:spPr>
          <a:xfrm>
            <a:off x="4314566" y="4516977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cardboard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536529" y="390153"/>
            <a:ext cx="10821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call these materials in Vietnamese?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0BEBA33-F546-C1C8-1228-BBC36CA04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65" y="1098039"/>
            <a:ext cx="8492016" cy="42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1631" y="29618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words or phrases to complete the following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6239" y="279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025" y="1730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162079D-F933-AEAB-3FEF-ABD145101391}"/>
              </a:ext>
            </a:extLst>
          </p:cNvPr>
          <p:cNvSpPr txBox="1"/>
          <p:nvPr/>
        </p:nvSpPr>
        <p:spPr>
          <a:xfrm>
            <a:off x="68789" y="732051"/>
            <a:ext cx="11765267" cy="5329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1.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The most common use for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rubber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/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iron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is for producing </a:t>
            </a:r>
            <a:r>
              <a:rPr lang="en-US" sz="2300" b="0" i="0" dirty="0" err="1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tyres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 for cars, motorbikes, bicycles, etc.</a:t>
            </a:r>
            <a:b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</a:br>
            <a:r>
              <a:rPr lang="en-US" sz="23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2.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The most popular material for the construction of buildings and bridges is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plastic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/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steel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because it is strong enough</a:t>
            </a:r>
            <a:r>
              <a:rPr lang="en-US" sz="2300" dirty="0">
                <a:solidFill>
                  <a:srgbClr val="242021"/>
                </a:solidFill>
                <a:latin typeface="Bahnschrift SemiLight" panose="020B0502040204020203" pitchFamily="34" charset="0"/>
              </a:rPr>
              <a:t>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to support heavy loads.</a:t>
            </a:r>
            <a:b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</a:br>
            <a:r>
              <a:rPr lang="en-US" sz="23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3.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Today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3D printers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/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photocopiers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allow us to create three-dimensional objects, e.g. medical implants, clothes, cars, etc.</a:t>
            </a:r>
            <a:b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</a:br>
            <a:r>
              <a:rPr lang="en-US" sz="23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4.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We use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copper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/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cardboard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to make food packaging such as cereal and pasta boxes, as it is food-safe and not harmful to the environment.</a:t>
            </a:r>
            <a:b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</a:br>
            <a:r>
              <a:rPr lang="en-US" sz="2300" b="1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5.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They use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camcorders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/ </a:t>
            </a:r>
            <a:r>
              <a:rPr lang="en-US" sz="2300" b="0" i="0" dirty="0">
                <a:solidFill>
                  <a:srgbClr val="F26548"/>
                </a:solidFill>
                <a:effectLst/>
                <a:latin typeface="Bahnschrift SemiLight" panose="020B0502040204020203" pitchFamily="34" charset="0"/>
              </a:rPr>
              <a:t>portable music players </a:t>
            </a:r>
            <a:r>
              <a:rPr lang="en-US" sz="2300" b="0" i="0" dirty="0">
                <a:solidFill>
                  <a:srgbClr val="242021"/>
                </a:solidFill>
                <a:effectLst/>
                <a:latin typeface="Bahnschrift SemiLight" panose="020B0502040204020203" pitchFamily="34" charset="0"/>
              </a:rPr>
              <a:t>for live-streaming video content such as concerts, live events, and webinars.</a:t>
            </a:r>
            <a:r>
              <a:rPr lang="en-US" sz="2300" dirty="0">
                <a:latin typeface="Bahnschrift SemiLight" panose="020B0502040204020203" pitchFamily="34" charset="0"/>
              </a:rPr>
              <a:t> </a:t>
            </a:r>
            <a:endParaRPr lang="vi-VN" sz="2300" dirty="0">
              <a:latin typeface="Bahnschrift SemiLight" panose="020B0502040204020203" pitchFamily="34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C21458F-6D72-2666-EDA0-E7F34D24994E}"/>
              </a:ext>
            </a:extLst>
          </p:cNvPr>
          <p:cNvSpPr/>
          <p:nvPr/>
        </p:nvSpPr>
        <p:spPr>
          <a:xfrm>
            <a:off x="3813164" y="800194"/>
            <a:ext cx="1037063" cy="4616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0C2CABA-0C86-DAB7-C33F-E9B997C8D3C6}"/>
              </a:ext>
            </a:extLst>
          </p:cNvPr>
          <p:cNvSpPr/>
          <p:nvPr/>
        </p:nvSpPr>
        <p:spPr>
          <a:xfrm>
            <a:off x="0" y="2417746"/>
            <a:ext cx="918845" cy="4616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7CAAF7CD-DF7E-F0A9-567E-F49DF1E1B3F3}"/>
              </a:ext>
            </a:extLst>
          </p:cNvPr>
          <p:cNvSpPr/>
          <p:nvPr/>
        </p:nvSpPr>
        <p:spPr>
          <a:xfrm>
            <a:off x="1237785" y="2905122"/>
            <a:ext cx="1582921" cy="4616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6868C02-C1BB-3E9C-354B-D21E56A76B63}"/>
              </a:ext>
            </a:extLst>
          </p:cNvPr>
          <p:cNvSpPr/>
          <p:nvPr/>
        </p:nvSpPr>
        <p:spPr>
          <a:xfrm>
            <a:off x="2564780" y="4003315"/>
            <a:ext cx="1471409" cy="4616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1C39048-DB45-0BE6-2718-6BA69B95E0AE}"/>
              </a:ext>
            </a:extLst>
          </p:cNvPr>
          <p:cNvSpPr/>
          <p:nvPr/>
        </p:nvSpPr>
        <p:spPr>
          <a:xfrm>
            <a:off x="1638738" y="5032451"/>
            <a:ext cx="1672622" cy="4616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 flipV="1">
            <a:off x="0" y="-21033"/>
            <a:ext cx="12192000" cy="984594"/>
          </a:xfrm>
          <a:prstGeom prst="round1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99721" y="165805"/>
            <a:ext cx="47961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50" y="2640706"/>
            <a:ext cx="3472873" cy="271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724651" y="1405849"/>
            <a:ext cx="7550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rgbClr val="0070C0"/>
                </a:solidFill>
                <a:latin typeface="ADLaM Display"/>
              </a:rPr>
              <a:t> Stress </a:t>
            </a:r>
            <a:r>
              <a:rPr lang="en-US" sz="3600" b="1" dirty="0">
                <a:solidFill>
                  <a:srgbClr val="0070C0"/>
                </a:solidFill>
                <a:latin typeface="ADLaM Display"/>
              </a:rPr>
              <a:t>on all words in </a:t>
            </a:r>
            <a:r>
              <a:rPr lang="en-US" sz="3600" b="1" dirty="0" smtClean="0">
                <a:solidFill>
                  <a:srgbClr val="0070C0"/>
                </a:solidFill>
                <a:latin typeface="ADLaM Display"/>
              </a:rPr>
              <a:t>sentence</a:t>
            </a:r>
          </a:p>
        </p:txBody>
      </p:sp>
    </p:spTree>
    <p:extLst>
      <p:ext uri="{BB962C8B-B14F-4D97-AF65-F5344CB8AC3E}">
        <p14:creationId xmlns:p14="http://schemas.microsoft.com/office/powerpoint/2010/main" val="22125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3"/>
          <p:cNvSpPr/>
          <p:nvPr/>
        </p:nvSpPr>
        <p:spPr>
          <a:xfrm flipV="1">
            <a:off x="0" y="0"/>
            <a:ext cx="12192000" cy="812136"/>
          </a:xfrm>
          <a:prstGeom prst="round1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550560" y="0"/>
            <a:ext cx="479613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pic>
        <p:nvPicPr>
          <p:cNvPr id="6" name="HƯỚNG DẪN PHÁT ÂM LỚP 9 - Unit 11- Electronic devices - Stress on all words in sentenc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812136"/>
            <a:ext cx="10913806" cy="55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19"/>
            <a:ext cx="12192000" cy="932215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97092" y="875615"/>
            <a:ext cx="1032416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stress pattern of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5148" y="99548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933" y="89284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6531" y="13674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3C9058B-72CC-2C89-FBF7-32E2B7A24F8C}"/>
              </a:ext>
            </a:extLst>
          </p:cNvPr>
          <p:cNvSpPr txBox="1"/>
          <p:nvPr/>
        </p:nvSpPr>
        <p:spPr>
          <a:xfrm>
            <a:off x="1257780" y="1716412"/>
            <a:ext cx="9394902" cy="2897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i="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US" sz="3200" i="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Don’t talk! </a:t>
            </a:r>
            <a:r>
              <a:rPr lang="en-US" sz="3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			</a:t>
            </a:r>
            <a:r>
              <a:rPr lang="en-US" sz="3200" i="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3200" i="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Don’t worry!</a:t>
            </a:r>
            <a:br>
              <a:rPr lang="en-US" sz="3200" i="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i="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3200" i="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Keep silent! </a:t>
            </a:r>
            <a:r>
              <a:rPr lang="en-US" sz="3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		</a:t>
            </a:r>
            <a:r>
              <a:rPr lang="en-US" sz="3200" i="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3200" i="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Look out!</a:t>
            </a:r>
            <a:br>
              <a:rPr lang="en-US" sz="3200" i="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i="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</a:t>
            </a:r>
            <a:r>
              <a:rPr lang="en-US" sz="3200" i="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Remember!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vi-VN" sz="3200" dirty="0"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1256" y="1117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2799" y="1132484"/>
            <a:ext cx="110871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electronic devices with the correct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2978" y="115230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764" y="10496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9299" y="144502"/>
            <a:ext cx="300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FFFF00"/>
                </a:solidFill>
              </a:rPr>
              <a:t> WARM UP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7132" t="77990" r="3825" b="-175"/>
          <a:stretch/>
        </p:blipFill>
        <p:spPr>
          <a:xfrm>
            <a:off x="5150140" y="4066233"/>
            <a:ext cx="1797829" cy="143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7204" t="51005" r="-2860" b="18080"/>
          <a:stretch/>
        </p:blipFill>
        <p:spPr>
          <a:xfrm>
            <a:off x="2831305" y="4014504"/>
            <a:ext cx="1966451" cy="1460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6653" t="26901" r="-2310" b="48647"/>
          <a:stretch/>
        </p:blipFill>
        <p:spPr>
          <a:xfrm>
            <a:off x="290786" y="3971164"/>
            <a:ext cx="1966452" cy="147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73643" b="73376"/>
          <a:stretch/>
        </p:blipFill>
        <p:spPr>
          <a:xfrm>
            <a:off x="5021723" y="1697347"/>
            <a:ext cx="1453633" cy="149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34757" r="28338" b="74671"/>
          <a:stretch/>
        </p:blipFill>
        <p:spPr>
          <a:xfrm>
            <a:off x="2738978" y="1701711"/>
            <a:ext cx="2058777" cy="149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4003" r="67293" b="75282"/>
          <a:stretch/>
        </p:blipFill>
        <p:spPr>
          <a:xfrm>
            <a:off x="607476" y="1731531"/>
            <a:ext cx="1956821" cy="1414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541167" y="1881213"/>
            <a:ext cx="4669612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1 - robotic vacuum cleaner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85067" y="2404314"/>
            <a:ext cx="24045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latin typeface="Open Sans" panose="020B0606030504020204" pitchFamily="34" charset="0"/>
              </a:rPr>
              <a:t>2. e-reader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5067" y="2958800"/>
            <a:ext cx="2754280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3 - smartwatch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9855" y="3453191"/>
            <a:ext cx="4376519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4 - portable music player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85067" y="3961635"/>
            <a:ext cx="2441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5 - 3D printer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94492" y="4461352"/>
            <a:ext cx="25247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6 - camcorder </a:t>
            </a:r>
            <a:endParaRPr lang="en-US" sz="2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7202" y="268444"/>
            <a:ext cx="1103442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each sentence in the suitable box. Then listen, check, and repeat.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1074" y="21142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052" y="1087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F59CD3-DEE4-24A6-A49C-F9776B43E632}"/>
              </a:ext>
            </a:extLst>
          </p:cNvPr>
          <p:cNvSpPr txBox="1"/>
          <p:nvPr/>
        </p:nvSpPr>
        <p:spPr>
          <a:xfrm>
            <a:off x="391052" y="858268"/>
            <a:ext cx="3861987" cy="4433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I see! 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Be quiet!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Say sorry! 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Watch out!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That long? 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6.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Speak louder!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endParaRPr lang="vi-VN" sz="3200" dirty="0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19F607B-759C-9C7E-319D-9AF689BFE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810" y="1477849"/>
            <a:ext cx="7896517" cy="337882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458B0B0-2173-7216-73B8-B1EBA27C3C3E}"/>
              </a:ext>
            </a:extLst>
          </p:cNvPr>
          <p:cNvSpPr txBox="1"/>
          <p:nvPr/>
        </p:nvSpPr>
        <p:spPr>
          <a:xfrm>
            <a:off x="4163904" y="2576244"/>
            <a:ext cx="6094140" cy="740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I see! 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E0CC6E1-132D-A51B-7643-7A2E2A1CF9E8}"/>
              </a:ext>
            </a:extLst>
          </p:cNvPr>
          <p:cNvSpPr txBox="1"/>
          <p:nvPr/>
        </p:nvSpPr>
        <p:spPr>
          <a:xfrm>
            <a:off x="4085845" y="3316703"/>
            <a:ext cx="6094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Watch out!</a:t>
            </a:r>
            <a:endParaRPr lang="vi-VN" sz="32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5258518-8C84-50BB-A381-072CDD12D476}"/>
              </a:ext>
            </a:extLst>
          </p:cNvPr>
          <p:cNvSpPr txBox="1"/>
          <p:nvPr/>
        </p:nvSpPr>
        <p:spPr>
          <a:xfrm>
            <a:off x="4085845" y="3901478"/>
            <a:ext cx="6094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That long? </a:t>
            </a:r>
            <a:endParaRPr lang="vi-VN" sz="3200" dirty="0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30F8A3C-5BB3-DEA7-73EA-7938DEB0460F}"/>
              </a:ext>
            </a:extLst>
          </p:cNvPr>
          <p:cNvSpPr txBox="1"/>
          <p:nvPr/>
        </p:nvSpPr>
        <p:spPr>
          <a:xfrm>
            <a:off x="8012584" y="2754751"/>
            <a:ext cx="6094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Be quiet!</a:t>
            </a:r>
            <a:endParaRPr lang="vi-VN" sz="3200" dirty="0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A6353912-7493-905C-4783-481211EC1595}"/>
              </a:ext>
            </a:extLst>
          </p:cNvPr>
          <p:cNvSpPr txBox="1"/>
          <p:nvPr/>
        </p:nvSpPr>
        <p:spPr>
          <a:xfrm>
            <a:off x="8026305" y="3315072"/>
            <a:ext cx="7136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Say sorry! </a:t>
            </a:r>
            <a:endParaRPr lang="vi-VN" sz="3200" dirty="0"/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9F97E33-C053-8DE0-FD00-C052AF1B3CF4}"/>
              </a:ext>
            </a:extLst>
          </p:cNvPr>
          <p:cNvSpPr txBox="1"/>
          <p:nvPr/>
        </p:nvSpPr>
        <p:spPr>
          <a:xfrm>
            <a:off x="8026305" y="3757392"/>
            <a:ext cx="7666462" cy="740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latin typeface="Berlin Sans FB" panose="020E0602020502020306" pitchFamily="34" charset="0"/>
              </a:rPr>
              <a:t>6.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Berlin Sans FB" panose="020E0602020502020306" pitchFamily="34" charset="0"/>
              </a:rPr>
              <a:t>Speak louder!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endParaRPr lang="vi-VN" sz="3200" dirty="0"/>
          </a:p>
        </p:txBody>
      </p:sp>
      <p:pic>
        <p:nvPicPr>
          <p:cNvPr id="2" name="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9433" y="7912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93311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939580" y="16751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72017" y="1259066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lexical items related to the topic Local community;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sentence stress correctly;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36" y="118110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9034" y="1400465"/>
            <a:ext cx="10279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b="1" dirty="0" smtClean="0">
                <a:latin typeface="Bahnschrift" panose="020B0502040204020203" pitchFamily="34" charset="0"/>
              </a:rPr>
              <a:t>Do </a:t>
            </a:r>
            <a:r>
              <a:rPr lang="en-US" sz="3600" b="1" dirty="0">
                <a:latin typeface="Bahnschrift" panose="020B0502040204020203" pitchFamily="34" charset="0"/>
              </a:rPr>
              <a:t>exercises in the workbook</a:t>
            </a:r>
            <a:r>
              <a:rPr lang="en-US" sz="3600" b="1" dirty="0" smtClean="0">
                <a:latin typeface="Bahnschrift" panose="020B0502040204020203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b="1" dirty="0" err="1" smtClean="0">
                <a:latin typeface="Bahnschrift" panose="020B0502040204020203" pitchFamily="34" charset="0"/>
              </a:rPr>
              <a:t>Prepair</a:t>
            </a:r>
            <a:r>
              <a:rPr lang="en-US" sz="3600" b="1" dirty="0" smtClean="0">
                <a:latin typeface="Bahnschrift" panose="020B0502040204020203" pitchFamily="34" charset="0"/>
              </a:rPr>
              <a:t>  lesson 3 - A closer look 2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45" y="3598606"/>
            <a:ext cx="2875370" cy="2657995"/>
          </a:xfrm>
          <a:prstGeom prst="rect">
            <a:avLst/>
          </a:prstGeom>
        </p:spPr>
      </p:pic>
      <p:sp>
        <p:nvSpPr>
          <p:cNvPr id="14" name="Round Single Corner Rectangle 13"/>
          <p:cNvSpPr/>
          <p:nvPr/>
        </p:nvSpPr>
        <p:spPr>
          <a:xfrm flipV="1">
            <a:off x="0" y="11510"/>
            <a:ext cx="12192000" cy="1024863"/>
          </a:xfrm>
          <a:prstGeom prst="round1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2872" y="113044"/>
            <a:ext cx="53016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500" b="1" dirty="0" smtClean="0">
                <a:solidFill>
                  <a:srgbClr val="FFFF00"/>
                </a:solidFill>
                <a:latin typeface="Berlin Sans FB Demi" panose="020E0802020502020306" pitchFamily="34" charset="0"/>
                <a:cs typeface="Times New Roman" panose="02020603050405020304" pitchFamily="18" charset="0"/>
              </a:rPr>
              <a:t> HOMEWORK</a:t>
            </a:r>
            <a:endParaRPr lang="en-US" sz="4500" b="1" dirty="0">
              <a:solidFill>
                <a:srgbClr val="FFFF00"/>
              </a:solidFill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322295231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198" y="2591527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51" y="2395778"/>
            <a:ext cx="3044282" cy="30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87067" y="3616749"/>
            <a:ext cx="3586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74500" y="250749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1 - d. robotic vacuum cleaner (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hút</a:t>
            </a:r>
            <a:r>
              <a:rPr lang="en-US" dirty="0"/>
              <a:t> </a:t>
            </a:r>
            <a:r>
              <a:rPr lang="en-US" dirty="0" err="1"/>
              <a:t>bụi</a:t>
            </a:r>
            <a:r>
              <a:rPr lang="en-US" dirty="0"/>
              <a:t> robot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2 - c. e-reader (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3 - a. smartwatch (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minh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4 - e. portable music player (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5 - b. 3D printer (</a:t>
            </a:r>
            <a:r>
              <a:rPr lang="en-US" dirty="0" err="1"/>
              <a:t>máy</a:t>
            </a:r>
            <a:r>
              <a:rPr lang="en-US" dirty="0"/>
              <a:t> in 3D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6 - f. camcorder (</a:t>
            </a:r>
            <a:r>
              <a:rPr lang="en-US" dirty="0" err="1"/>
              <a:t>máy</a:t>
            </a:r>
            <a:r>
              <a:rPr lang="en-US" dirty="0"/>
              <a:t> quay </a:t>
            </a:r>
            <a:r>
              <a:rPr lang="en-US" dirty="0" err="1"/>
              <a:t>phim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06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2799" y="1132484"/>
            <a:ext cx="110871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electronic devices with the correct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2978" y="115230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764" y="10496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9299" y="144502"/>
            <a:ext cx="300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FFFF00"/>
                </a:solidFill>
              </a:rPr>
              <a:t> WARM UP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7132" t="77990" r="3825" b="-175"/>
          <a:stretch/>
        </p:blipFill>
        <p:spPr>
          <a:xfrm>
            <a:off x="9303637" y="4116633"/>
            <a:ext cx="1797829" cy="143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7204" t="51005" r="-2860" b="18080"/>
          <a:stretch/>
        </p:blipFill>
        <p:spPr>
          <a:xfrm>
            <a:off x="5111991" y="3965388"/>
            <a:ext cx="1966451" cy="1460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6653" t="26901" r="-2310" b="48647"/>
          <a:stretch/>
        </p:blipFill>
        <p:spPr>
          <a:xfrm>
            <a:off x="290786" y="3971164"/>
            <a:ext cx="1966452" cy="147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73643" b="73376"/>
          <a:stretch/>
        </p:blipFill>
        <p:spPr>
          <a:xfrm>
            <a:off x="9475736" y="1636085"/>
            <a:ext cx="1453633" cy="149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34757" r="28338" b="74671"/>
          <a:stretch/>
        </p:blipFill>
        <p:spPr>
          <a:xfrm>
            <a:off x="5024164" y="1688292"/>
            <a:ext cx="2058777" cy="149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4003" r="67293" b="75282"/>
          <a:stretch/>
        </p:blipFill>
        <p:spPr>
          <a:xfrm>
            <a:off x="366912" y="1715159"/>
            <a:ext cx="1956821" cy="1414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111991" y="7671843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1 - d. robotic vacuum cleaner (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hút</a:t>
            </a:r>
            <a:r>
              <a:rPr lang="en-US" dirty="0"/>
              <a:t> </a:t>
            </a:r>
            <a:r>
              <a:rPr lang="en-US" dirty="0" err="1"/>
              <a:t>bụi</a:t>
            </a:r>
            <a:r>
              <a:rPr lang="en-US" dirty="0"/>
              <a:t> robot)</a:t>
            </a:r>
          </a:p>
          <a:p>
            <a:endParaRPr lang="en-US" dirty="0"/>
          </a:p>
          <a:p>
            <a:r>
              <a:rPr lang="en-US" dirty="0"/>
              <a:t>2 - c. e-reader (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3 - a. smartwatch (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minh)</a:t>
            </a:r>
          </a:p>
          <a:p>
            <a:endParaRPr lang="en-US" dirty="0"/>
          </a:p>
          <a:p>
            <a:r>
              <a:rPr lang="en-US" dirty="0"/>
              <a:t>4 - e. portable music player (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5 - b. 3D printer (</a:t>
            </a:r>
            <a:r>
              <a:rPr lang="en-US" dirty="0" err="1"/>
              <a:t>máy</a:t>
            </a:r>
            <a:r>
              <a:rPr lang="en-US" dirty="0"/>
              <a:t> in 3D)</a:t>
            </a:r>
          </a:p>
          <a:p>
            <a:endParaRPr lang="en-US" dirty="0"/>
          </a:p>
          <a:p>
            <a:r>
              <a:rPr lang="en-US" dirty="0"/>
              <a:t>6 - f. camcorder (</a:t>
            </a:r>
            <a:r>
              <a:rPr lang="en-US" dirty="0" err="1"/>
              <a:t>máy</a:t>
            </a:r>
            <a:r>
              <a:rPr lang="en-US" dirty="0"/>
              <a:t> quay </a:t>
            </a:r>
            <a:r>
              <a:rPr lang="en-US" dirty="0" err="1"/>
              <a:t>phim</a:t>
            </a:r>
            <a:r>
              <a:rPr lang="en-US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677968"/>
            <a:ext cx="4669612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1 - robotic vacuum cleaner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72305" y="3314810"/>
            <a:ext cx="24045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latin typeface="Open Sans" panose="020B0606030504020204" pitchFamily="34" charset="0"/>
              </a:rPr>
              <a:t>2. e-reader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786" y="3265828"/>
            <a:ext cx="2754280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3 - smartwatch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9710" y="5723066"/>
            <a:ext cx="4376519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4 - portable music player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87838" y="3351995"/>
            <a:ext cx="2441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5 - 3D printer 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96184" y="5677968"/>
            <a:ext cx="25247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Open Sans" panose="020B0606030504020204" pitchFamily="34" charset="0"/>
              </a:rPr>
              <a:t>6 - camcorder </a:t>
            </a:r>
            <a:endParaRPr lang="en-US" sz="2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54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1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6D9FB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150251" y="141534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675809" y="1450890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ELECTRONIC DEVICES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0785" y="95637"/>
            <a:ext cx="79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05783" y="1263708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E9317E-990C-0DDA-B755-0F5C73D38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44" y="2566062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172" y="-7620"/>
            <a:ext cx="12192000" cy="1124151"/>
            <a:chOff x="7620" y="-7620"/>
            <a:chExt cx="12192000" cy="1083309"/>
          </a:xfrm>
          <a:solidFill>
            <a:srgbClr val="6D9FB1">
              <a:alpha val="94000"/>
            </a:srgbClr>
          </a:solidFill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60" y="1959492"/>
            <a:ext cx="3575049" cy="3352799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80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</p:pic>
      <p:sp>
        <p:nvSpPr>
          <p:cNvPr id="5" name="TextBox 4"/>
          <p:cNvSpPr txBox="1"/>
          <p:nvPr/>
        </p:nvSpPr>
        <p:spPr>
          <a:xfrm>
            <a:off x="3613966" y="102187"/>
            <a:ext cx="4961723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4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  <p:extLst>
      <p:ext uri="{BB962C8B-B14F-4D97-AF65-F5344CB8AC3E}">
        <p14:creationId xmlns:p14="http://schemas.microsoft.com/office/powerpoint/2010/main" val="131966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765343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87774" y="1143107"/>
            <a:ext cx="11603054" cy="1408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robotic vacuum cleaner (n)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90139" y="5855486"/>
            <a:ext cx="6031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robot </a:t>
            </a:r>
            <a:r>
              <a:rPr lang="en-US" sz="4800" dirty="0" err="1"/>
              <a:t>hút</a:t>
            </a:r>
            <a:r>
              <a:rPr lang="en-US" sz="4800" dirty="0"/>
              <a:t> </a:t>
            </a:r>
            <a:r>
              <a:rPr lang="en-US" sz="4800" dirty="0" err="1"/>
              <a:t>bụi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81205" y="2225328"/>
            <a:ext cx="68348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roʊˈbɑ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t̬ɪk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væk.juːm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kli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nɚ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7463" y="5361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0C31A7C-848F-EA0F-BDE8-1F50B79AE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3" y="3056325"/>
            <a:ext cx="2992584" cy="2992584"/>
          </a:xfrm>
          <a:prstGeom prst="rect">
            <a:avLst/>
          </a:prstGeom>
        </p:spPr>
      </p:pic>
      <p:pic>
        <p:nvPicPr>
          <p:cNvPr id="3" name="roboticvacuumclea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401" y="869879"/>
            <a:ext cx="566994" cy="56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camcorder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5919" y="3625239"/>
            <a:ext cx="4513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máy</a:t>
            </a:r>
            <a:r>
              <a:rPr lang="en-US" sz="4800" dirty="0"/>
              <a:t> quay </a:t>
            </a:r>
            <a:r>
              <a:rPr lang="en-US" sz="4800" dirty="0" err="1"/>
              <a:t>điện</a:t>
            </a:r>
            <a:r>
              <a:rPr lang="en-US" sz="4800" dirty="0"/>
              <a:t> </a:t>
            </a:r>
            <a:r>
              <a:rPr lang="en-US" sz="4800" dirty="0" err="1"/>
              <a:t>tử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07816" y="2499804"/>
            <a:ext cx="37894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kæmˌkɔːr.dɚ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E0E15-B10C-D71A-0F34-5EC7AF53B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78" y="1202473"/>
            <a:ext cx="4876800" cy="4876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172" y="-7620"/>
            <a:ext cx="12192000" cy="765343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37463" y="5361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amcorder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764" y="1722792"/>
            <a:ext cx="616155" cy="6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FDF3-BA65-29A1-292C-CF20CF5BD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7F7B6B53-8281-1DBD-E5C6-161E4E7B5D68}"/>
              </a:ext>
            </a:extLst>
          </p:cNvPr>
          <p:cNvSpPr txBox="1">
            <a:spLocks/>
          </p:cNvSpPr>
          <p:nvPr/>
        </p:nvSpPr>
        <p:spPr>
          <a:xfrm>
            <a:off x="1120322" y="1114111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AD4F0F"/>
                </a:solidFill>
              </a:rPr>
              <a:t>cooper (n)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8357C9-24DA-528B-5528-7A0690B77881}"/>
              </a:ext>
            </a:extLst>
          </p:cNvPr>
          <p:cNvSpPr/>
          <p:nvPr/>
        </p:nvSpPr>
        <p:spPr>
          <a:xfrm>
            <a:off x="1093226" y="362607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đồng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368BA1-5814-D56C-4C13-3A05992A191D}"/>
              </a:ext>
            </a:extLst>
          </p:cNvPr>
          <p:cNvSpPr/>
          <p:nvPr/>
        </p:nvSpPr>
        <p:spPr>
          <a:xfrm>
            <a:off x="1778054" y="2551233"/>
            <a:ext cx="2572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pɚ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E3FCDCE-2B8F-D939-9ABF-A58029A63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8" t="8634" b="10776"/>
          <a:stretch/>
        </p:blipFill>
        <p:spPr>
          <a:xfrm>
            <a:off x="7020788" y="1185562"/>
            <a:ext cx="3670666" cy="512603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172" y="-7620"/>
            <a:ext cx="12192000" cy="765343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37463" y="5361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pper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910" y="1426915"/>
            <a:ext cx="645652" cy="6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51663-C673-C06E-B166-0C000C8A9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9EBA4546-774C-FE4D-65BA-FC181CDA6F69}"/>
              </a:ext>
            </a:extLst>
          </p:cNvPr>
          <p:cNvSpPr txBox="1">
            <a:spLocks/>
          </p:cNvSpPr>
          <p:nvPr/>
        </p:nvSpPr>
        <p:spPr>
          <a:xfrm>
            <a:off x="1314858" y="1485688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AD4F0F"/>
                </a:solidFill>
              </a:rPr>
              <a:t>steel (n)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646592-5037-437D-AE5B-B01F60E936E2}"/>
              </a:ext>
            </a:extLst>
          </p:cNvPr>
          <p:cNvSpPr/>
          <p:nvPr/>
        </p:nvSpPr>
        <p:spPr>
          <a:xfrm>
            <a:off x="555882" y="3627517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thép</a:t>
            </a:r>
            <a:endParaRPr lang="en-US" sz="5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78B26C-EEE9-2CFC-9C87-A70672FDEF6D}"/>
              </a:ext>
            </a:extLst>
          </p:cNvPr>
          <p:cNvSpPr/>
          <p:nvPr/>
        </p:nvSpPr>
        <p:spPr>
          <a:xfrm>
            <a:off x="1950715" y="2623734"/>
            <a:ext cx="16215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stiːl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ECFF9B2-EC40-B479-6F55-8BFAE5426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83" y="817728"/>
            <a:ext cx="6419850" cy="45148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765343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37463" y="5361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eel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402" y="1820303"/>
            <a:ext cx="645652" cy="6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3854</TotalTime>
  <Words>697</Words>
  <Application>Microsoft Office PowerPoint</Application>
  <PresentationFormat>Widescreen</PresentationFormat>
  <Paragraphs>165</Paragraphs>
  <Slides>25</Slides>
  <Notes>17</Notes>
  <HiddenSlides>0</HiddenSlides>
  <MMClips>9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ADLaM Display</vt:lpstr>
      <vt:lpstr>Algerian</vt:lpstr>
      <vt:lpstr>Arial</vt:lpstr>
      <vt:lpstr>Bahnschrift</vt:lpstr>
      <vt:lpstr>Bahnschrift SemiLight</vt:lpstr>
      <vt:lpstr>Berlin Sans FB</vt:lpstr>
      <vt:lpstr>Berlin Sans FB Demi</vt:lpstr>
      <vt:lpstr>Calibri</vt:lpstr>
      <vt:lpstr>Calibri Light</vt:lpstr>
      <vt:lpstr>Myriad Pro</vt:lpstr>
      <vt:lpstr>Open Sans</vt:lpstr>
      <vt:lpstr>OpenSans</vt:lpstr>
      <vt:lpstr>OpenSans-Semibold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237</cp:revision>
  <dcterms:created xsi:type="dcterms:W3CDTF">2020-12-09T02:04:09Z</dcterms:created>
  <dcterms:modified xsi:type="dcterms:W3CDTF">2025-03-27T04:59:38Z</dcterms:modified>
</cp:coreProperties>
</file>