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360" r:id="rId2"/>
    <p:sldId id="332" r:id="rId3"/>
    <p:sldId id="256" r:id="rId4"/>
    <p:sldId id="344" r:id="rId5"/>
    <p:sldId id="345" r:id="rId6"/>
    <p:sldId id="348" r:id="rId7"/>
    <p:sldId id="347" r:id="rId8"/>
    <p:sldId id="363" r:id="rId9"/>
    <p:sldId id="362" r:id="rId10"/>
    <p:sldId id="358" r:id="rId11"/>
    <p:sldId id="346" r:id="rId12"/>
    <p:sldId id="370" r:id="rId13"/>
    <p:sldId id="364" r:id="rId14"/>
    <p:sldId id="365" r:id="rId15"/>
    <p:sldId id="366" r:id="rId16"/>
    <p:sldId id="367" r:id="rId17"/>
    <p:sldId id="374" r:id="rId18"/>
    <p:sldId id="371" r:id="rId19"/>
    <p:sldId id="372" r:id="rId20"/>
    <p:sldId id="373" r:id="rId21"/>
    <p:sldId id="368" r:id="rId22"/>
    <p:sldId id="369" r:id="rId23"/>
    <p:sldId id="349" r:id="rId24"/>
    <p:sldId id="355" r:id="rId25"/>
    <p:sldId id="357" r:id="rId26"/>
    <p:sldId id="359" r:id="rId27"/>
    <p:sldId id="314" r:id="rId28"/>
    <p:sldId id="330" r:id="rId29"/>
    <p:sldId id="3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7CD"/>
    <a:srgbClr val="FBCDCD"/>
    <a:srgbClr val="7192A9"/>
    <a:srgbClr val="E0702A"/>
    <a:srgbClr val="EF4B66"/>
    <a:srgbClr val="D8E5E5"/>
    <a:srgbClr val="F37D91"/>
    <a:srgbClr val="F26649"/>
    <a:srgbClr val="F7A5A5"/>
    <a:srgbClr val="F3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14751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9418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91644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29227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2753293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303841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184961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299969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79065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24711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57084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6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5.xml"/><Relationship Id="rId7"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0.xml"/><Relationship Id="rId10"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slide" Target="slide12.xml"/><Relationship Id="rId5" Type="http://schemas.openxmlformats.org/officeDocument/2006/relationships/image" Target="../media/image5.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5.png"/><Relationship Id="rId5" Type="http://schemas.microsoft.com/office/2007/relationships/media" Target="../media/media3.mp3"/><Relationship Id="rId10" Type="http://schemas.openxmlformats.org/officeDocument/2006/relationships/notesSlide" Target="../notesSlides/notesSlide5.xml"/><Relationship Id="rId4" Type="http://schemas.openxmlformats.org/officeDocument/2006/relationships/audio" Target="../media/media2.mp3"/><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 y="0"/>
            <a:ext cx="1209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117602" y="2794350"/>
            <a:ext cx="9277081" cy="13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8000" b="1" dirty="0">
                <a:solidFill>
                  <a:srgbClr val="0000FF"/>
                </a:solidFill>
                <a:latin typeface="VNI-Ariston" pitchFamily="2" charset="0"/>
              </a:rPr>
              <a:t>Hello every one !!!</a:t>
            </a:r>
            <a:endParaRPr lang="en-US" sz="8000" b="1" dirty="0">
              <a:solidFill>
                <a:srgbClr val="0000FF"/>
              </a:solidFill>
              <a:latin typeface="VNI-Ariston" pitchFamily="2" charset="0"/>
            </a:endParaRPr>
          </a:p>
        </p:txBody>
      </p:sp>
    </p:spTree>
    <p:extLst>
      <p:ext uri="{BB962C8B-B14F-4D97-AF65-F5344CB8AC3E}">
        <p14:creationId xmlns:p14="http://schemas.microsoft.com/office/powerpoint/2010/main" val="39152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4281892" cy="4509861"/>
          </a:xfrm>
        </p:spPr>
        <p:txBody>
          <a:bodyPr>
            <a:normAutofit/>
          </a:bodyPr>
          <a:lstStyle/>
          <a:p>
            <a:pPr marL="0" indent="0" algn="just">
              <a:lnSpc>
                <a:spcPct val="150000"/>
              </a:lnSpc>
              <a:buNone/>
            </a:pPr>
            <a:r>
              <a:rPr lang="en-US" sz="3200" b="1" dirty="0" smtClean="0">
                <a:solidFill>
                  <a:srgbClr val="E0702A"/>
                </a:solidFill>
              </a:rPr>
              <a:t>1. </a:t>
            </a:r>
            <a:r>
              <a:rPr lang="en-US" sz="3200" dirty="0" smtClean="0"/>
              <a:t>Internet access</a:t>
            </a:r>
          </a:p>
          <a:p>
            <a:pPr marL="0" indent="0" algn="just">
              <a:lnSpc>
                <a:spcPct val="150000"/>
              </a:lnSpc>
              <a:buNone/>
            </a:pPr>
            <a:r>
              <a:rPr lang="en-US" sz="3200" b="1" dirty="0" smtClean="0">
                <a:solidFill>
                  <a:srgbClr val="E0702A"/>
                </a:solidFill>
              </a:rPr>
              <a:t>2.</a:t>
            </a:r>
            <a:r>
              <a:rPr lang="en-US" sz="3200" dirty="0" smtClean="0"/>
              <a:t> travelling </a:t>
            </a:r>
          </a:p>
          <a:p>
            <a:pPr marL="0" indent="0" algn="just">
              <a:lnSpc>
                <a:spcPct val="150000"/>
              </a:lnSpc>
              <a:buNone/>
            </a:pPr>
            <a:r>
              <a:rPr lang="en-US" sz="3200" b="1" dirty="0" smtClean="0">
                <a:solidFill>
                  <a:srgbClr val="E0702A"/>
                </a:solidFill>
              </a:rPr>
              <a:t>3.</a:t>
            </a:r>
            <a:r>
              <a:rPr lang="en-US" sz="3200" dirty="0" smtClean="0"/>
              <a:t> a smartphone/ laptop</a:t>
            </a:r>
          </a:p>
          <a:p>
            <a:pPr marL="0" indent="0" algn="just">
              <a:lnSpc>
                <a:spcPct val="150000"/>
              </a:lnSpc>
              <a:buNone/>
            </a:pPr>
            <a:r>
              <a:rPr lang="en-US" sz="3200" b="1" dirty="0" smtClean="0">
                <a:solidFill>
                  <a:srgbClr val="E0702A"/>
                </a:solidFill>
              </a:rPr>
              <a:t>4.</a:t>
            </a:r>
            <a:r>
              <a:rPr lang="en-US" sz="3200" dirty="0" smtClean="0"/>
              <a:t> a credit card</a:t>
            </a:r>
          </a:p>
        </p:txBody>
      </p:sp>
      <p:sp>
        <p:nvSpPr>
          <p:cNvPr id="34" name="Rounded Rectangle 33"/>
          <p:cNvSpPr/>
          <p:nvPr/>
        </p:nvSpPr>
        <p:spPr>
          <a:xfrm>
            <a:off x="649642" y="9383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702427" y="835737"/>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1152247" y="991625"/>
            <a:ext cx="881702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in pairs. Discuss </a:t>
            </a:r>
            <a:r>
              <a:rPr lang="en-US" sz="2400" b="1" smtClean="0">
                <a:effectLst>
                  <a:glow rad="88900">
                    <a:schemeClr val="bg1"/>
                  </a:glow>
                </a:effectLst>
                <a:cs typeface="Arial" panose="020B0604020202020204" pitchFamily="34" charset="0"/>
              </a:rPr>
              <a:t>and tick </a:t>
            </a:r>
            <a:r>
              <a:rPr lang="en-US" sz="2400" b="1" dirty="0" smtClean="0">
                <a:effectLst>
                  <a:glow rad="88900">
                    <a:schemeClr val="bg1"/>
                  </a:glow>
                </a:effectLst>
                <a:cs typeface="Arial" panose="020B0604020202020204" pitchFamily="34" charset="0"/>
              </a:rPr>
              <a:t>the things related to online shopping.</a:t>
            </a:r>
            <a:endParaRPr lang="en-US" sz="2400" b="1" dirty="0">
              <a:effectLst>
                <a:glow rad="88900">
                  <a:schemeClr val="bg1"/>
                </a:glow>
              </a:effectLst>
              <a:cs typeface="Arial" panose="020B0604020202020204" pitchFamily="34" charset="0"/>
            </a:endParaRPr>
          </a:p>
        </p:txBody>
      </p:sp>
      <p:sp>
        <p:nvSpPr>
          <p:cNvPr id="10" name="Rounded Rectangle 9"/>
          <p:cNvSpPr/>
          <p:nvPr/>
        </p:nvSpPr>
        <p:spPr>
          <a:xfrm>
            <a:off x="4784389" y="2418162"/>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786155" y="4946358"/>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784389" y="326764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786154" y="410536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777594" y="2183693"/>
            <a:ext cx="6329951" cy="3955135"/>
          </a:xfrm>
          <a:prstGeom prst="rect">
            <a:avLst/>
          </a:prstGeom>
        </p:spPr>
      </p:pic>
      <p:sp>
        <p:nvSpPr>
          <p:cNvPr id="27" name="TextBox 26"/>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smtClean="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endPar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389" y="2183693"/>
            <a:ext cx="618087" cy="618087"/>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3906560"/>
            <a:ext cx="618087" cy="6180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4731699"/>
            <a:ext cx="618087" cy="618087"/>
          </a:xfrm>
          <a:prstGeom prst="rect">
            <a:avLst/>
          </a:prstGeom>
        </p:spPr>
      </p:pic>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smtClean="0">
                <a:solidFill>
                  <a:srgbClr val="E0702A"/>
                </a:solidFill>
              </a:rPr>
              <a:t>1. </a:t>
            </a:r>
            <a:r>
              <a:rPr lang="en-US" sz="3200" dirty="0" smtClean="0"/>
              <a:t>You can buy a product or ___________ online.</a:t>
            </a:r>
          </a:p>
          <a:p>
            <a:pPr marL="0" indent="0" algn="just">
              <a:lnSpc>
                <a:spcPct val="150000"/>
              </a:lnSpc>
              <a:spcBef>
                <a:spcPts val="0"/>
              </a:spcBef>
              <a:buNone/>
            </a:pPr>
            <a:r>
              <a:rPr lang="en-US" sz="3200" b="1" dirty="0" smtClean="0">
                <a:solidFill>
                  <a:srgbClr val="E0702A"/>
                </a:solidFill>
              </a:rPr>
              <a:t>2. </a:t>
            </a:r>
            <a:r>
              <a:rPr lang="en-US" sz="3200" dirty="0" smtClean="0"/>
              <a:t>When shopping online, you visit a _________ website.</a:t>
            </a:r>
          </a:p>
          <a:p>
            <a:pPr marL="0" indent="0" algn="just">
              <a:lnSpc>
                <a:spcPct val="150000"/>
              </a:lnSpc>
              <a:spcBef>
                <a:spcPts val="0"/>
              </a:spcBef>
              <a:buNone/>
            </a:pPr>
            <a:r>
              <a:rPr lang="en-US" sz="3200" b="1" dirty="0" smtClean="0">
                <a:solidFill>
                  <a:srgbClr val="E0702A"/>
                </a:solidFill>
              </a:rPr>
              <a:t>3. </a:t>
            </a:r>
            <a:r>
              <a:rPr lang="en-US" sz="3200" dirty="0" smtClean="0"/>
              <a:t>Online shopping helps you save time and ___________.</a:t>
            </a:r>
          </a:p>
          <a:p>
            <a:pPr marL="0" indent="0" algn="just">
              <a:lnSpc>
                <a:spcPct val="150000"/>
              </a:lnSpc>
              <a:spcBef>
                <a:spcPts val="0"/>
              </a:spcBef>
              <a:buNone/>
            </a:pPr>
            <a:r>
              <a:rPr lang="en-US" sz="3200" b="1" dirty="0" smtClean="0">
                <a:solidFill>
                  <a:srgbClr val="E0702A"/>
                </a:solidFill>
              </a:rPr>
              <a:t>4. </a:t>
            </a:r>
            <a:r>
              <a:rPr lang="en-US" sz="3200" dirty="0" smtClean="0"/>
              <a:t>If you return a product, you still must </a:t>
            </a:r>
            <a:r>
              <a:rPr lang="en-US" sz="3200" dirty="0"/>
              <a:t>pay for the </a:t>
            </a:r>
            <a:r>
              <a:rPr lang="en-US" sz="3200" dirty="0" smtClean="0"/>
              <a:t>___________.</a:t>
            </a:r>
          </a:p>
          <a:p>
            <a:pPr marL="0" indent="0" algn="just">
              <a:lnSpc>
                <a:spcPct val="150000"/>
              </a:lnSpc>
              <a:spcBef>
                <a:spcPts val="0"/>
              </a:spcBef>
              <a:buNone/>
            </a:pPr>
            <a:r>
              <a:rPr lang="en-US" sz="3200" b="1" dirty="0" smtClean="0">
                <a:solidFill>
                  <a:srgbClr val="E0702A"/>
                </a:solidFill>
              </a:rPr>
              <a:t>5. </a:t>
            </a:r>
            <a:r>
              <a:rPr lang="en-US" sz="3200" dirty="0" smtClean="0"/>
              <a:t>Shopping online can make </a:t>
            </a:r>
            <a:r>
              <a:rPr lang="en-US" sz="3200" dirty="0"/>
              <a:t>you become a </a:t>
            </a:r>
            <a:r>
              <a:rPr lang="en-US" sz="3200" dirty="0" smtClean="0"/>
              <a:t>___________. </a:t>
            </a:r>
            <a:endParaRPr lang="en-US" sz="3200" dirty="0"/>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1444" y="107449"/>
            <a:ext cx="609600" cy="609600"/>
          </a:xfrm>
          <a:prstGeom prst="rect">
            <a:avLst/>
          </a:prstGeom>
        </p:spPr>
      </p:pic>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smtClean="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endPar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endParaRPr>
          </a:p>
        </p:txBody>
      </p:sp>
      <p:sp>
        <p:nvSpPr>
          <p:cNvPr id="2" name="Down Arrow Callout 1"/>
          <p:cNvSpPr/>
          <p:nvPr/>
        </p:nvSpPr>
        <p:spPr>
          <a:xfrm>
            <a:off x="10529505" y="6239164"/>
            <a:ext cx="1219200" cy="618836"/>
          </a:xfrm>
          <a:prstGeom prst="downArrowCallout">
            <a:avLst/>
          </a:prstGeom>
          <a:solidFill>
            <a:srgbClr val="FBCDCD"/>
          </a:solidFill>
          <a:ln w="28575">
            <a:solidFill>
              <a:srgbClr val="3B8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75000"/>
                  </a:schemeClr>
                </a:solidFill>
              </a:rPr>
              <a:t>Game</a:t>
            </a:r>
            <a:endParaRPr lang="en-US" b="1" dirty="0">
              <a:solidFill>
                <a:schemeClr val="accent2">
                  <a:lumMod val="75000"/>
                </a:schemeClr>
              </a:solidFill>
            </a:endParaRPr>
          </a:p>
        </p:txBody>
      </p:sp>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95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9616" y="630717"/>
            <a:ext cx="7987696" cy="775979"/>
          </a:xfrm>
          <a:prstGeom prst="rect">
            <a:avLst/>
          </a:prstGeom>
          <a:noFill/>
        </p:spPr>
        <p:txBody>
          <a:bodyPr wrap="square" lIns="121903" tIns="60952" rIns="121903" bIns="60952" numCol="1"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a:ln w="11430"/>
                <a:solidFill>
                  <a:srgbClr val="C00000"/>
                </a:soli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3009576" y="2936823"/>
            <a:ext cx="1701153" cy="1539862"/>
          </a:xfrm>
          <a:prstGeom prst="ellipse">
            <a:avLst/>
          </a:prstGeom>
          <a:solidFill>
            <a:srgbClr val="008080"/>
          </a:solidFill>
        </p:spPr>
        <p:style>
          <a:lnRef idx="3">
            <a:schemeClr val="lt1"/>
          </a:lnRef>
          <a:fillRef idx="1">
            <a:schemeClr val="accent6"/>
          </a:fillRef>
          <a:effectRef idx="1">
            <a:schemeClr val="accent6"/>
          </a:effectRef>
          <a:fontRef idx="minor">
            <a:schemeClr val="lt1"/>
          </a:fontRef>
        </p:style>
        <p:txBody>
          <a:bodyPr lIns="121903" tIns="60952" rIns="121903" bIns="60952" rtlCol="0" anchor="ctr"/>
          <a:lstStyle/>
          <a:p>
            <a:pPr algn="ctr"/>
            <a:r>
              <a:rPr lang="en-US" sz="5867" b="1" dirty="0"/>
              <a:t>1</a:t>
            </a:r>
          </a:p>
        </p:txBody>
      </p:sp>
      <p:sp>
        <p:nvSpPr>
          <p:cNvPr id="7" name="Oval 6">
            <a:hlinkClick r:id="rId3" action="ppaction://hlinksldjump"/>
          </p:cNvPr>
          <p:cNvSpPr/>
          <p:nvPr/>
        </p:nvSpPr>
        <p:spPr>
          <a:xfrm>
            <a:off x="4388643" y="1494701"/>
            <a:ext cx="1701153" cy="1539862"/>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b="1" dirty="0"/>
              <a:t>2</a:t>
            </a:r>
          </a:p>
        </p:txBody>
      </p:sp>
      <p:sp>
        <p:nvSpPr>
          <p:cNvPr id="8" name="Oval 7">
            <a:hlinkClick r:id="rId4" action="ppaction://hlinksldjump"/>
          </p:cNvPr>
          <p:cNvSpPr/>
          <p:nvPr/>
        </p:nvSpPr>
        <p:spPr>
          <a:xfrm>
            <a:off x="6355398" y="1633609"/>
            <a:ext cx="1701153" cy="1539862"/>
          </a:xfrm>
          <a:prstGeom prst="ellipse">
            <a:avLst/>
          </a:prstGeom>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b="1" dirty="0"/>
              <a:t>3</a:t>
            </a:r>
          </a:p>
        </p:txBody>
      </p:sp>
      <p:sp>
        <p:nvSpPr>
          <p:cNvPr id="9" name="Oval 8">
            <a:hlinkClick r:id="rId5" action="ppaction://hlinksldjump"/>
          </p:cNvPr>
          <p:cNvSpPr/>
          <p:nvPr/>
        </p:nvSpPr>
        <p:spPr>
          <a:xfrm>
            <a:off x="7530585" y="3117234"/>
            <a:ext cx="1701153" cy="1539862"/>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lIns="121903" tIns="60952" rIns="121903" bIns="60952" rtlCol="0" anchor="ctr"/>
          <a:lstStyle/>
          <a:p>
            <a:pPr algn="ctr"/>
            <a:r>
              <a:rPr lang="en-US" sz="5867" b="1" dirty="0"/>
              <a:t>4</a:t>
            </a:r>
          </a:p>
        </p:txBody>
      </p:sp>
      <p:sp>
        <p:nvSpPr>
          <p:cNvPr id="10" name="Oval 9">
            <a:hlinkClick r:id="rId6" action="ppaction://hlinksldjump"/>
          </p:cNvPr>
          <p:cNvSpPr/>
          <p:nvPr/>
        </p:nvSpPr>
        <p:spPr>
          <a:xfrm>
            <a:off x="5239220" y="5218060"/>
            <a:ext cx="1701153" cy="1539862"/>
          </a:xfrm>
          <a:prstGeom prst="ellipse">
            <a:avLst/>
          </a:prstGeom>
        </p:spPr>
        <p:style>
          <a:lnRef idx="1">
            <a:schemeClr val="accent5"/>
          </a:lnRef>
          <a:fillRef idx="2">
            <a:schemeClr val="accent5"/>
          </a:fillRef>
          <a:effectRef idx="1">
            <a:schemeClr val="accent5"/>
          </a:effectRef>
          <a:fontRef idx="minor">
            <a:schemeClr val="dk1"/>
          </a:fontRef>
        </p:style>
        <p:txBody>
          <a:bodyPr lIns="121903" tIns="60952" rIns="121903" bIns="60952" rtlCol="0" anchor="ctr"/>
          <a:lstStyle/>
          <a:p>
            <a:pPr algn="ctr"/>
            <a:r>
              <a:rPr lang="en-US" sz="5867" b="1" dirty="0"/>
              <a:t>6</a:t>
            </a:r>
          </a:p>
        </p:txBody>
      </p:sp>
      <p:sp>
        <p:nvSpPr>
          <p:cNvPr id="11" name="Oval 10">
            <a:hlinkClick r:id="rId7" action="ppaction://hlinksldjump"/>
          </p:cNvPr>
          <p:cNvSpPr/>
          <p:nvPr/>
        </p:nvSpPr>
        <p:spPr>
          <a:xfrm>
            <a:off x="5201955" y="3356380"/>
            <a:ext cx="1701153" cy="1539862"/>
          </a:xfrm>
          <a:prstGeom prst="ellipse">
            <a:avLst/>
          </a:prstGeom>
          <a:solidFill>
            <a:srgbClr val="FFCC66">
              <a:alpha val="67451"/>
            </a:srgbClr>
          </a:solidFill>
        </p:spPr>
        <p:style>
          <a:lnRef idx="1">
            <a:schemeClr val="accent6"/>
          </a:lnRef>
          <a:fillRef idx="2">
            <a:schemeClr val="accent6"/>
          </a:fillRef>
          <a:effectRef idx="1">
            <a:schemeClr val="accent6"/>
          </a:effectRef>
          <a:fontRef idx="minor">
            <a:schemeClr val="dk1"/>
          </a:fontRef>
        </p:style>
        <p:txBody>
          <a:bodyPr lIns="121903" tIns="60952" rIns="121903" bIns="60952" rtlCol="0" anchor="ctr"/>
          <a:lstStyle/>
          <a:p>
            <a:pPr algn="ctr"/>
            <a:r>
              <a:rPr lang="en-US" sz="5867" b="1" dirty="0"/>
              <a:t>8</a:t>
            </a:r>
          </a:p>
        </p:txBody>
      </p:sp>
      <p:sp>
        <p:nvSpPr>
          <p:cNvPr id="12" name="Oval 11">
            <a:hlinkClick r:id="rId8" action="ppaction://hlinksldjump"/>
          </p:cNvPr>
          <p:cNvSpPr/>
          <p:nvPr/>
        </p:nvSpPr>
        <p:spPr>
          <a:xfrm>
            <a:off x="3358668" y="4657096"/>
            <a:ext cx="1701153" cy="1539862"/>
          </a:xfrm>
          <a:prstGeom prst="ellipse">
            <a:avLst/>
          </a:prstGeom>
          <a:solidFill>
            <a:srgbClr val="F47A69"/>
          </a:solidFill>
        </p:spPr>
        <p:style>
          <a:lnRef idx="1">
            <a:schemeClr val="accent4"/>
          </a:lnRef>
          <a:fillRef idx="2">
            <a:schemeClr val="accent4"/>
          </a:fillRef>
          <a:effectRef idx="1">
            <a:schemeClr val="accent4"/>
          </a:effectRef>
          <a:fontRef idx="minor">
            <a:schemeClr val="dk1"/>
          </a:fontRef>
        </p:style>
        <p:txBody>
          <a:bodyPr lIns="121903" tIns="60952" rIns="121903" bIns="60952" rtlCol="0" anchor="ctr"/>
          <a:lstStyle/>
          <a:p>
            <a:pPr algn="ctr"/>
            <a:r>
              <a:rPr lang="en-US" sz="5867" b="1" dirty="0"/>
              <a:t>7</a:t>
            </a:r>
          </a:p>
        </p:txBody>
      </p:sp>
      <p:sp>
        <p:nvSpPr>
          <p:cNvPr id="13" name="Right Arrow 12">
            <a:hlinkClick r:id="rId9" action="ppaction://hlinksldjump"/>
          </p:cNvPr>
          <p:cNvSpPr/>
          <p:nvPr/>
        </p:nvSpPr>
        <p:spPr>
          <a:xfrm>
            <a:off x="11069053" y="6475582"/>
            <a:ext cx="661736" cy="38241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hlinkClick r:id="rId10" action="ppaction://hlinksldjump"/>
          </p:cNvPr>
          <p:cNvSpPr/>
          <p:nvPr/>
        </p:nvSpPr>
        <p:spPr>
          <a:xfrm>
            <a:off x="7082507" y="4680347"/>
            <a:ext cx="1701153" cy="1539862"/>
          </a:xfrm>
          <a:prstGeom prst="ellipse">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lIns="121903" tIns="60952" rIns="121903" bIns="60952" rtlCol="0" anchor="ctr"/>
          <a:lstStyle/>
          <a:p>
            <a:pPr algn="ctr"/>
            <a:r>
              <a:rPr lang="en-US" sz="5867" b="1" dirty="0"/>
              <a:t>5</a:t>
            </a:r>
          </a:p>
        </p:txBody>
      </p:sp>
    </p:spTree>
    <p:extLst>
      <p:ext uri="{BB962C8B-B14F-4D97-AF65-F5344CB8AC3E}">
        <p14:creationId xmlns:p14="http://schemas.microsoft.com/office/powerpoint/2010/main" val="2272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 calcmode="lin" valueType="num">
                                      <p:cBhvr>
                                        <p:cTn id="14" dur="1000"/>
                                        <p:tgtEl>
                                          <p:spTgt spid="6"/>
                                        </p:tgtEl>
                                        <p:attrNameLst>
                                          <p:attrName>style.rotation</p:attrName>
                                        </p:attrNameLst>
                                      </p:cBhvr>
                                      <p:tavLst>
                                        <p:tav tm="0">
                                          <p:val>
                                            <p:fltVal val="0"/>
                                          </p:val>
                                        </p:tav>
                                        <p:tav tm="100000">
                                          <p:val>
                                            <p:fltVal val="90"/>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7"/>
                                        </p:tgtEl>
                                        <p:attrNameLst>
                                          <p:attrName>ppt_w</p:attrName>
                                        </p:attrNameLst>
                                      </p:cBhvr>
                                      <p:tavLst>
                                        <p:tav tm="0">
                                          <p:val>
                                            <p:strVal val="ppt_w"/>
                                          </p:val>
                                        </p:tav>
                                        <p:tav tm="100000">
                                          <p:val>
                                            <p:fltVal val="0"/>
                                          </p:val>
                                        </p:tav>
                                      </p:tavLst>
                                    </p:anim>
                                    <p:anim calcmode="lin" valueType="num">
                                      <p:cBhvr>
                                        <p:cTn id="22" dur="500"/>
                                        <p:tgtEl>
                                          <p:spTgt spid="7"/>
                                        </p:tgtEl>
                                        <p:attrNameLst>
                                          <p:attrName>ppt_h</p:attrName>
                                        </p:attrNameLst>
                                      </p:cBhvr>
                                      <p:tavLst>
                                        <p:tav tm="0">
                                          <p:val>
                                            <p:strVal val="ppt_h"/>
                                          </p:val>
                                        </p:tav>
                                        <p:tav tm="100000">
                                          <p:val>
                                            <p:fltVal val="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53" presetClass="exit" presetSubtype="32" fill="hold" grpId="0" nodeType="clickEffect">
                                  <p:stCondLst>
                                    <p:cond delay="0"/>
                                  </p:stCondLst>
                                  <p:childTnLst>
                                    <p:anim calcmode="lin" valueType="num">
                                      <p:cBhvr>
                                        <p:cTn id="49" dur="500"/>
                                        <p:tgtEl>
                                          <p:spTgt spid="12"/>
                                        </p:tgtEl>
                                        <p:attrNameLst>
                                          <p:attrName>ppt_w</p:attrName>
                                        </p:attrNameLst>
                                      </p:cBhvr>
                                      <p:tavLst>
                                        <p:tav tm="0">
                                          <p:val>
                                            <p:strVal val="ppt_w"/>
                                          </p:val>
                                        </p:tav>
                                        <p:tav tm="100000">
                                          <p:val>
                                            <p:fltVal val="0"/>
                                          </p:val>
                                        </p:tav>
                                      </p:tavLst>
                                    </p:anim>
                                    <p:anim calcmode="lin" valueType="num">
                                      <p:cBhvr>
                                        <p:cTn id="50" dur="500"/>
                                        <p:tgtEl>
                                          <p:spTgt spid="12"/>
                                        </p:tgtEl>
                                        <p:attrNameLst>
                                          <p:attrName>ppt_h</p:attrName>
                                        </p:attrNameLst>
                                      </p:cBhvr>
                                      <p:tavLst>
                                        <p:tav tm="0">
                                          <p:val>
                                            <p:strVal val="ppt_h"/>
                                          </p:val>
                                        </p:tav>
                                        <p:tav tm="100000">
                                          <p:val>
                                            <p:fltVal val="0"/>
                                          </p:val>
                                        </p:tav>
                                      </p:tavLst>
                                    </p:anim>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42" presetClass="exit" presetSubtype="0" fill="hold" grpId="0" nodeType="clickEffect">
                                  <p:stCondLst>
                                    <p:cond delay="0"/>
                                  </p:stCondLst>
                                  <p:childTnLst>
                                    <p:animEffect transition="out" filter="fade">
                                      <p:cBhvr>
                                        <p:cTn id="57" dur="1000"/>
                                        <p:tgtEl>
                                          <p:spTgt spid="8"/>
                                        </p:tgtEl>
                                      </p:cBhvr>
                                    </p:animEffect>
                                    <p:anim calcmode="lin" valueType="num">
                                      <p:cBhvr>
                                        <p:cTn id="58" dur="1000"/>
                                        <p:tgtEl>
                                          <p:spTgt spid="8"/>
                                        </p:tgtEl>
                                        <p:attrNameLst>
                                          <p:attrName>ppt_x</p:attrName>
                                        </p:attrNameLst>
                                      </p:cBhvr>
                                      <p:tavLst>
                                        <p:tav tm="0">
                                          <p:val>
                                            <p:strVal val="ppt_x"/>
                                          </p:val>
                                        </p:tav>
                                        <p:tav tm="100000">
                                          <p:val>
                                            <p:strVal val="ppt_x"/>
                                          </p:val>
                                        </p:tav>
                                      </p:tavLst>
                                    </p:anim>
                                    <p:anim calcmode="lin" valueType="num">
                                      <p:cBhvr>
                                        <p:cTn id="59" dur="1000"/>
                                        <p:tgtEl>
                                          <p:spTgt spid="8"/>
                                        </p:tgtEl>
                                        <p:attrNameLst>
                                          <p:attrName>ppt_y</p:attrName>
                                        </p:attrNameLst>
                                      </p:cBhvr>
                                      <p:tavLst>
                                        <p:tav tm="0">
                                          <p:val>
                                            <p:strVal val="ppt_y"/>
                                          </p:val>
                                        </p:tav>
                                        <p:tav tm="100000">
                                          <p:val>
                                            <p:strVal val="ppt_y+.1"/>
                                          </p:val>
                                        </p:tav>
                                      </p:tavLst>
                                    </p:anim>
                                    <p:set>
                                      <p:cBhvr>
                                        <p:cTn id="60"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600" b="1" dirty="0" smtClean="0">
                <a:solidFill>
                  <a:schemeClr val="accent2">
                    <a:lumMod val="75000"/>
                  </a:schemeClr>
                </a:solidFill>
              </a:rPr>
              <a:t>1. </a:t>
            </a:r>
            <a:r>
              <a:rPr lang="en-US" sz="3600" dirty="0" smtClean="0"/>
              <a:t>You can buy a product or ___________ online.</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5439293" y="186335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solidFill>
                  <a:schemeClr val="accent2">
                    <a:lumMod val="75000"/>
                  </a:schemeClr>
                </a:solidFill>
              </a:rPr>
              <a:t>service</a:t>
            </a:r>
            <a:endParaRPr lang="en-US" sz="36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smtClean="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endPar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endParaRP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3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6243" y="1580418"/>
            <a:ext cx="11269345" cy="2317327"/>
          </a:xfrm>
        </p:spPr>
        <p:txBody>
          <a:bodyPr>
            <a:noAutofit/>
          </a:bodyPr>
          <a:lstStyle/>
          <a:p>
            <a:pPr marL="0" indent="0" algn="just">
              <a:lnSpc>
                <a:spcPct val="150000"/>
              </a:lnSpc>
              <a:spcBef>
                <a:spcPts val="0"/>
              </a:spcBef>
              <a:buNone/>
            </a:pPr>
            <a:endParaRPr lang="en-US" sz="3200" dirty="0" smtClean="0"/>
          </a:p>
          <a:p>
            <a:pPr marL="0" indent="0" algn="just">
              <a:lnSpc>
                <a:spcPct val="150000"/>
              </a:lnSpc>
              <a:spcBef>
                <a:spcPts val="0"/>
              </a:spcBef>
              <a:buNone/>
            </a:pPr>
            <a:r>
              <a:rPr lang="en-US" sz="3200" b="1" dirty="0" smtClean="0">
                <a:solidFill>
                  <a:srgbClr val="E0702A"/>
                </a:solidFill>
              </a:rPr>
              <a:t>2. </a:t>
            </a:r>
            <a:r>
              <a:rPr lang="en-US" sz="3200" dirty="0" smtClean="0"/>
              <a:t>When shopping online, you visit a _________ website.</a:t>
            </a:r>
          </a:p>
          <a:p>
            <a:pPr marL="0" indent="0" algn="just">
              <a:lnSpc>
                <a:spcPct val="150000"/>
              </a:lnSpc>
              <a:spcBef>
                <a:spcPts val="0"/>
              </a:spcBef>
              <a:buNone/>
            </a:pPr>
            <a:endParaRPr lang="en-US" sz="3200" dirty="0"/>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3" name="Google Shape;1881;p31"/>
          <p:cNvSpPr txBox="1">
            <a:spLocks/>
          </p:cNvSpPr>
          <p:nvPr/>
        </p:nvSpPr>
        <p:spPr>
          <a:xfrm>
            <a:off x="6100915" y="233586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a:t>
            </a:r>
            <a:r>
              <a:rPr lang="en-US" sz="3200" b="1" dirty="0" smtClean="0">
                <a:solidFill>
                  <a:schemeClr val="accent2">
                    <a:lumMod val="75000"/>
                  </a:schemeClr>
                </a:solidFill>
              </a:rPr>
              <a:t>eller’s</a:t>
            </a:r>
            <a:endParaRPr lang="en-US" sz="32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smtClean="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endPar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endParaRP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19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2170569"/>
            <a:ext cx="11269345" cy="3461373"/>
          </a:xfrm>
        </p:spPr>
        <p:txBody>
          <a:bodyPr>
            <a:noAutofit/>
          </a:bodyPr>
          <a:lstStyle/>
          <a:p>
            <a:pPr marL="0" indent="0" algn="just">
              <a:lnSpc>
                <a:spcPct val="150000"/>
              </a:lnSpc>
              <a:spcBef>
                <a:spcPts val="0"/>
              </a:spcBef>
              <a:buNone/>
            </a:pPr>
            <a:r>
              <a:rPr lang="en-US" sz="3200" b="1" dirty="0" smtClean="0">
                <a:solidFill>
                  <a:srgbClr val="E0702A"/>
                </a:solidFill>
              </a:rPr>
              <a:t>3. </a:t>
            </a:r>
            <a:r>
              <a:rPr lang="en-US" sz="3200" dirty="0" smtClean="0"/>
              <a:t>Online shopping helps you save time and ___________.</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4" name="Google Shape;1881;p31"/>
          <p:cNvSpPr txBox="1">
            <a:spLocks/>
          </p:cNvSpPr>
          <p:nvPr/>
        </p:nvSpPr>
        <p:spPr>
          <a:xfrm>
            <a:off x="7240176" y="2226271"/>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money</a:t>
            </a:r>
            <a:endParaRPr lang="en-US" sz="32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smtClean="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endPar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endParaRP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71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smtClean="0">
                <a:solidFill>
                  <a:srgbClr val="E0702A"/>
                </a:solidFill>
              </a:rPr>
              <a:t>4. </a:t>
            </a:r>
            <a:r>
              <a:rPr lang="en-US" sz="3200" dirty="0" smtClean="0"/>
              <a:t>If you return a product, you still must </a:t>
            </a:r>
            <a:r>
              <a:rPr lang="en-US" sz="3200" dirty="0"/>
              <a:t>pay for the </a:t>
            </a:r>
            <a:r>
              <a:rPr lang="en-US" sz="3200" dirty="0" smtClean="0"/>
              <a:t>___________.</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7" name="Google Shape;1881;p31"/>
          <p:cNvSpPr txBox="1">
            <a:spLocks/>
          </p:cNvSpPr>
          <p:nvPr/>
        </p:nvSpPr>
        <p:spPr>
          <a:xfrm>
            <a:off x="8650989" y="1839563"/>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shipping</a:t>
            </a:r>
            <a:endParaRPr lang="en-US" sz="32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smtClean="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endPar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endParaRP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5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smtClean="0">
                <a:solidFill>
                  <a:srgbClr val="E0702A"/>
                </a:solidFill>
              </a:rPr>
              <a:t>5. </a:t>
            </a:r>
            <a:r>
              <a:rPr lang="en-US" sz="3200" dirty="0" smtClean="0"/>
              <a:t>Shopping online can make </a:t>
            </a:r>
            <a:r>
              <a:rPr lang="en-US" sz="3200" dirty="0"/>
              <a:t>you become a </a:t>
            </a:r>
            <a:r>
              <a:rPr lang="en-US" sz="3200" dirty="0" smtClean="0"/>
              <a:t>___________. </a:t>
            </a:r>
            <a:endParaRPr lang="en-US" sz="3200" dirty="0"/>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8" name="Google Shape;1881;p31"/>
          <p:cNvSpPr txBox="1">
            <a:spLocks/>
          </p:cNvSpPr>
          <p:nvPr/>
        </p:nvSpPr>
        <p:spPr>
          <a:xfrm>
            <a:off x="7410129" y="179285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shopaholic</a:t>
            </a:r>
            <a:endParaRPr lang="en-US" sz="32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smtClean="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endPar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endParaRP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59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500+ hình ảnh icon buồn hot nhất hiện na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153" y="1542477"/>
            <a:ext cx="4838955" cy="4100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4148" y="133817"/>
            <a:ext cx="6379853" cy="830997"/>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i="1" dirty="0">
                <a:solidFill>
                  <a:schemeClr val="tx1"/>
                </a:solidFill>
              </a:rPr>
              <a:t>UNLUCKY NUMBER </a:t>
            </a:r>
          </a:p>
        </p:txBody>
      </p:sp>
      <p:pic>
        <p:nvPicPr>
          <p:cNvPr id="5" name="Tieng-bao-sa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2186" y="4"/>
            <a:ext cx="649817" cy="649817"/>
          </a:xfrm>
          <a:prstGeom prst="rect">
            <a:avLst/>
          </a:prstGeom>
        </p:spPr>
      </p:pic>
      <p:sp>
        <p:nvSpPr>
          <p:cNvPr id="6" name="Action Button: Home 5">
            <a:hlinkClick r:id="rId6"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6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0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ình ảnh 14">
            <a:extLst>
              <a:ext uri="{FF2B5EF4-FFF2-40B4-BE49-F238E27FC236}">
                <a16:creationId xmlns:a16="http://schemas.microsoft.com/office/drawing/2014/main" xmlns="" id="{6A87F6EE-F9BD-47F5-8169-878FAA1060C9}"/>
              </a:ext>
            </a:extLst>
          </p:cNvPr>
          <p:cNvPicPr>
            <a:picLocks noChangeAspect="1"/>
          </p:cNvPicPr>
          <p:nvPr/>
        </p:nvPicPr>
        <p:blipFill>
          <a:blip r:embed="rId3"/>
          <a:stretch>
            <a:fillRect/>
          </a:stretch>
        </p:blipFill>
        <p:spPr>
          <a:xfrm>
            <a:off x="67374" y="5571617"/>
            <a:ext cx="1598180" cy="1286383"/>
          </a:xfrm>
          <a:prstGeom prst="rect">
            <a:avLst/>
          </a:prstGeom>
        </p:spPr>
      </p:pic>
      <p:pic>
        <p:nvPicPr>
          <p:cNvPr id="5" name="Hình ảnh 4" descr="Ảnh có chứa mẫu họa&#10;&#10;Mô tả được tạo tự động">
            <a:extLst>
              <a:ext uri="{FF2B5EF4-FFF2-40B4-BE49-F238E27FC236}">
                <a16:creationId xmlns:a16="http://schemas.microsoft.com/office/drawing/2014/main" xmlns="" id="{2EF82270-6D34-4F87-9C4E-ED6F7AEC96BD}"/>
              </a:ext>
            </a:extLst>
          </p:cNvPr>
          <p:cNvPicPr>
            <a:picLocks noChangeAspect="1"/>
          </p:cNvPicPr>
          <p:nvPr/>
        </p:nvPicPr>
        <p:blipFill>
          <a:blip r:embed="rId4"/>
          <a:stretch>
            <a:fillRect/>
          </a:stretch>
        </p:blipFill>
        <p:spPr>
          <a:xfrm>
            <a:off x="3236181" y="1330113"/>
            <a:ext cx="5462547" cy="4241507"/>
          </a:xfrm>
          <a:prstGeom prst="rect">
            <a:avLst/>
          </a:prstGeom>
        </p:spPr>
      </p:pic>
      <p:pic>
        <p:nvPicPr>
          <p:cNvPr id="7" name="Hình ảnh 6">
            <a:extLst>
              <a:ext uri="{FF2B5EF4-FFF2-40B4-BE49-F238E27FC236}">
                <a16:creationId xmlns:a16="http://schemas.microsoft.com/office/drawing/2014/main" xmlns="" id="{511EC4AE-91F6-4F4D-AE82-D63F3738A585}"/>
              </a:ext>
            </a:extLst>
          </p:cNvPr>
          <p:cNvPicPr>
            <a:picLocks noChangeAspect="1"/>
          </p:cNvPicPr>
          <p:nvPr/>
        </p:nvPicPr>
        <p:blipFill>
          <a:blip r:embed="rId3"/>
          <a:stretch>
            <a:fillRect/>
          </a:stretch>
        </p:blipFill>
        <p:spPr>
          <a:xfrm>
            <a:off x="10482985" y="43730"/>
            <a:ext cx="1598180" cy="1286383"/>
          </a:xfrm>
          <a:prstGeom prst="rect">
            <a:avLst/>
          </a:prstGeom>
        </p:spPr>
      </p:pic>
      <p:sp>
        <p:nvSpPr>
          <p:cNvPr id="8" name="Action Button: Home 7">
            <a:hlinkClick r:id="rId5"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7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remove"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620506D-D0FB-4364-9BF0-303257236434}"/>
              </a:ext>
            </a:extLst>
          </p:cNvPr>
          <p:cNvSpPr txBox="1"/>
          <p:nvPr/>
        </p:nvSpPr>
        <p:spPr>
          <a:xfrm>
            <a:off x="782035" y="106622"/>
            <a:ext cx="2645400"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latin typeface="Arial" panose="020B0604020202020204" pitchFamily="34" charset="0"/>
                <a:cs typeface="Arial" panose="020B0604020202020204" pitchFamily="34" charset="0"/>
              </a:rPr>
              <a:t>* WARM-UP</a:t>
            </a:r>
            <a:endParaRPr lang="en-US" sz="32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15" name="Rectangle 14"/>
          <p:cNvSpPr/>
          <p:nvPr/>
        </p:nvSpPr>
        <p:spPr>
          <a:xfrm>
            <a:off x="3784922" y="7452"/>
            <a:ext cx="5906387" cy="769441"/>
          </a:xfrm>
          <a:prstGeom prst="rect">
            <a:avLst/>
          </a:prstGeom>
          <a:noFill/>
        </p:spPr>
        <p:txBody>
          <a:bodyPr wrap="square" lIns="91440" tIns="45720" rIns="91440" bIns="45720">
            <a:spAutoFit/>
          </a:bodyPr>
          <a:lstStyle/>
          <a:p>
            <a:pPr algn="ctr"/>
            <a:r>
              <a:rPr lang="en-US" sz="4400" b="1" dirty="0" smtClean="0">
                <a:ln w="6600">
                  <a:solidFill>
                    <a:schemeClr val="accent2"/>
                  </a:solidFill>
                  <a:prstDash val="solid"/>
                </a:ln>
                <a:solidFill>
                  <a:srgbClr val="0070C0"/>
                </a:solidFill>
                <a:effectLst>
                  <a:outerShdw dist="38100" dir="2700000" algn="tl" rotWithShape="0">
                    <a:schemeClr val="accent2"/>
                  </a:outerShdw>
                </a:effectLst>
              </a:rPr>
              <a:t>CHATTING</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
        <p:nvSpPr>
          <p:cNvPr id="9" name="Content Placeholder 2"/>
          <p:cNvSpPr>
            <a:spLocks noGrp="1"/>
          </p:cNvSpPr>
          <p:nvPr>
            <p:ph idx="1"/>
          </p:nvPr>
        </p:nvSpPr>
        <p:spPr>
          <a:xfrm>
            <a:off x="1080463" y="1053848"/>
            <a:ext cx="6950508" cy="1248915"/>
          </a:xfrm>
        </p:spPr>
        <p:txBody>
          <a:bodyPr>
            <a:noAutofit/>
          </a:bodyPr>
          <a:lstStyle/>
          <a:p>
            <a:pPr algn="just">
              <a:lnSpc>
                <a:spcPct val="100000"/>
              </a:lnSpc>
            </a:pPr>
            <a:r>
              <a:rPr lang="en-US" sz="3600" dirty="0" smtClean="0"/>
              <a:t>Have you ever shopped online?</a:t>
            </a:r>
          </a:p>
          <a:p>
            <a:pPr algn="just">
              <a:lnSpc>
                <a:spcPct val="100000"/>
              </a:lnSpc>
            </a:pPr>
            <a:r>
              <a:rPr lang="en-US" sz="3600" dirty="0" smtClean="0"/>
              <a:t>What do you need to shop online?</a:t>
            </a:r>
            <a:endParaRPr lang="en-US" dirty="0"/>
          </a:p>
        </p:txBody>
      </p:sp>
      <p:pic>
        <p:nvPicPr>
          <p:cNvPr id="3" name="Picture 2"/>
          <p:cNvPicPr>
            <a:picLocks noChangeAspect="1"/>
          </p:cNvPicPr>
          <p:nvPr/>
        </p:nvPicPr>
        <p:blipFill>
          <a:blip r:embed="rId2"/>
          <a:stretch>
            <a:fillRect/>
          </a:stretch>
        </p:blipFill>
        <p:spPr>
          <a:xfrm>
            <a:off x="929159" y="2502800"/>
            <a:ext cx="5584658" cy="3569227"/>
          </a:xfrm>
          <a:prstGeom prst="rect">
            <a:avLst/>
          </a:prstGeom>
        </p:spPr>
      </p:pic>
      <p:sp>
        <p:nvSpPr>
          <p:cNvPr id="2" name="Rectangle 1"/>
          <p:cNvSpPr/>
          <p:nvPr/>
        </p:nvSpPr>
        <p:spPr>
          <a:xfrm>
            <a:off x="6852863" y="2872328"/>
            <a:ext cx="4890499" cy="2246769"/>
          </a:xfrm>
          <a:prstGeom prst="rect">
            <a:avLst/>
          </a:prstGeom>
        </p:spPr>
        <p:txBody>
          <a:bodyPr wrap="square">
            <a:spAutoFit/>
          </a:bodyPr>
          <a:lstStyle/>
          <a:p>
            <a:r>
              <a:rPr lang="en-US" sz="2800" i="1" dirty="0" smtClean="0">
                <a:sym typeface="Wingdings" panose="05000000000000000000" pitchFamily="2" charset="2"/>
              </a:rPr>
              <a:t> </a:t>
            </a:r>
            <a:r>
              <a:rPr lang="en-US" sz="2800" i="1" dirty="0" smtClean="0"/>
              <a:t>Shopping </a:t>
            </a:r>
            <a:r>
              <a:rPr lang="en-US" sz="2800" i="1" dirty="0"/>
              <a:t>online is simple; all you need is access to the internet and a payment method</a:t>
            </a:r>
            <a:r>
              <a:rPr lang="en-US" sz="2800" i="1" dirty="0" smtClean="0"/>
              <a:t>.</a:t>
            </a:r>
          </a:p>
          <a:p>
            <a:r>
              <a:rPr lang="en-US" sz="2800" i="1" dirty="0" smtClean="0"/>
              <a:t>- You need to have  a smartphone/ a laptop</a:t>
            </a:r>
            <a:endParaRPr lang="en-US" sz="2800" i="1" dirty="0"/>
          </a:p>
        </p:txBody>
      </p:sp>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ình ảnh 14">
            <a:extLst>
              <a:ext uri="{FF2B5EF4-FFF2-40B4-BE49-F238E27FC236}">
                <a16:creationId xmlns:a16="http://schemas.microsoft.com/office/drawing/2014/main" xmlns="" id="{6A87F6EE-F9BD-47F5-8169-878FAA1060C9}"/>
              </a:ext>
            </a:extLst>
          </p:cNvPr>
          <p:cNvPicPr>
            <a:picLocks noChangeAspect="1"/>
          </p:cNvPicPr>
          <p:nvPr/>
        </p:nvPicPr>
        <p:blipFill>
          <a:blip r:embed="rId3"/>
          <a:stretch>
            <a:fillRect/>
          </a:stretch>
        </p:blipFill>
        <p:spPr>
          <a:xfrm>
            <a:off x="52076" y="5415995"/>
            <a:ext cx="1504167" cy="1286383"/>
          </a:xfrm>
          <a:prstGeom prst="rect">
            <a:avLst/>
          </a:prstGeom>
        </p:spPr>
      </p:pic>
      <p:pic>
        <p:nvPicPr>
          <p:cNvPr id="5" name="Hình ảnh 4" descr="Ảnh có chứa mẫu họa&#10;&#10;Mô tả được tạo tự động">
            <a:extLst>
              <a:ext uri="{FF2B5EF4-FFF2-40B4-BE49-F238E27FC236}">
                <a16:creationId xmlns:a16="http://schemas.microsoft.com/office/drawing/2014/main" xmlns="" id="{2EF82270-6D34-4F87-9C4E-ED6F7AEC96BD}"/>
              </a:ext>
            </a:extLst>
          </p:cNvPr>
          <p:cNvPicPr>
            <a:picLocks noChangeAspect="1"/>
          </p:cNvPicPr>
          <p:nvPr/>
        </p:nvPicPr>
        <p:blipFill>
          <a:blip r:embed="rId4"/>
          <a:stretch>
            <a:fillRect/>
          </a:stretch>
        </p:blipFill>
        <p:spPr>
          <a:xfrm>
            <a:off x="3236181" y="1330113"/>
            <a:ext cx="5462547" cy="4241507"/>
          </a:xfrm>
          <a:prstGeom prst="rect">
            <a:avLst/>
          </a:prstGeom>
        </p:spPr>
      </p:pic>
      <p:pic>
        <p:nvPicPr>
          <p:cNvPr id="7" name="Hình ảnh 6">
            <a:extLst>
              <a:ext uri="{FF2B5EF4-FFF2-40B4-BE49-F238E27FC236}">
                <a16:creationId xmlns:a16="http://schemas.microsoft.com/office/drawing/2014/main" xmlns="" id="{511EC4AE-91F6-4F4D-AE82-D63F3738A585}"/>
              </a:ext>
            </a:extLst>
          </p:cNvPr>
          <p:cNvPicPr>
            <a:picLocks noChangeAspect="1"/>
          </p:cNvPicPr>
          <p:nvPr/>
        </p:nvPicPr>
        <p:blipFill>
          <a:blip r:embed="rId3"/>
          <a:stretch>
            <a:fillRect/>
          </a:stretch>
        </p:blipFill>
        <p:spPr>
          <a:xfrm>
            <a:off x="10581866" y="43730"/>
            <a:ext cx="1504167" cy="1286383"/>
          </a:xfrm>
          <a:prstGeom prst="rect">
            <a:avLst/>
          </a:prstGeom>
        </p:spPr>
      </p:pic>
      <p:sp>
        <p:nvSpPr>
          <p:cNvPr id="8" name="Action Button: Home 7">
            <a:hlinkClick r:id="rId5"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8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remove"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smtClean="0">
                <a:solidFill>
                  <a:srgbClr val="E0702A"/>
                </a:solidFill>
              </a:rPr>
              <a:t>1. </a:t>
            </a:r>
            <a:r>
              <a:rPr lang="en-US" sz="3200" dirty="0" smtClean="0"/>
              <a:t>You can buy a product or ___________ online.</a:t>
            </a:r>
          </a:p>
          <a:p>
            <a:pPr marL="0" indent="0" algn="just">
              <a:lnSpc>
                <a:spcPct val="150000"/>
              </a:lnSpc>
              <a:spcBef>
                <a:spcPts val="0"/>
              </a:spcBef>
              <a:buNone/>
            </a:pPr>
            <a:r>
              <a:rPr lang="en-US" sz="3200" b="1" dirty="0" smtClean="0">
                <a:solidFill>
                  <a:srgbClr val="E0702A"/>
                </a:solidFill>
              </a:rPr>
              <a:t>2. </a:t>
            </a:r>
            <a:r>
              <a:rPr lang="en-US" sz="3200" dirty="0" smtClean="0"/>
              <a:t>When shopping online, you visit a _________ website.</a:t>
            </a:r>
          </a:p>
          <a:p>
            <a:pPr marL="0" indent="0" algn="just">
              <a:lnSpc>
                <a:spcPct val="150000"/>
              </a:lnSpc>
              <a:spcBef>
                <a:spcPts val="0"/>
              </a:spcBef>
              <a:buNone/>
            </a:pPr>
            <a:r>
              <a:rPr lang="en-US" sz="3200" b="1" dirty="0" smtClean="0">
                <a:solidFill>
                  <a:srgbClr val="E0702A"/>
                </a:solidFill>
              </a:rPr>
              <a:t>3. </a:t>
            </a:r>
            <a:r>
              <a:rPr lang="en-US" sz="3200" dirty="0" smtClean="0"/>
              <a:t>Online shopping helps you save time and ___________.</a:t>
            </a:r>
          </a:p>
          <a:p>
            <a:pPr marL="0" indent="0" algn="just">
              <a:lnSpc>
                <a:spcPct val="150000"/>
              </a:lnSpc>
              <a:spcBef>
                <a:spcPts val="0"/>
              </a:spcBef>
              <a:buNone/>
            </a:pPr>
            <a:r>
              <a:rPr lang="en-US" sz="3200" b="1" dirty="0" smtClean="0">
                <a:solidFill>
                  <a:srgbClr val="E0702A"/>
                </a:solidFill>
              </a:rPr>
              <a:t>4. </a:t>
            </a:r>
            <a:r>
              <a:rPr lang="en-US" sz="3200" dirty="0" smtClean="0"/>
              <a:t>If you return a product, you still must </a:t>
            </a:r>
            <a:r>
              <a:rPr lang="en-US" sz="3200" dirty="0"/>
              <a:t>pay for the </a:t>
            </a:r>
            <a:r>
              <a:rPr lang="en-US" sz="3200" dirty="0" smtClean="0"/>
              <a:t>___________.</a:t>
            </a:r>
          </a:p>
          <a:p>
            <a:pPr marL="0" indent="0" algn="just">
              <a:lnSpc>
                <a:spcPct val="150000"/>
              </a:lnSpc>
              <a:spcBef>
                <a:spcPts val="0"/>
              </a:spcBef>
              <a:buNone/>
            </a:pPr>
            <a:r>
              <a:rPr lang="en-US" sz="3200" b="1" dirty="0" smtClean="0">
                <a:solidFill>
                  <a:srgbClr val="E0702A"/>
                </a:solidFill>
              </a:rPr>
              <a:t>5. </a:t>
            </a:r>
            <a:r>
              <a:rPr lang="en-US" sz="3200" dirty="0" smtClean="0"/>
              <a:t>Shopping online can make </a:t>
            </a:r>
            <a:r>
              <a:rPr lang="en-US" sz="3200" dirty="0"/>
              <a:t>you become a </a:t>
            </a:r>
            <a:r>
              <a:rPr lang="en-US" sz="3200" dirty="0" smtClean="0"/>
              <a:t>___________. </a:t>
            </a:r>
            <a:endParaRPr lang="en-US" sz="3200" dirty="0"/>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4894348" y="1854119"/>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service</a:t>
            </a:r>
            <a:endParaRPr lang="en-US" sz="3200" b="1" dirty="0">
              <a:solidFill>
                <a:schemeClr val="accent2">
                  <a:lumMod val="75000"/>
                </a:schemeClr>
              </a:solidFill>
              <a:cs typeface="Calibri" panose="020F0502020204030204" pitchFamily="34" charset="0"/>
            </a:endParaRPr>
          </a:p>
        </p:txBody>
      </p:sp>
      <p:sp>
        <p:nvSpPr>
          <p:cNvPr id="13" name="Google Shape;1881;p31"/>
          <p:cNvSpPr txBox="1">
            <a:spLocks/>
          </p:cNvSpPr>
          <p:nvPr/>
        </p:nvSpPr>
        <p:spPr>
          <a:xfrm>
            <a:off x="6168872" y="2566771"/>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a:t>
            </a:r>
            <a:r>
              <a:rPr lang="en-US" sz="3200" b="1" dirty="0" smtClean="0">
                <a:solidFill>
                  <a:schemeClr val="accent2">
                    <a:lumMod val="75000"/>
                  </a:schemeClr>
                </a:solidFill>
              </a:rPr>
              <a:t>eller’s</a:t>
            </a:r>
            <a:endParaRPr lang="en-US" sz="3200" b="1" dirty="0">
              <a:solidFill>
                <a:schemeClr val="accent2">
                  <a:lumMod val="75000"/>
                </a:schemeClr>
              </a:solidFill>
              <a:cs typeface="Calibri" panose="020F0502020204030204" pitchFamily="34" charset="0"/>
            </a:endParaRPr>
          </a:p>
        </p:txBody>
      </p:sp>
      <p:sp>
        <p:nvSpPr>
          <p:cNvPr id="14" name="Google Shape;1881;p31"/>
          <p:cNvSpPr txBox="1">
            <a:spLocks/>
          </p:cNvSpPr>
          <p:nvPr/>
        </p:nvSpPr>
        <p:spPr>
          <a:xfrm>
            <a:off x="7517267" y="3334634"/>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money</a:t>
            </a:r>
            <a:endParaRPr lang="en-US" sz="3200" b="1" dirty="0">
              <a:solidFill>
                <a:schemeClr val="accent2">
                  <a:lumMod val="75000"/>
                </a:schemeClr>
              </a:solidFill>
              <a:cs typeface="Calibri" panose="020F0502020204030204" pitchFamily="34" charset="0"/>
            </a:endParaRPr>
          </a:p>
        </p:txBody>
      </p:sp>
      <p:sp>
        <p:nvSpPr>
          <p:cNvPr id="17" name="Google Shape;1881;p31"/>
          <p:cNvSpPr txBox="1">
            <a:spLocks/>
          </p:cNvSpPr>
          <p:nvPr/>
        </p:nvSpPr>
        <p:spPr>
          <a:xfrm>
            <a:off x="8697170" y="407150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shipping</a:t>
            </a:r>
            <a:endParaRPr lang="en-US" sz="3200" b="1" dirty="0">
              <a:solidFill>
                <a:schemeClr val="accent2">
                  <a:lumMod val="75000"/>
                </a:schemeClr>
              </a:solidFill>
              <a:cs typeface="Calibri" panose="020F0502020204030204" pitchFamily="34" charset="0"/>
            </a:endParaRPr>
          </a:p>
        </p:txBody>
      </p:sp>
      <p:sp>
        <p:nvSpPr>
          <p:cNvPr id="18" name="Google Shape;1881;p31"/>
          <p:cNvSpPr txBox="1">
            <a:spLocks/>
          </p:cNvSpPr>
          <p:nvPr/>
        </p:nvSpPr>
        <p:spPr>
          <a:xfrm>
            <a:off x="7466965" y="477882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shopaholic</a:t>
            </a:r>
            <a:endParaRPr lang="en-US" sz="3200" b="1" dirty="0">
              <a:solidFill>
                <a:schemeClr val="accent2">
                  <a:lumMod val="75000"/>
                </a:schemeClr>
              </a:solidFill>
              <a:cs typeface="Calibri" panose="020F0502020204030204" pitchFamily="34" charset="0"/>
            </a:endParaRP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1814" y="1285379"/>
            <a:ext cx="609600" cy="609600"/>
          </a:xfrm>
          <a:prstGeom prst="rect">
            <a:avLst/>
          </a:prstGeom>
        </p:spPr>
      </p:pic>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smtClean="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endPar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5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954"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smtClean="0">
                <a:solidFill>
                  <a:srgbClr val="E0702A"/>
                </a:solidFill>
              </a:rPr>
              <a:t>1. </a:t>
            </a:r>
            <a:r>
              <a:rPr lang="en-US" sz="3200" dirty="0" smtClean="0"/>
              <a:t>You can buy a product or ___________ online.</a:t>
            </a:r>
          </a:p>
          <a:p>
            <a:pPr marL="0" indent="0" algn="just">
              <a:lnSpc>
                <a:spcPct val="150000"/>
              </a:lnSpc>
              <a:spcBef>
                <a:spcPts val="0"/>
              </a:spcBef>
              <a:buNone/>
            </a:pPr>
            <a:r>
              <a:rPr lang="en-US" sz="3200" b="1" dirty="0" smtClean="0">
                <a:solidFill>
                  <a:srgbClr val="E0702A"/>
                </a:solidFill>
              </a:rPr>
              <a:t>2. </a:t>
            </a:r>
            <a:r>
              <a:rPr lang="en-US" sz="3200" dirty="0" smtClean="0"/>
              <a:t>When shopping online, you visit a _________ website.</a:t>
            </a:r>
          </a:p>
          <a:p>
            <a:pPr marL="0" indent="0" algn="just">
              <a:lnSpc>
                <a:spcPct val="150000"/>
              </a:lnSpc>
              <a:spcBef>
                <a:spcPts val="0"/>
              </a:spcBef>
              <a:buNone/>
            </a:pPr>
            <a:r>
              <a:rPr lang="en-US" sz="3200" b="1" dirty="0" smtClean="0">
                <a:solidFill>
                  <a:srgbClr val="E0702A"/>
                </a:solidFill>
              </a:rPr>
              <a:t>3. </a:t>
            </a:r>
            <a:r>
              <a:rPr lang="en-US" sz="3200" dirty="0" smtClean="0"/>
              <a:t>Online shopping helps you save time and ___________.</a:t>
            </a:r>
          </a:p>
          <a:p>
            <a:pPr marL="0" indent="0" algn="just">
              <a:lnSpc>
                <a:spcPct val="150000"/>
              </a:lnSpc>
              <a:spcBef>
                <a:spcPts val="0"/>
              </a:spcBef>
              <a:buNone/>
            </a:pPr>
            <a:r>
              <a:rPr lang="en-US" sz="3200" b="1" dirty="0" smtClean="0">
                <a:solidFill>
                  <a:srgbClr val="E0702A"/>
                </a:solidFill>
              </a:rPr>
              <a:t>4. </a:t>
            </a:r>
            <a:r>
              <a:rPr lang="en-US" sz="3200" dirty="0" smtClean="0"/>
              <a:t>If you return a product, you still must </a:t>
            </a:r>
            <a:r>
              <a:rPr lang="en-US" sz="3200" dirty="0"/>
              <a:t>pay for the </a:t>
            </a:r>
            <a:r>
              <a:rPr lang="en-US" sz="3200" dirty="0" smtClean="0"/>
              <a:t>___________.</a:t>
            </a:r>
          </a:p>
          <a:p>
            <a:pPr marL="0" indent="0" algn="just">
              <a:lnSpc>
                <a:spcPct val="150000"/>
              </a:lnSpc>
              <a:spcBef>
                <a:spcPts val="0"/>
              </a:spcBef>
              <a:buNone/>
            </a:pPr>
            <a:r>
              <a:rPr lang="en-US" sz="3200" b="1" dirty="0" smtClean="0">
                <a:solidFill>
                  <a:srgbClr val="E0702A"/>
                </a:solidFill>
              </a:rPr>
              <a:t>5. </a:t>
            </a:r>
            <a:r>
              <a:rPr lang="en-US" sz="3200" dirty="0" smtClean="0"/>
              <a:t>Shopping online can make </a:t>
            </a:r>
            <a:r>
              <a:rPr lang="en-US" sz="3200" dirty="0"/>
              <a:t>you become a </a:t>
            </a:r>
            <a:r>
              <a:rPr lang="en-US" sz="3200" dirty="0" smtClean="0"/>
              <a:t>___________. </a:t>
            </a:r>
            <a:endParaRPr lang="en-US" sz="3200" dirty="0"/>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4894348" y="1854119"/>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service</a:t>
            </a:r>
            <a:endParaRPr lang="en-US" sz="3200" b="1" dirty="0">
              <a:solidFill>
                <a:schemeClr val="accent2">
                  <a:lumMod val="75000"/>
                </a:schemeClr>
              </a:solidFill>
              <a:cs typeface="Calibri" panose="020F0502020204030204" pitchFamily="34" charset="0"/>
            </a:endParaRPr>
          </a:p>
        </p:txBody>
      </p:sp>
      <p:sp>
        <p:nvSpPr>
          <p:cNvPr id="13" name="Google Shape;1881;p31"/>
          <p:cNvSpPr txBox="1">
            <a:spLocks/>
          </p:cNvSpPr>
          <p:nvPr/>
        </p:nvSpPr>
        <p:spPr>
          <a:xfrm>
            <a:off x="6168872" y="2566771"/>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a:t>
            </a:r>
            <a:r>
              <a:rPr lang="en-US" sz="3200" b="1" dirty="0" smtClean="0">
                <a:solidFill>
                  <a:schemeClr val="accent2">
                    <a:lumMod val="75000"/>
                  </a:schemeClr>
                </a:solidFill>
              </a:rPr>
              <a:t>eller’s</a:t>
            </a:r>
            <a:endParaRPr lang="en-US" sz="3200" b="1" dirty="0">
              <a:solidFill>
                <a:schemeClr val="accent2">
                  <a:lumMod val="75000"/>
                </a:schemeClr>
              </a:solidFill>
              <a:cs typeface="Calibri" panose="020F0502020204030204" pitchFamily="34" charset="0"/>
            </a:endParaRPr>
          </a:p>
        </p:txBody>
      </p:sp>
      <p:sp>
        <p:nvSpPr>
          <p:cNvPr id="14" name="Google Shape;1881;p31"/>
          <p:cNvSpPr txBox="1">
            <a:spLocks/>
          </p:cNvSpPr>
          <p:nvPr/>
        </p:nvSpPr>
        <p:spPr>
          <a:xfrm>
            <a:off x="7517267" y="3334634"/>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money</a:t>
            </a:r>
            <a:endParaRPr lang="en-US" sz="3200" b="1" dirty="0">
              <a:solidFill>
                <a:schemeClr val="accent2">
                  <a:lumMod val="75000"/>
                </a:schemeClr>
              </a:solidFill>
              <a:cs typeface="Calibri" panose="020F0502020204030204" pitchFamily="34" charset="0"/>
            </a:endParaRPr>
          </a:p>
        </p:txBody>
      </p:sp>
      <p:sp>
        <p:nvSpPr>
          <p:cNvPr id="17" name="Google Shape;1881;p31"/>
          <p:cNvSpPr txBox="1">
            <a:spLocks/>
          </p:cNvSpPr>
          <p:nvPr/>
        </p:nvSpPr>
        <p:spPr>
          <a:xfrm>
            <a:off x="8697170" y="407150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shipping</a:t>
            </a:r>
            <a:endParaRPr lang="en-US" sz="3200" b="1" dirty="0">
              <a:solidFill>
                <a:schemeClr val="accent2">
                  <a:lumMod val="75000"/>
                </a:schemeClr>
              </a:solidFill>
              <a:cs typeface="Calibri" panose="020F0502020204030204" pitchFamily="34" charset="0"/>
            </a:endParaRPr>
          </a:p>
        </p:txBody>
      </p:sp>
      <p:sp>
        <p:nvSpPr>
          <p:cNvPr id="18" name="Google Shape;1881;p31"/>
          <p:cNvSpPr txBox="1">
            <a:spLocks/>
          </p:cNvSpPr>
          <p:nvPr/>
        </p:nvSpPr>
        <p:spPr>
          <a:xfrm>
            <a:off x="7466965" y="477882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accent2">
                    <a:lumMod val="75000"/>
                  </a:schemeClr>
                </a:solidFill>
              </a:rPr>
              <a:t>shopaholic</a:t>
            </a:r>
            <a:endParaRPr lang="en-US" sz="3200" b="1" dirty="0">
              <a:solidFill>
                <a:schemeClr val="accent2">
                  <a:lumMod val="75000"/>
                </a:schemeClr>
              </a:solidFill>
              <a:cs typeface="Calibri" panose="020F0502020204030204" pitchFamily="34" charset="0"/>
            </a:endParaRP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1814" y="1285379"/>
            <a:ext cx="609600" cy="609600"/>
          </a:xfrm>
          <a:prstGeom prst="rect">
            <a:avLst/>
          </a:prstGeom>
        </p:spPr>
      </p:pic>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smtClean="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endPar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endParaRPr>
          </a:p>
        </p:txBody>
      </p:sp>
      <p:sp>
        <p:nvSpPr>
          <p:cNvPr id="2" name="Down Arrow Callout 1"/>
          <p:cNvSpPr/>
          <p:nvPr/>
        </p:nvSpPr>
        <p:spPr>
          <a:xfrm>
            <a:off x="10529505" y="6239164"/>
            <a:ext cx="1219200" cy="618836"/>
          </a:xfrm>
          <a:prstGeom prst="downArrowCallout">
            <a:avLst/>
          </a:prstGeom>
          <a:solidFill>
            <a:srgbClr val="FBCDCD"/>
          </a:solidFill>
          <a:ln w="28575">
            <a:solidFill>
              <a:srgbClr val="3B8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75000"/>
                  </a:schemeClr>
                </a:solidFill>
              </a:rPr>
              <a:t>Game</a:t>
            </a:r>
            <a:endParaRPr lang="en-US" b="1" dirty="0">
              <a:solidFill>
                <a:schemeClr val="accent2">
                  <a:lumMod val="75000"/>
                </a:schemeClr>
              </a:solidFill>
            </a:endParaRPr>
          </a:p>
        </p:txBody>
      </p:sp>
    </p:spTree>
    <p:extLst>
      <p:ext uri="{BB962C8B-B14F-4D97-AF65-F5344CB8AC3E}">
        <p14:creationId xmlns:p14="http://schemas.microsoft.com/office/powerpoint/2010/main" val="380969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954"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422" y="1578452"/>
            <a:ext cx="11269345" cy="3265867"/>
          </a:xfrm>
        </p:spPr>
        <p:txBody>
          <a:bodyPr>
            <a:noAutofit/>
          </a:bodyPr>
          <a:lstStyle/>
          <a:p>
            <a:pPr marL="0" indent="0" algn="just">
              <a:lnSpc>
                <a:spcPct val="120000"/>
              </a:lnSpc>
              <a:spcBef>
                <a:spcPts val="0"/>
              </a:spcBef>
              <a:buNone/>
            </a:pPr>
            <a:r>
              <a:rPr lang="en-US" sz="3200" b="1" dirty="0">
                <a:solidFill>
                  <a:srgbClr val="E0702A"/>
                </a:solidFill>
              </a:rPr>
              <a:t>1</a:t>
            </a:r>
            <a:r>
              <a:rPr lang="en-US" sz="3200" b="1" dirty="0" smtClean="0">
                <a:solidFill>
                  <a:srgbClr val="E0702A"/>
                </a:solidFill>
              </a:rPr>
              <a:t>.</a:t>
            </a:r>
            <a:r>
              <a:rPr lang="en-US" sz="3200" dirty="0" smtClean="0"/>
              <a:t> When you shop online, you can pay______ ways.</a:t>
            </a:r>
          </a:p>
          <a:p>
            <a:pPr marL="0" indent="0" algn="just">
              <a:lnSpc>
                <a:spcPct val="120000"/>
              </a:lnSpc>
              <a:spcBef>
                <a:spcPts val="0"/>
              </a:spcBef>
              <a:buNone/>
            </a:pPr>
            <a:r>
              <a:rPr lang="en-US" sz="3200" dirty="0" smtClean="0"/>
              <a:t>	</a:t>
            </a:r>
            <a:r>
              <a:rPr lang="en-US" sz="3200" dirty="0" smtClean="0">
                <a:solidFill>
                  <a:srgbClr val="00B0F0"/>
                </a:solidFill>
              </a:rPr>
              <a:t>A.</a:t>
            </a:r>
            <a:r>
              <a:rPr lang="en-US" sz="3200" dirty="0" smtClean="0"/>
              <a:t> one		</a:t>
            </a:r>
            <a:r>
              <a:rPr lang="en-US" sz="3200" dirty="0" smtClean="0">
                <a:solidFill>
                  <a:srgbClr val="00B0F0"/>
                </a:solidFill>
              </a:rPr>
              <a:t>B.</a:t>
            </a:r>
            <a:r>
              <a:rPr lang="en-US" sz="3200" dirty="0" smtClean="0"/>
              <a:t> two		</a:t>
            </a:r>
            <a:r>
              <a:rPr lang="en-US" sz="3200" dirty="0" smtClean="0">
                <a:solidFill>
                  <a:srgbClr val="00B0F0"/>
                </a:solidFill>
              </a:rPr>
              <a:t>C.</a:t>
            </a:r>
            <a:r>
              <a:rPr lang="en-US" sz="3200" dirty="0" smtClean="0"/>
              <a:t> three</a:t>
            </a:r>
          </a:p>
          <a:p>
            <a:pPr marL="0" indent="0" algn="just">
              <a:lnSpc>
                <a:spcPct val="120000"/>
              </a:lnSpc>
              <a:spcBef>
                <a:spcPts val="0"/>
              </a:spcBef>
              <a:buNone/>
            </a:pPr>
            <a:endParaRPr lang="en-US" sz="1400" dirty="0"/>
          </a:p>
          <a:p>
            <a:pPr marL="0" indent="0" algn="just">
              <a:lnSpc>
                <a:spcPct val="120000"/>
              </a:lnSpc>
              <a:spcBef>
                <a:spcPts val="0"/>
              </a:spcBef>
              <a:buNone/>
            </a:pPr>
            <a:r>
              <a:rPr lang="en-US" sz="3200" b="1" dirty="0" smtClean="0">
                <a:solidFill>
                  <a:srgbClr val="E0702A"/>
                </a:solidFill>
              </a:rPr>
              <a:t>2.</a:t>
            </a:r>
            <a:r>
              <a:rPr lang="en-US" sz="3200" dirty="0" smtClean="0"/>
              <a:t> The talk does NOT describe online shopping as_______.</a:t>
            </a:r>
          </a:p>
          <a:p>
            <a:pPr marL="0" indent="0" algn="just">
              <a:lnSpc>
                <a:spcPct val="120000"/>
              </a:lnSpc>
              <a:spcBef>
                <a:spcPts val="0"/>
              </a:spcBef>
              <a:buNone/>
            </a:pPr>
            <a:r>
              <a:rPr lang="en-US" sz="3200" dirty="0" smtClean="0"/>
              <a:t>	</a:t>
            </a:r>
            <a:r>
              <a:rPr lang="en-US" sz="3200" dirty="0" smtClean="0">
                <a:solidFill>
                  <a:srgbClr val="00B0F0"/>
                </a:solidFill>
              </a:rPr>
              <a:t>A.</a:t>
            </a:r>
            <a:r>
              <a:rPr lang="en-US" sz="3200" dirty="0" smtClean="0"/>
              <a:t> convenient	</a:t>
            </a:r>
            <a:r>
              <a:rPr lang="en-US" sz="3200" dirty="0" smtClean="0">
                <a:solidFill>
                  <a:srgbClr val="00B0F0"/>
                </a:solidFill>
              </a:rPr>
              <a:t>B.</a:t>
            </a:r>
            <a:r>
              <a:rPr lang="en-US" sz="3200" dirty="0" smtClean="0"/>
              <a:t> ease		</a:t>
            </a:r>
            <a:r>
              <a:rPr lang="en-US" sz="3200" dirty="0" smtClean="0">
                <a:solidFill>
                  <a:srgbClr val="00B0F0"/>
                </a:solidFill>
              </a:rPr>
              <a:t>C.</a:t>
            </a:r>
            <a:r>
              <a:rPr lang="en-US" sz="3200" dirty="0" smtClean="0"/>
              <a:t> interesting</a:t>
            </a:r>
          </a:p>
          <a:p>
            <a:pPr marL="0" indent="0" algn="just">
              <a:lnSpc>
                <a:spcPct val="120000"/>
              </a:lnSpc>
              <a:spcBef>
                <a:spcPts val="0"/>
              </a:spcBef>
              <a:buNone/>
            </a:pPr>
            <a:endParaRPr lang="en-US" sz="1400" dirty="0" smtClean="0"/>
          </a:p>
          <a:p>
            <a:pPr marL="0" indent="0" algn="just">
              <a:lnSpc>
                <a:spcPct val="120000"/>
              </a:lnSpc>
              <a:spcBef>
                <a:spcPts val="0"/>
              </a:spcBef>
              <a:buNone/>
            </a:pPr>
            <a:r>
              <a:rPr lang="en-US" sz="3200" b="1" dirty="0" smtClean="0">
                <a:solidFill>
                  <a:srgbClr val="E0702A"/>
                </a:solidFill>
              </a:rPr>
              <a:t>3.</a:t>
            </a:r>
            <a:r>
              <a:rPr lang="en-US" sz="3200" dirty="0" smtClean="0"/>
              <a:t> The talk is mainly about _______ of online shopping.</a:t>
            </a:r>
          </a:p>
          <a:p>
            <a:pPr marL="0" indent="0" algn="just">
              <a:lnSpc>
                <a:spcPct val="120000"/>
              </a:lnSpc>
              <a:spcBef>
                <a:spcPts val="0"/>
              </a:spcBef>
              <a:buNone/>
            </a:pPr>
            <a:r>
              <a:rPr lang="en-US" sz="3200" dirty="0" smtClean="0"/>
              <a:t>	</a:t>
            </a:r>
            <a:r>
              <a:rPr lang="en-US" sz="3200" dirty="0" smtClean="0">
                <a:solidFill>
                  <a:srgbClr val="00B0F0"/>
                </a:solidFill>
              </a:rPr>
              <a:t>A.</a:t>
            </a:r>
            <a:r>
              <a:rPr lang="en-US" sz="3200" dirty="0" smtClean="0"/>
              <a:t> always		</a:t>
            </a:r>
            <a:r>
              <a:rPr lang="en-US" sz="3200" dirty="0" smtClean="0">
                <a:solidFill>
                  <a:srgbClr val="00B0F0"/>
                </a:solidFill>
              </a:rPr>
              <a:t>B.</a:t>
            </a:r>
            <a:r>
              <a:rPr lang="en-US" sz="3200" dirty="0" smtClean="0"/>
              <a:t> sometimes	</a:t>
            </a:r>
            <a:r>
              <a:rPr lang="en-US" sz="3200" dirty="0" smtClean="0">
                <a:solidFill>
                  <a:srgbClr val="00B0F0"/>
                </a:solidFill>
              </a:rPr>
              <a:t>C.</a:t>
            </a:r>
            <a:r>
              <a:rPr lang="en-US" sz="3200" dirty="0" smtClean="0"/>
              <a:t> rarely </a:t>
            </a:r>
          </a:p>
          <a:p>
            <a:pPr marL="0" indent="0" algn="just">
              <a:lnSpc>
                <a:spcPct val="120000"/>
              </a:lnSpc>
              <a:spcBef>
                <a:spcPts val="0"/>
              </a:spcBef>
              <a:buNone/>
            </a:pPr>
            <a:endParaRPr lang="en-US" sz="3200" dirty="0"/>
          </a:p>
        </p:txBody>
      </p:sp>
      <p:sp>
        <p:nvSpPr>
          <p:cNvPr id="34" name="Rounded Rectangle 33"/>
          <p:cNvSpPr/>
          <p:nvPr/>
        </p:nvSpPr>
        <p:spPr>
          <a:xfrm>
            <a:off x="566244" y="8211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9029" y="69984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21635" y="845536"/>
            <a:ext cx="720138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again and choose the correct answer A, B, or C.</a:t>
            </a:r>
            <a:endParaRPr lang="en-US" sz="2400" b="1" dirty="0">
              <a:effectLst>
                <a:glow rad="88900">
                  <a:schemeClr val="bg1"/>
                </a:glow>
              </a:effectLst>
              <a:cs typeface="Arial" panose="020B0604020202020204" pitchFamily="34" charset="0"/>
            </a:endParaRPr>
          </a:p>
        </p:txBody>
      </p:sp>
      <p:sp>
        <p:nvSpPr>
          <p:cNvPr id="13" name="Oval 12"/>
          <p:cNvSpPr/>
          <p:nvPr/>
        </p:nvSpPr>
        <p:spPr>
          <a:xfrm>
            <a:off x="4064178" y="2272729"/>
            <a:ext cx="555585" cy="5348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794240" y="3685445"/>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6794240" y="5115570"/>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 name="Track 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9167" y="235936"/>
            <a:ext cx="609600" cy="609600"/>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7196"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13" grpId="0" animBg="1"/>
      <p:bldP spid="1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75754" y="8723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539" y="773452"/>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78360" y="782705"/>
            <a:ext cx="10166557"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a:t>
            </a:r>
            <a:r>
              <a:rPr lang="en-US" sz="2400" b="1" dirty="0">
                <a:effectLst>
                  <a:glow rad="88900">
                    <a:schemeClr val="bg1"/>
                  </a:glow>
                </a:effectLst>
                <a:cs typeface="Arial" panose="020B0604020202020204" pitchFamily="34" charset="0"/>
              </a:rPr>
              <a:t>in pairs. Choose a type of shopping from the list. Discuss and take notes of its advantages and disadvantages.</a:t>
            </a:r>
          </a:p>
        </p:txBody>
      </p:sp>
      <p:sp>
        <p:nvSpPr>
          <p:cNvPr id="12" name="TextBox 11"/>
          <p:cNvSpPr txBox="1"/>
          <p:nvPr/>
        </p:nvSpPr>
        <p:spPr>
          <a:xfrm>
            <a:off x="902703" y="25931"/>
            <a:ext cx="2477806"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WRITING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474378" y="1571002"/>
            <a:ext cx="11374519" cy="4678204"/>
          </a:xfrm>
          <a:prstGeom prst="rect">
            <a:avLst/>
          </a:prstGeom>
        </p:spPr>
        <p:txBody>
          <a:bodyPr wrap="square">
            <a:spAutoFit/>
          </a:bodyPr>
          <a:lstStyle/>
          <a:p>
            <a:r>
              <a:rPr lang="en-US" sz="2600" smtClean="0"/>
              <a:t>1. Shopping online</a:t>
            </a:r>
          </a:p>
          <a:p>
            <a:r>
              <a:rPr lang="en-US" sz="2000" i="1">
                <a:solidFill>
                  <a:srgbClr val="00B0F0"/>
                </a:solidFill>
              </a:rPr>
              <a:t>Advantages: </a:t>
            </a:r>
            <a:r>
              <a:rPr lang="en-US" sz="2000"/>
              <a:t>easy, convenient, save the trouble of travelling, time, and money.</a:t>
            </a:r>
          </a:p>
          <a:p>
            <a:r>
              <a:rPr lang="en-US" sz="2000" i="1">
                <a:solidFill>
                  <a:srgbClr val="E0702A"/>
                </a:solidFill>
              </a:rPr>
              <a:t>Disadvantages:</a:t>
            </a:r>
            <a:r>
              <a:rPr lang="en-US" sz="2000">
                <a:solidFill>
                  <a:srgbClr val="E0702A"/>
                </a:solidFill>
              </a:rPr>
              <a:t> </a:t>
            </a:r>
            <a:r>
              <a:rPr lang="en-US" sz="2000"/>
              <a:t>the products you receive might not exactly be what you expect, you can return an item, but you have to pay for the shipping, and you can easily become a shopaholic</a:t>
            </a:r>
            <a:r>
              <a:rPr lang="en-US" sz="2000" smtClean="0"/>
              <a:t>.</a:t>
            </a:r>
          </a:p>
          <a:p>
            <a:r>
              <a:rPr lang="en-US" sz="1000"/>
              <a:t/>
            </a:r>
            <a:br>
              <a:rPr lang="en-US" sz="1000"/>
            </a:br>
            <a:r>
              <a:rPr lang="en-US" sz="2600" smtClean="0"/>
              <a:t>2</a:t>
            </a:r>
            <a:r>
              <a:rPr lang="en-US" sz="2600"/>
              <a:t>. Shopping at a </a:t>
            </a:r>
            <a:r>
              <a:rPr lang="en-US" sz="2600" smtClean="0"/>
              <a:t>supermarket</a:t>
            </a:r>
          </a:p>
          <a:p>
            <a:r>
              <a:rPr lang="en-US" sz="2000" i="1">
                <a:solidFill>
                  <a:srgbClr val="00B0F0"/>
                </a:solidFill>
              </a:rPr>
              <a:t>Advantages: </a:t>
            </a:r>
            <a:r>
              <a:rPr lang="en-US" sz="2000"/>
              <a:t>easy, convenient, availability of many goods under one roof, a lot of  promotions, don’t have to bargain, safe from heat and rain, no need to travel to multiple shops.</a:t>
            </a:r>
          </a:p>
          <a:p>
            <a:r>
              <a:rPr lang="en-US" sz="2000" i="1">
                <a:solidFill>
                  <a:srgbClr val="E0702A"/>
                </a:solidFill>
              </a:rPr>
              <a:t>Disadvantages:</a:t>
            </a:r>
            <a:r>
              <a:rPr lang="en-US" sz="2000">
                <a:solidFill>
                  <a:srgbClr val="E0702A"/>
                </a:solidFill>
              </a:rPr>
              <a:t> </a:t>
            </a:r>
            <a:r>
              <a:rPr lang="en-US" sz="2000"/>
              <a:t>unnecessary shopping because of discounts and convenience</a:t>
            </a:r>
            <a:r>
              <a:rPr lang="en-US" sz="2000" smtClean="0"/>
              <a:t>.</a:t>
            </a:r>
          </a:p>
          <a:p>
            <a:endParaRPr lang="en-US" sz="1000"/>
          </a:p>
          <a:p>
            <a:r>
              <a:rPr lang="en-US" sz="2600" smtClean="0"/>
              <a:t>3</a:t>
            </a:r>
            <a:r>
              <a:rPr lang="en-US" sz="2600"/>
              <a:t>. Shopping at an open-air </a:t>
            </a:r>
            <a:r>
              <a:rPr lang="en-US" sz="2600" smtClean="0"/>
              <a:t>market</a:t>
            </a:r>
          </a:p>
          <a:p>
            <a:r>
              <a:rPr lang="en-US" sz="2000" i="1">
                <a:solidFill>
                  <a:srgbClr val="00B0F0"/>
                </a:solidFill>
              </a:rPr>
              <a:t>Advantages: </a:t>
            </a:r>
            <a:r>
              <a:rPr lang="en-US" sz="2000"/>
              <a:t>you can bargain, sellers can share advice about the things you buy, you can taste what you buy (bread, fruits…), develop close relations between sellers and buyers.</a:t>
            </a:r>
          </a:p>
          <a:p>
            <a:r>
              <a:rPr lang="en-US" sz="2000" i="1">
                <a:solidFill>
                  <a:srgbClr val="E0702A"/>
                </a:solidFill>
              </a:rPr>
              <a:t>Disadvantages:</a:t>
            </a:r>
            <a:r>
              <a:rPr lang="en-US" sz="2000">
                <a:solidFill>
                  <a:srgbClr val="E0702A"/>
                </a:solidFill>
              </a:rPr>
              <a:t> </a:t>
            </a:r>
            <a:r>
              <a:rPr lang="en-US" sz="2000"/>
              <a:t>limited operating hours, the number of sellers depends on weather, not easy to return items, affected by the weather (hot, rainy, snowy…), often lacks parking lots</a:t>
            </a:r>
            <a:r>
              <a:rPr lang="en-US" sz="2000" smtClean="0"/>
              <a:t>.</a:t>
            </a:r>
            <a:endParaRPr lang="en-US" sz="2000"/>
          </a:p>
        </p:txBody>
      </p:sp>
    </p:spTree>
    <p:extLst>
      <p:ext uri="{BB962C8B-B14F-4D97-AF65-F5344CB8AC3E}">
        <p14:creationId xmlns:p14="http://schemas.microsoft.com/office/powerpoint/2010/main" val="2090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21669" y="83721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74454" y="7263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094644" y="746970"/>
            <a:ext cx="1088070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(80-100 words) about the advantages or disadvantages of a type of shopping. Use the ideas in 4.</a:t>
            </a:r>
          </a:p>
        </p:txBody>
      </p:sp>
      <p:sp>
        <p:nvSpPr>
          <p:cNvPr id="22" name="Content Placeholder 2"/>
          <p:cNvSpPr>
            <a:spLocks noGrp="1"/>
          </p:cNvSpPr>
          <p:nvPr>
            <p:ph idx="1"/>
          </p:nvPr>
        </p:nvSpPr>
        <p:spPr>
          <a:xfrm>
            <a:off x="592038" y="1775692"/>
            <a:ext cx="9487599" cy="3105190"/>
          </a:xfrm>
        </p:spPr>
        <p:txBody>
          <a:bodyPr/>
          <a:lstStyle/>
          <a:p>
            <a:pPr>
              <a:lnSpc>
                <a:spcPct val="100000"/>
              </a:lnSpc>
            </a:pPr>
            <a:r>
              <a:rPr lang="en-US" b="1" dirty="0" smtClean="0"/>
              <a:t>You can use the suggestions below:</a:t>
            </a:r>
          </a:p>
          <a:p>
            <a:pPr>
              <a:lnSpc>
                <a:spcPct val="100000"/>
              </a:lnSpc>
              <a:buFontTx/>
              <a:buChar char="-"/>
            </a:pPr>
            <a:r>
              <a:rPr lang="en-US" dirty="0" smtClean="0"/>
              <a:t>Shopping … </a:t>
            </a:r>
            <a:r>
              <a:rPr lang="en-US" dirty="0"/>
              <a:t>i</a:t>
            </a:r>
            <a:r>
              <a:rPr lang="en-US" dirty="0" smtClean="0"/>
              <a:t>s interesting/ convenient/ safe/ …</a:t>
            </a:r>
            <a:endParaRPr lang="en-US" dirty="0"/>
          </a:p>
          <a:p>
            <a:pPr marL="0" indent="0">
              <a:lnSpc>
                <a:spcPct val="100000"/>
              </a:lnSpc>
              <a:buNone/>
            </a:pPr>
            <a:r>
              <a:rPr lang="en-US" dirty="0" smtClean="0"/>
              <a:t>Firstly, …</a:t>
            </a:r>
          </a:p>
          <a:p>
            <a:pPr marL="0" indent="0">
              <a:lnSpc>
                <a:spcPct val="100000"/>
              </a:lnSpc>
              <a:buNone/>
            </a:pPr>
            <a:r>
              <a:rPr lang="en-US" dirty="0" smtClean="0"/>
              <a:t>Secondly, …</a:t>
            </a:r>
            <a:endParaRPr lang="en-US" dirty="0"/>
          </a:p>
        </p:txBody>
      </p:sp>
      <p:pic>
        <p:nvPicPr>
          <p:cNvPr id="4" name="Picture 3"/>
          <p:cNvPicPr>
            <a:picLocks noChangeAspect="1"/>
          </p:cNvPicPr>
          <p:nvPr/>
        </p:nvPicPr>
        <p:blipFill>
          <a:blip r:embed="rId3"/>
          <a:stretch>
            <a:fillRect/>
          </a:stretch>
        </p:blipFill>
        <p:spPr>
          <a:xfrm>
            <a:off x="5636068" y="2918085"/>
            <a:ext cx="6050034" cy="3524279"/>
          </a:xfrm>
          <a:prstGeom prst="rect">
            <a:avLst/>
          </a:prstGeom>
        </p:spPr>
      </p:pic>
      <p:sp>
        <p:nvSpPr>
          <p:cNvPr id="5" name="TextBox 4"/>
          <p:cNvSpPr txBox="1"/>
          <p:nvPr/>
        </p:nvSpPr>
        <p:spPr>
          <a:xfrm>
            <a:off x="7092254" y="4062944"/>
            <a:ext cx="3597954"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Writing</a:t>
            </a:r>
            <a:endParaRPr lang="en-US" sz="6000" b="1" i="1" dirty="0">
              <a:solidFill>
                <a:schemeClr val="accent6">
                  <a:lumMod val="75000"/>
                </a:schemeClr>
              </a:solidFill>
              <a:latin typeface=".VnCommercial Script" panose="020B7200000000000000" pitchFamily="34" charset="0"/>
            </a:endParaRPr>
          </a:p>
        </p:txBody>
      </p:sp>
      <p:sp>
        <p:nvSpPr>
          <p:cNvPr id="13" name="TextBox 12"/>
          <p:cNvSpPr txBox="1"/>
          <p:nvPr/>
        </p:nvSpPr>
        <p:spPr>
          <a:xfrm>
            <a:off x="902703" y="25931"/>
            <a:ext cx="2477806"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WRITING</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302" y="1320644"/>
            <a:ext cx="11068406" cy="4006129"/>
          </a:xfrm>
          <a:solidFill>
            <a:schemeClr val="accent4">
              <a:lumMod val="20000"/>
              <a:lumOff val="80000"/>
            </a:schemeClr>
          </a:solidFill>
        </p:spPr>
        <p:txBody>
          <a:bodyPr>
            <a:normAutofit/>
          </a:bodyPr>
          <a:lstStyle/>
          <a:p>
            <a:pPr marL="0" indent="0" algn="just">
              <a:lnSpc>
                <a:spcPct val="150000"/>
              </a:lnSpc>
              <a:buNone/>
            </a:pPr>
            <a:r>
              <a:rPr lang="en-US" dirty="0" smtClean="0">
                <a:latin typeface=".VnMonotype corsiva" panose="020B7200000000000000" pitchFamily="34" charset="0"/>
              </a:rPr>
              <a:t>	</a:t>
            </a:r>
            <a:r>
              <a:rPr lang="en-US" dirty="0" smtClean="0">
                <a:latin typeface="Arial Narrow" panose="020B0606020202030204" pitchFamily="34" charset="0"/>
              </a:rPr>
              <a:t>I </a:t>
            </a:r>
            <a:r>
              <a:rPr lang="en-US" dirty="0">
                <a:latin typeface="Arial Narrow" panose="020B0606020202030204" pitchFamily="34" charset="0"/>
              </a:rPr>
              <a:t>often go shopping at the open-air market near my house. However, there are some things I do not like about it. Firstly, it is outdoor. On rainy or hot days, it is uncomfortable to shop. Secondly, the sellers usually ask for a higher price than the value of the goods, so you have to bargain. It is not easy if you do not know the actual price of an item. Another disadvantage is hygiene. Fresh products like vegetables are often not very clean.</a:t>
            </a:r>
          </a:p>
        </p:txBody>
      </p:sp>
      <p:sp>
        <p:nvSpPr>
          <p:cNvPr id="17" name="TextBox 16"/>
          <p:cNvSpPr txBox="1"/>
          <p:nvPr/>
        </p:nvSpPr>
        <p:spPr>
          <a:xfrm>
            <a:off x="795595" y="173795"/>
            <a:ext cx="3530487" cy="584775"/>
          </a:xfrm>
          <a:prstGeom prst="rect">
            <a:avLst/>
          </a:prstGeom>
          <a:noFill/>
        </p:spPr>
        <p:txBody>
          <a:bodyPr wrap="square" rtlCol="0">
            <a:spAutoFit/>
          </a:bodyPr>
          <a:lstStyle/>
          <a:p>
            <a:r>
              <a:rPr lang="en-US" sz="3200" b="1" i="1" dirty="0" smtClean="0">
                <a:solidFill>
                  <a:schemeClr val="accent6">
                    <a:lumMod val="75000"/>
                  </a:schemeClr>
                </a:solidFill>
                <a:latin typeface=".VnCommercial Script" panose="020B7200000000000000" pitchFamily="34" charset="0"/>
              </a:rPr>
              <a:t>* Sample writing:</a:t>
            </a:r>
            <a:endParaRPr lang="en-US" sz="3200" b="1" i="1" dirty="0">
              <a:solidFill>
                <a:schemeClr val="accent6">
                  <a:lumMod val="75000"/>
                </a:schemeClr>
              </a:solidFill>
              <a:latin typeface=".VnCommercial Script" panose="020B7200000000000000" pitchFamily="34" charset="0"/>
            </a:endParaRPr>
          </a:p>
        </p:txBody>
      </p:sp>
    </p:spTree>
    <p:extLst>
      <p:ext uri="{BB962C8B-B14F-4D97-AF65-F5344CB8AC3E}">
        <p14:creationId xmlns:p14="http://schemas.microsoft.com/office/powerpoint/2010/main" val="1512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43300" y="113110"/>
            <a:ext cx="4094169"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985D3B7-A40A-4421-9C5F-777653C71BC7}"/>
              </a:ext>
            </a:extLst>
          </p:cNvPr>
          <p:cNvSpPr txBox="1"/>
          <p:nvPr/>
        </p:nvSpPr>
        <p:spPr>
          <a:xfrm>
            <a:off x="958122" y="1457819"/>
            <a:ext cx="977022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smtClean="0"/>
              <a:t>Listen about online shopping</a:t>
            </a:r>
            <a:endParaRPr lang="en-US" sz="3200" dirty="0"/>
          </a:p>
          <a:p>
            <a:pPr marL="457200" indent="-457200">
              <a:lnSpc>
                <a:spcPct val="150000"/>
              </a:lnSpc>
              <a:buFont typeface="Wingdings" panose="05000000000000000000" pitchFamily="2" charset="2"/>
              <a:buChar char="ü"/>
            </a:pPr>
            <a:r>
              <a:rPr lang="en-US" sz="3200" dirty="0" smtClean="0"/>
              <a:t>Write a paragraph about </a:t>
            </a:r>
            <a:r>
              <a:rPr lang="en-US" sz="3200" dirty="0"/>
              <a:t>a</a:t>
            </a:r>
            <a:r>
              <a:rPr lang="en-US" sz="3200" dirty="0" smtClean="0"/>
              <a:t>dvantages or disadvantages of a kind of shopping.</a:t>
            </a:r>
            <a:endParaRPr lang="en-US" sz="3200" dirty="0"/>
          </a:p>
        </p:txBody>
      </p:sp>
      <p:pic>
        <p:nvPicPr>
          <p:cNvPr id="2050" name="Picture 2" descr="Recruiting Action Plan Wrap-Up – firecrackers">
            <a:extLst>
              <a:ext uri="{FF2B5EF4-FFF2-40B4-BE49-F238E27FC236}">
                <a16:creationId xmlns:a16="http://schemas.microsoft.com/office/drawing/2014/main" xmlns=""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322" y="697885"/>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312" y="2207491"/>
            <a:ext cx="9596470" cy="1754326"/>
          </a:xfrm>
          <a:prstGeom prst="rect">
            <a:avLst/>
          </a:prstGeom>
          <a:noFill/>
        </p:spPr>
        <p:txBody>
          <a:bodyPr wrap="square" rtlCol="0">
            <a:spAutoFit/>
          </a:bodyPr>
          <a:lstStyle/>
          <a:p>
            <a:pPr marL="457200" indent="-457200">
              <a:lnSpc>
                <a:spcPct val="150000"/>
              </a:lnSpc>
              <a:buFontTx/>
              <a:buChar char="-"/>
            </a:pPr>
            <a:r>
              <a:rPr lang="en-US" sz="3600" dirty="0" smtClean="0"/>
              <a:t>Do </a:t>
            </a:r>
            <a:r>
              <a:rPr lang="en-US" sz="3600" dirty="0"/>
              <a:t>exercise </a:t>
            </a:r>
            <a:r>
              <a:rPr lang="en-US" sz="3600" dirty="0" smtClean="0"/>
              <a:t>in the workbook</a:t>
            </a:r>
          </a:p>
          <a:p>
            <a:pPr marL="457200" indent="-457200">
              <a:lnSpc>
                <a:spcPct val="150000"/>
              </a:lnSpc>
              <a:buFontTx/>
              <a:buChar char="-"/>
            </a:pPr>
            <a:r>
              <a:rPr lang="en-US" sz="3600" dirty="0"/>
              <a:t>Rewrite the paragraph in the notebook.</a:t>
            </a:r>
          </a:p>
        </p:txBody>
      </p:sp>
      <p:pic>
        <p:nvPicPr>
          <p:cNvPr id="9" name="Picture 8">
            <a:extLst>
              <a:ext uri="{FF2B5EF4-FFF2-40B4-BE49-F238E27FC236}">
                <a16:creationId xmlns:a16="http://schemas.microsoft.com/office/drawing/2014/main" xmlns=""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767565" y="3583179"/>
            <a:ext cx="4249429" cy="2965261"/>
          </a:xfrm>
          <a:prstGeom prst="rect">
            <a:avLst/>
          </a:prstGeom>
        </p:spPr>
      </p:pic>
      <p:sp>
        <p:nvSpPr>
          <p:cNvPr id="14" name="Rectangle 25603"/>
          <p:cNvSpPr>
            <a:spLocks noChangeArrowheads="1" noChangeShapeType="1" noTextEdit="1"/>
          </p:cNvSpPr>
          <p:nvPr/>
        </p:nvSpPr>
        <p:spPr bwMode="auto">
          <a:xfrm>
            <a:off x="3657600" y="0"/>
            <a:ext cx="5181600" cy="1468582"/>
          </a:xfrm>
          <a:prstGeom prst="rect">
            <a:avLst/>
          </a:prstGeom>
        </p:spPr>
        <p:txBody>
          <a:bodyPr wrap="none" lIns="91427" tIns="45714" rIns="91427" bIns="45714" fromWordArt="1">
            <a:prstTxWarp prst="textCurveUp">
              <a:avLst>
                <a:gd name="adj" fmla="val 40356"/>
              </a:avLst>
            </a:prstTxWarp>
          </a:bodyPr>
          <a:lstStyle/>
          <a:p>
            <a:pPr algn="ctr"/>
            <a:r>
              <a:rPr lang="en-GB" sz="3600" b="1" kern="10" dirty="0" smtClean="0">
                <a:ln w="12700">
                  <a:solidFill>
                    <a:srgbClr val="000000"/>
                  </a:solidFill>
                  <a:round/>
                  <a:headEnd/>
                  <a:tailEnd/>
                </a:ln>
                <a:solidFill>
                  <a:schemeClr val="accent2">
                    <a:lumMod val="75000"/>
                  </a:schemeClr>
                </a:solidFill>
                <a:effectLst>
                  <a:outerShdw dist="45791" dir="2021404" algn="ctr" rotWithShape="0">
                    <a:srgbClr val="808080">
                      <a:alpha val="79999"/>
                    </a:srgbClr>
                  </a:outerShdw>
                </a:effectLst>
                <a:latin typeface="Arial"/>
                <a:cs typeface="Arial"/>
              </a:rPr>
              <a:t>* Homework</a:t>
            </a:r>
            <a:r>
              <a:rPr lang="en-GB" sz="3600" b="1" kern="10" dirty="0">
                <a:ln w="12700">
                  <a:solidFill>
                    <a:srgbClr val="000000"/>
                  </a:solidFill>
                  <a:round/>
                  <a:headEnd/>
                  <a:tailEnd/>
                </a:ln>
                <a:solidFill>
                  <a:schemeClr val="accent2">
                    <a:lumMod val="75000"/>
                  </a:schemeClr>
                </a:solidFill>
                <a:effectLst>
                  <a:outerShdw dist="45791" dir="2021404" algn="ctr" rotWithShape="0">
                    <a:srgbClr val="808080">
                      <a:alpha val="79999"/>
                    </a:srgbClr>
                  </a:outerShdw>
                </a:effectLst>
                <a:latin typeface="Arial"/>
                <a:cs typeface="Arial"/>
              </a:rPr>
              <a:t>:</a:t>
            </a:r>
          </a:p>
        </p:txBody>
      </p:sp>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2175" y="2844800"/>
            <a:ext cx="38655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96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99427" y="1155181"/>
            <a:ext cx="3528012" cy="625641"/>
          </a:xfrm>
          <a:prstGeom prst="roundRect">
            <a:avLst>
              <a:gd name="adj" fmla="val 4266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TextBox 35"/>
          <p:cNvSpPr txBox="1"/>
          <p:nvPr/>
        </p:nvSpPr>
        <p:spPr>
          <a:xfrm>
            <a:off x="4345712" y="1253525"/>
            <a:ext cx="3160657" cy="461665"/>
          </a:xfrm>
          <a:prstGeom prst="rect">
            <a:avLst/>
          </a:prstGeom>
          <a:noFill/>
        </p:spPr>
        <p:txBody>
          <a:bodyPr wrap="square" rtlCol="0">
            <a:spAutoFit/>
          </a:bodyPr>
          <a:lstStyle/>
          <a:p>
            <a:r>
              <a:rPr lang="en-US" sz="2400" b="1" dirty="0">
                <a:solidFill>
                  <a:schemeClr val="bg1"/>
                </a:solidFill>
              </a:rPr>
              <a:t>LESSON 6</a:t>
            </a:r>
            <a:r>
              <a:rPr lang="en-US" sz="2400" b="1" dirty="0" smtClean="0">
                <a:solidFill>
                  <a:schemeClr val="bg1"/>
                </a:solidFill>
              </a:rPr>
              <a:t>:  SKILLS 2</a:t>
            </a:r>
            <a:endParaRPr lang="en-US" sz="2800" b="1" dirty="0">
              <a:solidFill>
                <a:schemeClr val="bg1"/>
              </a:solidFill>
            </a:endParaRPr>
          </a:p>
        </p:txBody>
      </p:sp>
      <p:sp>
        <p:nvSpPr>
          <p:cNvPr id="40" name="TextBox 39"/>
          <p:cNvSpPr txBox="1"/>
          <p:nvPr/>
        </p:nvSpPr>
        <p:spPr>
          <a:xfrm>
            <a:off x="928438" y="132929"/>
            <a:ext cx="5175182"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PERIOD 67: UNIT</a:t>
            </a:r>
            <a:endParaRPr lang="en-US" sz="4000" b="1" dirty="0">
              <a:solidFill>
                <a:schemeClr val="bg1"/>
              </a:solidFill>
              <a:latin typeface="Myriad Pro" pitchFamily="34" charset="0"/>
            </a:endParaRPr>
          </a:p>
        </p:txBody>
      </p:sp>
      <p:sp>
        <p:nvSpPr>
          <p:cNvPr id="41" name="TextBox 40"/>
          <p:cNvSpPr txBox="1"/>
          <p:nvPr/>
        </p:nvSpPr>
        <p:spPr>
          <a:xfrm>
            <a:off x="5427379"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 : 8 : 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pic>
        <p:nvPicPr>
          <p:cNvPr id="16" name="Picture 15"/>
          <p:cNvPicPr>
            <a:picLocks noChangeAspect="1"/>
          </p:cNvPicPr>
          <p:nvPr/>
        </p:nvPicPr>
        <p:blipFill>
          <a:blip r:embed="rId2"/>
          <a:stretch>
            <a:fillRect/>
          </a:stretch>
        </p:blipFill>
        <p:spPr>
          <a:xfrm>
            <a:off x="4135730" y="2239246"/>
            <a:ext cx="3853229" cy="3629766"/>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179917" y="5143748"/>
            <a:ext cx="455233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a</a:t>
            </a:r>
            <a:r>
              <a:rPr lang="en-US" sz="5400" b="1" dirty="0" smtClean="0">
                <a:solidFill>
                  <a:srgbClr val="AD4F0F"/>
                </a:solidFill>
              </a:rPr>
              <a:t>ccess (n): </a:t>
            </a:r>
            <a:endParaRPr lang="en-US" sz="5400" b="1" dirty="0">
              <a:solidFill>
                <a:srgbClr val="AD4F0F"/>
              </a:solidFill>
              <a:cs typeface="Calibri" panose="020F0502020204030204" pitchFamily="34" charset="0"/>
            </a:endParaRPr>
          </a:p>
        </p:txBody>
      </p:sp>
      <p:sp>
        <p:nvSpPr>
          <p:cNvPr id="12" name="Rectangle 11"/>
          <p:cNvSpPr/>
          <p:nvPr/>
        </p:nvSpPr>
        <p:spPr>
          <a:xfrm>
            <a:off x="5183912" y="5288340"/>
            <a:ext cx="5377921" cy="830997"/>
          </a:xfrm>
          <a:prstGeom prst="rect">
            <a:avLst/>
          </a:prstGeom>
        </p:spPr>
        <p:txBody>
          <a:bodyPr wrap="square">
            <a:spAutoFit/>
          </a:bodyPr>
          <a:lstStyle/>
          <a:p>
            <a:pPr lvl="0" algn="ctr"/>
            <a:r>
              <a:rPr lang="en-US" sz="4800" dirty="0" err="1" smtClean="0"/>
              <a:t>quyền</a:t>
            </a:r>
            <a:r>
              <a:rPr lang="en-US" sz="4800" dirty="0" smtClean="0"/>
              <a:t> </a:t>
            </a:r>
            <a:r>
              <a:rPr lang="en-US" sz="4800" dirty="0" err="1" smtClean="0"/>
              <a:t>truy</a:t>
            </a:r>
            <a:r>
              <a:rPr lang="en-US" sz="4800" dirty="0" smtClean="0"/>
              <a:t> </a:t>
            </a:r>
            <a:r>
              <a:rPr lang="en-US" sz="4800" dirty="0" err="1" smtClean="0"/>
              <a:t>cập</a:t>
            </a:r>
            <a:r>
              <a:rPr lang="en-US" sz="4800" dirty="0" smtClean="0"/>
              <a:t> </a:t>
            </a:r>
            <a:r>
              <a:rPr lang="en-US" sz="4800" dirty="0" err="1" smtClean="0"/>
              <a:t>vào</a:t>
            </a:r>
            <a:endParaRPr lang="en-US" sz="4800" dirty="0"/>
          </a:p>
        </p:txBody>
      </p:sp>
      <p:sp>
        <p:nvSpPr>
          <p:cNvPr id="2" name="Rectangle 1"/>
          <p:cNvSpPr/>
          <p:nvPr/>
        </p:nvSpPr>
        <p:spPr>
          <a:xfrm>
            <a:off x="2846869" y="6119337"/>
            <a:ext cx="1700914"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ækses</a:t>
            </a:r>
            <a:r>
              <a:rPr lang="en-US" sz="3200" b="1" dirty="0">
                <a:solidFill>
                  <a:schemeClr val="accent5">
                    <a:lumMod val="50000"/>
                  </a:schemeClr>
                </a:solidFill>
              </a:rPr>
              <a:t>/</a:t>
            </a:r>
          </a:p>
        </p:txBody>
      </p:sp>
      <p:sp>
        <p:nvSpPr>
          <p:cNvPr id="4" name="Rectangle 3"/>
          <p:cNvSpPr/>
          <p:nvPr/>
        </p:nvSpPr>
        <p:spPr>
          <a:xfrm>
            <a:off x="487067" y="8090"/>
            <a:ext cx="4158727" cy="769441"/>
          </a:xfrm>
          <a:prstGeom prst="rect">
            <a:avLst/>
          </a:prstGeom>
          <a:noFill/>
        </p:spPr>
        <p:txBody>
          <a:bodyPr wrap="square" lIns="91440" tIns="45720" rIns="91440" bIns="45720">
            <a:spAutoFit/>
          </a:bodyPr>
          <a:lstStyle/>
          <a:p>
            <a:pPr algn="ctr"/>
            <a:r>
              <a:rPr lang="en-US" sz="4400" b="1" dirty="0" smtClean="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2044557" y="777531"/>
            <a:ext cx="7094113" cy="4415784"/>
          </a:xfrm>
          <a:prstGeom prst="rect">
            <a:avLst/>
          </a:prstGeom>
        </p:spPr>
      </p:pic>
      <p:pic>
        <p:nvPicPr>
          <p:cNvPr id="8"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520" y="4796814"/>
            <a:ext cx="693868" cy="69386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61570" y="5072857"/>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smtClean="0">
                <a:solidFill>
                  <a:srgbClr val="AD4F0F"/>
                </a:solidFill>
              </a:rPr>
              <a:t>- purchase </a:t>
            </a:r>
            <a:r>
              <a:rPr lang="en-US" sz="4400" b="1" dirty="0" smtClean="0">
                <a:solidFill>
                  <a:srgbClr val="AD4F0F"/>
                </a:solidFill>
                <a:cs typeface="Calibri" panose="020F0502020204030204" pitchFamily="34" charset="0"/>
              </a:rPr>
              <a:t>(v): </a:t>
            </a:r>
            <a:endParaRPr lang="en-US" sz="4400" b="1" dirty="0">
              <a:solidFill>
                <a:srgbClr val="AD4F0F"/>
              </a:solidFill>
              <a:cs typeface="Calibri" panose="020F0502020204030204" pitchFamily="34" charset="0"/>
            </a:endParaRPr>
          </a:p>
        </p:txBody>
      </p:sp>
      <p:sp>
        <p:nvSpPr>
          <p:cNvPr id="12" name="Rectangle 11"/>
          <p:cNvSpPr/>
          <p:nvPr/>
        </p:nvSpPr>
        <p:spPr>
          <a:xfrm>
            <a:off x="4969769" y="5095082"/>
            <a:ext cx="4897301" cy="830997"/>
          </a:xfrm>
          <a:prstGeom prst="rect">
            <a:avLst/>
          </a:prstGeom>
        </p:spPr>
        <p:txBody>
          <a:bodyPr wrap="square">
            <a:spAutoFit/>
          </a:bodyPr>
          <a:lstStyle/>
          <a:p>
            <a:pPr lvl="0" algn="ctr"/>
            <a:r>
              <a:rPr lang="en-US" sz="4800" dirty="0" err="1" smtClean="0"/>
              <a:t>mua</a:t>
            </a:r>
            <a:r>
              <a:rPr lang="en-US" sz="4800" dirty="0" smtClean="0"/>
              <a:t> </a:t>
            </a:r>
            <a:r>
              <a:rPr lang="en-US" sz="4800" dirty="0" err="1" smtClean="0"/>
              <a:t>sắm</a:t>
            </a:r>
            <a:endParaRPr lang="en-US" sz="4800" dirty="0"/>
          </a:p>
        </p:txBody>
      </p:sp>
      <p:sp>
        <p:nvSpPr>
          <p:cNvPr id="2" name="Rectangle 1"/>
          <p:cNvSpPr/>
          <p:nvPr/>
        </p:nvSpPr>
        <p:spPr>
          <a:xfrm>
            <a:off x="3383265" y="5818737"/>
            <a:ext cx="1776448"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a:solidFill>
                  <a:schemeClr val="accent5">
                    <a:lumMod val="50000"/>
                  </a:schemeClr>
                </a:solidFill>
              </a:rPr>
              <a:t>ˈ</a:t>
            </a:r>
            <a:r>
              <a:rPr lang="en-US" sz="3200" b="1" dirty="0" err="1">
                <a:solidFill>
                  <a:schemeClr val="accent5">
                    <a:lumMod val="50000"/>
                  </a:schemeClr>
                </a:solidFill>
              </a:rPr>
              <a:t>pɜːtʃəs</a:t>
            </a:r>
            <a:r>
              <a:rPr lang="en-US" sz="3200" b="1" dirty="0">
                <a:solidFill>
                  <a:schemeClr val="accent5">
                    <a:lumMod val="50000"/>
                  </a:schemeClr>
                </a:solidFill>
              </a:rPr>
              <a:t>/</a:t>
            </a:r>
          </a:p>
        </p:txBody>
      </p:sp>
      <p:pic>
        <p:nvPicPr>
          <p:cNvPr id="3" name="Picture 2"/>
          <p:cNvPicPr>
            <a:picLocks noChangeAspect="1"/>
          </p:cNvPicPr>
          <p:nvPr/>
        </p:nvPicPr>
        <p:blipFill>
          <a:blip r:embed="rId5"/>
          <a:stretch>
            <a:fillRect/>
          </a:stretch>
        </p:blipFill>
        <p:spPr>
          <a:xfrm>
            <a:off x="1811947" y="865970"/>
            <a:ext cx="7736438" cy="4206887"/>
          </a:xfrm>
          <a:prstGeom prst="rect">
            <a:avLst/>
          </a:prstGeom>
        </p:spPr>
      </p:pic>
      <p:pic>
        <p:nvPicPr>
          <p:cNvPr id="8" name="purcha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2360" y="5426587"/>
            <a:ext cx="684537" cy="684537"/>
          </a:xfrm>
          <a:prstGeom prst="rect">
            <a:avLst/>
          </a:prstGeom>
        </p:spPr>
      </p:pic>
      <p:sp>
        <p:nvSpPr>
          <p:cNvPr id="13" name="Rectangle 12"/>
          <p:cNvSpPr/>
          <p:nvPr/>
        </p:nvSpPr>
        <p:spPr>
          <a:xfrm>
            <a:off x="487067" y="8090"/>
            <a:ext cx="4158727" cy="769441"/>
          </a:xfrm>
          <a:prstGeom prst="rect">
            <a:avLst/>
          </a:prstGeom>
          <a:noFill/>
        </p:spPr>
        <p:txBody>
          <a:bodyPr wrap="square" lIns="91440" tIns="45720" rIns="91440" bIns="45720">
            <a:spAutoFit/>
          </a:bodyPr>
          <a:lstStyle/>
          <a:p>
            <a:pPr algn="ctr"/>
            <a:r>
              <a:rPr lang="en-US" sz="4400" b="1" dirty="0" smtClean="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068732" y="5058699"/>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smtClean="0">
                <a:solidFill>
                  <a:srgbClr val="AD4F0F"/>
                </a:solidFill>
              </a:rPr>
              <a:t>- shipping (n</a:t>
            </a:r>
            <a:r>
              <a:rPr lang="en-US" sz="4400" b="1" dirty="0" smtClean="0">
                <a:solidFill>
                  <a:srgbClr val="AD4F0F"/>
                </a:solidFill>
                <a:cs typeface="Calibri" panose="020F0502020204030204" pitchFamily="34" charset="0"/>
              </a:rPr>
              <a:t>): </a:t>
            </a:r>
            <a:endParaRPr lang="en-US" sz="4400" b="1" dirty="0">
              <a:solidFill>
                <a:srgbClr val="AD4F0F"/>
              </a:solidFill>
              <a:cs typeface="Calibri" panose="020F0502020204030204" pitchFamily="34" charset="0"/>
            </a:endParaRPr>
          </a:p>
        </p:txBody>
      </p:sp>
      <p:sp>
        <p:nvSpPr>
          <p:cNvPr id="12" name="Rectangle 11"/>
          <p:cNvSpPr/>
          <p:nvPr/>
        </p:nvSpPr>
        <p:spPr>
          <a:xfrm>
            <a:off x="5580002" y="5145632"/>
            <a:ext cx="5320879" cy="1446550"/>
          </a:xfrm>
          <a:prstGeom prst="rect">
            <a:avLst/>
          </a:prstGeom>
        </p:spPr>
        <p:txBody>
          <a:bodyPr wrap="square">
            <a:spAutoFit/>
          </a:bodyPr>
          <a:lstStyle/>
          <a:p>
            <a:pPr lvl="0" algn="ctr"/>
            <a:r>
              <a:rPr lang="en-US" sz="4400" dirty="0" err="1" smtClean="0"/>
              <a:t>việc</a:t>
            </a:r>
            <a:r>
              <a:rPr lang="en-US" sz="4400" dirty="0" smtClean="0"/>
              <a:t> </a:t>
            </a:r>
            <a:r>
              <a:rPr lang="en-US" sz="4400" dirty="0" err="1" smtClean="0"/>
              <a:t>chuyển</a:t>
            </a:r>
            <a:r>
              <a:rPr lang="en-US" sz="4400" dirty="0" smtClean="0"/>
              <a:t> </a:t>
            </a:r>
            <a:r>
              <a:rPr lang="en-US" sz="4400" dirty="0" err="1" smtClean="0"/>
              <a:t>hàng</a:t>
            </a:r>
            <a:r>
              <a:rPr lang="en-US" sz="4400" dirty="0" smtClean="0"/>
              <a:t>, </a:t>
            </a:r>
          </a:p>
          <a:p>
            <a:pPr lvl="0" algn="ctr"/>
            <a:r>
              <a:rPr lang="en-US" sz="4400" dirty="0" err="1" smtClean="0"/>
              <a:t>giao</a:t>
            </a:r>
            <a:r>
              <a:rPr lang="en-US" sz="4400" dirty="0" smtClean="0"/>
              <a:t> </a:t>
            </a:r>
            <a:r>
              <a:rPr lang="en-US" sz="4400" dirty="0" err="1" smtClean="0"/>
              <a:t>hàng</a:t>
            </a:r>
            <a:endParaRPr lang="en-US" sz="4400" dirty="0"/>
          </a:p>
        </p:txBody>
      </p:sp>
      <p:sp>
        <p:nvSpPr>
          <p:cNvPr id="2" name="Rectangle 1"/>
          <p:cNvSpPr/>
          <p:nvPr/>
        </p:nvSpPr>
        <p:spPr>
          <a:xfrm>
            <a:off x="3181932" y="5930462"/>
            <a:ext cx="1463862"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a:solidFill>
                  <a:schemeClr val="accent5">
                    <a:lumMod val="50000"/>
                  </a:schemeClr>
                </a:solidFill>
              </a:rPr>
              <a:t>ˈ</a:t>
            </a:r>
            <a:r>
              <a:rPr lang="en-US" sz="3200" b="1" dirty="0" err="1" smtClean="0">
                <a:solidFill>
                  <a:schemeClr val="accent5">
                    <a:lumMod val="50000"/>
                  </a:schemeClr>
                </a:solidFill>
              </a:rPr>
              <a:t>ʃɪpɪŋ</a:t>
            </a:r>
            <a:r>
              <a:rPr lang="en-US" sz="3200" b="1" dirty="0" smtClean="0">
                <a:solidFill>
                  <a:schemeClr val="accent5">
                    <a:lumMod val="50000"/>
                  </a:schemeClr>
                </a:solidFill>
              </a:rPr>
              <a:t>/</a:t>
            </a:r>
            <a:endParaRPr lang="en-US" sz="3200" b="1" dirty="0">
              <a:solidFill>
                <a:schemeClr val="accent5">
                  <a:lumMod val="50000"/>
                </a:schemeClr>
              </a:solidFill>
            </a:endParaRPr>
          </a:p>
        </p:txBody>
      </p:sp>
      <p:pic>
        <p:nvPicPr>
          <p:cNvPr id="6" name="Picture 5"/>
          <p:cNvPicPr>
            <a:picLocks noChangeAspect="1"/>
          </p:cNvPicPr>
          <p:nvPr/>
        </p:nvPicPr>
        <p:blipFill>
          <a:blip r:embed="rId5"/>
          <a:stretch>
            <a:fillRect/>
          </a:stretch>
        </p:blipFill>
        <p:spPr>
          <a:xfrm>
            <a:off x="2773655" y="825734"/>
            <a:ext cx="6085303" cy="4056869"/>
          </a:xfrm>
          <a:prstGeom prst="rect">
            <a:avLst/>
          </a:prstGeom>
        </p:spPr>
      </p:pic>
      <p:pic>
        <p:nvPicPr>
          <p:cNvPr id="8" name="shi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7067" y="5540044"/>
            <a:ext cx="581665" cy="581665"/>
          </a:xfrm>
          <a:prstGeom prst="rect">
            <a:avLst/>
          </a:prstGeom>
        </p:spPr>
      </p:pic>
      <p:sp>
        <p:nvSpPr>
          <p:cNvPr id="14" name="Rectangle 13"/>
          <p:cNvSpPr/>
          <p:nvPr/>
        </p:nvSpPr>
        <p:spPr>
          <a:xfrm>
            <a:off x="487067" y="8090"/>
            <a:ext cx="4158727" cy="769441"/>
          </a:xfrm>
          <a:prstGeom prst="rect">
            <a:avLst/>
          </a:prstGeom>
          <a:noFill/>
        </p:spPr>
        <p:txBody>
          <a:bodyPr wrap="square" lIns="91440" tIns="45720" rIns="91440" bIns="45720">
            <a:spAutoFit/>
          </a:bodyPr>
          <a:lstStyle/>
          <a:p>
            <a:pPr algn="ctr"/>
            <a:r>
              <a:rPr lang="en-US" sz="4400" b="1" dirty="0" smtClean="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14217" y="5322462"/>
            <a:ext cx="4587967"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smtClean="0">
                <a:solidFill>
                  <a:srgbClr val="AD4F0F"/>
                </a:solidFill>
              </a:rPr>
              <a:t>overshopping</a:t>
            </a:r>
            <a:r>
              <a:rPr lang="en-US" sz="4400" b="1" dirty="0" smtClean="0">
                <a:solidFill>
                  <a:srgbClr val="AD4F0F"/>
                </a:solidFill>
              </a:rPr>
              <a:t> (v</a:t>
            </a:r>
            <a:r>
              <a:rPr lang="en-US" sz="4400" b="1" dirty="0" smtClean="0">
                <a:solidFill>
                  <a:srgbClr val="AD4F0F"/>
                </a:solidFill>
                <a:cs typeface="Calibri" panose="020F0502020204030204" pitchFamily="34" charset="0"/>
              </a:rPr>
              <a:t>):</a:t>
            </a:r>
            <a:endParaRPr lang="en-US" sz="4400" b="1" dirty="0">
              <a:solidFill>
                <a:srgbClr val="AD4F0F"/>
              </a:solidFill>
              <a:cs typeface="Calibri" panose="020F0502020204030204" pitchFamily="34" charset="0"/>
            </a:endParaRPr>
          </a:p>
        </p:txBody>
      </p:sp>
      <p:sp>
        <p:nvSpPr>
          <p:cNvPr id="12" name="Rectangle 11"/>
          <p:cNvSpPr/>
          <p:nvPr/>
        </p:nvSpPr>
        <p:spPr>
          <a:xfrm>
            <a:off x="6461050" y="5440146"/>
            <a:ext cx="4897301" cy="830997"/>
          </a:xfrm>
          <a:prstGeom prst="rect">
            <a:avLst/>
          </a:prstGeom>
        </p:spPr>
        <p:txBody>
          <a:bodyPr wrap="square">
            <a:spAutoFit/>
          </a:bodyPr>
          <a:lstStyle/>
          <a:p>
            <a:pPr lvl="0" algn="ctr"/>
            <a:r>
              <a:rPr lang="en-US" sz="4800" dirty="0" err="1" smtClean="0"/>
              <a:t>mua</a:t>
            </a:r>
            <a:r>
              <a:rPr lang="en-US" sz="4800" dirty="0" smtClean="0"/>
              <a:t> </a:t>
            </a:r>
            <a:r>
              <a:rPr lang="en-US" sz="4800" dirty="0" err="1" smtClean="0"/>
              <a:t>sắm</a:t>
            </a:r>
            <a:r>
              <a:rPr lang="en-US" sz="4800" dirty="0" smtClean="0"/>
              <a:t> </a:t>
            </a:r>
            <a:r>
              <a:rPr lang="en-US" sz="4800" dirty="0" err="1" smtClean="0"/>
              <a:t>quá</a:t>
            </a:r>
            <a:r>
              <a:rPr lang="en-US" sz="4800" dirty="0" smtClean="0"/>
              <a:t> </a:t>
            </a:r>
            <a:r>
              <a:rPr lang="en-US" sz="4800" dirty="0" err="1" smtClean="0"/>
              <a:t>đà</a:t>
            </a:r>
            <a:r>
              <a:rPr lang="en-US" sz="4800" dirty="0" smtClean="0"/>
              <a:t> </a:t>
            </a:r>
            <a:endParaRPr lang="en-US" sz="4800" dirty="0"/>
          </a:p>
        </p:txBody>
      </p:sp>
      <p:sp>
        <p:nvSpPr>
          <p:cNvPr id="2" name="Rectangle 1"/>
          <p:cNvSpPr/>
          <p:nvPr/>
        </p:nvSpPr>
        <p:spPr>
          <a:xfrm>
            <a:off x="2801134" y="5979903"/>
            <a:ext cx="2610009" cy="584775"/>
          </a:xfrm>
          <a:prstGeom prst="rect">
            <a:avLst/>
          </a:prstGeom>
        </p:spPr>
        <p:txBody>
          <a:bodyPr wrap="none">
            <a:spAutoFit/>
          </a:bodyPr>
          <a:lstStyle/>
          <a:p>
            <a:pPr algn="ctr"/>
            <a:r>
              <a:rPr lang="en-US" sz="3200" b="1" dirty="0" smtClean="0">
                <a:solidFill>
                  <a:schemeClr val="accent5">
                    <a:lumMod val="50000"/>
                  </a:schemeClr>
                </a:solidFill>
              </a:rPr>
              <a:t>/ˈ</a:t>
            </a:r>
            <a:r>
              <a:rPr lang="en-US" sz="3200" b="1" dirty="0" err="1" smtClean="0">
                <a:solidFill>
                  <a:schemeClr val="accent5">
                    <a:lumMod val="50000"/>
                  </a:schemeClr>
                </a:solidFill>
              </a:rPr>
              <a:t>əʊvə</a:t>
            </a:r>
            <a:r>
              <a:rPr lang="en-US" sz="3200" b="1" dirty="0" smtClean="0">
                <a:solidFill>
                  <a:schemeClr val="accent5">
                    <a:lumMod val="50000"/>
                  </a:schemeClr>
                </a:solidFill>
              </a:rPr>
              <a:t> ˈ</a:t>
            </a:r>
            <a:r>
              <a:rPr lang="en-US" sz="3200" b="1" dirty="0" err="1">
                <a:solidFill>
                  <a:schemeClr val="accent5">
                    <a:lumMod val="50000"/>
                  </a:schemeClr>
                </a:solidFill>
              </a:rPr>
              <a:t>ʃɒpɪŋ</a:t>
            </a:r>
            <a:r>
              <a:rPr lang="en-US" sz="3200" b="1" dirty="0" smtClean="0">
                <a:solidFill>
                  <a:schemeClr val="accent5">
                    <a:lumMod val="50000"/>
                  </a:schemeClr>
                </a:solidFill>
              </a:rPr>
              <a:t>/</a:t>
            </a:r>
            <a:endParaRPr lang="en-US" sz="3200" b="1" dirty="0">
              <a:solidFill>
                <a:schemeClr val="accent5">
                  <a:lumMod val="50000"/>
                </a:schemeClr>
              </a:solidFill>
            </a:endParaRPr>
          </a:p>
        </p:txBody>
      </p:sp>
      <p:pic>
        <p:nvPicPr>
          <p:cNvPr id="5" name="Picture 4"/>
          <p:cNvPicPr>
            <a:picLocks noChangeAspect="1"/>
          </p:cNvPicPr>
          <p:nvPr/>
        </p:nvPicPr>
        <p:blipFill>
          <a:blip r:embed="rId5"/>
          <a:stretch>
            <a:fillRect/>
          </a:stretch>
        </p:blipFill>
        <p:spPr>
          <a:xfrm>
            <a:off x="2647045" y="777531"/>
            <a:ext cx="7271890" cy="4544931"/>
          </a:xfrm>
          <a:prstGeom prst="rect">
            <a:avLst/>
          </a:prstGeom>
        </p:spPr>
      </p:pic>
      <p:pic>
        <p:nvPicPr>
          <p:cNvPr id="6" name="oversho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4129" y="5107208"/>
            <a:ext cx="665876" cy="665876"/>
          </a:xfrm>
          <a:prstGeom prst="rect">
            <a:avLst/>
          </a:prstGeom>
        </p:spPr>
      </p:pic>
      <p:sp>
        <p:nvSpPr>
          <p:cNvPr id="14" name="Rectangle 13"/>
          <p:cNvSpPr/>
          <p:nvPr/>
        </p:nvSpPr>
        <p:spPr>
          <a:xfrm>
            <a:off x="487067" y="8090"/>
            <a:ext cx="4158727" cy="769441"/>
          </a:xfrm>
          <a:prstGeom prst="rect">
            <a:avLst/>
          </a:prstGeom>
          <a:noFill/>
        </p:spPr>
        <p:txBody>
          <a:bodyPr wrap="square" lIns="91440" tIns="45720" rIns="91440" bIns="45720">
            <a:spAutoFit/>
          </a:bodyPr>
          <a:lstStyle/>
          <a:p>
            <a:pPr algn="ctr"/>
            <a:r>
              <a:rPr lang="en-US" sz="4400" b="1" dirty="0" smtClean="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515553155"/>
              </p:ext>
            </p:extLst>
          </p:nvPr>
        </p:nvGraphicFramePr>
        <p:xfrm>
          <a:off x="703843" y="870747"/>
          <a:ext cx="10354139" cy="3022845"/>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xmlns="" val="20000"/>
                    </a:ext>
                  </a:extLst>
                </a:gridCol>
                <a:gridCol w="3061666">
                  <a:extLst>
                    <a:ext uri="{9D8B030D-6E8A-4147-A177-3AD203B41FA5}">
                      <a16:colId xmlns:a16="http://schemas.microsoft.com/office/drawing/2014/main" xmlns="" val="20001"/>
                    </a:ext>
                  </a:extLst>
                </a:gridCol>
                <a:gridCol w="3576527">
                  <a:extLst>
                    <a:ext uri="{9D8B030D-6E8A-4147-A177-3AD203B41FA5}">
                      <a16:colId xmlns:a16="http://schemas.microsoft.com/office/drawing/2014/main" xmlns="" val="20002"/>
                    </a:ext>
                  </a:extLst>
                </a:gridCol>
              </a:tblGrid>
              <a:tr h="692169">
                <a:tc>
                  <a:txBody>
                    <a:bodyPr/>
                    <a:lstStyle/>
                    <a:p>
                      <a:pPr algn="ctr"/>
                      <a:r>
                        <a:rPr lang="en-US" sz="3000" b="1" dirty="0">
                          <a:solidFill>
                            <a:srgbClr val="EF4B66"/>
                          </a:solidFill>
                          <a:latin typeface="+mn-lt"/>
                        </a:rPr>
                        <a:t>New words</a:t>
                      </a:r>
                    </a:p>
                  </a:txBody>
                  <a:tcPr anchor="ctr"/>
                </a:tc>
                <a:tc>
                  <a:txBody>
                    <a:bodyPr/>
                    <a:lstStyle/>
                    <a:p>
                      <a:pPr algn="ctr"/>
                      <a:r>
                        <a:rPr lang="en-US" sz="3000" b="1" dirty="0">
                          <a:solidFill>
                            <a:srgbClr val="EF4B66"/>
                          </a:solidFill>
                          <a:latin typeface="+mn-lt"/>
                        </a:rPr>
                        <a:t>Pronunciation</a:t>
                      </a:r>
                    </a:p>
                  </a:txBody>
                  <a:tcPr anchor="ctr"/>
                </a:tc>
                <a:tc>
                  <a:txBody>
                    <a:bodyPr/>
                    <a:lstStyle/>
                    <a:p>
                      <a:pPr algn="ctr"/>
                      <a:r>
                        <a:rPr lang="en-US" sz="3000" b="1" dirty="0">
                          <a:solidFill>
                            <a:srgbClr val="EF4B66"/>
                          </a:solidFill>
                          <a:latin typeface="+mn-lt"/>
                        </a:rPr>
                        <a:t>Meaning</a:t>
                      </a:r>
                    </a:p>
                  </a:txBody>
                  <a:tcPr anchor="ctr"/>
                </a:tc>
                <a:extLst>
                  <a:ext uri="{0D108BD9-81ED-4DB2-BD59-A6C34878D82A}">
                    <a16:rowId xmlns:a16="http://schemas.microsoft.com/office/drawing/2014/main" xmlns="" val="10000"/>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1. </a:t>
                      </a:r>
                      <a:r>
                        <a:rPr lang="en-US" sz="3000" b="0" dirty="0" smtClean="0">
                          <a:solidFill>
                            <a:srgbClr val="000000"/>
                          </a:solidFill>
                          <a:effectLst/>
                          <a:latin typeface="+mn-lt"/>
                          <a:ea typeface="Calibri" panose="020F0502020204030204" pitchFamily="34" charset="0"/>
                          <a:cs typeface="Calibri" panose="020F0502020204030204" pitchFamily="34" charset="0"/>
                        </a:rPr>
                        <a:t>access (n)</a:t>
                      </a:r>
                    </a:p>
                  </a:txBody>
                  <a:tcPr marL="71755" marR="71755" marT="71755" marB="71755" anchor="ctr"/>
                </a:tc>
                <a:tc>
                  <a:txBody>
                    <a:bodyPr/>
                    <a:lstStyle/>
                    <a:p>
                      <a:pPr marL="0" marR="0" algn="ctr">
                        <a:lnSpc>
                          <a:spcPct val="107000"/>
                        </a:lnSpc>
                        <a:spcBef>
                          <a:spcPts val="0"/>
                        </a:spcBef>
                        <a:spcAft>
                          <a:spcPts val="0"/>
                        </a:spcAft>
                      </a:pPr>
                      <a:r>
                        <a:rPr lang="en-US" sz="3000" dirty="0" smtClean="0">
                          <a:solidFill>
                            <a:srgbClr val="000000"/>
                          </a:solidFill>
                          <a:effectLst/>
                          <a:latin typeface="+mn-lt"/>
                          <a:ea typeface="Calibri" panose="020F0502020204030204" pitchFamily="34" charset="0"/>
                          <a:cs typeface="Calibri" panose="020F0502020204030204" pitchFamily="34" charset="0"/>
                        </a:rPr>
                        <a:t>/ˈ</a:t>
                      </a:r>
                      <a:r>
                        <a:rPr lang="en-US" sz="3000" dirty="0" err="1" smtClean="0">
                          <a:solidFill>
                            <a:srgbClr val="000000"/>
                          </a:solidFill>
                          <a:effectLst/>
                          <a:latin typeface="+mn-lt"/>
                          <a:ea typeface="Calibri" panose="020F0502020204030204" pitchFamily="34" charset="0"/>
                          <a:cs typeface="Calibri" panose="020F0502020204030204" pitchFamily="34" charset="0"/>
                        </a:rPr>
                        <a:t>ækses</a:t>
                      </a:r>
                      <a:r>
                        <a:rPr lang="en-US" sz="3000" dirty="0" smtClean="0">
                          <a:solidFill>
                            <a:srgbClr val="000000"/>
                          </a:solidFill>
                          <a:effectLst/>
                          <a:latin typeface="+mn-lt"/>
                          <a:ea typeface="Calibri" panose="020F0502020204030204" pitchFamily="34" charset="0"/>
                          <a:cs typeface="Calibri" panose="020F0502020204030204" pitchFamily="34" charset="0"/>
                        </a:rPr>
                        <a:t>/</a:t>
                      </a:r>
                    </a:p>
                  </a:txBody>
                  <a:tcPr marL="36195" marR="36195" marT="71755" marB="71755" anchor="ctr"/>
                </a:tc>
                <a:tc>
                  <a:txBody>
                    <a:bodyPr/>
                    <a:lstStyle/>
                    <a:p>
                      <a:r>
                        <a:rPr lang="en-US" sz="2800" dirty="0" err="1" smtClean="0"/>
                        <a:t>quyền</a:t>
                      </a:r>
                      <a:r>
                        <a:rPr lang="en-US" sz="2800" dirty="0" smtClean="0"/>
                        <a:t> </a:t>
                      </a:r>
                      <a:r>
                        <a:rPr lang="en-US" sz="2800" dirty="0" err="1" smtClean="0"/>
                        <a:t>truy</a:t>
                      </a:r>
                      <a:r>
                        <a:rPr lang="en-US" sz="2800" dirty="0" smtClean="0"/>
                        <a:t> </a:t>
                      </a:r>
                      <a:r>
                        <a:rPr lang="en-US" sz="2800" dirty="0" err="1" smtClean="0"/>
                        <a:t>cập</a:t>
                      </a:r>
                      <a:r>
                        <a:rPr lang="en-US" sz="2800" dirty="0" smtClean="0"/>
                        <a:t> </a:t>
                      </a:r>
                      <a:r>
                        <a:rPr lang="en-US" sz="2800" dirty="0" err="1" smtClean="0"/>
                        <a:t>vào</a:t>
                      </a:r>
                      <a:endParaRPr lang="en-US" sz="2800" dirty="0" smtClean="0"/>
                    </a:p>
                  </a:txBody>
                  <a:tcPr marL="36195" marR="36195" marT="71755" marB="71755" anchor="ctr"/>
                </a:tc>
                <a:extLst>
                  <a:ext uri="{0D108BD9-81ED-4DB2-BD59-A6C34878D82A}">
                    <a16:rowId xmlns:a16="http://schemas.microsoft.com/office/drawing/2014/main" xmlns="" val="2917693607"/>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2. </a:t>
                      </a:r>
                      <a:r>
                        <a:rPr lang="en-US" sz="3000" b="0" dirty="0" smtClean="0">
                          <a:solidFill>
                            <a:srgbClr val="000000"/>
                          </a:solidFill>
                          <a:effectLst/>
                          <a:latin typeface="+mn-lt"/>
                          <a:ea typeface="Calibri" panose="020F0502020204030204" pitchFamily="34" charset="0"/>
                          <a:cs typeface="Calibri" panose="020F0502020204030204" pitchFamily="34" charset="0"/>
                        </a:rPr>
                        <a:t>purchase (v)</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accent5">
                              <a:lumMod val="50000"/>
                            </a:schemeClr>
                          </a:solidFill>
                        </a:rPr>
                        <a:t>/ˈ</a:t>
                      </a:r>
                      <a:r>
                        <a:rPr lang="en-US" sz="2800" b="0" dirty="0" err="1" smtClean="0">
                          <a:solidFill>
                            <a:schemeClr val="accent5">
                              <a:lumMod val="50000"/>
                            </a:schemeClr>
                          </a:solidFill>
                        </a:rPr>
                        <a:t>pɜːtʃəs</a:t>
                      </a:r>
                      <a:r>
                        <a:rPr lang="en-US" sz="2800" b="0" dirty="0" smtClean="0">
                          <a:solidFill>
                            <a:schemeClr val="accent5">
                              <a:lumMod val="50000"/>
                            </a:schemeClr>
                          </a:solidFill>
                        </a:rPr>
                        <a:t>/</a:t>
                      </a:r>
                    </a:p>
                  </a:txBody>
                  <a:tcPr marL="36195" marR="36195" marT="71755" marB="71755" anchor="ctr"/>
                </a:tc>
                <a:tc>
                  <a:txBody>
                    <a:bodyPr/>
                    <a:lstStyle/>
                    <a:p>
                      <a:pPr algn="ctr"/>
                      <a:r>
                        <a:rPr lang="en-US" sz="2800" dirty="0" err="1" smtClean="0"/>
                        <a:t>mua</a:t>
                      </a:r>
                      <a:r>
                        <a:rPr lang="en-US" sz="2800" dirty="0" smtClean="0"/>
                        <a:t> </a:t>
                      </a:r>
                      <a:r>
                        <a:rPr lang="en-US" sz="2800" dirty="0" err="1" smtClean="0"/>
                        <a:t>sắm</a:t>
                      </a:r>
                      <a:endParaRPr lang="en-US" sz="2800" dirty="0" smtClean="0"/>
                    </a:p>
                  </a:txBody>
                  <a:tcPr marL="36195" marR="36195" marT="71755" marB="71755" anchor="ctr"/>
                </a:tc>
                <a:extLst>
                  <a:ext uri="{0D108BD9-81ED-4DB2-BD59-A6C34878D82A}">
                    <a16:rowId xmlns:a16="http://schemas.microsoft.com/office/drawing/2014/main" xmlns="" val="1707150201"/>
                  </a:ext>
                </a:extLst>
              </a:tr>
              <a:tr h="666863">
                <a:tc>
                  <a:txBody>
                    <a:bodyPr/>
                    <a:lstStyle/>
                    <a:p>
                      <a:pPr marL="144145" marR="0" indent="-144145">
                        <a:lnSpc>
                          <a:spcPct val="107000"/>
                        </a:lnSpc>
                        <a:spcBef>
                          <a:spcPts val="0"/>
                        </a:spcBef>
                        <a:spcAft>
                          <a:spcPts val="0"/>
                        </a:spcAft>
                      </a:pPr>
                      <a:r>
                        <a:rPr lang="en-US" sz="3000" b="0" dirty="0" smtClean="0">
                          <a:solidFill>
                            <a:srgbClr val="000000"/>
                          </a:solidFill>
                          <a:effectLst/>
                          <a:latin typeface="+mn-lt"/>
                          <a:ea typeface="Calibri" panose="020F0502020204030204" pitchFamily="34" charset="0"/>
                          <a:cs typeface="Calibri" panose="020F0502020204030204" pitchFamily="34" charset="0"/>
                        </a:rPr>
                        <a:t>3. shipping (n)</a:t>
                      </a:r>
                    </a:p>
                  </a:txBody>
                  <a:tcPr marL="71755" marR="71755" marT="71755" marB="717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accent5">
                              <a:lumMod val="50000"/>
                            </a:schemeClr>
                          </a:solidFill>
                        </a:rPr>
                        <a:t>/ˈ</a:t>
                      </a:r>
                      <a:r>
                        <a:rPr lang="en-US" sz="2800" b="0" dirty="0" err="1" smtClean="0">
                          <a:solidFill>
                            <a:schemeClr val="accent5">
                              <a:lumMod val="50000"/>
                            </a:schemeClr>
                          </a:solidFill>
                        </a:rPr>
                        <a:t>ʃɪpɪŋ</a:t>
                      </a:r>
                      <a:r>
                        <a:rPr lang="en-US" sz="2800" b="0" dirty="0" smtClean="0">
                          <a:solidFill>
                            <a:schemeClr val="accent5">
                              <a:lumMod val="50000"/>
                            </a:schemeClr>
                          </a:solidFill>
                        </a:rPr>
                        <a:t>/</a:t>
                      </a:r>
                    </a:p>
                    <a:p>
                      <a:endParaRPr lang="en-US" dirty="0"/>
                    </a:p>
                  </a:txBody>
                  <a:tcPr marL="36195" marR="36195" marT="71755" marB="71755" anchor="ctr"/>
                </a:tc>
                <a:tc>
                  <a:txBody>
                    <a:bodyPr/>
                    <a:lstStyle/>
                    <a:p>
                      <a:r>
                        <a:rPr lang="en-US" sz="2800" dirty="0" err="1" smtClean="0"/>
                        <a:t>việc</a:t>
                      </a:r>
                      <a:r>
                        <a:rPr lang="en-US" sz="2800" dirty="0" smtClean="0"/>
                        <a:t> </a:t>
                      </a:r>
                      <a:r>
                        <a:rPr lang="en-US" sz="2800" dirty="0" err="1" smtClean="0"/>
                        <a:t>chuyển</a:t>
                      </a:r>
                      <a:r>
                        <a:rPr lang="en-US" sz="2800" dirty="0" smtClean="0"/>
                        <a:t> </a:t>
                      </a:r>
                      <a:r>
                        <a:rPr lang="en-US" sz="2800" dirty="0" err="1" smtClean="0"/>
                        <a:t>hàng</a:t>
                      </a:r>
                      <a:r>
                        <a:rPr lang="en-US" sz="2800" dirty="0" smtClean="0"/>
                        <a:t>, </a:t>
                      </a:r>
                    </a:p>
                    <a:p>
                      <a:r>
                        <a:rPr lang="en-US" sz="2800" dirty="0" err="1" smtClean="0"/>
                        <a:t>giao</a:t>
                      </a:r>
                      <a:r>
                        <a:rPr lang="en-US" sz="2800" dirty="0" smtClean="0"/>
                        <a:t> </a:t>
                      </a:r>
                      <a:r>
                        <a:rPr lang="en-US" sz="2800" dirty="0" err="1" smtClean="0"/>
                        <a:t>hàng</a:t>
                      </a:r>
                      <a:endParaRPr lang="en-US" sz="2800" dirty="0" smtClean="0"/>
                    </a:p>
                  </a:txBody>
                  <a:tcPr marL="36195" marR="36195" marT="71755" marB="71755" anchor="ctr"/>
                </a:tc>
                <a:extLst>
                  <a:ext uri="{0D108BD9-81ED-4DB2-BD59-A6C34878D82A}">
                    <a16:rowId xmlns:a16="http://schemas.microsoft.com/office/drawing/2014/main" xmlns="" val="31981075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06461485"/>
              </p:ext>
            </p:extLst>
          </p:nvPr>
        </p:nvGraphicFramePr>
        <p:xfrm>
          <a:off x="703842" y="3909300"/>
          <a:ext cx="10354139" cy="666863"/>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xmlns="" val="2526926999"/>
                    </a:ext>
                  </a:extLst>
                </a:gridCol>
                <a:gridCol w="3061667">
                  <a:extLst>
                    <a:ext uri="{9D8B030D-6E8A-4147-A177-3AD203B41FA5}">
                      <a16:colId xmlns:a16="http://schemas.microsoft.com/office/drawing/2014/main" xmlns="" val="2878825102"/>
                    </a:ext>
                  </a:extLst>
                </a:gridCol>
                <a:gridCol w="3576526">
                  <a:extLst>
                    <a:ext uri="{9D8B030D-6E8A-4147-A177-3AD203B41FA5}">
                      <a16:colId xmlns:a16="http://schemas.microsoft.com/office/drawing/2014/main" xmlns="" val="1678265394"/>
                    </a:ext>
                  </a:extLst>
                </a:gridCol>
              </a:tblGrid>
              <a:tr h="666863">
                <a:tc>
                  <a:txBody>
                    <a:bodyPr/>
                    <a:lstStyle/>
                    <a:p>
                      <a:r>
                        <a:rPr lang="en-US" sz="3000" b="0" dirty="0" smtClean="0"/>
                        <a:t>4. </a:t>
                      </a:r>
                      <a:r>
                        <a:rPr lang="en-US" sz="3000" b="0" dirty="0" err="1" smtClean="0"/>
                        <a:t>overshopping</a:t>
                      </a:r>
                      <a:r>
                        <a:rPr lang="en-US" sz="3000" b="0" dirty="0" smtClean="0"/>
                        <a:t> (v)</a:t>
                      </a:r>
                      <a:endParaRPr lang="en-US" sz="3000" b="0" dirty="0"/>
                    </a:p>
                  </a:txBody>
                  <a:tcPr marL="71755" marR="71755" marT="71755" marB="71755" anchor="ctr"/>
                </a:tc>
                <a:tc>
                  <a:txBody>
                    <a:bodyPr/>
                    <a:lstStyle/>
                    <a:p>
                      <a:pPr algn="ctr"/>
                      <a:r>
                        <a:rPr lang="en-US" sz="3000" b="0" dirty="0" smtClean="0"/>
                        <a:t>ˈ</a:t>
                      </a:r>
                      <a:r>
                        <a:rPr lang="en-US" sz="3000" b="0" dirty="0" err="1" smtClean="0"/>
                        <a:t>əʊvə</a:t>
                      </a:r>
                      <a:r>
                        <a:rPr lang="en-US" sz="3000" b="0" dirty="0" smtClean="0"/>
                        <a:t> ˈ</a:t>
                      </a:r>
                      <a:r>
                        <a:rPr lang="en-US" sz="3000" b="0" dirty="0" err="1" smtClean="0"/>
                        <a:t>ʃɒpɪŋ</a:t>
                      </a:r>
                      <a:r>
                        <a:rPr lang="en-US" sz="3000" b="0" dirty="0" smtClean="0"/>
                        <a:t>/    </a:t>
                      </a:r>
                    </a:p>
                  </a:txBody>
                  <a:tcPr marL="36195" marR="36195" marT="71755" marB="71755" anchor="ctr"/>
                </a:tc>
                <a:tc>
                  <a:txBody>
                    <a:bodyPr/>
                    <a:lstStyle/>
                    <a:p>
                      <a:pPr algn="ctr"/>
                      <a:r>
                        <a:rPr lang="en-US" sz="3000" b="0" dirty="0" err="1" smtClean="0"/>
                        <a:t>Mua</a:t>
                      </a:r>
                      <a:r>
                        <a:rPr lang="en-US" sz="3000" b="0" baseline="0" dirty="0" smtClean="0"/>
                        <a:t> </a:t>
                      </a:r>
                      <a:r>
                        <a:rPr lang="en-US" sz="3000" b="0" baseline="0" dirty="0" err="1" smtClean="0"/>
                        <a:t>sắm</a:t>
                      </a:r>
                      <a:r>
                        <a:rPr lang="en-US" sz="3000" b="0" baseline="0" dirty="0" smtClean="0"/>
                        <a:t> </a:t>
                      </a:r>
                      <a:r>
                        <a:rPr lang="en-US" sz="3000" b="0" baseline="0" dirty="0" err="1" smtClean="0"/>
                        <a:t>quá</a:t>
                      </a:r>
                      <a:r>
                        <a:rPr lang="en-US" sz="3000" b="0" baseline="0" dirty="0" smtClean="0"/>
                        <a:t> </a:t>
                      </a:r>
                      <a:r>
                        <a:rPr lang="en-US" sz="3000" b="0" baseline="0" dirty="0" err="1" smtClean="0"/>
                        <a:t>đà</a:t>
                      </a:r>
                      <a:endParaRPr lang="en-US" sz="3000" b="0" dirty="0"/>
                    </a:p>
                  </a:txBody>
                  <a:tcPr marL="36195" marR="36195" marT="71755" marB="71755" anchor="ctr"/>
                </a:tc>
                <a:extLst>
                  <a:ext uri="{0D108BD9-81ED-4DB2-BD59-A6C34878D82A}">
                    <a16:rowId xmlns:a16="http://schemas.microsoft.com/office/drawing/2014/main" xmlns="" val="2974145862"/>
                  </a:ext>
                </a:extLst>
              </a:tr>
            </a:tbl>
          </a:graphicData>
        </a:graphic>
      </p:graphicFrame>
      <p:sp>
        <p:nvSpPr>
          <p:cNvPr id="10" name="Rectangle 9"/>
          <p:cNvSpPr/>
          <p:nvPr/>
        </p:nvSpPr>
        <p:spPr>
          <a:xfrm>
            <a:off x="2100109" y="0"/>
            <a:ext cx="4158727" cy="769441"/>
          </a:xfrm>
          <a:prstGeom prst="rect">
            <a:avLst/>
          </a:prstGeom>
          <a:noFill/>
        </p:spPr>
        <p:txBody>
          <a:bodyPr wrap="square" lIns="91440" tIns="45720" rIns="91440" bIns="45720">
            <a:spAutoFit/>
          </a:bodyPr>
          <a:lstStyle/>
          <a:p>
            <a:pPr algn="ctr"/>
            <a:r>
              <a:rPr lang="en-US" sz="4400" b="1" dirty="0" smtClean="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pic>
        <p:nvPicPr>
          <p:cNvPr id="5"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6738" y="1554851"/>
            <a:ext cx="693868" cy="693868"/>
          </a:xfrm>
          <a:prstGeom prst="rect">
            <a:avLst/>
          </a:prstGeom>
        </p:spPr>
      </p:pic>
      <p:pic>
        <p:nvPicPr>
          <p:cNvPr id="6" name="purchas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6738" y="2264427"/>
            <a:ext cx="684537" cy="684537"/>
          </a:xfrm>
          <a:prstGeom prst="rect">
            <a:avLst/>
          </a:prstGeom>
        </p:spPr>
      </p:pic>
      <p:pic>
        <p:nvPicPr>
          <p:cNvPr id="7" name="shippi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56738" y="3050270"/>
            <a:ext cx="581665" cy="581665"/>
          </a:xfrm>
          <a:prstGeom prst="rect">
            <a:avLst/>
          </a:prstGeom>
        </p:spPr>
      </p:pic>
      <p:pic>
        <p:nvPicPr>
          <p:cNvPr id="8" name="overshopping">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56738" y="3893592"/>
            <a:ext cx="665876" cy="665876"/>
          </a:xfrm>
          <a:prstGeom prst="rect">
            <a:avLst/>
          </a:prstGeom>
        </p:spPr>
      </p:pic>
    </p:spTree>
    <p:extLst>
      <p:ext uri="{BB962C8B-B14F-4D97-AF65-F5344CB8AC3E}">
        <p14:creationId xmlns:p14="http://schemas.microsoft.com/office/powerpoint/2010/main" val="1378759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32"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12"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48" fill="hold"/>
                                        <p:tgtEl>
                                          <p:spTgt spid="8"/>
                                        </p:tgtEl>
                                      </p:cBhvr>
                                    </p:cmd>
                                  </p:childTnLst>
                                </p:cTn>
                              </p:par>
                            </p:childTnLst>
                          </p:cTn>
                        </p:par>
                      </p:childTnLst>
                    </p:cTn>
                  </p:par>
                </p:childTnLst>
              </p:cTn>
              <p:nextCondLst>
                <p:cond evt="onClick" delay="0">
                  <p:tgtEl>
                    <p:spTgt spid="8"/>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9712119"/>
              </p:ext>
            </p:extLst>
          </p:nvPr>
        </p:nvGraphicFramePr>
        <p:xfrm>
          <a:off x="1738316" y="1323329"/>
          <a:ext cx="8144593" cy="3022845"/>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xmlns="" val="20000"/>
                    </a:ext>
                  </a:extLst>
                </a:gridCol>
                <a:gridCol w="4428647">
                  <a:extLst>
                    <a:ext uri="{9D8B030D-6E8A-4147-A177-3AD203B41FA5}">
                      <a16:colId xmlns:a16="http://schemas.microsoft.com/office/drawing/2014/main" xmlns="" val="20002"/>
                    </a:ext>
                  </a:extLst>
                </a:gridCol>
              </a:tblGrid>
              <a:tr h="692169">
                <a:tc>
                  <a:txBody>
                    <a:bodyPr/>
                    <a:lstStyle/>
                    <a:p>
                      <a:pPr algn="ctr"/>
                      <a:r>
                        <a:rPr lang="en-US" sz="3000" b="1" dirty="0">
                          <a:solidFill>
                            <a:srgbClr val="0070C0"/>
                          </a:solidFill>
                          <a:latin typeface="+mn-lt"/>
                        </a:rPr>
                        <a:t>New words</a:t>
                      </a:r>
                    </a:p>
                  </a:txBody>
                  <a:tcPr anchor="ctr"/>
                </a:tc>
                <a:tc>
                  <a:txBody>
                    <a:bodyPr/>
                    <a:lstStyle/>
                    <a:p>
                      <a:pPr algn="ctr"/>
                      <a:r>
                        <a:rPr lang="en-US" sz="3000" b="1" dirty="0">
                          <a:solidFill>
                            <a:srgbClr val="0070C0"/>
                          </a:solidFill>
                          <a:latin typeface="+mn-lt"/>
                        </a:rPr>
                        <a:t>Meaning</a:t>
                      </a:r>
                    </a:p>
                  </a:txBody>
                  <a:tcPr anchor="ctr"/>
                </a:tc>
                <a:extLst>
                  <a:ext uri="{0D108BD9-81ED-4DB2-BD59-A6C34878D82A}">
                    <a16:rowId xmlns:a16="http://schemas.microsoft.com/office/drawing/2014/main" xmlns="" val="10000"/>
                  </a:ext>
                </a:extLst>
              </a:tr>
              <a:tr h="666863">
                <a:tc>
                  <a:txBody>
                    <a:bodyPr/>
                    <a:lstStyle/>
                    <a:p>
                      <a:pPr marL="144145" marR="0" indent="-144145">
                        <a:lnSpc>
                          <a:spcPct val="107000"/>
                        </a:lnSpc>
                        <a:spcBef>
                          <a:spcPts val="0"/>
                        </a:spcBef>
                        <a:spcAft>
                          <a:spcPts val="0"/>
                        </a:spcAft>
                      </a:pPr>
                      <a:r>
                        <a:rPr lang="en-US" sz="3000" b="0" dirty="0" smtClean="0">
                          <a:solidFill>
                            <a:srgbClr val="000000"/>
                          </a:solidFill>
                          <a:effectLst/>
                          <a:latin typeface="+mn-lt"/>
                          <a:ea typeface="Calibri" panose="020F0502020204030204" pitchFamily="34" charset="0"/>
                          <a:cs typeface="Calibri" panose="020F0502020204030204" pitchFamily="34" charset="0"/>
                        </a:rPr>
                        <a:t>1. </a:t>
                      </a:r>
                    </a:p>
                  </a:txBody>
                  <a:tcPr marL="71755" marR="71755" marT="71755" marB="71755" anchor="ctr"/>
                </a:tc>
                <a:tc>
                  <a:txBody>
                    <a:bodyPr/>
                    <a:lstStyle/>
                    <a:p>
                      <a:r>
                        <a:rPr lang="en-US" sz="2800" dirty="0" err="1" smtClean="0"/>
                        <a:t>quyền</a:t>
                      </a:r>
                      <a:r>
                        <a:rPr lang="en-US" sz="2800" dirty="0" smtClean="0"/>
                        <a:t> </a:t>
                      </a:r>
                      <a:r>
                        <a:rPr lang="en-US" sz="2800" dirty="0" err="1" smtClean="0"/>
                        <a:t>truy</a:t>
                      </a:r>
                      <a:r>
                        <a:rPr lang="en-US" sz="2800" dirty="0" smtClean="0"/>
                        <a:t> </a:t>
                      </a:r>
                      <a:r>
                        <a:rPr lang="en-US" sz="2800" dirty="0" err="1" smtClean="0"/>
                        <a:t>cập</a:t>
                      </a:r>
                      <a:r>
                        <a:rPr lang="en-US" sz="2800" dirty="0" smtClean="0"/>
                        <a:t> </a:t>
                      </a:r>
                      <a:r>
                        <a:rPr lang="en-US" sz="2800" dirty="0" err="1" smtClean="0"/>
                        <a:t>vào</a:t>
                      </a:r>
                      <a:endParaRPr lang="en-US" sz="2800" dirty="0" smtClean="0"/>
                    </a:p>
                  </a:txBody>
                  <a:tcPr marL="36195" marR="36195" marT="71755" marB="71755" anchor="ctr"/>
                </a:tc>
                <a:extLst>
                  <a:ext uri="{0D108BD9-81ED-4DB2-BD59-A6C34878D82A}">
                    <a16:rowId xmlns:a16="http://schemas.microsoft.com/office/drawing/2014/main" xmlns="" val="2917693607"/>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2.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ctr"/>
                      <a:r>
                        <a:rPr lang="en-US" sz="2800" dirty="0" err="1" smtClean="0"/>
                        <a:t>mua</a:t>
                      </a:r>
                      <a:r>
                        <a:rPr lang="en-US" sz="2800" dirty="0" smtClean="0"/>
                        <a:t> </a:t>
                      </a:r>
                      <a:r>
                        <a:rPr lang="en-US" sz="2800" dirty="0" err="1" smtClean="0"/>
                        <a:t>sắm</a:t>
                      </a:r>
                      <a:endParaRPr lang="en-US" sz="2800" dirty="0" smtClean="0"/>
                    </a:p>
                  </a:txBody>
                  <a:tcPr marL="36195" marR="36195" marT="71755" marB="71755" anchor="ctr"/>
                </a:tc>
                <a:extLst>
                  <a:ext uri="{0D108BD9-81ED-4DB2-BD59-A6C34878D82A}">
                    <a16:rowId xmlns:a16="http://schemas.microsoft.com/office/drawing/2014/main" xmlns="" val="1707150201"/>
                  </a:ext>
                </a:extLst>
              </a:tr>
              <a:tr h="666863">
                <a:tc>
                  <a:txBody>
                    <a:bodyPr/>
                    <a:lstStyle/>
                    <a:p>
                      <a:pPr marL="144145" marR="0" indent="-144145">
                        <a:lnSpc>
                          <a:spcPct val="107000"/>
                        </a:lnSpc>
                        <a:spcBef>
                          <a:spcPts val="0"/>
                        </a:spcBef>
                        <a:spcAft>
                          <a:spcPts val="0"/>
                        </a:spcAft>
                      </a:pPr>
                      <a:r>
                        <a:rPr lang="en-US" sz="3000" b="0" dirty="0" smtClean="0">
                          <a:solidFill>
                            <a:srgbClr val="000000"/>
                          </a:solidFill>
                          <a:effectLst/>
                          <a:latin typeface="+mn-lt"/>
                          <a:ea typeface="Calibri" panose="020F0502020204030204" pitchFamily="34" charset="0"/>
                          <a:cs typeface="Calibri" panose="020F0502020204030204" pitchFamily="34" charset="0"/>
                        </a:rPr>
                        <a:t>3. </a:t>
                      </a:r>
                    </a:p>
                  </a:txBody>
                  <a:tcPr marL="71755" marR="71755" marT="71755" marB="71755" anchor="ctr"/>
                </a:tc>
                <a:tc>
                  <a:txBody>
                    <a:bodyPr/>
                    <a:lstStyle/>
                    <a:p>
                      <a:r>
                        <a:rPr lang="en-US" sz="2800" dirty="0" err="1" smtClean="0"/>
                        <a:t>việc</a:t>
                      </a:r>
                      <a:r>
                        <a:rPr lang="en-US" sz="2800" dirty="0" smtClean="0"/>
                        <a:t> </a:t>
                      </a:r>
                      <a:r>
                        <a:rPr lang="en-US" sz="2800" dirty="0" err="1" smtClean="0"/>
                        <a:t>chuyển</a:t>
                      </a:r>
                      <a:r>
                        <a:rPr lang="en-US" sz="2800" dirty="0" smtClean="0"/>
                        <a:t> </a:t>
                      </a:r>
                      <a:r>
                        <a:rPr lang="en-US" sz="2800" dirty="0" err="1" smtClean="0"/>
                        <a:t>hàng</a:t>
                      </a:r>
                      <a:r>
                        <a:rPr lang="en-US" sz="2800" dirty="0" smtClean="0"/>
                        <a:t>, </a:t>
                      </a:r>
                    </a:p>
                    <a:p>
                      <a:r>
                        <a:rPr lang="en-US" sz="2800" dirty="0" err="1" smtClean="0"/>
                        <a:t>giao</a:t>
                      </a:r>
                      <a:r>
                        <a:rPr lang="en-US" sz="2800" dirty="0" smtClean="0"/>
                        <a:t> </a:t>
                      </a:r>
                      <a:r>
                        <a:rPr lang="en-US" sz="2800" dirty="0" err="1" smtClean="0"/>
                        <a:t>hàng</a:t>
                      </a:r>
                      <a:endParaRPr lang="en-US" sz="2800" dirty="0" smtClean="0"/>
                    </a:p>
                  </a:txBody>
                  <a:tcPr marL="36195" marR="36195" marT="71755" marB="71755" anchor="ctr"/>
                </a:tc>
                <a:extLst>
                  <a:ext uri="{0D108BD9-81ED-4DB2-BD59-A6C34878D82A}">
                    <a16:rowId xmlns:a16="http://schemas.microsoft.com/office/drawing/2014/main" xmlns="" val="31981075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69044086"/>
              </p:ext>
            </p:extLst>
          </p:nvPr>
        </p:nvGraphicFramePr>
        <p:xfrm>
          <a:off x="1738315" y="4335721"/>
          <a:ext cx="8144593" cy="666863"/>
        </p:xfrm>
        <a:graphic>
          <a:graphicData uri="http://schemas.openxmlformats.org/drawingml/2006/table">
            <a:tbl>
              <a:tblPr firstRow="1" bandRow="1">
                <a:tableStyleId>{5DA37D80-6434-44D0-A028-1B22A696006F}</a:tableStyleId>
              </a:tblPr>
              <a:tblGrid>
                <a:gridCol w="3728631">
                  <a:extLst>
                    <a:ext uri="{9D8B030D-6E8A-4147-A177-3AD203B41FA5}">
                      <a16:colId xmlns:a16="http://schemas.microsoft.com/office/drawing/2014/main" xmlns="" val="2526926999"/>
                    </a:ext>
                  </a:extLst>
                </a:gridCol>
                <a:gridCol w="4415962">
                  <a:extLst>
                    <a:ext uri="{9D8B030D-6E8A-4147-A177-3AD203B41FA5}">
                      <a16:colId xmlns:a16="http://schemas.microsoft.com/office/drawing/2014/main" xmlns="" val="2878825102"/>
                    </a:ext>
                  </a:extLst>
                </a:gridCol>
              </a:tblGrid>
              <a:tr h="666863">
                <a:tc>
                  <a:txBody>
                    <a:bodyPr/>
                    <a:lstStyle/>
                    <a:p>
                      <a:r>
                        <a:rPr lang="en-US" sz="3000" b="0" dirty="0" smtClean="0"/>
                        <a:t>4. </a:t>
                      </a:r>
                      <a:endParaRPr lang="en-US" sz="3000" b="0" dirty="0"/>
                    </a:p>
                  </a:txBody>
                  <a:tcPr marL="71755" marR="71755" marT="71755" marB="717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0" dirty="0" err="1" smtClean="0"/>
                        <a:t>Mua</a:t>
                      </a:r>
                      <a:r>
                        <a:rPr lang="en-US" sz="3000" b="0" baseline="0" dirty="0" smtClean="0"/>
                        <a:t> </a:t>
                      </a:r>
                      <a:r>
                        <a:rPr lang="en-US" sz="3000" b="0" baseline="0" dirty="0" err="1" smtClean="0"/>
                        <a:t>sắm</a:t>
                      </a:r>
                      <a:r>
                        <a:rPr lang="en-US" sz="3000" b="0" baseline="0" dirty="0" smtClean="0"/>
                        <a:t> </a:t>
                      </a:r>
                      <a:r>
                        <a:rPr lang="en-US" sz="3000" b="0" baseline="0" dirty="0" err="1" smtClean="0"/>
                        <a:t>quá</a:t>
                      </a:r>
                      <a:r>
                        <a:rPr lang="en-US" sz="3000" b="0" baseline="0" dirty="0" smtClean="0"/>
                        <a:t> </a:t>
                      </a:r>
                      <a:r>
                        <a:rPr lang="en-US" sz="3000" b="0" baseline="0" dirty="0" err="1" smtClean="0"/>
                        <a:t>đà</a:t>
                      </a:r>
                      <a:r>
                        <a:rPr lang="en-US" sz="3000" b="0" dirty="0" smtClean="0"/>
                        <a:t>  </a:t>
                      </a:r>
                    </a:p>
                  </a:txBody>
                  <a:tcPr marL="36195" marR="36195" marT="71755" marB="71755" anchor="ctr"/>
                </a:tc>
                <a:extLst>
                  <a:ext uri="{0D108BD9-81ED-4DB2-BD59-A6C34878D82A}">
                    <a16:rowId xmlns:a16="http://schemas.microsoft.com/office/drawing/2014/main" xmlns="" val="2974145862"/>
                  </a:ext>
                </a:extLst>
              </a:tr>
            </a:tbl>
          </a:graphicData>
        </a:graphic>
      </p:graphicFrame>
      <p:sp>
        <p:nvSpPr>
          <p:cNvPr id="4" name="Rectangle 3"/>
          <p:cNvSpPr/>
          <p:nvPr/>
        </p:nvSpPr>
        <p:spPr>
          <a:xfrm>
            <a:off x="2100109" y="0"/>
            <a:ext cx="7699673" cy="769441"/>
          </a:xfrm>
          <a:prstGeom prst="rect">
            <a:avLst/>
          </a:prstGeom>
          <a:noFill/>
        </p:spPr>
        <p:txBody>
          <a:bodyPr wrap="square" lIns="91440" tIns="45720" rIns="91440" bIns="45720">
            <a:spAutoFit/>
          </a:bodyPr>
          <a:lstStyle/>
          <a:p>
            <a:pPr algn="ctr"/>
            <a:r>
              <a:rPr lang="en-US" sz="4400" b="1" dirty="0" smtClean="0">
                <a:ln w="6600">
                  <a:solidFill>
                    <a:schemeClr val="accent2"/>
                  </a:solidFill>
                  <a:prstDash val="solid"/>
                </a:ln>
                <a:solidFill>
                  <a:srgbClr val="0070C0"/>
                </a:solidFill>
                <a:effectLst>
                  <a:outerShdw dist="38100" dir="2700000" algn="tl" rotWithShape="0">
                    <a:schemeClr val="accent2"/>
                  </a:outerShdw>
                </a:effectLst>
              </a:rPr>
              <a:t>*  Checking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
        <p:nvSpPr>
          <p:cNvPr id="5" name="Rectangle 4"/>
          <p:cNvSpPr/>
          <p:nvPr/>
        </p:nvSpPr>
        <p:spPr>
          <a:xfrm>
            <a:off x="2249658" y="2073661"/>
            <a:ext cx="1729961" cy="564385"/>
          </a:xfrm>
          <a:prstGeom prst="rect">
            <a:avLst/>
          </a:prstGeom>
        </p:spPr>
        <p:txBody>
          <a:bodyPr wrap="none">
            <a:spAutoFit/>
          </a:bodyPr>
          <a:lstStyle/>
          <a:p>
            <a:pPr marL="144145" lvl="0" indent="-144145">
              <a:lnSpc>
                <a:spcPct val="107000"/>
              </a:lnSpc>
            </a:pPr>
            <a:r>
              <a:rPr lang="en-US" sz="3000" b="1" dirty="0">
                <a:solidFill>
                  <a:srgbClr val="C00000"/>
                </a:solidFill>
                <a:ea typeface="Calibri" panose="020F0502020204030204" pitchFamily="34" charset="0"/>
                <a:cs typeface="Calibri" panose="020F0502020204030204" pitchFamily="34" charset="0"/>
              </a:rPr>
              <a:t>access (n)</a:t>
            </a:r>
          </a:p>
        </p:txBody>
      </p:sp>
      <p:sp>
        <p:nvSpPr>
          <p:cNvPr id="6" name="Rectangle 5"/>
          <p:cNvSpPr/>
          <p:nvPr/>
        </p:nvSpPr>
        <p:spPr>
          <a:xfrm>
            <a:off x="2249658" y="2707985"/>
            <a:ext cx="2142894" cy="564385"/>
          </a:xfrm>
          <a:prstGeom prst="rect">
            <a:avLst/>
          </a:prstGeom>
        </p:spPr>
        <p:txBody>
          <a:bodyPr wrap="none">
            <a:spAutoFit/>
          </a:bodyPr>
          <a:lstStyle/>
          <a:p>
            <a:pPr marL="144145" lvl="0" indent="-144145">
              <a:lnSpc>
                <a:spcPct val="107000"/>
              </a:lnSpc>
            </a:pPr>
            <a:r>
              <a:rPr lang="en-US" sz="3000" b="1" dirty="0">
                <a:solidFill>
                  <a:srgbClr val="C00000"/>
                </a:solidFill>
                <a:ea typeface="Calibri" panose="020F0502020204030204" pitchFamily="34" charset="0"/>
                <a:cs typeface="Calibri" panose="020F0502020204030204" pitchFamily="34" charset="0"/>
              </a:rPr>
              <a:t>purchase (v)</a:t>
            </a:r>
            <a:endParaRPr lang="en-US" sz="3000" b="1" dirty="0">
              <a:solidFill>
                <a:srgbClr val="C00000"/>
              </a:solidFill>
              <a:ea typeface="Times New Roman" panose="02020603050405020304" pitchFamily="18" charset="0"/>
              <a:cs typeface="Times New Roman" panose="02020603050405020304" pitchFamily="18" charset="0"/>
            </a:endParaRPr>
          </a:p>
        </p:txBody>
      </p:sp>
      <p:sp>
        <p:nvSpPr>
          <p:cNvPr id="7" name="Rectangle 6"/>
          <p:cNvSpPr/>
          <p:nvPr/>
        </p:nvSpPr>
        <p:spPr>
          <a:xfrm>
            <a:off x="2249658" y="3501673"/>
            <a:ext cx="2071401" cy="564385"/>
          </a:xfrm>
          <a:prstGeom prst="rect">
            <a:avLst/>
          </a:prstGeom>
        </p:spPr>
        <p:txBody>
          <a:bodyPr wrap="none">
            <a:spAutoFit/>
          </a:bodyPr>
          <a:lstStyle/>
          <a:p>
            <a:pPr marL="144145" lvl="0" indent="-144145">
              <a:lnSpc>
                <a:spcPct val="107000"/>
              </a:lnSpc>
            </a:pPr>
            <a:r>
              <a:rPr lang="en-US" sz="3000" b="1" dirty="0">
                <a:solidFill>
                  <a:srgbClr val="C00000"/>
                </a:solidFill>
                <a:ea typeface="Calibri" panose="020F0502020204030204" pitchFamily="34" charset="0"/>
                <a:cs typeface="Calibri" panose="020F0502020204030204" pitchFamily="34" charset="0"/>
              </a:rPr>
              <a:t>shipping (n)</a:t>
            </a:r>
          </a:p>
        </p:txBody>
      </p:sp>
      <p:sp>
        <p:nvSpPr>
          <p:cNvPr id="8" name="Rectangle 7"/>
          <p:cNvSpPr/>
          <p:nvPr/>
        </p:nvSpPr>
        <p:spPr>
          <a:xfrm>
            <a:off x="2174505" y="4380027"/>
            <a:ext cx="2869888" cy="553998"/>
          </a:xfrm>
          <a:prstGeom prst="rect">
            <a:avLst/>
          </a:prstGeom>
        </p:spPr>
        <p:txBody>
          <a:bodyPr wrap="none">
            <a:spAutoFit/>
          </a:bodyPr>
          <a:lstStyle/>
          <a:p>
            <a:pPr lvl="0"/>
            <a:r>
              <a:rPr lang="en-US" sz="3000" b="1" dirty="0" err="1">
                <a:solidFill>
                  <a:srgbClr val="C00000"/>
                </a:solidFill>
              </a:rPr>
              <a:t>overshopping</a:t>
            </a:r>
            <a:r>
              <a:rPr lang="en-US" sz="3000" b="1" dirty="0">
                <a:solidFill>
                  <a:srgbClr val="C00000"/>
                </a:solidFill>
              </a:rPr>
              <a:t> (v)</a:t>
            </a:r>
          </a:p>
        </p:txBody>
      </p:sp>
    </p:spTree>
    <p:extLst>
      <p:ext uri="{BB962C8B-B14F-4D97-AF65-F5344CB8AC3E}">
        <p14:creationId xmlns:p14="http://schemas.microsoft.com/office/powerpoint/2010/main" val="231546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4381</TotalTime>
  <Words>920</Words>
  <Application>Microsoft Office PowerPoint</Application>
  <PresentationFormat>Custom</PresentationFormat>
  <Paragraphs>200</Paragraphs>
  <Slides>29</Slides>
  <Notes>20</Notes>
  <HiddenSlides>0</HiddenSlides>
  <MMClips>13</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304</cp:revision>
  <dcterms:created xsi:type="dcterms:W3CDTF">2020-12-09T02:04:09Z</dcterms:created>
  <dcterms:modified xsi:type="dcterms:W3CDTF">2025-02-13T01:25:40Z</dcterms:modified>
</cp:coreProperties>
</file>