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06" r:id="rId2"/>
    <p:sldId id="315" r:id="rId3"/>
    <p:sldId id="319" r:id="rId4"/>
    <p:sldId id="318" r:id="rId5"/>
    <p:sldId id="305" r:id="rId6"/>
    <p:sldId id="308" r:id="rId7"/>
    <p:sldId id="309" r:id="rId8"/>
    <p:sldId id="321" r:id="rId9"/>
    <p:sldId id="320" r:id="rId10"/>
    <p:sldId id="328" r:id="rId11"/>
    <p:sldId id="329" r:id="rId12"/>
    <p:sldId id="330" r:id="rId13"/>
    <p:sldId id="322" r:id="rId14"/>
    <p:sldId id="323" r:id="rId15"/>
    <p:sldId id="324" r:id="rId16"/>
    <p:sldId id="325" r:id="rId17"/>
    <p:sldId id="326" r:id="rId18"/>
    <p:sldId id="331" r:id="rId19"/>
    <p:sldId id="332" r:id="rId20"/>
    <p:sldId id="270" r:id="rId21"/>
    <p:sldId id="301" r:id="rId22"/>
    <p:sldId id="302" r:id="rId23"/>
    <p:sldId id="311" r:id="rId24"/>
    <p:sldId id="333" r:id="rId25"/>
    <p:sldId id="33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1607D"/>
    <a:srgbClr val="FACBC2"/>
    <a:srgbClr val="FFEEB7"/>
    <a:srgbClr val="F48670"/>
    <a:srgbClr val="F16247"/>
    <a:srgbClr val="76ABDC"/>
    <a:srgbClr val="F27193"/>
    <a:srgbClr val="0086EA"/>
    <a:srgbClr val="FA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7" d="100"/>
          <a:sy n="87" d="100"/>
        </p:scale>
        <p:origin x="-1267" y="-86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slide" Target="slide17.xml"/><Relationship Id="rId7" Type="http://schemas.openxmlformats.org/officeDocument/2006/relationships/slide" Target="slide16.xml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1.png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6495" y="2574700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</p:spTree>
    <p:extLst>
      <p:ext uri="{BB962C8B-B14F-4D97-AF65-F5344CB8AC3E}">
        <p14:creationId xmlns:p14="http://schemas.microsoft.com/office/powerpoint/2010/main" val="38007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3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3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26926"/>
            <a:ext cx="76962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505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423114"/>
            <a:ext cx="65532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go to class  five days a week.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50EF69-ED3B-4AB6-A232-E96AA09ED98E}"/>
              </a:ext>
            </a:extLst>
          </p:cNvPr>
          <p:cNvSpPr txBox="1"/>
          <p:nvPr/>
        </p:nvSpPr>
        <p:spPr>
          <a:xfrm>
            <a:off x="605307" y="1329662"/>
            <a:ext cx="7289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_________     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8B8A2D-FE4F-4BA7-A143-1DDAF3C0ECF3}"/>
              </a:ext>
            </a:extLst>
          </p:cNvPr>
          <p:cNvSpPr txBox="1"/>
          <p:nvPr/>
        </p:nvSpPr>
        <p:spPr>
          <a:xfrm>
            <a:off x="1072223" y="1270527"/>
            <a:ext cx="1883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</a:rPr>
              <a:t>many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73051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77672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479B97-9EAA-4A74-A0EB-5455B74D2E51}"/>
              </a:ext>
            </a:extLst>
          </p:cNvPr>
          <p:cNvSpPr txBox="1"/>
          <p:nvPr/>
        </p:nvSpPr>
        <p:spPr>
          <a:xfrm>
            <a:off x="1072223" y="1784866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299" y="1767496"/>
            <a:ext cx="103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59755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643762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46660D-9C7E-4EB4-9365-ADAB1470C37C}"/>
              </a:ext>
            </a:extLst>
          </p:cNvPr>
          <p:cNvSpPr txBox="1"/>
          <p:nvPr/>
        </p:nvSpPr>
        <p:spPr>
          <a:xfrm>
            <a:off x="1220355" y="1597595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299" y="1496166"/>
            <a:ext cx="90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701839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748050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5592EF-D9F8-4E6A-BAF3-E6073941F5BE}"/>
              </a:ext>
            </a:extLst>
          </p:cNvPr>
          <p:cNvSpPr txBox="1"/>
          <p:nvPr/>
        </p:nvSpPr>
        <p:spPr>
          <a:xfrm>
            <a:off x="1238827" y="1701883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6" y="1601692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573" y="182914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03" y="1875357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961B43-2B4F-4EC3-A47A-D861240830D2}"/>
              </a:ext>
            </a:extLst>
          </p:cNvPr>
          <p:cNvSpPr txBox="1"/>
          <p:nvPr/>
        </p:nvSpPr>
        <p:spPr>
          <a:xfrm>
            <a:off x="1199216" y="1820015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7" name="Rectangle 6"/>
          <p:cNvSpPr/>
          <p:nvPr/>
        </p:nvSpPr>
        <p:spPr>
          <a:xfrm>
            <a:off x="961086" y="1760435"/>
            <a:ext cx="1783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many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103031" y="92852"/>
            <a:ext cx="8770512" cy="65249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9261" y="105731"/>
            <a:ext cx="23439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4B1"/>
                </a:solidFill>
              </a:rPr>
              <a:t>* Grammar</a:t>
            </a:r>
            <a:endParaRPr lang="en-US" sz="2400" b="1" dirty="0">
              <a:solidFill>
                <a:srgbClr val="0084B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983" y="135977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go to class  five days a week.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8983" y="245173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813" y="2497945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983" y="354228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813" y="358849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8983" y="465113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813" y="469734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983" y="574057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813" y="5786789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50EF69-ED3B-4AB6-A232-E96AA09ED98E}"/>
              </a:ext>
            </a:extLst>
          </p:cNvPr>
          <p:cNvSpPr txBox="1"/>
          <p:nvPr/>
        </p:nvSpPr>
        <p:spPr>
          <a:xfrm>
            <a:off x="1094704" y="1329662"/>
            <a:ext cx="59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_________     </a:t>
            </a:r>
            <a:r>
              <a:rPr lang="en-US" sz="2400" dirty="0" smtClean="0"/>
              <a:t>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8B8A2D-FE4F-4BA7-A143-1DDAF3C0ECF3}"/>
              </a:ext>
            </a:extLst>
          </p:cNvPr>
          <p:cNvSpPr txBox="1"/>
          <p:nvPr/>
        </p:nvSpPr>
        <p:spPr>
          <a:xfrm>
            <a:off x="1072223" y="1270527"/>
            <a:ext cx="1883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</a:rPr>
              <a:t>many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479B97-9EAA-4A74-A0EB-5455B74D2E51}"/>
              </a:ext>
            </a:extLst>
          </p:cNvPr>
          <p:cNvSpPr txBox="1"/>
          <p:nvPr/>
        </p:nvSpPr>
        <p:spPr>
          <a:xfrm>
            <a:off x="1072223" y="2506090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46660D-9C7E-4EB4-9365-ADAB1470C37C}"/>
              </a:ext>
            </a:extLst>
          </p:cNvPr>
          <p:cNvSpPr txBox="1"/>
          <p:nvPr/>
        </p:nvSpPr>
        <p:spPr>
          <a:xfrm>
            <a:off x="1220355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5592EF-D9F8-4E6A-BAF3-E6073941F5BE}"/>
              </a:ext>
            </a:extLst>
          </p:cNvPr>
          <p:cNvSpPr txBox="1"/>
          <p:nvPr/>
        </p:nvSpPr>
        <p:spPr>
          <a:xfrm>
            <a:off x="1238827" y="4651174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961B43-2B4F-4EC3-A47A-D861240830D2}"/>
              </a:ext>
            </a:extLst>
          </p:cNvPr>
          <p:cNvSpPr txBox="1"/>
          <p:nvPr/>
        </p:nvSpPr>
        <p:spPr>
          <a:xfrm>
            <a:off x="1275626" y="5731447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3299" y="2488720"/>
            <a:ext cx="103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3299" y="3453774"/>
            <a:ext cx="90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3646" y="4589620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5380" y="5675621"/>
            <a:ext cx="1783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many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36648" y="241839"/>
            <a:ext cx="9046422" cy="61019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A8B284-D523-4905-B9BF-497E16E8AF2E}"/>
              </a:ext>
            </a:extLst>
          </p:cNvPr>
          <p:cNvCxnSpPr/>
          <p:nvPr/>
        </p:nvCxnSpPr>
        <p:spPr>
          <a:xfrm flipV="1">
            <a:off x="607536" y="16198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B137167-DBA0-4D43-BE9F-8A7484A20C6E}"/>
              </a:ext>
            </a:extLst>
          </p:cNvPr>
          <p:cNvCxnSpPr/>
          <p:nvPr/>
        </p:nvCxnSpPr>
        <p:spPr>
          <a:xfrm flipV="1">
            <a:off x="684810" y="257203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1B11459-09BD-44EB-B6D6-477718D9EE7D}"/>
              </a:ext>
            </a:extLst>
          </p:cNvPr>
          <p:cNvCxnSpPr/>
          <p:nvPr/>
        </p:nvCxnSpPr>
        <p:spPr>
          <a:xfrm flipV="1">
            <a:off x="644230" y="343824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02AE715-D5E9-4E70-9FC4-8364A02BB660}"/>
              </a:ext>
            </a:extLst>
          </p:cNvPr>
          <p:cNvCxnSpPr/>
          <p:nvPr/>
        </p:nvCxnSpPr>
        <p:spPr>
          <a:xfrm flipV="1">
            <a:off x="731838" y="437062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371A02C-DE70-4978-906B-F156BA251873}"/>
              </a:ext>
            </a:extLst>
          </p:cNvPr>
          <p:cNvCxnSpPr/>
          <p:nvPr/>
        </p:nvCxnSpPr>
        <p:spPr>
          <a:xfrm flipV="1">
            <a:off x="826482" y="52845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3DDB510-B739-45D9-B2E0-028CE065FE22}"/>
              </a:ext>
            </a:extLst>
          </p:cNvPr>
          <p:cNvSpPr txBox="1"/>
          <p:nvPr/>
        </p:nvSpPr>
        <p:spPr>
          <a:xfrm>
            <a:off x="36648" y="1217843"/>
            <a:ext cx="910735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3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Ocean 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23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on at 7.30, and 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Laughing out Loud</a:t>
            </a:r>
            <a:r>
              <a:rPr lang="en-US" sz="23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comes next at 8.00.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9E46AAD-7D4A-4521-8CA9-068388F2994C}"/>
              </a:ext>
            </a:extLst>
          </p:cNvPr>
          <p:cNvSpPr txBox="1"/>
          <p:nvPr/>
        </p:nvSpPr>
        <p:spPr>
          <a:xfrm>
            <a:off x="201359" y="2143421"/>
            <a:ext cx="8622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like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Seven Kitties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very much, so I watch it every day.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6B0D7E7-E406-4EDB-AFEF-1C639106F25C}"/>
              </a:ext>
            </a:extLst>
          </p:cNvPr>
          <p:cNvSpPr txBox="1"/>
          <p:nvPr/>
        </p:nvSpPr>
        <p:spPr>
          <a:xfrm>
            <a:off x="256157" y="3062006"/>
            <a:ext cx="8749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i="1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BBC </a:t>
            </a:r>
            <a:r>
              <a:rPr lang="en-US" sz="24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4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British channel, but </a:t>
            </a:r>
            <a:r>
              <a:rPr lang="en-US" sz="24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VTV6</a:t>
            </a:r>
            <a:r>
              <a:rPr lang="en-US" sz="24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Vietnamese channel.</a:t>
            </a:r>
            <a:endParaRPr lang="en-US" sz="2400" b="1" spc="-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D618B35-F8B5-494E-9FCB-A9E30EAADC78}"/>
              </a:ext>
            </a:extLst>
          </p:cNvPr>
          <p:cNvSpPr txBox="1"/>
          <p:nvPr/>
        </p:nvSpPr>
        <p:spPr>
          <a:xfrm>
            <a:off x="319483" y="3929902"/>
            <a:ext cx="8504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Coast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famous TV series, but I don't like it.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A549C0-3BEC-4BFE-9C91-9B5C4E2C8E2A}"/>
              </a:ext>
            </a:extLst>
          </p:cNvPr>
          <p:cNvSpPr txBox="1"/>
          <p:nvPr/>
        </p:nvSpPr>
        <p:spPr>
          <a:xfrm>
            <a:off x="374960" y="4884006"/>
            <a:ext cx="874328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300" b="1" i="0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3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have a lot of homework tonight, so I can't watch </a:t>
            </a:r>
            <a:r>
              <a:rPr lang="en-US" sz="23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Eight Feet Below</a:t>
            </a:r>
            <a:r>
              <a:rPr lang="en-US" sz="2300" b="0" i="0" spc="-50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spc="-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" y="319481"/>
            <a:ext cx="485431" cy="47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9" name="TextBox 38"/>
          <p:cNvSpPr txBox="1"/>
          <p:nvPr/>
        </p:nvSpPr>
        <p:spPr>
          <a:xfrm>
            <a:off x="678613" y="333650"/>
            <a:ext cx="871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Use the conjunctions provided to connect the sentences.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75626C0-0E08-4C04-9589-9F8AFCB837D7}"/>
              </a:ext>
            </a:extLst>
          </p:cNvPr>
          <p:cNvSpPr txBox="1"/>
          <p:nvPr/>
        </p:nvSpPr>
        <p:spPr>
          <a:xfrm>
            <a:off x="154545" y="813389"/>
            <a:ext cx="941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Ocean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Life is on at 7.30. Laughing out Loud comes next at 8.00. (and)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103619-37D3-43DE-984A-6D57C2131C82}"/>
              </a:ext>
            </a:extLst>
          </p:cNvPr>
          <p:cNvSpPr txBox="1"/>
          <p:nvPr/>
        </p:nvSpPr>
        <p:spPr>
          <a:xfrm>
            <a:off x="154544" y="1715431"/>
            <a:ext cx="866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Seven Kitties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much. I watch it every day. (so)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8B35399-C7F8-46C8-A3EB-B9724176A4B9}"/>
              </a:ext>
            </a:extLst>
          </p:cNvPr>
          <p:cNvSpPr txBox="1"/>
          <p:nvPr/>
        </p:nvSpPr>
        <p:spPr>
          <a:xfrm>
            <a:off x="201358" y="2703373"/>
            <a:ext cx="880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BBC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British channel.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VTV6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Vietnamese channel. (but)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0702469-BBAE-4B27-B46C-6A9658026102}"/>
              </a:ext>
            </a:extLst>
          </p:cNvPr>
          <p:cNvSpPr txBox="1"/>
          <p:nvPr/>
        </p:nvSpPr>
        <p:spPr>
          <a:xfrm>
            <a:off x="256157" y="3536097"/>
            <a:ext cx="77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Coast is a famous TV series. I don’t like it. (but)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6AAE0B6-90D0-4DA2-AAC6-62858E82BDCD}"/>
              </a:ext>
            </a:extLst>
          </p:cNvPr>
          <p:cNvSpPr txBox="1"/>
          <p:nvPr/>
        </p:nvSpPr>
        <p:spPr>
          <a:xfrm>
            <a:off x="232262" y="4455629"/>
            <a:ext cx="8885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have a lot of homework tonight. I can’t watch 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Eight Feet Below.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(so)</a:t>
            </a:r>
          </a:p>
        </p:txBody>
      </p:sp>
      <p:pic>
        <p:nvPicPr>
          <p:cNvPr id="45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1015" y="5729527"/>
            <a:ext cx="1082055" cy="10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727" y="6939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</a:rPr>
              <a:t>Huy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1433" y="6858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Tí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034439" y="6858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DÒ BÀI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5897" y="6939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Bủm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8903" y="6939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Bé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0360" y="6858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ku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727" y="19512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1433" y="19431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4439" y="19431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5897" y="19512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</a:rPr>
              <a:t>Hương</a:t>
            </a:r>
            <a:endParaRPr lang="en-GB" sz="25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8903" y="19512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70360" y="19431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727" y="31514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1433" y="31432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4439" y="31432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5897" y="31514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18903" y="31514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0360" y="31432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797" y="43515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91503" y="43434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509" y="43434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75966" y="43515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8972" y="43515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7360430" y="4351563"/>
            <a:ext cx="1334602" cy="1012373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DÒ BÀI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727" y="55517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1433" y="55435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34439" y="55435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</a:rPr>
              <a:t>Mộng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Hải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5897" y="55517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18903" y="55517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70360" y="55435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5709" y="75770"/>
            <a:ext cx="2042206" cy="4122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7754" tIns="28877" rIns="57754" bIns="28877" rtlCol="0">
            <a:sp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CHECK - UP</a:t>
            </a:r>
            <a:endParaRPr lang="en-GB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1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1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1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1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1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1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1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1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1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1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1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1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1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1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1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750"/>
                            </p:stCondLst>
                            <p:childTnLst>
                              <p:par>
                                <p:cTn id="14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5" dur="1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1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1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1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1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1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1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1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750"/>
                            </p:stCondLst>
                            <p:childTnLst>
                              <p:par>
                                <p:cTn id="16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1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1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1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1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1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250"/>
                            </p:stCondLst>
                            <p:childTnLst>
                              <p:par>
                                <p:cTn id="17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1" dur="1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1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00"/>
                            </p:stCondLst>
                            <p:childTnLst>
                              <p:par>
                                <p:cTn id="18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2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"/>
                            </p:stCondLst>
                            <p:childTnLst>
                              <p:par>
                                <p:cTn id="23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500"/>
                            </p:stCondLst>
                            <p:childTnLst>
                              <p:par>
                                <p:cTn id="24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0"/>
                            </p:stCondLst>
                            <p:childTnLst>
                              <p:par>
                                <p:cTn id="25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500"/>
                            </p:stCondLst>
                            <p:childTnLst>
                              <p:par>
                                <p:cTn id="25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000"/>
                            </p:stCondLst>
                            <p:childTnLst>
                              <p:par>
                                <p:cTn id="26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500"/>
                            </p:stCondLst>
                            <p:childTnLst>
                              <p:par>
                                <p:cTn id="27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000"/>
                            </p:stCondLst>
                            <p:childTnLst>
                              <p:par>
                                <p:cTn id="27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500"/>
                            </p:stCondLst>
                            <p:childTnLst>
                              <p:par>
                                <p:cTn id="28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00"/>
                            </p:stCondLst>
                            <p:childTnLst>
                              <p:par>
                                <p:cTn id="29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"/>
                            </p:stCondLst>
                            <p:childTnLst>
                              <p:par>
                                <p:cTn id="30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2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267686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5" y="388805"/>
            <a:ext cx="3916622" cy="656492"/>
          </a:xfrm>
          <a:prstGeom prst="rect">
            <a:avLst/>
          </a:prstGeom>
          <a:solidFill>
            <a:schemeClr val="accent5"/>
          </a:solidFill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99" y="126613"/>
            <a:ext cx="398482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" y="2661995"/>
            <a:ext cx="6488499" cy="445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45473" y="1114697"/>
            <a:ext cx="5534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Work in groups. Interview your friends, using the questions below. Take notes of their answers and then report the results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2111832" cy="461665"/>
            <a:chOff x="1230086" y="1785257"/>
            <a:chExt cx="2111832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Going out.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75924" y="1278750"/>
            <a:ext cx="3876768" cy="461665"/>
            <a:chOff x="1230086" y="1785257"/>
            <a:chExt cx="2491930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Reading books.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1951650"/>
            <a:ext cx="2880448" cy="461665"/>
            <a:chOff x="1230086" y="1785257"/>
            <a:chExt cx="2880448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2499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Watching TV.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29973" y="597802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do you do in your free time?</a:t>
              </a:r>
              <a:endParaRPr lang="en-US" sz="2400" i="1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353594" y="1859316"/>
            <a:ext cx="3335744" cy="461665"/>
            <a:chOff x="1230086" y="1785257"/>
            <a:chExt cx="333574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29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</a:t>
              </a:r>
              <a:r>
                <a:rPr lang="en-US" sz="2400" dirty="0" smtClean="0"/>
                <a:t>______</a:t>
              </a:r>
              <a:endParaRPr lang="en-US" sz="24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58211" y="3219908"/>
            <a:ext cx="2111832" cy="461665"/>
            <a:chOff x="1230086" y="1785257"/>
            <a:chExt cx="2111832" cy="461665"/>
          </a:xfrm>
        </p:grpSpPr>
        <p:sp>
          <p:nvSpPr>
            <p:cNvPr id="185" name="TextBox 1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Books.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335232" y="3111094"/>
            <a:ext cx="2491930" cy="461665"/>
            <a:chOff x="1230086" y="1785257"/>
            <a:chExt cx="2491930" cy="461665"/>
          </a:xfrm>
        </p:grpSpPr>
        <p:sp>
          <p:nvSpPr>
            <p:cNvPr id="188" name="TextBox 18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Friends.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8211" y="3939627"/>
            <a:ext cx="2298759" cy="461665"/>
            <a:chOff x="1230086" y="1785257"/>
            <a:chExt cx="2298759" cy="461665"/>
          </a:xfrm>
        </p:grpSpPr>
        <p:sp>
          <p:nvSpPr>
            <p:cNvPr id="191" name="TextBox 19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Televion.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29973" y="2585779"/>
            <a:ext cx="7681275" cy="473610"/>
            <a:chOff x="-44256" y="1250802"/>
            <a:chExt cx="7681275" cy="473610"/>
          </a:xfrm>
        </p:grpSpPr>
        <p:sp>
          <p:nvSpPr>
            <p:cNvPr id="194" name="TextBox 19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prefer to get information from?</a:t>
              </a:r>
              <a:endParaRPr lang="en-US" sz="2400" i="1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336458" y="3708794"/>
            <a:ext cx="2507855" cy="461665"/>
            <a:chOff x="1230086" y="1785257"/>
            <a:chExt cx="2507855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598207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58211" y="5265090"/>
            <a:ext cx="2111832" cy="461665"/>
            <a:chOff x="1230086" y="1785257"/>
            <a:chExt cx="2111832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One hour.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313917" y="5265089"/>
            <a:ext cx="3902800" cy="461665"/>
            <a:chOff x="1230086" y="1785257"/>
            <a:chExt cx="3902800" cy="46166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585328" y="1785257"/>
              <a:ext cx="3547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Two hours.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58211" y="5817382"/>
            <a:ext cx="3670889" cy="487423"/>
            <a:chOff x="1230086" y="1630709"/>
            <a:chExt cx="3670889" cy="487423"/>
          </a:xfrm>
        </p:grpSpPr>
        <p:sp>
          <p:nvSpPr>
            <p:cNvPr id="206" name="TextBox 205"/>
            <p:cNvSpPr txBox="1"/>
            <p:nvPr/>
          </p:nvSpPr>
          <p:spPr>
            <a:xfrm>
              <a:off x="1230086" y="165646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11086" y="1630709"/>
              <a:ext cx="328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More than two hours.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29973" y="4630961"/>
            <a:ext cx="7681275" cy="473610"/>
            <a:chOff x="-44256" y="1250802"/>
            <a:chExt cx="7681275" cy="473610"/>
          </a:xfrm>
        </p:grpSpPr>
        <p:sp>
          <p:nvSpPr>
            <p:cNvPr id="209" name="TextBox 208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hours a day do you watch TV?</a:t>
              </a:r>
              <a:endParaRPr lang="en-US" sz="2400" i="1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334922" y="5819812"/>
            <a:ext cx="2573469" cy="468784"/>
            <a:chOff x="1230086" y="1785257"/>
            <a:chExt cx="2573469" cy="468784"/>
          </a:xfrm>
        </p:grpSpPr>
        <p:sp>
          <p:nvSpPr>
            <p:cNvPr id="212" name="TextBox 2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63821" y="1792376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2736" y="1830787"/>
            <a:ext cx="321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Surfing the </a:t>
            </a:r>
            <a:r>
              <a:rPr lang="en-GB" sz="2400" dirty="0" err="1" smtClean="0">
                <a:solidFill>
                  <a:srgbClr val="FF0000"/>
                </a:solidFill>
              </a:rPr>
              <a:t>facebook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5786" y="3675632"/>
            <a:ext cx="177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Internet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8524" y="5791150"/>
            <a:ext cx="321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en-GB" sz="2400" dirty="0" smtClean="0">
                <a:solidFill>
                  <a:srgbClr val="FF0000"/>
                </a:solidFill>
              </a:rPr>
              <a:t>ess than one hour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5811416" cy="461665"/>
            <a:chOff x="1230086" y="1785257"/>
            <a:chExt cx="5811416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have nothing else to do.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8211" y="1711975"/>
            <a:ext cx="5073662" cy="461665"/>
            <a:chOff x="1230086" y="1785257"/>
            <a:chExt cx="507366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my parents want me to.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2192019"/>
            <a:ext cx="3421507" cy="461665"/>
            <a:chOff x="1230086" y="1785257"/>
            <a:chExt cx="3421507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like it.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9582" y="639365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do you watch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8211" y="2653684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8211" y="4169580"/>
            <a:ext cx="5811416" cy="461665"/>
            <a:chOff x="1230086" y="1785257"/>
            <a:chExt cx="581141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Just one day.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8211" y="4649624"/>
            <a:ext cx="5073662" cy="461665"/>
            <a:chOff x="1230086" y="1785257"/>
            <a:chExt cx="50736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week.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8211" y="5129668"/>
            <a:ext cx="3421507" cy="461665"/>
            <a:chOff x="1230086" y="1785257"/>
            <a:chExt cx="342150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month.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582" y="3577014"/>
            <a:ext cx="7681275" cy="473610"/>
            <a:chOff x="-44256" y="1250802"/>
            <a:chExt cx="7681275" cy="473610"/>
          </a:xfrm>
        </p:grpSpPr>
        <p:sp>
          <p:nvSpPr>
            <p:cNvPr id="57" name="TextBox 56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 you think you can live without TV?</a:t>
              </a:r>
              <a:endParaRPr lang="en-US" sz="2400" i="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8211" y="5591333"/>
            <a:ext cx="2520734" cy="461665"/>
            <a:chOff x="1230086" y="1785257"/>
            <a:chExt cx="252073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09077" y="2629913"/>
            <a:ext cx="53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Because I have online lessons on TV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3174" y="5591332"/>
            <a:ext cx="53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 I can live without TV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4" y="1265527"/>
            <a:ext cx="8551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smtClean="0"/>
              <a:t>   Hello </a:t>
            </a:r>
            <a:r>
              <a:rPr lang="en-GB" sz="2400" i="1" dirty="0"/>
              <a:t>everyone! I interviewed </a:t>
            </a:r>
            <a:r>
              <a:rPr lang="en-GB" sz="2400" i="1" dirty="0" smtClean="0"/>
              <a:t>six </a:t>
            </a:r>
            <a:r>
              <a:rPr lang="en-GB" sz="2400" i="1" dirty="0"/>
              <a:t>members in my group and these are the results. In their free time, Mai and Nam go out, Minh reads books, </a:t>
            </a:r>
            <a:r>
              <a:rPr lang="en-GB" sz="2400" i="1" dirty="0" err="1"/>
              <a:t>Trung</a:t>
            </a:r>
            <a:r>
              <a:rPr lang="en-GB" sz="2400" i="1" dirty="0"/>
              <a:t> and </a:t>
            </a:r>
            <a:r>
              <a:rPr lang="en-GB" sz="2400" i="1" dirty="0" err="1"/>
              <a:t>Phong</a:t>
            </a:r>
            <a:r>
              <a:rPr lang="en-GB" sz="2400" i="1" dirty="0"/>
              <a:t> watch TV, but </a:t>
            </a:r>
            <a:r>
              <a:rPr lang="en-GB" sz="2400" i="1" dirty="0" err="1"/>
              <a:t>Nhi</a:t>
            </a:r>
            <a:r>
              <a:rPr lang="en-GB" sz="2400" i="1" dirty="0"/>
              <a:t> surfs the Internet. Mai, Nam, </a:t>
            </a:r>
            <a:r>
              <a:rPr lang="en-GB" sz="2400" i="1" dirty="0" err="1"/>
              <a:t>Trung</a:t>
            </a:r>
            <a:r>
              <a:rPr lang="en-GB" sz="2400" i="1" dirty="0"/>
              <a:t> prefer to get information from books, and Minh, </a:t>
            </a:r>
            <a:r>
              <a:rPr lang="en-GB" sz="2400" i="1" dirty="0" err="1"/>
              <a:t>Phong</a:t>
            </a:r>
            <a:r>
              <a:rPr lang="en-GB" sz="2400" i="1" dirty="0"/>
              <a:t>, </a:t>
            </a:r>
            <a:r>
              <a:rPr lang="en-GB" sz="2400" i="1" dirty="0" err="1"/>
              <a:t>Nhi</a:t>
            </a:r>
            <a:r>
              <a:rPr lang="en-GB" sz="2400" i="1" dirty="0"/>
              <a:t> prefer to do that from the Internet. All of them watch TV more than two hours a day because they </a:t>
            </a:r>
            <a:r>
              <a:rPr lang="en-GB" sz="2400" i="1" dirty="0" err="1"/>
              <a:t>they</a:t>
            </a:r>
            <a:r>
              <a:rPr lang="en-GB" sz="2400" i="1" dirty="0"/>
              <a:t> like it. Mai and </a:t>
            </a:r>
            <a:r>
              <a:rPr lang="en-GB" sz="2400" i="1" dirty="0" err="1"/>
              <a:t>Nhi</a:t>
            </a:r>
            <a:r>
              <a:rPr lang="en-GB" sz="2400" i="1" dirty="0"/>
              <a:t> think they can live without TV up to a month, but Nam, Minh , </a:t>
            </a:r>
            <a:r>
              <a:rPr lang="en-GB" sz="2400" i="1" dirty="0" err="1"/>
              <a:t>Trung</a:t>
            </a:r>
            <a:r>
              <a:rPr lang="en-GB" sz="2400" i="1" dirty="0"/>
              <a:t>, </a:t>
            </a:r>
            <a:r>
              <a:rPr lang="en-GB" sz="2400" i="1" dirty="0" err="1"/>
              <a:t>Phong</a:t>
            </a:r>
            <a:r>
              <a:rPr lang="en-GB" sz="2400" i="1" dirty="0"/>
              <a:t> think they can live without TV just one day.</a:t>
            </a:r>
          </a:p>
          <a:p>
            <a:pPr>
              <a:lnSpc>
                <a:spcPct val="150000"/>
              </a:lnSpc>
            </a:pPr>
            <a:endParaRPr lang="en-GB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1325008" y="516696"/>
            <a:ext cx="62621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* Report </a:t>
            </a:r>
            <a:r>
              <a:rPr lang="en-GB" sz="3200" b="1" dirty="0">
                <a:solidFill>
                  <a:srgbClr val="FF0000"/>
                </a:solidFill>
              </a:rPr>
              <a:t>the results to the class.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219206"/>
            <a:ext cx="42672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54" y="4592238"/>
            <a:ext cx="2719387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2472" y="1705106"/>
            <a:ext cx="6264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- Do </a:t>
            </a:r>
            <a:r>
              <a:rPr lang="en-US" sz="2800" b="1" dirty="0">
                <a:solidFill>
                  <a:schemeClr val="accent1"/>
                </a:solidFill>
              </a:rPr>
              <a:t>exercise in workbook.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- Complete the project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- </a:t>
            </a:r>
            <a:r>
              <a:rPr lang="en-US" sz="2800" b="1" dirty="0" smtClean="0">
                <a:solidFill>
                  <a:schemeClr val="accent1"/>
                </a:solidFill>
              </a:rPr>
              <a:t>Prepare </a:t>
            </a:r>
            <a:r>
              <a:rPr lang="en-US" sz="2800" b="1" dirty="0">
                <a:solidFill>
                  <a:schemeClr val="accent1"/>
                </a:solidFill>
              </a:rPr>
              <a:t>for the next lesson: Unit </a:t>
            </a:r>
            <a:r>
              <a:rPr lang="en-US" sz="2800" b="1" dirty="0" smtClean="0">
                <a:solidFill>
                  <a:schemeClr val="accent1"/>
                </a:solidFill>
              </a:rPr>
              <a:t>8 </a:t>
            </a:r>
            <a:r>
              <a:rPr lang="en-US" sz="2800" b="1" dirty="0">
                <a:solidFill>
                  <a:schemeClr val="accent1"/>
                </a:solidFill>
              </a:rPr>
              <a:t>–Lesson 1. Getting started.</a:t>
            </a:r>
          </a:p>
        </p:txBody>
      </p:sp>
    </p:spTree>
    <p:extLst>
      <p:ext uri="{BB962C8B-B14F-4D97-AF65-F5344CB8AC3E}">
        <p14:creationId xmlns:p14="http://schemas.microsoft.com/office/powerpoint/2010/main" val="2729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9215" y="1007907"/>
            <a:ext cx="5321495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Have a nice day!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140152" y="47986"/>
            <a:ext cx="298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>
                <a:solidFill>
                  <a:srgbClr val="0070C0"/>
                </a:solidFill>
              </a:rPr>
              <a:t>Liên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hệ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Côi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Nguyễn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nhé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8881"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0615" y="2099883"/>
            <a:ext cx="6684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What is your </a:t>
            </a:r>
            <a:r>
              <a:rPr lang="en-US" sz="2800" dirty="0" err="1">
                <a:solidFill>
                  <a:schemeClr val="accent1"/>
                </a:solidFill>
              </a:rPr>
              <a:t>favourite</a:t>
            </a:r>
            <a:r>
              <a:rPr lang="en-US" sz="2800" dirty="0">
                <a:solidFill>
                  <a:schemeClr val="accent1"/>
                </a:solidFill>
              </a:rPr>
              <a:t> TV </a:t>
            </a:r>
            <a:r>
              <a:rPr lang="en-US" sz="2800" dirty="0" err="1">
                <a:solidFill>
                  <a:schemeClr val="accent1"/>
                </a:solidFill>
              </a:rPr>
              <a:t>programme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Can you tell me what it is about?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Could you give me some adjectives to describe it?”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897" y="706835"/>
            <a:ext cx="2042206" cy="4122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7754" tIns="28877" rIns="57754" bIns="28877" rtlCol="0">
            <a:sp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CHECK - UP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09" y="1282743"/>
            <a:ext cx="499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* Answer some questions: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203842" y="6352505"/>
            <a:ext cx="566670" cy="505495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8881"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2130" y="2228671"/>
            <a:ext cx="6684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What is your </a:t>
            </a:r>
            <a:r>
              <a:rPr lang="en-US" sz="2800" dirty="0" err="1">
                <a:solidFill>
                  <a:schemeClr val="accent1"/>
                </a:solidFill>
              </a:rPr>
              <a:t>favourite</a:t>
            </a:r>
            <a:r>
              <a:rPr lang="en-US" sz="2800" dirty="0">
                <a:solidFill>
                  <a:schemeClr val="accent1"/>
                </a:solidFill>
              </a:rPr>
              <a:t> TV </a:t>
            </a:r>
            <a:r>
              <a:rPr lang="en-US" sz="2800" dirty="0" err="1">
                <a:solidFill>
                  <a:schemeClr val="accent1"/>
                </a:solidFill>
              </a:rPr>
              <a:t>programme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Can you tell me what it is about?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Could you give me some adjectives to describe it?”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897" y="706835"/>
            <a:ext cx="2042206" cy="4122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7754" tIns="28877" rIns="57754" bIns="28877" rtlCol="0">
            <a:sp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CHECK - UP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09" y="1282743"/>
            <a:ext cx="499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* Answer some questions: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178085" y="6349286"/>
            <a:ext cx="566670" cy="50871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990268"/>
            <a:ext cx="768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PERIOD 61 :Unit </a:t>
            </a:r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7:</a:t>
            </a:r>
            <a:endParaRPr lang="en-US" sz="48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1692475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  <a:endParaRPr lang="en-US" sz="7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682" y="2747152"/>
            <a:ext cx="47630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.VnBodoni" pitchFamily="34" charset="0"/>
              </a:rPr>
              <a:t>LESSON 7</a:t>
            </a:r>
            <a:endParaRPr lang="en-US" sz="4000" b="1" dirty="0" smtClean="0">
              <a:solidFill>
                <a:srgbClr val="002060"/>
              </a:solidFill>
              <a:latin typeface=".VnBodon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.VnBodoni" pitchFamily="34" charset="0"/>
              </a:rPr>
              <a:t>SKILLS 2 </a:t>
            </a:r>
            <a:endParaRPr lang="en-GB" sz="2800" b="1" dirty="0">
              <a:solidFill>
                <a:srgbClr val="7030A0"/>
              </a:solidFill>
              <a:latin typeface=".VnBodon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93" y="4371530"/>
            <a:ext cx="3916623" cy="732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0" y="4368435"/>
            <a:ext cx="961782" cy="777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11" y="5043957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30" y="5104517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1362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97578" y="23229"/>
            <a:ext cx="8726128" cy="6774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577121"/>
            <a:ext cx="521133" cy="54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0440" y="554776"/>
            <a:ext cx="7599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80083" y="1174522"/>
            <a:ext cx="5983835" cy="1953491"/>
          </a:xfrm>
          <a:prstGeom prst="roundRect">
            <a:avLst>
              <a:gd name="adj" fmla="val 602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2213" y="1246908"/>
            <a:ext cx="194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2212" y="169560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2212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2211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6103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6102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87117"/>
              </p:ext>
            </p:extLst>
          </p:nvPr>
        </p:nvGraphicFramePr>
        <p:xfrm>
          <a:off x="742950" y="3345876"/>
          <a:ext cx="7658100" cy="3276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9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1"/>
                          </a:solidFill>
                        </a:rPr>
                        <a:t>Programme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 Adjectives 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describing </a:t>
                      </a:r>
                      <a:r>
                        <a:rPr lang="en-US" sz="2400" dirty="0" err="1">
                          <a:solidFill>
                            <a:schemeClr val="accent1"/>
                          </a:solidFill>
                        </a:rPr>
                        <a:t>programmes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3A4521-99D6-461C-AC2C-51E84714F2AB}"/>
              </a:ext>
            </a:extLst>
          </p:cNvPr>
          <p:cNvSpPr txBox="1"/>
          <p:nvPr/>
        </p:nvSpPr>
        <p:spPr>
          <a:xfrm>
            <a:off x="2064175" y="437046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78A101-FF96-49F6-BBF1-1A07DFBA3420}"/>
              </a:ext>
            </a:extLst>
          </p:cNvPr>
          <p:cNvSpPr txBox="1"/>
          <p:nvPr/>
        </p:nvSpPr>
        <p:spPr>
          <a:xfrm>
            <a:off x="2017994" y="4912541"/>
            <a:ext cx="117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wildlife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B0FA56-236F-4BFB-8835-EE197BCDD418}"/>
              </a:ext>
            </a:extLst>
          </p:cNvPr>
          <p:cNvSpPr txBox="1"/>
          <p:nvPr/>
        </p:nvSpPr>
        <p:spPr>
          <a:xfrm>
            <a:off x="1316028" y="5490540"/>
            <a:ext cx="272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English in a Minute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A2AB6AB-1734-4B2C-986D-874429831F00}"/>
              </a:ext>
            </a:extLst>
          </p:cNvPr>
          <p:cNvSpPr txBox="1"/>
          <p:nvPr/>
        </p:nvSpPr>
        <p:spPr>
          <a:xfrm>
            <a:off x="1519226" y="6033418"/>
            <a:ext cx="21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animated films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7C4E1FC-CDFF-45FF-A7D5-5EFE169CECBF}"/>
              </a:ext>
            </a:extLst>
          </p:cNvPr>
          <p:cNvSpPr txBox="1"/>
          <p:nvPr/>
        </p:nvSpPr>
        <p:spPr>
          <a:xfrm>
            <a:off x="5762486" y="4389490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25AB93-94B1-4C9E-AED7-6BB290EC5CB0}"/>
              </a:ext>
            </a:extLst>
          </p:cNvPr>
          <p:cNvSpPr txBox="1"/>
          <p:nvPr/>
        </p:nvSpPr>
        <p:spPr>
          <a:xfrm>
            <a:off x="5864089" y="4931567"/>
            <a:ext cx="162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7C0166-A35C-42D5-8A25-9322F479FF94}"/>
              </a:ext>
            </a:extLst>
          </p:cNvPr>
          <p:cNvSpPr txBox="1"/>
          <p:nvPr/>
        </p:nvSpPr>
        <p:spPr>
          <a:xfrm>
            <a:off x="6030332" y="5509566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popular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E8F68FC-D654-482C-906A-2D4FE56A6B45}"/>
              </a:ext>
            </a:extLst>
          </p:cNvPr>
          <p:cNvSpPr txBox="1"/>
          <p:nvPr/>
        </p:nvSpPr>
        <p:spPr>
          <a:xfrm>
            <a:off x="6150401" y="6052444"/>
            <a:ext cx="95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B033329-DC23-475B-8CF0-9DE6EF905818}"/>
              </a:ext>
            </a:extLst>
          </p:cNvPr>
          <p:cNvSpPr txBox="1"/>
          <p:nvPr/>
        </p:nvSpPr>
        <p:spPr>
          <a:xfrm>
            <a:off x="4466104" y="1246908"/>
            <a:ext cx="319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1836" y="23229"/>
            <a:ext cx="30144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* Vocabulary</a:t>
            </a:r>
            <a:endParaRPr lang="en-US" sz="2800" b="1" dirty="0">
              <a:solidFill>
                <a:srgbClr val="0084B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A2AB6AB-1734-4B2C-986D-874429831F00}"/>
              </a:ext>
            </a:extLst>
          </p:cNvPr>
          <p:cNvSpPr txBox="1"/>
          <p:nvPr/>
        </p:nvSpPr>
        <p:spPr>
          <a:xfrm>
            <a:off x="4572000" y="1738290"/>
            <a:ext cx="21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animated films</a:t>
            </a:r>
          </a:p>
        </p:txBody>
      </p:sp>
    </p:spTree>
    <p:extLst>
      <p:ext uri="{BB962C8B-B14F-4D97-AF65-F5344CB8AC3E}">
        <p14:creationId xmlns:p14="http://schemas.microsoft.com/office/powerpoint/2010/main" val="12561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11"/>
            <a:ext cx="8229600" cy="43891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97578" y="23229"/>
            <a:ext cx="8726128" cy="6774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" y="542665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94277" y="446939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0569" y="1245973"/>
            <a:ext cx="7462862" cy="6442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4277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viewers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7453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4715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6509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81997" y="1335025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067" y="2170966"/>
            <a:ext cx="793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VTV1</a:t>
            </a:r>
            <a:r>
              <a:rPr lang="en-US" sz="2400" dirty="0"/>
              <a:t> is a popular TV channel in  Viet Nam. It attracts many </a:t>
            </a:r>
            <a:r>
              <a:rPr lang="en-US" sz="2400" dirty="0" smtClean="0"/>
              <a:t> (</a:t>
            </a:r>
            <a:r>
              <a:rPr lang="en-US" sz="2400" dirty="0"/>
              <a:t>1)              </a:t>
            </a:r>
            <a:r>
              <a:rPr lang="en-US" sz="2400" dirty="0" smtClean="0"/>
              <a:t> </a:t>
            </a:r>
            <a:r>
              <a:rPr lang="en-US" sz="2400" dirty="0"/>
              <a:t>because it has interesting </a:t>
            </a:r>
            <a:r>
              <a:rPr lang="en-US" sz="2400" dirty="0" err="1"/>
              <a:t>programmes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(2)                 </a:t>
            </a:r>
            <a:r>
              <a:rPr lang="en-US" sz="2400" dirty="0" err="1"/>
              <a:t>programmes</a:t>
            </a:r>
            <a:r>
              <a:rPr lang="en-US" sz="2400" dirty="0"/>
              <a:t> show tigers and giraffes in nature. People watch races or football matches on (3) </a:t>
            </a:r>
            <a:r>
              <a:rPr lang="en-US" sz="2400" dirty="0" err="1"/>
              <a:t>programmes</a:t>
            </a:r>
            <a:r>
              <a:rPr lang="en-US" sz="2400" dirty="0"/>
              <a:t>. Comedies make people laugh because they are (4)             </a:t>
            </a:r>
            <a:r>
              <a:rPr lang="en-US" sz="2400" dirty="0" smtClean="0"/>
              <a:t>. </a:t>
            </a:r>
            <a:r>
              <a:rPr lang="en-US" sz="2400" dirty="0"/>
              <a:t>Game shows are both fun and (5)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5DE266E-2755-4620-A917-7DA82B129D5F}"/>
              </a:ext>
            </a:extLst>
          </p:cNvPr>
          <p:cNvCxnSpPr/>
          <p:nvPr/>
        </p:nvCxnSpPr>
        <p:spPr>
          <a:xfrm>
            <a:off x="1951354" y="3210057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06AC83F-DD29-4338-9A74-4076AB4D00CD}"/>
              </a:ext>
            </a:extLst>
          </p:cNvPr>
          <p:cNvCxnSpPr/>
          <p:nvPr/>
        </p:nvCxnSpPr>
        <p:spPr>
          <a:xfrm>
            <a:off x="7524634" y="4310803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554313-F6C9-4771-BD8C-E00A3BA75495}"/>
              </a:ext>
            </a:extLst>
          </p:cNvPr>
          <p:cNvCxnSpPr/>
          <p:nvPr/>
        </p:nvCxnSpPr>
        <p:spPr>
          <a:xfrm>
            <a:off x="1500589" y="5413739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ADD4B9-FF03-4DBD-AD0C-D9CD466545B4}"/>
              </a:ext>
            </a:extLst>
          </p:cNvPr>
          <p:cNvSpPr txBox="1"/>
          <p:nvPr/>
        </p:nvSpPr>
        <p:spPr>
          <a:xfrm>
            <a:off x="1898812" y="2848079"/>
            <a:ext cx="135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viewers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1B0FB2-C7D4-4871-87EA-3F96332B234E}"/>
              </a:ext>
            </a:extLst>
          </p:cNvPr>
          <p:cNvSpPr txBox="1"/>
          <p:nvPr/>
        </p:nvSpPr>
        <p:spPr>
          <a:xfrm>
            <a:off x="1793578" y="3309744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animal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A167A0-7047-4707-982C-F2033D597F12}"/>
              </a:ext>
            </a:extLst>
          </p:cNvPr>
          <p:cNvSpPr txBox="1"/>
          <p:nvPr/>
        </p:nvSpPr>
        <p:spPr>
          <a:xfrm>
            <a:off x="7634443" y="392874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29EADD0-4884-4362-991C-5ADAC120D718}"/>
              </a:ext>
            </a:extLst>
          </p:cNvPr>
          <p:cNvSpPr txBox="1"/>
          <p:nvPr/>
        </p:nvSpPr>
        <p:spPr>
          <a:xfrm>
            <a:off x="1588269" y="5065022"/>
            <a:ext cx="103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F2D7FE-4D9A-4C03-86D6-6F42028FFC68}"/>
              </a:ext>
            </a:extLst>
          </p:cNvPr>
          <p:cNvSpPr txBox="1"/>
          <p:nvPr/>
        </p:nvSpPr>
        <p:spPr>
          <a:xfrm>
            <a:off x="7015203" y="5035019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educational.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33951A3-777D-41BC-878D-95CA25E923D5}"/>
              </a:ext>
            </a:extLst>
          </p:cNvPr>
          <p:cNvCxnSpPr/>
          <p:nvPr/>
        </p:nvCxnSpPr>
        <p:spPr>
          <a:xfrm>
            <a:off x="1736438" y="3685711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1EF743F-3ED8-4473-9786-F2A0D2EE4DC4}"/>
              </a:ext>
            </a:extLst>
          </p:cNvPr>
          <p:cNvGrpSpPr/>
          <p:nvPr/>
        </p:nvGrpSpPr>
        <p:grpSpPr>
          <a:xfrm>
            <a:off x="7156864" y="5095035"/>
            <a:ext cx="1358562" cy="461665"/>
            <a:chOff x="6617822" y="5322245"/>
            <a:chExt cx="1358562" cy="46166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96EDF77-E382-479A-BC64-07EB6E0E25CA}"/>
                </a:ext>
              </a:extLst>
            </p:cNvPr>
            <p:cNvCxnSpPr/>
            <p:nvPr/>
          </p:nvCxnSpPr>
          <p:spPr>
            <a:xfrm>
              <a:off x="6617822" y="5632682"/>
              <a:ext cx="10898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C6192C8-E330-4419-9451-5928FBDFE9C0}"/>
                </a:ext>
              </a:extLst>
            </p:cNvPr>
            <p:cNvSpPr txBox="1"/>
            <p:nvPr/>
          </p:nvSpPr>
          <p:spPr>
            <a:xfrm>
              <a:off x="7646364" y="5322245"/>
              <a:ext cx="3300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0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103031" y="92852"/>
            <a:ext cx="8770512" cy="6765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9261" y="105731"/>
            <a:ext cx="23439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4B1"/>
                </a:solidFill>
              </a:rPr>
              <a:t>* Grammar</a:t>
            </a:r>
            <a:endParaRPr lang="en-US" sz="2400" b="1" dirty="0">
              <a:solidFill>
                <a:srgbClr val="0084B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573" y="109310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3" y="1139314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smtClean="0"/>
              <a:t>I go to class  five days a week.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2573" y="194035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403" y="1999448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573" y="291499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403" y="2961204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2573" y="390793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403" y="3954143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573" y="489434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403" y="4940559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50EF69-ED3B-4AB6-A232-E96AA09ED98E}"/>
              </a:ext>
            </a:extLst>
          </p:cNvPr>
          <p:cNvSpPr txBox="1"/>
          <p:nvPr/>
        </p:nvSpPr>
        <p:spPr>
          <a:xfrm>
            <a:off x="1018294" y="1062987"/>
            <a:ext cx="59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_________     </a:t>
            </a:r>
            <a:r>
              <a:rPr lang="en-US" sz="2400" dirty="0" smtClean="0"/>
              <a:t>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479B97-9EAA-4A74-A0EB-5455B74D2E51}"/>
              </a:ext>
            </a:extLst>
          </p:cNvPr>
          <p:cNvSpPr txBox="1"/>
          <p:nvPr/>
        </p:nvSpPr>
        <p:spPr>
          <a:xfrm>
            <a:off x="995813" y="1994714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46660D-9C7E-4EB4-9365-ADAB1470C37C}"/>
              </a:ext>
            </a:extLst>
          </p:cNvPr>
          <p:cNvSpPr txBox="1"/>
          <p:nvPr/>
        </p:nvSpPr>
        <p:spPr>
          <a:xfrm>
            <a:off x="1143945" y="2915037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5592EF-D9F8-4E6A-BAF3-E6073941F5BE}"/>
              </a:ext>
            </a:extLst>
          </p:cNvPr>
          <p:cNvSpPr txBox="1"/>
          <p:nvPr/>
        </p:nvSpPr>
        <p:spPr>
          <a:xfrm>
            <a:off x="1162417" y="3907976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961B43-2B4F-4EC3-A47A-D861240830D2}"/>
              </a:ext>
            </a:extLst>
          </p:cNvPr>
          <p:cNvSpPr txBox="1"/>
          <p:nvPr/>
        </p:nvSpPr>
        <p:spPr>
          <a:xfrm>
            <a:off x="1199216" y="4885217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4" name="Oval 3"/>
          <p:cNvSpPr/>
          <p:nvPr/>
        </p:nvSpPr>
        <p:spPr>
          <a:xfrm>
            <a:off x="3161444" y="5739358"/>
            <a:ext cx="2820473" cy="10947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Game: </a:t>
            </a:r>
            <a:r>
              <a:rPr lang="en-GB" sz="2400" b="1" dirty="0" smtClean="0">
                <a:solidFill>
                  <a:schemeClr val="accent1"/>
                </a:solidFill>
              </a:rPr>
              <a:t>Lucky 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smtClean="0">
                <a:solidFill>
                  <a:schemeClr val="accent1"/>
                </a:solidFill>
              </a:rPr>
              <a:t>        number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2" y="260350"/>
            <a:ext cx="7820025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4" tIns="45707" rIns="91414" bIns="45707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6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33956" y="1837323"/>
            <a:ext cx="1196975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00793" y="1835736"/>
            <a:ext cx="12192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469218" y="1830972"/>
            <a:ext cx="12192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37643" y="1837323"/>
            <a:ext cx="12192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33955" y="3300998"/>
            <a:ext cx="12192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/>
              <a:t>5</a:t>
            </a:r>
            <a:endParaRPr lang="en-US" sz="8000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00793" y="3300998"/>
            <a:ext cx="12192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66FFCC"/>
                </a:solidFill>
              </a:rPr>
              <a:t>6</a:t>
            </a:r>
            <a:endParaRPr lang="en-US" sz="8000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69218" y="3313698"/>
            <a:ext cx="12192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FFFF00"/>
                </a:solidFill>
              </a:rPr>
              <a:t>7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843993" y="3313697"/>
            <a:ext cx="1219200" cy="1268412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63644" y="5354388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63644" y="5887788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16828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16828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26734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36640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46546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56452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66358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76264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76264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66358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56452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46546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36640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26734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5" y="2332432"/>
            <a:ext cx="2050955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97" y="2306674"/>
            <a:ext cx="2017052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>
            <a:hlinkClick r:id="rId13" action="ppaction://hlinksldjump"/>
          </p:cNvPr>
          <p:cNvSpPr/>
          <p:nvPr/>
        </p:nvSpPr>
        <p:spPr>
          <a:xfrm>
            <a:off x="8448540" y="6497388"/>
            <a:ext cx="515155" cy="36061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2827</TotalTime>
  <Words>1194</Words>
  <Application>Microsoft Office PowerPoint</Application>
  <PresentationFormat>On-screen Show (4:3)</PresentationFormat>
  <Paragraphs>246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172</cp:revision>
  <dcterms:created xsi:type="dcterms:W3CDTF">2020-12-09T02:04:09Z</dcterms:created>
  <dcterms:modified xsi:type="dcterms:W3CDTF">2025-02-04T02:32:43Z</dcterms:modified>
</cp:coreProperties>
</file>