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9" r:id="rId3"/>
    <p:sldId id="288" r:id="rId4"/>
    <p:sldId id="289" r:id="rId5"/>
    <p:sldId id="293" r:id="rId6"/>
    <p:sldId id="294" r:id="rId7"/>
    <p:sldId id="295" r:id="rId8"/>
    <p:sldId id="296" r:id="rId9"/>
    <p:sldId id="297" r:id="rId10"/>
    <p:sldId id="298" r:id="rId11"/>
    <p:sldId id="299" r:id="rId12"/>
    <p:sldId id="300" r:id="rId13"/>
    <p:sldId id="291" r:id="rId14"/>
    <p:sldId id="302" r:id="rId15"/>
    <p:sldId id="281" r:id="rId16"/>
    <p:sldId id="290" r:id="rId17"/>
    <p:sldId id="303" r:id="rId18"/>
    <p:sldId id="258" r:id="rId19"/>
    <p:sldId id="282" r:id="rId20"/>
    <p:sldId id="316" r:id="rId21"/>
    <p:sldId id="304" r:id="rId22"/>
    <p:sldId id="305" r:id="rId23"/>
    <p:sldId id="306" r:id="rId24"/>
    <p:sldId id="307" r:id="rId25"/>
    <p:sldId id="308" r:id="rId26"/>
    <p:sldId id="310" r:id="rId27"/>
    <p:sldId id="311" r:id="rId28"/>
    <p:sldId id="312" r:id="rId29"/>
    <p:sldId id="261" r:id="rId30"/>
    <p:sldId id="262" r:id="rId31"/>
    <p:sldId id="287" r:id="rId32"/>
    <p:sldId id="314" r:id="rId33"/>
    <p:sldId id="315" r:id="rId34"/>
    <p:sldId id="31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F008D"/>
    <a:srgbClr val="0088EE"/>
    <a:srgbClr val="53C3C9"/>
    <a:srgbClr val="A3E7FF"/>
    <a:srgbClr val="75DBFF"/>
    <a:srgbClr val="F16649"/>
    <a:srgbClr val="0FB7BD"/>
    <a:srgbClr val="F47A69"/>
    <a:srgbClr val="EDE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p:scale>
          <a:sx n="78" d="100"/>
          <a:sy n="78" d="100"/>
        </p:scale>
        <p:origin x="-1507" y="-269"/>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526A92-8AAF-4BF0-85FE-B336BF0F8D2D}" type="datetimeFigureOut">
              <a:rPr lang="en-US" smtClean="0"/>
              <a:t>4/13/2025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AF2F91-6C79-4775-9E01-5F8EDCA63F8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526A92-8AAF-4BF0-85FE-B336BF0F8D2D}" type="datetimeFigureOut">
              <a:rPr lang="en-US" smtClean="0"/>
              <a:t>4/13/2025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AF2F91-6C79-4775-9E01-5F8EDCA63F89}"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B526A92-8AAF-4BF0-85FE-B336BF0F8D2D}" type="datetimeFigureOut">
              <a:rPr lang="en-US" smtClean="0"/>
              <a:t>4/13/2025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AF2F91-6C79-4775-9E01-5F8EDCA63F8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B526A92-8AAF-4BF0-85FE-B336BF0F8D2D}" type="datetimeFigureOut">
              <a:rPr lang="en-US" smtClean="0"/>
              <a:t>4/13/2025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AF2F91-6C79-4775-9E01-5F8EDCA63F89}"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B526A92-8AAF-4BF0-85FE-B336BF0F8D2D}" type="datetimeFigureOut">
              <a:rPr lang="en-US" smtClean="0"/>
              <a:t>4/13/2025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AF2F91-6C79-4775-9E01-5F8EDCA63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B526A92-8AAF-4BF0-85FE-B336BF0F8D2D}" type="datetimeFigureOut">
              <a:rPr lang="en-US" smtClean="0"/>
              <a:t>4/13/2025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AF2F91-6C79-4775-9E01-5F8EDCA63F89}"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B526A92-8AAF-4BF0-85FE-B336BF0F8D2D}" type="datetimeFigureOut">
              <a:rPr lang="en-US" smtClean="0"/>
              <a:t>4/13/2025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AF2F91-6C79-4775-9E01-5F8EDCA63F8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B526A92-8AAF-4BF0-85FE-B336BF0F8D2D}" type="datetimeFigureOut">
              <a:rPr lang="en-US" smtClean="0"/>
              <a:t>4/13/2025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AF2F91-6C79-4775-9E01-5F8EDCA63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526A92-8AAF-4BF0-85FE-B336BF0F8D2D}" type="datetimeFigureOut">
              <a:rPr lang="en-US" smtClean="0"/>
              <a:t>4/13/2025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AF2F91-6C79-4775-9E01-5F8EDCA63F8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526A92-8AAF-4BF0-85FE-B336BF0F8D2D}" type="datetimeFigureOut">
              <a:rPr lang="en-US" smtClean="0"/>
              <a:t>4/13/2025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AF2F91-6C79-4775-9E01-5F8EDCA63F89}"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526A92-8AAF-4BF0-85FE-B336BF0F8D2D}" type="datetimeFigureOut">
              <a:rPr lang="en-US" smtClean="0"/>
              <a:t>4/13/2025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526A92-8AAF-4BF0-85FE-B336BF0F8D2D}" type="datetimeFigureOut">
              <a:rPr lang="en-US" smtClean="0"/>
              <a:t>4/13/2025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slide" Target="slide22.xml"/><Relationship Id="rId18" Type="http://schemas.openxmlformats.org/officeDocument/2006/relationships/image" Target="../media/image39.gif"/><Relationship Id="rId3" Type="http://schemas.openxmlformats.org/officeDocument/2006/relationships/control" Target="../activeX/activeX2.xml"/><Relationship Id="rId21" Type="http://schemas.openxmlformats.org/officeDocument/2006/relationships/image" Target="../media/image36.png"/><Relationship Id="rId7" Type="http://schemas.openxmlformats.org/officeDocument/2006/relationships/audio" Target="../media/audio3.wav"/><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control" Target="../activeX/activeX1.xml"/><Relationship Id="rId16" Type="http://schemas.openxmlformats.org/officeDocument/2006/relationships/slide" Target="slide24.xml"/><Relationship Id="rId20" Type="http://schemas.openxmlformats.org/officeDocument/2006/relationships/image" Target="../media/image41.png"/><Relationship Id="rId1" Type="http://schemas.openxmlformats.org/officeDocument/2006/relationships/vmlDrawing" Target="../drawings/vmlDrawing1.vml"/><Relationship Id="rId6" Type="http://schemas.openxmlformats.org/officeDocument/2006/relationships/audio" Target="../media/audio2.wav"/><Relationship Id="rId11" Type="http://schemas.openxmlformats.org/officeDocument/2006/relationships/audio" Target="../media/audio7.wav"/><Relationship Id="rId24" Type="http://schemas.openxmlformats.org/officeDocument/2006/relationships/image" Target="../media/image43.wmf"/><Relationship Id="rId5" Type="http://schemas.openxmlformats.org/officeDocument/2006/relationships/audio" Target="../media/audio1.wav"/><Relationship Id="rId15" Type="http://schemas.openxmlformats.org/officeDocument/2006/relationships/slide" Target="slide23.xml"/><Relationship Id="rId23" Type="http://schemas.openxmlformats.org/officeDocument/2006/relationships/image" Target="../media/image42.wmf"/><Relationship Id="rId10" Type="http://schemas.openxmlformats.org/officeDocument/2006/relationships/audio" Target="../media/audio6.wav"/><Relationship Id="rId19" Type="http://schemas.openxmlformats.org/officeDocument/2006/relationships/image" Target="../media/image40.gif"/><Relationship Id="rId4" Type="http://schemas.openxmlformats.org/officeDocument/2006/relationships/slideLayout" Target="../slideLayouts/slideLayout7.xml"/><Relationship Id="rId9" Type="http://schemas.openxmlformats.org/officeDocument/2006/relationships/audio" Target="../media/audio5.wav"/><Relationship Id="rId14" Type="http://schemas.openxmlformats.org/officeDocument/2006/relationships/slide" Target="slide25.xml"/><Relationship Id="rId22" Type="http://schemas.openxmlformats.org/officeDocument/2006/relationships/slide" Target="slide27.xml"/></Relationships>
</file>

<file path=ppt/slides/_rels/slide2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gif"/><Relationship Id="rId4" Type="http://schemas.openxmlformats.org/officeDocument/2006/relationships/image" Target="../media/image56.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19456"/>
            <a:ext cx="8363712" cy="625449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5" name="object 2"/>
          <p:cNvPicPr>
            <a:picLocks noGrp="1"/>
          </p:cNvPicPr>
          <p:nvPr>
            <p:ph idx="1"/>
          </p:nvPr>
        </p:nvPicPr>
        <p:blipFill>
          <a:blip r:embed="rId2" cstate="print"/>
          <a:stretch>
            <a:fillRect/>
          </a:stretch>
        </p:blipFill>
        <p:spPr>
          <a:xfrm>
            <a:off x="829056" y="256032"/>
            <a:ext cx="7559040" cy="6230112"/>
          </a:xfrm>
          <a:prstGeom prst="rect">
            <a:avLst/>
          </a:prstGeom>
          <a:ln/>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293789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1" name="TextBox 10"/>
          <p:cNvSpPr txBox="1">
            <a:spLocks noChangeArrowheads="1"/>
          </p:cNvSpPr>
          <p:nvPr/>
        </p:nvSpPr>
        <p:spPr bwMode="auto">
          <a:xfrm>
            <a:off x="3514725" y="5940425"/>
            <a:ext cx="3048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a:solidFill>
                  <a:srgbClr val="003300"/>
                </a:solidFill>
                <a:cs typeface="Times New Roman" pitchFamily="18" charset="0"/>
              </a:rPr>
              <a:t>Houseboat</a:t>
            </a:r>
          </a:p>
        </p:txBody>
      </p:sp>
      <p:pic>
        <p:nvPicPr>
          <p:cNvPr id="34820" name="Picture 2" descr="File:Lake Bigeaux houseboat.JPG - Wikimedia Commons"/>
          <p:cNvPicPr>
            <a:picLocks noChangeAspect="1" noChangeArrowheads="1"/>
          </p:cNvPicPr>
          <p:nvPr/>
        </p:nvPicPr>
        <p:blipFill>
          <a:blip r:embed="rId2">
            <a:extLst>
              <a:ext uri="{28A0092B-C50C-407E-A947-70E740481C1C}">
                <a14:useLocalDpi xmlns:a14="http://schemas.microsoft.com/office/drawing/2010/main" val="0"/>
              </a:ext>
            </a:extLst>
          </a:blip>
          <a:srcRect r="4179"/>
          <a:stretch>
            <a:fillRect/>
          </a:stretch>
        </p:blipFill>
        <p:spPr bwMode="auto">
          <a:xfrm>
            <a:off x="990600" y="849313"/>
            <a:ext cx="71628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993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6267450" y="4719638"/>
            <a:ext cx="2876550" cy="2138362"/>
          </a:xfrm>
          <a:prstGeom prst="rect">
            <a:avLst/>
          </a:prstGeom>
          <a:ln w="38100">
            <a:solidFill>
              <a:srgbClr val="FFFF00"/>
            </a:solidFill>
            <a:miter lim="800000"/>
            <a:headEnd/>
            <a:tailEnd/>
          </a:ln>
          <a:effectLst>
            <a:outerShdw blurRad="57150" dist="50800" dir="2700000" algn="tl" rotWithShape="0">
              <a:srgbClr val="000000">
                <a:alpha val="40000"/>
              </a:srgbClr>
            </a:outerShdw>
          </a:effectLst>
        </p:spPr>
      </p:pic>
      <p:sp>
        <p:nvSpPr>
          <p:cNvPr id="4" name="TextBox 3"/>
          <p:cNvSpPr txBox="1"/>
          <p:nvPr/>
        </p:nvSpPr>
        <p:spPr>
          <a:xfrm>
            <a:off x="3175000" y="3352800"/>
            <a:ext cx="5816600" cy="1169988"/>
          </a:xfrm>
          <a:prstGeom prst="rect">
            <a:avLst/>
          </a:prstGeom>
          <a:noFill/>
        </p:spPr>
        <p:txBody>
          <a:bodyPr>
            <a:spAutoFit/>
          </a:bodyPr>
          <a:lstStyle/>
          <a:p>
            <a:pPr marL="0" lvl="1" eaLnBrk="1" hangingPunct="1">
              <a:defRPr/>
            </a:pPr>
            <a:r>
              <a:rPr lang="en-US" sz="3500" b="1" spc="-50" dirty="0">
                <a:latin typeface="Times New Roman" pitchFamily="18" charset="0"/>
                <a:cs typeface="Times New Roman" pitchFamily="18" charset="0"/>
              </a:rPr>
              <a:t>- They are </a:t>
            </a:r>
            <a:r>
              <a:rPr lang="en-US" sz="3500" b="1" spc="-50" dirty="0">
                <a:solidFill>
                  <a:srgbClr val="FF0000"/>
                </a:solidFill>
                <a:latin typeface="Times New Roman" pitchFamily="18" charset="0"/>
                <a:cs typeface="Times New Roman" pitchFamily="18" charset="0"/>
              </a:rPr>
              <a:t>strange (crazy) </a:t>
            </a:r>
            <a:r>
              <a:rPr lang="en-US" sz="3500" b="1" spc="-50" dirty="0">
                <a:solidFill>
                  <a:srgbClr val="003300"/>
                </a:solidFill>
                <a:latin typeface="Times New Roman" pitchFamily="18" charset="0"/>
                <a:cs typeface="Times New Roman" pitchFamily="18" charset="0"/>
              </a:rPr>
              <a:t>houses.</a:t>
            </a:r>
          </a:p>
        </p:txBody>
      </p:sp>
      <p:sp>
        <p:nvSpPr>
          <p:cNvPr id="5" name="TextBox 4"/>
          <p:cNvSpPr txBox="1">
            <a:spLocks noChangeArrowheads="1"/>
          </p:cNvSpPr>
          <p:nvPr/>
        </p:nvSpPr>
        <p:spPr bwMode="auto">
          <a:xfrm>
            <a:off x="3171825" y="2627313"/>
            <a:ext cx="50085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a:solidFill>
                  <a:schemeClr val="tx1"/>
                </a:solidFill>
                <a:cs typeface="Times New Roman" pitchFamily="18" charset="0"/>
              </a:rPr>
              <a:t>- How are the houses?</a:t>
            </a:r>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825" y="4724400"/>
            <a:ext cx="2924175" cy="2146300"/>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2438400"/>
            <a:ext cx="2844800" cy="2154238"/>
          </a:xfrm>
          <a:prstGeom prst="rect">
            <a:avLst/>
          </a:prstGeom>
          <a:noFill/>
          <a:ln w="38100">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5"/>
          <p:cNvPicPr>
            <a:picLocks noChangeAspect="1" noChangeArrowheads="1"/>
          </p:cNvPicPr>
          <p:nvPr/>
        </p:nvPicPr>
        <p:blipFill>
          <a:blip r:embed="rId5">
            <a:extLst>
              <a:ext uri="{28A0092B-C50C-407E-A947-70E740481C1C}">
                <a14:useLocalDpi xmlns:a14="http://schemas.microsoft.com/office/drawing/2010/main" val="0"/>
              </a:ext>
            </a:extLst>
          </a:blip>
          <a:srcRect l="9267" r="3249"/>
          <a:stretch>
            <a:fillRect/>
          </a:stretch>
        </p:blipFill>
        <p:spPr bwMode="auto">
          <a:xfrm>
            <a:off x="3108325" y="42863"/>
            <a:ext cx="2924175" cy="2222500"/>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6"/>
          <p:cNvPicPr>
            <a:picLocks noChangeAspect="1" noChangeArrowheads="1"/>
          </p:cNvPicPr>
          <p:nvPr/>
        </p:nvPicPr>
        <p:blipFill>
          <a:blip r:embed="rId6">
            <a:extLst>
              <a:ext uri="{28A0092B-C50C-407E-A947-70E740481C1C}">
                <a14:useLocalDpi xmlns:a14="http://schemas.microsoft.com/office/drawing/2010/main" val="0"/>
              </a:ext>
            </a:extLst>
          </a:blip>
          <a:srcRect l="6590"/>
          <a:stretch>
            <a:fillRect/>
          </a:stretch>
        </p:blipFill>
        <p:spPr bwMode="auto">
          <a:xfrm>
            <a:off x="6267450" y="42863"/>
            <a:ext cx="2817813" cy="2247900"/>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3" y="42863"/>
            <a:ext cx="2865437" cy="22225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8"/>
          <a:srcRect l="9831" r="12719"/>
          <a:stretch/>
        </p:blipFill>
        <p:spPr bwMode="auto">
          <a:xfrm>
            <a:off x="53975" y="4719638"/>
            <a:ext cx="2841625" cy="2087562"/>
          </a:xfrm>
          <a:prstGeom prst="rect">
            <a:avLst/>
          </a:prstGeom>
          <a:ln w="38100">
            <a:solidFill>
              <a:srgbClr val="0070C0"/>
            </a:solidFill>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1370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1219200"/>
            <a:ext cx="429260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C:\Users\HP\Downloads\20150727180929-da-lat-goc-nhin-flycam-travelti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50" y="1219200"/>
            <a:ext cx="45021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descr="C:\Users\HP\Downloads\images (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4267200"/>
            <a:ext cx="427037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descr="C:\Users\HP\Downloads\images (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2788" y="4191000"/>
            <a:ext cx="44688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6988" y="0"/>
            <a:ext cx="9117012" cy="1077913"/>
          </a:xfrm>
          <a:prstGeom prst="rect">
            <a:avLst/>
          </a:prstGeom>
          <a:solidFill>
            <a:schemeClr val="accent3">
              <a:lumMod val="20000"/>
              <a:lumOff val="80000"/>
            </a:schemeClr>
          </a:solid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b="1" dirty="0" smtClean="0">
                <a:solidFill>
                  <a:srgbClr val="FF0000"/>
                </a:solidFill>
                <a:latin typeface="Times New Roman" pitchFamily="18" charset="0"/>
              </a:rPr>
              <a:t>Do you know where these pictures are?</a:t>
            </a:r>
          </a:p>
          <a:p>
            <a:pPr eaLnBrk="1" hangingPunct="1">
              <a:defRPr/>
            </a:pPr>
            <a:endParaRPr lang="en-US" altLang="en-US" sz="3200" b="1" dirty="0" smtClean="0">
              <a:solidFill>
                <a:srgbClr val="FF0000"/>
              </a:solidFill>
              <a:latin typeface="Times New Roman" pitchFamily="18" charset="0"/>
            </a:endParaRPr>
          </a:p>
        </p:txBody>
      </p:sp>
      <p:sp>
        <p:nvSpPr>
          <p:cNvPr id="10" name="TextBox 9"/>
          <p:cNvSpPr txBox="1">
            <a:spLocks noChangeArrowheads="1"/>
          </p:cNvSpPr>
          <p:nvPr/>
        </p:nvSpPr>
        <p:spPr bwMode="auto">
          <a:xfrm>
            <a:off x="0" y="533400"/>
            <a:ext cx="487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i="1">
                <a:solidFill>
                  <a:srgbClr val="FF0000"/>
                </a:solidFill>
                <a:latin typeface="Times New Roman" pitchFamily="18" charset="0"/>
              </a:rPr>
              <a:t>They are in Da Lat.</a:t>
            </a:r>
          </a:p>
        </p:txBody>
      </p:sp>
    </p:spTree>
    <p:extLst>
      <p:ext uri="{BB962C8B-B14F-4D97-AF65-F5344CB8AC3E}">
        <p14:creationId xmlns:p14="http://schemas.microsoft.com/office/powerpoint/2010/main" val="3401231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p:cNvSpPr/>
          <p:nvPr/>
        </p:nvSpPr>
        <p:spPr>
          <a:xfrm>
            <a:off x="400050" y="2339975"/>
            <a:ext cx="2035175" cy="2038350"/>
          </a:xfrm>
          <a:custGeom>
            <a:avLst/>
            <a:gdLst>
              <a:gd name="connsiteX0" fmla="*/ 0 w 1984644"/>
              <a:gd name="connsiteY0" fmla="*/ 1019515 h 2039030"/>
              <a:gd name="connsiteX1" fmla="*/ 992322 w 1984644"/>
              <a:gd name="connsiteY1" fmla="*/ 0 h 2039030"/>
              <a:gd name="connsiteX2" fmla="*/ 1984644 w 1984644"/>
              <a:gd name="connsiteY2" fmla="*/ 1019515 h 2039030"/>
              <a:gd name="connsiteX3" fmla="*/ 992322 w 1984644"/>
              <a:gd name="connsiteY3" fmla="*/ 2039030 h 2039030"/>
              <a:gd name="connsiteX4" fmla="*/ 0 w 1984644"/>
              <a:gd name="connsiteY4" fmla="*/ 1019515 h 203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4644" h="2039030">
                <a:moveTo>
                  <a:pt x="0" y="1019515"/>
                </a:moveTo>
                <a:cubicBezTo>
                  <a:pt x="0" y="456452"/>
                  <a:pt x="444278" y="0"/>
                  <a:pt x="992322" y="0"/>
                </a:cubicBezTo>
                <a:cubicBezTo>
                  <a:pt x="1540366" y="0"/>
                  <a:pt x="1984644" y="456452"/>
                  <a:pt x="1984644" y="1019515"/>
                </a:cubicBezTo>
                <a:cubicBezTo>
                  <a:pt x="1984644" y="1582578"/>
                  <a:pt x="1540366" y="2039030"/>
                  <a:pt x="992322" y="2039030"/>
                </a:cubicBezTo>
                <a:cubicBezTo>
                  <a:pt x="444278" y="2039030"/>
                  <a:pt x="0" y="1582578"/>
                  <a:pt x="0" y="101951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4144" tIns="362109" rIns="354144" bIns="362109" spcCol="1270" anchor="ctr"/>
          <a:lstStyle/>
          <a:p>
            <a:pPr algn="ctr" defTabSz="2222500" eaLnBrk="1" hangingPunct="1">
              <a:lnSpc>
                <a:spcPct val="90000"/>
              </a:lnSpc>
              <a:spcAft>
                <a:spcPct val="35000"/>
              </a:spcAft>
              <a:defRPr/>
            </a:pPr>
            <a:r>
              <a:rPr lang="en-US" sz="5000" b="1" dirty="0">
                <a:solidFill>
                  <a:srgbClr val="FF0000"/>
                </a:solidFill>
                <a:effectLst>
                  <a:outerShdw blurRad="38100" dist="38100" dir="2700000" algn="tl">
                    <a:srgbClr val="000000">
                      <a:alpha val="43137"/>
                    </a:srgbClr>
                  </a:outerShdw>
                </a:effectLst>
                <a:latin typeface=".VnArabia" pitchFamily="34" charset="0"/>
                <a:cs typeface="Calibri" pitchFamily="34" charset="0"/>
              </a:rPr>
              <a:t>Da </a:t>
            </a:r>
            <a:r>
              <a:rPr lang="en-US" sz="5000" b="1" dirty="0" err="1">
                <a:solidFill>
                  <a:srgbClr val="FF0000"/>
                </a:solidFill>
                <a:effectLst>
                  <a:outerShdw blurRad="38100" dist="38100" dir="2700000" algn="tl">
                    <a:srgbClr val="000000">
                      <a:alpha val="43137"/>
                    </a:srgbClr>
                  </a:outerShdw>
                </a:effectLst>
                <a:latin typeface=".VnArabia" pitchFamily="34" charset="0"/>
                <a:cs typeface="Calibri" pitchFamily="34" charset="0"/>
              </a:rPr>
              <a:t>Lat</a:t>
            </a:r>
            <a:endParaRPr lang="en-US" sz="5000" b="1" dirty="0">
              <a:solidFill>
                <a:srgbClr val="FF0000"/>
              </a:solidFill>
              <a:effectLst>
                <a:outerShdw blurRad="38100" dist="38100" dir="2700000" algn="tl">
                  <a:srgbClr val="000000">
                    <a:alpha val="43137"/>
                  </a:srgbClr>
                </a:outerShdw>
              </a:effectLst>
              <a:latin typeface=".VnArabia" pitchFamily="34" charset="0"/>
              <a:cs typeface="Calibri" pitchFamily="34" charset="0"/>
            </a:endParaRPr>
          </a:p>
        </p:txBody>
      </p:sp>
      <p:sp>
        <p:nvSpPr>
          <p:cNvPr id="6" name="Block Arc 5"/>
          <p:cNvSpPr/>
          <p:nvPr/>
        </p:nvSpPr>
        <p:spPr>
          <a:xfrm>
            <a:off x="-1447800" y="787400"/>
            <a:ext cx="5033963" cy="5116513"/>
          </a:xfrm>
          <a:prstGeom prst="blockArc">
            <a:avLst>
              <a:gd name="adj1" fmla="val 16509444"/>
              <a:gd name="adj2" fmla="val 5088054"/>
              <a:gd name="adj3" fmla="val 52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8"/>
          <p:cNvSpPr/>
          <p:nvPr/>
        </p:nvSpPr>
        <p:spPr>
          <a:xfrm>
            <a:off x="1728788" y="739775"/>
            <a:ext cx="1041400" cy="99853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p:cNvSpPr/>
          <p:nvPr/>
        </p:nvSpPr>
        <p:spPr>
          <a:xfrm>
            <a:off x="3760788" y="1927225"/>
            <a:ext cx="4779962" cy="1174750"/>
          </a:xfrm>
          <a:custGeom>
            <a:avLst/>
            <a:gdLst>
              <a:gd name="connsiteX0" fmla="*/ 0 w 4660100"/>
              <a:gd name="connsiteY0" fmla="*/ 0 h 1175696"/>
              <a:gd name="connsiteX1" fmla="*/ 4660100 w 4660100"/>
              <a:gd name="connsiteY1" fmla="*/ 0 h 1175696"/>
              <a:gd name="connsiteX2" fmla="*/ 4660100 w 4660100"/>
              <a:gd name="connsiteY2" fmla="*/ 1175696 h 1175696"/>
              <a:gd name="connsiteX3" fmla="*/ 0 w 4660100"/>
              <a:gd name="connsiteY3" fmla="*/ 1175696 h 1175696"/>
              <a:gd name="connsiteX4" fmla="*/ 0 w 4660100"/>
              <a:gd name="connsiteY4" fmla="*/ 0 h 117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00" h="1175696">
                <a:moveTo>
                  <a:pt x="0" y="0"/>
                </a:moveTo>
                <a:lnTo>
                  <a:pt x="4660100" y="0"/>
                </a:lnTo>
                <a:lnTo>
                  <a:pt x="4660100" y="1175696"/>
                </a:lnTo>
                <a:lnTo>
                  <a:pt x="0" y="11756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560" tIns="35560" rIns="35560" bIns="35560" spcCol="1270" anchor="ctr"/>
          <a:lstStyle/>
          <a:p>
            <a:pPr algn="just" defTabSz="1244600" eaLnBrk="1" hangingPunct="1">
              <a:lnSpc>
                <a:spcPct val="90000"/>
              </a:lnSpc>
              <a:spcAft>
                <a:spcPct val="10000"/>
              </a:spcAft>
              <a:defRPr/>
            </a:pPr>
            <a:r>
              <a:rPr lang="en-US" sz="2800" b="1" dirty="0">
                <a:latin typeface="Calibri" pitchFamily="34" charset="0"/>
                <a:cs typeface="Calibri" pitchFamily="34" charset="0"/>
              </a:rPr>
              <a:t>Located on the </a:t>
            </a:r>
            <a:r>
              <a:rPr lang="en-US" sz="2800" b="1" dirty="0" err="1">
                <a:latin typeface="Calibri" pitchFamily="34" charset="0"/>
                <a:cs typeface="Calibri" pitchFamily="34" charset="0"/>
              </a:rPr>
              <a:t>Langbiang</a:t>
            </a:r>
            <a:r>
              <a:rPr lang="en-US" sz="2800" b="1" dirty="0">
                <a:latin typeface="Calibri" pitchFamily="34" charset="0"/>
                <a:cs typeface="Calibri" pitchFamily="34" charset="0"/>
              </a:rPr>
              <a:t> Plateau in the southern parts of Central Highlands region.</a:t>
            </a:r>
          </a:p>
        </p:txBody>
      </p:sp>
      <p:sp>
        <p:nvSpPr>
          <p:cNvPr id="11" name="Oval 10"/>
          <p:cNvSpPr/>
          <p:nvPr/>
        </p:nvSpPr>
        <p:spPr>
          <a:xfrm>
            <a:off x="2667000" y="1954213"/>
            <a:ext cx="1039813"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Shape 11"/>
          <p:cNvSpPr/>
          <p:nvPr/>
        </p:nvSpPr>
        <p:spPr>
          <a:xfrm>
            <a:off x="3605213" y="609600"/>
            <a:ext cx="4757737" cy="1262063"/>
          </a:xfrm>
          <a:custGeom>
            <a:avLst/>
            <a:gdLst>
              <a:gd name="connsiteX0" fmla="*/ 0 w 4639596"/>
              <a:gd name="connsiteY0" fmla="*/ 0 h 1262710"/>
              <a:gd name="connsiteX1" fmla="*/ 4639596 w 4639596"/>
              <a:gd name="connsiteY1" fmla="*/ 0 h 1262710"/>
              <a:gd name="connsiteX2" fmla="*/ 4639596 w 4639596"/>
              <a:gd name="connsiteY2" fmla="*/ 1262710 h 1262710"/>
              <a:gd name="connsiteX3" fmla="*/ 0 w 4639596"/>
              <a:gd name="connsiteY3" fmla="*/ 1262710 h 1262710"/>
              <a:gd name="connsiteX4" fmla="*/ 0 w 4639596"/>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596" h="1262710">
                <a:moveTo>
                  <a:pt x="0" y="0"/>
                </a:moveTo>
                <a:lnTo>
                  <a:pt x="4639596" y="0"/>
                </a:lnTo>
                <a:lnTo>
                  <a:pt x="4639596"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defTabSz="1333500" eaLnBrk="1" hangingPunct="1">
              <a:lnSpc>
                <a:spcPct val="90000"/>
              </a:lnSpc>
              <a:spcAft>
                <a:spcPct val="10000"/>
              </a:spcAft>
            </a:pPr>
            <a:r>
              <a:rPr lang="en-US" sz="3000" b="1">
                <a:solidFill>
                  <a:srgbClr val="000000"/>
                </a:solidFill>
                <a:latin typeface="Calibri" pitchFamily="34" charset="0"/>
                <a:cs typeface="Calibri" pitchFamily="34" charset="0"/>
              </a:rPr>
              <a:t>City of Lam Dong Province in Vietnam</a:t>
            </a:r>
            <a:endParaRPr lang="en-US" sz="3000">
              <a:solidFill>
                <a:srgbClr val="000000"/>
              </a:solidFill>
              <a:latin typeface="Calibri" pitchFamily="34" charset="0"/>
              <a:cs typeface="Calibri" pitchFamily="34" charset="0"/>
            </a:endParaRPr>
          </a:p>
        </p:txBody>
      </p:sp>
      <p:sp>
        <p:nvSpPr>
          <p:cNvPr id="13" name="Oval 12"/>
          <p:cNvSpPr/>
          <p:nvPr/>
        </p:nvSpPr>
        <p:spPr>
          <a:xfrm>
            <a:off x="2744788" y="3740150"/>
            <a:ext cx="1041400"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Shape 13"/>
          <p:cNvSpPr/>
          <p:nvPr/>
        </p:nvSpPr>
        <p:spPr>
          <a:xfrm>
            <a:off x="3838575" y="3744913"/>
            <a:ext cx="4930775" cy="1262062"/>
          </a:xfrm>
          <a:custGeom>
            <a:avLst/>
            <a:gdLst>
              <a:gd name="connsiteX0" fmla="*/ 0 w 4806720"/>
              <a:gd name="connsiteY0" fmla="*/ 0 h 1262710"/>
              <a:gd name="connsiteX1" fmla="*/ 4806720 w 4806720"/>
              <a:gd name="connsiteY1" fmla="*/ 0 h 1262710"/>
              <a:gd name="connsiteX2" fmla="*/ 4806720 w 4806720"/>
              <a:gd name="connsiteY2" fmla="*/ 1262710 h 1262710"/>
              <a:gd name="connsiteX3" fmla="*/ 0 w 4806720"/>
              <a:gd name="connsiteY3" fmla="*/ 1262710 h 1262710"/>
              <a:gd name="connsiteX4" fmla="*/ 0 w 4806720"/>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6720" h="1262710">
                <a:moveTo>
                  <a:pt x="0" y="0"/>
                </a:moveTo>
                <a:lnTo>
                  <a:pt x="4806720" y="0"/>
                </a:lnTo>
                <a:lnTo>
                  <a:pt x="4806720"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defTabSz="1333500" eaLnBrk="1" hangingPunct="1">
              <a:lnSpc>
                <a:spcPct val="90000"/>
              </a:lnSpc>
              <a:spcAft>
                <a:spcPct val="10000"/>
              </a:spcAft>
            </a:pPr>
            <a:r>
              <a:rPr lang="en-US" sz="3000" b="1" dirty="0">
                <a:solidFill>
                  <a:srgbClr val="000000"/>
                </a:solidFill>
                <a:latin typeface="Calibri" pitchFamily="34" charset="0"/>
                <a:cs typeface="Calibri" pitchFamily="34" charset="0"/>
              </a:rPr>
              <a:t>Popular tourist destina</a:t>
            </a:r>
            <a:r>
              <a:rPr lang="en-US" sz="3000" b="1" dirty="0">
                <a:solidFill>
                  <a:srgbClr val="000000"/>
                </a:solidFill>
                <a:latin typeface="Algerian" pitchFamily="82" charset="0"/>
                <a:cs typeface="Calibri" pitchFamily="34" charset="0"/>
              </a:rPr>
              <a:t>t</a:t>
            </a:r>
            <a:r>
              <a:rPr lang="en-US" sz="3000" b="1" dirty="0">
                <a:solidFill>
                  <a:srgbClr val="000000"/>
                </a:solidFill>
                <a:latin typeface="Calibri" pitchFamily="34" charset="0"/>
                <a:cs typeface="Calibri" pitchFamily="34" charset="0"/>
              </a:rPr>
              <a:t>ion;</a:t>
            </a:r>
          </a:p>
          <a:p>
            <a:pPr defTabSz="1333500" eaLnBrk="1" hangingPunct="1">
              <a:lnSpc>
                <a:spcPct val="90000"/>
              </a:lnSpc>
              <a:spcAft>
                <a:spcPct val="10000"/>
              </a:spcAft>
            </a:pPr>
            <a:r>
              <a:rPr lang="en-US" sz="3000" b="1" dirty="0">
                <a:solidFill>
                  <a:srgbClr val="000000"/>
                </a:solidFill>
                <a:latin typeface="Calibri" pitchFamily="34" charset="0"/>
                <a:cs typeface="Calibri" pitchFamily="34" charset="0"/>
              </a:rPr>
              <a:t>“City of flowers”</a:t>
            </a:r>
          </a:p>
        </p:txBody>
      </p:sp>
      <p:sp>
        <p:nvSpPr>
          <p:cNvPr id="15" name="Oval 14"/>
          <p:cNvSpPr/>
          <p:nvPr/>
        </p:nvSpPr>
        <p:spPr>
          <a:xfrm>
            <a:off x="1728788" y="4930775"/>
            <a:ext cx="1041400"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Shape 15"/>
          <p:cNvSpPr/>
          <p:nvPr/>
        </p:nvSpPr>
        <p:spPr>
          <a:xfrm>
            <a:off x="4648200" y="4872038"/>
            <a:ext cx="1790700" cy="1262062"/>
          </a:xfrm>
          <a:custGeom>
            <a:avLst/>
            <a:gdLst>
              <a:gd name="connsiteX0" fmla="*/ 0 w 1746513"/>
              <a:gd name="connsiteY0" fmla="*/ 0 h 1262710"/>
              <a:gd name="connsiteX1" fmla="*/ 1746513 w 1746513"/>
              <a:gd name="connsiteY1" fmla="*/ 0 h 1262710"/>
              <a:gd name="connsiteX2" fmla="*/ 1746513 w 1746513"/>
              <a:gd name="connsiteY2" fmla="*/ 1262710 h 1262710"/>
              <a:gd name="connsiteX3" fmla="*/ 0 w 1746513"/>
              <a:gd name="connsiteY3" fmla="*/ 1262710 h 1262710"/>
              <a:gd name="connsiteX4" fmla="*/ 0 w 1746513"/>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13" h="1262710">
                <a:moveTo>
                  <a:pt x="0" y="0"/>
                </a:moveTo>
                <a:lnTo>
                  <a:pt x="1746513" y="0"/>
                </a:lnTo>
                <a:lnTo>
                  <a:pt x="1746513"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63500" tIns="63500" rIns="63500" bIns="63500" spcCol="1270" anchor="ctr"/>
          <a:lstStyle/>
          <a:p>
            <a:pPr defTabSz="2222500" eaLnBrk="1" hangingPunct="1">
              <a:lnSpc>
                <a:spcPct val="90000"/>
              </a:lnSpc>
              <a:spcAft>
                <a:spcPct val="10000"/>
              </a:spcAft>
              <a:defRPr/>
            </a:pPr>
            <a:endParaRPr lang="en-US" sz="5000" dirty="0">
              <a:latin typeface="+mj-lt"/>
            </a:endParaRPr>
          </a:p>
        </p:txBody>
      </p:sp>
      <p:grpSp>
        <p:nvGrpSpPr>
          <p:cNvPr id="2" name="Group 5"/>
          <p:cNvGrpSpPr>
            <a:grpSpLocks/>
          </p:cNvGrpSpPr>
          <p:nvPr/>
        </p:nvGrpSpPr>
        <p:grpSpPr bwMode="auto">
          <a:xfrm>
            <a:off x="3124200" y="4953000"/>
            <a:ext cx="4724400" cy="1338263"/>
            <a:chOff x="3505204" y="1219195"/>
            <a:chExt cx="4724400" cy="1338910"/>
          </a:xfrm>
        </p:grpSpPr>
        <p:sp>
          <p:nvSpPr>
            <p:cNvPr id="7" name="Rectangle 6"/>
            <p:cNvSpPr/>
            <p:nvPr/>
          </p:nvSpPr>
          <p:spPr>
            <a:xfrm>
              <a:off x="3505204" y="1295432"/>
              <a:ext cx="4640263" cy="12626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3589342" y="1219195"/>
              <a:ext cx="4640262" cy="12626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0640" tIns="40640" rIns="40640" bIns="40640" anchor="ctr"/>
            <a:lstStyle/>
            <a:p>
              <a:pPr defTabSz="1422400" eaLnBrk="1" hangingPunct="1">
                <a:lnSpc>
                  <a:spcPct val="90000"/>
                </a:lnSpc>
                <a:spcAft>
                  <a:spcPct val="10000"/>
                </a:spcAft>
              </a:pPr>
              <a:r>
                <a:rPr lang="en-US" sz="3000" b="1">
                  <a:solidFill>
                    <a:srgbClr val="000000"/>
                  </a:solidFill>
                  <a:latin typeface="Calibri" pitchFamily="34" charset="0"/>
                  <a:cs typeface="Calibri" pitchFamily="34" charset="0"/>
                </a:rPr>
                <a:t>Mild temperatures</a:t>
              </a:r>
              <a:endParaRPr lang="en-US" sz="3000">
                <a:solidFill>
                  <a:srgbClr val="000000"/>
                </a:solidFill>
                <a:latin typeface="Calibri" pitchFamily="34" charset="0"/>
                <a:cs typeface="Calibri" pitchFamily="34" charset="0"/>
              </a:endParaRPr>
            </a:p>
          </p:txBody>
        </p:sp>
      </p:grpSp>
      <p:sp>
        <p:nvSpPr>
          <p:cNvPr id="17" name="TextBox 16"/>
          <p:cNvSpPr txBox="1"/>
          <p:nvPr/>
        </p:nvSpPr>
        <p:spPr>
          <a:xfrm>
            <a:off x="826008" y="24384"/>
            <a:ext cx="7976616" cy="646331"/>
          </a:xfrm>
          <a:prstGeom prst="rect">
            <a:avLst/>
          </a:prstGeom>
          <a:solidFill>
            <a:schemeClr val="accent3">
              <a:lumMod val="20000"/>
              <a:lumOff val="80000"/>
            </a:schemeClr>
          </a:solidFill>
        </p:spPr>
        <p:txBody>
          <a:bodyPr wrap="square">
            <a:spAutoFit/>
          </a:bodyPr>
          <a:lstStyle/>
          <a:p>
            <a:pPr>
              <a:defRPr/>
            </a:pPr>
            <a:r>
              <a:rPr lang="en-US" sz="3600" b="1" dirty="0">
                <a:solidFill>
                  <a:srgbClr val="FF0000"/>
                </a:solidFill>
                <a:latin typeface="Times New Roman" pitchFamily="18" charset="0"/>
                <a:cs typeface="Times New Roman" pitchFamily="18" charset="0"/>
              </a:rPr>
              <a:t>What do you know about Da </a:t>
            </a:r>
            <a:r>
              <a:rPr lang="en-US" sz="3600" b="1" dirty="0" err="1">
                <a:solidFill>
                  <a:srgbClr val="FF0000"/>
                </a:solidFill>
                <a:latin typeface="Times New Roman" pitchFamily="18" charset="0"/>
                <a:cs typeface="Times New Roman" pitchFamily="18" charset="0"/>
              </a:rPr>
              <a:t>Lat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8557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06928" y="1279538"/>
            <a:ext cx="8030800" cy="1723827"/>
            <a:chOff x="-981542" y="1820050"/>
            <a:chExt cx="8030800"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981542" y="2835991"/>
              <a:ext cx="3557176" cy="707886"/>
            </a:xfrm>
            <a:prstGeom prst="rect">
              <a:avLst/>
            </a:prstGeom>
            <a:noFill/>
          </p:spPr>
          <p:txBody>
            <a:bodyPr wrap="square" rtlCol="0">
              <a:spAutoFit/>
            </a:bodyPr>
            <a:lstStyle/>
            <a:p>
              <a:pPr algn="ctr"/>
              <a:r>
                <a:rPr lang="en-US" sz="4000" b="1" dirty="0" smtClean="0">
                  <a:solidFill>
                    <a:srgbClr val="0084B1"/>
                  </a:solidFill>
                </a:rPr>
                <a:t>I/ Reading</a:t>
              </a:r>
              <a:endParaRPr lang="en-US" sz="4000" b="1" dirty="0">
                <a:solidFill>
                  <a:srgbClr val="0084B1"/>
                </a:solidFill>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298" y="3150468"/>
            <a:ext cx="6618514" cy="2127162"/>
          </a:xfrm>
          <a:prstGeom prst="rect">
            <a:avLst/>
          </a:prstGeom>
        </p:spPr>
      </p:pic>
      <p:sp>
        <p:nvSpPr>
          <p:cNvPr id="18" name="Rounded Rectangle 17"/>
          <p:cNvSpPr/>
          <p:nvPr/>
        </p:nvSpPr>
        <p:spPr>
          <a:xfrm>
            <a:off x="544373" y="1354448"/>
            <a:ext cx="3100737" cy="578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VnArabia" pitchFamily="34" charset="0"/>
              </a:rPr>
              <a:t>LESSON 5</a:t>
            </a:r>
            <a:endParaRPr lang="en-GB" sz="4000" b="1" dirty="0">
              <a:solidFill>
                <a:srgbClr val="FF0000"/>
              </a:solidFill>
              <a:latin typeface=".VnArabia" pitchFamily="34" charset="0"/>
            </a:endParaRPr>
          </a:p>
        </p:txBody>
      </p:sp>
      <p:sp>
        <p:nvSpPr>
          <p:cNvPr id="19" name="Rounded Rectangle 18"/>
          <p:cNvSpPr/>
          <p:nvPr/>
        </p:nvSpPr>
        <p:spPr>
          <a:xfrm>
            <a:off x="248193" y="13061"/>
            <a:ext cx="8451669" cy="1058092"/>
          </a:xfrm>
          <a:prstGeom prst="roundRect">
            <a:avLst/>
          </a:prstGeom>
          <a:solidFill>
            <a:srgbClr val="0FB7BD"/>
          </a:solidFill>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smtClean="0">
                <a:solidFill>
                  <a:srgbClr val="FF0000"/>
                </a:solidFill>
              </a:rPr>
              <a:t>UNIT 2: MY HOUSE</a:t>
            </a:r>
            <a:endParaRPr lang="en-GB" sz="4000" b="1" dirty="0">
              <a:solidFill>
                <a:srgbClr val="FF0000"/>
              </a:solidFill>
            </a:endParaRPr>
          </a:p>
        </p:txBody>
      </p:sp>
    </p:spTree>
    <p:extLst>
      <p:ext uri="{BB962C8B-B14F-4D97-AF65-F5344CB8AC3E}">
        <p14:creationId xmlns:p14="http://schemas.microsoft.com/office/powerpoint/2010/main" val="1417168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104" y="134112"/>
            <a:ext cx="3096768"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200" b="1" dirty="0" smtClean="0"/>
              <a:t>* VOCABULARY</a:t>
            </a:r>
            <a:endParaRPr lang="en-GB" sz="3200" b="1" dirty="0"/>
          </a:p>
        </p:txBody>
      </p:sp>
      <p:sp>
        <p:nvSpPr>
          <p:cNvPr id="4" name="TextBox 3"/>
          <p:cNvSpPr txBox="1"/>
          <p:nvPr/>
        </p:nvSpPr>
        <p:spPr>
          <a:xfrm>
            <a:off x="373063" y="741363"/>
            <a:ext cx="2362200" cy="477837"/>
          </a:xfrm>
          <a:prstGeom prst="rect">
            <a:avLst/>
          </a:prstGeom>
          <a:noFill/>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500" u="sng">
                <a:latin typeface="Times New Roman" pitchFamily="18" charset="0"/>
                <a:cs typeface="Times New Roman" pitchFamily="18" charset="0"/>
              </a:rPr>
              <a:t>*Vocabulary:</a:t>
            </a:r>
            <a:endParaRPr lang="en-US" sz="2500" u="sng">
              <a:latin typeface="Times New Roman" pitchFamily="18" charset="0"/>
            </a:endParaRPr>
          </a:p>
        </p:txBody>
      </p:sp>
      <p:sp>
        <p:nvSpPr>
          <p:cNvPr id="8" name="Rectangle 7"/>
          <p:cNvSpPr>
            <a:spLocks noChangeArrowheads="1"/>
          </p:cNvSpPr>
          <p:nvPr/>
        </p:nvSpPr>
        <p:spPr bwMode="auto">
          <a:xfrm>
            <a:off x="347663" y="1400175"/>
            <a:ext cx="2214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crazy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9" name="Rectangle 8"/>
          <p:cNvSpPr>
            <a:spLocks noChangeArrowheads="1"/>
          </p:cNvSpPr>
          <p:nvPr/>
        </p:nvSpPr>
        <p:spPr bwMode="auto">
          <a:xfrm>
            <a:off x="2286000" y="1400175"/>
            <a:ext cx="34432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kì</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dị</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lạ</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thường</a:t>
            </a:r>
            <a:endParaRPr lang="vi-VN" altLang="en-US" sz="2500" dirty="0">
              <a:latin typeface="Times New Roman" pitchFamily="18" charset="0"/>
              <a:cs typeface="Times New Roman" pitchFamily="18" charset="0"/>
            </a:endParaRPr>
          </a:p>
        </p:txBody>
      </p:sp>
      <p:sp>
        <p:nvSpPr>
          <p:cNvPr id="12" name="Rectangle 11"/>
          <p:cNvSpPr>
            <a:spLocks noChangeArrowheads="1"/>
          </p:cNvSpPr>
          <p:nvPr/>
        </p:nvSpPr>
        <p:spPr bwMode="auto">
          <a:xfrm>
            <a:off x="347662" y="2533651"/>
            <a:ext cx="20986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 messy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13" name="Rectangle 12"/>
          <p:cNvSpPr>
            <a:spLocks noChangeArrowheads="1"/>
          </p:cNvSpPr>
          <p:nvPr/>
        </p:nvSpPr>
        <p:spPr bwMode="auto">
          <a:xfrm>
            <a:off x="2261997" y="2533651"/>
            <a:ext cx="25717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lộn</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xộn,bừa</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bộn</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
        <p:nvSpPr>
          <p:cNvPr id="14" name="Rectangle 13"/>
          <p:cNvSpPr>
            <a:spLocks noChangeArrowheads="1"/>
          </p:cNvSpPr>
          <p:nvPr/>
        </p:nvSpPr>
        <p:spPr bwMode="auto">
          <a:xfrm>
            <a:off x="352425" y="1920875"/>
            <a:ext cx="1857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shape (n):     </a:t>
            </a:r>
            <a:endParaRPr lang="vi-VN" altLang="en-US" sz="2500" dirty="0">
              <a:latin typeface="Times New Roman" pitchFamily="18" charset="0"/>
              <a:cs typeface="Times New Roman" pitchFamily="18" charset="0"/>
            </a:endParaRPr>
          </a:p>
        </p:txBody>
      </p:sp>
      <p:sp>
        <p:nvSpPr>
          <p:cNvPr id="15" name="Rectangle 14"/>
          <p:cNvSpPr>
            <a:spLocks noChangeArrowheads="1"/>
          </p:cNvSpPr>
          <p:nvPr/>
        </p:nvSpPr>
        <p:spPr bwMode="auto">
          <a:xfrm>
            <a:off x="2286000" y="1920875"/>
            <a:ext cx="2286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hình</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dạng</a:t>
            </a:r>
            <a:endParaRPr lang="vi-VN" altLang="en-US" sz="2500" dirty="0">
              <a:latin typeface="Times New Roman" pitchFamily="18" charset="0"/>
              <a:cs typeface="Times New Roman" pitchFamily="18" charset="0"/>
            </a:endParaRPr>
          </a:p>
        </p:txBody>
      </p:sp>
      <p:pic>
        <p:nvPicPr>
          <p:cNvPr id="16" name="Picture 15"/>
          <p:cNvPicPr>
            <a:picLocks noChangeAspect="1"/>
          </p:cNvPicPr>
          <p:nvPr/>
        </p:nvPicPr>
        <p:blipFill>
          <a:blip r:embed="rId2" cstate="print"/>
          <a:stretch>
            <a:fillRect/>
          </a:stretch>
        </p:blipFill>
        <p:spPr>
          <a:xfrm>
            <a:off x="4749078" y="851694"/>
            <a:ext cx="4326082" cy="3094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6" descr="Kết quả hình ảnh cho hình ảnh để đồ bề bộn, lộn xộ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819" y="741363"/>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42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par>
                          <p:cTn id="18" fill="hold">
                            <p:stCondLst>
                              <p:cond delay="2000"/>
                            </p:stCondLst>
                            <p:childTnLst>
                              <p:par>
                                <p:cTn id="19" presetID="2" presetClass="exit" presetSubtype="4" fill="hold" nodeType="after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ppt_x"/>
                                          </p:val>
                                        </p:tav>
                                      </p:tavLst>
                                    </p:anim>
                                    <p:anim calcmode="lin" valueType="num">
                                      <p:cBhvr additive="base">
                                        <p:cTn id="21" dur="500"/>
                                        <p:tgtEl>
                                          <p:spTgt spid="16"/>
                                        </p:tgtEl>
                                        <p:attrNameLst>
                                          <p:attrName>ppt_y</p:attrName>
                                        </p:attrNameLst>
                                      </p:cBhvr>
                                      <p:tavLst>
                                        <p:tav tm="0">
                                          <p:val>
                                            <p:strVal val="ppt_y"/>
                                          </p:val>
                                        </p:tav>
                                        <p:tav tm="100000">
                                          <p:val>
                                            <p:strVal val="1+ppt_h/2"/>
                                          </p:val>
                                        </p:tav>
                                      </p:tavLst>
                                    </p:anim>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7663" y="839343"/>
            <a:ext cx="2214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crazy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3" name="Rectangle 2"/>
          <p:cNvSpPr>
            <a:spLocks noChangeArrowheads="1"/>
          </p:cNvSpPr>
          <p:nvPr/>
        </p:nvSpPr>
        <p:spPr bwMode="auto">
          <a:xfrm>
            <a:off x="2286000" y="839343"/>
            <a:ext cx="34432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kì</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dị</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lạ</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thường</a:t>
            </a:r>
            <a:endParaRPr lang="vi-VN" altLang="en-US" sz="2500" dirty="0">
              <a:latin typeface="Times New Roman" pitchFamily="18" charset="0"/>
              <a:cs typeface="Times New Roman" pitchFamily="18" charset="0"/>
            </a:endParaRPr>
          </a:p>
        </p:txBody>
      </p:sp>
      <p:sp>
        <p:nvSpPr>
          <p:cNvPr id="4" name="Rectangle 3"/>
          <p:cNvSpPr>
            <a:spLocks noChangeArrowheads="1"/>
          </p:cNvSpPr>
          <p:nvPr/>
        </p:nvSpPr>
        <p:spPr bwMode="auto">
          <a:xfrm>
            <a:off x="347662" y="1972819"/>
            <a:ext cx="20986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 messy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5" name="Rectangle 4"/>
          <p:cNvSpPr>
            <a:spLocks noChangeArrowheads="1"/>
          </p:cNvSpPr>
          <p:nvPr/>
        </p:nvSpPr>
        <p:spPr bwMode="auto">
          <a:xfrm>
            <a:off x="2261997" y="1972819"/>
            <a:ext cx="25717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lộn</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xộn,bừa</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bộn</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
        <p:nvSpPr>
          <p:cNvPr id="6" name="Rectangle 5"/>
          <p:cNvSpPr>
            <a:spLocks noChangeArrowheads="1"/>
          </p:cNvSpPr>
          <p:nvPr/>
        </p:nvSpPr>
        <p:spPr bwMode="auto">
          <a:xfrm>
            <a:off x="352425" y="1360043"/>
            <a:ext cx="1857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shape (n):     </a:t>
            </a:r>
            <a:endParaRPr lang="vi-VN" altLang="en-US" sz="2500" dirty="0">
              <a:latin typeface="Times New Roman" pitchFamily="18" charset="0"/>
              <a:cs typeface="Times New Roman" pitchFamily="18" charset="0"/>
            </a:endParaRPr>
          </a:p>
        </p:txBody>
      </p:sp>
      <p:sp>
        <p:nvSpPr>
          <p:cNvPr id="7" name="Rectangle 6"/>
          <p:cNvSpPr>
            <a:spLocks noChangeArrowheads="1"/>
          </p:cNvSpPr>
          <p:nvPr/>
        </p:nvSpPr>
        <p:spPr bwMode="auto">
          <a:xfrm>
            <a:off x="2286000" y="1360043"/>
            <a:ext cx="2286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hình</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dạng</a:t>
            </a:r>
            <a:endParaRPr lang="vi-VN" altLang="en-US" sz="2500" dirty="0">
              <a:latin typeface="Times New Roman" pitchFamily="18" charset="0"/>
              <a:cs typeface="Times New Roman" pitchFamily="18" charset="0"/>
            </a:endParaRPr>
          </a:p>
        </p:txBody>
      </p:sp>
      <p:sp>
        <p:nvSpPr>
          <p:cNvPr id="8" name="TextBox 7"/>
          <p:cNvSpPr txBox="1"/>
          <p:nvPr/>
        </p:nvSpPr>
        <p:spPr>
          <a:xfrm>
            <a:off x="332232" y="173133"/>
            <a:ext cx="3096768" cy="461665"/>
          </a:xfrm>
          <a:prstGeom prst="rect">
            <a:avLst/>
          </a:prstGeom>
          <a:noFill/>
        </p:spPr>
        <p:txBody>
          <a:bodyPr wrap="square" rtlCol="0">
            <a:spAutoFit/>
          </a:bodyPr>
          <a:lstStyle/>
          <a:p>
            <a:r>
              <a:rPr lang="en-US" sz="2400" b="1" dirty="0" smtClean="0">
                <a:solidFill>
                  <a:srgbClr val="FF0000"/>
                </a:solidFill>
              </a:rPr>
              <a:t>* Checking words.</a:t>
            </a:r>
            <a:endParaRPr lang="en-GB" sz="2400" b="1" dirty="0">
              <a:solidFill>
                <a:srgbClr val="FF0000"/>
              </a:solidFill>
            </a:endParaRPr>
          </a:p>
        </p:txBody>
      </p:sp>
    </p:spTree>
    <p:extLst>
      <p:ext uri="{BB962C8B-B14F-4D97-AF65-F5344CB8AC3E}">
        <p14:creationId xmlns:p14="http://schemas.microsoft.com/office/powerpoint/2010/main" val="182401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alpha val="6000"/>
          </a:srgbClr>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74839"/>
            <a:ext cx="627229" cy="681509"/>
          </a:xfrm>
          <a:prstGeom prst="rect">
            <a:avLst/>
          </a:prstGeom>
          <a:solidFill>
            <a:srgbClr val="92D050"/>
          </a:solidFill>
        </p:spPr>
      </p:pic>
      <p:sp>
        <p:nvSpPr>
          <p:cNvPr id="12" name="TextBox 11"/>
          <p:cNvSpPr txBox="1"/>
          <p:nvPr/>
        </p:nvSpPr>
        <p:spPr>
          <a:xfrm>
            <a:off x="900465" y="184760"/>
            <a:ext cx="7326761" cy="492443"/>
          </a:xfrm>
          <a:prstGeom prst="rect">
            <a:avLst/>
          </a:prstGeom>
          <a:solidFill>
            <a:srgbClr val="92D050"/>
          </a:solidFill>
        </p:spPr>
        <p:txBody>
          <a:bodyPr wrap="square" rtlCol="0">
            <a:spAutoFit/>
          </a:bodyPr>
          <a:lstStyle/>
          <a:p>
            <a:pPr algn="just"/>
            <a:r>
              <a:rPr lang="en-US" sz="2600" b="1" dirty="0">
                <a:effectLst>
                  <a:glow rad="88900">
                    <a:schemeClr val="bg1"/>
                  </a:glow>
                </a:effectLst>
                <a:latin typeface="Arial" panose="020B0604020202020204" pitchFamily="34" charset="0"/>
                <a:cs typeface="Arial" panose="020B0604020202020204" pitchFamily="34" charset="0"/>
              </a:rPr>
              <a:t>Look at the text. Answer the 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6308" y="1031233"/>
            <a:ext cx="3110585" cy="23150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9632">
            <a:off x="710190" y="1253443"/>
            <a:ext cx="3090898" cy="2116646"/>
          </a:xfrm>
          <a:prstGeom prst="rect">
            <a:avLst/>
          </a:prstGeom>
        </p:spPr>
      </p:pic>
      <p:grpSp>
        <p:nvGrpSpPr>
          <p:cNvPr id="25" name="Group 24"/>
          <p:cNvGrpSpPr/>
          <p:nvPr/>
        </p:nvGrpSpPr>
        <p:grpSpPr>
          <a:xfrm>
            <a:off x="941158" y="3430571"/>
            <a:ext cx="7261684" cy="3118819"/>
            <a:chOff x="1578429" y="3733799"/>
            <a:chExt cx="7261684" cy="3118819"/>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541" t="1823" r="-940" b="681"/>
            <a:stretch/>
          </p:blipFill>
          <p:spPr>
            <a:xfrm>
              <a:off x="1578429" y="3733799"/>
              <a:ext cx="7261684" cy="3118819"/>
            </a:xfrm>
            <a:prstGeom prst="rect">
              <a:avLst/>
            </a:prstGeom>
          </p:spPr>
        </p:pic>
        <p:sp>
          <p:nvSpPr>
            <p:cNvPr id="23" name="TextBox 22"/>
            <p:cNvSpPr txBox="1"/>
            <p:nvPr/>
          </p:nvSpPr>
          <p:spPr>
            <a:xfrm>
              <a:off x="3471377" y="4118350"/>
              <a:ext cx="3475787" cy="461665"/>
            </a:xfrm>
            <a:prstGeom prst="rect">
              <a:avLst/>
            </a:prstGeom>
            <a:noFill/>
          </p:spPr>
          <p:txBody>
            <a:bodyPr wrap="square" rtlCol="0">
              <a:spAutoFit/>
            </a:bodyPr>
            <a:lstStyle/>
            <a:p>
              <a:r>
                <a:rPr lang="en-US" sz="2400" b="1"/>
                <a:t>Reading skill: Predicting</a:t>
              </a:r>
            </a:p>
          </p:txBody>
        </p:sp>
        <p:sp>
          <p:nvSpPr>
            <p:cNvPr id="24" name="TextBox 23"/>
            <p:cNvSpPr txBox="1"/>
            <p:nvPr/>
          </p:nvSpPr>
          <p:spPr>
            <a:xfrm>
              <a:off x="2204357" y="4723076"/>
              <a:ext cx="6389914" cy="1690335"/>
            </a:xfrm>
            <a:prstGeom prst="rect">
              <a:avLst/>
            </a:prstGeom>
            <a:noFill/>
          </p:spPr>
          <p:txBody>
            <a:bodyPr wrap="square" rtlCol="0">
              <a:spAutoFit/>
            </a:bodyPr>
            <a:lstStyle/>
            <a:p>
              <a:pPr>
                <a:lnSpc>
                  <a:spcPct val="120000"/>
                </a:lnSpc>
              </a:pPr>
              <a:r>
                <a:rPr lang="en-US" sz="2200"/>
                <a:t>Predicting makes reading easy.</a:t>
              </a:r>
            </a:p>
            <a:p>
              <a:pPr>
                <a:lnSpc>
                  <a:spcPct val="120000"/>
                </a:lnSpc>
              </a:pPr>
              <a:r>
                <a:rPr lang="en-US" sz="2200"/>
                <a:t>Before reading, look at the pictures, design and title.</a:t>
              </a:r>
            </a:p>
            <a:p>
              <a:pPr>
                <a:lnSpc>
                  <a:spcPct val="120000"/>
                </a:lnSpc>
              </a:pPr>
              <a:r>
                <a:rPr lang="en-US" sz="2200"/>
                <a:t>Decide what the text is about.</a:t>
              </a:r>
            </a:p>
            <a:p>
              <a:pPr>
                <a:lnSpc>
                  <a:spcPct val="120000"/>
                </a:lnSpc>
              </a:pPr>
              <a:r>
                <a:rPr lang="en-US" sz="2200"/>
                <a:t>Think about what you know about the topic.</a:t>
              </a:r>
            </a:p>
          </p:txBody>
        </p:sp>
      </p:grpSp>
    </p:spTree>
    <p:extLst>
      <p:ext uri="{BB962C8B-B14F-4D97-AF65-F5344CB8AC3E}">
        <p14:creationId xmlns:p14="http://schemas.microsoft.com/office/powerpoint/2010/main" val="3240564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7086" y="87086"/>
            <a:ext cx="8227858" cy="5399314"/>
          </a:xfrm>
          <a:prstGeom prst="roundRect">
            <a:avLst>
              <a:gd name="adj" fmla="val 37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76"/>
          <a:stretch/>
        </p:blipFill>
        <p:spPr>
          <a:xfrm>
            <a:off x="272144" y="50510"/>
            <a:ext cx="7892143" cy="732640"/>
          </a:xfrm>
          <a:prstGeom prst="rect">
            <a:avLst/>
          </a:prstGeom>
        </p:spPr>
        <p:style>
          <a:lnRef idx="3">
            <a:schemeClr val="lt1"/>
          </a:lnRef>
          <a:fillRef idx="1">
            <a:schemeClr val="accent6"/>
          </a:fillRef>
          <a:effectRef idx="1">
            <a:schemeClr val="accent6"/>
          </a:effectRef>
          <a:fontRef idx="minor">
            <a:schemeClr val="lt1"/>
          </a:fontRef>
        </p:style>
      </p:pic>
      <p:cxnSp>
        <p:nvCxnSpPr>
          <p:cNvPr id="5" name="Straight Connector 4"/>
          <p:cNvCxnSpPr/>
          <p:nvPr/>
        </p:nvCxnSpPr>
        <p:spPr>
          <a:xfrm>
            <a:off x="272144" y="1055913"/>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72144" y="1447799"/>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72144" y="710868"/>
            <a:ext cx="6662057" cy="400110"/>
          </a:xfrm>
          <a:prstGeom prst="rect">
            <a:avLst/>
          </a:prstGeom>
          <a:noFill/>
        </p:spPr>
        <p:txBody>
          <a:bodyPr wrap="square" rtlCol="0">
            <a:spAutoFit/>
          </a:bodyPr>
          <a:lstStyle/>
          <a:p>
            <a:r>
              <a:rPr lang="en-US" sz="2000"/>
              <a:t>To: phong@webmail.com; mi@webmail.com</a:t>
            </a:r>
          </a:p>
        </p:txBody>
      </p:sp>
      <p:sp>
        <p:nvSpPr>
          <p:cNvPr id="9" name="TextBox 8"/>
          <p:cNvSpPr txBox="1"/>
          <p:nvPr/>
        </p:nvSpPr>
        <p:spPr>
          <a:xfrm>
            <a:off x="272144" y="1099456"/>
            <a:ext cx="6662057" cy="400110"/>
          </a:xfrm>
          <a:prstGeom prst="rect">
            <a:avLst/>
          </a:prstGeom>
          <a:noFill/>
        </p:spPr>
        <p:txBody>
          <a:bodyPr wrap="square" rtlCol="0">
            <a:spAutoFit/>
          </a:bodyPr>
          <a:lstStyle/>
          <a:p>
            <a:r>
              <a:rPr lang="en-US" sz="2000" dirty="0"/>
              <a:t>Subject: </a:t>
            </a:r>
            <a:r>
              <a:rPr lang="en-US" sz="2000" b="1" dirty="0">
                <a:solidFill>
                  <a:srgbClr val="FF0000"/>
                </a:solidFill>
              </a:rPr>
              <a:t>A room at the Crazy House Hotel</a:t>
            </a:r>
          </a:p>
        </p:txBody>
      </p:sp>
      <p:sp>
        <p:nvSpPr>
          <p:cNvPr id="10" name="TextBox 9"/>
          <p:cNvSpPr txBox="1"/>
          <p:nvPr/>
        </p:nvSpPr>
        <p:spPr>
          <a:xfrm>
            <a:off x="272144" y="1480449"/>
            <a:ext cx="7315200" cy="4093428"/>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Hi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Mi</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How are you? I’m in Da </a:t>
            </a:r>
            <a:r>
              <a:rPr lang="en-US" sz="2000" dirty="0" err="1">
                <a:latin typeface="Times New Roman" pitchFamily="18" charset="0"/>
                <a:cs typeface="Times New Roman" pitchFamily="18" charset="0"/>
              </a:rPr>
              <a:t>Lat</a:t>
            </a:r>
            <a:r>
              <a:rPr lang="en-US" sz="2000" dirty="0">
                <a:latin typeface="Times New Roman" pitchFamily="18" charset="0"/>
                <a:cs typeface="Times New Roman" pitchFamily="18" charset="0"/>
              </a:rPr>
              <a:t> with my parents. We’re staying at the Crazy House Hotel. Wow! It really is crazy. There are ten rooms in the hotel. </a:t>
            </a:r>
          </a:p>
          <a:p>
            <a:pPr algn="just"/>
            <a:r>
              <a:rPr lang="en-US" sz="2000" dirty="0">
                <a:latin typeface="Times New Roman" pitchFamily="18" charset="0"/>
                <a:cs typeface="Times New Roman" pitchFamily="18" charset="0"/>
              </a:rPr>
              <a:t>There’s a Kangaroo Room, an Eagle Room, and even an Ant Room. I’m staying in the Tiger Room. It’s called  the Tiger Room because there’s a big tiger on the wall.</a:t>
            </a:r>
          </a:p>
          <a:p>
            <a:pPr algn="just"/>
            <a:r>
              <a:rPr lang="en-US" sz="2000" dirty="0">
                <a:latin typeface="Times New Roman" pitchFamily="18" charset="0"/>
                <a:cs typeface="Times New Roman" pitchFamily="18" charset="0"/>
              </a:rPr>
              <a:t>The tiger is between the bathroom door  and the window. The bed is next to the window, but the window is a strange shape. I put my bag under the bed. There’s a lamp, a wardrobe and a desk.</a:t>
            </a:r>
          </a:p>
          <a:p>
            <a:pPr algn="just"/>
            <a:r>
              <a:rPr lang="en-US" sz="2000" dirty="0">
                <a:latin typeface="Times New Roman" pitchFamily="18" charset="0"/>
                <a:cs typeface="Times New Roman" pitchFamily="18" charset="0"/>
              </a:rPr>
              <a:t>You should stay here when you visit Da Lat. It’s great.</a:t>
            </a:r>
          </a:p>
          <a:p>
            <a:pPr algn="just"/>
            <a:r>
              <a:rPr lang="en-US" sz="2000" dirty="0">
                <a:latin typeface="Times New Roman" pitchFamily="18" charset="0"/>
                <a:cs typeface="Times New Roman" pitchFamily="18" charset="0"/>
              </a:rPr>
              <a:t>See you soon!</a:t>
            </a:r>
          </a:p>
          <a:p>
            <a:pPr algn="just"/>
            <a:r>
              <a:rPr lang="en-US" sz="2000" dirty="0">
                <a:latin typeface="Times New Roman" pitchFamily="18" charset="0"/>
                <a:cs typeface="Times New Roman" pitchFamily="18" charset="0"/>
              </a:rPr>
              <a:t>Nick</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63187">
            <a:off x="5953457" y="4779018"/>
            <a:ext cx="2985304" cy="199020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9632">
            <a:off x="3508365" y="5007546"/>
            <a:ext cx="2224523" cy="1484378"/>
          </a:xfrm>
          <a:prstGeom prst="rect">
            <a:avLst/>
          </a:prstGeom>
        </p:spPr>
      </p:pic>
      <p:sp>
        <p:nvSpPr>
          <p:cNvPr id="14" name="TextBox 13"/>
          <p:cNvSpPr txBox="1"/>
          <p:nvPr/>
        </p:nvSpPr>
        <p:spPr>
          <a:xfrm>
            <a:off x="534717" y="5659210"/>
            <a:ext cx="4324123"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1. Is </a:t>
            </a:r>
            <a:r>
              <a:rPr lang="en-US" sz="2400" dirty="0">
                <a:latin typeface="Times New Roman" pitchFamily="18" charset="0"/>
                <a:cs typeface="Times New Roman" pitchFamily="18" charset="0"/>
              </a:rPr>
              <a:t>it an email or a letter?</a:t>
            </a:r>
          </a:p>
        </p:txBody>
      </p:sp>
      <p:sp>
        <p:nvSpPr>
          <p:cNvPr id="15" name="TextBox 14"/>
          <p:cNvSpPr txBox="1"/>
          <p:nvPr/>
        </p:nvSpPr>
        <p:spPr>
          <a:xfrm>
            <a:off x="534718" y="6108684"/>
            <a:ext cx="4000565"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2. What </a:t>
            </a:r>
            <a:r>
              <a:rPr lang="en-US" sz="2400" dirty="0">
                <a:latin typeface="Times New Roman" pitchFamily="18" charset="0"/>
                <a:cs typeface="Times New Roman" pitchFamily="18" charset="0"/>
              </a:rPr>
              <a:t>is the text about?</a:t>
            </a:r>
          </a:p>
        </p:txBody>
      </p:sp>
      <p:sp>
        <p:nvSpPr>
          <p:cNvPr id="16" name="TextBox 15">
            <a:extLst>
              <a:ext uri="{FF2B5EF4-FFF2-40B4-BE49-F238E27FC236}">
                <a16:creationId xmlns="" xmlns:a16="http://schemas.microsoft.com/office/drawing/2014/main" id="{31787F3C-3F17-4A35-A2FA-0EE18CE31901}"/>
              </a:ext>
            </a:extLst>
          </p:cNvPr>
          <p:cNvSpPr txBox="1"/>
          <p:nvPr/>
        </p:nvSpPr>
        <p:spPr>
          <a:xfrm>
            <a:off x="4201015" y="5647017"/>
            <a:ext cx="2022249" cy="461665"/>
          </a:xfrm>
          <a:prstGeom prst="rect">
            <a:avLst/>
          </a:prstGeom>
          <a:noFill/>
        </p:spPr>
        <p:txBody>
          <a:bodyPr wrap="square">
            <a:spAutoFit/>
          </a:bodyPr>
          <a:lstStyle/>
          <a:p>
            <a:r>
              <a:rPr lang="en-US" sz="2400" b="1" i="0" dirty="0">
                <a:solidFill>
                  <a:srgbClr val="FF0000"/>
                </a:solidFill>
                <a:effectLst/>
              </a:rPr>
              <a:t>It's an email.</a:t>
            </a:r>
            <a:endParaRPr lang="en-US" sz="2400" b="1" dirty="0">
              <a:solidFill>
                <a:srgbClr val="FF0000"/>
              </a:solidFill>
            </a:endParaRPr>
          </a:p>
        </p:txBody>
      </p:sp>
      <p:sp>
        <p:nvSpPr>
          <p:cNvPr id="17" name="TextBox 16">
            <a:extLst>
              <a:ext uri="{FF2B5EF4-FFF2-40B4-BE49-F238E27FC236}">
                <a16:creationId xmlns="" xmlns:a16="http://schemas.microsoft.com/office/drawing/2014/main" id="{1CC18963-F1D4-4333-9AA2-BE6CBBEF150E}"/>
              </a:ext>
            </a:extLst>
          </p:cNvPr>
          <p:cNvSpPr txBox="1"/>
          <p:nvPr/>
        </p:nvSpPr>
        <p:spPr>
          <a:xfrm>
            <a:off x="4218215" y="6045497"/>
            <a:ext cx="4357255" cy="707886"/>
          </a:xfrm>
          <a:prstGeom prst="rect">
            <a:avLst/>
          </a:prstGeom>
          <a:noFill/>
        </p:spPr>
        <p:txBody>
          <a:bodyPr wrap="square">
            <a:spAutoFit/>
          </a:bodyPr>
          <a:lstStyle/>
          <a:p>
            <a:r>
              <a:rPr lang="en-US" sz="2000" b="1" i="0" dirty="0">
                <a:solidFill>
                  <a:srgbClr val="FF0000"/>
                </a:solidFill>
                <a:effectLst/>
                <a:latin typeface="Times New Roman" pitchFamily="18" charset="0"/>
                <a:cs typeface="Times New Roman" pitchFamily="18" charset="0"/>
              </a:rPr>
              <a:t>The text is about Nick's room at the Crazy House Hotel.</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2659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xit" presetSubtype="21" fill="hold" nodeType="withEffect">
                                  <p:stCondLst>
                                    <p:cond delay="0"/>
                                  </p:stCondLst>
                                  <p:childTnLst>
                                    <p:animEffect transition="out" filter="barn(inVertical)">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ppt_y</p:attrName>
                                        </p:attrNameLst>
                                      </p:cBhvr>
                                      <p:tavLst>
                                        <p:tav tm="0">
                                          <p:val>
                                            <p:strVal val="#ppt_y+#ppt_h*1.125000"/>
                                          </p:val>
                                        </p:tav>
                                        <p:tav tm="100000">
                                          <p:val>
                                            <p:strVal val="#ppt_y"/>
                                          </p:val>
                                        </p:tav>
                                      </p:tavLst>
                                    </p:anim>
                                    <p:animEffect transition="in" filter="wipe(up)">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28" name="TextBox 27"/>
          <p:cNvSpPr txBox="1"/>
          <p:nvPr/>
        </p:nvSpPr>
        <p:spPr>
          <a:xfrm>
            <a:off x="1001200" y="1035377"/>
            <a:ext cx="474830" cy="461665"/>
          </a:xfrm>
          <a:prstGeom prst="rect">
            <a:avLst/>
          </a:prstGeom>
          <a:noFill/>
        </p:spPr>
        <p:txBody>
          <a:bodyPr wrap="square" rtlCol="0">
            <a:spAutoFit/>
          </a:bodyPr>
          <a:lstStyle/>
          <a:p>
            <a:r>
              <a:rPr lang="en-US" sz="2400" b="1">
                <a:solidFill>
                  <a:srgbClr val="0070C0"/>
                </a:solidFill>
              </a:rPr>
              <a:t>1.</a:t>
            </a:r>
          </a:p>
        </p:txBody>
      </p:sp>
      <p:sp>
        <p:nvSpPr>
          <p:cNvPr id="29" name="TextBox 28"/>
          <p:cNvSpPr txBox="1"/>
          <p:nvPr/>
        </p:nvSpPr>
        <p:spPr>
          <a:xfrm>
            <a:off x="1476030" y="983180"/>
            <a:ext cx="3887882" cy="461665"/>
          </a:xfrm>
          <a:prstGeom prst="rect">
            <a:avLst/>
          </a:prstGeom>
          <a:noFill/>
        </p:spPr>
        <p:txBody>
          <a:bodyPr wrap="square" rtlCol="0">
            <a:spAutoFit/>
          </a:bodyPr>
          <a:lstStyle/>
          <a:p>
            <a:r>
              <a:rPr lang="en-US" sz="2400" dirty="0"/>
              <a:t>Who is Nick in Da </a:t>
            </a:r>
            <a:r>
              <a:rPr lang="en-US" sz="2400" dirty="0" err="1"/>
              <a:t>Lat</a:t>
            </a:r>
            <a:r>
              <a:rPr lang="en-US" sz="2400" dirty="0"/>
              <a:t> with?</a:t>
            </a:r>
          </a:p>
        </p:txBody>
      </p:sp>
      <p:sp>
        <p:nvSpPr>
          <p:cNvPr id="30" name="TextBox 29"/>
          <p:cNvSpPr txBox="1"/>
          <p:nvPr/>
        </p:nvSpPr>
        <p:spPr>
          <a:xfrm>
            <a:off x="1001200" y="2154745"/>
            <a:ext cx="474830" cy="461665"/>
          </a:xfrm>
          <a:prstGeom prst="rect">
            <a:avLst/>
          </a:prstGeom>
          <a:noFill/>
        </p:spPr>
        <p:txBody>
          <a:bodyPr wrap="square" rtlCol="0">
            <a:spAutoFit/>
          </a:bodyPr>
          <a:lstStyle/>
          <a:p>
            <a:r>
              <a:rPr lang="en-US" sz="2400" b="1">
                <a:solidFill>
                  <a:srgbClr val="0070C0"/>
                </a:solidFill>
              </a:rPr>
              <a:t>2.</a:t>
            </a:r>
          </a:p>
        </p:txBody>
      </p:sp>
      <p:sp>
        <p:nvSpPr>
          <p:cNvPr id="31" name="TextBox 30"/>
          <p:cNvSpPr txBox="1"/>
          <p:nvPr/>
        </p:nvSpPr>
        <p:spPr>
          <a:xfrm>
            <a:off x="1476030" y="2124320"/>
            <a:ext cx="5337991" cy="461665"/>
          </a:xfrm>
          <a:prstGeom prst="rect">
            <a:avLst/>
          </a:prstGeom>
          <a:noFill/>
        </p:spPr>
        <p:txBody>
          <a:bodyPr wrap="square" rtlCol="0">
            <a:spAutoFit/>
          </a:bodyPr>
          <a:lstStyle/>
          <a:p>
            <a:r>
              <a:rPr lang="en-US" sz="2400" dirty="0"/>
              <a:t>How many rooms are there in the hotel?</a:t>
            </a:r>
          </a:p>
        </p:txBody>
      </p:sp>
      <p:sp>
        <p:nvSpPr>
          <p:cNvPr id="32" name="TextBox 31"/>
          <p:cNvSpPr txBox="1"/>
          <p:nvPr/>
        </p:nvSpPr>
        <p:spPr>
          <a:xfrm>
            <a:off x="1001200" y="3311523"/>
            <a:ext cx="474830" cy="461665"/>
          </a:xfrm>
          <a:prstGeom prst="rect">
            <a:avLst/>
          </a:prstGeom>
          <a:noFill/>
        </p:spPr>
        <p:txBody>
          <a:bodyPr wrap="square" rtlCol="0">
            <a:spAutoFit/>
          </a:bodyPr>
          <a:lstStyle/>
          <a:p>
            <a:r>
              <a:rPr lang="en-US" sz="2400" b="1">
                <a:solidFill>
                  <a:srgbClr val="0070C0"/>
                </a:solidFill>
              </a:rPr>
              <a:t>3.</a:t>
            </a:r>
          </a:p>
        </p:txBody>
      </p:sp>
      <p:sp>
        <p:nvSpPr>
          <p:cNvPr id="33" name="TextBox 32"/>
          <p:cNvSpPr txBox="1"/>
          <p:nvPr/>
        </p:nvSpPr>
        <p:spPr>
          <a:xfrm>
            <a:off x="1476030" y="3302870"/>
            <a:ext cx="5337991" cy="461665"/>
          </a:xfrm>
          <a:prstGeom prst="rect">
            <a:avLst/>
          </a:prstGeom>
          <a:noFill/>
        </p:spPr>
        <p:txBody>
          <a:bodyPr wrap="square" rtlCol="0">
            <a:spAutoFit/>
          </a:bodyPr>
          <a:lstStyle/>
          <a:p>
            <a:r>
              <a:rPr lang="en-US" sz="2400" dirty="0"/>
              <a:t>Why is the room called the Tiger Room?</a:t>
            </a:r>
          </a:p>
        </p:txBody>
      </p:sp>
      <p:sp>
        <p:nvSpPr>
          <p:cNvPr id="34" name="TextBox 33"/>
          <p:cNvSpPr txBox="1"/>
          <p:nvPr/>
        </p:nvSpPr>
        <p:spPr>
          <a:xfrm>
            <a:off x="1001200" y="4530055"/>
            <a:ext cx="474830" cy="461665"/>
          </a:xfrm>
          <a:prstGeom prst="rect">
            <a:avLst/>
          </a:prstGeom>
          <a:noFill/>
        </p:spPr>
        <p:txBody>
          <a:bodyPr wrap="square" rtlCol="0">
            <a:spAutoFit/>
          </a:bodyPr>
          <a:lstStyle/>
          <a:p>
            <a:r>
              <a:rPr lang="en-US" sz="2400" b="1">
                <a:solidFill>
                  <a:srgbClr val="0070C0"/>
                </a:solidFill>
              </a:rPr>
              <a:t>4.</a:t>
            </a:r>
          </a:p>
        </p:txBody>
      </p:sp>
      <p:sp>
        <p:nvSpPr>
          <p:cNvPr id="35" name="TextBox 34"/>
          <p:cNvSpPr txBox="1"/>
          <p:nvPr/>
        </p:nvSpPr>
        <p:spPr>
          <a:xfrm>
            <a:off x="1476030" y="4521402"/>
            <a:ext cx="3047373" cy="461665"/>
          </a:xfrm>
          <a:prstGeom prst="rect">
            <a:avLst/>
          </a:prstGeom>
          <a:noFill/>
        </p:spPr>
        <p:txBody>
          <a:bodyPr wrap="square" rtlCol="0">
            <a:spAutoFit/>
          </a:bodyPr>
          <a:lstStyle/>
          <a:p>
            <a:r>
              <a:rPr lang="en-US" sz="2400"/>
              <a:t>Where is Nick’s bag?</a:t>
            </a:r>
            <a:endParaRPr lang="en-US" sz="2400" dirty="0"/>
          </a:p>
        </p:txBody>
      </p:sp>
      <p:sp>
        <p:nvSpPr>
          <p:cNvPr id="16" name="WordArt 37"/>
          <p:cNvSpPr>
            <a:spLocks noChangeArrowheads="1" noChangeShapeType="1" noTextEdit="1"/>
          </p:cNvSpPr>
          <p:nvPr/>
        </p:nvSpPr>
        <p:spPr bwMode="auto">
          <a:xfrm>
            <a:off x="2414016" y="5638800"/>
            <a:ext cx="4486655" cy="762000"/>
          </a:xfrm>
          <a:prstGeom prst="rect">
            <a:avLst/>
          </a:prstGeom>
        </p:spPr>
        <p:style>
          <a:lnRef idx="1">
            <a:schemeClr val="accent4"/>
          </a:lnRef>
          <a:fillRef idx="2">
            <a:schemeClr val="accent4"/>
          </a:fillRef>
          <a:effectRef idx="1">
            <a:schemeClr val="accent4"/>
          </a:effectRef>
          <a:fontRef idx="minor">
            <a:schemeClr val="dk1"/>
          </a:fontRef>
        </p:style>
        <p:txBody>
          <a:bodyPr wrap="none" fromWordArt="1">
            <a:prstTxWarp prst="textPlain">
              <a:avLst>
                <a:gd name="adj" fmla="val 50000"/>
              </a:avLst>
            </a:prstTxWarp>
          </a:bodyPr>
          <a:lstStyle/>
          <a:p>
            <a:pPr algn="ctr"/>
            <a:r>
              <a:rPr lang="en-GB" sz="3600" b="1" kern="10" dirty="0" smtClean="0">
                <a:ln w="19050">
                  <a:solidFill>
                    <a:srgbClr val="99CCFF"/>
                  </a:solidFill>
                  <a:round/>
                  <a:headEnd/>
                  <a:tailEnd/>
                </a:ln>
                <a:solidFill>
                  <a:srgbClr val="EF008D"/>
                </a:solidFill>
                <a:effectLst>
                  <a:outerShdw dist="35921" dir="2700000" algn="ctr" rotWithShape="0">
                    <a:srgbClr val="990000"/>
                  </a:outerShdw>
                </a:effectLst>
                <a:latin typeface=".VnArial Narrow"/>
              </a:rPr>
              <a:t>Game:</a:t>
            </a:r>
            <a:r>
              <a:rPr lang="en-GB" sz="3600" kern="10" dirty="0" smtClean="0">
                <a:ln w="19050">
                  <a:solidFill>
                    <a:srgbClr val="99CCFF"/>
                  </a:solidFill>
                  <a:round/>
                  <a:headEnd/>
                  <a:tailEnd/>
                </a:ln>
                <a:solidFill>
                  <a:srgbClr val="FF0000"/>
                </a:solidFill>
                <a:effectLst>
                  <a:outerShdw dist="35921" dir="2700000" algn="ctr" rotWithShape="0">
                    <a:srgbClr val="990000"/>
                  </a:outerShdw>
                </a:effectLst>
                <a:latin typeface=".VnArial Narrow"/>
              </a:rPr>
              <a:t> </a:t>
            </a:r>
            <a:r>
              <a:rPr lang="en-GB" sz="3600" kern="10" dirty="0" smtClean="0">
                <a:ln w="19050">
                  <a:solidFill>
                    <a:srgbClr val="99CCFF"/>
                  </a:solidFill>
                  <a:round/>
                  <a:headEnd/>
                  <a:tailEnd/>
                </a:ln>
                <a:solidFill>
                  <a:srgbClr val="0070C0"/>
                </a:solidFill>
                <a:effectLst>
                  <a:outerShdw dist="35921" dir="2700000" algn="ctr" rotWithShape="0">
                    <a:srgbClr val="990000"/>
                  </a:outerShdw>
                </a:effectLst>
                <a:latin typeface=".VnArial Narrow"/>
              </a:rPr>
              <a:t>Lucky </a:t>
            </a:r>
            <a:r>
              <a:rPr lang="en-GB" sz="3600" kern="10" dirty="0">
                <a:ln w="19050">
                  <a:solidFill>
                    <a:srgbClr val="99CCFF"/>
                  </a:solidFill>
                  <a:round/>
                  <a:headEnd/>
                  <a:tailEnd/>
                </a:ln>
                <a:solidFill>
                  <a:srgbClr val="0070C0"/>
                </a:solidFill>
                <a:effectLst>
                  <a:outerShdw dist="35921" dir="2700000" algn="ctr" rotWithShape="0">
                    <a:srgbClr val="990000"/>
                  </a:outerShdw>
                </a:effectLst>
                <a:latin typeface=".VnArial Narrow"/>
              </a:rPr>
              <a:t>Numbers</a:t>
            </a:r>
          </a:p>
        </p:txBody>
      </p:sp>
    </p:spTree>
    <p:extLst>
      <p:ext uri="{BB962C8B-B14F-4D97-AF65-F5344CB8AC3E}">
        <p14:creationId xmlns:p14="http://schemas.microsoft.com/office/powerpoint/2010/main" val="188052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CA2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2895600" y="1981200"/>
            <a:ext cx="5943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a:solidFill>
                  <a:srgbClr val="0000FF"/>
                </a:solidFill>
                <a:latin typeface="VNI-Ariston" pitchFamily="2" charset="0"/>
              </a:rPr>
              <a:t>Welcome to our class</a:t>
            </a:r>
          </a:p>
        </p:txBody>
      </p:sp>
      <p:sp>
        <p:nvSpPr>
          <p:cNvPr id="2052" name="Rectangle 3"/>
          <p:cNvSpPr>
            <a:spLocks noChangeArrowheads="1"/>
          </p:cNvSpPr>
          <p:nvPr/>
        </p:nvSpPr>
        <p:spPr bwMode="auto">
          <a:xfrm>
            <a:off x="1295400" y="1371600"/>
            <a:ext cx="57259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smtClean="0">
                <a:solidFill>
                  <a:srgbClr val="FF0000"/>
                </a:solidFill>
                <a:latin typeface="Times New Roman" pitchFamily="18" charset="0"/>
                <a:cs typeface="Times New Roman" pitchFamily="18" charset="0"/>
              </a:rPr>
              <a:t>THI S</a:t>
            </a:r>
            <a:r>
              <a:rPr lang="vi-VN" sz="2800" b="1" dirty="0">
                <a:solidFill>
                  <a:srgbClr val="FF0000"/>
                </a:solidFill>
                <a:latin typeface="Times New Roman" pitchFamily="18" charset="0"/>
                <a:cs typeface="Times New Roman" pitchFamily="18" charset="0"/>
              </a:rPr>
              <a:t>ƠN</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SECONDARY SCHOOL</a:t>
            </a:r>
            <a:endParaRPr lang="vi-VN" sz="2800" dirty="0">
              <a:solidFill>
                <a:srgbClr val="FF0000"/>
              </a:solidFill>
              <a:latin typeface="Times New Roman" pitchFamily="18" charset="0"/>
              <a:cs typeface="Times New Roman" pitchFamily="18" charset="0"/>
            </a:endParaRPr>
          </a:p>
        </p:txBody>
      </p:sp>
      <p:sp>
        <p:nvSpPr>
          <p:cNvPr id="2053" name="Rectangle 4"/>
          <p:cNvSpPr>
            <a:spLocks noChangeArrowheads="1"/>
          </p:cNvSpPr>
          <p:nvPr/>
        </p:nvSpPr>
        <p:spPr bwMode="auto">
          <a:xfrm>
            <a:off x="2895600" y="5306943"/>
            <a:ext cx="8114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dirty="0" smtClean="0">
                <a:solidFill>
                  <a:srgbClr val="FF0000"/>
                </a:solidFill>
                <a:latin typeface="Times New Roman" pitchFamily="18" charset="0"/>
                <a:cs typeface="Times New Roman" pitchFamily="18" charset="0"/>
              </a:rPr>
              <a:t>6A</a:t>
            </a:r>
            <a:endParaRPr lang="vi-VN"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420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hlinkClick r:id="rId12" action="ppaction://hlinksldjump"/>
          </p:cNvPr>
          <p:cNvSpPr>
            <a:spLocks noChangeArrowheads="1"/>
          </p:cNvSpPr>
          <p:nvPr/>
        </p:nvSpPr>
        <p:spPr bwMode="auto">
          <a:xfrm>
            <a:off x="1422400" y="2057400"/>
            <a:ext cx="1371600" cy="1327150"/>
          </a:xfrm>
          <a:prstGeom prst="rect">
            <a:avLst/>
          </a:prstGeom>
          <a:solidFill>
            <a:srgbClr val="CC0000"/>
          </a:solidFill>
          <a:ln w="9525">
            <a:solidFill>
              <a:schemeClr val="tx1"/>
            </a:solidFill>
            <a:miter lim="800000"/>
            <a:headEnd/>
            <a:tailEnd/>
          </a:ln>
        </p:spPr>
        <p:txBody>
          <a:bodyPr wrap="none" anchor="ctr"/>
          <a:lstStyle/>
          <a:p>
            <a:pPr algn="ctr" eaLnBrk="0" hangingPunct="0"/>
            <a:r>
              <a:rPr lang="en-US" sz="5400" dirty="0" smtClean="0">
                <a:solidFill>
                  <a:srgbClr val="FFFF00"/>
                </a:solidFill>
                <a:latin typeface=".VnTime" pitchFamily="34" charset="0"/>
              </a:rPr>
              <a:t>1</a:t>
            </a:r>
            <a:endParaRPr lang="en-US" sz="5400" dirty="0">
              <a:solidFill>
                <a:srgbClr val="FFFF00"/>
              </a:solidFill>
              <a:latin typeface=".VnTime" pitchFamily="34" charset="0"/>
            </a:endParaRPr>
          </a:p>
        </p:txBody>
      </p:sp>
      <p:sp>
        <p:nvSpPr>
          <p:cNvPr id="30723" name="Rectangle 3">
            <a:hlinkClick r:id="rId13" action="ppaction://hlinksldjump"/>
          </p:cNvPr>
          <p:cNvSpPr>
            <a:spLocks noChangeArrowheads="1"/>
          </p:cNvSpPr>
          <p:nvPr/>
        </p:nvSpPr>
        <p:spPr bwMode="auto">
          <a:xfrm>
            <a:off x="3353753" y="2057400"/>
            <a:ext cx="1371600" cy="1371600"/>
          </a:xfrm>
          <a:prstGeom prst="rect">
            <a:avLst/>
          </a:prstGeom>
          <a:solidFill>
            <a:srgbClr val="FFFF66"/>
          </a:solidFill>
          <a:ln w="9525">
            <a:solidFill>
              <a:schemeClr val="tx1"/>
            </a:solidFill>
            <a:miter lim="800000"/>
            <a:headEnd/>
            <a:tailEnd/>
          </a:ln>
        </p:spPr>
        <p:txBody>
          <a:bodyPr wrap="none" anchor="ctr"/>
          <a:lstStyle/>
          <a:p>
            <a:pPr algn="ctr" eaLnBrk="0" hangingPunct="0"/>
            <a:r>
              <a:rPr lang="en-US" sz="5400" dirty="0">
                <a:solidFill>
                  <a:srgbClr val="990033"/>
                </a:solidFill>
                <a:latin typeface=".VnTime" pitchFamily="34" charset="0"/>
              </a:rPr>
              <a:t>2</a:t>
            </a:r>
          </a:p>
        </p:txBody>
      </p:sp>
      <p:sp>
        <p:nvSpPr>
          <p:cNvPr id="30724" name="Rectangle 4">
            <a:hlinkClick r:id="rId14" action="ppaction://hlinksldjump"/>
          </p:cNvPr>
          <p:cNvSpPr>
            <a:spLocks noChangeArrowheads="1"/>
          </p:cNvSpPr>
          <p:nvPr/>
        </p:nvSpPr>
        <p:spPr bwMode="auto">
          <a:xfrm>
            <a:off x="5236909" y="2057400"/>
            <a:ext cx="1371600" cy="1371600"/>
          </a:xfrm>
          <a:prstGeom prst="rect">
            <a:avLst/>
          </a:prstGeom>
          <a:solidFill>
            <a:srgbClr val="0000FF"/>
          </a:solidFill>
          <a:ln w="9525">
            <a:solidFill>
              <a:schemeClr val="tx1"/>
            </a:solidFill>
            <a:miter lim="800000"/>
            <a:headEnd/>
            <a:tailEnd/>
          </a:ln>
        </p:spPr>
        <p:txBody>
          <a:bodyPr wrap="none" anchor="ctr"/>
          <a:lstStyle/>
          <a:p>
            <a:pPr algn="ctr" eaLnBrk="0" hangingPunct="0"/>
            <a:r>
              <a:rPr lang="en-US" sz="5400">
                <a:solidFill>
                  <a:srgbClr val="FFFF00"/>
                </a:solidFill>
                <a:latin typeface=".VnTime" pitchFamily="34" charset="0"/>
              </a:rPr>
              <a:t>3</a:t>
            </a:r>
          </a:p>
        </p:txBody>
      </p:sp>
      <p:sp>
        <p:nvSpPr>
          <p:cNvPr id="30726" name="Rectangle 6">
            <a:hlinkClick r:id="rId15" action="ppaction://hlinksldjump"/>
          </p:cNvPr>
          <p:cNvSpPr>
            <a:spLocks noChangeArrowheads="1"/>
          </p:cNvSpPr>
          <p:nvPr/>
        </p:nvSpPr>
        <p:spPr bwMode="auto">
          <a:xfrm>
            <a:off x="1408113" y="3848100"/>
            <a:ext cx="1371600" cy="1371600"/>
          </a:xfrm>
          <a:prstGeom prst="rect">
            <a:avLst/>
          </a:prstGeom>
          <a:solidFill>
            <a:srgbClr val="B0EEC8"/>
          </a:solidFill>
          <a:ln w="9525">
            <a:solidFill>
              <a:schemeClr val="tx1"/>
            </a:solidFill>
            <a:miter lim="800000"/>
            <a:headEnd/>
            <a:tailEnd/>
          </a:ln>
        </p:spPr>
        <p:txBody>
          <a:bodyPr wrap="none" anchor="ctr"/>
          <a:lstStyle/>
          <a:p>
            <a:pPr algn="ctr" eaLnBrk="0" hangingPunct="0"/>
            <a:r>
              <a:rPr lang="en-US" sz="5400" dirty="0">
                <a:solidFill>
                  <a:srgbClr val="990033"/>
                </a:solidFill>
                <a:latin typeface=".VnTime" pitchFamily="34" charset="0"/>
              </a:rPr>
              <a:t>4</a:t>
            </a:r>
          </a:p>
        </p:txBody>
      </p:sp>
      <p:sp>
        <p:nvSpPr>
          <p:cNvPr id="30727" name="Rectangle 7">
            <a:hlinkClick r:id="rId16" action="ppaction://hlinksldjump"/>
          </p:cNvPr>
          <p:cNvSpPr>
            <a:spLocks noChangeArrowheads="1"/>
          </p:cNvSpPr>
          <p:nvPr/>
        </p:nvSpPr>
        <p:spPr bwMode="auto">
          <a:xfrm>
            <a:off x="3330385" y="3848100"/>
            <a:ext cx="1371600" cy="1371600"/>
          </a:xfrm>
          <a:prstGeom prst="rect">
            <a:avLst/>
          </a:prstGeom>
          <a:solidFill>
            <a:srgbClr val="FF9900"/>
          </a:solidFill>
          <a:ln w="9525">
            <a:solidFill>
              <a:schemeClr val="tx1"/>
            </a:solidFill>
            <a:miter lim="800000"/>
            <a:headEnd/>
            <a:tailEnd/>
          </a:ln>
        </p:spPr>
        <p:txBody>
          <a:bodyPr wrap="none" anchor="ctr"/>
          <a:lstStyle/>
          <a:p>
            <a:pPr algn="ctr" eaLnBrk="0" hangingPunct="0"/>
            <a:r>
              <a:rPr lang="en-US" sz="5400" dirty="0">
                <a:latin typeface=".VnTime" pitchFamily="34" charset="0"/>
              </a:rPr>
              <a:t>5</a:t>
            </a:r>
          </a:p>
        </p:txBody>
      </p:sp>
      <p:sp>
        <p:nvSpPr>
          <p:cNvPr id="30728" name="Rectangle 8">
            <a:hlinkClick r:id="rId17" action="ppaction://hlinksldjump"/>
          </p:cNvPr>
          <p:cNvSpPr>
            <a:spLocks noChangeArrowheads="1"/>
          </p:cNvSpPr>
          <p:nvPr/>
        </p:nvSpPr>
        <p:spPr bwMode="auto">
          <a:xfrm>
            <a:off x="5202365" y="3848100"/>
            <a:ext cx="1371600" cy="1371600"/>
          </a:xfrm>
          <a:prstGeom prst="rect">
            <a:avLst/>
          </a:prstGeom>
          <a:solidFill>
            <a:srgbClr val="FF00FF"/>
          </a:solidFill>
          <a:ln w="9525">
            <a:solidFill>
              <a:schemeClr val="tx1"/>
            </a:solidFill>
            <a:miter lim="800000"/>
            <a:headEnd/>
            <a:tailEnd/>
          </a:ln>
        </p:spPr>
        <p:txBody>
          <a:bodyPr wrap="none" anchor="ctr"/>
          <a:lstStyle/>
          <a:p>
            <a:pPr algn="ctr" eaLnBrk="0" hangingPunct="0"/>
            <a:r>
              <a:rPr lang="en-US" sz="5400" dirty="0">
                <a:latin typeface=".VnTime" pitchFamily="34" charset="0"/>
              </a:rPr>
              <a:t>6</a:t>
            </a:r>
          </a:p>
        </p:txBody>
      </p:sp>
      <p:sp>
        <p:nvSpPr>
          <p:cNvPr id="193546" name="Rectangle 10"/>
          <p:cNvSpPr>
            <a:spLocks noChangeArrowheads="1"/>
          </p:cNvSpPr>
          <p:nvPr/>
        </p:nvSpPr>
        <p:spPr bwMode="auto">
          <a:xfrm>
            <a:off x="3810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7" name="Rectangle 11"/>
          <p:cNvSpPr>
            <a:spLocks noChangeArrowheads="1"/>
          </p:cNvSpPr>
          <p:nvPr/>
        </p:nvSpPr>
        <p:spPr bwMode="auto">
          <a:xfrm>
            <a:off x="7620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8" name="Rectangle 12"/>
          <p:cNvSpPr>
            <a:spLocks noChangeArrowheads="1"/>
          </p:cNvSpPr>
          <p:nvPr/>
        </p:nvSpPr>
        <p:spPr bwMode="auto">
          <a:xfrm>
            <a:off x="12954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9" name="Rectangle 13"/>
          <p:cNvSpPr>
            <a:spLocks noChangeArrowheads="1"/>
          </p:cNvSpPr>
          <p:nvPr/>
        </p:nvSpPr>
        <p:spPr bwMode="auto">
          <a:xfrm>
            <a:off x="16764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0" name="Rectangle 14"/>
          <p:cNvSpPr>
            <a:spLocks noChangeArrowheads="1"/>
          </p:cNvSpPr>
          <p:nvPr/>
        </p:nvSpPr>
        <p:spPr bwMode="auto">
          <a:xfrm>
            <a:off x="1676400" y="6172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1" name="Rectangle 15"/>
          <p:cNvSpPr>
            <a:spLocks noChangeArrowheads="1"/>
          </p:cNvSpPr>
          <p:nvPr/>
        </p:nvSpPr>
        <p:spPr bwMode="auto">
          <a:xfrm>
            <a:off x="1219200" y="6172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2" name="Rectangle 16"/>
          <p:cNvSpPr>
            <a:spLocks noChangeArrowheads="1"/>
          </p:cNvSpPr>
          <p:nvPr/>
        </p:nvSpPr>
        <p:spPr bwMode="auto">
          <a:xfrm>
            <a:off x="2057400" y="58674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3" name="AutoShape 17"/>
          <p:cNvSpPr>
            <a:spLocks noChangeArrowheads="1"/>
          </p:cNvSpPr>
          <p:nvPr/>
        </p:nvSpPr>
        <p:spPr bwMode="auto">
          <a:xfrm>
            <a:off x="1585913" y="654050"/>
            <a:ext cx="5791200" cy="1219200"/>
          </a:xfrm>
          <a:prstGeom prst="ribbon">
            <a:avLst>
              <a:gd name="adj1" fmla="val 12500"/>
              <a:gd name="adj2" fmla="val 71491"/>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endParaRPr lang="en-US" sz="3200">
              <a:solidFill>
                <a:srgbClr val="990033"/>
              </a:solidFill>
              <a:latin typeface=".VnBodoniH" pitchFamily="34" charset="0"/>
            </a:endParaRPr>
          </a:p>
        </p:txBody>
      </p:sp>
      <p:sp>
        <p:nvSpPr>
          <p:cNvPr id="193572" name="WordArt 36"/>
          <p:cNvSpPr>
            <a:spLocks noChangeArrowheads="1" noChangeShapeType="1" noTextEdit="1"/>
          </p:cNvSpPr>
          <p:nvPr/>
        </p:nvSpPr>
        <p:spPr bwMode="auto">
          <a:xfrm>
            <a:off x="7748273" y="841241"/>
            <a:ext cx="1066800" cy="571500"/>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Impact"/>
              </a:rPr>
              <a:t>dogs</a:t>
            </a:r>
            <a:endParaRPr lang="en-GB"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93573" name="WordArt 37"/>
          <p:cNvSpPr>
            <a:spLocks noChangeArrowheads="1" noChangeShapeType="1" noTextEdit="1"/>
          </p:cNvSpPr>
          <p:nvPr/>
        </p:nvSpPr>
        <p:spPr bwMode="auto">
          <a:xfrm>
            <a:off x="2576513" y="990600"/>
            <a:ext cx="3810000" cy="762000"/>
          </a:xfrm>
          <a:prstGeom prst="rect">
            <a:avLst/>
          </a:prstGeom>
        </p:spPr>
        <p:txBody>
          <a:bodyPr wrap="none" fromWordArt="1">
            <a:prstTxWarp prst="textPlain">
              <a:avLst>
                <a:gd name="adj" fmla="val 50000"/>
              </a:avLst>
            </a:prstTxWarp>
          </a:bodyPr>
          <a:lstStyle/>
          <a:p>
            <a:pPr algn="ctr"/>
            <a:r>
              <a:rPr lang="en-GB" sz="3600" kern="10" dirty="0">
                <a:ln w="19050">
                  <a:solidFill>
                    <a:srgbClr val="99CCFF"/>
                  </a:solidFill>
                  <a:round/>
                  <a:headEnd/>
                  <a:tailEnd/>
                </a:ln>
                <a:solidFill>
                  <a:srgbClr val="0066CC"/>
                </a:solidFill>
                <a:effectLst>
                  <a:outerShdw dist="35921" dir="2700000" algn="ctr" rotWithShape="0">
                    <a:srgbClr val="990000"/>
                  </a:outerShdw>
                </a:effectLst>
                <a:latin typeface=".VnArial Narrow"/>
              </a:rPr>
              <a:t>Lucky Numbers</a:t>
            </a:r>
          </a:p>
        </p:txBody>
      </p:sp>
      <p:pic>
        <p:nvPicPr>
          <p:cNvPr id="193574" name="Picture 39" descr="smilefem">
            <a:hlinkClick r:id="" action="ppaction://noaction"/>
          </p:cNvPr>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7848600" y="548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75" name="Picture 41" descr="smile5"/>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533400" y="56261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76" name="Picture 44" descr="Picture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850" y="6348413"/>
            <a:ext cx="8591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4" name="TextBox 43"/>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45" name="WordArt 36"/>
          <p:cNvSpPr>
            <a:spLocks noChangeArrowheads="1" noChangeShapeType="1" noTextEdit="1"/>
          </p:cNvSpPr>
          <p:nvPr/>
        </p:nvSpPr>
        <p:spPr bwMode="auto">
          <a:xfrm>
            <a:off x="445008" y="862840"/>
            <a:ext cx="1066800" cy="571500"/>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99CCFF"/>
                  </a:solidFill>
                  <a:round/>
                  <a:headEnd/>
                  <a:tailEnd/>
                </a:ln>
                <a:solidFill>
                  <a:srgbClr val="FF0000"/>
                </a:solidFill>
                <a:effectLst>
                  <a:outerShdw dist="35921" dir="2700000" algn="ctr" rotWithShape="0">
                    <a:srgbClr val="990000"/>
                  </a:outerShdw>
                </a:effectLst>
                <a:latin typeface="Impact"/>
              </a:rPr>
              <a:t>cats</a:t>
            </a:r>
            <a:endParaRPr lang="en-GB" sz="3600" kern="10" dirty="0">
              <a:ln w="19050">
                <a:solidFill>
                  <a:srgbClr val="99CCFF"/>
                </a:solidFill>
                <a:round/>
                <a:headEnd/>
                <a:tailEnd/>
              </a:ln>
              <a:solidFill>
                <a:srgbClr val="FF0000"/>
              </a:solidFill>
              <a:effectLst>
                <a:outerShdw dist="35921" dir="2700000" algn="ctr" rotWithShape="0">
                  <a:srgbClr val="990000"/>
                </a:outerShdw>
              </a:effectLst>
              <a:latin typeface="Impact"/>
            </a:endParaRPr>
          </a:p>
        </p:txBody>
      </p:sp>
      <p:sp>
        <p:nvSpPr>
          <p:cNvPr id="2" name="Right Arrow 1">
            <a:hlinkClick r:id="rId22" action="ppaction://hlinksldjump"/>
          </p:cNvPr>
          <p:cNvSpPr/>
          <p:nvPr/>
        </p:nvSpPr>
        <p:spPr>
          <a:xfrm>
            <a:off x="6608509" y="5867400"/>
            <a:ext cx="97491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ontrols>
      <mc:AlternateContent xmlns:mc="http://schemas.openxmlformats.org/markup-compatibility/2006">
        <mc:Choice xmlns:v="urn:schemas-microsoft-com:vml" Requires="v">
          <p:control spid="1040" name="TextBox1" r:id="rId2" imgW="1219320" imgH="876240"/>
        </mc:Choice>
        <mc:Fallback>
          <p:control name="TextBox1" r:id="rId2" imgW="1219320" imgH="876240">
            <p:pic>
              <p:nvPicPr>
                <p:cNvPr id="0" name="TextBox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260350" y="1639888"/>
                  <a:ext cx="755650" cy="7461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1" name="TextBox2" r:id="rId3" imgW="1219320" imgH="876240"/>
        </mc:Choice>
        <mc:Fallback>
          <p:control name="TextBox2" r:id="rId3" imgW="1219320" imgH="876240">
            <p:pic>
              <p:nvPicPr>
                <p:cNvPr id="0" name="TextBox2"/>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042275" y="1477963"/>
                  <a:ext cx="792163" cy="673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904215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4)">
                                      <p:cBhvr>
                                        <p:cTn id="7" dur="500"/>
                                        <p:tgtEl>
                                          <p:spTgt spid="30722"/>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wheel(4)">
                                      <p:cBhvr>
                                        <p:cTn id="10" dur="500"/>
                                        <p:tgtEl>
                                          <p:spTgt spid="30723"/>
                                        </p:tgtEl>
                                      </p:cBhvr>
                                    </p:animEffect>
                                  </p:childTnLst>
                                  <p:subTnLst>
                                    <p:audio>
                                      <p:cMediaNode>
                                        <p:cTn display="0" masterRel="sameClick">
                                          <p:stCondLst>
                                            <p:cond evt="begin" delay="0">
                                              <p:tn val="8"/>
                                            </p:cond>
                                          </p:stCondLst>
                                          <p:endCondLst>
                                            <p:cond evt="onStopAudio" delay="0">
                                              <p:tgtEl>
                                                <p:sldTgt/>
                                              </p:tgtEl>
                                            </p:cond>
                                          </p:endCondLst>
                                        </p:cTn>
                                        <p:tgtEl>
                                          <p:sndTgt r:embed="rId5" name="chimes.wav"/>
                                        </p:tgtEl>
                                      </p:cMediaNode>
                                    </p:audio>
                                  </p:subTnLst>
                                </p:cTn>
                              </p:par>
                              <p:par>
                                <p:cTn id="11" presetID="21" presetClass="entr" presetSubtype="4"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animEffect transition="in" filter="wheel(4)">
                                      <p:cBhvr>
                                        <p:cTn id="13" dur="500"/>
                                        <p:tgtEl>
                                          <p:spTgt spid="30724"/>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par>
                                <p:cTn id="14" presetID="21" presetClass="entr" presetSubtype="4" fill="hold" grpId="0" nodeType="withEffect">
                                  <p:stCondLst>
                                    <p:cond delay="0"/>
                                  </p:stCondLst>
                                  <p:childTnLst>
                                    <p:set>
                                      <p:cBhvr>
                                        <p:cTn id="15" dur="1" fill="hold">
                                          <p:stCondLst>
                                            <p:cond delay="0"/>
                                          </p:stCondLst>
                                        </p:cTn>
                                        <p:tgtEl>
                                          <p:spTgt spid="30726"/>
                                        </p:tgtEl>
                                        <p:attrNameLst>
                                          <p:attrName>style.visibility</p:attrName>
                                        </p:attrNameLst>
                                      </p:cBhvr>
                                      <p:to>
                                        <p:strVal val="visible"/>
                                      </p:to>
                                    </p:set>
                                    <p:animEffect transition="in" filter="wheel(4)">
                                      <p:cBhvr>
                                        <p:cTn id="16" dur="500"/>
                                        <p:tgtEl>
                                          <p:spTgt spid="30726"/>
                                        </p:tgtEl>
                                      </p:cBhvr>
                                    </p:animEffect>
                                  </p:childTnLst>
                                  <p:subTnLst>
                                    <p:audio>
                                      <p:cMediaNode>
                                        <p:cTn display="0" masterRel="sameClick">
                                          <p:stCondLst>
                                            <p:cond evt="begin" delay="0">
                                              <p:tn val="14"/>
                                            </p:cond>
                                          </p:stCondLst>
                                          <p:endCondLst>
                                            <p:cond evt="onStopAudio" delay="0">
                                              <p:tgtEl>
                                                <p:sldTgt/>
                                              </p:tgtEl>
                                            </p:cond>
                                          </p:endCondLst>
                                        </p:cTn>
                                        <p:tgtEl>
                                          <p:sndTgt r:embed="rId5" name="chimes.wav"/>
                                        </p:tgtEl>
                                      </p:cMediaNode>
                                    </p:audio>
                                  </p:subTnLst>
                                </p:cTn>
                              </p:par>
                              <p:par>
                                <p:cTn id="17" presetID="21" presetClass="entr" presetSubtype="4" fill="hold" grpId="0" nodeType="withEffect">
                                  <p:stCondLst>
                                    <p:cond delay="0"/>
                                  </p:stCondLst>
                                  <p:childTnLst>
                                    <p:set>
                                      <p:cBhvr>
                                        <p:cTn id="18" dur="1" fill="hold">
                                          <p:stCondLst>
                                            <p:cond delay="0"/>
                                          </p:stCondLst>
                                        </p:cTn>
                                        <p:tgtEl>
                                          <p:spTgt spid="30727"/>
                                        </p:tgtEl>
                                        <p:attrNameLst>
                                          <p:attrName>style.visibility</p:attrName>
                                        </p:attrNameLst>
                                      </p:cBhvr>
                                      <p:to>
                                        <p:strVal val="visible"/>
                                      </p:to>
                                    </p:set>
                                    <p:animEffect transition="in" filter="wheel(4)">
                                      <p:cBhvr>
                                        <p:cTn id="19" dur="500"/>
                                        <p:tgtEl>
                                          <p:spTgt spid="30727"/>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par>
                                <p:cTn id="20" presetID="21" presetClass="entr" presetSubtype="4" fill="hold" grpId="0" nodeType="withEffect">
                                  <p:stCondLst>
                                    <p:cond delay="0"/>
                                  </p:stCondLst>
                                  <p:childTnLst>
                                    <p:set>
                                      <p:cBhvr>
                                        <p:cTn id="21" dur="1" fill="hold">
                                          <p:stCondLst>
                                            <p:cond delay="0"/>
                                          </p:stCondLst>
                                        </p:cTn>
                                        <p:tgtEl>
                                          <p:spTgt spid="30728"/>
                                        </p:tgtEl>
                                        <p:attrNameLst>
                                          <p:attrName>style.visibility</p:attrName>
                                        </p:attrNameLst>
                                      </p:cBhvr>
                                      <p:to>
                                        <p:strVal val="visible"/>
                                      </p:to>
                                    </p:set>
                                    <p:animEffect transition="in" filter="wheel(4)">
                                      <p:cBhvr>
                                        <p:cTn id="22" dur="500"/>
                                        <p:tgtEl>
                                          <p:spTgt spid="30728"/>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072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3" presetClass="exit" presetSubtype="10" fill="hold" grpId="1" nodeType="afterEffect">
                                  <p:stCondLst>
                                    <p:cond delay="0"/>
                                  </p:stCondLst>
                                  <p:childTnLst>
                                    <p:animEffect transition="out" filter="blinds(horizontal)">
                                      <p:cBhvr>
                                        <p:cTn id="27" dur="500"/>
                                        <p:tgtEl>
                                          <p:spTgt spid="30722"/>
                                        </p:tgtEl>
                                      </p:cBhvr>
                                    </p:animEffect>
                                    <p:set>
                                      <p:cBhvr>
                                        <p:cTn id="28" dur="1" fill="hold">
                                          <p:stCondLst>
                                            <p:cond delay="499"/>
                                          </p:stCondLst>
                                        </p:cTn>
                                        <p:tgtEl>
                                          <p:spTgt spid="3072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6" name="coin.wav"/>
                                        </p:tgtEl>
                                      </p:cMediaNode>
                                    </p:audio>
                                  </p:subTnLst>
                                </p:cTn>
                              </p:par>
                            </p:childTnLst>
                          </p:cTn>
                        </p:par>
                      </p:childTnLst>
                    </p:cTn>
                  </p:par>
                </p:childTnLst>
              </p:cTn>
              <p:nextCondLst>
                <p:cond evt="onClick" delay="0">
                  <p:tgtEl>
                    <p:spTgt spid="30722"/>
                  </p:tgtEl>
                </p:cond>
              </p:nextCondLst>
            </p:seq>
            <p:seq concurrent="1" nextAc="seek">
              <p:cTn id="29" restart="whenNotActive" fill="hold" evtFilter="cancelBubble" nodeType="interactiveSeq">
                <p:stCondLst>
                  <p:cond evt="onClick" delay="0">
                    <p:tgtEl>
                      <p:spTgt spid="307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 presetClass="exit" presetSubtype="10" fill="hold" grpId="1" nodeType="afterEffect">
                                  <p:stCondLst>
                                    <p:cond delay="0"/>
                                  </p:stCondLst>
                                  <p:childTnLst>
                                    <p:animEffect transition="out" filter="blinds(horizontal)">
                                      <p:cBhvr>
                                        <p:cTn id="33" dur="500"/>
                                        <p:tgtEl>
                                          <p:spTgt spid="30723"/>
                                        </p:tgtEl>
                                      </p:cBhvr>
                                    </p:animEffect>
                                    <p:set>
                                      <p:cBhvr>
                                        <p:cTn id="34" dur="1" fill="hold">
                                          <p:stCondLst>
                                            <p:cond delay="499"/>
                                          </p:stCondLst>
                                        </p:cTn>
                                        <p:tgtEl>
                                          <p:spTgt spid="30723"/>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30723"/>
                  </p:tgtEl>
                </p:cond>
              </p:nextCondLst>
            </p:seq>
            <p:seq concurrent="1" nextAc="seek">
              <p:cTn id="35" restart="whenNotActive" fill="hold" evtFilter="cancelBubble" nodeType="interactiveSeq">
                <p:stCondLst>
                  <p:cond evt="onClick" delay="0">
                    <p:tgtEl>
                      <p:spTgt spid="3072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3" presetClass="exit" presetSubtype="10" fill="hold" grpId="1" nodeType="afterEffect">
                                  <p:stCondLst>
                                    <p:cond delay="0"/>
                                  </p:stCondLst>
                                  <p:childTnLst>
                                    <p:animEffect transition="out" filter="blinds(horizontal)">
                                      <p:cBhvr>
                                        <p:cTn id="39" dur="500"/>
                                        <p:tgtEl>
                                          <p:spTgt spid="30724"/>
                                        </p:tgtEl>
                                      </p:cBhvr>
                                    </p:animEffect>
                                    <p:set>
                                      <p:cBhvr>
                                        <p:cTn id="40" dur="1" fill="hold">
                                          <p:stCondLst>
                                            <p:cond delay="499"/>
                                          </p:stCondLst>
                                        </p:cTn>
                                        <p:tgtEl>
                                          <p:spTgt spid="30724"/>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8" name="click.wav"/>
                                        </p:tgtEl>
                                      </p:cMediaNode>
                                    </p:audio>
                                  </p:subTnLst>
                                </p:cTn>
                              </p:par>
                            </p:childTnLst>
                          </p:cTn>
                        </p:par>
                      </p:childTnLst>
                    </p:cTn>
                  </p:par>
                </p:childTnLst>
              </p:cTn>
              <p:nextCondLst>
                <p:cond evt="onClick" delay="0">
                  <p:tgtEl>
                    <p:spTgt spid="30724"/>
                  </p:tgtEl>
                </p:cond>
              </p:nextCondLst>
            </p:seq>
            <p:seq concurrent="1" nextAc="seek">
              <p:cTn id="41" restart="whenNotActive" fill="hold" evtFilter="cancelBubble" nodeType="interactiveSeq">
                <p:stCondLst>
                  <p:cond evt="onClick" delay="0">
                    <p:tgtEl>
                      <p:spTgt spid="30726"/>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3" presetClass="exit" presetSubtype="10" fill="hold" grpId="1" nodeType="afterEffect">
                                  <p:stCondLst>
                                    <p:cond delay="0"/>
                                  </p:stCondLst>
                                  <p:childTnLst>
                                    <p:animEffect transition="out" filter="blinds(horizontal)">
                                      <p:cBhvr>
                                        <p:cTn id="45" dur="500"/>
                                        <p:tgtEl>
                                          <p:spTgt spid="30726"/>
                                        </p:tgtEl>
                                      </p:cBhvr>
                                    </p:animEffect>
                                    <p:set>
                                      <p:cBhvr>
                                        <p:cTn id="46" dur="1" fill="hold">
                                          <p:stCondLst>
                                            <p:cond delay="499"/>
                                          </p:stCondLst>
                                        </p:cTn>
                                        <p:tgtEl>
                                          <p:spTgt spid="307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9" name="push.wav"/>
                                        </p:tgtEl>
                                      </p:cMediaNode>
                                    </p:audio>
                                  </p:subTnLst>
                                </p:cTn>
                              </p:par>
                            </p:childTnLst>
                          </p:cTn>
                        </p:par>
                      </p:childTnLst>
                    </p:cTn>
                  </p:par>
                </p:childTnLst>
              </p:cTn>
              <p:nextCondLst>
                <p:cond evt="onClick" delay="0">
                  <p:tgtEl>
                    <p:spTgt spid="30726"/>
                  </p:tgtEl>
                </p:cond>
              </p:nextCondLst>
            </p:seq>
            <p:seq concurrent="1" nextAc="seek">
              <p:cTn id="47" restart="whenNotActive" fill="hold" evtFilter="cancelBubble" nodeType="interactiveSeq">
                <p:stCondLst>
                  <p:cond evt="onClick" delay="0">
                    <p:tgtEl>
                      <p:spTgt spid="3072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 presetClass="exit" presetSubtype="10" fill="hold" grpId="1" nodeType="afterEffect">
                                  <p:stCondLst>
                                    <p:cond delay="0"/>
                                  </p:stCondLst>
                                  <p:childTnLst>
                                    <p:animEffect transition="out" filter="blinds(horizontal)">
                                      <p:cBhvr>
                                        <p:cTn id="51" dur="500"/>
                                        <p:tgtEl>
                                          <p:spTgt spid="30727"/>
                                        </p:tgtEl>
                                      </p:cBhvr>
                                    </p:animEffect>
                                    <p:set>
                                      <p:cBhvr>
                                        <p:cTn id="52" dur="1" fill="hold">
                                          <p:stCondLst>
                                            <p:cond delay="499"/>
                                          </p:stCondLst>
                                        </p:cTn>
                                        <p:tgtEl>
                                          <p:spTgt spid="307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10" name="arrow.wav"/>
                                        </p:tgtEl>
                                      </p:cMediaNode>
                                    </p:audio>
                                  </p:subTnLst>
                                </p:cTn>
                              </p:par>
                            </p:childTnLst>
                          </p:cTn>
                        </p:par>
                      </p:childTnLst>
                    </p:cTn>
                  </p:par>
                </p:childTnLst>
              </p:cTn>
              <p:nextCondLst>
                <p:cond evt="onClick" delay="0">
                  <p:tgtEl>
                    <p:spTgt spid="30727"/>
                  </p:tgtEl>
                </p:cond>
              </p:nextCondLst>
            </p:seq>
            <p:seq concurrent="1" nextAc="seek">
              <p:cTn id="53" restart="whenNotActive" fill="hold" evtFilter="cancelBubble" nodeType="interactiveSeq">
                <p:stCondLst>
                  <p:cond evt="onClick" delay="0">
                    <p:tgtEl>
                      <p:spTgt spid="30728"/>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 presetClass="exit" presetSubtype="10" fill="hold" grpId="1" nodeType="clickEffect">
                                  <p:stCondLst>
                                    <p:cond delay="0"/>
                                  </p:stCondLst>
                                  <p:childTnLst>
                                    <p:animEffect transition="out" filter="blinds(horizontal)">
                                      <p:cBhvr>
                                        <p:cTn id="57" dur="500"/>
                                        <p:tgtEl>
                                          <p:spTgt spid="30728"/>
                                        </p:tgtEl>
                                      </p:cBhvr>
                                    </p:animEffect>
                                    <p:set>
                                      <p:cBhvr>
                                        <p:cTn id="58" dur="1" fill="hold">
                                          <p:stCondLst>
                                            <p:cond delay="499"/>
                                          </p:stCondLst>
                                        </p:cTn>
                                        <p:tgtEl>
                                          <p:spTgt spid="30728"/>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11" name="bomb.wav"/>
                                        </p:tgtEl>
                                      </p:cMediaNode>
                                    </p:audio>
                                  </p:subTnLst>
                                </p:cTn>
                              </p:par>
                            </p:childTnLst>
                          </p:cTn>
                        </p:par>
                      </p:childTnLst>
                    </p:cTn>
                  </p:par>
                </p:childTnLst>
              </p:cTn>
              <p:nextCondLst>
                <p:cond evt="onClick" delay="0">
                  <p:tgtEl>
                    <p:spTgt spid="30728"/>
                  </p:tgtEl>
                </p:cond>
              </p:nextCondLst>
            </p:seq>
          </p:childTnLst>
        </p:cTn>
      </p:par>
    </p:tnLst>
    <p:bldLst>
      <p:bldP spid="30722" grpId="0" animBg="1"/>
      <p:bldP spid="30722" grpId="1" animBg="1"/>
      <p:bldP spid="30723" grpId="0" animBg="1"/>
      <p:bldP spid="30723" grpId="1" animBg="1"/>
      <p:bldP spid="30724" grpId="0" animBg="1"/>
      <p:bldP spid="30724" grpId="1" animBg="1"/>
      <p:bldP spid="30726" grpId="0" animBg="1"/>
      <p:bldP spid="30726" grpId="1" animBg="1"/>
      <p:bldP spid="30727" grpId="0" animBg="1"/>
      <p:bldP spid="30727" grpId="1" animBg="1"/>
      <p:bldP spid="30728" grpId="0" animBg="1"/>
      <p:bldP spid="3072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718" y="429480"/>
            <a:ext cx="3887882" cy="461665"/>
          </a:xfrm>
          <a:prstGeom prst="rect">
            <a:avLst/>
          </a:prstGeom>
          <a:noFill/>
        </p:spPr>
        <p:txBody>
          <a:bodyPr wrap="square" rtlCol="0">
            <a:spAutoFit/>
          </a:bodyPr>
          <a:lstStyle/>
          <a:p>
            <a:r>
              <a:rPr lang="en-US" sz="2400" dirty="0" smtClean="0"/>
              <a:t>1. Who </a:t>
            </a:r>
            <a:r>
              <a:rPr lang="en-US" sz="2400" dirty="0"/>
              <a:t>is Nick in Da </a:t>
            </a:r>
            <a:r>
              <a:rPr lang="en-US" sz="2400" dirty="0" err="1"/>
              <a:t>Lat</a:t>
            </a:r>
            <a:r>
              <a:rPr lang="en-US" sz="2400" dirty="0"/>
              <a:t> with?</a:t>
            </a:r>
          </a:p>
        </p:txBody>
      </p:sp>
      <p:sp>
        <p:nvSpPr>
          <p:cNvPr id="3" name="TextBox 2">
            <a:extLst>
              <a:ext uri="{FF2B5EF4-FFF2-40B4-BE49-F238E27FC236}">
                <a16:creationId xmlns="" xmlns:a16="http://schemas.microsoft.com/office/drawing/2014/main" id="{0A367E45-2B76-4DEC-8EAE-2B23F3982EA8}"/>
              </a:ext>
            </a:extLst>
          </p:cNvPr>
          <p:cNvSpPr txBox="1"/>
          <p:nvPr/>
        </p:nvSpPr>
        <p:spPr>
          <a:xfrm>
            <a:off x="727702" y="1039246"/>
            <a:ext cx="5502410" cy="461665"/>
          </a:xfrm>
          <a:prstGeom prst="rect">
            <a:avLst/>
          </a:prstGeom>
          <a:noFill/>
        </p:spPr>
        <p:txBody>
          <a:bodyPr wrap="square">
            <a:spAutoFit/>
          </a:bodyPr>
          <a:lstStyle/>
          <a:p>
            <a:r>
              <a:rPr lang="en-US" sz="2400" b="1" i="0" dirty="0" smtClean="0">
                <a:solidFill>
                  <a:srgbClr val="FF0000"/>
                </a:solidFill>
                <a:effectLst/>
                <a:sym typeface="Wingdings" pitchFamily="2" charset="2"/>
              </a:rPr>
              <a:t></a:t>
            </a:r>
            <a:r>
              <a:rPr lang="en-US" sz="2400" b="1" i="0" dirty="0" smtClean="0">
                <a:solidFill>
                  <a:srgbClr val="FF0000"/>
                </a:solidFill>
                <a:effectLst/>
              </a:rPr>
              <a:t>He's </a:t>
            </a:r>
            <a:r>
              <a:rPr lang="en-US" sz="2400" b="1" i="0" dirty="0">
                <a:solidFill>
                  <a:srgbClr val="FF0000"/>
                </a:solidFill>
                <a:effectLst/>
              </a:rPr>
              <a:t>in Da Lat with his parents.</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42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678" y="485532"/>
            <a:ext cx="6316682" cy="461665"/>
          </a:xfrm>
          <a:prstGeom prst="rect">
            <a:avLst/>
          </a:prstGeom>
          <a:noFill/>
        </p:spPr>
        <p:txBody>
          <a:bodyPr wrap="square" rtlCol="0">
            <a:spAutoFit/>
          </a:bodyPr>
          <a:lstStyle/>
          <a:p>
            <a:r>
              <a:rPr lang="en-US" sz="2400" dirty="0" smtClean="0"/>
              <a:t>2. How </a:t>
            </a:r>
            <a:r>
              <a:rPr lang="en-US" sz="2400" dirty="0"/>
              <a:t>many rooms are there in the hotel?</a:t>
            </a:r>
          </a:p>
        </p:txBody>
      </p:sp>
      <p:sp>
        <p:nvSpPr>
          <p:cNvPr id="3" name="TextBox 2">
            <a:extLst>
              <a:ext uri="{FF2B5EF4-FFF2-40B4-BE49-F238E27FC236}">
                <a16:creationId xmlns="" xmlns:a16="http://schemas.microsoft.com/office/drawing/2014/main" id="{8E913F77-F4EA-4C2C-BECF-CC87B43F8379}"/>
              </a:ext>
            </a:extLst>
          </p:cNvPr>
          <p:cNvSpPr txBox="1"/>
          <p:nvPr/>
        </p:nvSpPr>
        <p:spPr>
          <a:xfrm>
            <a:off x="754678" y="977622"/>
            <a:ext cx="4378154" cy="461665"/>
          </a:xfrm>
          <a:prstGeom prst="rect">
            <a:avLst/>
          </a:prstGeom>
          <a:noFill/>
        </p:spPr>
        <p:txBody>
          <a:bodyPr wrap="square">
            <a:spAutoFit/>
          </a:bodyPr>
          <a:lstStyle/>
          <a:p>
            <a:r>
              <a:rPr lang="en-US" sz="2400" b="1" i="0" dirty="0" smtClean="0">
                <a:solidFill>
                  <a:srgbClr val="FF0000"/>
                </a:solidFill>
                <a:effectLst/>
                <a:sym typeface="Wingdings" pitchFamily="2" charset="2"/>
              </a:rPr>
              <a:t></a:t>
            </a:r>
            <a:r>
              <a:rPr lang="en-US" sz="2400" b="1" i="0" dirty="0" smtClean="0">
                <a:solidFill>
                  <a:srgbClr val="FF0000"/>
                </a:solidFill>
                <a:effectLst/>
              </a:rPr>
              <a:t>There </a:t>
            </a:r>
            <a:r>
              <a:rPr lang="en-US" sz="2400" b="1" i="0" dirty="0">
                <a:solidFill>
                  <a:srgbClr val="FF0000"/>
                </a:solidFill>
                <a:effectLst/>
              </a:rPr>
              <a:t>are ten rooms.</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00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646" y="310770"/>
            <a:ext cx="6389834" cy="461665"/>
          </a:xfrm>
          <a:prstGeom prst="rect">
            <a:avLst/>
          </a:prstGeom>
          <a:noFill/>
        </p:spPr>
        <p:txBody>
          <a:bodyPr wrap="square" rtlCol="0">
            <a:spAutoFit/>
          </a:bodyPr>
          <a:lstStyle/>
          <a:p>
            <a:r>
              <a:rPr lang="en-US" sz="2400" dirty="0" smtClean="0"/>
              <a:t>3. Why </a:t>
            </a:r>
            <a:r>
              <a:rPr lang="en-US" sz="2400" dirty="0"/>
              <a:t>is the room called the Tiger Room?</a:t>
            </a:r>
          </a:p>
        </p:txBody>
      </p:sp>
      <p:sp>
        <p:nvSpPr>
          <p:cNvPr id="3" name="TextBox 2">
            <a:extLst>
              <a:ext uri="{FF2B5EF4-FFF2-40B4-BE49-F238E27FC236}">
                <a16:creationId xmlns="" xmlns:a16="http://schemas.microsoft.com/office/drawing/2014/main" id="{C3F270E2-D788-4969-A2EE-8D115CBCBF9B}"/>
              </a:ext>
            </a:extLst>
          </p:cNvPr>
          <p:cNvSpPr txBox="1"/>
          <p:nvPr/>
        </p:nvSpPr>
        <p:spPr>
          <a:xfrm>
            <a:off x="498646" y="839119"/>
            <a:ext cx="6011882" cy="461665"/>
          </a:xfrm>
          <a:prstGeom prst="rect">
            <a:avLst/>
          </a:prstGeom>
          <a:noFill/>
        </p:spPr>
        <p:txBody>
          <a:bodyPr wrap="square">
            <a:spAutoFit/>
          </a:bodyPr>
          <a:lstStyle/>
          <a:p>
            <a:r>
              <a:rPr lang="en-US" sz="2400" b="1" i="0" dirty="0" smtClean="0">
                <a:solidFill>
                  <a:srgbClr val="FF0000"/>
                </a:solidFill>
                <a:effectLst/>
                <a:sym typeface="Wingdings" pitchFamily="2" charset="2"/>
              </a:rPr>
              <a:t></a:t>
            </a:r>
            <a:r>
              <a:rPr lang="en-US" sz="2400" b="1" i="0" dirty="0" smtClean="0">
                <a:solidFill>
                  <a:srgbClr val="FF0000"/>
                </a:solidFill>
                <a:effectLst/>
              </a:rPr>
              <a:t>Because </a:t>
            </a:r>
            <a:r>
              <a:rPr lang="en-US" sz="2400" b="1" i="0" dirty="0">
                <a:solidFill>
                  <a:srgbClr val="FF0000"/>
                </a:solidFill>
                <a:effectLst/>
              </a:rPr>
              <a:t>there's a big tiger on the wall.</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481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607" y="395446"/>
            <a:ext cx="3047373" cy="461665"/>
          </a:xfrm>
          <a:prstGeom prst="rect">
            <a:avLst/>
          </a:prstGeom>
          <a:noFill/>
        </p:spPr>
        <p:txBody>
          <a:bodyPr wrap="square" rtlCol="0">
            <a:spAutoFit/>
          </a:bodyPr>
          <a:lstStyle/>
          <a:p>
            <a:r>
              <a:rPr lang="en-US" sz="2400" dirty="0" smtClean="0"/>
              <a:t>4. Where </a:t>
            </a:r>
            <a:r>
              <a:rPr lang="en-US" sz="2400" dirty="0"/>
              <a:t>is Nick’s bag?</a:t>
            </a:r>
          </a:p>
        </p:txBody>
      </p:sp>
      <p:sp>
        <p:nvSpPr>
          <p:cNvPr id="3" name="TextBox 2">
            <a:extLst>
              <a:ext uri="{FF2B5EF4-FFF2-40B4-BE49-F238E27FC236}">
                <a16:creationId xmlns="" xmlns:a16="http://schemas.microsoft.com/office/drawing/2014/main" id="{8288DC3B-0903-4959-9DCA-7A613EF7C03E}"/>
              </a:ext>
            </a:extLst>
          </p:cNvPr>
          <p:cNvSpPr txBox="1"/>
          <p:nvPr/>
        </p:nvSpPr>
        <p:spPr>
          <a:xfrm>
            <a:off x="730606" y="865764"/>
            <a:ext cx="3792625" cy="461665"/>
          </a:xfrm>
          <a:prstGeom prst="rect">
            <a:avLst/>
          </a:prstGeom>
          <a:noFill/>
        </p:spPr>
        <p:txBody>
          <a:bodyPr wrap="square">
            <a:spAutoFit/>
          </a:bodyPr>
          <a:lstStyle/>
          <a:p>
            <a:r>
              <a:rPr lang="en-US" sz="2400" b="1" i="0" dirty="0" smtClean="0">
                <a:solidFill>
                  <a:srgbClr val="FF0000"/>
                </a:solidFill>
                <a:effectLst/>
                <a:sym typeface="Wingdings" pitchFamily="2" charset="2"/>
              </a:rPr>
              <a:t> </a:t>
            </a:r>
            <a:r>
              <a:rPr lang="en-US" sz="2400" b="1" i="0" dirty="0" smtClean="0">
                <a:solidFill>
                  <a:srgbClr val="FF0000"/>
                </a:solidFill>
                <a:effectLst/>
              </a:rPr>
              <a:t>It's </a:t>
            </a:r>
            <a:r>
              <a:rPr lang="en-US" sz="2400" b="1" i="0" dirty="0">
                <a:solidFill>
                  <a:srgbClr val="FF0000"/>
                </a:solidFill>
                <a:effectLst/>
              </a:rPr>
              <a:t>under the bed.</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210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109" y="2276872"/>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626925"/>
            <a:ext cx="6768752" cy="1433923"/>
          </a:xfrm>
          <a:prstGeom prst="rect">
            <a:avLst/>
          </a:prstGeom>
          <a:noFill/>
        </p:spPr>
        <p:txBody>
          <a:bodyPr wrap="square"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endPar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Action Button: Home 4">
            <a:hlinkClick r:id="rId4"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6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109" y="2276872"/>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626925"/>
            <a:ext cx="6768752" cy="1433923"/>
          </a:xfrm>
          <a:prstGeom prst="rect">
            <a:avLst/>
          </a:prstGeom>
          <a:noFill/>
        </p:spPr>
        <p:txBody>
          <a:bodyPr wrap="square"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endPar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Action Button: Home 4">
            <a:hlinkClick r:id="rId4"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6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28" name="TextBox 27"/>
          <p:cNvSpPr txBox="1"/>
          <p:nvPr/>
        </p:nvSpPr>
        <p:spPr>
          <a:xfrm>
            <a:off x="1779464" y="1444845"/>
            <a:ext cx="474830" cy="461665"/>
          </a:xfrm>
          <a:prstGeom prst="rect">
            <a:avLst/>
          </a:prstGeom>
          <a:noFill/>
        </p:spPr>
        <p:txBody>
          <a:bodyPr wrap="square" rtlCol="0">
            <a:spAutoFit/>
          </a:bodyPr>
          <a:lstStyle/>
          <a:p>
            <a:r>
              <a:rPr lang="en-US" sz="2400" b="1">
                <a:solidFill>
                  <a:srgbClr val="0070C0"/>
                </a:solidFill>
              </a:rPr>
              <a:t>1.</a:t>
            </a:r>
          </a:p>
        </p:txBody>
      </p:sp>
      <p:sp>
        <p:nvSpPr>
          <p:cNvPr id="29" name="TextBox 28"/>
          <p:cNvSpPr txBox="1"/>
          <p:nvPr/>
        </p:nvSpPr>
        <p:spPr>
          <a:xfrm>
            <a:off x="2254294" y="1392648"/>
            <a:ext cx="3887882" cy="461665"/>
          </a:xfrm>
          <a:prstGeom prst="rect">
            <a:avLst/>
          </a:prstGeom>
          <a:noFill/>
        </p:spPr>
        <p:txBody>
          <a:bodyPr wrap="square" rtlCol="0">
            <a:spAutoFit/>
          </a:bodyPr>
          <a:lstStyle/>
          <a:p>
            <a:r>
              <a:rPr lang="en-US" sz="2400"/>
              <a:t>Who is Nick in Da Lat with?</a:t>
            </a:r>
            <a:endParaRPr lang="en-US" sz="2400" dirty="0"/>
          </a:p>
        </p:txBody>
      </p:sp>
      <p:sp>
        <p:nvSpPr>
          <p:cNvPr id="30" name="TextBox 29"/>
          <p:cNvSpPr txBox="1"/>
          <p:nvPr/>
        </p:nvSpPr>
        <p:spPr>
          <a:xfrm>
            <a:off x="1779464" y="2564213"/>
            <a:ext cx="474830" cy="461665"/>
          </a:xfrm>
          <a:prstGeom prst="rect">
            <a:avLst/>
          </a:prstGeom>
          <a:noFill/>
        </p:spPr>
        <p:txBody>
          <a:bodyPr wrap="square" rtlCol="0">
            <a:spAutoFit/>
          </a:bodyPr>
          <a:lstStyle/>
          <a:p>
            <a:r>
              <a:rPr lang="en-US" sz="2400" b="1">
                <a:solidFill>
                  <a:srgbClr val="0070C0"/>
                </a:solidFill>
              </a:rPr>
              <a:t>2.</a:t>
            </a:r>
          </a:p>
        </p:txBody>
      </p:sp>
      <p:sp>
        <p:nvSpPr>
          <p:cNvPr id="31" name="TextBox 30"/>
          <p:cNvSpPr txBox="1"/>
          <p:nvPr/>
        </p:nvSpPr>
        <p:spPr>
          <a:xfrm>
            <a:off x="2254294" y="2533788"/>
            <a:ext cx="5337991" cy="461665"/>
          </a:xfrm>
          <a:prstGeom prst="rect">
            <a:avLst/>
          </a:prstGeom>
          <a:noFill/>
        </p:spPr>
        <p:txBody>
          <a:bodyPr wrap="square" rtlCol="0">
            <a:spAutoFit/>
          </a:bodyPr>
          <a:lstStyle/>
          <a:p>
            <a:r>
              <a:rPr lang="en-US" sz="2400" dirty="0"/>
              <a:t>How many rooms are there in the hotel?</a:t>
            </a:r>
          </a:p>
        </p:txBody>
      </p:sp>
      <p:sp>
        <p:nvSpPr>
          <p:cNvPr id="32" name="TextBox 31"/>
          <p:cNvSpPr txBox="1"/>
          <p:nvPr/>
        </p:nvSpPr>
        <p:spPr>
          <a:xfrm>
            <a:off x="1779464" y="3720991"/>
            <a:ext cx="474830" cy="461665"/>
          </a:xfrm>
          <a:prstGeom prst="rect">
            <a:avLst/>
          </a:prstGeom>
          <a:noFill/>
        </p:spPr>
        <p:txBody>
          <a:bodyPr wrap="square" rtlCol="0">
            <a:spAutoFit/>
          </a:bodyPr>
          <a:lstStyle/>
          <a:p>
            <a:r>
              <a:rPr lang="en-US" sz="2400" b="1">
                <a:solidFill>
                  <a:srgbClr val="0070C0"/>
                </a:solidFill>
              </a:rPr>
              <a:t>3.</a:t>
            </a:r>
          </a:p>
        </p:txBody>
      </p:sp>
      <p:sp>
        <p:nvSpPr>
          <p:cNvPr id="33" name="TextBox 32"/>
          <p:cNvSpPr txBox="1"/>
          <p:nvPr/>
        </p:nvSpPr>
        <p:spPr>
          <a:xfrm>
            <a:off x="2254294" y="3712338"/>
            <a:ext cx="5337991" cy="461665"/>
          </a:xfrm>
          <a:prstGeom prst="rect">
            <a:avLst/>
          </a:prstGeom>
          <a:noFill/>
        </p:spPr>
        <p:txBody>
          <a:bodyPr wrap="square" rtlCol="0">
            <a:spAutoFit/>
          </a:bodyPr>
          <a:lstStyle/>
          <a:p>
            <a:r>
              <a:rPr lang="en-US" sz="2400" dirty="0"/>
              <a:t>Why is the room called the Tiger Room?</a:t>
            </a:r>
          </a:p>
        </p:txBody>
      </p:sp>
      <p:sp>
        <p:nvSpPr>
          <p:cNvPr id="34" name="TextBox 33"/>
          <p:cNvSpPr txBox="1"/>
          <p:nvPr/>
        </p:nvSpPr>
        <p:spPr>
          <a:xfrm>
            <a:off x="1779464" y="4939523"/>
            <a:ext cx="474830" cy="461665"/>
          </a:xfrm>
          <a:prstGeom prst="rect">
            <a:avLst/>
          </a:prstGeom>
          <a:noFill/>
        </p:spPr>
        <p:txBody>
          <a:bodyPr wrap="square" rtlCol="0">
            <a:spAutoFit/>
          </a:bodyPr>
          <a:lstStyle/>
          <a:p>
            <a:r>
              <a:rPr lang="en-US" sz="2400" b="1">
                <a:solidFill>
                  <a:srgbClr val="0070C0"/>
                </a:solidFill>
              </a:rPr>
              <a:t>4.</a:t>
            </a:r>
          </a:p>
        </p:txBody>
      </p:sp>
      <p:sp>
        <p:nvSpPr>
          <p:cNvPr id="35" name="TextBox 34"/>
          <p:cNvSpPr txBox="1"/>
          <p:nvPr/>
        </p:nvSpPr>
        <p:spPr>
          <a:xfrm>
            <a:off x="2254294" y="4930870"/>
            <a:ext cx="3047373" cy="461665"/>
          </a:xfrm>
          <a:prstGeom prst="rect">
            <a:avLst/>
          </a:prstGeom>
          <a:noFill/>
        </p:spPr>
        <p:txBody>
          <a:bodyPr wrap="square" rtlCol="0">
            <a:spAutoFit/>
          </a:bodyPr>
          <a:lstStyle/>
          <a:p>
            <a:r>
              <a:rPr lang="en-US" sz="2400"/>
              <a:t>Where is Nick’s bag?</a:t>
            </a:r>
            <a:endParaRPr lang="en-US" sz="2400" dirty="0"/>
          </a:p>
        </p:txBody>
      </p:sp>
      <p:sp>
        <p:nvSpPr>
          <p:cNvPr id="24" name="TextBox 23">
            <a:extLst>
              <a:ext uri="{FF2B5EF4-FFF2-40B4-BE49-F238E27FC236}">
                <a16:creationId xmlns="" xmlns:a16="http://schemas.microsoft.com/office/drawing/2014/main" id="{0A367E45-2B76-4DEC-8EAE-2B23F3982EA8}"/>
              </a:ext>
            </a:extLst>
          </p:cNvPr>
          <p:cNvSpPr txBox="1"/>
          <p:nvPr/>
        </p:nvSpPr>
        <p:spPr>
          <a:xfrm>
            <a:off x="2254294" y="1941454"/>
            <a:ext cx="4197927" cy="461665"/>
          </a:xfrm>
          <a:prstGeom prst="rect">
            <a:avLst/>
          </a:prstGeom>
          <a:noFill/>
        </p:spPr>
        <p:txBody>
          <a:bodyPr wrap="square">
            <a:spAutoFit/>
          </a:bodyPr>
          <a:lstStyle/>
          <a:p>
            <a:r>
              <a:rPr lang="en-US" sz="2400" b="1" i="0" dirty="0">
                <a:solidFill>
                  <a:srgbClr val="FF0000"/>
                </a:solidFill>
                <a:effectLst/>
              </a:rPr>
              <a:t>He's in Da Lat with his parents.</a:t>
            </a:r>
            <a:endParaRPr lang="en-US" sz="2400" b="1" dirty="0">
              <a:solidFill>
                <a:srgbClr val="FF0000"/>
              </a:solidFill>
            </a:endParaRPr>
          </a:p>
        </p:txBody>
      </p:sp>
      <p:sp>
        <p:nvSpPr>
          <p:cNvPr id="26" name="TextBox 25">
            <a:extLst>
              <a:ext uri="{FF2B5EF4-FFF2-40B4-BE49-F238E27FC236}">
                <a16:creationId xmlns="" xmlns:a16="http://schemas.microsoft.com/office/drawing/2014/main" id="{8E913F77-F4EA-4C2C-BECF-CC87B43F8379}"/>
              </a:ext>
            </a:extLst>
          </p:cNvPr>
          <p:cNvSpPr txBox="1"/>
          <p:nvPr/>
        </p:nvSpPr>
        <p:spPr>
          <a:xfrm>
            <a:off x="2254294" y="3025878"/>
            <a:ext cx="2969491" cy="461665"/>
          </a:xfrm>
          <a:prstGeom prst="rect">
            <a:avLst/>
          </a:prstGeom>
          <a:noFill/>
        </p:spPr>
        <p:txBody>
          <a:bodyPr wrap="square">
            <a:spAutoFit/>
          </a:bodyPr>
          <a:lstStyle/>
          <a:p>
            <a:r>
              <a:rPr lang="en-US" sz="2400" b="1" i="0" dirty="0">
                <a:solidFill>
                  <a:srgbClr val="FF0000"/>
                </a:solidFill>
                <a:effectLst/>
              </a:rPr>
              <a:t>There are ten rooms.</a:t>
            </a:r>
            <a:endParaRPr lang="en-US" sz="2400" b="1" dirty="0">
              <a:solidFill>
                <a:srgbClr val="FF0000"/>
              </a:solidFill>
            </a:endParaRPr>
          </a:p>
        </p:txBody>
      </p:sp>
      <p:sp>
        <p:nvSpPr>
          <p:cNvPr id="46" name="TextBox 45">
            <a:extLst>
              <a:ext uri="{FF2B5EF4-FFF2-40B4-BE49-F238E27FC236}">
                <a16:creationId xmlns="" xmlns:a16="http://schemas.microsoft.com/office/drawing/2014/main" id="{C3F270E2-D788-4969-A2EE-8D115CBCBF9B}"/>
              </a:ext>
            </a:extLst>
          </p:cNvPr>
          <p:cNvSpPr txBox="1"/>
          <p:nvPr/>
        </p:nvSpPr>
        <p:spPr>
          <a:xfrm>
            <a:off x="2254294" y="4240687"/>
            <a:ext cx="5560778" cy="461665"/>
          </a:xfrm>
          <a:prstGeom prst="rect">
            <a:avLst/>
          </a:prstGeom>
          <a:noFill/>
        </p:spPr>
        <p:txBody>
          <a:bodyPr wrap="square">
            <a:spAutoFit/>
          </a:bodyPr>
          <a:lstStyle/>
          <a:p>
            <a:r>
              <a:rPr lang="en-US" sz="2400" b="1" i="0" dirty="0">
                <a:solidFill>
                  <a:srgbClr val="FF0000"/>
                </a:solidFill>
                <a:effectLst/>
              </a:rPr>
              <a:t>Because there's a big tiger on the wall.</a:t>
            </a:r>
            <a:endParaRPr lang="en-US" sz="2400" b="1" dirty="0">
              <a:solidFill>
                <a:srgbClr val="FF0000"/>
              </a:solidFill>
            </a:endParaRPr>
          </a:p>
        </p:txBody>
      </p:sp>
      <p:sp>
        <p:nvSpPr>
          <p:cNvPr id="47" name="TextBox 46">
            <a:extLst>
              <a:ext uri="{FF2B5EF4-FFF2-40B4-BE49-F238E27FC236}">
                <a16:creationId xmlns="" xmlns:a16="http://schemas.microsoft.com/office/drawing/2014/main" id="{8288DC3B-0903-4959-9DCA-7A613EF7C03E}"/>
              </a:ext>
            </a:extLst>
          </p:cNvPr>
          <p:cNvSpPr txBox="1"/>
          <p:nvPr/>
        </p:nvSpPr>
        <p:spPr>
          <a:xfrm>
            <a:off x="2254294" y="5401188"/>
            <a:ext cx="2600036" cy="461665"/>
          </a:xfrm>
          <a:prstGeom prst="rect">
            <a:avLst/>
          </a:prstGeom>
          <a:noFill/>
        </p:spPr>
        <p:txBody>
          <a:bodyPr wrap="square">
            <a:spAutoFit/>
          </a:bodyPr>
          <a:lstStyle/>
          <a:p>
            <a:r>
              <a:rPr lang="en-US" sz="2400" b="1" i="0" dirty="0">
                <a:solidFill>
                  <a:srgbClr val="FF0000"/>
                </a:solidFill>
                <a:effectLst/>
              </a:rPr>
              <a:t>It's under the bed.</a:t>
            </a:r>
            <a:endParaRPr lang="en-US" sz="2400" b="1" dirty="0">
              <a:solidFill>
                <a:srgbClr val="FF0000"/>
              </a:solidFill>
            </a:endParaRPr>
          </a:p>
        </p:txBody>
      </p:sp>
    </p:spTree>
    <p:extLst>
      <p:ext uri="{BB962C8B-B14F-4D97-AF65-F5344CB8AC3E}">
        <p14:creationId xmlns:p14="http://schemas.microsoft.com/office/powerpoint/2010/main" val="407724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randombar(horizont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randombar(horizontal)">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948197" y="184760"/>
            <a:ext cx="7663950" cy="492443"/>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Circle the things in the Tiger Room.</a:t>
            </a:r>
          </a:p>
        </p:txBody>
      </p:sp>
      <p:grpSp>
        <p:nvGrpSpPr>
          <p:cNvPr id="9" name="Group 8">
            <a:extLst>
              <a:ext uri="{FF2B5EF4-FFF2-40B4-BE49-F238E27FC236}">
                <a16:creationId xmlns="" xmlns:a16="http://schemas.microsoft.com/office/drawing/2014/main" id="{C43BE0F5-68C4-4B57-9C75-2E74596473D1}"/>
              </a:ext>
            </a:extLst>
          </p:cNvPr>
          <p:cNvGrpSpPr/>
          <p:nvPr/>
        </p:nvGrpSpPr>
        <p:grpSpPr>
          <a:xfrm>
            <a:off x="1768444" y="1295400"/>
            <a:ext cx="2024413" cy="537210"/>
            <a:chOff x="1768444" y="1965960"/>
            <a:chExt cx="2024413" cy="537210"/>
          </a:xfrm>
        </p:grpSpPr>
        <p:sp>
          <p:nvSpPr>
            <p:cNvPr id="53" name="Rounded Rectangle 52"/>
            <p:cNvSpPr/>
            <p:nvPr/>
          </p:nvSpPr>
          <p:spPr>
            <a:xfrm>
              <a:off x="1768444" y="1965960"/>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080793" y="2006572"/>
              <a:ext cx="1399714" cy="461665"/>
            </a:xfrm>
            <a:prstGeom prst="rect">
              <a:avLst/>
            </a:prstGeom>
            <a:noFill/>
          </p:spPr>
          <p:txBody>
            <a:bodyPr wrap="square" rtlCol="0">
              <a:spAutoFit/>
            </a:bodyPr>
            <a:lstStyle/>
            <a:p>
              <a:r>
                <a:rPr lang="en-US" sz="2400" dirty="0"/>
                <a:t>a window</a:t>
              </a:r>
            </a:p>
          </p:txBody>
        </p:sp>
      </p:grpSp>
      <p:grpSp>
        <p:nvGrpSpPr>
          <p:cNvPr id="5" name="Group 4">
            <a:extLst>
              <a:ext uri="{FF2B5EF4-FFF2-40B4-BE49-F238E27FC236}">
                <a16:creationId xmlns="" xmlns:a16="http://schemas.microsoft.com/office/drawing/2014/main" id="{0701CED1-2ED0-4718-A26C-17C7FA478A47}"/>
              </a:ext>
            </a:extLst>
          </p:cNvPr>
          <p:cNvGrpSpPr/>
          <p:nvPr/>
        </p:nvGrpSpPr>
        <p:grpSpPr>
          <a:xfrm>
            <a:off x="1763380" y="2161677"/>
            <a:ext cx="2024413" cy="537210"/>
            <a:chOff x="1763380" y="2832237"/>
            <a:chExt cx="2024413" cy="537210"/>
          </a:xfrm>
        </p:grpSpPr>
        <p:sp>
          <p:nvSpPr>
            <p:cNvPr id="54" name="Rounded Rectangle 53"/>
            <p:cNvSpPr/>
            <p:nvPr/>
          </p:nvSpPr>
          <p:spPr>
            <a:xfrm>
              <a:off x="1763380" y="2832237"/>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154438" y="2875403"/>
              <a:ext cx="1242297" cy="461665"/>
            </a:xfrm>
            <a:prstGeom prst="rect">
              <a:avLst/>
            </a:prstGeom>
            <a:noFill/>
          </p:spPr>
          <p:txBody>
            <a:bodyPr wrap="square" rtlCol="0">
              <a:spAutoFit/>
            </a:bodyPr>
            <a:lstStyle/>
            <a:p>
              <a:r>
                <a:rPr lang="en-US" sz="2400" dirty="0"/>
                <a:t>a cooker</a:t>
              </a:r>
            </a:p>
          </p:txBody>
        </p:sp>
      </p:grpSp>
      <p:grpSp>
        <p:nvGrpSpPr>
          <p:cNvPr id="4" name="Group 3">
            <a:extLst>
              <a:ext uri="{FF2B5EF4-FFF2-40B4-BE49-F238E27FC236}">
                <a16:creationId xmlns="" xmlns:a16="http://schemas.microsoft.com/office/drawing/2014/main" id="{EE96FF71-4633-4E9A-B07F-84957C5ADFB6}"/>
              </a:ext>
            </a:extLst>
          </p:cNvPr>
          <p:cNvGrpSpPr/>
          <p:nvPr/>
        </p:nvGrpSpPr>
        <p:grpSpPr>
          <a:xfrm>
            <a:off x="1763379" y="3027954"/>
            <a:ext cx="2024413" cy="537210"/>
            <a:chOff x="1763379" y="3698514"/>
            <a:chExt cx="2024413" cy="537210"/>
          </a:xfrm>
        </p:grpSpPr>
        <p:sp>
          <p:nvSpPr>
            <p:cNvPr id="55" name="Rounded Rectangle 54"/>
            <p:cNvSpPr/>
            <p:nvPr/>
          </p:nvSpPr>
          <p:spPr>
            <a:xfrm>
              <a:off x="1763379" y="3698514"/>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253219" y="3768329"/>
              <a:ext cx="1044733" cy="461665"/>
            </a:xfrm>
            <a:prstGeom prst="rect">
              <a:avLst/>
            </a:prstGeom>
            <a:noFill/>
          </p:spPr>
          <p:txBody>
            <a:bodyPr wrap="square" rtlCol="0">
              <a:spAutoFit/>
            </a:bodyPr>
            <a:lstStyle/>
            <a:p>
              <a:r>
                <a:rPr lang="en-US" sz="2400" dirty="0"/>
                <a:t>a shelf</a:t>
              </a:r>
            </a:p>
          </p:txBody>
        </p:sp>
      </p:grpSp>
      <p:grpSp>
        <p:nvGrpSpPr>
          <p:cNvPr id="3" name="Group 2">
            <a:extLst>
              <a:ext uri="{FF2B5EF4-FFF2-40B4-BE49-F238E27FC236}">
                <a16:creationId xmlns="" xmlns:a16="http://schemas.microsoft.com/office/drawing/2014/main" id="{1B805A1B-E60C-45C7-94A9-4330A654992A}"/>
              </a:ext>
            </a:extLst>
          </p:cNvPr>
          <p:cNvGrpSpPr/>
          <p:nvPr/>
        </p:nvGrpSpPr>
        <p:grpSpPr>
          <a:xfrm>
            <a:off x="1763380" y="3894231"/>
            <a:ext cx="2024413" cy="537210"/>
            <a:chOff x="1763380" y="4564791"/>
            <a:chExt cx="2024413" cy="537210"/>
          </a:xfrm>
        </p:grpSpPr>
        <p:sp>
          <p:nvSpPr>
            <p:cNvPr id="56" name="Rounded Rectangle 55"/>
            <p:cNvSpPr/>
            <p:nvPr/>
          </p:nvSpPr>
          <p:spPr>
            <a:xfrm>
              <a:off x="1763380" y="4564791"/>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253219" y="4602563"/>
              <a:ext cx="1044733" cy="461665"/>
            </a:xfrm>
            <a:prstGeom prst="rect">
              <a:avLst/>
            </a:prstGeom>
            <a:noFill/>
          </p:spPr>
          <p:txBody>
            <a:bodyPr wrap="square" rtlCol="0">
              <a:spAutoFit/>
            </a:bodyPr>
            <a:lstStyle/>
            <a:p>
              <a:r>
                <a:rPr lang="en-US" sz="2400"/>
                <a:t>a desk</a:t>
              </a:r>
              <a:endParaRPr lang="en-US" sz="2400" dirty="0"/>
            </a:p>
          </p:txBody>
        </p:sp>
      </p:grpSp>
      <p:grpSp>
        <p:nvGrpSpPr>
          <p:cNvPr id="10" name="Group 9">
            <a:extLst>
              <a:ext uri="{FF2B5EF4-FFF2-40B4-BE49-F238E27FC236}">
                <a16:creationId xmlns="" xmlns:a16="http://schemas.microsoft.com/office/drawing/2014/main" id="{17F4DC12-692B-4F51-B477-1C4A5EDBD0EF}"/>
              </a:ext>
            </a:extLst>
          </p:cNvPr>
          <p:cNvGrpSpPr/>
          <p:nvPr/>
        </p:nvGrpSpPr>
        <p:grpSpPr>
          <a:xfrm>
            <a:off x="5304124" y="1295400"/>
            <a:ext cx="2024413" cy="537210"/>
            <a:chOff x="5304124" y="1965960"/>
            <a:chExt cx="2024413" cy="537210"/>
          </a:xfrm>
        </p:grpSpPr>
        <p:sp>
          <p:nvSpPr>
            <p:cNvPr id="58" name="Rounded Rectangle 57"/>
            <p:cNvSpPr/>
            <p:nvPr/>
          </p:nvSpPr>
          <p:spPr>
            <a:xfrm>
              <a:off x="5304124" y="1965960"/>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04465" y="2006572"/>
              <a:ext cx="1625674" cy="461665"/>
            </a:xfrm>
            <a:prstGeom prst="rect">
              <a:avLst/>
            </a:prstGeom>
            <a:noFill/>
          </p:spPr>
          <p:txBody>
            <a:bodyPr wrap="square" rtlCol="0">
              <a:spAutoFit/>
            </a:bodyPr>
            <a:lstStyle/>
            <a:p>
              <a:r>
                <a:rPr lang="en-US" sz="2400" dirty="0"/>
                <a:t>a wardrobe</a:t>
              </a:r>
            </a:p>
          </p:txBody>
        </p:sp>
      </p:grpSp>
      <p:grpSp>
        <p:nvGrpSpPr>
          <p:cNvPr id="11" name="Group 10">
            <a:extLst>
              <a:ext uri="{FF2B5EF4-FFF2-40B4-BE49-F238E27FC236}">
                <a16:creationId xmlns="" xmlns:a16="http://schemas.microsoft.com/office/drawing/2014/main" id="{76743C88-7F1B-4BA1-B364-D2BFB4387CC6}"/>
              </a:ext>
            </a:extLst>
          </p:cNvPr>
          <p:cNvGrpSpPr/>
          <p:nvPr/>
        </p:nvGrpSpPr>
        <p:grpSpPr>
          <a:xfrm>
            <a:off x="5299060" y="2161677"/>
            <a:ext cx="2024413" cy="537210"/>
            <a:chOff x="5299060" y="2832237"/>
            <a:chExt cx="2024413" cy="537210"/>
          </a:xfrm>
        </p:grpSpPr>
        <p:sp>
          <p:nvSpPr>
            <p:cNvPr id="59" name="Rounded Rectangle 58"/>
            <p:cNvSpPr/>
            <p:nvPr/>
          </p:nvSpPr>
          <p:spPr>
            <a:xfrm>
              <a:off x="5299060" y="2832237"/>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5468930" y="2875403"/>
              <a:ext cx="1684672" cy="461665"/>
            </a:xfrm>
            <a:prstGeom prst="rect">
              <a:avLst/>
            </a:prstGeom>
            <a:noFill/>
          </p:spPr>
          <p:txBody>
            <a:bodyPr wrap="square" rtlCol="0">
              <a:spAutoFit/>
            </a:bodyPr>
            <a:lstStyle/>
            <a:p>
              <a:r>
                <a:rPr lang="en-US" sz="2400" dirty="0"/>
                <a:t>a cupboard</a:t>
              </a:r>
            </a:p>
          </p:txBody>
        </p:sp>
      </p:grpSp>
      <p:grpSp>
        <p:nvGrpSpPr>
          <p:cNvPr id="12" name="Group 11">
            <a:extLst>
              <a:ext uri="{FF2B5EF4-FFF2-40B4-BE49-F238E27FC236}">
                <a16:creationId xmlns="" xmlns:a16="http://schemas.microsoft.com/office/drawing/2014/main" id="{77FDAEB4-F53E-4951-90AC-F070BECF1188}"/>
              </a:ext>
            </a:extLst>
          </p:cNvPr>
          <p:cNvGrpSpPr/>
          <p:nvPr/>
        </p:nvGrpSpPr>
        <p:grpSpPr>
          <a:xfrm>
            <a:off x="5299059" y="3027954"/>
            <a:ext cx="2024413" cy="537210"/>
            <a:chOff x="5299059" y="3698514"/>
            <a:chExt cx="2024413" cy="537210"/>
          </a:xfrm>
        </p:grpSpPr>
        <p:sp>
          <p:nvSpPr>
            <p:cNvPr id="60" name="Rounded Rectangle 59"/>
            <p:cNvSpPr/>
            <p:nvPr/>
          </p:nvSpPr>
          <p:spPr>
            <a:xfrm>
              <a:off x="5299059" y="3698514"/>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781729" y="3740621"/>
              <a:ext cx="1059073" cy="461665"/>
            </a:xfrm>
            <a:prstGeom prst="rect">
              <a:avLst/>
            </a:prstGeom>
            <a:noFill/>
          </p:spPr>
          <p:txBody>
            <a:bodyPr wrap="square" rtlCol="0">
              <a:spAutoFit/>
            </a:bodyPr>
            <a:lstStyle/>
            <a:p>
              <a:r>
                <a:rPr lang="en-US" sz="2400" dirty="0"/>
                <a:t>a lamp</a:t>
              </a:r>
            </a:p>
          </p:txBody>
        </p:sp>
      </p:grpSp>
      <p:grpSp>
        <p:nvGrpSpPr>
          <p:cNvPr id="13" name="Group 12">
            <a:extLst>
              <a:ext uri="{FF2B5EF4-FFF2-40B4-BE49-F238E27FC236}">
                <a16:creationId xmlns="" xmlns:a16="http://schemas.microsoft.com/office/drawing/2014/main" id="{256414DA-E6DB-4A9D-9F27-D14B511EB222}"/>
              </a:ext>
            </a:extLst>
          </p:cNvPr>
          <p:cNvGrpSpPr/>
          <p:nvPr/>
        </p:nvGrpSpPr>
        <p:grpSpPr>
          <a:xfrm>
            <a:off x="5299060" y="3894231"/>
            <a:ext cx="2024413" cy="537210"/>
            <a:chOff x="5299060" y="4564791"/>
            <a:chExt cx="2024413" cy="537210"/>
          </a:xfrm>
        </p:grpSpPr>
        <p:sp>
          <p:nvSpPr>
            <p:cNvPr id="61" name="Rounded Rectangle 60"/>
            <p:cNvSpPr/>
            <p:nvPr/>
          </p:nvSpPr>
          <p:spPr>
            <a:xfrm>
              <a:off x="5299060" y="4564791"/>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812100" y="4600216"/>
              <a:ext cx="998332" cy="461665"/>
            </a:xfrm>
            <a:prstGeom prst="rect">
              <a:avLst/>
            </a:prstGeom>
            <a:noFill/>
          </p:spPr>
          <p:txBody>
            <a:bodyPr wrap="square" rtlCol="0">
              <a:spAutoFit/>
            </a:bodyPr>
            <a:lstStyle/>
            <a:p>
              <a:r>
                <a:rPr lang="en-US" sz="2400" dirty="0"/>
                <a:t>a tiger</a:t>
              </a:r>
            </a:p>
          </p:txBody>
        </p:sp>
      </p:grpSp>
      <p:sp>
        <p:nvSpPr>
          <p:cNvPr id="2" name="Oval 1"/>
          <p:cNvSpPr/>
          <p:nvPr/>
        </p:nvSpPr>
        <p:spPr>
          <a:xfrm>
            <a:off x="4819922" y="2838841"/>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2" name="Oval 21">
            <a:extLst>
              <a:ext uri="{FF2B5EF4-FFF2-40B4-BE49-F238E27FC236}">
                <a16:creationId xmlns="" xmlns:a16="http://schemas.microsoft.com/office/drawing/2014/main" id="{594C67D1-6DB1-46BA-BA81-EA18CB75CCEB}"/>
              </a:ext>
            </a:extLst>
          </p:cNvPr>
          <p:cNvSpPr/>
          <p:nvPr/>
        </p:nvSpPr>
        <p:spPr>
          <a:xfrm>
            <a:off x="1284242" y="3756561"/>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3" name="Oval 22">
            <a:extLst>
              <a:ext uri="{FF2B5EF4-FFF2-40B4-BE49-F238E27FC236}">
                <a16:creationId xmlns="" xmlns:a16="http://schemas.microsoft.com/office/drawing/2014/main" id="{064EFF65-075D-41A0-BFFC-C7AC95C6C263}"/>
              </a:ext>
            </a:extLst>
          </p:cNvPr>
          <p:cNvSpPr/>
          <p:nvPr/>
        </p:nvSpPr>
        <p:spPr>
          <a:xfrm>
            <a:off x="4780172" y="3768056"/>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4" name="Oval 23">
            <a:extLst>
              <a:ext uri="{FF2B5EF4-FFF2-40B4-BE49-F238E27FC236}">
                <a16:creationId xmlns="" xmlns:a16="http://schemas.microsoft.com/office/drawing/2014/main" id="{A3C78F37-5A40-4E2A-B891-CB42E8422F56}"/>
              </a:ext>
            </a:extLst>
          </p:cNvPr>
          <p:cNvSpPr/>
          <p:nvPr/>
        </p:nvSpPr>
        <p:spPr>
          <a:xfrm>
            <a:off x="1344199" y="1133119"/>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5" name="Oval 24">
            <a:extLst>
              <a:ext uri="{FF2B5EF4-FFF2-40B4-BE49-F238E27FC236}">
                <a16:creationId xmlns="" xmlns:a16="http://schemas.microsoft.com/office/drawing/2014/main" id="{4887790C-2B98-4930-9245-E4A94424E4B1}"/>
              </a:ext>
            </a:extLst>
          </p:cNvPr>
          <p:cNvSpPr/>
          <p:nvPr/>
        </p:nvSpPr>
        <p:spPr>
          <a:xfrm>
            <a:off x="4780172" y="1144614"/>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heel(1)">
                                      <p:cBhvr>
                                        <p:cTn id="46" dur="1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heel(1)">
                                      <p:cBhvr>
                                        <p:cTn id="51" dur="10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heel(1)">
                                      <p:cBhvr>
                                        <p:cTn id="56" dur="10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heel(1)">
                                      <p:cBhvr>
                                        <p:cTn id="6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66" y="602900"/>
            <a:ext cx="587409" cy="60435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865202" y="660618"/>
            <a:ext cx="8412909" cy="461665"/>
          </a:xfrm>
          <a:prstGeom prst="rect">
            <a:avLst/>
          </a:prstGeom>
          <a:noFill/>
        </p:spPr>
        <p:txBody>
          <a:bodyPr wrap="square" rtlCol="0">
            <a:spAutoFit/>
          </a:bodyPr>
          <a:lstStyle/>
          <a:p>
            <a:r>
              <a:rPr lang="en-US" sz="2400" b="1" dirty="0">
                <a:effectLst>
                  <a:glow rad="88900">
                    <a:schemeClr val="bg1"/>
                  </a:glow>
                </a:effectLst>
                <a:latin typeface="Times New Roman" pitchFamily="18" charset="0"/>
                <a:cs typeface="Times New Roman" pitchFamily="18" charset="0"/>
              </a:rPr>
              <a:t>Create a new room for the hotel. Draw a plan for the room.</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91451"/>
            <a:ext cx="8119872" cy="596654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15" y="4448483"/>
            <a:ext cx="2528888" cy="2439744"/>
          </a:xfrm>
          <a:prstGeom prst="rect">
            <a:avLst/>
          </a:prstGeom>
        </p:spPr>
      </p:pic>
      <p:sp>
        <p:nvSpPr>
          <p:cNvPr id="12" name="Rectangle 11"/>
          <p:cNvSpPr/>
          <p:nvPr/>
        </p:nvSpPr>
        <p:spPr>
          <a:xfrm>
            <a:off x="865203" y="1527928"/>
            <a:ext cx="7922069" cy="3985706"/>
          </a:xfrm>
          <a:prstGeom prst="rect">
            <a:avLst/>
          </a:prstGeom>
        </p:spPr>
        <p:txBody>
          <a:bodyPr wrap="square">
            <a:spAutoFit/>
          </a:bodyPr>
          <a:lstStyle/>
          <a:p>
            <a:pPr eaLnBrk="1" hangingPunct="1">
              <a:buClr>
                <a:srgbClr val="0BD0D9"/>
              </a:buClr>
              <a:buSzPct val="95000"/>
              <a:tabLst>
                <a:tab pos="173038" algn="l"/>
              </a:tabLst>
            </a:pPr>
            <a:r>
              <a:rPr lang="en-US" sz="2300" dirty="0">
                <a:latin typeface="Times New Roman" pitchFamily="18" charset="0"/>
                <a:cs typeface="Times New Roman" pitchFamily="18" charset="0"/>
              </a:rPr>
              <a:t>- Why is the room called the …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(Dog / Cat / Horse / Dolphin (</a:t>
            </a:r>
            <a:r>
              <a:rPr lang="en-US" sz="2300" dirty="0" err="1">
                <a:latin typeface="Times New Roman" pitchFamily="18" charset="0"/>
                <a:cs typeface="Times New Roman" pitchFamily="18" charset="0"/>
              </a:rPr>
              <a:t>cá</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heo</a:t>
            </a: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Where is your bed? </a:t>
            </a:r>
          </a:p>
          <a:p>
            <a:pPr eaLnBrk="1" hangingPunct="1">
              <a:buClr>
                <a:srgbClr val="0BD0D9"/>
              </a:buClr>
              <a:buSzPct val="95000"/>
              <a:tabLst>
                <a:tab pos="173038" algn="l"/>
              </a:tabLst>
            </a:pPr>
            <a:r>
              <a:rPr lang="en-US" sz="2300" dirty="0">
                <a:latin typeface="Times New Roman" pitchFamily="18" charset="0"/>
                <a:cs typeface="Times New Roman" pitchFamily="18" charset="0"/>
              </a:rPr>
              <a:t> (under the window / next to the door / in the corner / in the middle of the room / …)</a:t>
            </a:r>
          </a:p>
          <a:p>
            <a:pPr eaLnBrk="1" hangingPunct="1">
              <a:buClr>
                <a:srgbClr val="0BD0D9"/>
              </a:buClr>
              <a:buSzPct val="95000"/>
              <a:tabLst>
                <a:tab pos="173038" algn="l"/>
              </a:tabLst>
            </a:pPr>
            <a:endParaRPr lang="en-US" sz="2300" dirty="0">
              <a:latin typeface="Times New Roman" pitchFamily="18" charset="0"/>
              <a:cs typeface="Times New Roman" pitchFamily="18" charset="0"/>
            </a:endParaRPr>
          </a:p>
          <a:p>
            <a:pPr eaLnBrk="1" hangingPunct="1">
              <a:buClr>
                <a:srgbClr val="0BD0D9"/>
              </a:buClr>
              <a:buSzPct val="95000"/>
              <a:tabLst>
                <a:tab pos="173038" algn="l"/>
              </a:tabLst>
            </a:pPr>
            <a:r>
              <a:rPr lang="en-US" sz="2300" dirty="0">
                <a:latin typeface="Times New Roman" pitchFamily="18" charset="0"/>
                <a:cs typeface="Times New Roman" pitchFamily="18" charset="0"/>
              </a:rPr>
              <a:t>- What are there in your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(a TV / a fridge / air-conditioner / </a:t>
            </a: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a piano, …)</a:t>
            </a:r>
          </a:p>
          <a:p>
            <a:pPr eaLnBrk="1" hangingPunct="1">
              <a:buClr>
                <a:srgbClr val="0BD0D9"/>
              </a:buClr>
              <a:buSzPct val="95000"/>
              <a:tabLst>
                <a:tab pos="173038" algn="l"/>
              </a:tabLst>
            </a:pPr>
            <a:endParaRPr lang="en-US" sz="2300" dirty="0">
              <a:latin typeface="Times New Roman" pitchFamily="18" charset="0"/>
              <a:cs typeface="Times New Roman" pitchFamily="18" charset="0"/>
            </a:endParaRPr>
          </a:p>
          <a:p>
            <a:pPr eaLnBrk="1" hangingPunct="1">
              <a:buClr>
                <a:srgbClr val="0BD0D9"/>
              </a:buClr>
              <a:buSzPct val="95000"/>
              <a:tabLst>
                <a:tab pos="173038" algn="l"/>
              </a:tabLst>
            </a:pPr>
            <a:r>
              <a:rPr lang="en-US" sz="2300" dirty="0">
                <a:latin typeface="Times New Roman" pitchFamily="18" charset="0"/>
                <a:cs typeface="Times New Roman" pitchFamily="18" charset="0"/>
              </a:rPr>
              <a:t>- How is your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(big / bright with a lot of windows / </a:t>
            </a:r>
            <a:r>
              <a:rPr lang="en-US" sz="2300" dirty="0" smtClean="0">
                <a:latin typeface="Times New Roman" pitchFamily="18" charset="0"/>
                <a:cs typeface="Times New Roman" pitchFamily="18" charset="0"/>
              </a:rPr>
              <a:t>cool / </a:t>
            </a:r>
            <a:r>
              <a:rPr lang="en-US" sz="2300" dirty="0">
                <a:latin typeface="Times New Roman" pitchFamily="18" charset="0"/>
                <a:cs typeface="Times New Roman" pitchFamily="18" charset="0"/>
              </a:rPr>
              <a:t>clean / dirty / messy / tidy / nice / </a:t>
            </a:r>
            <a:r>
              <a:rPr lang="en-US" sz="2300"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p:txBody>
      </p:sp>
      <p:sp>
        <p:nvSpPr>
          <p:cNvPr id="13" name="TextBox 12"/>
          <p:cNvSpPr txBox="1"/>
          <p:nvPr/>
        </p:nvSpPr>
        <p:spPr>
          <a:xfrm>
            <a:off x="110266" y="0"/>
            <a:ext cx="3557176" cy="707886"/>
          </a:xfrm>
          <a:prstGeom prst="rect">
            <a:avLst/>
          </a:prstGeom>
          <a:noFill/>
        </p:spPr>
        <p:txBody>
          <a:bodyPr wrap="square" rtlCol="0">
            <a:spAutoFit/>
          </a:bodyPr>
          <a:lstStyle/>
          <a:p>
            <a:pPr algn="ctr"/>
            <a:r>
              <a:rPr lang="en-US" sz="4000" b="1" dirty="0" smtClean="0">
                <a:solidFill>
                  <a:srgbClr val="0084B1"/>
                </a:solidFill>
              </a:rPr>
              <a:t>II. Speaking</a:t>
            </a:r>
            <a:endParaRPr lang="en-US" sz="4000" b="1" dirty="0">
              <a:solidFill>
                <a:srgbClr val="0084B1"/>
              </a:solidFill>
            </a:endParaRP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2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25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25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left)">
                                      <p:cBhvr>
                                        <p:cTn id="22" dur="25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25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wipe(left)">
                                      <p:cBhvr>
                                        <p:cTn id="32" dur="25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animEffect transition="in" filter="wipe(left)">
                                      <p:cBhvr>
                                        <p:cTn id="37" dur="25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4" y="2842839"/>
            <a:ext cx="8892967" cy="3327690"/>
          </a:xfrm>
          <a:prstGeom prst="rect">
            <a:avLst/>
          </a:prstGeom>
        </p:spPr>
      </p:pic>
      <p:pic>
        <p:nvPicPr>
          <p:cNvPr id="6" name="Picture 2" descr="http://cdn.freshome.com/wp-content/uploads/2010/08/cheap_exterior_h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4" y="1981200"/>
            <a:ext cx="889296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2923658" y="1402397"/>
            <a:ext cx="3100737" cy="578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VnArabia" pitchFamily="34" charset="0"/>
              </a:rPr>
              <a:t>LESSON 5</a:t>
            </a:r>
            <a:endParaRPr lang="en-GB" sz="4000" b="1" dirty="0">
              <a:solidFill>
                <a:srgbClr val="FF0000"/>
              </a:solidFill>
              <a:latin typeface=".VnArabia" pitchFamily="34" charset="0"/>
            </a:endParaRPr>
          </a:p>
        </p:txBody>
      </p:sp>
      <p:sp>
        <p:nvSpPr>
          <p:cNvPr id="8" name="Rounded Rectangle 7"/>
          <p:cNvSpPr/>
          <p:nvPr/>
        </p:nvSpPr>
        <p:spPr>
          <a:xfrm>
            <a:off x="248193" y="13061"/>
            <a:ext cx="8451669" cy="1058092"/>
          </a:xfrm>
          <a:prstGeom prst="roundRect">
            <a:avLst/>
          </a:prstGeom>
          <a:solidFill>
            <a:srgbClr val="0FB7BD"/>
          </a:solidFill>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smtClean="0">
                <a:solidFill>
                  <a:srgbClr val="FF0000"/>
                </a:solidFill>
              </a:rPr>
              <a:t>UNIT 2: MY HOUSE</a:t>
            </a:r>
            <a:endParaRPr lang="en-GB" sz="4000" b="1" dirty="0">
              <a:solidFill>
                <a:srgbClr val="FF0000"/>
              </a:solidFill>
            </a:endParaRPr>
          </a:p>
        </p:txBody>
      </p:sp>
    </p:spTree>
    <p:extLst>
      <p:ext uri="{BB962C8B-B14F-4D97-AF65-F5344CB8AC3E}">
        <p14:creationId xmlns:p14="http://schemas.microsoft.com/office/powerpoint/2010/main" val="140884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925286" y="184759"/>
            <a:ext cx="749916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Show your plan to your partner and describe it.</a:t>
            </a:r>
          </a:p>
        </p:txBody>
      </p:sp>
      <p:sp>
        <p:nvSpPr>
          <p:cNvPr id="7" name="TextBox 6"/>
          <p:cNvSpPr txBox="1"/>
          <p:nvPr/>
        </p:nvSpPr>
        <p:spPr>
          <a:xfrm>
            <a:off x="658696" y="976440"/>
            <a:ext cx="1860596" cy="523220"/>
          </a:xfrm>
          <a:prstGeom prst="rect">
            <a:avLst/>
          </a:prstGeom>
          <a:noFill/>
        </p:spPr>
        <p:txBody>
          <a:bodyPr wrap="square" rtlCol="0">
            <a:spAutoFit/>
          </a:bodyPr>
          <a:lstStyle/>
          <a:p>
            <a:r>
              <a:rPr lang="en-US" sz="2800" b="1" dirty="0">
                <a:solidFill>
                  <a:srgbClr val="0070C0"/>
                </a:solidFill>
              </a:rPr>
              <a:t>Example:</a:t>
            </a:r>
          </a:p>
        </p:txBody>
      </p:sp>
      <p:sp>
        <p:nvSpPr>
          <p:cNvPr id="8" name="TextBox 7"/>
          <p:cNvSpPr txBox="1"/>
          <p:nvPr/>
        </p:nvSpPr>
        <p:spPr>
          <a:xfrm>
            <a:off x="2256284" y="1180076"/>
            <a:ext cx="6257216" cy="1384995"/>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This is the  Dolphin  Room. There’s a big  Dolphin  at the door. There’s a table and a sofa in the middle of the room ...</a:t>
            </a:r>
          </a:p>
        </p:txBody>
      </p:sp>
      <p:pic>
        <p:nvPicPr>
          <p:cNvPr id="9" name="Picture 2" descr="Blog - Hotel Crescent Co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497" y="2907792"/>
            <a:ext cx="6708647" cy="395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284" y="3596640"/>
            <a:ext cx="1474468" cy="99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465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7"/>
          <p:cNvSpPr>
            <a:spLocks noChangeArrowheads="1" noChangeShapeType="1" noTextEdit="1"/>
          </p:cNvSpPr>
          <p:nvPr/>
        </p:nvSpPr>
        <p:spPr bwMode="auto">
          <a:xfrm>
            <a:off x="2743200" y="627888"/>
            <a:ext cx="4343400" cy="1828800"/>
          </a:xfrm>
          <a:prstGeom prst="rect">
            <a:avLst/>
          </a:prstGeom>
        </p:spPr>
        <p:txBody>
          <a:bodyPr wrap="none" fromWordArt="1">
            <a:prstTxWarp prst="textDeflate">
              <a:avLst>
                <a:gd name="adj" fmla="val 26227"/>
              </a:avLst>
            </a:prstTxWarp>
          </a:bodyPr>
          <a:lstStyle/>
          <a:p>
            <a:pPr algn="ctr"/>
            <a:r>
              <a:rPr lang="en-GB" sz="3600" b="1" kern="10" dirty="0">
                <a:ln w="25400">
                  <a:solidFill>
                    <a:srgbClr val="FF0000"/>
                  </a:solidFill>
                  <a:round/>
                  <a:headEnd type="none" w="sm" len="sm"/>
                  <a:tailEnd type="none" w="sm" len="sm"/>
                </a:ln>
                <a:solidFill>
                  <a:srgbClr val="FFFF00"/>
                </a:solidFill>
                <a:latin typeface="Berlin Sans FB Demi"/>
              </a:rPr>
              <a:t>HOMEWORK</a:t>
            </a:r>
          </a:p>
        </p:txBody>
      </p:sp>
      <p:sp>
        <p:nvSpPr>
          <p:cNvPr id="6" name="Text Box 4"/>
          <p:cNvSpPr txBox="1">
            <a:spLocks noChangeArrowheads="1"/>
          </p:cNvSpPr>
          <p:nvPr/>
        </p:nvSpPr>
        <p:spPr bwMode="auto">
          <a:xfrm>
            <a:off x="685800" y="3352800"/>
            <a:ext cx="764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b="1" i="1">
                <a:solidFill>
                  <a:srgbClr val="0000CC"/>
                </a:solidFill>
                <a:latin typeface="Arial Narrow" pitchFamily="34" charset="0"/>
              </a:rPr>
              <a:t>- Learn by heart new words.</a:t>
            </a:r>
          </a:p>
        </p:txBody>
      </p:sp>
      <p:sp>
        <p:nvSpPr>
          <p:cNvPr id="8" name="Text Box 7"/>
          <p:cNvSpPr txBox="1">
            <a:spLocks noChangeArrowheads="1"/>
          </p:cNvSpPr>
          <p:nvPr/>
        </p:nvSpPr>
        <p:spPr bwMode="auto">
          <a:xfrm>
            <a:off x="598487" y="4101973"/>
            <a:ext cx="83280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b="1" i="1" dirty="0">
                <a:solidFill>
                  <a:srgbClr val="0000CC"/>
                </a:solidFill>
                <a:latin typeface="Arial Narrow" pitchFamily="34" charset="0"/>
              </a:rPr>
              <a:t>- Describe your living-room</a:t>
            </a:r>
          </a:p>
          <a:p>
            <a:pPr eaLnBrk="1" hangingPunct="1">
              <a:spcBef>
                <a:spcPct val="50000"/>
              </a:spcBef>
            </a:pPr>
            <a:r>
              <a:rPr lang="en-US" altLang="en-US" sz="3200" b="1" i="1" dirty="0">
                <a:solidFill>
                  <a:srgbClr val="0000CC"/>
                </a:solidFill>
                <a:latin typeface="Arial Narrow" pitchFamily="34" charset="0"/>
              </a:rPr>
              <a:t>- Prepare: Unit 2 – Lesson 6: Skills 2</a:t>
            </a:r>
            <a:endParaRPr lang="en-US" altLang="en-US" sz="3200" dirty="0">
              <a:solidFill>
                <a:srgbClr val="0000CC"/>
              </a:solidFill>
              <a:latin typeface="Arial Narrow" pitchFamily="34" charset="0"/>
            </a:endParaRPr>
          </a:p>
        </p:txBody>
      </p:sp>
      <p:pic>
        <p:nvPicPr>
          <p:cNvPr id="9" name="Picture 8"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27976" y="4995672"/>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960906" y="818388"/>
            <a:ext cx="1143000" cy="1447800"/>
            <a:chOff x="96" y="168"/>
            <a:chExt cx="1488" cy="1872"/>
          </a:xfrm>
        </p:grpSpPr>
        <p:pic>
          <p:nvPicPr>
            <p:cNvPr id="62473" name="Picture 11" descr="jlg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 y="504"/>
              <a:ext cx="144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AutoShape 12"/>
            <p:cNvSpPr>
              <a:spLocks noChangeArrowheads="1"/>
            </p:cNvSpPr>
            <p:nvPr/>
          </p:nvSpPr>
          <p:spPr bwMode="auto">
            <a:xfrm>
              <a:off x="96" y="168"/>
              <a:ext cx="1056" cy="1056"/>
            </a:xfrm>
            <a:prstGeom prst="star32">
              <a:avLst>
                <a:gd name="adj" fmla="val 15278"/>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latin typeface="Tahoma" pitchFamily="34" charset="0"/>
              </a:endParaRPr>
            </a:p>
          </p:txBody>
        </p:sp>
      </p:grpSp>
    </p:spTree>
    <p:extLst>
      <p:ext uri="{BB962C8B-B14F-4D97-AF65-F5344CB8AC3E}">
        <p14:creationId xmlns:p14="http://schemas.microsoft.com/office/powerpoint/2010/main" val="1443568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Right)">
                                      <p:cBhvr>
                                        <p:cTn id="13" dur="500"/>
                                        <p:tgtEl>
                                          <p:spTgt spid="8"/>
                                        </p:tgtEl>
                                      </p:cBhvr>
                                    </p:animEffect>
                                  </p:childTnLst>
                                </p:cTn>
                              </p:par>
                              <p:par>
                                <p:cTn id="14" presetID="53"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4"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338"/>
            <a:ext cx="9296400" cy="730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360045"/>
            <a:ext cx="9032875" cy="59896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487" name="Picture 19"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510785">
            <a:off x="0" y="5410200"/>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1"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199617">
            <a:off x="7847807" y="5410993"/>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9"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874254">
            <a:off x="-793" y="838993"/>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1"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8374069">
            <a:off x="7848600" y="838200"/>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5"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2960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5"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5725" y="3778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5468600"/>
            <a:ext cx="9544051"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230600"/>
            <a:ext cx="954405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4"/>
          <p:cNvSpPr txBox="1">
            <a:spLocks noChangeArrowheads="1"/>
          </p:cNvSpPr>
          <p:nvPr/>
        </p:nvSpPr>
        <p:spPr bwMode="auto">
          <a:xfrm>
            <a:off x="1142288" y="2254651"/>
            <a:ext cx="7488832"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defRPr/>
            </a:pPr>
            <a:r>
              <a:rPr lang="en-US" sz="6600" b="1" spc="400" dirty="0">
                <a:ln w="28575">
                  <a:solidFill>
                    <a:srgbClr val="FF0000"/>
                  </a:solidFill>
                </a:ln>
                <a:solidFill>
                  <a:srgbClr val="FFFF00"/>
                </a:solidFill>
                <a:latin typeface=".VnAvantH" pitchFamily="34" charset="0"/>
              </a:rPr>
              <a:t>Goodbye!</a:t>
            </a:r>
          </a:p>
          <a:p>
            <a:pPr algn="ctr" eaLnBrk="1" fontAlgn="auto" hangingPunct="1">
              <a:spcBef>
                <a:spcPct val="50000"/>
              </a:spcBef>
              <a:spcAft>
                <a:spcPts val="0"/>
              </a:spcAft>
              <a:defRPr/>
            </a:pPr>
            <a:r>
              <a:rPr lang="en-US" sz="6600" b="1" spc="400" dirty="0">
                <a:ln w="28575">
                  <a:solidFill>
                    <a:schemeClr val="bg1"/>
                  </a:solidFill>
                </a:ln>
                <a:solidFill>
                  <a:srgbClr val="00FF00"/>
                </a:solidFill>
                <a:latin typeface=".VnAvantH" pitchFamily="34" charset="0"/>
              </a:rPr>
              <a:t>See you again!</a:t>
            </a:r>
          </a:p>
        </p:txBody>
      </p:sp>
    </p:spTree>
    <p:extLst>
      <p:ext uri="{BB962C8B-B14F-4D97-AF65-F5344CB8AC3E}">
        <p14:creationId xmlns:p14="http://schemas.microsoft.com/office/powerpoint/2010/main" val="1279083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79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828800" y="3619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3" name="TextBox 12"/>
          <p:cNvSpPr txBox="1">
            <a:spLocks noChangeArrowheads="1"/>
          </p:cNvSpPr>
          <p:nvPr/>
        </p:nvSpPr>
        <p:spPr bwMode="auto">
          <a:xfrm>
            <a:off x="1828800" y="5486400"/>
            <a:ext cx="5715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a:solidFill>
                  <a:srgbClr val="003300"/>
                </a:solidFill>
                <a:cs typeface="Times New Roman" pitchFamily="18" charset="0"/>
              </a:rPr>
              <a:t>Country house</a:t>
            </a:r>
          </a:p>
        </p:txBody>
      </p:sp>
      <p:pic>
        <p:nvPicPr>
          <p:cNvPr id="28676" name="Picture 2" descr="Historical tradition of modernist architecture in Vietnam - Antidote to  Burn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3775"/>
            <a:ext cx="7086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099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0574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9" name="TextBox 8"/>
          <p:cNvSpPr txBox="1">
            <a:spLocks noChangeArrowheads="1"/>
          </p:cNvSpPr>
          <p:nvPr/>
        </p:nvSpPr>
        <p:spPr bwMode="auto">
          <a:xfrm>
            <a:off x="2652713" y="5638800"/>
            <a:ext cx="36861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b="1">
                <a:solidFill>
                  <a:srgbClr val="003300"/>
                </a:solidFill>
                <a:cs typeface="Times New Roman" pitchFamily="18" charset="0"/>
              </a:rPr>
              <a:t> </a:t>
            </a:r>
            <a:r>
              <a:rPr lang="en-US" altLang="en-US" sz="3500" b="1">
                <a:solidFill>
                  <a:srgbClr val="003300"/>
                </a:solidFill>
                <a:cs typeface="Times New Roman" pitchFamily="18" charset="0"/>
              </a:rPr>
              <a:t>Town</a:t>
            </a:r>
            <a:r>
              <a:rPr lang="en-US" altLang="en-US" b="1">
                <a:solidFill>
                  <a:srgbClr val="003300"/>
                </a:solidFill>
                <a:cs typeface="Times New Roman" pitchFamily="18" charset="0"/>
              </a:rPr>
              <a:t> </a:t>
            </a:r>
            <a:r>
              <a:rPr lang="en-US" altLang="en-US" sz="3500" b="1">
                <a:solidFill>
                  <a:srgbClr val="003300"/>
                </a:solidFill>
                <a:cs typeface="Times New Roman" pitchFamily="18" charset="0"/>
              </a:rPr>
              <a:t>house</a:t>
            </a:r>
          </a:p>
        </p:txBody>
      </p:sp>
      <p:pic>
        <p:nvPicPr>
          <p:cNvPr id="29700" name="Picture 6" descr="Ingenious Townhouse in Saigon is an Enigmatic, Light-filled De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3152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824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2" name="TextBox 11"/>
          <p:cNvSpPr txBox="1">
            <a:spLocks noChangeArrowheads="1"/>
          </p:cNvSpPr>
          <p:nvPr/>
        </p:nvSpPr>
        <p:spPr bwMode="auto">
          <a:xfrm>
            <a:off x="2976563" y="6084888"/>
            <a:ext cx="435082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dirty="0" smtClean="0">
                <a:solidFill>
                  <a:srgbClr val="003300"/>
                </a:solidFill>
                <a:cs typeface="Times New Roman" pitchFamily="18" charset="0"/>
              </a:rPr>
              <a:t>flat = apartment</a:t>
            </a:r>
            <a:endParaRPr lang="en-US" altLang="en-US" sz="3500" b="1" dirty="0">
              <a:solidFill>
                <a:srgbClr val="003300"/>
              </a:solidFill>
              <a:cs typeface="Times New Roman" pitchFamily="18" charset="0"/>
            </a:endParaRPr>
          </a:p>
        </p:txBody>
      </p:sp>
      <p:pic>
        <p:nvPicPr>
          <p:cNvPr id="30724" name="Picture 2" descr="Xi Riverview Palace for rent in Thao Dien Ward, District 2, Ho Chi Minh  City,villa for rent in thao dien, an phu, district 2, ho chi minh,  apartment for rent in t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95338"/>
            <a:ext cx="746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734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050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4" name="TextBox 13"/>
          <p:cNvSpPr txBox="1">
            <a:spLocks noChangeArrowheads="1"/>
          </p:cNvSpPr>
          <p:nvPr/>
        </p:nvSpPr>
        <p:spPr bwMode="auto">
          <a:xfrm>
            <a:off x="3324225" y="6227763"/>
            <a:ext cx="32766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a:solidFill>
                  <a:srgbClr val="003300"/>
                </a:solidFill>
                <a:cs typeface="Times New Roman" pitchFamily="18" charset="0"/>
              </a:rPr>
              <a:t>Stilt</a:t>
            </a:r>
            <a:r>
              <a:rPr lang="en-US" altLang="en-US" b="1">
                <a:solidFill>
                  <a:srgbClr val="003300"/>
                </a:solidFill>
                <a:cs typeface="Times New Roman" pitchFamily="18" charset="0"/>
              </a:rPr>
              <a:t> </a:t>
            </a:r>
            <a:r>
              <a:rPr lang="en-US" altLang="en-US" sz="3500" b="1">
                <a:solidFill>
                  <a:srgbClr val="003300"/>
                </a:solidFill>
                <a:cs typeface="Times New Roman" pitchFamily="18" charset="0"/>
              </a:rPr>
              <a:t>house</a:t>
            </a:r>
          </a:p>
        </p:txBody>
      </p:sp>
      <p:pic>
        <p:nvPicPr>
          <p:cNvPr id="31748" name="Picture 4" descr="Ho Chi Minh'S Stilt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315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58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2" fill="hold" grpId="0" nodeType="with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0574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0" name="Rectangle 9"/>
          <p:cNvSpPr>
            <a:spLocks noChangeArrowheads="1"/>
          </p:cNvSpPr>
          <p:nvPr/>
        </p:nvSpPr>
        <p:spPr bwMode="auto">
          <a:xfrm>
            <a:off x="3986213" y="5648325"/>
            <a:ext cx="10922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500" b="1">
                <a:solidFill>
                  <a:srgbClr val="003300"/>
                </a:solidFill>
                <a:latin typeface="Times New Roman" pitchFamily="18" charset="0"/>
                <a:cs typeface="Times New Roman" pitchFamily="18" charset="0"/>
              </a:rPr>
              <a:t>Villa</a:t>
            </a:r>
          </a:p>
        </p:txBody>
      </p:sp>
      <p:pic>
        <p:nvPicPr>
          <p:cNvPr id="32772" name="Picture 2" descr="Tropical Luxury villa, Mui Ne, Vietnam - Booki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762000"/>
            <a:ext cx="72532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52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5" name="TextBox 14"/>
          <p:cNvSpPr txBox="1">
            <a:spLocks noChangeArrowheads="1"/>
          </p:cNvSpPr>
          <p:nvPr/>
        </p:nvSpPr>
        <p:spPr bwMode="auto">
          <a:xfrm>
            <a:off x="2438400" y="6019800"/>
            <a:ext cx="48768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dirty="0">
                <a:solidFill>
                  <a:srgbClr val="003300"/>
                </a:solidFill>
                <a:cs typeface="Times New Roman" pitchFamily="18" charset="0"/>
              </a:rPr>
              <a:t>Mobile house </a:t>
            </a:r>
            <a:r>
              <a:rPr lang="en-US" altLang="en-US" sz="3500" b="1" dirty="0" smtClean="0">
                <a:solidFill>
                  <a:srgbClr val="003300"/>
                </a:solidFill>
                <a:cs typeface="Times New Roman" pitchFamily="18" charset="0"/>
              </a:rPr>
              <a:t> </a:t>
            </a:r>
            <a:endParaRPr lang="en-US" altLang="en-US" sz="3500" b="1" dirty="0">
              <a:solidFill>
                <a:srgbClr val="003300"/>
              </a:solidFill>
              <a:cs typeface="Times New Roman" pitchFamily="18" charset="0"/>
            </a:endParaRPr>
          </a:p>
        </p:txBody>
      </p:sp>
      <p:pic>
        <p:nvPicPr>
          <p:cNvPr id="33796" name="Picture 2" descr="A caravan at our qickstop - Picture of Alvkarleby Turist och  Konferenshotell - Tripadvi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467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391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1292</TotalTime>
  <Words>891</Words>
  <Application>Microsoft Office PowerPoint</Application>
  <PresentationFormat>On-screen Show (4:3)</PresentationFormat>
  <Paragraphs>139</Paragraphs>
  <Slides>33</Slides>
  <Notes>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108</cp:revision>
  <dcterms:created xsi:type="dcterms:W3CDTF">2020-12-09T02:04:09Z</dcterms:created>
  <dcterms:modified xsi:type="dcterms:W3CDTF">2025-04-13T12:11:04Z</dcterms:modified>
</cp:coreProperties>
</file>