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71" r:id="rId6"/>
    <p:sldId id="258" r:id="rId7"/>
    <p:sldId id="286" r:id="rId8"/>
    <p:sldId id="261" r:id="rId9"/>
    <p:sldId id="280" r:id="rId10"/>
    <p:sldId id="262" r:id="rId11"/>
    <p:sldId id="290" r:id="rId12"/>
    <p:sldId id="287" r:id="rId13"/>
    <p:sldId id="263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DE1D8"/>
    <a:srgbClr val="0084B1"/>
    <a:srgbClr val="8CB862"/>
    <a:srgbClr val="F16649"/>
    <a:srgbClr val="C0E6EA"/>
    <a:srgbClr val="E2F4F6"/>
    <a:srgbClr val="D6EFF2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651" y="-269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9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" y="42732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8043666" cy="1569660"/>
          </a:xfrm>
          <a:prstGeom prst="rect">
            <a:avLst/>
          </a:prstGeom>
          <a:solidFill>
            <a:srgbClr val="FDE1D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Student A looks at the pictures of Nick’s house on this page. Student B looks at the pictures of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house on page 25. Ask questions to find the differences between the two houses.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727369"/>
            <a:ext cx="4532812" cy="26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64" y="3997233"/>
            <a:ext cx="4443335" cy="27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0"/>
            <a:ext cx="5225144" cy="3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18" y="3349216"/>
            <a:ext cx="5122001" cy="35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0091" y="274320"/>
            <a:ext cx="3122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.VnArial Narrow" pitchFamily="34" charset="0"/>
              </a:rPr>
              <a:t>* Nick’s house</a:t>
            </a:r>
            <a:endParaRPr lang="en-GB" sz="2000" b="1" dirty="0">
              <a:solidFill>
                <a:srgbClr val="00B050"/>
              </a:solidFill>
              <a:latin typeface=".VnArial Narrow" pitchFamily="34" charset="0"/>
            </a:endParaRPr>
          </a:p>
          <a:p>
            <a:r>
              <a:rPr lang="en-GB" sz="2000" dirty="0" smtClean="0">
                <a:latin typeface=".VnArial Narrow" pitchFamily="34" charset="0"/>
              </a:rPr>
              <a:t>-    country house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.VnArial Narrow" pitchFamily="34" charset="0"/>
              </a:rPr>
              <a:t>2</a:t>
            </a:r>
            <a:r>
              <a:rPr lang="en-GB" sz="2000" dirty="0" smtClean="0">
                <a:latin typeface=".VnArial Narrow" pitchFamily="34" charset="0"/>
              </a:rPr>
              <a:t> floors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5 rooms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.VnArial Narrow" pitchFamily="34" charset="0"/>
              </a:rPr>
              <a:t>s</a:t>
            </a:r>
            <a:r>
              <a:rPr lang="en-GB" sz="2000" dirty="0" smtClean="0">
                <a:latin typeface=".VnArial Narrow" pitchFamily="34" charset="0"/>
              </a:rPr>
              <a:t>mall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.Vn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95" y="4134112"/>
            <a:ext cx="3122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* </a:t>
            </a:r>
            <a:r>
              <a:rPr lang="en-GB" sz="2000" b="1" dirty="0" err="1" smtClean="0">
                <a:solidFill>
                  <a:srgbClr val="FF0000"/>
                </a:solidFill>
                <a:latin typeface=".VnArial Narrow" pitchFamily="34" charset="0"/>
              </a:rPr>
              <a:t>Mi’s</a:t>
            </a:r>
            <a:r>
              <a:rPr lang="en-GB" sz="2000" b="1" dirty="0" smtClean="0">
                <a:solidFill>
                  <a:srgbClr val="FF0000"/>
                </a:solidFill>
                <a:latin typeface=".VnArial Narrow" pitchFamily="34" charset="0"/>
              </a:rPr>
              <a:t> house</a:t>
            </a:r>
            <a:endParaRPr lang="en-GB" sz="2000" dirty="0" smtClean="0">
              <a:latin typeface=".VnArial Narrow" pitchFamily="34" charset="0"/>
            </a:endParaRPr>
          </a:p>
          <a:p>
            <a:r>
              <a:rPr lang="en-GB" sz="2000" dirty="0" smtClean="0">
                <a:latin typeface=".VnArial Narrow" pitchFamily="34" charset="0"/>
              </a:rPr>
              <a:t>- City house</a:t>
            </a:r>
          </a:p>
          <a:p>
            <a:r>
              <a:rPr lang="en-GB" sz="2000" dirty="0" smtClean="0">
                <a:latin typeface=".VnArial Narrow" pitchFamily="34" charset="0"/>
              </a:rPr>
              <a:t>- 3 floors</a:t>
            </a:r>
          </a:p>
          <a:p>
            <a:r>
              <a:rPr lang="en-GB" sz="2000" dirty="0" smtClean="0">
                <a:latin typeface=".VnArial Narrow" pitchFamily="34" charset="0"/>
              </a:rPr>
              <a:t>- 7 rooms</a:t>
            </a:r>
          </a:p>
          <a:p>
            <a:r>
              <a:rPr lang="en-GB" sz="2000" smtClean="0">
                <a:latin typeface=".VnArial Narrow" pitchFamily="34" charset="0"/>
              </a:rPr>
              <a:t>- big</a:t>
            </a:r>
            <a:endParaRPr lang="en-GB" sz="2000" dirty="0" smtClean="0">
              <a:latin typeface=".VnArial Narrow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83" y="3441078"/>
            <a:ext cx="8229600" cy="185330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Nick lives in 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house. Where does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live?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lives in a town house.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2: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Is Nick’s house small? What about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Yes, it is.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 is big.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17" y="1661"/>
            <a:ext cx="287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Work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pairs</a:t>
            </a:r>
            <a:endParaRPr lang="en-GB" sz="2400" dirty="0"/>
          </a:p>
        </p:txBody>
      </p:sp>
      <p:pic>
        <p:nvPicPr>
          <p:cNvPr id="10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54" y="4829664"/>
            <a:ext cx="1455779" cy="17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4" y="463326"/>
            <a:ext cx="3867968" cy="26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3" y="421066"/>
            <a:ext cx="4285219" cy="27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partner about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846319"/>
            <a:ext cx="2105195" cy="2041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4102" y="146606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my house 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It is a small house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country.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my house such as living room, bathroom, dining room, my room and my parent’s room.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There is a sofa, a coffee table and two stools in the living room. There are six chairs and a table, and a fridge in the dining room. The kitchen is big and fully equipped. There is a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bed , 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table, a chair and a bookshelf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bedroom. There is a sink and a toilet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bathroom…..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house..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010" y="1018903"/>
            <a:ext cx="2582091" cy="31446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MODEL WRITING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28540" y="1411180"/>
            <a:ext cx="3239588" cy="3509588"/>
            <a:chOff x="1401" y="892"/>
            <a:chExt cx="5520" cy="437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408" y="1107"/>
              <a:ext cx="5498" cy="4143"/>
            </a:xfrm>
            <a:custGeom>
              <a:avLst/>
              <a:gdLst>
                <a:gd name="T0" fmla="+- 0 1485 1409"/>
                <a:gd name="T1" fmla="*/ T0 w 5498"/>
                <a:gd name="T2" fmla="+- 0 1213 1107"/>
                <a:gd name="T3" fmla="*/ 1213 h 4143"/>
                <a:gd name="T4" fmla="+- 0 1521 1409"/>
                <a:gd name="T5" fmla="*/ T4 w 5498"/>
                <a:gd name="T6" fmla="+- 0 1527 1107"/>
                <a:gd name="T7" fmla="*/ 1527 h 4143"/>
                <a:gd name="T8" fmla="+- 0 1542 1409"/>
                <a:gd name="T9" fmla="*/ T8 w 5498"/>
                <a:gd name="T10" fmla="+- 0 1826 1107"/>
                <a:gd name="T11" fmla="*/ 1826 h 4143"/>
                <a:gd name="T12" fmla="+- 0 1551 1409"/>
                <a:gd name="T13" fmla="*/ T12 w 5498"/>
                <a:gd name="T14" fmla="+- 0 2109 1107"/>
                <a:gd name="T15" fmla="*/ 2109 h 4143"/>
                <a:gd name="T16" fmla="+- 0 1551 1409"/>
                <a:gd name="T17" fmla="*/ T16 w 5498"/>
                <a:gd name="T18" fmla="+- 0 2378 1107"/>
                <a:gd name="T19" fmla="*/ 2378 h 4143"/>
                <a:gd name="T20" fmla="+- 0 1544 1409"/>
                <a:gd name="T21" fmla="*/ T20 w 5498"/>
                <a:gd name="T22" fmla="+- 0 2632 1107"/>
                <a:gd name="T23" fmla="*/ 2632 h 4143"/>
                <a:gd name="T24" fmla="+- 0 1510 1409"/>
                <a:gd name="T25" fmla="*/ T24 w 5498"/>
                <a:gd name="T26" fmla="+- 0 3239 1107"/>
                <a:gd name="T27" fmla="*/ 3239 h 4143"/>
                <a:gd name="T28" fmla="+- 0 1498 1409"/>
                <a:gd name="T29" fmla="*/ T28 w 5498"/>
                <a:gd name="T30" fmla="+- 0 3507 1107"/>
                <a:gd name="T31" fmla="*/ 3507 h 4143"/>
                <a:gd name="T32" fmla="+- 0 1495 1409"/>
                <a:gd name="T33" fmla="*/ T32 w 5498"/>
                <a:gd name="T34" fmla="+- 0 3692 1107"/>
                <a:gd name="T35" fmla="*/ 3692 h 4143"/>
                <a:gd name="T36" fmla="+- 0 1572 1409"/>
                <a:gd name="T37" fmla="*/ T36 w 5498"/>
                <a:gd name="T38" fmla="+- 0 4375 1107"/>
                <a:gd name="T39" fmla="*/ 4375 h 4143"/>
                <a:gd name="T40" fmla="+- 0 1409 1409"/>
                <a:gd name="T41" fmla="*/ T40 w 5498"/>
                <a:gd name="T42" fmla="+- 0 5137 1107"/>
                <a:gd name="T43" fmla="*/ 5137 h 4143"/>
                <a:gd name="T44" fmla="+- 0 1636 1409"/>
                <a:gd name="T45" fmla="*/ T44 w 5498"/>
                <a:gd name="T46" fmla="+- 0 5058 1107"/>
                <a:gd name="T47" fmla="*/ 5058 h 4143"/>
                <a:gd name="T48" fmla="+- 0 1835 1409"/>
                <a:gd name="T49" fmla="*/ T48 w 5498"/>
                <a:gd name="T50" fmla="+- 0 5030 1107"/>
                <a:gd name="T51" fmla="*/ 5030 h 4143"/>
                <a:gd name="T52" fmla="+- 0 2090 1409"/>
                <a:gd name="T53" fmla="*/ T52 w 5498"/>
                <a:gd name="T54" fmla="+- 0 5024 1107"/>
                <a:gd name="T55" fmla="*/ 5024 h 4143"/>
                <a:gd name="T56" fmla="+- 0 2406 1409"/>
                <a:gd name="T57" fmla="*/ T56 w 5498"/>
                <a:gd name="T58" fmla="+- 0 5047 1107"/>
                <a:gd name="T59" fmla="*/ 5047 h 4143"/>
                <a:gd name="T60" fmla="+- 0 2799 1409"/>
                <a:gd name="T61" fmla="*/ T60 w 5498"/>
                <a:gd name="T62" fmla="+- 0 5103 1107"/>
                <a:gd name="T63" fmla="*/ 5103 h 4143"/>
                <a:gd name="T64" fmla="+- 0 3047 1409"/>
                <a:gd name="T65" fmla="*/ T64 w 5498"/>
                <a:gd name="T66" fmla="+- 0 5124 1107"/>
                <a:gd name="T67" fmla="*/ 5124 h 4143"/>
                <a:gd name="T68" fmla="+- 0 3319 1409"/>
                <a:gd name="T69" fmla="*/ T68 w 5498"/>
                <a:gd name="T70" fmla="+- 0 5136 1107"/>
                <a:gd name="T71" fmla="*/ 5136 h 4143"/>
                <a:gd name="T72" fmla="+- 0 3600 1409"/>
                <a:gd name="T73" fmla="*/ T72 w 5498"/>
                <a:gd name="T74" fmla="+- 0 5139 1107"/>
                <a:gd name="T75" fmla="*/ 5139 h 4143"/>
                <a:gd name="T76" fmla="+- 0 3875 1409"/>
                <a:gd name="T77" fmla="*/ T76 w 5498"/>
                <a:gd name="T78" fmla="+- 0 5134 1107"/>
                <a:gd name="T79" fmla="*/ 5134 h 4143"/>
                <a:gd name="T80" fmla="+- 0 4129 1409"/>
                <a:gd name="T81" fmla="*/ T80 w 5498"/>
                <a:gd name="T82" fmla="+- 0 5124 1107"/>
                <a:gd name="T83" fmla="*/ 5124 h 4143"/>
                <a:gd name="T84" fmla="+- 0 4348 1409"/>
                <a:gd name="T85" fmla="*/ T84 w 5498"/>
                <a:gd name="T86" fmla="+- 0 5108 1107"/>
                <a:gd name="T87" fmla="*/ 5108 h 4143"/>
                <a:gd name="T88" fmla="+- 0 5386 1409"/>
                <a:gd name="T89" fmla="*/ T88 w 5498"/>
                <a:gd name="T90" fmla="+- 0 4965 1107"/>
                <a:gd name="T91" fmla="*/ 4965 h 4143"/>
                <a:gd name="T92" fmla="+- 0 6846 1409"/>
                <a:gd name="T93" fmla="*/ T92 w 5498"/>
                <a:gd name="T94" fmla="+- 0 5250 1107"/>
                <a:gd name="T95" fmla="*/ 5250 h 4143"/>
                <a:gd name="T96" fmla="+- 0 6766 1409"/>
                <a:gd name="T97" fmla="*/ T96 w 5498"/>
                <a:gd name="T98" fmla="+- 0 5046 1107"/>
                <a:gd name="T99" fmla="*/ 5046 h 4143"/>
                <a:gd name="T100" fmla="+- 0 6736 1409"/>
                <a:gd name="T101" fmla="*/ T100 w 5498"/>
                <a:gd name="T102" fmla="+- 0 4833 1107"/>
                <a:gd name="T103" fmla="*/ 4833 h 4143"/>
                <a:gd name="T104" fmla="+- 0 6749 1409"/>
                <a:gd name="T105" fmla="*/ T104 w 5498"/>
                <a:gd name="T106" fmla="+- 0 4594 1107"/>
                <a:gd name="T107" fmla="*/ 4594 h 4143"/>
                <a:gd name="T108" fmla="+- 0 6783 1409"/>
                <a:gd name="T109" fmla="*/ T108 w 5498"/>
                <a:gd name="T110" fmla="+- 0 4372 1107"/>
                <a:gd name="T111" fmla="*/ 4372 h 4143"/>
                <a:gd name="T112" fmla="+- 0 6863 1409"/>
                <a:gd name="T113" fmla="*/ T112 w 5498"/>
                <a:gd name="T114" fmla="+- 0 3936 1107"/>
                <a:gd name="T115" fmla="*/ 3936 h 4143"/>
                <a:gd name="T116" fmla="+- 0 6899 1409"/>
                <a:gd name="T117" fmla="*/ T116 w 5498"/>
                <a:gd name="T118" fmla="+- 0 3664 1107"/>
                <a:gd name="T119" fmla="*/ 3664 h 4143"/>
                <a:gd name="T120" fmla="+- 0 6903 1409"/>
                <a:gd name="T121" fmla="*/ T120 w 5498"/>
                <a:gd name="T122" fmla="+- 0 3434 1107"/>
                <a:gd name="T123" fmla="*/ 3434 h 4143"/>
                <a:gd name="T124" fmla="+- 0 6856 1409"/>
                <a:gd name="T125" fmla="*/ T124 w 5498"/>
                <a:gd name="T126" fmla="+- 0 3286 1107"/>
                <a:gd name="T127" fmla="*/ 3286 h 4143"/>
                <a:gd name="T128" fmla="+- 0 6714 1409"/>
                <a:gd name="T129" fmla="*/ T128 w 5498"/>
                <a:gd name="T130" fmla="+- 0 2234 1107"/>
                <a:gd name="T131" fmla="*/ 2234 h 4143"/>
                <a:gd name="T132" fmla="+- 0 6698 1409"/>
                <a:gd name="T133" fmla="*/ T132 w 5498"/>
                <a:gd name="T134" fmla="+- 0 1213 1107"/>
                <a:gd name="T135" fmla="*/ 1213 h 4143"/>
                <a:gd name="T136" fmla="+- 0 6456 1409"/>
                <a:gd name="T137" fmla="*/ T136 w 5498"/>
                <a:gd name="T138" fmla="+- 0 1228 1107"/>
                <a:gd name="T139" fmla="*/ 1228 h 4143"/>
                <a:gd name="T140" fmla="+- 0 6162 1409"/>
                <a:gd name="T141" fmla="*/ T140 w 5498"/>
                <a:gd name="T142" fmla="+- 0 1220 1107"/>
                <a:gd name="T143" fmla="*/ 1220 h 4143"/>
                <a:gd name="T144" fmla="+- 0 5708 1409"/>
                <a:gd name="T145" fmla="*/ T144 w 5498"/>
                <a:gd name="T146" fmla="+- 0 1201 1107"/>
                <a:gd name="T147" fmla="*/ 1201 h 4143"/>
                <a:gd name="T148" fmla="+- 0 5546 1409"/>
                <a:gd name="T149" fmla="*/ T148 w 5498"/>
                <a:gd name="T150" fmla="+- 0 1213 1107"/>
                <a:gd name="T151" fmla="*/ 1213 h 4143"/>
                <a:gd name="T152" fmla="+- 0 5347 1409"/>
                <a:gd name="T153" fmla="*/ T152 w 5498"/>
                <a:gd name="T154" fmla="+- 0 1242 1107"/>
                <a:gd name="T155" fmla="*/ 1242 h 4143"/>
                <a:gd name="T156" fmla="+- 0 5088 1409"/>
                <a:gd name="T157" fmla="*/ T156 w 5498"/>
                <a:gd name="T158" fmla="+- 0 1248 1107"/>
                <a:gd name="T159" fmla="*/ 1248 h 4143"/>
                <a:gd name="T160" fmla="+- 0 4832 1409"/>
                <a:gd name="T161" fmla="*/ T160 w 5498"/>
                <a:gd name="T162" fmla="+- 0 1233 1107"/>
                <a:gd name="T163" fmla="*/ 1233 h 4143"/>
                <a:gd name="T164" fmla="+- 0 4638 1409"/>
                <a:gd name="T165" fmla="*/ T164 w 5498"/>
                <a:gd name="T166" fmla="+- 0 1202 1107"/>
                <a:gd name="T167" fmla="*/ 1202 h 4143"/>
                <a:gd name="T168" fmla="+- 0 4437 1409"/>
                <a:gd name="T169" fmla="*/ T168 w 5498"/>
                <a:gd name="T170" fmla="+- 0 1174 1107"/>
                <a:gd name="T171" fmla="*/ 1174 h 4143"/>
                <a:gd name="T172" fmla="+- 0 4200 1409"/>
                <a:gd name="T173" fmla="*/ T172 w 5498"/>
                <a:gd name="T174" fmla="+- 0 1161 1107"/>
                <a:gd name="T175" fmla="*/ 1161 h 4143"/>
                <a:gd name="T176" fmla="+- 0 3940 1409"/>
                <a:gd name="T177" fmla="*/ T176 w 5498"/>
                <a:gd name="T178" fmla="+- 0 1173 1107"/>
                <a:gd name="T179" fmla="*/ 1173 h 4143"/>
                <a:gd name="T180" fmla="+- 0 3611 1409"/>
                <a:gd name="T181" fmla="*/ T180 w 5498"/>
                <a:gd name="T182" fmla="+- 0 1223 1107"/>
                <a:gd name="T183" fmla="*/ 1223 h 4143"/>
                <a:gd name="T184" fmla="+- 0 3372 1409"/>
                <a:gd name="T185" fmla="*/ T184 w 5498"/>
                <a:gd name="T186" fmla="+- 0 1239 1107"/>
                <a:gd name="T187" fmla="*/ 1239 h 4143"/>
                <a:gd name="T188" fmla="+- 0 3127 1409"/>
                <a:gd name="T189" fmla="*/ T188 w 5498"/>
                <a:gd name="T190" fmla="+- 0 1235 1107"/>
                <a:gd name="T191" fmla="*/ 1235 h 4143"/>
                <a:gd name="T192" fmla="+- 0 2889 1409"/>
                <a:gd name="T193" fmla="*/ T192 w 5498"/>
                <a:gd name="T194" fmla="+- 0 1214 1107"/>
                <a:gd name="T195" fmla="*/ 1214 h 4143"/>
                <a:gd name="T196" fmla="+- 0 2672 1409"/>
                <a:gd name="T197" fmla="*/ T196 w 5498"/>
                <a:gd name="T198" fmla="+- 0 1177 1107"/>
                <a:gd name="T199" fmla="*/ 1177 h 4143"/>
                <a:gd name="T200" fmla="+- 0 2227 1409"/>
                <a:gd name="T201" fmla="*/ T200 w 5498"/>
                <a:gd name="T202" fmla="+- 0 1107 1107"/>
                <a:gd name="T203" fmla="*/ 1107 h 4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5498" h="4143">
                  <a:moveTo>
                    <a:pt x="818" y="0"/>
                  </a:moveTo>
                  <a:lnTo>
                    <a:pt x="545" y="31"/>
                  </a:lnTo>
                  <a:lnTo>
                    <a:pt x="76" y="106"/>
                  </a:lnTo>
                  <a:lnTo>
                    <a:pt x="90" y="212"/>
                  </a:lnTo>
                  <a:lnTo>
                    <a:pt x="102" y="317"/>
                  </a:lnTo>
                  <a:lnTo>
                    <a:pt x="112" y="420"/>
                  </a:lnTo>
                  <a:lnTo>
                    <a:pt x="121" y="522"/>
                  </a:lnTo>
                  <a:lnTo>
                    <a:pt x="128" y="621"/>
                  </a:lnTo>
                  <a:lnTo>
                    <a:pt x="133" y="719"/>
                  </a:lnTo>
                  <a:lnTo>
                    <a:pt x="138" y="815"/>
                  </a:lnTo>
                  <a:lnTo>
                    <a:pt x="141" y="910"/>
                  </a:lnTo>
                  <a:lnTo>
                    <a:pt x="142" y="1002"/>
                  </a:lnTo>
                  <a:lnTo>
                    <a:pt x="143" y="1094"/>
                  </a:lnTo>
                  <a:lnTo>
                    <a:pt x="143" y="1183"/>
                  </a:lnTo>
                  <a:lnTo>
                    <a:pt x="142" y="1271"/>
                  </a:lnTo>
                  <a:lnTo>
                    <a:pt x="140" y="1357"/>
                  </a:lnTo>
                  <a:lnTo>
                    <a:pt x="138" y="1442"/>
                  </a:lnTo>
                  <a:lnTo>
                    <a:pt x="135" y="1525"/>
                  </a:lnTo>
                  <a:lnTo>
                    <a:pt x="131" y="1606"/>
                  </a:lnTo>
                  <a:lnTo>
                    <a:pt x="123" y="1764"/>
                  </a:lnTo>
                  <a:lnTo>
                    <a:pt x="101" y="2132"/>
                  </a:lnTo>
                  <a:lnTo>
                    <a:pt x="94" y="2269"/>
                  </a:lnTo>
                  <a:lnTo>
                    <a:pt x="91" y="2335"/>
                  </a:lnTo>
                  <a:lnTo>
                    <a:pt x="89" y="2400"/>
                  </a:lnTo>
                  <a:lnTo>
                    <a:pt x="87" y="2463"/>
                  </a:lnTo>
                  <a:lnTo>
                    <a:pt x="86" y="2525"/>
                  </a:lnTo>
                  <a:lnTo>
                    <a:pt x="86" y="2585"/>
                  </a:lnTo>
                  <a:lnTo>
                    <a:pt x="89" y="2702"/>
                  </a:lnTo>
                  <a:lnTo>
                    <a:pt x="98" y="2813"/>
                  </a:lnTo>
                  <a:lnTo>
                    <a:pt x="163" y="3268"/>
                  </a:lnTo>
                  <a:lnTo>
                    <a:pt x="169" y="3501"/>
                  </a:lnTo>
                  <a:lnTo>
                    <a:pt x="118" y="3720"/>
                  </a:lnTo>
                  <a:lnTo>
                    <a:pt x="0" y="4030"/>
                  </a:lnTo>
                  <a:lnTo>
                    <a:pt x="36" y="4013"/>
                  </a:lnTo>
                  <a:lnTo>
                    <a:pt x="122" y="3979"/>
                  </a:lnTo>
                  <a:lnTo>
                    <a:pt x="227" y="3951"/>
                  </a:lnTo>
                  <a:lnTo>
                    <a:pt x="288" y="3940"/>
                  </a:lnTo>
                  <a:lnTo>
                    <a:pt x="354" y="3930"/>
                  </a:lnTo>
                  <a:lnTo>
                    <a:pt x="426" y="3923"/>
                  </a:lnTo>
                  <a:lnTo>
                    <a:pt x="505" y="3918"/>
                  </a:lnTo>
                  <a:lnTo>
                    <a:pt x="589" y="3916"/>
                  </a:lnTo>
                  <a:lnTo>
                    <a:pt x="681" y="3917"/>
                  </a:lnTo>
                  <a:lnTo>
                    <a:pt x="779" y="3921"/>
                  </a:lnTo>
                  <a:lnTo>
                    <a:pt x="884" y="3929"/>
                  </a:lnTo>
                  <a:lnTo>
                    <a:pt x="997" y="3940"/>
                  </a:lnTo>
                  <a:lnTo>
                    <a:pt x="1117" y="3956"/>
                  </a:lnTo>
                  <a:lnTo>
                    <a:pt x="1315" y="3986"/>
                  </a:lnTo>
                  <a:lnTo>
                    <a:pt x="1390" y="3996"/>
                  </a:lnTo>
                  <a:lnTo>
                    <a:pt x="1469" y="4004"/>
                  </a:lnTo>
                  <a:lnTo>
                    <a:pt x="1552" y="4011"/>
                  </a:lnTo>
                  <a:lnTo>
                    <a:pt x="1638" y="4017"/>
                  </a:lnTo>
                  <a:lnTo>
                    <a:pt x="1727" y="4022"/>
                  </a:lnTo>
                  <a:lnTo>
                    <a:pt x="1818" y="4026"/>
                  </a:lnTo>
                  <a:lnTo>
                    <a:pt x="1910" y="4029"/>
                  </a:lnTo>
                  <a:lnTo>
                    <a:pt x="2004" y="4031"/>
                  </a:lnTo>
                  <a:lnTo>
                    <a:pt x="2098" y="4032"/>
                  </a:lnTo>
                  <a:lnTo>
                    <a:pt x="2191" y="4032"/>
                  </a:lnTo>
                  <a:lnTo>
                    <a:pt x="2284" y="4031"/>
                  </a:lnTo>
                  <a:lnTo>
                    <a:pt x="2376" y="4030"/>
                  </a:lnTo>
                  <a:lnTo>
                    <a:pt x="2466" y="4027"/>
                  </a:lnTo>
                  <a:lnTo>
                    <a:pt x="2554" y="4025"/>
                  </a:lnTo>
                  <a:lnTo>
                    <a:pt x="2639" y="4021"/>
                  </a:lnTo>
                  <a:lnTo>
                    <a:pt x="2720" y="4017"/>
                  </a:lnTo>
                  <a:lnTo>
                    <a:pt x="2798" y="4012"/>
                  </a:lnTo>
                  <a:lnTo>
                    <a:pt x="2871" y="4007"/>
                  </a:lnTo>
                  <a:lnTo>
                    <a:pt x="2939" y="4001"/>
                  </a:lnTo>
                  <a:lnTo>
                    <a:pt x="3001" y="3995"/>
                  </a:lnTo>
                  <a:lnTo>
                    <a:pt x="3106" y="3982"/>
                  </a:lnTo>
                  <a:lnTo>
                    <a:pt x="3977" y="3858"/>
                  </a:lnTo>
                  <a:lnTo>
                    <a:pt x="4509" y="3834"/>
                  </a:lnTo>
                  <a:lnTo>
                    <a:pt x="4924" y="3923"/>
                  </a:lnTo>
                  <a:lnTo>
                    <a:pt x="5437" y="4143"/>
                  </a:lnTo>
                  <a:lnTo>
                    <a:pt x="5404" y="4075"/>
                  </a:lnTo>
                  <a:lnTo>
                    <a:pt x="5377" y="4007"/>
                  </a:lnTo>
                  <a:lnTo>
                    <a:pt x="5357" y="3939"/>
                  </a:lnTo>
                  <a:lnTo>
                    <a:pt x="5342" y="3870"/>
                  </a:lnTo>
                  <a:lnTo>
                    <a:pt x="5332" y="3799"/>
                  </a:lnTo>
                  <a:lnTo>
                    <a:pt x="5327" y="3726"/>
                  </a:lnTo>
                  <a:lnTo>
                    <a:pt x="5327" y="3650"/>
                  </a:lnTo>
                  <a:lnTo>
                    <a:pt x="5331" y="3571"/>
                  </a:lnTo>
                  <a:lnTo>
                    <a:pt x="5340" y="3487"/>
                  </a:lnTo>
                  <a:lnTo>
                    <a:pt x="5351" y="3398"/>
                  </a:lnTo>
                  <a:lnTo>
                    <a:pt x="5362" y="3336"/>
                  </a:lnTo>
                  <a:lnTo>
                    <a:pt x="5374" y="3265"/>
                  </a:lnTo>
                  <a:lnTo>
                    <a:pt x="5422" y="3013"/>
                  </a:lnTo>
                  <a:lnTo>
                    <a:pt x="5439" y="2922"/>
                  </a:lnTo>
                  <a:lnTo>
                    <a:pt x="5454" y="2829"/>
                  </a:lnTo>
                  <a:lnTo>
                    <a:pt x="5469" y="2736"/>
                  </a:lnTo>
                  <a:lnTo>
                    <a:pt x="5481" y="2645"/>
                  </a:lnTo>
                  <a:lnTo>
                    <a:pt x="5490" y="2557"/>
                  </a:lnTo>
                  <a:lnTo>
                    <a:pt x="5496" y="2474"/>
                  </a:lnTo>
                  <a:lnTo>
                    <a:pt x="5498" y="2396"/>
                  </a:lnTo>
                  <a:lnTo>
                    <a:pt x="5494" y="2327"/>
                  </a:lnTo>
                  <a:lnTo>
                    <a:pt x="5485" y="2266"/>
                  </a:lnTo>
                  <a:lnTo>
                    <a:pt x="5469" y="2217"/>
                  </a:lnTo>
                  <a:lnTo>
                    <a:pt x="5447" y="2179"/>
                  </a:lnTo>
                  <a:lnTo>
                    <a:pt x="5314" y="1990"/>
                  </a:lnTo>
                  <a:lnTo>
                    <a:pt x="5268" y="1706"/>
                  </a:lnTo>
                  <a:lnTo>
                    <a:pt x="5305" y="1127"/>
                  </a:lnTo>
                  <a:lnTo>
                    <a:pt x="5425" y="54"/>
                  </a:lnTo>
                  <a:lnTo>
                    <a:pt x="5395" y="77"/>
                  </a:lnTo>
                  <a:lnTo>
                    <a:pt x="5289" y="106"/>
                  </a:lnTo>
                  <a:lnTo>
                    <a:pt x="5218" y="115"/>
                  </a:lnTo>
                  <a:lnTo>
                    <a:pt x="5136" y="119"/>
                  </a:lnTo>
                  <a:lnTo>
                    <a:pt x="5047" y="121"/>
                  </a:lnTo>
                  <a:lnTo>
                    <a:pt x="4952" y="120"/>
                  </a:lnTo>
                  <a:lnTo>
                    <a:pt x="4854" y="117"/>
                  </a:lnTo>
                  <a:lnTo>
                    <a:pt x="4753" y="113"/>
                  </a:lnTo>
                  <a:lnTo>
                    <a:pt x="4463" y="99"/>
                  </a:lnTo>
                  <a:lnTo>
                    <a:pt x="4377" y="96"/>
                  </a:lnTo>
                  <a:lnTo>
                    <a:pt x="4299" y="94"/>
                  </a:lnTo>
                  <a:lnTo>
                    <a:pt x="4232" y="95"/>
                  </a:lnTo>
                  <a:lnTo>
                    <a:pt x="4177" y="99"/>
                  </a:lnTo>
                  <a:lnTo>
                    <a:pt x="4137" y="106"/>
                  </a:lnTo>
                  <a:lnTo>
                    <a:pt x="4081" y="118"/>
                  </a:lnTo>
                  <a:lnTo>
                    <a:pt x="4014" y="128"/>
                  </a:lnTo>
                  <a:lnTo>
                    <a:pt x="3938" y="135"/>
                  </a:lnTo>
                  <a:lnTo>
                    <a:pt x="3855" y="140"/>
                  </a:lnTo>
                  <a:lnTo>
                    <a:pt x="3768" y="142"/>
                  </a:lnTo>
                  <a:lnTo>
                    <a:pt x="3679" y="141"/>
                  </a:lnTo>
                  <a:lnTo>
                    <a:pt x="3590" y="138"/>
                  </a:lnTo>
                  <a:lnTo>
                    <a:pt x="3504" y="133"/>
                  </a:lnTo>
                  <a:lnTo>
                    <a:pt x="3423" y="126"/>
                  </a:lnTo>
                  <a:lnTo>
                    <a:pt x="3349" y="117"/>
                  </a:lnTo>
                  <a:lnTo>
                    <a:pt x="3285" y="106"/>
                  </a:lnTo>
                  <a:lnTo>
                    <a:pt x="3229" y="95"/>
                  </a:lnTo>
                  <a:lnTo>
                    <a:pt x="3166" y="84"/>
                  </a:lnTo>
                  <a:lnTo>
                    <a:pt x="3099" y="75"/>
                  </a:lnTo>
                  <a:lnTo>
                    <a:pt x="3028" y="67"/>
                  </a:lnTo>
                  <a:lnTo>
                    <a:pt x="2952" y="60"/>
                  </a:lnTo>
                  <a:lnTo>
                    <a:pt x="2873" y="56"/>
                  </a:lnTo>
                  <a:lnTo>
                    <a:pt x="2791" y="54"/>
                  </a:lnTo>
                  <a:lnTo>
                    <a:pt x="2706" y="55"/>
                  </a:lnTo>
                  <a:lnTo>
                    <a:pt x="2619" y="59"/>
                  </a:lnTo>
                  <a:lnTo>
                    <a:pt x="2531" y="66"/>
                  </a:lnTo>
                  <a:lnTo>
                    <a:pt x="2442" y="77"/>
                  </a:lnTo>
                  <a:lnTo>
                    <a:pt x="2278" y="106"/>
                  </a:lnTo>
                  <a:lnTo>
                    <a:pt x="2202" y="116"/>
                  </a:lnTo>
                  <a:lnTo>
                    <a:pt x="2124" y="124"/>
                  </a:lnTo>
                  <a:lnTo>
                    <a:pt x="2044" y="129"/>
                  </a:lnTo>
                  <a:lnTo>
                    <a:pt x="1963" y="132"/>
                  </a:lnTo>
                  <a:lnTo>
                    <a:pt x="1881" y="133"/>
                  </a:lnTo>
                  <a:lnTo>
                    <a:pt x="1799" y="132"/>
                  </a:lnTo>
                  <a:lnTo>
                    <a:pt x="1718" y="128"/>
                  </a:lnTo>
                  <a:lnTo>
                    <a:pt x="1637" y="123"/>
                  </a:lnTo>
                  <a:lnTo>
                    <a:pt x="1558" y="116"/>
                  </a:lnTo>
                  <a:lnTo>
                    <a:pt x="1480" y="107"/>
                  </a:lnTo>
                  <a:lnTo>
                    <a:pt x="1405" y="96"/>
                  </a:lnTo>
                  <a:lnTo>
                    <a:pt x="1332" y="84"/>
                  </a:lnTo>
                  <a:lnTo>
                    <a:pt x="1263" y="70"/>
                  </a:lnTo>
                  <a:lnTo>
                    <a:pt x="1197" y="54"/>
                  </a:lnTo>
                  <a:lnTo>
                    <a:pt x="1001" y="1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01" y="1105"/>
              <a:ext cx="5520" cy="4160"/>
            </a:xfrm>
            <a:prstGeom prst="rect">
              <a:avLst/>
            </a:prstGeom>
            <a:solidFill>
              <a:srgbClr val="231F2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660" y="1374"/>
              <a:ext cx="4945" cy="3532"/>
            </a:xfrm>
            <a:custGeom>
              <a:avLst/>
              <a:gdLst>
                <a:gd name="T0" fmla="+- 0 6574 1660"/>
                <a:gd name="T1" fmla="*/ T0 w 4945"/>
                <a:gd name="T2" fmla="+- 0 1375 1375"/>
                <a:gd name="T3" fmla="*/ 1375 h 3532"/>
                <a:gd name="T4" fmla="+- 0 1691 1660"/>
                <a:gd name="T5" fmla="*/ T4 w 4945"/>
                <a:gd name="T6" fmla="+- 0 1375 1375"/>
                <a:gd name="T7" fmla="*/ 1375 h 3532"/>
                <a:gd name="T8" fmla="+- 0 1673 1660"/>
                <a:gd name="T9" fmla="*/ T8 w 4945"/>
                <a:gd name="T10" fmla="+- 0 1375 1375"/>
                <a:gd name="T11" fmla="*/ 1375 h 3532"/>
                <a:gd name="T12" fmla="+- 0 1664 1660"/>
                <a:gd name="T13" fmla="*/ T12 w 4945"/>
                <a:gd name="T14" fmla="+- 0 1379 1375"/>
                <a:gd name="T15" fmla="*/ 1379 h 3532"/>
                <a:gd name="T16" fmla="+- 0 1661 1660"/>
                <a:gd name="T17" fmla="*/ T16 w 4945"/>
                <a:gd name="T18" fmla="+- 0 1388 1375"/>
                <a:gd name="T19" fmla="*/ 1388 h 3532"/>
                <a:gd name="T20" fmla="+- 0 1660 1660"/>
                <a:gd name="T21" fmla="*/ T20 w 4945"/>
                <a:gd name="T22" fmla="+- 0 1405 1375"/>
                <a:gd name="T23" fmla="*/ 1405 h 3532"/>
                <a:gd name="T24" fmla="+- 0 1660 1660"/>
                <a:gd name="T25" fmla="*/ T24 w 4945"/>
                <a:gd name="T26" fmla="+- 0 4876 1375"/>
                <a:gd name="T27" fmla="*/ 4876 h 3532"/>
                <a:gd name="T28" fmla="+- 0 1661 1660"/>
                <a:gd name="T29" fmla="*/ T28 w 4945"/>
                <a:gd name="T30" fmla="+- 0 4893 1375"/>
                <a:gd name="T31" fmla="*/ 4893 h 3532"/>
                <a:gd name="T32" fmla="+- 0 1664 1660"/>
                <a:gd name="T33" fmla="*/ T32 w 4945"/>
                <a:gd name="T34" fmla="+- 0 4902 1375"/>
                <a:gd name="T35" fmla="*/ 4902 h 3532"/>
                <a:gd name="T36" fmla="+- 0 1673 1660"/>
                <a:gd name="T37" fmla="*/ T36 w 4945"/>
                <a:gd name="T38" fmla="+- 0 4906 1375"/>
                <a:gd name="T39" fmla="*/ 4906 h 3532"/>
                <a:gd name="T40" fmla="+- 0 1691 1660"/>
                <a:gd name="T41" fmla="*/ T40 w 4945"/>
                <a:gd name="T42" fmla="+- 0 4906 1375"/>
                <a:gd name="T43" fmla="*/ 4906 h 3532"/>
                <a:gd name="T44" fmla="+- 0 6574 1660"/>
                <a:gd name="T45" fmla="*/ T44 w 4945"/>
                <a:gd name="T46" fmla="+- 0 4906 1375"/>
                <a:gd name="T47" fmla="*/ 4906 h 3532"/>
                <a:gd name="T48" fmla="+- 0 6592 1660"/>
                <a:gd name="T49" fmla="*/ T48 w 4945"/>
                <a:gd name="T50" fmla="+- 0 4906 1375"/>
                <a:gd name="T51" fmla="*/ 4906 h 3532"/>
                <a:gd name="T52" fmla="+- 0 6601 1660"/>
                <a:gd name="T53" fmla="*/ T52 w 4945"/>
                <a:gd name="T54" fmla="+- 0 4902 1375"/>
                <a:gd name="T55" fmla="*/ 4902 h 3532"/>
                <a:gd name="T56" fmla="+- 0 6604 1660"/>
                <a:gd name="T57" fmla="*/ T56 w 4945"/>
                <a:gd name="T58" fmla="+- 0 4893 1375"/>
                <a:gd name="T59" fmla="*/ 4893 h 3532"/>
                <a:gd name="T60" fmla="+- 0 6605 1660"/>
                <a:gd name="T61" fmla="*/ T60 w 4945"/>
                <a:gd name="T62" fmla="+- 0 4876 1375"/>
                <a:gd name="T63" fmla="*/ 4876 h 3532"/>
                <a:gd name="T64" fmla="+- 0 6605 1660"/>
                <a:gd name="T65" fmla="*/ T64 w 4945"/>
                <a:gd name="T66" fmla="+- 0 1405 1375"/>
                <a:gd name="T67" fmla="*/ 1405 h 3532"/>
                <a:gd name="T68" fmla="+- 0 6604 1660"/>
                <a:gd name="T69" fmla="*/ T68 w 4945"/>
                <a:gd name="T70" fmla="+- 0 1388 1375"/>
                <a:gd name="T71" fmla="*/ 1388 h 3532"/>
                <a:gd name="T72" fmla="+- 0 6601 1660"/>
                <a:gd name="T73" fmla="*/ T72 w 4945"/>
                <a:gd name="T74" fmla="+- 0 1379 1375"/>
                <a:gd name="T75" fmla="*/ 1379 h 3532"/>
                <a:gd name="T76" fmla="+- 0 6592 1660"/>
                <a:gd name="T77" fmla="*/ T76 w 4945"/>
                <a:gd name="T78" fmla="+- 0 1375 1375"/>
                <a:gd name="T79" fmla="*/ 1375 h 3532"/>
                <a:gd name="T80" fmla="+- 0 6574 1660"/>
                <a:gd name="T81" fmla="*/ T80 w 4945"/>
                <a:gd name="T82" fmla="+- 0 1375 1375"/>
                <a:gd name="T83" fmla="*/ 1375 h 3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945" h="3532">
                  <a:moveTo>
                    <a:pt x="4914" y="0"/>
                  </a:moveTo>
                  <a:lnTo>
                    <a:pt x="31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3501"/>
                  </a:lnTo>
                  <a:lnTo>
                    <a:pt x="1" y="3518"/>
                  </a:lnTo>
                  <a:lnTo>
                    <a:pt x="4" y="3527"/>
                  </a:lnTo>
                  <a:lnTo>
                    <a:pt x="13" y="3531"/>
                  </a:lnTo>
                  <a:lnTo>
                    <a:pt x="31" y="3531"/>
                  </a:lnTo>
                  <a:lnTo>
                    <a:pt x="4914" y="3531"/>
                  </a:lnTo>
                  <a:lnTo>
                    <a:pt x="4932" y="3531"/>
                  </a:lnTo>
                  <a:lnTo>
                    <a:pt x="4941" y="3527"/>
                  </a:lnTo>
                  <a:lnTo>
                    <a:pt x="4944" y="3518"/>
                  </a:lnTo>
                  <a:lnTo>
                    <a:pt x="4945" y="3501"/>
                  </a:lnTo>
                  <a:lnTo>
                    <a:pt x="4945" y="30"/>
                  </a:lnTo>
                  <a:lnTo>
                    <a:pt x="4944" y="13"/>
                  </a:lnTo>
                  <a:lnTo>
                    <a:pt x="4941" y="4"/>
                  </a:lnTo>
                  <a:lnTo>
                    <a:pt x="4932" y="0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863" y="892"/>
              <a:ext cx="598" cy="836"/>
            </a:xfrm>
            <a:prstGeom prst="rect">
              <a:avLst/>
            </a:pr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" y="914"/>
              <a:ext cx="555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Mẫu Tranh Tô Màu Hình Ngôi Nhà đẹp Nhất Dành Cho Bé từ 1-5 tuổ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6" y="1867168"/>
            <a:ext cx="2766751" cy="2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25731" y="1972491"/>
            <a:ext cx="606334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Write a short paragraph your house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1371600"/>
            <a:ext cx="572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S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613420"/>
            <a:ext cx="8892967" cy="51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31074" y="0"/>
            <a:ext cx="2952206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- up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4" y="1658983"/>
            <a:ext cx="8530046" cy="1200329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use the Possessive case and give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prepositions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place and  describe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position of some things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58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215065"/>
            <a:ext cx="5667646" cy="2427870"/>
            <a:chOff x="2094743" y="1811975"/>
            <a:chExt cx="495451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Giving suggestions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BA0DF0-AABF-48E7-B144-FB98F5FE7FF4}"/>
              </a:ext>
            </a:extLst>
          </p:cNvPr>
          <p:cNvSpPr/>
          <p:nvPr/>
        </p:nvSpPr>
        <p:spPr>
          <a:xfrm>
            <a:off x="1750142" y="3254478"/>
            <a:ext cx="6414144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BF4EAA-7764-4CFC-B678-C396EB708FDC}"/>
              </a:ext>
            </a:extLst>
          </p:cNvPr>
          <p:cNvSpPr/>
          <p:nvPr/>
        </p:nvSpPr>
        <p:spPr>
          <a:xfrm>
            <a:off x="1745224" y="4434939"/>
            <a:ext cx="6419061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" y="179920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1200329"/>
          </a:xfrm>
          <a:prstGeom prst="rect">
            <a:avLst/>
          </a:prstGeom>
          <a:solidFill>
            <a:srgbClr val="0084B1">
              <a:alpha val="41000"/>
            </a:srgbClr>
          </a:solidFill>
          <a:ln>
            <a:solidFill>
              <a:srgbClr val="8CB8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72" y="2013877"/>
            <a:ext cx="80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My bedroom 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Mum: </a:t>
            </a:r>
            <a:r>
              <a:rPr lang="en-US" sz="2400" dirty="0"/>
              <a:t>How about putting a picture on the wall?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/>
              <a:t>Mum:</a:t>
            </a:r>
            <a:r>
              <a:rPr lang="en-US" sz="2400" dirty="0" err="1" smtClean="0"/>
              <a:t>Let’s</a:t>
            </a:r>
            <a:r>
              <a:rPr lang="en-US" sz="2400" dirty="0" smtClean="0"/>
              <a:t> </a:t>
            </a:r>
            <a:r>
              <a:rPr lang="en-US" sz="2400" dirty="0"/>
              <a:t>go to the department store to buy one.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</p:txBody>
      </p:sp>
      <p:pic>
        <p:nvPicPr>
          <p:cNvPr id="3" name="Bản sao của B1_13">
            <a:hlinkClick r:id="" action="ppaction://media"/>
            <a:extLst>
              <a:ext uri="{FF2B5EF4-FFF2-40B4-BE49-F238E27FC236}">
                <a16:creationId xmlns="" xmlns:a16="http://schemas.microsoft.com/office/drawing/2014/main" id="{68041F44-1BC4-4744-AD3E-20A1E940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596" y="861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8" y="1011066"/>
            <a:ext cx="8229600" cy="1418626"/>
          </a:xfrm>
          <a:solidFill>
            <a:srgbClr val="92D050">
              <a:alpha val="44000"/>
            </a:srgbClr>
          </a:solidFill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about + V-</a:t>
            </a:r>
            <a:r>
              <a:rPr lang="en-US" sz="2800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/>
              <a:t> </a:t>
            </a:r>
            <a:r>
              <a:rPr lang="en-GB" sz="2800" dirty="0" smtClean="0"/>
              <a:t>: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</a:t>
            </a:r>
            <a:r>
              <a:rPr lang="vi-V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cùng làm công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Let’s +V …: </a:t>
            </a:r>
            <a:r>
              <a:rPr lang="en-US" sz="1800" b="1" i="1" spc="-50" dirty="0" err="1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b="1" i="1" spc="-50" dirty="0" err="1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vi-VN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vi-V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này dùng để yêu cầu ai đó cùng làm gì với mình</a:t>
            </a:r>
            <a:r>
              <a:rPr lang="vi-VN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i="1" spc="-50" dirty="0" smtClean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  <a:ln>
            <a:solidFill>
              <a:srgbClr val="8CB86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u="sng" dirty="0" smtClean="0"/>
              <a:t>Structure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Giving suggestions</a:t>
            </a:r>
            <a:endParaRPr lang="en-GB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47" y="2511756"/>
            <a:ext cx="721069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dialogue. Remember to use the structures</a:t>
            </a:r>
            <a:r>
              <a:rPr lang="en-US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+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V-</a:t>
            </a:r>
            <a:r>
              <a:rPr lang="en-US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;  Let’s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+V.</a:t>
            </a:r>
          </a:p>
          <a:p>
            <a:pPr algn="just"/>
            <a:endParaRPr lang="en-US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" y="253645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3879668"/>
            <a:ext cx="2529948" cy="19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5896" y="3750163"/>
            <a:ext cx="5682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.VnArial Narrow" pitchFamily="34" charset="0"/>
              </a:rPr>
              <a:t>A: Dad, our living room doesn’t have enough chairs</a:t>
            </a:r>
            <a:r>
              <a:rPr lang="en-GB" sz="2400" b="1" dirty="0" smtClean="0">
                <a:latin typeface=".VnArial Narrow" pitchFamily="34" charset="0"/>
              </a:rPr>
              <a:t>.</a:t>
            </a:r>
            <a:endParaRPr lang="en-GB" sz="2400" b="1" dirty="0">
              <a:latin typeface=".VnArial Narrow" pitchFamily="34" charset="0"/>
            </a:endParaRPr>
          </a:p>
          <a:p>
            <a:r>
              <a:rPr lang="en-GB" sz="2400" b="1" i="1" dirty="0">
                <a:solidFill>
                  <a:srgbClr val="00B050"/>
                </a:solidFill>
                <a:latin typeface=".VnArial Narrow" pitchFamily="34" charset="0"/>
              </a:rPr>
              <a:t>B: </a:t>
            </a:r>
            <a:r>
              <a:rPr lang="en-GB" sz="2400" b="1" i="1" dirty="0">
                <a:solidFill>
                  <a:srgbClr val="FF0000"/>
                </a:solidFill>
                <a:latin typeface=".VnArial Narrow" pitchFamily="34" charset="0"/>
              </a:rPr>
              <a:t>How about buying some new ones</a:t>
            </a:r>
            <a:r>
              <a:rPr lang="en-GB" sz="2400" b="1" i="1" dirty="0" smtClean="0">
                <a:solidFill>
                  <a:srgbClr val="FF0000"/>
                </a:solidFill>
                <a:latin typeface=".VnArial Narrow" pitchFamily="34" charset="0"/>
              </a:rPr>
              <a:t>?</a:t>
            </a:r>
            <a:endParaRPr lang="en-GB" sz="2400" b="1" i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GB" sz="2400" b="1" dirty="0">
                <a:latin typeface=".VnArial Narrow" pitchFamily="34" charset="0"/>
              </a:rPr>
              <a:t>A: Great idea, Dad</a:t>
            </a:r>
            <a:r>
              <a:rPr lang="en-GB" sz="2400" b="1" dirty="0" smtClean="0">
                <a:latin typeface=".VnArial Narrow" pitchFamily="34" charset="0"/>
              </a:rPr>
              <a:t>.</a:t>
            </a:r>
            <a:endParaRPr lang="en-GB" sz="2400" b="1" dirty="0">
              <a:latin typeface=".VnArial Narrow" pitchFamily="34" charset="0"/>
            </a:endParaRPr>
          </a:p>
          <a:p>
            <a:r>
              <a:rPr lang="en-GB" sz="2400" b="1" i="1" dirty="0">
                <a:solidFill>
                  <a:srgbClr val="00B050"/>
                </a:solidFill>
                <a:latin typeface=".VnArial Narrow" pitchFamily="34" charset="0"/>
              </a:rPr>
              <a:t>B: </a:t>
            </a:r>
            <a:r>
              <a:rPr lang="en-GB" sz="2400" b="1" i="1" dirty="0">
                <a:solidFill>
                  <a:srgbClr val="FF0000"/>
                </a:solidFill>
                <a:latin typeface=".VnArial Narrow" pitchFamily="34" charset="0"/>
              </a:rPr>
              <a:t>Let’s go to the shopping mall this afternoon.</a:t>
            </a:r>
            <a:endParaRPr lang="en-US" sz="2400" b="1" i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9507" y="4088717"/>
            <a:ext cx="61787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Mum: The kitchen is dirty and messy</a:t>
            </a:r>
            <a:r>
              <a:rPr lang="vi-VN" sz="2000" b="1" dirty="0" smtClean="0"/>
              <a:t>.</a:t>
            </a:r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Elena: </a:t>
            </a:r>
            <a:r>
              <a:rPr lang="vi-VN" sz="2000" b="1" i="1" dirty="0">
                <a:solidFill>
                  <a:srgbClr val="FF0000"/>
                </a:solidFill>
              </a:rPr>
              <a:t>How about cleaning it and rearranging things</a:t>
            </a:r>
            <a:r>
              <a:rPr lang="vi-VN" sz="2000" b="1" i="1" dirty="0" smtClean="0">
                <a:solidFill>
                  <a:srgbClr val="FF0000"/>
                </a:solidFill>
              </a:rPr>
              <a:t>?</a:t>
            </a:r>
            <a:endParaRPr lang="vi-VN" sz="2000" b="1" i="1" dirty="0">
              <a:solidFill>
                <a:srgbClr val="FF0000"/>
              </a:solidFill>
            </a:endParaRPr>
          </a:p>
          <a:p>
            <a:r>
              <a:rPr lang="vi-VN" sz="2000" b="1" dirty="0"/>
              <a:t>Mum: Great idea, Elena</a:t>
            </a:r>
            <a:r>
              <a:rPr lang="vi-VN" sz="2000" b="1" dirty="0" smtClean="0"/>
              <a:t>.</a:t>
            </a:r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Elena: </a:t>
            </a:r>
            <a:r>
              <a:rPr lang="vi-VN" sz="2000" b="1" i="1" dirty="0">
                <a:solidFill>
                  <a:srgbClr val="FF0000"/>
                </a:solidFill>
              </a:rPr>
              <a:t>Let’s do it right now</a:t>
            </a:r>
            <a:endParaRPr lang="en-US" sz="2000" b="1" i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1577" y="3644108"/>
            <a:ext cx="5708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A</a:t>
            </a:r>
            <a:r>
              <a:rPr lang="en-GB" sz="2400" dirty="0" smtClean="0">
                <a:latin typeface=".VnArial Narrow" pitchFamily="34" charset="0"/>
              </a:rPr>
              <a:t>: </a:t>
            </a:r>
            <a:r>
              <a:rPr lang="en-GB" sz="2400" dirty="0">
                <a:latin typeface=".VnArial Narrow" pitchFamily="34" charset="0"/>
              </a:rPr>
              <a:t>My bedroom isn't </a:t>
            </a:r>
            <a:r>
              <a:rPr lang="en-GB" sz="2400" dirty="0" smtClean="0">
                <a:latin typeface=".VnArial Narrow" pitchFamily="34" charset="0"/>
              </a:rPr>
              <a:t>nice</a:t>
            </a:r>
            <a:endParaRPr lang="en-GB" sz="2400" dirty="0">
              <a:latin typeface=".VnArial Narrow" pitchFamily="3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Mum: 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How about putting a picture on the wall</a:t>
            </a:r>
            <a:r>
              <a:rPr lang="en-GB" sz="2400" i="1" dirty="0" smtClean="0">
                <a:solidFill>
                  <a:srgbClr val="FF0000"/>
                </a:solidFill>
                <a:latin typeface=".VnArial Narrow" pitchFamily="34" charset="0"/>
              </a:rPr>
              <a:t>?</a:t>
            </a:r>
            <a:endParaRPr lang="en-GB" sz="2400" i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GB" sz="2400" dirty="0">
                <a:latin typeface=".VnArial Narrow" pitchFamily="34" charset="0"/>
              </a:rPr>
              <a:t>A</a:t>
            </a:r>
            <a:r>
              <a:rPr lang="en-GB" sz="2400" dirty="0" smtClean="0">
                <a:latin typeface=".VnArial Narrow" pitchFamily="34" charset="0"/>
              </a:rPr>
              <a:t>: </a:t>
            </a:r>
            <a:r>
              <a:rPr lang="en-GB" sz="2400" dirty="0">
                <a:latin typeface=".VnArial Narrow" pitchFamily="34" charset="0"/>
              </a:rPr>
              <a:t>Great idea. Mum</a:t>
            </a:r>
            <a:r>
              <a:rPr lang="en-GB" sz="2400" dirty="0" smtClean="0">
                <a:latin typeface=".VnArial Narrow" pitchFamily="34" charset="0"/>
              </a:rPr>
              <a:t>.</a:t>
            </a:r>
            <a:endParaRPr lang="en-GB" sz="2400" dirty="0">
              <a:latin typeface=".VnArial Narrow" pitchFamily="34" charset="0"/>
            </a:endParaRPr>
          </a:p>
          <a:p>
            <a:r>
              <a:rPr lang="en-GB" sz="2400" dirty="0">
                <a:latin typeface=".VnArial Narrow" pitchFamily="34" charset="0"/>
              </a:rPr>
              <a:t>Mum: 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Let’s go to the </a:t>
            </a:r>
            <a:r>
              <a:rPr lang="en-GB" sz="2400" i="1" dirty="0" err="1">
                <a:solidFill>
                  <a:srgbClr val="FF0000"/>
                </a:solidFill>
                <a:latin typeface=".VnArial Narrow" pitchFamily="34" charset="0"/>
              </a:rPr>
              <a:t>departrment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 store to buy </a:t>
            </a:r>
            <a:r>
              <a:rPr lang="en-GB" sz="2400" dirty="0">
                <a:latin typeface=".VnArial Narrow" pitchFamily="34" charset="0"/>
              </a:rPr>
              <a:t>one.</a:t>
            </a:r>
            <a:endParaRPr lang="en-US" sz="24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3" y="134597"/>
            <a:ext cx="58740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77279" y="604156"/>
            <a:ext cx="7534410" cy="1200329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thesentences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1636733"/>
            <a:ext cx="4652010" cy="336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842"/>
            <a:ext cx="4491990" cy="386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3481" y="19381"/>
            <a:ext cx="435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Living places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05475"/>
            <a:ext cx="3451860" cy="2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9" y="105475"/>
            <a:ext cx="3364221" cy="286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93" y="30266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3" y="2974456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grandparents live in a                 house in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9382" y="329476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093" y="37453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3" y="3693130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              four rooms in the house and big garden.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55878" y="4040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93" y="45129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3" y="4504319"/>
            <a:ext cx="792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 the living room. There              a big window in this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6390" y="4851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93" y="5366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3" y="5357906"/>
            <a:ext cx="80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four              and a table in the middle of the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93" y="60705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923" y="607055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two family photos                  the wall.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49326" y="641772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2497" y="57261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52D9E8-FBF0-493D-B147-1AB47EEFA573}"/>
              </a:ext>
            </a:extLst>
          </p:cNvPr>
          <p:cNvSpPr txBox="1"/>
          <p:nvPr/>
        </p:nvSpPr>
        <p:spPr>
          <a:xfrm>
            <a:off x="4139382" y="291147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7EC10AB-618E-4611-AD35-76C27AAA8EFB}"/>
              </a:ext>
            </a:extLst>
          </p:cNvPr>
          <p:cNvSpPr txBox="1"/>
          <p:nvPr/>
        </p:nvSpPr>
        <p:spPr>
          <a:xfrm>
            <a:off x="1918382" y="3696056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992C8B-949F-4150-88EB-5ABA43689CE5}"/>
              </a:ext>
            </a:extLst>
          </p:cNvPr>
          <p:cNvSpPr txBox="1"/>
          <p:nvPr/>
        </p:nvSpPr>
        <p:spPr>
          <a:xfrm>
            <a:off x="4605878" y="45084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459E2C4-0AF3-4033-8114-7C077432AFBF}"/>
              </a:ext>
            </a:extLst>
          </p:cNvPr>
          <p:cNvSpPr txBox="1"/>
          <p:nvPr/>
        </p:nvSpPr>
        <p:spPr>
          <a:xfrm>
            <a:off x="2760108" y="538177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07D2A9-410A-4A78-BB27-98E4901C5CDD}"/>
              </a:ext>
            </a:extLst>
          </p:cNvPr>
          <p:cNvSpPr txBox="1"/>
          <p:nvPr/>
        </p:nvSpPr>
        <p:spPr>
          <a:xfrm>
            <a:off x="4843729" y="607055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02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1320</TotalTime>
  <Words>520</Words>
  <Application>Microsoft Office PowerPoint</Application>
  <PresentationFormat>On-screen Show (4:3)</PresentationFormat>
  <Paragraphs>80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Structure: Giving suggestions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91</cp:revision>
  <dcterms:created xsi:type="dcterms:W3CDTF">2020-12-09T02:04:09Z</dcterms:created>
  <dcterms:modified xsi:type="dcterms:W3CDTF">2025-04-13T12:10:43Z</dcterms:modified>
</cp:coreProperties>
</file>