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8" r:id="rId2"/>
    <p:sldId id="289" r:id="rId3"/>
    <p:sldId id="279" r:id="rId4"/>
    <p:sldId id="257" r:id="rId5"/>
    <p:sldId id="280" r:id="rId6"/>
    <p:sldId id="287" r:id="rId7"/>
    <p:sldId id="258" r:id="rId8"/>
    <p:sldId id="260" r:id="rId9"/>
    <p:sldId id="273" r:id="rId10"/>
    <p:sldId id="277" r:id="rId11"/>
    <p:sldId id="261" r:id="rId12"/>
    <p:sldId id="262" r:id="rId13"/>
    <p:sldId id="283" r:id="rId14"/>
    <p:sldId id="282" r:id="rId15"/>
    <p:sldId id="281" r:id="rId16"/>
    <p:sldId id="28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3399FF"/>
    <a:srgbClr val="0088EE"/>
    <a:srgbClr val="333300"/>
    <a:srgbClr val="336600"/>
    <a:srgbClr val="003300"/>
    <a:srgbClr val="008000"/>
    <a:srgbClr val="EDE4BC"/>
    <a:srgbClr val="3366CC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-1086" y="72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7/18/2022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69"/>
            <a:ext cx="9144000" cy="6849031"/>
          </a:xfrm>
          <a:prstGeom prst="rect">
            <a:avLst/>
          </a:prstGeom>
          <a:effectLst>
            <a:softEdge rad="3175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135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3467" y="2294445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4B1"/>
                  </a:solidFill>
                </a:rPr>
                <a:t>II. Writing</a:t>
              </a:r>
              <a:endParaRPr lang="en-US" sz="4000" b="1" dirty="0">
                <a:solidFill>
                  <a:srgbClr val="0084B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30997"/>
          </a:xfrm>
          <a:prstGeom prst="rect">
            <a:avLst/>
          </a:prstGeom>
          <a:solidFill>
            <a:srgbClr val="0FB7BD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answers to the following questions about your school.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0" y="1009476"/>
            <a:ext cx="9022673" cy="5773792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336117" y="1788127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is the name of your school?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36117" y="2785146"/>
            <a:ext cx="6471767" cy="461665"/>
            <a:chOff x="369902" y="2142097"/>
            <a:chExt cx="647176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your school?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336117" y="3773512"/>
            <a:ext cx="6471767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How many classes does your school have?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336117" y="4761878"/>
            <a:ext cx="6471767" cy="470318"/>
            <a:chOff x="363373" y="3312302"/>
            <a:chExt cx="6471767" cy="470318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 students do at your school?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336117" y="5767550"/>
            <a:ext cx="6471767" cy="470318"/>
            <a:chOff x="363373" y="5669935"/>
            <a:chExt cx="6471767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 you like about your school?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>
            <a:off x="1607505" y="2626331"/>
            <a:ext cx="648015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607505" y="369313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611630" y="470075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611630" y="576755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611630" y="667433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347547" y="249174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347547" y="359283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347547" y="454152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1347547" y="564261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1077368" y="654939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86564" y="2258445"/>
            <a:ext cx="5723708" cy="461665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It’s Nguyen </a:t>
            </a:r>
            <a:r>
              <a:rPr lang="en-US" sz="2400" b="1" dirty="0" err="1" smtClean="0">
                <a:solidFill>
                  <a:srgbClr val="FFFF00"/>
                </a:solidFill>
              </a:rPr>
              <a:t>Trai</a:t>
            </a:r>
            <a:r>
              <a:rPr lang="en-US" sz="2400" b="1" dirty="0" smtClean="0">
                <a:solidFill>
                  <a:srgbClr val="FFFF00"/>
                </a:solidFill>
              </a:rPr>
              <a:t> Secondary school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1703070" y="3246811"/>
            <a:ext cx="5831586" cy="461665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It’s in Mo </a:t>
            </a:r>
            <a:r>
              <a:rPr lang="en-US" sz="2400" b="1" dirty="0" err="1" smtClean="0">
                <a:solidFill>
                  <a:srgbClr val="FFFF00"/>
                </a:solidFill>
              </a:rPr>
              <a:t>Duc</a:t>
            </a:r>
            <a:r>
              <a:rPr lang="en-US" sz="2400" b="1" dirty="0" smtClean="0">
                <a:solidFill>
                  <a:srgbClr val="FFFF00"/>
                </a:solidFill>
              </a:rPr>
              <a:t> District, </a:t>
            </a:r>
            <a:r>
              <a:rPr lang="en-US" sz="2400" b="1" dirty="0" err="1" smtClean="0">
                <a:solidFill>
                  <a:srgbClr val="FFFF00"/>
                </a:solidFill>
              </a:rPr>
              <a:t>Quang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Ngai</a:t>
            </a:r>
            <a:r>
              <a:rPr lang="en-US" sz="2400" b="1" dirty="0" smtClean="0">
                <a:solidFill>
                  <a:srgbClr val="FFFF00"/>
                </a:solidFill>
              </a:rPr>
              <a:t> city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10146" y="4235177"/>
            <a:ext cx="5824510" cy="461665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It has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16 classes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3070" y="5314538"/>
            <a:ext cx="7290846" cy="461665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They learn many subjects and play games at </a:t>
            </a:r>
            <a:r>
              <a:rPr lang="en-US" sz="2400" b="1" dirty="0" err="1" smtClean="0">
                <a:solidFill>
                  <a:srgbClr val="FFFF00"/>
                </a:solidFill>
              </a:rPr>
              <a:t>breaktime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5308" y="6143668"/>
            <a:ext cx="7468608" cy="461665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The students are friendly , teachers are nice and helpful.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38" grpId="0" animBg="1"/>
      <p:bldP spid="39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1200329"/>
          </a:xfrm>
          <a:prstGeom prst="rect">
            <a:avLst/>
          </a:prstGeom>
          <a:solidFill>
            <a:srgbClr val="0FB7BD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answers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40-50 words about your school. You can refer to the reading passages to help you.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9353"/>
            <a:ext cx="9032964" cy="538864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1828800" y="383900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828800" y="439650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828800" y="495152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828800" y="550902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28800" y="607290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57602" y="2728657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28800" y="3286158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99180" y="2266992"/>
            <a:ext cx="581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My school </a:t>
            </a:r>
            <a:r>
              <a:rPr lang="en-US" sz="2400" dirty="0" smtClean="0">
                <a:latin typeface="Comic Sans MS" panose="030F0702030302020204" pitchFamily="66" charset="0"/>
              </a:rPr>
              <a:t>is 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38200" y="153988"/>
            <a:ext cx="6858000" cy="584775"/>
          </a:xfrm>
          <a:prstGeom prst="rect">
            <a:avLst/>
          </a:prstGeom>
          <a:solidFill>
            <a:srgbClr val="0FB7BD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.VnVogueH" pitchFamily="34" charset="0"/>
              </a:rPr>
              <a:t>Write </a:t>
            </a:r>
            <a:r>
              <a:rPr lang="en-US" sz="3200" dirty="0" smtClean="0">
                <a:solidFill>
                  <a:srgbClr val="FF0000"/>
                </a:solidFill>
                <a:latin typeface=".VnVogueH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.VnVogueH" pitchFamily="34" charset="0"/>
              </a:rPr>
              <a:t>about your school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2400" y="990600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1. Name of the school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7030A0"/>
                </a:solidFill>
              </a:rPr>
              <a:t>Nguyen </a:t>
            </a:r>
            <a:r>
              <a:rPr lang="en-US" sz="2800" dirty="0" err="1" smtClean="0">
                <a:solidFill>
                  <a:srgbClr val="7030A0"/>
                </a:solidFill>
              </a:rPr>
              <a:t>Trai</a:t>
            </a:r>
            <a:r>
              <a:rPr lang="en-US" sz="2800" dirty="0" smtClean="0">
                <a:solidFill>
                  <a:srgbClr val="7030A0"/>
                </a:solidFill>
              </a:rPr>
              <a:t> Secondary school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2400" y="1524000"/>
            <a:ext cx="77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2. Location: </a:t>
            </a:r>
            <a:r>
              <a:rPr lang="en-US" sz="2800" dirty="0" smtClean="0">
                <a:solidFill>
                  <a:srgbClr val="9900CC"/>
                </a:solidFill>
              </a:rPr>
              <a:t> Mo </a:t>
            </a:r>
            <a:r>
              <a:rPr lang="en-US" sz="2800" dirty="0" err="1" smtClean="0">
                <a:solidFill>
                  <a:srgbClr val="9900CC"/>
                </a:solidFill>
              </a:rPr>
              <a:t>Duc</a:t>
            </a:r>
            <a:r>
              <a:rPr lang="en-US" sz="2800" dirty="0" smtClean="0">
                <a:solidFill>
                  <a:srgbClr val="9900CC"/>
                </a:solidFill>
              </a:rPr>
              <a:t> </a:t>
            </a:r>
            <a:r>
              <a:rPr lang="en-US" sz="2800" dirty="0" err="1" smtClean="0">
                <a:solidFill>
                  <a:srgbClr val="9900CC"/>
                </a:solidFill>
              </a:rPr>
              <a:t>distric</a:t>
            </a:r>
            <a:r>
              <a:rPr lang="en-US" sz="2800" dirty="0" smtClean="0">
                <a:solidFill>
                  <a:srgbClr val="9900CC"/>
                </a:solidFill>
              </a:rPr>
              <a:t> ,</a:t>
            </a:r>
            <a:r>
              <a:rPr lang="en-US" sz="2800" dirty="0" err="1" smtClean="0">
                <a:solidFill>
                  <a:srgbClr val="9900CC"/>
                </a:solidFill>
              </a:rPr>
              <a:t>Quang</a:t>
            </a:r>
            <a:r>
              <a:rPr lang="en-US" sz="2800" dirty="0" smtClean="0">
                <a:solidFill>
                  <a:srgbClr val="9900CC"/>
                </a:solidFill>
              </a:rPr>
              <a:t> </a:t>
            </a:r>
            <a:r>
              <a:rPr lang="en-US" sz="2800" dirty="0" err="1" smtClean="0">
                <a:solidFill>
                  <a:srgbClr val="9900CC"/>
                </a:solidFill>
              </a:rPr>
              <a:t>Ngai</a:t>
            </a:r>
            <a:r>
              <a:rPr lang="en-US" sz="2800" dirty="0" smtClean="0">
                <a:solidFill>
                  <a:srgbClr val="9900CC"/>
                </a:solidFill>
              </a:rPr>
              <a:t> City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2400" y="2057400"/>
            <a:ext cx="838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3. Number of students and teachers: </a:t>
            </a:r>
            <a:r>
              <a:rPr lang="en-US" sz="2800" dirty="0">
                <a:solidFill>
                  <a:srgbClr val="9900CC"/>
                </a:solidFill>
              </a:rPr>
              <a:t>5</a:t>
            </a:r>
            <a:r>
              <a:rPr lang="en-US" sz="2800" dirty="0" smtClean="0">
                <a:solidFill>
                  <a:srgbClr val="9900CC"/>
                </a:solidFill>
              </a:rPr>
              <a:t>0 </a:t>
            </a:r>
            <a:r>
              <a:rPr lang="en-US" sz="2800" dirty="0">
                <a:solidFill>
                  <a:srgbClr val="9900CC"/>
                </a:solidFill>
              </a:rPr>
              <a:t>teachers / more </a:t>
            </a:r>
            <a:r>
              <a:rPr lang="en-US" sz="2800" dirty="0" smtClean="0">
                <a:solidFill>
                  <a:srgbClr val="9900CC"/>
                </a:solidFill>
              </a:rPr>
              <a:t>than 500 students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52400" y="3048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4. Activities at school: </a:t>
            </a:r>
            <a:r>
              <a:rPr lang="en-US" sz="2800" dirty="0">
                <a:solidFill>
                  <a:srgbClr val="9900CC"/>
                </a:solidFill>
              </a:rPr>
              <a:t>study in the </a:t>
            </a:r>
            <a:r>
              <a:rPr lang="en-US" sz="2800" dirty="0" smtClean="0">
                <a:solidFill>
                  <a:srgbClr val="9900CC"/>
                </a:solidFill>
              </a:rPr>
              <a:t>morning/ join </a:t>
            </a:r>
            <a:r>
              <a:rPr lang="en-US" sz="2800" dirty="0">
                <a:solidFill>
                  <a:srgbClr val="9900CC"/>
                </a:solidFill>
              </a:rPr>
              <a:t>outdoor </a:t>
            </a:r>
            <a:r>
              <a:rPr lang="en-US" sz="2800" dirty="0" smtClean="0">
                <a:solidFill>
                  <a:srgbClr val="9900CC"/>
                </a:solidFill>
              </a:rPr>
              <a:t>activities/ </a:t>
            </a:r>
            <a:r>
              <a:rPr lang="en-US" sz="2800" u="sng" dirty="0" smtClean="0">
                <a:solidFill>
                  <a:srgbClr val="FF0000"/>
                </a:solidFill>
              </a:rPr>
              <a:t>read books in the library </a:t>
            </a:r>
            <a:r>
              <a:rPr lang="en-US" sz="2800" u="sng" dirty="0">
                <a:solidFill>
                  <a:srgbClr val="FF0000"/>
                </a:solidFill>
              </a:rPr>
              <a:t>at </a:t>
            </a:r>
            <a:r>
              <a:rPr lang="en-US" sz="2800" u="sng" dirty="0" smtClean="0">
                <a:solidFill>
                  <a:srgbClr val="FF0000"/>
                </a:solidFill>
              </a:rPr>
              <a:t>break time</a:t>
            </a:r>
            <a:r>
              <a:rPr lang="en-US" sz="2800" dirty="0" smtClean="0">
                <a:solidFill>
                  <a:srgbClr val="9900CC"/>
                </a:solidFill>
              </a:rPr>
              <a:t>.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52401" y="435358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5. Great things about school: </a:t>
            </a:r>
            <a:r>
              <a:rPr lang="en-US" sz="2800" dirty="0" smtClean="0">
                <a:solidFill>
                  <a:srgbClr val="9900CC"/>
                </a:solidFill>
              </a:rPr>
              <a:t>big, playground…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52400" y="4810780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/>
              <a:t>6</a:t>
            </a:r>
            <a:r>
              <a:rPr lang="en-US" sz="2800" dirty="0"/>
              <a:t>. Clothing: </a:t>
            </a:r>
            <a:r>
              <a:rPr lang="en-US" sz="2800" dirty="0">
                <a:solidFill>
                  <a:srgbClr val="9900CC"/>
                </a:solidFill>
              </a:rPr>
              <a:t>wear </a:t>
            </a:r>
            <a:r>
              <a:rPr lang="en-US" sz="2800" dirty="0" smtClean="0">
                <a:solidFill>
                  <a:srgbClr val="9900CC"/>
                </a:solidFill>
              </a:rPr>
              <a:t> </a:t>
            </a:r>
            <a:r>
              <a:rPr lang="en-US" sz="2800" dirty="0">
                <a:solidFill>
                  <a:srgbClr val="9900CC"/>
                </a:solidFill>
              </a:rPr>
              <a:t>uniform </a:t>
            </a:r>
            <a:r>
              <a:rPr lang="en-US" sz="2800" dirty="0" smtClean="0">
                <a:solidFill>
                  <a:srgbClr val="9900CC"/>
                </a:solidFill>
              </a:rPr>
              <a:t> every day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52400" y="5257800"/>
            <a:ext cx="8534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7. Subject you like: </a:t>
            </a:r>
            <a:r>
              <a:rPr lang="en-US" sz="2800" dirty="0">
                <a:solidFill>
                  <a:srgbClr val="9900CC"/>
                </a:solidFill>
              </a:rPr>
              <a:t>Math, Literature, English…. </a:t>
            </a:r>
            <a:endParaRPr lang="en-US" sz="2800" dirty="0" smtClean="0">
              <a:solidFill>
                <a:srgbClr val="9900CC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9900CC"/>
                </a:solidFill>
              </a:rPr>
              <a:t>Because …important, funny, interesting.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52400" y="5562600"/>
            <a:ext cx="7543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2800" dirty="0" smtClean="0"/>
          </a:p>
          <a:p>
            <a:pPr>
              <a:spcBef>
                <a:spcPct val="50000"/>
              </a:spcBef>
            </a:pPr>
            <a:r>
              <a:rPr lang="en-US" sz="2800" dirty="0" smtClean="0"/>
              <a:t>8</a:t>
            </a:r>
            <a:r>
              <a:rPr lang="en-US" sz="2800" dirty="0"/>
              <a:t>. Activities after school: </a:t>
            </a:r>
            <a:r>
              <a:rPr lang="en-US" sz="2800" dirty="0">
                <a:solidFill>
                  <a:srgbClr val="9900CC"/>
                </a:solidFill>
              </a:rPr>
              <a:t>play sports / go home</a:t>
            </a:r>
          </a:p>
        </p:txBody>
      </p:sp>
    </p:spTree>
    <p:extLst>
      <p:ext uri="{BB962C8B-B14F-4D97-AF65-F5344CB8AC3E}">
        <p14:creationId xmlns:p14="http://schemas.microsoft.com/office/powerpoint/2010/main" val="22733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FB7B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Model writing: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536" y="1255776"/>
            <a:ext cx="8180832" cy="5108448"/>
          </a:xfrm>
          <a:prstGeom prst="roundRect">
            <a:avLst/>
          </a:prstGeom>
          <a:solidFill>
            <a:srgbClr val="EDE4B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23632" cy="411784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My name is ... . I am now a student at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Song </a:t>
            </a:r>
            <a:r>
              <a:rPr lang="en-GB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secondary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school. It is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 small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school in </a:t>
            </a:r>
            <a:r>
              <a:rPr lang="en-GB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Ngai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14300" indent="0">
              <a:buNone/>
            </a:pP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It has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classrooms and about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350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students. The school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clean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and cool with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many green trees. </a:t>
            </a:r>
            <a:r>
              <a:rPr lang="en-GB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We study in both the morning and afternoon </a:t>
            </a:r>
            <a:r>
              <a:rPr lang="en-GB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teachers at my school are nice and very helpful,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students are friendly. We join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many outdoor activities at </a:t>
            </a:r>
            <a:r>
              <a:rPr lang="en-GB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breaktime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wear our uniform every day. 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study 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many subjects 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like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maths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literature </a:t>
            </a:r>
            <a:r>
              <a:rPr lang="en-GB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English, history…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…I love my school very much.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10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4" name="Picture 3" descr="Animation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5499100"/>
            <a:ext cx="24479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imation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886325"/>
            <a:ext cx="24479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nimation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76200"/>
            <a:ext cx="25003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nimation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0"/>
            <a:ext cx="23574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2564213" y="1679575"/>
            <a:ext cx="340042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C00000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  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351338" y="6157913"/>
            <a:ext cx="3733800" cy="304800"/>
            <a:chOff x="0" y="0"/>
            <a:chExt cx="5760" cy="240"/>
          </a:xfrm>
        </p:grpSpPr>
        <p:pic>
          <p:nvPicPr>
            <p:cNvPr id="10" name="Picture 10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0"/>
              <a:ext cx="27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2"/>
          <p:cNvGrpSpPr>
            <a:grpSpLocks/>
          </p:cNvGrpSpPr>
          <p:nvPr/>
        </p:nvGrpSpPr>
        <p:grpSpPr bwMode="auto">
          <a:xfrm rot="5400000">
            <a:off x="6588125" y="3162300"/>
            <a:ext cx="4419600" cy="381000"/>
            <a:chOff x="0" y="0"/>
            <a:chExt cx="5760" cy="240"/>
          </a:xfrm>
        </p:grpSpPr>
        <p:pic>
          <p:nvPicPr>
            <p:cNvPr id="13" name="Picture 13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0"/>
              <a:ext cx="27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5"/>
          <p:cNvGrpSpPr>
            <a:grpSpLocks/>
          </p:cNvGrpSpPr>
          <p:nvPr/>
        </p:nvGrpSpPr>
        <p:grpSpPr bwMode="auto">
          <a:xfrm rot="5400000">
            <a:off x="-1989137" y="3314700"/>
            <a:ext cx="4572000" cy="381000"/>
            <a:chOff x="0" y="0"/>
            <a:chExt cx="5760" cy="240"/>
          </a:xfrm>
        </p:grpSpPr>
        <p:pic>
          <p:nvPicPr>
            <p:cNvPr id="16" name="Picture 16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0"/>
              <a:ext cx="27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533525" y="4098735"/>
            <a:ext cx="60769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904" y="2828836"/>
            <a:ext cx="7329234" cy="2246769"/>
          </a:xfrm>
          <a:prstGeom prst="rect">
            <a:avLst/>
          </a:prstGeom>
          <a:solidFill>
            <a:srgbClr val="3399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- Learn by heart all the new words.</a:t>
            </a:r>
            <a:br>
              <a:rPr lang="en-GB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- Rewrite the webpage for your school in the 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notebook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Prepare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back - Project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20" name="Picture 4" descr="hinh-nen-nhung-giot-nuoc-dep-nhat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71600" y="2276872"/>
            <a:ext cx="7488832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again!</a:t>
            </a:r>
          </a:p>
        </p:txBody>
      </p:sp>
    </p:spTree>
    <p:extLst>
      <p:ext uri="{BB962C8B-B14F-4D97-AF65-F5344CB8AC3E}">
        <p14:creationId xmlns:p14="http://schemas.microsoft.com/office/powerpoint/2010/main" val="385823098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owload-hinh-nen-may-tinh-dep-mien-phi-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18435" name="WordArt 6"/>
          <p:cNvSpPr>
            <a:spLocks noChangeArrowheads="1" noChangeShapeType="1" noTextEdit="1"/>
          </p:cNvSpPr>
          <p:nvPr/>
        </p:nvSpPr>
        <p:spPr bwMode="auto">
          <a:xfrm>
            <a:off x="1752600" y="1981200"/>
            <a:ext cx="5832475" cy="14081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4400" kern="1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</p:txBody>
      </p:sp>
      <p:pic>
        <p:nvPicPr>
          <p:cNvPr id="4" name="Picture 4" descr="C:\Users\Admin\Downloads\A\75419119_778667905913150_387010599145858662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42486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4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148438"/>
            <a:ext cx="7620000" cy="1200329"/>
          </a:xfrm>
          <a:prstGeom prst="rect">
            <a:avLst/>
          </a:prstGeom>
          <a:solidFill>
            <a:srgbClr val="3399FF">
              <a:alpha val="84000"/>
            </a:srgbClr>
          </a:solidFill>
          <a:effectLst>
            <a:glow rad="127000">
              <a:schemeClr val="accent1">
                <a:alpha val="91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* Which school do you like best? Talk about it.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25" y="1074296"/>
            <a:ext cx="2846430" cy="17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5" y="2907994"/>
            <a:ext cx="2740269" cy="1796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87" y="4027911"/>
            <a:ext cx="2758633" cy="1796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792" y="4763161"/>
            <a:ext cx="1987296" cy="369332"/>
          </a:xfrm>
          <a:prstGeom prst="rect">
            <a:avLst/>
          </a:prstGeom>
          <a:solidFill>
            <a:srgbClr val="0FB7B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AN SON SCHOOL 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47066" y="2907994"/>
            <a:ext cx="220730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DREAM SCHOOL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3648" y="5824054"/>
            <a:ext cx="2682240" cy="369332"/>
          </a:xfrm>
          <a:prstGeom prst="rect">
            <a:avLst/>
          </a:prstGeom>
          <a:solidFill>
            <a:srgbClr val="EF008D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INTERNATIONAL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5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FB7BD"/>
                </a:solidFill>
              </a:rPr>
              <a:t>I. Listening</a:t>
            </a:r>
            <a:endParaRPr lang="en-US" sz="2800" b="1" dirty="0">
              <a:solidFill>
                <a:srgbClr val="0FB7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62881" y="331968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FB7BD"/>
                </a:solidFill>
              </a:rPr>
              <a:t>II . Writing</a:t>
            </a:r>
            <a:endParaRPr lang="en-US" sz="2800" b="1" dirty="0">
              <a:solidFill>
                <a:srgbClr val="0FB7B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92369" y="1616576"/>
            <a:ext cx="4176215" cy="621372"/>
          </a:xfrm>
          <a:prstGeom prst="rect">
            <a:avLst/>
          </a:prstGeom>
          <a:solidFill>
            <a:srgbClr val="0FB7BD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.VnArabia" pitchFamily="34" charset="0"/>
              </a:rPr>
              <a:t> LESSON 6</a:t>
            </a:r>
            <a:endParaRPr lang="en-GB" sz="3600" dirty="0">
              <a:latin typeface=".VnArabi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7941" y="112669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UNIT 1: MY NEW SCHOOL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919978"/>
            <a:ext cx="2609088" cy="5232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.VnArabia" pitchFamily="34" charset="0"/>
              </a:rPr>
              <a:t>* Vocabulary.</a:t>
            </a:r>
            <a:endParaRPr lang="en-GB" sz="2800" b="1" dirty="0">
              <a:latin typeface=".VnArabi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816" y="1317998"/>
            <a:ext cx="7678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foreign language (n):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816" y="1766578"/>
            <a:ext cx="6474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helpful (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):   hay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006" y="2211372"/>
            <a:ext cx="4514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799" y="2720078"/>
            <a:ext cx="7112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friendly (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):  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67" y="108978"/>
            <a:ext cx="2689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FB7BD"/>
                </a:solidFill>
              </a:rPr>
              <a:t>I. Listening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7799" y="3330499"/>
            <a:ext cx="6521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biology (n):  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621792"/>
            <a:ext cx="5096888" cy="5232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.VnArabia" pitchFamily="34" charset="0"/>
              </a:rPr>
              <a:t>* Checking Vocabulary.</a:t>
            </a:r>
            <a:endParaRPr lang="en-GB" sz="2800" b="1" dirty="0">
              <a:latin typeface=".VnArabi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816" y="1317998"/>
            <a:ext cx="4057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foreign language (n):</a:t>
            </a:r>
            <a:endParaRPr lang="en-GB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816" y="1766578"/>
            <a:ext cx="2836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helpful (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GB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006" y="2211372"/>
            <a:ext cx="3098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GB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799" y="2720078"/>
            <a:ext cx="2893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friendly (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GB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376" y="3964221"/>
            <a:ext cx="2689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I. Listening</a:t>
            </a:r>
            <a:endParaRPr lang="en-US" sz="4000" b="1" dirty="0">
              <a:solidFill>
                <a:srgbClr val="0FB7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7799" y="3330499"/>
            <a:ext cx="2438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biology (n):</a:t>
            </a:r>
            <a:endParaRPr lang="en-GB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3161" y="1328183"/>
            <a:ext cx="3788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4320009" y="1828435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200" dirty="0"/>
          </a:p>
        </p:txBody>
      </p:sp>
      <p:sp>
        <p:nvSpPr>
          <p:cNvPr id="11" name="Rectangle 10"/>
          <p:cNvSpPr/>
          <p:nvPr/>
        </p:nvSpPr>
        <p:spPr>
          <a:xfrm>
            <a:off x="4393161" y="2303482"/>
            <a:ext cx="170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3200" dirty="0"/>
          </a:p>
        </p:txBody>
      </p:sp>
      <p:sp>
        <p:nvSpPr>
          <p:cNvPr id="12" name="Rectangle 11"/>
          <p:cNvSpPr/>
          <p:nvPr/>
        </p:nvSpPr>
        <p:spPr>
          <a:xfrm>
            <a:off x="4278972" y="2814863"/>
            <a:ext cx="1917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200" dirty="0"/>
          </a:p>
        </p:txBody>
      </p:sp>
      <p:sp>
        <p:nvSpPr>
          <p:cNvPr id="13" name="Rectangle 12"/>
          <p:cNvSpPr/>
          <p:nvPr/>
        </p:nvSpPr>
        <p:spPr>
          <a:xfrm>
            <a:off x="4219501" y="3375254"/>
            <a:ext cx="1667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246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9" y="4028420"/>
            <a:ext cx="6291943" cy="2329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27312" y="25323"/>
            <a:ext cx="7620001" cy="1292662"/>
          </a:xfrm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Janet, a student at Palmer School in America, is talking about her school. Guess the answers to these questions.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159" y="1796142"/>
            <a:ext cx="7307683" cy="1458688"/>
          </a:xfrm>
          <a:prstGeom prst="rect">
            <a:avLst/>
          </a:prstGeom>
          <a:solidFill>
            <a:schemeClr val="bg2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52245" y="19702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6185" y="1978888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Do you think the students there wear uniforms?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52245" y="26146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16185" y="2623297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Do they learn Vietnamese as a foreign language?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73628" y="3505200"/>
            <a:ext cx="6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to the talk and check your guesses.</a:t>
            </a:r>
          </a:p>
        </p:txBody>
      </p:sp>
      <p:pic>
        <p:nvPicPr>
          <p:cNvPr id="3" name="Bản sao của B1_08">
            <a:hlinkClick r:id="" action="ppaction://media"/>
            <a:extLst>
              <a:ext uri="{FF2B5EF4-FFF2-40B4-BE49-F238E27FC236}">
                <a16:creationId xmlns="" xmlns:a16="http://schemas.microsoft.com/office/drawing/2014/main" id="{94DA427D-E1E9-43D9-B563-1E92491E3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0252" y="3505200"/>
            <a:ext cx="487363" cy="487363"/>
          </a:xfrm>
          <a:prstGeom prst="rect">
            <a:avLst/>
          </a:prstGeom>
        </p:spPr>
      </p:pic>
      <p:sp>
        <p:nvSpPr>
          <p:cNvPr id="13" name="Rounded Rectangle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EA198DC3-92CA-463C-B76D-A1AFEB0AC768}"/>
              </a:ext>
            </a:extLst>
          </p:cNvPr>
          <p:cNvSpPr/>
          <p:nvPr/>
        </p:nvSpPr>
        <p:spPr>
          <a:xfrm>
            <a:off x="8315498" y="3443923"/>
            <a:ext cx="548640" cy="54864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172065"/>
            <a:ext cx="6548847" cy="461665"/>
          </a:xfrm>
          <a:prstGeom prst="rect">
            <a:avLst/>
          </a:prstGeom>
          <a:solidFill>
            <a:srgbClr val="0FB7BD">
              <a:alpha val="87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Listen again and choose the correct answer A or B.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85599" y="1755600"/>
            <a:ext cx="2684640" cy="461665"/>
            <a:chOff x="1230086" y="1785257"/>
            <a:chExt cx="2684640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</a:t>
              </a:r>
              <a:r>
                <a:rPr lang="en-US" sz="2400" dirty="0">
                  <a:solidFill>
                    <a:srgbClr val="0088EE"/>
                  </a:solidFill>
                </a:rPr>
                <a:t>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11085" y="1785257"/>
              <a:ext cx="2303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maths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27179" y="1749262"/>
            <a:ext cx="2499351" cy="461665"/>
            <a:chOff x="1230086" y="1785257"/>
            <a:chExt cx="2499351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21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science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82834" y="2300323"/>
            <a:ext cx="7111847" cy="461665"/>
            <a:chOff x="363373" y="2525685"/>
            <a:chExt cx="7111847" cy="461665"/>
          </a:xfrm>
        </p:grpSpPr>
        <p:grpSp>
          <p:nvGrpSpPr>
            <p:cNvPr id="24" name="Group 23"/>
            <p:cNvGrpSpPr/>
            <p:nvPr/>
          </p:nvGrpSpPr>
          <p:grpSpPr>
            <a:xfrm>
              <a:off x="363373" y="2525685"/>
              <a:ext cx="7111847" cy="461665"/>
              <a:chOff x="369902" y="2142097"/>
              <a:chExt cx="7111847" cy="461665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69902" y="21420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76153" y="2142097"/>
                <a:ext cx="67055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Today Janet           her uniform.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2329886" y="28520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296486" y="2778381"/>
            <a:ext cx="2340436" cy="461665"/>
            <a:chOff x="1230086" y="1785257"/>
            <a:chExt cx="2340436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1959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is wearing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35343" y="2772043"/>
            <a:ext cx="2319736" cy="461665"/>
            <a:chOff x="1230086" y="1785257"/>
            <a:chExt cx="2319736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11086" y="1785257"/>
              <a:ext cx="1938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isn’t wearing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82834" y="3312216"/>
            <a:ext cx="7061016" cy="470318"/>
            <a:chOff x="838203" y="3668444"/>
            <a:chExt cx="7061016" cy="470318"/>
          </a:xfrm>
        </p:grpSpPr>
        <p:grpSp>
          <p:nvGrpSpPr>
            <p:cNvPr id="35" name="Group 34"/>
            <p:cNvGrpSpPr/>
            <p:nvPr/>
          </p:nvGrpSpPr>
          <p:grpSpPr>
            <a:xfrm>
              <a:off x="838203" y="3668444"/>
              <a:ext cx="7061016" cy="470318"/>
              <a:chOff x="363373" y="4026312"/>
              <a:chExt cx="7061016" cy="470318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363373" y="403496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38203" y="4026312"/>
                <a:ext cx="6586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 studies          for two hours a week.</a:t>
                </a:r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 flipV="1">
              <a:off x="3032770" y="3984168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263827" y="3856574"/>
            <a:ext cx="3374583" cy="461665"/>
            <a:chOff x="1230086" y="1785257"/>
            <a:chExt cx="3374583" cy="461665"/>
          </a:xfrm>
        </p:grpSpPr>
        <p:sp>
          <p:nvSpPr>
            <p:cNvPr id="40" name="TextBox 3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English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31530" y="3850236"/>
            <a:ext cx="3002378" cy="461665"/>
            <a:chOff x="1230086" y="1785257"/>
            <a:chExt cx="3002378" cy="461665"/>
          </a:xfrm>
        </p:grpSpPr>
        <p:sp>
          <p:nvSpPr>
            <p:cNvPr id="43" name="TextBox 4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Vietnamese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93720" y="4453491"/>
            <a:ext cx="6812122" cy="470318"/>
            <a:chOff x="685414" y="6027003"/>
            <a:chExt cx="6812122" cy="470318"/>
          </a:xfrm>
        </p:grpSpPr>
        <p:grpSp>
          <p:nvGrpSpPr>
            <p:cNvPr id="46" name="Group 45"/>
            <p:cNvGrpSpPr/>
            <p:nvPr/>
          </p:nvGrpSpPr>
          <p:grpSpPr>
            <a:xfrm>
              <a:off x="685414" y="6027003"/>
              <a:ext cx="6812122" cy="470318"/>
              <a:chOff x="363373" y="3312302"/>
              <a:chExt cx="6812122" cy="470318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363373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81053" y="3312302"/>
                <a:ext cx="639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 usually does her homework          .</a:t>
                </a:r>
              </a:p>
            </p:txBody>
          </p:sp>
        </p:grpSp>
        <p:cxnSp>
          <p:nvCxnSpPr>
            <p:cNvPr id="47" name="Straight Connector 46"/>
            <p:cNvCxnSpPr/>
            <p:nvPr/>
          </p:nvCxnSpPr>
          <p:spPr>
            <a:xfrm flipV="1">
              <a:off x="5380694" y="63572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270570" y="4954111"/>
            <a:ext cx="4018906" cy="461665"/>
            <a:chOff x="1230086" y="1785257"/>
            <a:chExt cx="4018906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11086" y="1785257"/>
              <a:ext cx="3637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the library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043670" y="4937149"/>
            <a:ext cx="4153626" cy="461665"/>
            <a:chOff x="1230086" y="1785257"/>
            <a:chExt cx="4153626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11086" y="1785257"/>
              <a:ext cx="37726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at home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50176" y="1298331"/>
            <a:ext cx="6973597" cy="470318"/>
            <a:chOff x="794659" y="707494"/>
            <a:chExt cx="6973597" cy="470318"/>
          </a:xfrm>
        </p:grpSpPr>
        <p:grpSp>
          <p:nvGrpSpPr>
            <p:cNvPr id="57" name="Group 56"/>
            <p:cNvGrpSpPr/>
            <p:nvPr/>
          </p:nvGrpSpPr>
          <p:grpSpPr>
            <a:xfrm>
              <a:off x="794659" y="707494"/>
              <a:ext cx="6973597" cy="470318"/>
              <a:chOff x="363373" y="1262747"/>
              <a:chExt cx="6973597" cy="470318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63373" y="126274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7313" y="1271400"/>
                <a:ext cx="6509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Janet’s favourite teacher is her          teacher.</a:t>
                </a:r>
                <a:endParaRPr lang="en-US" sz="2400" i="1"/>
              </a:p>
            </p:txBody>
          </p:sp>
        </p:grpSp>
        <p:cxnSp>
          <p:nvCxnSpPr>
            <p:cNvPr id="58" name="Straight Connector 57"/>
            <p:cNvCxnSpPr/>
            <p:nvPr/>
          </p:nvCxnSpPr>
          <p:spPr>
            <a:xfrm>
              <a:off x="5158194" y="1034375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904606" y="5542063"/>
            <a:ext cx="6869272" cy="470318"/>
            <a:chOff x="685414" y="6027003"/>
            <a:chExt cx="6869272" cy="470318"/>
          </a:xfrm>
        </p:grpSpPr>
        <p:grpSp>
          <p:nvGrpSpPr>
            <p:cNvPr id="62" name="Group 61"/>
            <p:cNvGrpSpPr/>
            <p:nvPr/>
          </p:nvGrpSpPr>
          <p:grpSpPr>
            <a:xfrm>
              <a:off x="685414" y="6027003"/>
              <a:ext cx="6869272" cy="470318"/>
              <a:chOff x="363373" y="3312302"/>
              <a:chExt cx="6869272" cy="470318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363373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38203" y="3312302"/>
                <a:ext cx="639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Her class is going to have a biology lesson          .</a:t>
                </a:r>
              </a:p>
            </p:txBody>
          </p:sp>
        </p:grpSp>
        <p:cxnSp>
          <p:nvCxnSpPr>
            <p:cNvPr id="63" name="Straight Connector 62"/>
            <p:cNvCxnSpPr/>
            <p:nvPr/>
          </p:nvCxnSpPr>
          <p:spPr>
            <a:xfrm flipV="1">
              <a:off x="6383263" y="63572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281456" y="6042683"/>
            <a:ext cx="2688784" cy="461665"/>
            <a:chOff x="1230086" y="1785257"/>
            <a:chExt cx="2688784" cy="461665"/>
          </a:xfrm>
        </p:grpSpPr>
        <p:sp>
          <p:nvSpPr>
            <p:cNvPr id="67" name="TextBox 6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on a farm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044761" y="6025721"/>
            <a:ext cx="2726153" cy="461665"/>
            <a:chOff x="1230086" y="1785257"/>
            <a:chExt cx="2726153" cy="461665"/>
          </a:xfrm>
        </p:grpSpPr>
        <p:sp>
          <p:nvSpPr>
            <p:cNvPr id="70" name="TextBox 6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11085" y="1785257"/>
              <a:ext cx="23451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the classroom</a:t>
              </a:r>
            </a:p>
          </p:txBody>
        </p:sp>
      </p:grp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0679A8F5-8AD2-492D-B2EF-4B8ECFFA2C0C}"/>
              </a:ext>
            </a:extLst>
          </p:cNvPr>
          <p:cNvSpPr/>
          <p:nvPr/>
        </p:nvSpPr>
        <p:spPr>
          <a:xfrm>
            <a:off x="1270570" y="17684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99EE6A51-99CB-4760-92AA-D0E9572833D8}"/>
              </a:ext>
            </a:extLst>
          </p:cNvPr>
          <p:cNvSpPr/>
          <p:nvPr/>
        </p:nvSpPr>
        <p:spPr>
          <a:xfrm>
            <a:off x="4027179" y="3844792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12176BDC-15EA-4A5F-B524-1CA58989543F}"/>
              </a:ext>
            </a:extLst>
          </p:cNvPr>
          <p:cNvSpPr/>
          <p:nvPr/>
        </p:nvSpPr>
        <p:spPr>
          <a:xfrm>
            <a:off x="1263827" y="4969573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44C6E867-6148-49C1-B8FB-5CC5AB71085C}"/>
              </a:ext>
            </a:extLst>
          </p:cNvPr>
          <p:cNvSpPr/>
          <p:nvPr/>
        </p:nvSpPr>
        <p:spPr>
          <a:xfrm>
            <a:off x="1282210" y="607745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8DA91430-0BFF-49BA-BFE4-311608045006}"/>
              </a:ext>
            </a:extLst>
          </p:cNvPr>
          <p:cNvSpPr/>
          <p:nvPr/>
        </p:nvSpPr>
        <p:spPr>
          <a:xfrm>
            <a:off x="4043670" y="2800943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7404816" y="203187"/>
            <a:ext cx="173918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Guess</a:t>
            </a:r>
            <a:endParaRPr lang="en-US" sz="2800" b="1" dirty="0"/>
          </a:p>
        </p:txBody>
      </p:sp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447463"/>
              </p:ext>
            </p:extLst>
          </p:nvPr>
        </p:nvGraphicFramePr>
        <p:xfrm>
          <a:off x="7404816" y="826684"/>
          <a:ext cx="1739184" cy="603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592"/>
                <a:gridCol w="869592"/>
              </a:tblGrid>
              <a:tr h="52721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   A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FB7BD"/>
                    </a:solidFill>
                  </a:tcPr>
                </a:tc>
              </a:tr>
              <a:tr h="5504098">
                <a:tc>
                  <a:txBody>
                    <a:bodyPr/>
                    <a:lstStyle/>
                    <a:p>
                      <a:r>
                        <a:rPr lang="en-US" dirty="0" smtClean="0"/>
                        <a:t>    </a:t>
                      </a:r>
                      <a:endParaRPr lang="en-US" dirty="0"/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A3E7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5" grpId="0" animBg="1"/>
      <p:bldP spid="76" grpId="0" animBg="1"/>
      <p:bldP spid="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825911"/>
            <a:ext cx="9144000" cy="5311544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86041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Hi. My name's Janet. I'm eleven years old. I'm now in year 6 at Palmer School. I like it here. My classmates are friendly. The teachers at my school are nice and very helpful, and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 teacher is Mrs. Smith. She teaches us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</a:rPr>
                <a:t>maths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. I have two hours to study Vietnamese every week. I usually do my homework in the library. We wear our uniforms every day, but today we aren't. We're going to have a biology lesson on a farm.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solidFill>
              <a:srgbClr val="0FB7BD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2_20">
            <a:hlinkClick r:id="" action="ppaction://media"/>
            <a:extLst>
              <a:ext uri="{FF2B5EF4-FFF2-40B4-BE49-F238E27FC236}">
                <a16:creationId xmlns="" xmlns:a16="http://schemas.microsoft.com/office/drawing/2014/main" id="{1502ACA2-581C-43DD-BC20-9ECC50E48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0538" y="652222"/>
            <a:ext cx="657397" cy="560994"/>
          </a:xfrm>
          <a:prstGeom prst="rect">
            <a:avLst/>
          </a:prstGeom>
        </p:spPr>
      </p:pic>
      <p:pic>
        <p:nvPicPr>
          <p:cNvPr id="9" name="Bản sao của B1_08">
            <a:hlinkClick r:id="" action="ppaction://media"/>
            <a:extLst>
              <a:ext uri="{FF2B5EF4-FFF2-40B4-BE49-F238E27FC236}">
                <a16:creationId xmlns="" xmlns:a16="http://schemas.microsoft.com/office/drawing/2014/main" id="{94DA427D-E1E9-43D9-B563-1E92491E36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3933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1389</TotalTime>
  <Words>746</Words>
  <Application>Microsoft Office PowerPoint</Application>
  <PresentationFormat>On-screen Show (4:3)</PresentationFormat>
  <Paragraphs>112</Paragraphs>
  <Slides>16</Slides>
  <Notes>0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Adjacency</vt:lpstr>
      <vt:lpstr>PowerPoint Presentation</vt:lpstr>
      <vt:lpstr>PowerPoint Presentation</vt:lpstr>
      <vt:lpstr>* Which school do you like best? Talk about it.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writing: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BA</cp:lastModifiedBy>
  <cp:revision>111</cp:revision>
  <dcterms:created xsi:type="dcterms:W3CDTF">2020-12-09T02:04:09Z</dcterms:created>
  <dcterms:modified xsi:type="dcterms:W3CDTF">2022-07-18T03:32:40Z</dcterms:modified>
</cp:coreProperties>
</file>