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2" r:id="rId2"/>
    <p:sldId id="286" r:id="rId3"/>
    <p:sldId id="271" r:id="rId4"/>
    <p:sldId id="284" r:id="rId5"/>
    <p:sldId id="258" r:id="rId6"/>
    <p:sldId id="260" r:id="rId7"/>
    <p:sldId id="272" r:id="rId8"/>
    <p:sldId id="283" r:id="rId9"/>
    <p:sldId id="261" r:id="rId10"/>
    <p:sldId id="273" r:id="rId11"/>
    <p:sldId id="262" r:id="rId12"/>
    <p:sldId id="274" r:id="rId13"/>
    <p:sldId id="289" r:id="rId14"/>
    <p:sldId id="263" r:id="rId15"/>
    <p:sldId id="285" r:id="rId16"/>
    <p:sldId id="282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08D"/>
    <a:srgbClr val="C0E6EA"/>
    <a:srgbClr val="0084B1"/>
    <a:srgbClr val="FDE1D8"/>
    <a:srgbClr val="8CB862"/>
    <a:srgbClr val="E2F4F6"/>
    <a:srgbClr val="D6EFF2"/>
    <a:srgbClr val="F16649"/>
    <a:srgbClr val="FFFFFF"/>
    <a:srgbClr val="F47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1476" y="-102"/>
      </p:cViewPr>
      <p:guideLst>
        <p:guide orient="horz" pos="2208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82832" y="-2232"/>
            <a:ext cx="36774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400" b="1" i="1" dirty="0">
                <a:latin typeface="Times New Roman" pitchFamily="18" charset="0"/>
              </a:rPr>
              <a:t>Friday, </a:t>
            </a:r>
            <a:r>
              <a:rPr lang="en-US" sz="2400" b="1" i="1" smtClean="0">
                <a:latin typeface="Times New Roman" pitchFamily="18" charset="0"/>
              </a:rPr>
              <a:t>september</a:t>
            </a:r>
            <a:r>
              <a:rPr lang="en-US" sz="2400" b="1" i="1" dirty="0" smtClean="0">
                <a:latin typeface="Times New Roman" pitchFamily="18" charset="0"/>
              </a:rPr>
              <a:t> 1</a:t>
            </a:r>
            <a:r>
              <a:rPr lang="en-US" sz="2400" b="1" i="1" baseline="30000" dirty="0" smtClean="0">
                <a:latin typeface="Times New Roman" pitchFamily="18" charset="0"/>
              </a:rPr>
              <a:t>st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</a:rPr>
              <a:t>, </a:t>
            </a:r>
            <a:r>
              <a:rPr lang="en-US" sz="2400" b="1" i="1" dirty="0" smtClean="0">
                <a:latin typeface="Times New Roman" pitchFamily="18" charset="0"/>
              </a:rPr>
              <a:t>2021</a:t>
            </a:r>
            <a:endParaRPr lang="en-US" sz="2400" b="1" i="1" dirty="0">
              <a:latin typeface="Times New Roman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04800" y="4267200"/>
            <a:ext cx="51054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Class: 6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Teacher: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Nguyen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Thi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Thu Ba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5450"/>
            <a:ext cx="8305800" cy="1143000"/>
          </a:xfrm>
          <a:prstGeom prst="rect">
            <a:avLst/>
          </a:prstGeom>
          <a:solidFill>
            <a:srgbClr val="339966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3048000"/>
            <a:ext cx="3810000" cy="3810000"/>
          </a:xfrm>
          <a:noFill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086600" y="3733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love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8" y="1659323"/>
            <a:ext cx="2390503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3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68548" y="184425"/>
            <a:ext cx="8406903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Write one or two more questions on a piece of paper. Then share them with the class.</a:t>
            </a:r>
          </a:p>
        </p:txBody>
      </p:sp>
      <p:sp>
        <p:nvSpPr>
          <p:cNvPr id="2" name="Rectangle 1"/>
          <p:cNvSpPr/>
          <p:nvPr/>
        </p:nvSpPr>
        <p:spPr>
          <a:xfrm>
            <a:off x="368548" y="1566245"/>
            <a:ext cx="8406904" cy="4211433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What’s your name?</a:t>
            </a:r>
          </a:p>
          <a:p>
            <a:pPr marL="342900" indent="-342900" algn="ctr">
              <a:buAutoNum type="arabicPeriod"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Where do you live?</a:t>
            </a:r>
          </a:p>
          <a:p>
            <a:pPr marL="342900" indent="-342900" algn="ctr">
              <a:buAutoNum type="arabicPeriod"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you like EL?                         </a:t>
            </a:r>
          </a:p>
          <a:p>
            <a:pPr marL="342900" indent="-342900" algn="ctr">
              <a:buAutoNum type="arabicPeriod"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What’s your telephone number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ctr">
              <a:buAutoNum type="arabicPeriod"/>
            </a:pPr>
            <a:r>
              <a:rPr lang="en-GB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What’s your hobby?</a:t>
            </a:r>
            <a:endParaRPr lang="en-GB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5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10642" y="113416"/>
            <a:ext cx="7753017" cy="892552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is a quiz for students in the new school newsletter. Answer the questions.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"/>
          <a:stretch/>
        </p:blipFill>
        <p:spPr>
          <a:xfrm>
            <a:off x="219994" y="1908810"/>
            <a:ext cx="8688032" cy="29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35" y="203044"/>
            <a:ext cx="7748019" cy="23779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11" name="TextBox 10"/>
          <p:cNvSpPr txBox="1"/>
          <p:nvPr/>
        </p:nvSpPr>
        <p:spPr>
          <a:xfrm>
            <a:off x="894535" y="3405356"/>
            <a:ext cx="7354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 Do </a:t>
            </a:r>
            <a:r>
              <a:rPr lang="en-US" sz="2400" b="1" dirty="0"/>
              <a:t>you remember all your new classmate’s names?</a:t>
            </a:r>
            <a:endParaRPr lang="en-US" sz="24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894536" y="4406276"/>
            <a:ext cx="7128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 Do </a:t>
            </a:r>
            <a:r>
              <a:rPr lang="en-US" sz="2400" b="1" dirty="0"/>
              <a:t>you often listen to your friend’s advice?</a:t>
            </a:r>
            <a:endParaRPr lang="en-US" sz="2400" b="1" i="1" dirty="0"/>
          </a:p>
        </p:txBody>
      </p:sp>
      <p:sp>
        <p:nvSpPr>
          <p:cNvPr id="2" name="Rectangle 1"/>
          <p:cNvSpPr/>
          <p:nvPr/>
        </p:nvSpPr>
        <p:spPr>
          <a:xfrm>
            <a:off x="1293095" y="3867021"/>
            <a:ext cx="1965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8775">
              <a:lnSpc>
                <a:spcPct val="100000"/>
              </a:lnSpc>
              <a:spcBef>
                <a:spcPts val="545"/>
              </a:spcBef>
              <a:tabLst>
                <a:tab pos="1345565" algn="l"/>
              </a:tabLst>
            </a:pPr>
            <a:r>
              <a:rPr lang="en-GB" sz="28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en-GB" sz="2800" b="1" spc="-200" dirty="0">
                <a:solidFill>
                  <a:srgbClr val="6EC87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8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86502" y="4890549"/>
            <a:ext cx="1965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8775">
              <a:lnSpc>
                <a:spcPct val="100000"/>
              </a:lnSpc>
              <a:spcBef>
                <a:spcPts val="545"/>
              </a:spcBef>
              <a:tabLst>
                <a:tab pos="1345565" algn="l"/>
              </a:tabLst>
            </a:pPr>
            <a:r>
              <a:rPr lang="en-GB" sz="28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en-GB" sz="2800" b="1" spc="-200" dirty="0">
                <a:solidFill>
                  <a:srgbClr val="6EC87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8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2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9"/>
          <p:cNvSpPr txBox="1"/>
          <p:nvPr/>
        </p:nvSpPr>
        <p:spPr>
          <a:xfrm>
            <a:off x="368709" y="1838502"/>
            <a:ext cx="8288593" cy="4765406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32410" marR="5080" indent="-212725">
              <a:lnSpc>
                <a:spcPct val="101600"/>
              </a:lnSpc>
              <a:spcBef>
                <a:spcPts val="325"/>
              </a:spcBef>
              <a:buClr>
                <a:srgbClr val="3F80BA"/>
              </a:buClr>
              <a:buAutoNum type="arabicPeriod" startAt="3"/>
              <a:tabLst>
                <a:tab pos="238125" algn="l"/>
              </a:tabLst>
            </a:pPr>
            <a:r>
              <a:rPr sz="2400" b="1" spc="-204" dirty="0" smtClean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spc="-220" dirty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10" dirty="0" smtClean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10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5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share</a:t>
            </a:r>
            <a:r>
              <a:rPr sz="2400" b="1" spc="-1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thing</a:t>
            </a:r>
            <a:r>
              <a:rPr sz="2400" b="1" spc="-1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15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wit</a:t>
            </a:r>
            <a:r>
              <a:rPr sz="2400" b="1" spc="30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sz="2400" b="1" spc="-80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35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your  </a:t>
            </a:r>
            <a:r>
              <a:rPr sz="2400" b="1" spc="-55" dirty="0">
                <a:solidFill>
                  <a:srgbClr val="343434"/>
                </a:solidFill>
                <a:latin typeface="Times New Roman" pitchFamily="18" charset="0"/>
                <a:cs typeface="Times New Roman" pitchFamily="18" charset="0"/>
              </a:rPr>
              <a:t>classmates?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58775">
              <a:lnSpc>
                <a:spcPct val="100000"/>
              </a:lnSpc>
              <a:spcBef>
                <a:spcPts val="545"/>
              </a:spcBef>
              <a:tabLst>
                <a:tab pos="1345565" algn="l"/>
              </a:tabLst>
            </a:pPr>
            <a:r>
              <a:rPr sz="24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r>
              <a:rPr sz="2400" b="1" spc="-200" dirty="0">
                <a:solidFill>
                  <a:srgbClr val="6EC87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spc="-6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4315" marR="305435" indent="-220345">
              <a:lnSpc>
                <a:spcPct val="101600"/>
              </a:lnSpc>
              <a:spcBef>
                <a:spcPts val="285"/>
              </a:spcBef>
              <a:buClr>
                <a:srgbClr val="3F80BA"/>
              </a:buClr>
              <a:buAutoNum type="arabicPeriod" startAt="4"/>
              <a:tabLst>
                <a:tab pos="238125" algn="l"/>
              </a:tabLst>
            </a:pPr>
            <a:r>
              <a:rPr lang="en-US" sz="2400" b="1" spc="-204" dirty="0" smtClean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04" dirty="0" smtClean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spc="-220" dirty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10" dirty="0" smtClean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5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30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keep</a:t>
            </a:r>
            <a:r>
              <a:rPr sz="2400" b="1" spc="20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40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sz="2400" b="1" spc="-5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5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friends'  </a:t>
            </a:r>
            <a:r>
              <a:rPr sz="2400" b="1" spc="-20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secret</a:t>
            </a:r>
            <a:r>
              <a:rPr lang="en-US" sz="2400" b="1" spc="-20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58775">
              <a:lnSpc>
                <a:spcPct val="100000"/>
              </a:lnSpc>
              <a:spcBef>
                <a:spcPts val="600"/>
              </a:spcBef>
              <a:tabLst>
                <a:tab pos="1344295" algn="l"/>
              </a:tabLst>
            </a:pPr>
            <a:r>
              <a:rPr sz="24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	</a:t>
            </a:r>
            <a:r>
              <a:rPr sz="24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7490">
              <a:lnSpc>
                <a:spcPts val="1385"/>
              </a:lnSpc>
              <a:spcBef>
                <a:spcPts val="310"/>
              </a:spcBef>
            </a:pPr>
            <a:r>
              <a:rPr sz="2400" b="1" spc="-7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b="1" spc="-5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3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5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0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pla</a:t>
            </a:r>
            <a:r>
              <a:rPr sz="2400" b="1" spc="-15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sz="2400" b="1" spc="-40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5" dirty="0">
                <a:solidFill>
                  <a:srgbClr val="606060"/>
                </a:solidFill>
                <a:latin typeface="Times New Roman" pitchFamily="18" charset="0"/>
                <a:cs typeface="Times New Roman" pitchFamily="18" charset="0"/>
              </a:rPr>
              <a:t>wit</a:t>
            </a:r>
            <a:r>
              <a:rPr sz="2400" b="1" spc="15" dirty="0">
                <a:solidFill>
                  <a:srgbClr val="606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sz="2400" b="1" spc="-35" dirty="0">
                <a:solidFill>
                  <a:srgbClr val="606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30" dirty="0" smtClean="0">
                <a:solidFill>
                  <a:srgbClr val="4F4F4F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b="1" spc="-15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classmates</a:t>
            </a:r>
            <a:r>
              <a:rPr sz="2400" b="1" spc="5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95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b="1" spc="-45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b="1" spc="-140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35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2400" b="1" spc="-135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b="1" spc="-135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eak</a:t>
            </a:r>
            <a:r>
              <a:rPr sz="2400" b="1" spc="40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35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time?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58775">
              <a:lnSpc>
                <a:spcPct val="100000"/>
              </a:lnSpc>
              <a:spcBef>
                <a:spcPts val="560"/>
              </a:spcBef>
              <a:tabLst>
                <a:tab pos="1344295" algn="l"/>
              </a:tabLst>
            </a:pPr>
            <a:r>
              <a:rPr sz="2400" b="1" spc="-2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</a:t>
            </a:r>
            <a:r>
              <a:rPr sz="2400" b="1" spc="-1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b="1" spc="-18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b="1" spc="-2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8760" marR="88900" indent="-217804">
              <a:lnSpc>
                <a:spcPct val="101600"/>
              </a:lnSpc>
              <a:spcBef>
                <a:spcPts val="285"/>
              </a:spcBef>
              <a:buClr>
                <a:srgbClr val="4685BC"/>
              </a:buClr>
              <a:buAutoNum type="arabicPeriod" startAt="6"/>
              <a:tabLst>
                <a:tab pos="238125" algn="l"/>
              </a:tabLst>
            </a:pPr>
            <a:r>
              <a:rPr lang="en-US" sz="2400" b="1" spc="-204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04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spc="-22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1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60606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55" dirty="0">
                <a:solidFill>
                  <a:srgbClr val="606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hel</a:t>
            </a:r>
            <a:r>
              <a:rPr sz="2400" b="1" spc="-1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2400" b="1" spc="-5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2400" b="1" spc="-15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r classmate</a:t>
            </a:r>
            <a:r>
              <a:rPr sz="2400" b="1" spc="-75" dirty="0" smtClean="0">
                <a:solidFill>
                  <a:srgbClr val="34343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b="1" spc="10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sz="2400" b="1" spc="-4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sz="2400" b="1" spc="5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 smtClean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en-US" sz="2400" b="1" spc="-15" dirty="0" smtClean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47980">
              <a:lnSpc>
                <a:spcPct val="100000"/>
              </a:lnSpc>
              <a:spcBef>
                <a:spcPts val="545"/>
              </a:spcBef>
              <a:tabLst>
                <a:tab pos="1344295" algn="l"/>
              </a:tabLst>
            </a:pPr>
            <a:r>
              <a:rPr sz="2400" b="1" spc="-1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	</a:t>
            </a:r>
            <a:r>
              <a:rPr sz="24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6220" marR="323850" indent="-224154">
              <a:lnSpc>
                <a:spcPct val="101600"/>
              </a:lnSpc>
              <a:spcBef>
                <a:spcPts val="285"/>
              </a:spcBef>
              <a:buClr>
                <a:srgbClr val="3D77A8"/>
              </a:buClr>
              <a:buAutoNum type="arabicPeriod" startAt="7"/>
              <a:tabLst>
                <a:tab pos="238125" algn="l"/>
              </a:tabLst>
            </a:pPr>
            <a:r>
              <a:rPr lang="en-US" sz="2400" b="1" spc="-35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b="1" spc="-35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b="1" spc="-25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95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1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2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sz="2400" b="1" spc="25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2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b="1" spc="5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20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90" dirty="0" smtClean="0">
                <a:solidFill>
                  <a:srgbClr val="4F4F4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spc="-190" smtClean="0">
                <a:solidFill>
                  <a:srgbClr val="4F4F4F"/>
                </a:solidFill>
                <a:latin typeface="Times New Roman" pitchFamily="18" charset="0"/>
                <a:cs typeface="Times New Roman" pitchFamily="18" charset="0"/>
              </a:rPr>
              <a:t>chool </a:t>
            </a:r>
            <a:r>
              <a:rPr sz="2400" b="1" spc="15" smtClean="0">
                <a:solidFill>
                  <a:srgbClr val="4F4F4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5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sz="2400" b="1" spc="-15" dirty="0" smtClean="0">
                <a:solidFill>
                  <a:srgbClr val="5E5E5E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GB" sz="2400" b="1" spc="-15" dirty="0" smtClean="0">
                <a:solidFill>
                  <a:srgbClr val="5E5E5E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b="1" spc="40" dirty="0" smtClean="0">
                <a:solidFill>
                  <a:srgbClr val="5E5E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45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friends?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47980">
              <a:lnSpc>
                <a:spcPct val="100000"/>
              </a:lnSpc>
              <a:spcBef>
                <a:spcPts val="600"/>
              </a:spcBef>
              <a:tabLst>
                <a:tab pos="1344295" algn="l"/>
              </a:tabLst>
            </a:pPr>
            <a:r>
              <a:rPr sz="2400" b="1" spc="-1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	</a:t>
            </a:r>
            <a:r>
              <a:rPr sz="24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2410" marR="393065" indent="-212090">
              <a:lnSpc>
                <a:spcPts val="1470"/>
              </a:lnSpc>
              <a:spcBef>
                <a:spcPts val="385"/>
              </a:spcBef>
              <a:buClr>
                <a:srgbClr val="3F80BA"/>
              </a:buClr>
              <a:buAutoNum type="arabicPeriod" startAt="8"/>
              <a:tabLst>
                <a:tab pos="238125" algn="l"/>
              </a:tabLst>
            </a:pPr>
            <a:r>
              <a:rPr lang="en-US" sz="2400" b="1" spc="-7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7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b="1" spc="-5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3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5E5E5E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55" dirty="0">
                <a:solidFill>
                  <a:srgbClr val="5E5E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liste</a:t>
            </a:r>
            <a:r>
              <a:rPr sz="2400" b="1" spc="-10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b="1" spc="-20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5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whe</a:t>
            </a:r>
            <a:r>
              <a:rPr sz="2400" b="1" spc="-15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b="1" spc="-100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5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your  </a:t>
            </a:r>
            <a:r>
              <a:rPr sz="2400" b="1" spc="-45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classmates</a:t>
            </a:r>
            <a:r>
              <a:rPr sz="2400" b="1" spc="7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5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sz="2400" b="1" spc="-15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 smtClean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talking</a:t>
            </a:r>
            <a:r>
              <a:rPr lang="en-US" sz="2400" b="1" spc="-10" dirty="0" smtClean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58775">
              <a:lnSpc>
                <a:spcPct val="100000"/>
              </a:lnSpc>
              <a:spcBef>
                <a:spcPts val="550"/>
              </a:spcBef>
              <a:tabLst>
                <a:tab pos="1344295" algn="l"/>
              </a:tabLst>
            </a:pPr>
            <a:r>
              <a:rPr sz="24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	</a:t>
            </a:r>
            <a:r>
              <a:rPr sz="24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50" y="26068"/>
            <a:ext cx="6395900" cy="16847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174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936171" y="30227"/>
            <a:ext cx="7499169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Take turn to interview the others. Use the questions above.</a:t>
            </a:r>
          </a:p>
        </p:txBody>
      </p:sp>
      <p:pic>
        <p:nvPicPr>
          <p:cNvPr id="1026" name="Picture 2" descr="Dạy học theo hình thức cặp nhóm thực sự có hiệu quả với môn tiếng 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567" y="1371600"/>
            <a:ext cx="5948619" cy="43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10"/>
          <p:cNvSpPr>
            <a:spLocks noChangeArrowheads="1" noChangeShapeType="1" noTextEdit="1"/>
          </p:cNvSpPr>
          <p:nvPr/>
        </p:nvSpPr>
        <p:spPr bwMode="auto">
          <a:xfrm>
            <a:off x="289232" y="209550"/>
            <a:ext cx="8159750" cy="787400"/>
          </a:xfrm>
          <a:prstGeom prst="rect">
            <a:avLst/>
          </a:prstGeom>
          <a:solidFill>
            <a:schemeClr val="accent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*  </a:t>
            </a:r>
            <a:r>
              <a:rPr lang="en-GB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Frienship</a:t>
            </a:r>
            <a:r>
              <a:rPr lang="en-GB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Quiz: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546100" y="1573162"/>
            <a:ext cx="6134100" cy="622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A good friend must be:</a:t>
            </a:r>
          </a:p>
        </p:txBody>
      </p:sp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1149145" y="2630129"/>
            <a:ext cx="1422400" cy="48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 pitchFamily="34" charset="0"/>
              </a:rPr>
              <a:t>kind,</a:t>
            </a:r>
          </a:p>
        </p:txBody>
      </p:sp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2793590" y="2547579"/>
            <a:ext cx="1828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 pitchFamily="34" charset="0"/>
              </a:rPr>
              <a:t>friendly,</a:t>
            </a: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5168900" y="2547579"/>
            <a:ext cx="1828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 pitchFamily="34" charset="0"/>
              </a:rPr>
              <a:t>helpful,</a:t>
            </a: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327150" y="3367549"/>
            <a:ext cx="228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 pitchFamily="34" charset="0"/>
              </a:rPr>
              <a:t>honest,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4025900" y="3403601"/>
            <a:ext cx="228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 pitchFamily="34" charset="0"/>
              </a:rPr>
              <a:t>faithful,....</a:t>
            </a:r>
          </a:p>
        </p:txBody>
      </p:sp>
    </p:spTree>
    <p:extLst>
      <p:ext uri="{BB962C8B-B14F-4D97-AF65-F5344CB8AC3E}">
        <p14:creationId xmlns:p14="http://schemas.microsoft.com/office/powerpoint/2010/main" val="388140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343" y="914400"/>
            <a:ext cx="8256709" cy="4626908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nl-NL" sz="7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7200" dirty="0" smtClean="0">
              <a:solidFill>
                <a:srgbClr val="FF000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>
              <a:spcAft>
                <a:spcPts val="400"/>
              </a:spcAft>
              <a:buFontTx/>
              <a:buChar char="-"/>
              <a:tabLst>
                <a:tab pos="457200" algn="l"/>
              </a:tabLst>
            </a:pPr>
            <a:r>
              <a:rPr lang="nl-NL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exercise in workbook</a:t>
            </a:r>
          </a:p>
          <a:p>
            <a:pPr marL="857250" indent="-857250">
              <a:spcAft>
                <a:spcPts val="400"/>
              </a:spcAft>
              <a:buFontTx/>
              <a:buChar char="-"/>
              <a:tabLst>
                <a:tab pos="457200" algn="l"/>
              </a:tabLst>
            </a:pPr>
            <a:r>
              <a:rPr lang="nl-NL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prepare Skills 1</a:t>
            </a:r>
          </a:p>
        </p:txBody>
      </p:sp>
    </p:spTree>
    <p:extLst>
      <p:ext uri="{BB962C8B-B14F-4D97-AF65-F5344CB8AC3E}">
        <p14:creationId xmlns:p14="http://schemas.microsoft.com/office/powerpoint/2010/main" val="8969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71600" y="2276872"/>
            <a:ext cx="748883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again!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693236"/>
            <a:ext cx="7162800" cy="7307764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1113482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THANKS FOR YOUR ATTENTION!</a:t>
            </a:r>
            <a:endParaRPr lang="vi-VN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84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155121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u="sng" dirty="0" smtClean="0">
                <a:solidFill>
                  <a:schemeClr val="tx1"/>
                </a:solidFill>
                <a:latin typeface=".VnArabia" pitchFamily="34" charset="0"/>
              </a:rPr>
              <a:t>Check –up</a:t>
            </a:r>
            <a:r>
              <a:rPr lang="en-US" sz="5400" b="1" dirty="0" smtClean="0">
                <a:latin typeface=".VnArabia" pitchFamily="34" charset="0"/>
              </a:rPr>
              <a:t>.</a:t>
            </a:r>
            <a:endParaRPr lang="en-GB" sz="5400" b="1" dirty="0">
              <a:latin typeface=".VnArabi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4" y="1709442"/>
            <a:ext cx="72558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Write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 sentence with one of these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adverbs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 always, often, sometimes….).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4" y="2930252"/>
            <a:ext cx="7938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Complete the sentences with the present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simple.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87" y="3543294"/>
            <a:ext cx="89317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(be)……………a good student in my class.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 often( play)…………with his friends in the evening.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(not go)………….to school on Sundays.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………Your mother(go)………..to work today ?  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My father rarely (wash)………………his  clothes.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4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69458" y="2320941"/>
            <a:ext cx="4960619" cy="2427870"/>
            <a:chOff x="2094743" y="1811975"/>
            <a:chExt cx="4960619" cy="242787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3140803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72041" y="3685847"/>
              <a:ext cx="3883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/>
                <a:t>Introducing someone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46165" y="112669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1: MY NEW SCHOOL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4526" y="1378668"/>
            <a:ext cx="3291839" cy="523220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rial" pitchFamily="34" charset="0"/>
              </a:rPr>
              <a:t>LESSON 4: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60579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Guiding Questions: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90500" y="873125"/>
            <a:ext cx="60198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AutoNum type="alphaLcPeriod"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How do you often make friends ?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What do you often say when you first meet a new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friend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What questions do you often make ?</a:t>
            </a:r>
          </a:p>
        </p:txBody>
      </p:sp>
      <p:pic>
        <p:nvPicPr>
          <p:cNvPr id="8196" name="Picture 6" descr="images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74" y="787399"/>
            <a:ext cx="3102794" cy="54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5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827313" y="74839"/>
            <a:ext cx="7933229" cy="830997"/>
          </a:xfrm>
          <a:prstGeom prst="rect">
            <a:avLst/>
          </a:prstGeom>
          <a:solidFill>
            <a:srgbClr val="0084B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Listen and read the dialogue. Pay attention to the highlighted parts.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92197" y="2052556"/>
            <a:ext cx="7174512" cy="2239978"/>
            <a:chOff x="1014123" y="3400090"/>
            <a:chExt cx="7174512" cy="2239978"/>
          </a:xfrm>
        </p:grpSpPr>
        <p:sp>
          <p:nvSpPr>
            <p:cNvPr id="8" name="TextBox 7"/>
            <p:cNvSpPr txBox="1"/>
            <p:nvPr/>
          </p:nvSpPr>
          <p:spPr>
            <a:xfrm>
              <a:off x="1049238" y="3400090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/>
                <a:t>Vy</a:t>
              </a:r>
              <a:r>
                <a:rPr lang="en-US" sz="3200" b="1" i="1" dirty="0"/>
                <a:t>: </a:t>
              </a:r>
              <a:r>
                <a:rPr lang="en-US" sz="3200" dirty="0" err="1"/>
                <a:t>Phong</a:t>
              </a:r>
              <a:r>
                <a:rPr lang="en-US" sz="3200" dirty="0"/>
                <a:t>, </a:t>
              </a:r>
              <a:r>
                <a:rPr lang="en-US" sz="3200" u="sng" dirty="0"/>
                <a:t>this is </a:t>
              </a:r>
              <a:r>
                <a:rPr lang="en-US" sz="3200" u="sng" dirty="0" err="1"/>
                <a:t>Duy</a:t>
              </a:r>
              <a:r>
                <a:rPr lang="en-US" sz="3200" dirty="0"/>
                <a:t>, my new friend.</a:t>
              </a:r>
              <a:endParaRPr lang="en-US" sz="3200" b="1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14123" y="4146741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/>
                <a:t>Phong</a:t>
              </a:r>
              <a:r>
                <a:rPr lang="en-US" sz="3200" b="1" i="1" dirty="0"/>
                <a:t>: </a:t>
              </a:r>
              <a:r>
                <a:rPr lang="en-US" sz="3200" dirty="0"/>
                <a:t>Hi, </a:t>
              </a:r>
              <a:r>
                <a:rPr lang="en-US" sz="3200" dirty="0" err="1"/>
                <a:t>Duy</a:t>
              </a:r>
              <a:r>
                <a:rPr lang="en-US" sz="3200" dirty="0"/>
                <a:t>. </a:t>
              </a:r>
              <a:r>
                <a:rPr lang="en-US" sz="3200" u="sng" dirty="0"/>
                <a:t>Nice to meet you</a:t>
              </a:r>
              <a:r>
                <a:rPr lang="en-US" sz="3200" dirty="0"/>
                <a:t>.</a:t>
              </a:r>
              <a:endParaRPr lang="en-US" sz="3200" b="1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14124" y="5055293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/>
                <a:t>Duy</a:t>
              </a:r>
              <a:r>
                <a:rPr lang="en-US" sz="3200" b="1" i="1" dirty="0"/>
                <a:t>: </a:t>
              </a:r>
              <a:r>
                <a:rPr lang="en-US" sz="3200" dirty="0"/>
                <a:t> Hi, </a:t>
              </a:r>
              <a:r>
                <a:rPr lang="en-US" sz="3200" dirty="0" err="1"/>
                <a:t>Phong</a:t>
              </a:r>
              <a:r>
                <a:rPr lang="en-US" sz="3200" dirty="0"/>
                <a:t>. </a:t>
              </a:r>
              <a:r>
                <a:rPr lang="en-US" sz="3200" u="sng" dirty="0"/>
                <a:t>Nice to meet you, too</a:t>
              </a:r>
              <a:r>
                <a:rPr lang="en-US" sz="3200" dirty="0"/>
                <a:t>.</a:t>
              </a:r>
              <a:endParaRPr lang="en-US" sz="3200" b="1" i="1" dirty="0"/>
            </a:p>
          </p:txBody>
        </p:sp>
      </p:grpSp>
      <p:pic>
        <p:nvPicPr>
          <p:cNvPr id="2" name="Bản sao của B1_07">
            <a:hlinkClick r:id="" action="ppaction://media"/>
            <a:extLst>
              <a:ext uri="{FF2B5EF4-FFF2-40B4-BE49-F238E27FC236}">
                <a16:creationId xmlns:a16="http://schemas.microsoft.com/office/drawing/2014/main" xmlns="" id="{9FCB45B3-44D9-4E16-85E2-2ABF34B096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63812" y="8746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6EA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23888" y="104779"/>
            <a:ext cx="7297151" cy="892552"/>
          </a:xfrm>
          <a:prstGeom prst="rect">
            <a:avLst/>
          </a:prstGeom>
          <a:solidFill>
            <a:srgbClr val="0084B1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</a:t>
            </a:r>
            <a:r>
              <a:rPr lang="en-US" sz="26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introducing a friend to someone else.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331"/>
            <a:ext cx="8905816" cy="3442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3957" y="4439366"/>
            <a:ext cx="620139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Example:</a:t>
            </a: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Thien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b="1" dirty="0" err="1" smtClean="0">
                <a:solidFill>
                  <a:schemeClr val="bg1"/>
                </a:solidFill>
              </a:rPr>
              <a:t>Huy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u="sng" dirty="0" smtClean="0">
                <a:solidFill>
                  <a:schemeClr val="bg1"/>
                </a:solidFill>
              </a:rPr>
              <a:t>this is </a:t>
            </a:r>
            <a:r>
              <a:rPr lang="en-US" sz="2400" b="1" dirty="0" err="1" smtClean="0">
                <a:solidFill>
                  <a:schemeClr val="bg1"/>
                </a:solidFill>
              </a:rPr>
              <a:t>Huong</a:t>
            </a:r>
            <a:r>
              <a:rPr lang="en-US" sz="2400" b="1" dirty="0" smtClean="0">
                <a:solidFill>
                  <a:schemeClr val="bg1"/>
                </a:solidFill>
              </a:rPr>
              <a:t>,</a:t>
            </a:r>
            <a:r>
              <a:rPr lang="en-US" sz="2400" b="1" dirty="0">
                <a:solidFill>
                  <a:schemeClr val="bg1"/>
                </a:solidFill>
              </a:rPr>
              <a:t> my new friend.</a:t>
            </a:r>
            <a:endParaRPr lang="en-US" sz="2400" b="1" i="1" dirty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Huy</a:t>
            </a:r>
            <a:r>
              <a:rPr lang="en-US" sz="2400" b="1" dirty="0" smtClean="0">
                <a:solidFill>
                  <a:schemeClr val="bg1"/>
                </a:solidFill>
              </a:rPr>
              <a:t>:  </a:t>
            </a:r>
            <a:r>
              <a:rPr lang="en-US" sz="2400" b="1" dirty="0">
                <a:solidFill>
                  <a:schemeClr val="bg1"/>
                </a:solidFill>
              </a:rPr>
              <a:t>Hi, </a:t>
            </a:r>
            <a:r>
              <a:rPr lang="en-US" sz="2400" b="1" dirty="0" err="1" smtClean="0">
                <a:solidFill>
                  <a:schemeClr val="bg1"/>
                </a:solidFill>
              </a:rPr>
              <a:t>Huong</a:t>
            </a:r>
            <a:r>
              <a:rPr lang="en-US" sz="2400" b="1" dirty="0" smtClean="0">
                <a:solidFill>
                  <a:schemeClr val="bg1"/>
                </a:solidFill>
              </a:rPr>
              <a:t> . </a:t>
            </a:r>
            <a:r>
              <a:rPr lang="en-US" sz="2400" b="1" u="sng" dirty="0">
                <a:solidFill>
                  <a:schemeClr val="bg1"/>
                </a:solidFill>
              </a:rPr>
              <a:t>Nice to meet you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endParaRPr lang="en-US" sz="2400" b="1" i="1" dirty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Huong</a:t>
            </a:r>
            <a:r>
              <a:rPr lang="en-US" sz="2400" b="1" dirty="0" smtClean="0">
                <a:solidFill>
                  <a:schemeClr val="bg1"/>
                </a:solidFill>
              </a:rPr>
              <a:t>: Hi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Huy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400" b="1" u="sng" dirty="0">
                <a:solidFill>
                  <a:schemeClr val="bg1"/>
                </a:solidFill>
              </a:rPr>
              <a:t>Nice to meet you, too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endParaRPr lang="en-US" sz="2400" b="1" i="1" dirty="0">
              <a:solidFill>
                <a:schemeClr val="bg1"/>
              </a:solidFill>
            </a:endParaRPr>
          </a:p>
          <a:p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8635" y="1903537"/>
            <a:ext cx="4954515" cy="1670347"/>
            <a:chOff x="2094743" y="1811975"/>
            <a:chExt cx="4954515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399164" y="2835991"/>
              <a:ext cx="43517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84B1"/>
                  </a:solidFill>
                </a:rPr>
                <a:t>New friends at school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0" y="2938206"/>
            <a:ext cx="9144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AutoNum type="alphaLcPeriod"/>
            </a:pPr>
            <a:r>
              <a:rPr lang="en-US" sz="4000" b="1" dirty="0">
                <a:solidFill>
                  <a:srgbClr val="0000FF"/>
                </a:solidFill>
                <a:latin typeface="Arial Narrow" pitchFamily="34" charset="0"/>
              </a:rPr>
              <a:t> Do you have many friends?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Arial Narrow" pitchFamily="34" charset="0"/>
              </a:rPr>
              <a:t>b. Do you have any new friends?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Arial Narrow" pitchFamily="34" charset="0"/>
              </a:rPr>
              <a:t>c. Do you love them? Why? Or why not?</a:t>
            </a:r>
          </a:p>
          <a:p>
            <a:pPr marL="342900" indent="-342900" eaLnBrk="1" hangingPunct="1">
              <a:spcBef>
                <a:spcPct val="50000"/>
              </a:spcBef>
            </a:pPr>
            <a:endParaRPr lang="en-US" sz="40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5123" name="Picture 6" descr="images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411" y="235974"/>
            <a:ext cx="4252912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7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46650" y="77215"/>
            <a:ext cx="7580130" cy="830997"/>
          </a:xfrm>
          <a:prstGeom prst="rect">
            <a:avLst/>
          </a:prstGeom>
          <a:solidFill>
            <a:srgbClr val="0084B1">
              <a:alpha val="7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and tick the questions you think are suitable to ask a new friend at school.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6650" y="1616677"/>
            <a:ext cx="5728817" cy="470318"/>
            <a:chOff x="363373" y="1262747"/>
            <a:chExt cx="5728817" cy="470318"/>
          </a:xfrm>
        </p:grpSpPr>
        <p:sp>
          <p:nvSpPr>
            <p:cNvPr id="29" name="TextBox 28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Are you from around here?</a:t>
              </a:r>
              <a:endParaRPr lang="en-US" sz="2400" i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46650" y="2219036"/>
            <a:ext cx="6471767" cy="461665"/>
            <a:chOff x="369902" y="2142097"/>
            <a:chExt cx="6471767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like music?</a:t>
              </a:r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46650" y="2823928"/>
            <a:ext cx="4665479" cy="470318"/>
            <a:chOff x="363373" y="4026312"/>
            <a:chExt cx="4665479" cy="470318"/>
          </a:xfrm>
        </p:grpSpPr>
        <p:sp>
          <p:nvSpPr>
            <p:cNvPr id="35" name="TextBox 34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38203" y="4026312"/>
              <a:ext cx="4190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much money do you get?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46650" y="3446126"/>
            <a:ext cx="5728817" cy="470318"/>
            <a:chOff x="363373" y="1262747"/>
            <a:chExt cx="5728817" cy="470318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is your favourite subject at school?</a:t>
              </a:r>
              <a:endParaRPr lang="en-US" sz="2400" i="1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46650" y="4048485"/>
            <a:ext cx="6471767" cy="461665"/>
            <a:chOff x="369902" y="2142097"/>
            <a:chExt cx="6471767" cy="461665"/>
          </a:xfrm>
        </p:grpSpPr>
        <p:sp>
          <p:nvSpPr>
            <p:cNvPr id="47" name="TextBox 4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Are you hungry now?</a:t>
              </a:r>
              <a:endParaRPr lang="en-US" sz="24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46650" y="4653377"/>
            <a:ext cx="4665479" cy="470318"/>
            <a:chOff x="363373" y="4026312"/>
            <a:chExt cx="4665479" cy="470318"/>
          </a:xfrm>
        </p:grpSpPr>
        <p:sp>
          <p:nvSpPr>
            <p:cNvPr id="68" name="TextBox 67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38203" y="4026312"/>
              <a:ext cx="4190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play football?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946650" y="5249425"/>
            <a:ext cx="6471767" cy="461665"/>
            <a:chOff x="369902" y="2142097"/>
            <a:chExt cx="6471767" cy="461665"/>
          </a:xfrm>
        </p:grpSpPr>
        <p:sp>
          <p:nvSpPr>
            <p:cNvPr id="71" name="TextBox 7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7.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How do you go to school e</a:t>
              </a:r>
              <a:r>
                <a:rPr lang="en-US" sz="2400" dirty="0" smtClean="0"/>
                <a:t>very </a:t>
              </a:r>
              <a:r>
                <a:rPr lang="en-US" sz="2400" dirty="0"/>
                <a:t>day?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46650" y="5854317"/>
            <a:ext cx="5282700" cy="470318"/>
            <a:chOff x="363373" y="4026312"/>
            <a:chExt cx="5282700" cy="470318"/>
          </a:xfrm>
        </p:grpSpPr>
        <p:sp>
          <p:nvSpPr>
            <p:cNvPr id="74" name="TextBox 7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8.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38203" y="4026312"/>
              <a:ext cx="48078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do you often go shopping?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326630" y="162533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326630" y="2223567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326630" y="2806431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326630" y="3395672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326630" y="4007916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326630" y="4606153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326630" y="5189017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326630" y="5778258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E7D6E7-7C85-434A-B909-F76734C9AF00}"/>
              </a:ext>
            </a:extLst>
          </p:cNvPr>
          <p:cNvSpPr txBox="1"/>
          <p:nvPr/>
        </p:nvSpPr>
        <p:spPr>
          <a:xfrm>
            <a:off x="7266529" y="1565546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D24D734-CA1D-4987-959E-84088F9CFBFE}"/>
              </a:ext>
            </a:extLst>
          </p:cNvPr>
          <p:cNvSpPr txBox="1"/>
          <p:nvPr/>
        </p:nvSpPr>
        <p:spPr>
          <a:xfrm>
            <a:off x="7266529" y="2155372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F52F403-95A8-4F96-8AF0-0F6A3B4C1F96}"/>
              </a:ext>
            </a:extLst>
          </p:cNvPr>
          <p:cNvSpPr txBox="1"/>
          <p:nvPr/>
        </p:nvSpPr>
        <p:spPr>
          <a:xfrm>
            <a:off x="7254486" y="333166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32BE6E0-9F29-4796-8238-754EF70C1E6C}"/>
              </a:ext>
            </a:extLst>
          </p:cNvPr>
          <p:cNvSpPr txBox="1"/>
          <p:nvPr/>
        </p:nvSpPr>
        <p:spPr>
          <a:xfrm>
            <a:off x="7254486" y="454999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064986A-B1CD-471C-949B-3DA5B701F8F6}"/>
              </a:ext>
            </a:extLst>
          </p:cNvPr>
          <p:cNvSpPr txBox="1"/>
          <p:nvPr/>
        </p:nvSpPr>
        <p:spPr>
          <a:xfrm>
            <a:off x="7251167" y="5146431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1912</TotalTime>
  <Words>528</Words>
  <Application>Microsoft Office PowerPoint</Application>
  <PresentationFormat>On-screen Show (4:3)</PresentationFormat>
  <Paragraphs>98</Paragraphs>
  <Slides>17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107</cp:revision>
  <dcterms:created xsi:type="dcterms:W3CDTF">2020-12-09T02:04:09Z</dcterms:created>
  <dcterms:modified xsi:type="dcterms:W3CDTF">2022-07-13T03:15:23Z</dcterms:modified>
</cp:coreProperties>
</file>