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7" r:id="rId2"/>
    <p:sldId id="286" r:id="rId3"/>
    <p:sldId id="276" r:id="rId4"/>
    <p:sldId id="277" r:id="rId5"/>
    <p:sldId id="278" r:id="rId6"/>
    <p:sldId id="281" r:id="rId7"/>
    <p:sldId id="259" r:id="rId8"/>
    <p:sldId id="260" r:id="rId9"/>
    <p:sldId id="261" r:id="rId10"/>
    <p:sldId id="264" r:id="rId11"/>
    <p:sldId id="273" r:id="rId12"/>
    <p:sldId id="263" r:id="rId13"/>
    <p:sldId id="285" r:id="rId14"/>
    <p:sldId id="282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9FA3"/>
    <a:srgbClr val="0FB7BD"/>
    <a:srgbClr val="048DA4"/>
    <a:srgbClr val="008000"/>
    <a:srgbClr val="3333CC"/>
    <a:srgbClr val="0066FF"/>
    <a:srgbClr val="10CDD2"/>
    <a:srgbClr val="A6A6A6"/>
    <a:srgbClr val="C0E6E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-1236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uongHung\&#160;\GIAO%20AN%208\GADT8_Bai%2012_Tiet%2073\Spleeping%20child%20(MLTR)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045" y="381000"/>
            <a:ext cx="7968010" cy="718673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WELCOME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TO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OUR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CLASS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7045" y="4291232"/>
            <a:ext cx="405149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Unit </a:t>
            </a:r>
            <a:r>
              <a:rPr lang="en-US" sz="5400" b="1" dirty="0" smtClean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1:</a:t>
            </a:r>
            <a:endParaRPr lang="en-US" sz="5400" b="1" dirty="0">
              <a:ln w="38100">
                <a:solidFill>
                  <a:srgbClr val="FA00AD"/>
                </a:solidFill>
              </a:ln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976" y="4352522"/>
            <a:ext cx="671874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latin typeface="+mn-lt"/>
                <a:cs typeface="Arial" charset="0"/>
              </a:rPr>
              <a:t>MY </a:t>
            </a:r>
            <a:r>
              <a:rPr lang="en-US" sz="4400" b="1" dirty="0" smtClean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cs typeface="Arial" charset="0"/>
              </a:rPr>
              <a:t>NEW SCHOOL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FF00"/>
              </a:solidFill>
              <a:latin typeface="+mn-lt"/>
              <a:cs typeface="Arial" charset="0"/>
            </a:endParaRP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2363788" y="5591175"/>
            <a:ext cx="55996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dirty="0">
                <a:latin typeface="Script MT Bold" pitchFamily="66" charset="0"/>
              </a:rPr>
              <a:t>Nguyen </a:t>
            </a:r>
            <a:r>
              <a:rPr lang="en-US" sz="4800" dirty="0" err="1" smtClean="0">
                <a:latin typeface="Script MT Bold" pitchFamily="66" charset="0"/>
              </a:rPr>
              <a:t>Thi</a:t>
            </a:r>
            <a:r>
              <a:rPr lang="en-US" sz="4800" dirty="0" smtClean="0">
                <a:latin typeface="Script MT Bold" pitchFamily="66" charset="0"/>
              </a:rPr>
              <a:t> Thu Ba</a:t>
            </a:r>
            <a:endParaRPr lang="en-US" sz="4800" dirty="0">
              <a:latin typeface="Script MT Bold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18938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6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52949" y="91339"/>
            <a:ext cx="7564034" cy="892552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 with the school things. Then listen and repeat.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12" name="Rounded Rectangle 11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9" y="1379900"/>
            <a:ext cx="1335650" cy="1577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3065906"/>
            <a:ext cx="2464054" cy="2420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5" y="5393394"/>
            <a:ext cx="1427475" cy="1057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6282897" y="1138221"/>
            <a:ext cx="1817617" cy="1458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888397" y="2489288"/>
            <a:ext cx="2957513" cy="2171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87427" y="4783482"/>
            <a:ext cx="2658890" cy="156521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50642" y="300850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1450642" y="444204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1450642" y="626076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7746985" y="234559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7746985" y="438529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7746985" y="626567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 rot="21334423">
            <a:off x="2986788" y="1791266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pencil sharpener</a:t>
            </a:r>
          </a:p>
        </p:txBody>
      </p:sp>
      <p:sp>
        <p:nvSpPr>
          <p:cNvPr id="43" name="TextBox 42"/>
          <p:cNvSpPr txBox="1"/>
          <p:nvPr/>
        </p:nvSpPr>
        <p:spPr>
          <a:xfrm rot="21402430">
            <a:off x="3102631" y="2563069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compass</a:t>
            </a:r>
          </a:p>
        </p:txBody>
      </p:sp>
      <p:sp>
        <p:nvSpPr>
          <p:cNvPr id="44" name="TextBox 43"/>
          <p:cNvSpPr txBox="1"/>
          <p:nvPr/>
        </p:nvSpPr>
        <p:spPr>
          <a:xfrm rot="21334423">
            <a:off x="3024257" y="3543605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school bag</a:t>
            </a:r>
          </a:p>
        </p:txBody>
      </p:sp>
      <p:sp>
        <p:nvSpPr>
          <p:cNvPr id="45" name="TextBox 44"/>
          <p:cNvSpPr txBox="1"/>
          <p:nvPr/>
        </p:nvSpPr>
        <p:spPr>
          <a:xfrm rot="633357">
            <a:off x="3112679" y="450014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calculator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00598" y="5338550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rubber</a:t>
            </a:r>
          </a:p>
        </p:txBody>
      </p:sp>
      <p:sp>
        <p:nvSpPr>
          <p:cNvPr id="47" name="TextBox 46"/>
          <p:cNvSpPr txBox="1"/>
          <p:nvPr/>
        </p:nvSpPr>
        <p:spPr>
          <a:xfrm rot="21259042">
            <a:off x="3205250" y="6171204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pencil case</a:t>
            </a:r>
          </a:p>
        </p:txBody>
      </p:sp>
      <p:pic>
        <p:nvPicPr>
          <p:cNvPr id="28" name="20201130_tienganh6_kntt_B1_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16872" y="5066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3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12" name="Rounded Rectangle 11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9" y="1379900"/>
            <a:ext cx="1335650" cy="1577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3065906"/>
            <a:ext cx="2464054" cy="2420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5" y="5393394"/>
            <a:ext cx="1427475" cy="1057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6282897" y="1138221"/>
            <a:ext cx="1817617" cy="1458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888397" y="2489288"/>
            <a:ext cx="2957513" cy="2171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87427" y="4783482"/>
            <a:ext cx="2658890" cy="156521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50642" y="300850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1450642" y="444204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1450642" y="626076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7746985" y="234559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7746985" y="438529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7746985" y="626567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 rot="21600000">
            <a:off x="1918391" y="5638768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pencil sharpener </a:t>
            </a:r>
          </a:p>
        </p:txBody>
      </p:sp>
      <p:sp>
        <p:nvSpPr>
          <p:cNvPr id="43" name="TextBox 42"/>
          <p:cNvSpPr txBox="1"/>
          <p:nvPr/>
        </p:nvSpPr>
        <p:spPr>
          <a:xfrm rot="21600000">
            <a:off x="1592947" y="3753058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compass</a:t>
            </a:r>
          </a:p>
        </p:txBody>
      </p:sp>
      <p:sp>
        <p:nvSpPr>
          <p:cNvPr id="44" name="TextBox 43"/>
          <p:cNvSpPr txBox="1"/>
          <p:nvPr/>
        </p:nvSpPr>
        <p:spPr>
          <a:xfrm rot="21600000">
            <a:off x="1743980" y="1961731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school bag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78969" y="560397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calculator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58395" y="198421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rubber</a:t>
            </a:r>
          </a:p>
        </p:txBody>
      </p:sp>
      <p:sp>
        <p:nvSpPr>
          <p:cNvPr id="47" name="TextBox 46"/>
          <p:cNvSpPr txBox="1"/>
          <p:nvPr/>
        </p:nvSpPr>
        <p:spPr>
          <a:xfrm rot="21600000">
            <a:off x="4116001" y="3776452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pencil case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93701" y="32894"/>
            <a:ext cx="8406905" cy="1180215"/>
          </a:xfrm>
          <a:prstGeom prst="roundRect">
            <a:avLst/>
          </a:prstGeom>
          <a:solidFill>
            <a:srgbClr val="0FB7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113415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9" name="TextBox 28"/>
          <p:cNvSpPr txBox="1"/>
          <p:nvPr/>
        </p:nvSpPr>
        <p:spPr>
          <a:xfrm>
            <a:off x="1011999" y="81121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 with the school things. Then 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272664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902494" y="60331"/>
            <a:ext cx="7418546" cy="892552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around the class. Write the names of the things you see in your notebook.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8396" y="1255956"/>
            <a:ext cx="8645499" cy="4805631"/>
            <a:chOff x="193701" y="1590291"/>
            <a:chExt cx="8653859" cy="5137079"/>
          </a:xfrm>
        </p:grpSpPr>
        <p:sp>
          <p:nvSpPr>
            <p:cNvPr id="13" name="Rounded Rectangle 12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1166686" y="3883827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66686" y="4573589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41121" y="1665069"/>
            <a:ext cx="6269015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Chairs, tables, clock, school bags, board, books, pen, flower </a:t>
            </a:r>
            <a:r>
              <a:rPr lang="en-GB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pot, pencil,…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166686" y="5355576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3"/>
          <p:cNvGrpSpPr>
            <a:grpSpLocks/>
          </p:cNvGrpSpPr>
          <p:nvPr/>
        </p:nvGrpSpPr>
        <p:grpSpPr bwMode="auto">
          <a:xfrm>
            <a:off x="2289182" y="2103968"/>
            <a:ext cx="4443413" cy="3278717"/>
            <a:chOff x="1976128" y="2533624"/>
            <a:chExt cx="4443536" cy="3280358"/>
          </a:xfrm>
        </p:grpSpPr>
        <p:cxnSp>
          <p:nvCxnSpPr>
            <p:cNvPr id="33" name="Straight Arrow Connector 32"/>
            <p:cNvCxnSpPr>
              <a:stCxn id="2" idx="0"/>
            </p:cNvCxnSpPr>
            <p:nvPr/>
          </p:nvCxnSpPr>
          <p:spPr>
            <a:xfrm flipV="1">
              <a:off x="5690981" y="3243063"/>
              <a:ext cx="720745" cy="273186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267107" y="4166391"/>
              <a:ext cx="1152557" cy="237185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766725" y="4930890"/>
              <a:ext cx="965227" cy="88309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976128" y="4551817"/>
              <a:ext cx="1581194" cy="49131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 flipV="1">
              <a:off x="1976128" y="3721669"/>
              <a:ext cx="1379576" cy="44472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314581" y="4702175"/>
              <a:ext cx="88902" cy="1073688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06765" y="4702175"/>
              <a:ext cx="1076355" cy="1073688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687653" y="2573861"/>
              <a:ext cx="838223" cy="1001684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2" idx="6"/>
            </p:cNvCxnSpPr>
            <p:nvPr/>
          </p:nvCxnSpPr>
          <p:spPr>
            <a:xfrm flipH="1" flipV="1">
              <a:off x="4043110" y="2533624"/>
              <a:ext cx="407999" cy="573904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7-Point Star 1"/>
            <p:cNvSpPr/>
            <p:nvPr/>
          </p:nvSpPr>
          <p:spPr>
            <a:xfrm>
              <a:off x="2906429" y="3107528"/>
              <a:ext cx="3090949" cy="2056311"/>
            </a:xfrm>
            <a:prstGeom prst="star7">
              <a:avLst/>
            </a:prstGeom>
            <a:solidFill>
              <a:srgbClr val="0070C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 smtClean="0">
                  <a:ln w="12700"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School things</a:t>
              </a:r>
              <a:endParaRPr lang="en-US" sz="4000" b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 flipV="1">
              <a:off x="2444454" y="2573861"/>
              <a:ext cx="1387513" cy="942387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48"/>
          <p:cNvSpPr>
            <a:spLocks noChangeArrowheads="1"/>
          </p:cNvSpPr>
          <p:nvPr/>
        </p:nvSpPr>
        <p:spPr bwMode="auto">
          <a:xfrm>
            <a:off x="4073673" y="71980"/>
            <a:ext cx="52270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Look at the pictures and say words in EL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5441" y="5"/>
            <a:ext cx="4009516" cy="830997"/>
          </a:xfrm>
          <a:prstGeom prst="rect">
            <a:avLst/>
          </a:prstGeom>
          <a:solidFill>
            <a:srgbClr val="0FB7BD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Consolidation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80" y="708529"/>
            <a:ext cx="1335650" cy="15773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717" y="3597536"/>
            <a:ext cx="2464054" cy="24209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40" y="5217751"/>
            <a:ext cx="1427475" cy="105764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3261967" y="663201"/>
            <a:ext cx="1817617" cy="14580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366415" y="246351"/>
            <a:ext cx="2957513" cy="21717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6634050" y="1941585"/>
            <a:ext cx="2658890" cy="1565218"/>
          </a:xfrm>
          <a:prstGeom prst="rect">
            <a:avLst/>
          </a:prstGeom>
        </p:spPr>
      </p:pic>
      <p:pic>
        <p:nvPicPr>
          <p:cNvPr id="1026" name="Picture 2" descr="Bút Chì, Văn Bản Công Cụ, Đồ Dùng Học Tậ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4" y="2366486"/>
            <a:ext cx="2133606" cy="11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gười Cai Trị, Vuông, Cm, Đo, Trường, Đồ Dùng Học Tậ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45" y="5387601"/>
            <a:ext cx="2232178" cy="133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Sách giáo khoa tiếng anh 6 tập 1,2 phiên bản mới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2" descr="Sách giáo khoa tiếng anh 6 tập 1,2 phiên bản mới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7" name="Picture 13" descr="C:\Users\Admin\Downloads\downloa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9" y="3597536"/>
            <a:ext cx="1836744" cy="187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5" descr="Bàn liền ghế học sinh khung sắt"/>
          <p:cNvSpPr>
            <a:spLocks noChangeAspect="1" noChangeArrowheads="1"/>
          </p:cNvSpPr>
          <p:nvPr/>
        </p:nvSpPr>
        <p:spPr bwMode="auto">
          <a:xfrm>
            <a:off x="460375" y="1682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7" descr="Bàn liền ghế học sinh khung sắt"/>
          <p:cNvSpPr>
            <a:spLocks noChangeAspect="1" noChangeArrowheads="1"/>
          </p:cNvSpPr>
          <p:nvPr/>
        </p:nvSpPr>
        <p:spPr bwMode="auto">
          <a:xfrm>
            <a:off x="612775" y="3206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5" name="Picture 21" descr="Bàn ghế học sinh liền tựa BHS-16-02C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677" y="5065982"/>
            <a:ext cx="22979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5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2652394"/>
          </a:xfrm>
          <a:solidFill>
            <a:srgbClr val="0FB7BD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en-US" sz="3800" b="1" u="sng" dirty="0" smtClean="0"/>
              <a:t/>
            </a:r>
            <a:br>
              <a:rPr lang="en-US" sz="3800" b="1" u="sng" dirty="0" smtClean="0"/>
            </a:br>
            <a:r>
              <a:rPr lang="en-US" sz="3800" dirty="0" smtClean="0"/>
              <a:t>- </a:t>
            </a:r>
            <a:r>
              <a:rPr lang="en-US" sz="3800" b="1" dirty="0" smtClean="0"/>
              <a:t>Learn by heart all the new words.</a:t>
            </a:r>
            <a:br>
              <a:rPr lang="en-US" sz="3800" b="1" dirty="0" smtClean="0"/>
            </a:br>
            <a:r>
              <a:rPr lang="en-US" sz="3800" b="1" dirty="0" smtClean="0"/>
              <a:t>- Prepare </a:t>
            </a:r>
            <a:r>
              <a:rPr lang="en-US" sz="3800" b="1" dirty="0"/>
              <a:t> </a:t>
            </a:r>
            <a:r>
              <a:rPr lang="en-US" sz="3800" b="1" dirty="0" smtClean="0"/>
              <a:t>lesson 2 ( A closer look 1)</a:t>
            </a:r>
            <a:r>
              <a:rPr lang="en-US" sz="3800" b="1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41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REW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914400"/>
            <a:ext cx="13430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FIREWRK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00050"/>
            <a:ext cx="2133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7467600" y="990600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4495800" y="1371600"/>
            <a:ext cx="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 flipV="1">
            <a:off x="1828800" y="1676400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838200" y="3733800"/>
            <a:ext cx="7162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Goodbye</a:t>
            </a:r>
          </a:p>
          <a:p>
            <a:pPr algn="ctr"/>
            <a:r>
              <a:rPr lang="en-GB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See you again!!!</a:t>
            </a:r>
          </a:p>
        </p:txBody>
      </p:sp>
      <p:pic>
        <p:nvPicPr>
          <p:cNvPr id="10249" name="Spleeping child (MLTR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0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1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0963" fill="hold"/>
                                        <p:tgtEl>
                                          <p:spTgt spid="10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9"/>
                </p:tgtEl>
              </p:cMediaNode>
            </p:audio>
          </p:childTnLst>
        </p:cTn>
      </p:par>
    </p:tnLst>
    <p:bldLst>
      <p:bldP spid="10245" grpId="0" animBg="1"/>
      <p:bldP spid="10246" grpId="0" animBg="1"/>
      <p:bldP spid="102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93" y="1319348"/>
            <a:ext cx="8451669" cy="510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48193" y="39187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UNIT 1: MY NEW SCHOOL</a:t>
            </a:r>
            <a:endParaRPr lang="en-GB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54480" y="888269"/>
            <a:ext cx="6322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LESSON 1: GETTING STARTED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5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381750"/>
            <a:ext cx="7505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743200" y="2514600"/>
            <a:ext cx="3886200" cy="2133600"/>
          </a:xfrm>
          <a:prstGeom prst="cloudCallout">
            <a:avLst>
              <a:gd name="adj1" fmla="val -45343"/>
              <a:gd name="adj2" fmla="val 16444"/>
            </a:avLst>
          </a:prstGeom>
          <a:solidFill>
            <a:srgbClr val="0FB7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School things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 flipV="1">
            <a:off x="1894114" y="3581399"/>
            <a:ext cx="849086" cy="59871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2120537" y="4310743"/>
            <a:ext cx="1143000" cy="457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4804955" y="4648200"/>
            <a:ext cx="0" cy="758734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6629399" y="3497034"/>
            <a:ext cx="999309" cy="1143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 flipV="1">
            <a:off x="4024449" y="1878013"/>
            <a:ext cx="76200" cy="9144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 flipV="1">
            <a:off x="2133600" y="2335213"/>
            <a:ext cx="1289050" cy="4191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5943600" y="2011680"/>
            <a:ext cx="1005840" cy="65532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6065520" y="4267200"/>
            <a:ext cx="762000" cy="304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>
            <a:off x="3200400" y="44958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5029200" y="1828799"/>
            <a:ext cx="228600" cy="715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48193" y="1240449"/>
            <a:ext cx="244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-WARM - UP</a:t>
            </a:r>
            <a:endParaRPr lang="en-GB" sz="3200" b="1" u="sng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8193" y="143691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UNIT 1: MY NEW SCHOOL</a:t>
            </a:r>
            <a:endParaRPr lang="en-GB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57800" y="1532836"/>
            <a:ext cx="146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book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54737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25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381750"/>
            <a:ext cx="7505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667000" y="1905000"/>
            <a:ext cx="3886200" cy="2133600"/>
          </a:xfrm>
          <a:prstGeom prst="cloudCallout">
            <a:avLst>
              <a:gd name="adj1" fmla="val -43384"/>
              <a:gd name="adj2" fmla="val 20014"/>
            </a:avLst>
          </a:prstGeom>
          <a:solidFill>
            <a:srgbClr val="0FB7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School things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1066800" y="3276600"/>
            <a:ext cx="1752600" cy="76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2209800" y="3810000"/>
            <a:ext cx="1143000" cy="1066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4724400" y="4038600"/>
            <a:ext cx="0" cy="6096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248400" y="3200400"/>
            <a:ext cx="1066800" cy="1524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 flipV="1">
            <a:off x="3513908" y="1410628"/>
            <a:ext cx="372291" cy="761072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1447800" y="1752600"/>
            <a:ext cx="1371600" cy="838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5943600" y="1828800"/>
            <a:ext cx="838200" cy="838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04800" y="12954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ruler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271952" y="593724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book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864031" y="883443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Eraser 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30480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chalk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57200" y="48006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School bag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258491" y="4358481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pen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7239000" y="29718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paper 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477000" y="44958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notebook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5791200" y="3657600"/>
            <a:ext cx="914400" cy="685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 flipV="1">
            <a:off x="5105400" y="914400"/>
            <a:ext cx="228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70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51339" y="2150526"/>
            <a:ext cx="3265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calculator  (n):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636910" y="2190213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38276" y="2655351"/>
            <a:ext cx="4027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uniform  (n)   :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896686" y="2723613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24689" y="3180813"/>
            <a:ext cx="381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- smart (a) :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982662" y="3104613"/>
            <a:ext cx="5037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62438" y="1610776"/>
            <a:ext cx="3354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*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u="sng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Vocabulary: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3215" y="3645484"/>
            <a:ext cx="4439194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put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.v ) 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620585" y="3645483"/>
            <a:ext cx="47412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716282" y="4661951"/>
            <a:ext cx="36576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compass (n)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82570" y="4699436"/>
            <a:ext cx="22860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compa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6345" y="1092441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 special day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44691" y="4193384"/>
            <a:ext cx="2499231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wear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 ):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485599" y="4228962"/>
            <a:ext cx="47412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786215" y="5231677"/>
            <a:ext cx="2546983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heavy (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333199" y="5232776"/>
            <a:ext cx="22860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22937" y="1516539"/>
            <a:ext cx="2658890" cy="2439540"/>
          </a:xfrm>
          <a:prstGeom prst="rect">
            <a:avLst/>
          </a:prstGeom>
        </p:spPr>
      </p:pic>
      <p:pic>
        <p:nvPicPr>
          <p:cNvPr id="24" name="Picture 16" descr="5 Mẫu áo đồng phục quần xanh áo trắng đi học rẻ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27" y="1800327"/>
            <a:ext cx="2999106" cy="37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46" y="2916961"/>
            <a:ext cx="2464054" cy="24209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7302" y="1144244"/>
            <a:ext cx="4635144" cy="523220"/>
          </a:xfrm>
          <a:prstGeom prst="rect">
            <a:avLst/>
          </a:prstGeom>
          <a:solidFill>
            <a:srgbClr val="0FB7B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LESSON 1: </a:t>
            </a:r>
            <a:r>
              <a:rPr lang="en-US" sz="2800" b="1" dirty="0" err="1" smtClean="0">
                <a:solidFill>
                  <a:srgbClr val="FF0000"/>
                </a:solidFill>
                <a:latin typeface=".VnArial" pitchFamily="34" charset="0"/>
              </a:rPr>
              <a:t>Gettingstarted</a:t>
            </a:r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19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8" grpId="0"/>
      <p:bldP spid="28679" grpId="0"/>
      <p:bldP spid="28680" grpId="0"/>
      <p:bldP spid="28681" grpId="0"/>
      <p:bldP spid="7" grpId="0" animBg="1" autoUpdateAnimBg="0"/>
      <p:bldP spid="2" grpId="0" animBg="1" autoUpdateAnimBg="0"/>
      <p:bldP spid="3" grpId="0" animBg="1" autoUpdateAnimBg="0"/>
      <p:bldP spid="4" grpId="0" animBg="1" autoUpdateAnimBg="0"/>
      <p:bldP spid="19" grpId="0" animBg="1" autoUpdateAnimBg="0"/>
      <p:bldP spid="20" grpId="0" animBg="1" autoUpdateAnimBg="0"/>
      <p:bldP spid="22" grpId="0" animBg="1" autoUpdateAnimBg="0"/>
      <p:bldP spid="2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Grp="1" noChangeArrowheads="1"/>
          </p:cNvSpPr>
          <p:nvPr>
            <p:ph type="title"/>
          </p:nvPr>
        </p:nvSpPr>
        <p:spPr>
          <a:xfrm>
            <a:off x="365760" y="835767"/>
            <a:ext cx="3505200" cy="560387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Checking words: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574869" y="864703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3574869" y="1549386"/>
            <a:ext cx="2133600" cy="1447800"/>
          </a:xfrm>
          <a:prstGeom prst="ellipse">
            <a:avLst/>
          </a:prstGeom>
          <a:solidFill>
            <a:srgbClr val="0D9F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calculator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6309360" y="4425466"/>
            <a:ext cx="2133600" cy="1447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heavy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051560" y="4425466"/>
            <a:ext cx="2133600" cy="1447800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/>
              <a:t>Put on</a:t>
            </a:r>
            <a:endParaRPr lang="en-US" sz="2800" b="1" dirty="0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3574869" y="3282322"/>
            <a:ext cx="2133600" cy="14478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uniform</a:t>
            </a:r>
            <a:endParaRPr lang="en-US" sz="3200" b="1" dirty="0">
              <a:solidFill>
                <a:srgbClr val="3333CC"/>
              </a:solidFill>
            </a:endParaRP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914400" y="2273286"/>
            <a:ext cx="2133600" cy="1447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compass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824152" y="4865914"/>
            <a:ext cx="2133600" cy="1447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</a:rPr>
              <a:t>smart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165668" y="2558422"/>
            <a:ext cx="2133600" cy="1447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</a:rPr>
              <a:t>wear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30629"/>
            <a:ext cx="7132320" cy="707886"/>
          </a:xfrm>
          <a:prstGeom prst="rect">
            <a:avLst/>
          </a:prstGeom>
          <a:solidFill>
            <a:srgbClr val="0FB7B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UNIT 1: MY NEW SCHOOL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3983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698" y="1166945"/>
            <a:ext cx="7742028" cy="48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Are you ready? 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Just a minute.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Oh, this is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my new friend.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Nice to meet you.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I live near here, and we go to the same school!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Good. Hmm, your school bag looks heavy. 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Yes! I have new books, and we have new subjects to study.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a new uniform,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! You look smart!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Thanks,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We always look smart in our uniforms.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Let me put on my uniform. Then we can go.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9100" y="473869"/>
            <a:ext cx="3176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 special 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720090"/>
            <a:ext cx="209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/>
              <a:t>(Loud knock)</a:t>
            </a:r>
          </a:p>
        </p:txBody>
      </p:sp>
      <p:pic>
        <p:nvPicPr>
          <p:cNvPr id="7" name="20201130_tienganh6_kntt_B1_0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40773" y="38870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30054" y="94"/>
            <a:ext cx="7808997" cy="830997"/>
          </a:xfrm>
          <a:prstGeom prst="rect">
            <a:avLst/>
          </a:prstGeom>
          <a:solidFill>
            <a:srgbClr val="0FB7B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tick (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 (True) or F (False).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288001"/>
              </p:ext>
            </p:extLst>
          </p:nvPr>
        </p:nvGraphicFramePr>
        <p:xfrm>
          <a:off x="827313" y="1292152"/>
          <a:ext cx="7048072" cy="4815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835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08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74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62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Vy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, and </a:t>
                      </a:r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go to the same school.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is </a:t>
                      </a:r>
                      <a:r>
                        <a:rPr lang="en-US" sz="2800" dirty="0" err="1"/>
                        <a:t>Phong’s</a:t>
                      </a:r>
                      <a:r>
                        <a:rPr lang="en-US" sz="2800" dirty="0"/>
                        <a:t> friend.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 says </a:t>
                      </a:r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looks smart in his uniform.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They have new subjects to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 is wearing a school uniform.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91EAEBF-7396-4196-88B0-5213DF3E15F7}"/>
              </a:ext>
            </a:extLst>
          </p:cNvPr>
          <p:cNvSpPr txBox="1"/>
          <p:nvPr/>
        </p:nvSpPr>
        <p:spPr>
          <a:xfrm>
            <a:off x="6331347" y="1966794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7191587" y="273069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6305220" y="3490795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6344408" y="438926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7152398" y="530490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57239" y="205956"/>
            <a:ext cx="7135362" cy="492443"/>
          </a:xfrm>
          <a:prstGeom prst="rect">
            <a:avLst/>
          </a:prstGeom>
          <a:solidFill>
            <a:srgbClr val="0FB7B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box in each gap.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373" y="24289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203" y="2376750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Students                     their uniforms on Monday.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093412" y="2697054"/>
            <a:ext cx="12409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3373" y="31476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203" y="309542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Vy              a new friend, Duy.</a:t>
            </a:r>
            <a:endParaRPr lang="en-US" sz="2400" dirty="0"/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275818" y="3442934"/>
            <a:ext cx="8381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3373" y="391526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203" y="390661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Do </a:t>
            </a:r>
            <a:r>
              <a:rPr lang="en-US" sz="2400" dirty="0" err="1"/>
              <a:t>Phong</a:t>
            </a:r>
            <a:r>
              <a:rPr lang="en-US" sz="2400" dirty="0"/>
              <a:t>, </a:t>
            </a:r>
            <a:r>
              <a:rPr lang="en-US" sz="2400" dirty="0" err="1"/>
              <a:t>Vy</a:t>
            </a:r>
            <a:r>
              <a:rPr lang="en-US" sz="2400" dirty="0"/>
              <a:t>, and </a:t>
            </a:r>
            <a:r>
              <a:rPr lang="en-US" sz="2400" dirty="0" err="1"/>
              <a:t>Duy</a:t>
            </a:r>
            <a:r>
              <a:rPr lang="en-US" sz="2400" dirty="0"/>
              <a:t>             to the same school?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924910" y="4253780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3373" y="497459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3" y="4965940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Students always look smart in their                  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3373" y="56785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8203" y="4368278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Yes, they do.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838203" y="5678588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What                  do you like to study?</a:t>
            </a:r>
            <a:endParaRPr lang="en-US" sz="2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828986" y="602575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38203" y="6140253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I like to study English and history.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1828986" y="1224083"/>
            <a:ext cx="5079926" cy="1114415"/>
          </a:xfrm>
          <a:prstGeom prst="roundRect">
            <a:avLst>
              <a:gd name="adj" fmla="val 16116"/>
            </a:avLst>
          </a:prstGeom>
          <a:solidFill>
            <a:srgbClr val="0FB7BD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578337" y="132697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78337" y="1675309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wear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76508" y="1326971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subjects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76508" y="1675309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uniforms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61771" y="132697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277097" y="5275185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2694FEC-E89F-4CA5-A610-28DED866BDE5}"/>
              </a:ext>
            </a:extLst>
          </p:cNvPr>
          <p:cNvSpPr txBox="1"/>
          <p:nvPr/>
        </p:nvSpPr>
        <p:spPr>
          <a:xfrm>
            <a:off x="4097719" y="3867424"/>
            <a:ext cx="57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E323E84-2ACA-4051-8C92-D3C6C4FED528}"/>
              </a:ext>
            </a:extLst>
          </p:cNvPr>
          <p:cNvSpPr txBox="1"/>
          <p:nvPr/>
        </p:nvSpPr>
        <p:spPr>
          <a:xfrm>
            <a:off x="2343768" y="2338498"/>
            <a:ext cx="91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wear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729D528-7005-4D03-ABE2-60E3A8D57514}"/>
              </a:ext>
            </a:extLst>
          </p:cNvPr>
          <p:cNvSpPr txBox="1"/>
          <p:nvPr/>
        </p:nvSpPr>
        <p:spPr>
          <a:xfrm>
            <a:off x="1787682" y="5643976"/>
            <a:ext cx="1247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subjects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982E70D-62D8-4D3C-B9FC-D12337B379F9}"/>
              </a:ext>
            </a:extLst>
          </p:cNvPr>
          <p:cNvSpPr txBox="1"/>
          <p:nvPr/>
        </p:nvSpPr>
        <p:spPr>
          <a:xfrm>
            <a:off x="5255403" y="4928564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uniforms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4E1D8DA-FF2E-4DD5-9CDB-D7B8778D3D9B}"/>
              </a:ext>
            </a:extLst>
          </p:cNvPr>
          <p:cNvSpPr txBox="1"/>
          <p:nvPr/>
        </p:nvSpPr>
        <p:spPr>
          <a:xfrm>
            <a:off x="1427963" y="3053919"/>
            <a:ext cx="74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has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1576</TotalTime>
  <Words>582</Words>
  <Application>Microsoft Office PowerPoint</Application>
  <PresentationFormat>On-screen Show (4:3)</PresentationFormat>
  <Paragraphs>139</Paragraphs>
  <Slides>15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Checking words: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Homework - Learn by heart all the new words. - Prepare  lesson 2 ( A closer look 1).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82</cp:revision>
  <dcterms:created xsi:type="dcterms:W3CDTF">2020-12-09T02:04:09Z</dcterms:created>
  <dcterms:modified xsi:type="dcterms:W3CDTF">2022-09-07T04:14:37Z</dcterms:modified>
</cp:coreProperties>
</file>