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340" r:id="rId3"/>
    <p:sldId id="275" r:id="rId4"/>
    <p:sldId id="302" r:id="rId5"/>
    <p:sldId id="357" r:id="rId6"/>
    <p:sldId id="316" r:id="rId7"/>
    <p:sldId id="358" r:id="rId8"/>
    <p:sldId id="362" r:id="rId9"/>
    <p:sldId id="363" r:id="rId10"/>
    <p:sldId id="352" r:id="rId11"/>
    <p:sldId id="347" r:id="rId12"/>
    <p:sldId id="349" r:id="rId13"/>
    <p:sldId id="350" r:id="rId14"/>
    <p:sldId id="351" r:id="rId15"/>
    <p:sldId id="283" r:id="rId16"/>
    <p:sldId id="326" r:id="rId17"/>
    <p:sldId id="359" r:id="rId18"/>
    <p:sldId id="313" r:id="rId19"/>
    <p:sldId id="345" r:id="rId20"/>
    <p:sldId id="360" r:id="rId21"/>
    <p:sldId id="355" r:id="rId22"/>
    <p:sldId id="361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FB7BD"/>
    <a:srgbClr val="BEE5E8"/>
    <a:srgbClr val="7ED1D6"/>
    <a:srgbClr val="7DCFD4"/>
    <a:srgbClr val="008A80"/>
    <a:srgbClr val="00B2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 varScale="1">
        <p:scale>
          <a:sx n="83" d="100"/>
          <a:sy n="83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17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9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23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7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3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92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56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9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39346" y="1739120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outdoor</a:t>
            </a:r>
            <a:r>
              <a:rPr lang="en-US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9915" y="408122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ngoài</a:t>
            </a:r>
            <a:r>
              <a:rPr lang="en-US" sz="3600" dirty="0"/>
              <a:t> </a:t>
            </a:r>
            <a:r>
              <a:rPr lang="en-US" sz="3600" dirty="0" err="1"/>
              <a:t>trời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87455" y="3205550"/>
            <a:ext cx="2495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aʊtdɔ</a:t>
            </a:r>
            <a:r>
              <a:rPr lang="en-US" sz="3600" b="1" dirty="0">
                <a:solidFill>
                  <a:srgbClr val="0FB7BD"/>
                </a:solidFill>
              </a:rPr>
              <a:t>ː(r)/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hildren playground in outside house Royalty Free Vector">
            <a:extLst>
              <a:ext uri="{FF2B5EF4-FFF2-40B4-BE49-F238E27FC236}">
                <a16:creationId xmlns:a16="http://schemas.microsoft.com/office/drawing/2014/main" id="{45E37C46-815E-4701-90D9-51A18FC24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2"/>
          <a:stretch/>
        </p:blipFill>
        <p:spPr bwMode="auto">
          <a:xfrm>
            <a:off x="6445235" y="1303419"/>
            <a:ext cx="4958799" cy="4941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utdoor">
            <a:hlinkClick r:id="" action="ppaction://media"/>
            <a:extLst>
              <a:ext uri="{FF2B5EF4-FFF2-40B4-BE49-F238E27FC236}">
                <a16:creationId xmlns:a16="http://schemas.microsoft.com/office/drawing/2014/main" id="{B5AA358B-73A7-4491-9B04-5E44EFCD97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34144" y="5025811"/>
            <a:ext cx="901515" cy="9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1201" y="1724741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patient</a:t>
            </a:r>
            <a:r>
              <a:rPr lang="en-US" sz="6600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5237" y="431057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kiên</a:t>
            </a:r>
            <a:r>
              <a:rPr lang="en-US" sz="3600" dirty="0"/>
              <a:t> </a:t>
            </a:r>
            <a:r>
              <a:rPr lang="en-US" sz="3600" dirty="0" err="1"/>
              <a:t>nhẫn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52303" y="3264933"/>
            <a:ext cx="1966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peɪʃnt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7170" name="Picture 2" descr="Adjectives For Describing People">
            <a:extLst>
              <a:ext uri="{FF2B5EF4-FFF2-40B4-BE49-F238E27FC236}">
                <a16:creationId xmlns:a16="http://schemas.microsoft.com/office/drawing/2014/main" id="{167D8A2C-7EAF-46C9-AE99-08C355D4B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84" y="1917539"/>
            <a:ext cx="5023885" cy="376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atient">
            <a:hlinkClick r:id="" action="ppaction://media"/>
            <a:extLst>
              <a:ext uri="{FF2B5EF4-FFF2-40B4-BE49-F238E27FC236}">
                <a16:creationId xmlns:a16="http://schemas.microsoft.com/office/drawing/2014/main" id="{FD030038-0ED8-44A7-AFD4-C099793C0A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59118" y="5209210"/>
            <a:ext cx="952486" cy="952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22331" y="1721580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responsibility</a:t>
            </a:r>
            <a:r>
              <a:rPr lang="en-US" sz="60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9915" y="434213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trách</a:t>
            </a:r>
            <a:r>
              <a:rPr lang="en-US" sz="3600" dirty="0" smtClean="0"/>
              <a:t> </a:t>
            </a:r>
            <a:r>
              <a:rPr lang="en-US" sz="3600" dirty="0" err="1"/>
              <a:t>nhiệm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418998" y="3238023"/>
            <a:ext cx="3632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rɪˌspɒnsəˈbɪləti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6146" name="Picture 2" descr="Responsibility Clipart School - Responsible Clipart, HD Png Download ,  Transparent Png Image - PNGitem">
            <a:extLst>
              <a:ext uri="{FF2B5EF4-FFF2-40B4-BE49-F238E27FC236}">
                <a16:creationId xmlns:a16="http://schemas.microsoft.com/office/drawing/2014/main" id="{D448057A-B452-422F-A11D-37B6F8FF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30" y="1352646"/>
            <a:ext cx="4221278" cy="5016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ponsibility">
            <a:hlinkClick r:id="" action="ppaction://media"/>
            <a:extLst>
              <a:ext uri="{FF2B5EF4-FFF2-40B4-BE49-F238E27FC236}">
                <a16:creationId xmlns:a16="http://schemas.microsoft.com/office/drawing/2014/main" id="{5F86612B-245C-4BFE-B01F-835D938115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60041" y="5413766"/>
            <a:ext cx="864371" cy="8643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7969" y="1730139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maturity</a:t>
            </a:r>
            <a:r>
              <a:rPr lang="en-US" sz="60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8274" y="408122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trưởng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54864" y="3111850"/>
            <a:ext cx="2877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məˈtjʊərəti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5122" name="Picture 2" descr="What will the classic cartoon characters look like when they mature?">
            <a:extLst>
              <a:ext uri="{FF2B5EF4-FFF2-40B4-BE49-F238E27FC236}">
                <a16:creationId xmlns:a16="http://schemas.microsoft.com/office/drawing/2014/main" id="{DCAAFF8B-315A-4DEA-9FB7-4B95D8B91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/>
        </p:blipFill>
        <p:spPr bwMode="auto">
          <a:xfrm>
            <a:off x="5974378" y="1730139"/>
            <a:ext cx="5429656" cy="4068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aturity">
            <a:hlinkClick r:id="" action="ppaction://media"/>
            <a:extLst>
              <a:ext uri="{FF2B5EF4-FFF2-40B4-BE49-F238E27FC236}">
                <a16:creationId xmlns:a16="http://schemas.microsoft.com/office/drawing/2014/main" id="{B1FCE71E-47B5-44F3-B622-E1A7EC9C6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13606" y="5137824"/>
            <a:ext cx="965935" cy="882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6643" y="1647367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valuable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8588" y="4108348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quý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,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trọng</a:t>
            </a:r>
            <a:r>
              <a:rPr lang="en-US" sz="3600" dirty="0"/>
              <a:t>, </a:t>
            </a:r>
            <a:r>
              <a:rPr lang="en-US" sz="3600" dirty="0" err="1"/>
              <a:t>hữu</a:t>
            </a:r>
            <a:r>
              <a:rPr lang="en-US" sz="3600" dirty="0"/>
              <a:t> </a:t>
            </a:r>
            <a:r>
              <a:rPr lang="en-US" sz="3600" dirty="0" err="1"/>
              <a:t>ích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00037" y="3099577"/>
            <a:ext cx="2463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væljuəbl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4098" name="Picture 2" descr="Valuable Objects Icons Set Stock Illustration - Download Image Now - iStock">
            <a:extLst>
              <a:ext uri="{FF2B5EF4-FFF2-40B4-BE49-F238E27FC236}">
                <a16:creationId xmlns:a16="http://schemas.microsoft.com/office/drawing/2014/main" id="{F80FE4B2-90C1-4D5F-8DAC-CD56BF91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45" y="1647367"/>
            <a:ext cx="4658135" cy="449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aluable">
            <a:hlinkClick r:id="" action="ppaction://media"/>
            <a:extLst>
              <a:ext uri="{FF2B5EF4-FFF2-40B4-BE49-F238E27FC236}">
                <a16:creationId xmlns:a16="http://schemas.microsoft.com/office/drawing/2014/main" id="{FF7F3097-F231-43DC-B578-D33329901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98776" y="5559144"/>
            <a:ext cx="809229" cy="809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6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18131"/>
              </p:ext>
            </p:extLst>
          </p:nvPr>
        </p:nvGraphicFramePr>
        <p:xfrm>
          <a:off x="1651610" y="1397157"/>
          <a:ext cx="9399936" cy="494684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12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14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o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utdoor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aʊtdɔ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ː(r)/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goài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patient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peɪʃnt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kiên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nhẫn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responsibility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/rɪˌspɒnsəˈbɪləti/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883787907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maturity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məˈtjʊərəti/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trưởng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thành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4086747854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valuable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væljuəbl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quý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giá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trọng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hữu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ích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24917830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outdoor">
            <a:hlinkClick r:id="" action="ppaction://media"/>
            <a:extLst>
              <a:ext uri="{FF2B5EF4-FFF2-40B4-BE49-F238E27FC236}">
                <a16:creationId xmlns:a16="http://schemas.microsoft.com/office/drawing/2014/main" id="{248DD95D-7CED-4BE3-9CAA-B4967F1699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2029547"/>
            <a:ext cx="639008" cy="639008"/>
          </a:xfrm>
          <a:prstGeom prst="rect">
            <a:avLst/>
          </a:prstGeom>
        </p:spPr>
      </p:pic>
      <p:pic>
        <p:nvPicPr>
          <p:cNvPr id="10" name="patient">
            <a:hlinkClick r:id="" action="ppaction://media"/>
            <a:extLst>
              <a:ext uri="{FF2B5EF4-FFF2-40B4-BE49-F238E27FC236}">
                <a16:creationId xmlns:a16="http://schemas.microsoft.com/office/drawing/2014/main" id="{AEE8AC20-4836-44CF-90EA-230521A13F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2904977"/>
            <a:ext cx="639008" cy="639008"/>
          </a:xfrm>
          <a:prstGeom prst="rect">
            <a:avLst/>
          </a:prstGeom>
        </p:spPr>
      </p:pic>
      <p:pic>
        <p:nvPicPr>
          <p:cNvPr id="12" name="responsibility">
            <a:hlinkClick r:id="" action="ppaction://media"/>
            <a:extLst>
              <a:ext uri="{FF2B5EF4-FFF2-40B4-BE49-F238E27FC236}">
                <a16:creationId xmlns:a16="http://schemas.microsoft.com/office/drawing/2014/main" id="{C426DC57-573F-44C1-BFC3-842A8C2FDF0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3784411"/>
            <a:ext cx="639008" cy="639008"/>
          </a:xfrm>
          <a:prstGeom prst="rect">
            <a:avLst/>
          </a:prstGeom>
        </p:spPr>
      </p:pic>
      <p:pic>
        <p:nvPicPr>
          <p:cNvPr id="13" name="maturity">
            <a:hlinkClick r:id="" action="ppaction://media"/>
            <a:extLst>
              <a:ext uri="{FF2B5EF4-FFF2-40B4-BE49-F238E27FC236}">
                <a16:creationId xmlns:a16="http://schemas.microsoft.com/office/drawing/2014/main" id="{86C2A87A-5C10-4A7E-9022-7BF725FB67D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4663845"/>
            <a:ext cx="699696" cy="639008"/>
          </a:xfrm>
          <a:prstGeom prst="rect">
            <a:avLst/>
          </a:prstGeom>
        </p:spPr>
      </p:pic>
      <p:pic>
        <p:nvPicPr>
          <p:cNvPr id="14" name="valuable">
            <a:hlinkClick r:id="" action="ppaction://media"/>
            <a:extLst>
              <a:ext uri="{FF2B5EF4-FFF2-40B4-BE49-F238E27FC236}">
                <a16:creationId xmlns:a16="http://schemas.microsoft.com/office/drawing/2014/main" id="{A516C453-AC79-44CB-9508-5386CF83440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5539275"/>
            <a:ext cx="639008" cy="6390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772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again. Complete each sentence with no more than THREE words.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0FC01F-BBD6-4EA8-B04D-EC62E503ADEB}"/>
              </a:ext>
            </a:extLst>
          </p:cNvPr>
          <p:cNvSpPr txBox="1"/>
          <p:nvPr/>
        </p:nvSpPr>
        <p:spPr>
          <a:xfrm>
            <a:off x="487067" y="2103882"/>
            <a:ext cx="117049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ardening belongs to the group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of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ardening teaches children about flowers, fruits, vegetables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,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ardening makes children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become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and responsible.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 is an activity that everyone in the family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can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author and her mother usually garden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for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day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/>
              <a:t> 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D65DAE-E7CD-4915-B091-CAD50930526A}"/>
              </a:ext>
            </a:extLst>
          </p:cNvPr>
          <p:cNvSpPr txBox="1"/>
          <p:nvPr/>
        </p:nvSpPr>
        <p:spPr>
          <a:xfrm>
            <a:off x="5863218" y="2295144"/>
            <a:ext cx="2176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things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DD8E9-4212-480C-9287-5C7A6398413F}"/>
              </a:ext>
            </a:extLst>
          </p:cNvPr>
          <p:cNvSpPr txBox="1"/>
          <p:nvPr/>
        </p:nvSpPr>
        <p:spPr>
          <a:xfrm>
            <a:off x="9123024" y="3021105"/>
            <a:ext cx="2775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insects and bugs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960296-B501-4B39-BA9B-5BCD8670054C}"/>
              </a:ext>
            </a:extLst>
          </p:cNvPr>
          <p:cNvSpPr txBox="1"/>
          <p:nvPr/>
        </p:nvSpPr>
        <p:spPr>
          <a:xfrm>
            <a:off x="6087215" y="3732475"/>
            <a:ext cx="1584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patient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B0FC2D-B727-46E1-AA18-CA2A14977F56}"/>
              </a:ext>
            </a:extLst>
          </p:cNvPr>
          <p:cNvSpPr txBox="1"/>
          <p:nvPr/>
        </p:nvSpPr>
        <p:spPr>
          <a:xfrm>
            <a:off x="7540751" y="4472699"/>
            <a:ext cx="2182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join in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F783C7-59DB-4428-81DD-7337E1C67A78}"/>
              </a:ext>
            </a:extLst>
          </p:cNvPr>
          <p:cNvSpPr txBox="1"/>
          <p:nvPr/>
        </p:nvSpPr>
        <p:spPr>
          <a:xfrm>
            <a:off x="7529600" y="5237543"/>
            <a:ext cx="1682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hour</a:t>
            </a:r>
            <a:r>
              <a:rPr lang="en-US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4288" y="2509173"/>
            <a:ext cx="1950733" cy="6142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69076"/>
            <a:ext cx="1883769" cy="61592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56071"/>
            <a:ext cx="6146321" cy="18018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pairs. Look at the picture and discuss the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about gardening. Match each word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again. Complete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863739"/>
            <a:ext cx="6156385" cy="122660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Match each hobby with its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benefit(s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Ask one another the following questions. Then present your partners’ answers to the 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4" y="2816300"/>
            <a:ext cx="850415" cy="13527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34530"/>
            <a:ext cx="883898" cy="9746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0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Match each hobby with its benefit(s). One hobby may have more than one benefit.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0359D-9A89-48B3-B075-76BAEEF9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73" y="2155130"/>
            <a:ext cx="5563180" cy="41101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D27F21-B1A0-4F0F-AC7A-4797853C09BF}"/>
              </a:ext>
            </a:extLst>
          </p:cNvPr>
          <p:cNvSpPr txBox="1"/>
          <p:nvPr/>
        </p:nvSpPr>
        <p:spPr>
          <a:xfrm>
            <a:off x="8123853" y="2791799"/>
            <a:ext cx="2394857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1. c, d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2. b, c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3. a, c, d, e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Ask one another the following questions. Then present your partners’ answers to the class.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7816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WHILE-SPEAKING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3CCB8-701B-4C33-B7C6-45005772353B}"/>
              </a:ext>
            </a:extLst>
          </p:cNvPr>
          <p:cNvSpPr txBox="1"/>
          <p:nvPr/>
        </p:nvSpPr>
        <p:spPr>
          <a:xfrm>
            <a:off x="289932" y="2231604"/>
            <a:ext cx="641263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What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is your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favourite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 hobby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?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ChronicaPro-Bold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i="0" dirty="0" smtClean="0">
                <a:solidFill>
                  <a:srgbClr val="F26548"/>
                </a:solidFill>
                <a:effectLst/>
                <a:latin typeface="ChronicaPro-Bold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What are i</a:t>
            </a:r>
            <a:r>
              <a:rPr lang="en-US" sz="2800" b="0" i="0" dirty="0">
                <a:solidFill>
                  <a:srgbClr val="231F1F"/>
                </a:solidFill>
                <a:effectLst/>
                <a:latin typeface="ChronicaPro-Book"/>
              </a:rPr>
              <a:t>ts benef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</a:t>
            </a:r>
            <a:r>
              <a:rPr lang="en-US" sz="2800" b="0" i="0" dirty="0">
                <a:solidFill>
                  <a:srgbClr val="231F1F"/>
                </a:solidFill>
                <a:effectLst/>
                <a:latin typeface="ChronicaPro-Book"/>
              </a:rPr>
              <a:t>ts?</a:t>
            </a:r>
            <a:br>
              <a:rPr lang="en-US" sz="2800" b="0" i="0" dirty="0">
                <a:solidFill>
                  <a:srgbClr val="231F1F"/>
                </a:solidFill>
                <a:effectLst/>
                <a:latin typeface="ChronicaPro-Book"/>
              </a:rPr>
            </a:br>
            <a:r>
              <a:rPr lang="en-US" sz="28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8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8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8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y friend Mi’s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favourite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hobby is </a:t>
            </a:r>
            <a:endParaRPr lang="en-US" sz="2800" b="0" i="0" dirty="0" smtClean="0">
              <a:solidFill>
                <a:srgbClr val="242021"/>
              </a:solidFill>
              <a:effectLst/>
              <a:latin typeface="ChronicaPro-Book"/>
            </a:endParaRPr>
          </a:p>
          <a:p>
            <a:pPr marL="463550" indent="-463550">
              <a:lnSpc>
                <a:spcPct val="150000"/>
              </a:lnSpc>
            </a:pP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     collecting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stamps. It helps her be more patient.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84" y="1706646"/>
            <a:ext cx="4939509" cy="32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569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E82077-EA37-4239-B27B-39A1542EC2A6}"/>
              </a:ext>
            </a:extLst>
          </p:cNvPr>
          <p:cNvSpPr/>
          <p:nvPr/>
        </p:nvSpPr>
        <p:spPr>
          <a:xfrm>
            <a:off x="2553413" y="5199249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F3E32E-DB73-4AE4-B713-82B4B7973DD8}"/>
              </a:ext>
            </a:extLst>
          </p:cNvPr>
          <p:cNvSpPr/>
          <p:nvPr/>
        </p:nvSpPr>
        <p:spPr>
          <a:xfrm>
            <a:off x="7495749" y="5192174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5781C5-4464-4F00-BAC3-C219B70FCBCD}"/>
              </a:ext>
            </a:extLst>
          </p:cNvPr>
          <p:cNvSpPr txBox="1"/>
          <p:nvPr/>
        </p:nvSpPr>
        <p:spPr>
          <a:xfrm>
            <a:off x="1576591" y="6060199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Gardening as a hobby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8C0BC5-8ACE-4A89-829B-54F71D2D26BA}"/>
              </a:ext>
            </a:extLst>
          </p:cNvPr>
          <p:cNvSpPr txBox="1"/>
          <p:nvPr/>
        </p:nvSpPr>
        <p:spPr>
          <a:xfrm>
            <a:off x="6519588" y="6060199"/>
            <a:ext cx="43417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Benefits of hobbies</a:t>
            </a:r>
          </a:p>
        </p:txBody>
      </p:sp>
      <p:pic>
        <p:nvPicPr>
          <p:cNvPr id="1026" name="Picture 2" descr="Vector Illustration Of A Cartoon Happy Children Helping Their Father  Planting The Young Tree Family Enjoying Time At Home Concept Stock  Illustration - Download Image Now - iStock">
            <a:extLst>
              <a:ext uri="{FF2B5EF4-FFF2-40B4-BE49-F238E27FC236}">
                <a16:creationId xmlns:a16="http://schemas.microsoft.com/office/drawing/2014/main" id="{FE5276F0-EAA5-4E8E-BEF4-1AE5F4FE8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78" y="2244571"/>
            <a:ext cx="2920479" cy="29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ELTS Speaking) Part 2 - Describe an interest or hobby that you en joy.">
            <a:extLst>
              <a:ext uri="{FF2B5EF4-FFF2-40B4-BE49-F238E27FC236}">
                <a16:creationId xmlns:a16="http://schemas.microsoft.com/office/drawing/2014/main" id="{406B5F64-804B-460B-BEB7-C78432B0D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8"/>
          <a:stretch/>
        </p:blipFill>
        <p:spPr bwMode="auto">
          <a:xfrm>
            <a:off x="6301474" y="2273193"/>
            <a:ext cx="4653285" cy="28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4288" y="2509173"/>
            <a:ext cx="1950733" cy="6142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69076"/>
            <a:ext cx="1883769" cy="61592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0312" y="5194015"/>
            <a:ext cx="1954709" cy="61087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56071"/>
            <a:ext cx="6146321" cy="18018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pairs. Look at the picture and discuss the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about gardening. Match each word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again. Complete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863739"/>
            <a:ext cx="6156385" cy="122660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Match each hobby with its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benefit(s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Ask one another the following questions. Then present your partners’ answers to the 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4" y="2816300"/>
            <a:ext cx="850415" cy="13527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55757" y="4477039"/>
            <a:ext cx="881910" cy="7169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91584" y="5241075"/>
            <a:ext cx="6156385" cy="57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34530"/>
            <a:ext cx="883898" cy="9746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2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 &amp; 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0A5E7-947E-49FC-8DF3-65F732CC196B}"/>
              </a:ext>
            </a:extLst>
          </p:cNvPr>
          <p:cNvSpPr txBox="1"/>
          <p:nvPr/>
        </p:nvSpPr>
        <p:spPr>
          <a:xfrm>
            <a:off x="721681" y="1987755"/>
            <a:ext cx="4508241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Let’s give comments for your friends and vote for the most interesting and informative presentation.</a:t>
            </a:r>
            <a:endParaRPr lang="en-US" sz="3200" b="1" dirty="0"/>
          </a:p>
        </p:txBody>
      </p:sp>
      <p:pic>
        <p:nvPicPr>
          <p:cNvPr id="3076" name="Picture 4" descr="O Que é Feedback - Jornada do Gestor">
            <a:extLst>
              <a:ext uri="{FF2B5EF4-FFF2-40B4-BE49-F238E27FC236}">
                <a16:creationId xmlns:a16="http://schemas.microsoft.com/office/drawing/2014/main" id="{C883EC24-7B58-4E4C-8D7E-37C021F8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68" y="1463648"/>
            <a:ext cx="6219622" cy="47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4288" y="2509173"/>
            <a:ext cx="1950733" cy="6142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69076"/>
            <a:ext cx="1883769" cy="61592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0312" y="5194015"/>
            <a:ext cx="1954709" cy="61087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56071"/>
            <a:ext cx="6146321" cy="18018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pairs. Look at the picture and discuss the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about gardening. Match each word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again. Complete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863739"/>
            <a:ext cx="6156385" cy="122660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Match each hobby with its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benefit(s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Ask one another the following questions. Then present your partners’ answers to the 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4" y="2816300"/>
            <a:ext cx="850415" cy="13527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55757" y="4477039"/>
            <a:ext cx="881910" cy="7169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7" y="6031342"/>
            <a:ext cx="1883769" cy="61652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13872" y="5499450"/>
            <a:ext cx="846440" cy="53189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85875"/>
            <a:ext cx="6156385" cy="6044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4" y="5241075"/>
            <a:ext cx="6156385" cy="57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34530"/>
            <a:ext cx="883898" cy="9746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4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9697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3DC22B-8272-48AE-A2F8-E498AB91F562}"/>
              </a:ext>
            </a:extLst>
          </p:cNvPr>
          <p:cNvSpPr/>
          <p:nvPr/>
        </p:nvSpPr>
        <p:spPr>
          <a:xfrm>
            <a:off x="2596956" y="4884150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F79300-709C-4679-9BF7-CAD4C3B678CD}"/>
              </a:ext>
            </a:extLst>
          </p:cNvPr>
          <p:cNvSpPr/>
          <p:nvPr/>
        </p:nvSpPr>
        <p:spPr>
          <a:xfrm>
            <a:off x="7539292" y="4877075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D71B1C-301A-4988-B509-A0FED1FDB8D6}"/>
              </a:ext>
            </a:extLst>
          </p:cNvPr>
          <p:cNvSpPr txBox="1"/>
          <p:nvPr/>
        </p:nvSpPr>
        <p:spPr>
          <a:xfrm>
            <a:off x="1624358" y="5828187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Gardening as a hobby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4CABAF-56A3-4782-B8B1-23EEDD4B9E05}"/>
              </a:ext>
            </a:extLst>
          </p:cNvPr>
          <p:cNvSpPr txBox="1"/>
          <p:nvPr/>
        </p:nvSpPr>
        <p:spPr>
          <a:xfrm>
            <a:off x="6567355" y="5828187"/>
            <a:ext cx="43605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Benefits of hobbies</a:t>
            </a:r>
          </a:p>
        </p:txBody>
      </p:sp>
      <p:pic>
        <p:nvPicPr>
          <p:cNvPr id="15" name="Picture 2" descr="Vector Illustration Of A Cartoon Happy Children Helping Their Father  Planting The Young Tree Family Enjoying Time At Home Concept Stock  Illustration - Download Image Now - iStock">
            <a:extLst>
              <a:ext uri="{FF2B5EF4-FFF2-40B4-BE49-F238E27FC236}">
                <a16:creationId xmlns:a16="http://schemas.microsoft.com/office/drawing/2014/main" id="{7425B09A-2794-4784-BE4F-CE223F76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2" y="1743768"/>
            <a:ext cx="3165309" cy="31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ELTS Speaking) Part 2 - Describe an interest or hobby that you en joy.">
            <a:extLst>
              <a:ext uri="{FF2B5EF4-FFF2-40B4-BE49-F238E27FC236}">
                <a16:creationId xmlns:a16="http://schemas.microsoft.com/office/drawing/2014/main" id="{85A5C728-7072-4366-9DF7-F354D4B0D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8"/>
          <a:stretch/>
        </p:blipFill>
        <p:spPr bwMode="auto">
          <a:xfrm>
            <a:off x="6409639" y="1914416"/>
            <a:ext cx="4653285" cy="28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CCF00B-D588-4061-B624-88E7E5518CE7}"/>
              </a:ext>
            </a:extLst>
          </p:cNvPr>
          <p:cNvSpPr txBox="1"/>
          <p:nvPr/>
        </p:nvSpPr>
        <p:spPr>
          <a:xfrm>
            <a:off x="1098211" y="2500197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 down your 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opinions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about carving eggshells.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earch for more information about this unique hobby.</a:t>
            </a:r>
            <a:endParaRPr lang="en-US" sz="4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11" y="2300336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10663" y="1914652"/>
            <a:ext cx="977022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develop reading skill</a:t>
            </a:r>
            <a:r>
              <a:rPr lang="vi-VN" sz="2800" dirty="0">
                <a:latin typeface="Calibri (Body)"/>
              </a:rPr>
              <a:t>s</a:t>
            </a:r>
            <a:r>
              <a:rPr lang="en-US" sz="2800" dirty="0">
                <a:latin typeface="Calibri (Body)"/>
              </a:rPr>
              <a:t> for general and specific information about gardening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talk about benefits of hobbies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4288" y="2509173"/>
            <a:ext cx="1950733" cy="6142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69076"/>
            <a:ext cx="1883769" cy="61592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0312" y="5194015"/>
            <a:ext cx="1954709" cy="61087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56071"/>
            <a:ext cx="6146321" cy="18018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pairs. Look at the picture and discuss the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about gardening. Match each word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again. Complete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863739"/>
            <a:ext cx="6156385" cy="122660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Match each hobby with its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benefit(s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Ask one another the following questions. Then present your partners’ answers to the 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4" y="2816300"/>
            <a:ext cx="850415" cy="13527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55757" y="4477039"/>
            <a:ext cx="881910" cy="7169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7" y="6031342"/>
            <a:ext cx="1883769" cy="61652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13872" y="5499450"/>
            <a:ext cx="846440" cy="53189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85875"/>
            <a:ext cx="6156385" cy="6044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4" y="5241075"/>
            <a:ext cx="6156385" cy="57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34530"/>
            <a:ext cx="883898" cy="9746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4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58" y="3138456"/>
            <a:ext cx="2024182" cy="202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19" y="2753258"/>
            <a:ext cx="2409266" cy="240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895557" y="2678365"/>
            <a:ext cx="553643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smtClean="0"/>
              <a:t>to </a:t>
            </a:r>
            <a:r>
              <a:rPr lang="en-GB" sz="2400" dirty="0"/>
              <a:t>introduce the topic </a:t>
            </a:r>
            <a:r>
              <a:rPr lang="en-GB" sz="2400"/>
              <a:t>of </a:t>
            </a:r>
            <a:r>
              <a:rPr lang="en-GB" sz="2400" smtClean="0"/>
              <a:t>reading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smtClean="0"/>
              <a:t>to </a:t>
            </a:r>
            <a:r>
              <a:rPr lang="en-GB" sz="2400" dirty="0"/>
              <a:t>enhance students’ skills of cooperating with </a:t>
            </a:r>
            <a:r>
              <a:rPr lang="en-GB" sz="2400"/>
              <a:t>team </a:t>
            </a:r>
            <a:r>
              <a:rPr lang="en-GB" sz="2400" smtClean="0"/>
              <a:t>mates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9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0E7BBE-2898-405E-9D29-4F8E0AE576D7}"/>
              </a:ext>
            </a:extLst>
          </p:cNvPr>
          <p:cNvSpPr txBox="1"/>
          <p:nvPr/>
        </p:nvSpPr>
        <p:spPr>
          <a:xfrm>
            <a:off x="1223047" y="1390395"/>
            <a:ext cx="10351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 out as many hobbies that you know as possible in 1 minute.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Gehören Hobbies und Interessen in den Lebenslauf? | Blog 📄  myLebenslauf.online | Lebenslauf Tipps und Tricks">
            <a:extLst>
              <a:ext uri="{FF2B5EF4-FFF2-40B4-BE49-F238E27FC236}">
                <a16:creationId xmlns:a16="http://schemas.microsoft.com/office/drawing/2014/main" id="{40F6C391-B6E1-4DD2-923F-B0C756CCC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87" y="2230757"/>
            <a:ext cx="6338082" cy="4222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4288" y="2509173"/>
            <a:ext cx="1950733" cy="6142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56071"/>
            <a:ext cx="6146321" cy="18018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pairs. Look at the picture and discuss the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about gardening. Match each word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again. Complete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34530"/>
            <a:ext cx="883898" cy="9746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1049864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 and discuss the questions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B01D9-31A4-4611-98CE-96DF2A5A0F50}"/>
              </a:ext>
            </a:extLst>
          </p:cNvPr>
          <p:cNvSpPr txBox="1"/>
          <p:nvPr/>
        </p:nvSpPr>
        <p:spPr>
          <a:xfrm>
            <a:off x="487067" y="2584333"/>
            <a:ext cx="7356378" cy="1466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ChronicaPro-Book"/>
              </a:rPr>
              <a:t>What can you see in the picture?</a:t>
            </a:r>
            <a:br>
              <a:rPr lang="en-US" sz="2400" b="1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1" i="1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ChronicaPro-Book"/>
              </a:rPr>
              <a:t>n your opinion, what is good about gardening?</a:t>
            </a:r>
            <a:r>
              <a:rPr lang="en-US" sz="2400" b="1" i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45" t="3595" r="2876" b="4074"/>
          <a:stretch/>
        </p:blipFill>
        <p:spPr>
          <a:xfrm>
            <a:off x="6700497" y="2308301"/>
            <a:ext cx="4806176" cy="34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2586" y="1185946"/>
            <a:ext cx="1114954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about gardening. Match each word in column A with its definition in column B.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19382-68F6-489E-9ACE-4AE25907E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803" y="2189368"/>
            <a:ext cx="6880664" cy="39058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393575-5658-42ED-BEA5-2A42D7BB2080}"/>
              </a:ext>
            </a:extLst>
          </p:cNvPr>
          <p:cNvSpPr txBox="1"/>
          <p:nvPr/>
        </p:nvSpPr>
        <p:spPr>
          <a:xfrm>
            <a:off x="8994914" y="2189368"/>
            <a:ext cx="14269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b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e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3414</TotalTime>
  <Words>920</Words>
  <Application>Microsoft Office PowerPoint</Application>
  <PresentationFormat>Widescreen</PresentationFormat>
  <Paragraphs>184</Paragraphs>
  <Slides>25</Slides>
  <Notes>15</Notes>
  <HiddenSlides>0</HiddenSlides>
  <MMClips>10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ChronicaPro-Medium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EDIBOOKS</cp:lastModifiedBy>
  <cp:revision>213</cp:revision>
  <dcterms:created xsi:type="dcterms:W3CDTF">2020-12-09T02:04:09Z</dcterms:created>
  <dcterms:modified xsi:type="dcterms:W3CDTF">2022-04-07T10:56:41Z</dcterms:modified>
</cp:coreProperties>
</file>