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26"/>
  </p:notesMasterIdLst>
  <p:sldIdLst>
    <p:sldId id="265" r:id="rId5"/>
    <p:sldId id="257" r:id="rId6"/>
    <p:sldId id="267" r:id="rId7"/>
    <p:sldId id="266" r:id="rId8"/>
    <p:sldId id="295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260" r:id="rId24"/>
    <p:sldId id="273" r:id="rId25"/>
  </p:sldIdLst>
  <p:sldSz cx="12192000" cy="6858000"/>
  <p:notesSz cx="6858000" cy="9144000"/>
  <p:embeddedFontLst>
    <p:embeddedFont>
      <p:font typeface="Calibri Light" panose="020F0302020204030204" pitchFamily="34" charset="0"/>
      <p:regular r:id="rId27"/>
      <p:italic r:id="rId28"/>
    </p:embeddedFont>
    <p:embeddedFont>
      <p:font typeface="VNI-Thufap2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.VnAristote" panose="020B7200000000000000" pitchFamily="3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8A3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4" autoAdjust="0"/>
    <p:restoredTop sz="94434" autoAdjust="0"/>
  </p:normalViewPr>
  <p:slideViewPr>
    <p:cSldViewPr snapToGrid="0">
      <p:cViewPr varScale="1">
        <p:scale>
          <a:sx n="110" d="100"/>
          <a:sy n="110" d="100"/>
        </p:scale>
        <p:origin x="4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83CC9-28FE-4C1E-BECA-0DDB615E1FF4}" type="datetimeFigureOut">
              <a:rPr lang="vi-VN" smtClean="0"/>
              <a:t>05/08/2024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3FE3A-A534-4F23-8939-97FE733BBD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976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3FE3A-A534-4F23-8939-97FE733BBD13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668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3FE3A-A534-4F23-8939-97FE733BBD13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865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3FE3A-A534-4F23-8939-97FE733BBD13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259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3FE3A-A534-4F23-8939-97FE733BBD13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2701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3FE3A-A534-4F23-8939-97FE733BBD13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678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3FE3A-A534-4F23-8939-97FE733BBD13}" type="slidenum">
              <a:rPr lang="vi-VN" smtClean="0">
                <a:solidFill>
                  <a:prstClr val="black"/>
                </a:solidFill>
              </a:rPr>
              <a:pPr/>
              <a:t>8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32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93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69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90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7D783-842F-456F-9380-68DF4DA84C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17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EDE8E-DA84-41F0-9598-1327398435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939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9962CA-A5FE-4C05-89D7-6CAFB205F1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090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7F31D-12C6-4C5B-B08B-A507719B13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52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D1F533-C271-49DB-A269-B7907EDA92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079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640EB-2BF2-4A96-ADA1-9EDB2581EB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431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766E3-79A3-47C5-88DA-9B92F43DD2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32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64A8C-8C42-4782-BE99-3348170C98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52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1A2ECC-A41C-416B-B2C3-DCC520E1D4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14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99B1F-6853-46CE-8B12-ACA3336504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1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4A707-03CC-4378-A825-3B453031F8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47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8F73306-CCCB-45C3-8411-EE42D4908F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98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F13E0-7B67-416B-BD59-3FC1AC7C5E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61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A8DC2-1596-4820-8CBC-D3CE8D8341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64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FED18-683F-495C-8986-90EBA39B56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43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DF3F9-449D-4BE2-9028-FB738CAF04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5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69373-8D73-42B8-8903-5C280C7F7F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14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A4560-EFDA-40CD-956D-616C7E58C1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51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68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802CA-D37F-4717-BB41-F74EEC162D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18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0D11B-7440-4835-89AD-2B161332F9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90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7CCD8-A0F1-46FC-8CE3-56E979D16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9CCA1-376B-480F-AE1C-1839911712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413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6318C-985F-41E7-A815-F39CBE4E44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083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F13E0-7B67-416B-BD59-3FC1AC7C5E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069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A8DC2-1596-4820-8CBC-D3CE8D8341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74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FED18-683F-495C-8986-90EBA39B56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545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DF3F9-449D-4BE2-9028-FB738CAF04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546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69373-8D73-42B8-8903-5C280C7F7F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41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528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A4560-EFDA-40CD-956D-616C7E58C1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5939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802CA-D37F-4717-BB41-F74EEC162D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759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0D11B-7440-4835-89AD-2B161332F9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77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7CCD8-A0F1-46FC-8CE3-56E979D16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24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9CCA1-376B-480F-AE1C-1839911712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008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6318C-985F-41E7-A815-F39CBE4E44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53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75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24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1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79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47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rgbClr val="00B0F0">
                <a:alpha val="60000"/>
              </a:srgbClr>
            </a:gs>
            <a:gs pos="47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92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CCDF2-C46E-4948-9AFA-5B7BAE884218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0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rgbClr val="00B0F0">
                <a:alpha val="60000"/>
              </a:srgbClr>
            </a:gs>
            <a:gs pos="47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92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8D289D-E1A2-48D3-81FA-3BE92672CFE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27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rgbClr val="00B0F0">
                <a:alpha val="60000"/>
              </a:srgbClr>
            </a:gs>
            <a:gs pos="47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92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2D6B94-9C5B-4FB4-A5CF-B795B7BFC66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rgbClr val="00B0F0">
                <a:alpha val="60000"/>
              </a:srgbClr>
            </a:gs>
            <a:gs pos="47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92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2D6B94-9C5B-4FB4-A5CF-B795B7BFC66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4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 rot="9847307">
            <a:off x="1916803" y="5561014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99CC00"/>
              </a:solidFill>
              <a:latin typeface="VNI-Thufap2" pitchFamily="2" charset="0"/>
            </a:endParaRPr>
          </a:p>
        </p:txBody>
      </p:sp>
      <p:pic>
        <p:nvPicPr>
          <p:cNvPr id="12293" name="Picture 5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8146">
            <a:off x="251273" y="2981450"/>
            <a:ext cx="3407392" cy="1062939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lope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9775" y="5026223"/>
            <a:ext cx="6687350" cy="446087"/>
          </a:xfrm>
        </p:spPr>
        <p:txBody>
          <a:bodyPr/>
          <a:lstStyle/>
          <a:p>
            <a:r>
              <a:rPr lang="en-US" sz="2800" b="1" dirty="0" smtClean="0">
                <a:solidFill>
                  <a:srgbClr val="CC0066"/>
                </a:solidFill>
                <a:latin typeface="Times New Roman" panose="02020603050405020304" pitchFamily="18" charset="0"/>
              </a:rPr>
              <a:t>GIÁO VIÊN THỰC HIỆN: VŨ TUÂN</a:t>
            </a:r>
            <a:endParaRPr lang="en-US" sz="2800" b="1" i="1" dirty="0">
              <a:solidFill>
                <a:srgbClr val="0000FF"/>
              </a:solidFill>
              <a:latin typeface=".VnAristote" panose="020B7200000000000000" pitchFamily="34" charset="0"/>
            </a:endParaRPr>
          </a:p>
        </p:txBody>
      </p:sp>
      <p:pic>
        <p:nvPicPr>
          <p:cNvPr id="12298" name="Picture 10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8008">
            <a:off x="7694228" y="3213225"/>
            <a:ext cx="4262756" cy="1066800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  <a:scene3d>
            <a:camera prst="isometricOffAxis1Top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9" name="Rectangle 11"/>
          <p:cNvSpPr>
            <a:spLocks/>
          </p:cNvSpPr>
          <p:nvPr/>
        </p:nvSpPr>
        <p:spPr bwMode="auto">
          <a:xfrm>
            <a:off x="3633787" y="5905665"/>
            <a:ext cx="47593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864" y="-40883"/>
            <a:ext cx="12192000" cy="121840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305" name="Picture 17" descr="Giao du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6"/>
          <a:stretch>
            <a:fillRect/>
          </a:stretch>
        </p:blipFill>
        <p:spPr bwMode="auto">
          <a:xfrm>
            <a:off x="184334" y="107679"/>
            <a:ext cx="1051023" cy="84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4" name="WordArt 16"/>
          <p:cNvSpPr>
            <a:spLocks noChangeArrowheads="1" noChangeShapeType="1" noTextEdit="1"/>
          </p:cNvSpPr>
          <p:nvPr/>
        </p:nvSpPr>
        <p:spPr bwMode="auto">
          <a:xfrm>
            <a:off x="1633573" y="93378"/>
            <a:ext cx="9990016" cy="454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</a:t>
            </a:r>
            <a:r>
              <a:rPr lang="en-US" sz="36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HUYỆN NẬM PỒ</a:t>
            </a:r>
            <a:endParaRPr lang="en-US" sz="3600" b="1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03" name="Rectangle 15"/>
          <p:cNvSpPr>
            <a:spLocks/>
          </p:cNvSpPr>
          <p:nvPr/>
        </p:nvSpPr>
        <p:spPr bwMode="auto">
          <a:xfrm>
            <a:off x="2336801" y="558901"/>
            <a:ext cx="73533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TRƯỜNG </a:t>
            </a:r>
            <a:r>
              <a:rPr lang="en-US" sz="24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PTDTBT-TH -THCS NẬM NHỪ</a:t>
            </a:r>
            <a:endParaRPr lang="en-US" sz="2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300" name="Group 12"/>
          <p:cNvGrpSpPr>
            <a:grpSpLocks/>
          </p:cNvGrpSpPr>
          <p:nvPr/>
        </p:nvGrpSpPr>
        <p:grpSpPr bwMode="auto">
          <a:xfrm>
            <a:off x="10905003" y="305684"/>
            <a:ext cx="1214437" cy="1166812"/>
            <a:chOff x="3696" y="2784"/>
            <a:chExt cx="1536" cy="1536"/>
          </a:xfrm>
        </p:grpSpPr>
        <p:pic>
          <p:nvPicPr>
            <p:cNvPr id="12301" name="Picture 13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2" name="Picture 14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295" name="Group 7"/>
          <p:cNvGrpSpPr>
            <a:grpSpLocks/>
          </p:cNvGrpSpPr>
          <p:nvPr/>
        </p:nvGrpSpPr>
        <p:grpSpPr bwMode="auto">
          <a:xfrm>
            <a:off x="9930596" y="346165"/>
            <a:ext cx="1260475" cy="1085850"/>
            <a:chOff x="3696" y="2784"/>
            <a:chExt cx="1536" cy="1536"/>
          </a:xfrm>
        </p:grpSpPr>
        <p:pic>
          <p:nvPicPr>
            <p:cNvPr id="12296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7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7"/>
          <p:cNvGrpSpPr>
            <a:grpSpLocks/>
          </p:cNvGrpSpPr>
          <p:nvPr/>
        </p:nvGrpSpPr>
        <p:grpSpPr bwMode="auto">
          <a:xfrm>
            <a:off x="8919640" y="362700"/>
            <a:ext cx="1260475" cy="1085850"/>
            <a:chOff x="3696" y="2784"/>
            <a:chExt cx="1536" cy="1536"/>
          </a:xfrm>
        </p:grpSpPr>
        <p:pic>
          <p:nvPicPr>
            <p:cNvPr id="22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7"/>
          <p:cNvGrpSpPr>
            <a:grpSpLocks/>
          </p:cNvGrpSpPr>
          <p:nvPr/>
        </p:nvGrpSpPr>
        <p:grpSpPr bwMode="auto">
          <a:xfrm>
            <a:off x="1810782" y="374144"/>
            <a:ext cx="1260475" cy="1085850"/>
            <a:chOff x="3696" y="2784"/>
            <a:chExt cx="1536" cy="1536"/>
          </a:xfrm>
        </p:grpSpPr>
        <p:pic>
          <p:nvPicPr>
            <p:cNvPr id="25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7"/>
          <p:cNvGrpSpPr>
            <a:grpSpLocks/>
          </p:cNvGrpSpPr>
          <p:nvPr/>
        </p:nvGrpSpPr>
        <p:grpSpPr bwMode="auto">
          <a:xfrm>
            <a:off x="876005" y="362700"/>
            <a:ext cx="1260475" cy="1085850"/>
            <a:chOff x="3696" y="2784"/>
            <a:chExt cx="1536" cy="1536"/>
          </a:xfrm>
        </p:grpSpPr>
        <p:pic>
          <p:nvPicPr>
            <p:cNvPr id="28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64864" y="141148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CHÀO MỪNG CÁC EM ĐẾN VỚI BỘ MÔN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138773"/>
            <a:ext cx="1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ÂM </a:t>
            </a:r>
            <a:r>
              <a:rPr lang="en-US" sz="4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NHẠC: 9 BỘ SÁCH KẾT NỐI TRI THỨC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0" name="Picture 5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028" flipH="1">
            <a:off x="4300696" y="5211472"/>
            <a:ext cx="3720336" cy="1066975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isometricOffAxis2Top"/>
            <a:lightRig rig="threePt" dir="t">
              <a:rot lat="0" lon="0" rev="0"/>
            </a:lightRig>
          </a:scene3d>
          <a:sp3d extrusionH="38100" prstMaterial="clear">
            <a:bevelT w="260350" h="50800" prst="slope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DIEU GIAN 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407" y="6177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1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292" grpId="0" build="p"/>
      <p:bldP spid="12299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0" y="7018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</a:t>
            </a:r>
            <a:r>
              <a:rPr lang="en-US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ĐỘNG LUYỆN TẬP</a:t>
            </a:r>
            <a:endParaRPr lang="en-US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BÀI ĐỌC NHẠC SỐ 1 LỚP 9 KNT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52" end="37477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3927" y="1205851"/>
            <a:ext cx="8109528" cy="4696186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0" y="13622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1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Isosceles Triangle 3"/>
          <p:cNvSpPr/>
          <p:nvPr/>
        </p:nvSpPr>
        <p:spPr>
          <a:xfrm flipV="1">
            <a:off x="11046691" y="2096653"/>
            <a:ext cx="120073" cy="378693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010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  <p:bldP spid="6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0" y="7018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</a:t>
            </a:r>
            <a:r>
              <a:rPr lang="en-US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ĐỘNG LUYỆN TẬP</a:t>
            </a:r>
            <a:endParaRPr lang="en-US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BÀI ĐỌC NHẠC SỐ 1 LỚP 9 KNT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485" end="32098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3927" y="1205851"/>
            <a:ext cx="8109528" cy="4696186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0" y="13622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2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Isosceles Triangle 3"/>
          <p:cNvSpPr/>
          <p:nvPr/>
        </p:nvSpPr>
        <p:spPr>
          <a:xfrm flipV="1">
            <a:off x="11231418" y="3175251"/>
            <a:ext cx="120073" cy="378693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066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  <p:bldP spid="6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0" y="7018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</a:t>
            </a:r>
            <a:r>
              <a:rPr lang="en-US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ĐỘNG LUYỆN TẬP</a:t>
            </a:r>
            <a:endParaRPr lang="en-US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BÀI ĐỌC NHẠC SỐ 1 LỚP 9 KNT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098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3927" y="1205851"/>
            <a:ext cx="8109528" cy="4696186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0" y="13622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Ghép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1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2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Isosceles Triangle 3"/>
          <p:cNvSpPr/>
          <p:nvPr/>
        </p:nvSpPr>
        <p:spPr>
          <a:xfrm flipV="1">
            <a:off x="11222181" y="3175251"/>
            <a:ext cx="129309" cy="378693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42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  <p:bldP spid="6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0" y="7018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</a:t>
            </a:r>
            <a:r>
              <a:rPr lang="en-US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ĐỘNG LUYỆN TẬP</a:t>
            </a:r>
            <a:endParaRPr lang="en-US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BÀI ĐỌC NHẠC SỐ 1 LỚP 9 KNT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675" end="27313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3927" y="1205851"/>
            <a:ext cx="8109528" cy="4696186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0" y="13622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3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Isosceles Triangle 3"/>
          <p:cNvSpPr/>
          <p:nvPr/>
        </p:nvSpPr>
        <p:spPr>
          <a:xfrm flipV="1">
            <a:off x="11018981" y="4283615"/>
            <a:ext cx="129309" cy="378693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54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  <p:bldP spid="6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0" y="7018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</a:t>
            </a:r>
            <a:r>
              <a:rPr lang="en-US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ĐỘNG LUYỆN TẬP</a:t>
            </a:r>
            <a:endParaRPr lang="en-US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BÀI ĐỌC NHẠC SỐ 1 LỚP 9 KNT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93" end="22000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3927" y="1205851"/>
            <a:ext cx="8109528" cy="4696186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0" y="13622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4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Isosceles Triangle 3"/>
          <p:cNvSpPr/>
          <p:nvPr/>
        </p:nvSpPr>
        <p:spPr>
          <a:xfrm flipV="1">
            <a:off x="11610108" y="5345797"/>
            <a:ext cx="129309" cy="378693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54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  <p:bldP spid="6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0" y="7018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</a:t>
            </a:r>
            <a:r>
              <a:rPr lang="en-US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ĐỘNG LUYỆN TẬP</a:t>
            </a:r>
            <a:endParaRPr lang="en-US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BÀI ĐỌC NHẠC SỐ 1 LỚP 9 KNT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642" end="22000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3927" y="1205851"/>
            <a:ext cx="8109528" cy="4696186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0" y="13622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Ghép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3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4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Isosceles Triangle 3"/>
          <p:cNvSpPr/>
          <p:nvPr/>
        </p:nvSpPr>
        <p:spPr>
          <a:xfrm flipV="1">
            <a:off x="11610108" y="5345797"/>
            <a:ext cx="129309" cy="378693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078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  <p:bldP spid="6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0" y="7018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</a:t>
            </a:r>
            <a:r>
              <a:rPr lang="en-US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ĐỘNG LUYỆN TẬP</a:t>
            </a:r>
            <a:endParaRPr lang="en-US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BÀI ĐỌC NHẠC SỐ 1 LỚP 9 KNT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3927" y="1205851"/>
            <a:ext cx="8109528" cy="4696186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0" y="1362242"/>
            <a:ext cx="34166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Ghép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cả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39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8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0" y="701842"/>
            <a:ext cx="963352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cả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gõ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nhịp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phách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</a:t>
            </a:r>
            <a:r>
              <a:rPr lang="en-US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ĐỘNG LUYỆN TẬP</a:t>
            </a:r>
            <a:endParaRPr lang="en-US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BÀI ĐỌC NHẠC SỐ 1 LỚP 9 KNT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364" y="1274618"/>
            <a:ext cx="10991271" cy="537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0" y="701842"/>
            <a:ext cx="963352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cả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gõ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đệm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thể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VẬN DỤNG</a:t>
            </a:r>
            <a:endParaRPr lang="en-US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BÀI ĐỌC NHẠC SỐ 1 LỚP 9 KNT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364" y="1274618"/>
            <a:ext cx="10991271" cy="5375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741" y="2978304"/>
            <a:ext cx="482677" cy="440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408" y="2954294"/>
            <a:ext cx="447718" cy="440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614" y="2978140"/>
            <a:ext cx="537556" cy="440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970" y="2908592"/>
            <a:ext cx="1054503" cy="5101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840" y="2988653"/>
            <a:ext cx="482130" cy="4404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6491" y="2988653"/>
            <a:ext cx="587146" cy="4406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321" y="2908592"/>
            <a:ext cx="447718" cy="440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35" y="4199617"/>
            <a:ext cx="482677" cy="4404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96" y="4258542"/>
            <a:ext cx="447718" cy="4404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531" y="4258542"/>
            <a:ext cx="537556" cy="4406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970" y="4188994"/>
            <a:ext cx="1054503" cy="5101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64" y="4223850"/>
            <a:ext cx="482130" cy="440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1083" y="4269055"/>
            <a:ext cx="587146" cy="4406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105" y="4197446"/>
            <a:ext cx="447718" cy="4404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35" y="5390098"/>
            <a:ext cx="482677" cy="4404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96" y="5449023"/>
            <a:ext cx="447718" cy="4404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531" y="5449023"/>
            <a:ext cx="537556" cy="4406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970" y="5379475"/>
            <a:ext cx="1054503" cy="5101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64" y="5414331"/>
            <a:ext cx="482130" cy="4404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1083" y="5459536"/>
            <a:ext cx="587146" cy="4406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387" y="5423814"/>
            <a:ext cx="447718" cy="4404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17" y="6501117"/>
            <a:ext cx="482677" cy="4404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4" y="6534833"/>
            <a:ext cx="447718" cy="4404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346" y="6525350"/>
            <a:ext cx="482130" cy="4404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645" y="6498389"/>
            <a:ext cx="447718" cy="440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3246" y="6587684"/>
            <a:ext cx="587146" cy="4406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70" y="6527686"/>
            <a:ext cx="482130" cy="4404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21" y="6488408"/>
            <a:ext cx="482130" cy="4404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331" y="6509108"/>
            <a:ext cx="482130" cy="4404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12" y="6487664"/>
            <a:ext cx="482130" cy="44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8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0" y="701842"/>
            <a:ext cx="963352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cả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mới</a:t>
            </a:r>
            <a:endParaRPr lang="en-US" sz="32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VẬN DỤNG</a:t>
            </a:r>
            <a:endParaRPr lang="en-US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ĐỌC NHẠC SÓ 1 GHEP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6982" y="1136817"/>
            <a:ext cx="9966036" cy="560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0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1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/>
        </p:nvSpPr>
        <p:spPr bwMode="auto">
          <a:xfrm>
            <a:off x="354941" y="0"/>
            <a:ext cx="11720946" cy="44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2 </a:t>
            </a:r>
            <a:endParaRPr lang="vi-VN" sz="5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LTAN: Sơ lược về quãng cách xác định và gọi tên quãng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Bài đọc nhạc số 1.</a:t>
            </a:r>
            <a:endParaRPr lang="vi-VN" sz="5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656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10"/>
          <p:cNvSpPr>
            <a:spLocks/>
          </p:cNvSpPr>
          <p:nvPr/>
        </p:nvSpPr>
        <p:spPr bwMode="auto">
          <a:xfrm>
            <a:off x="3390892" y="1068303"/>
            <a:ext cx="695099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NỘI DUNG : VỀ NHÀ</a:t>
            </a:r>
            <a:endParaRPr lang="en-US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" name="Rectangle 5"/>
          <p:cNvSpPr>
            <a:spLocks/>
          </p:cNvSpPr>
          <p:nvPr/>
        </p:nvSpPr>
        <p:spPr bwMode="auto">
          <a:xfrm>
            <a:off x="579120" y="2056193"/>
            <a:ext cx="990854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: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Vận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vận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" name="Rectangle 5"/>
          <p:cNvSpPr>
            <a:spLocks/>
          </p:cNvSpPr>
          <p:nvPr/>
        </p:nvSpPr>
        <p:spPr bwMode="auto">
          <a:xfrm>
            <a:off x="739132" y="3454437"/>
            <a:ext cx="1042763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thuộc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Nối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vòng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lớn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nhạc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1. </a:t>
            </a:r>
            <a:endParaRPr lang="en-US" sz="28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" name="Rectangle 5"/>
          <p:cNvSpPr>
            <a:spLocks/>
          </p:cNvSpPr>
          <p:nvPr/>
        </p:nvSpPr>
        <p:spPr bwMode="auto">
          <a:xfrm>
            <a:off x="739132" y="4442445"/>
            <a:ext cx="11212415" cy="9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kiến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hiểu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sgk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tư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liệu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điện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tử</a:t>
            </a:r>
            <a:r>
              <a:rPr lang="en-US" sz="2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28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1" grpId="0"/>
      <p:bldP spid="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1582615"/>
            <a:ext cx="11406554" cy="32443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66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</a:rPr>
              <a:t>GIỜ HỌC KẾT THÚC CHÚC CÁC EM HỌC SINH CHĂM NGOAN HỌC GIỎI </a:t>
            </a:r>
            <a:endParaRPr lang="en-US" sz="32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333399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2929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5"/>
          <p:cNvSpPr>
            <a:spLocks/>
          </p:cNvSpPr>
          <p:nvPr/>
        </p:nvSpPr>
        <p:spPr bwMode="auto">
          <a:xfrm>
            <a:off x="-1" y="724014"/>
            <a:ext cx="10128069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7 hang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giọng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đô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trưởng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10"/>
          <p:cNvSpPr>
            <a:spLocks/>
          </p:cNvSpPr>
          <p:nvPr/>
        </p:nvSpPr>
        <p:spPr bwMode="auto">
          <a:xfrm>
            <a:off x="-1" y="129353"/>
            <a:ext cx="695099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NỘI DUNG KHỞI ĐỘNG</a:t>
            </a:r>
            <a:endParaRPr lang="en-US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BÀI LUYỆN GIỌNG ĐÔ TRƯỞNG -- LUYỆN THI NHẠC VIỆN -- KHUYẾN NHẠ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850" end="219242.9999"/>
                </p14:media>
              </p:ext>
            </p:extLst>
          </p:nvPr>
        </p:nvPicPr>
        <p:blipFill rotWithShape="1">
          <a:blip r:embed="rId5"/>
          <a:srcRect l="4785" t="28571" r="4929" b="26476"/>
          <a:stretch>
            <a:fillRect/>
          </a:stretch>
        </p:blipFill>
        <p:spPr>
          <a:xfrm>
            <a:off x="188893" y="6541212"/>
            <a:ext cx="518233" cy="244766"/>
          </a:xfrm>
          <a:prstGeom prst="rect">
            <a:avLst/>
          </a:prstGeom>
        </p:spPr>
      </p:pic>
      <p:pic>
        <p:nvPicPr>
          <p:cNvPr id="8" name="Picture 7" descr="A close-up of a paper&#10;&#10;Description automatically generated with low confidence">
            <a:extLst>
              <a:ext uri="{FF2B5EF4-FFF2-40B4-BE49-F238E27FC236}">
                <a16:creationId xmlns="" xmlns:a16="http://schemas.microsoft.com/office/drawing/2014/main" id="{0734A5B4-F3FB-5B46-89AC-F4B8F2EE88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D97F92">
                <a:tint val="45000"/>
                <a:satMod val="400000"/>
              </a:srgbClr>
            </a:duotone>
          </a:blip>
          <a:srcRect l="18382" t="66962" r="16477" b="27059"/>
          <a:stretch/>
        </p:blipFill>
        <p:spPr>
          <a:xfrm>
            <a:off x="320736" y="2167463"/>
            <a:ext cx="11739417" cy="1194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54056" y="1158989"/>
            <a:ext cx="120031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Quan </a:t>
            </a:r>
            <a:r>
              <a:rPr lang="it-IT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sát nốt nhạc kết hợp nghe âm thanh cao thấp và nêu cảm nhận,nhận xét về độ cao thấp của âm thanh.</a:t>
            </a:r>
            <a:endParaRPr lang="vi-VN" sz="4000" dirty="0"/>
          </a:p>
        </p:txBody>
      </p:sp>
      <p:pic>
        <p:nvPicPr>
          <p:cNvPr id="7" name="Picture 6" descr="C:\Users\Vu Tuan PC\Desktop\10.png"/>
          <p:cNvPicPr/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1" y="3518518"/>
            <a:ext cx="11809085" cy="1132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85901" y="4807451"/>
            <a:ext cx="6096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it-IT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– C cao độ = nhau.</a:t>
            </a:r>
            <a:endParaRPr lang="vi-VN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 – G cao độ từ thấp đến cao.</a:t>
            </a:r>
            <a:endParaRPr lang="vi-VN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C2 – C1 cao độ từ cao xuống thấp.</a:t>
            </a:r>
            <a:endParaRPr lang="vi-VN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4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5301" grpId="0"/>
      <p:bldP spid="2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2"/>
          <p:cNvSpPr>
            <a:spLocks/>
          </p:cNvSpPr>
          <p:nvPr/>
        </p:nvSpPr>
        <p:spPr bwMode="auto">
          <a:xfrm>
            <a:off x="-9100" y="-57215"/>
            <a:ext cx="12192000" cy="88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HÌNH THÀNH KIẾN THỨC MỚI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-9100" y="1416776"/>
            <a:ext cx="12182900" cy="49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90488" indent="-90488" algn="l" rtl="0" fontAlgn="base">
              <a:lnSpc>
                <a:spcPct val="85000"/>
              </a:lnSpc>
              <a:spcBef>
                <a:spcPts val="13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346075" indent="-342900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547688" indent="-547688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000" i="1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822325" indent="-822325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1096963" indent="-1096963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629" y="757645"/>
            <a:ext cx="3579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:\Users\Vu Tuan PC\Desktop\1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2967582"/>
            <a:ext cx="11939451" cy="2330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6" y="5473841"/>
            <a:ext cx="5974007" cy="78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79"/>
          <p:cNvSpPr>
            <a:spLocks noChangeArrowheads="1"/>
          </p:cNvSpPr>
          <p:nvPr/>
        </p:nvSpPr>
        <p:spPr bwMode="auto">
          <a:xfrm>
            <a:off x="2582092" y="6318141"/>
            <a:ext cx="22555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2370CD"/>
              </a:buClr>
              <a:buSzPct val="80000"/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Quãng hòa âm</a:t>
            </a:r>
          </a:p>
        </p:txBody>
      </p:sp>
      <p:sp>
        <p:nvSpPr>
          <p:cNvPr id="17" name="Rectangle 79"/>
          <p:cNvSpPr>
            <a:spLocks noChangeArrowheads="1"/>
          </p:cNvSpPr>
          <p:nvPr/>
        </p:nvSpPr>
        <p:spPr bwMode="auto">
          <a:xfrm>
            <a:off x="5416545" y="6318142"/>
            <a:ext cx="25171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2370CD"/>
              </a:buClr>
              <a:buSzPct val="80000"/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Quãng giai điệu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0" y="1815704"/>
            <a:ext cx="9144000" cy="67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9099" y="2318855"/>
            <a:ext cx="9144001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16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build="p"/>
      <p:bldP spid="2" grpId="0"/>
      <p:bldP spid="16" grpId="0"/>
      <p:bldP spid="17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2"/>
          <p:cNvSpPr>
            <a:spLocks/>
          </p:cNvSpPr>
          <p:nvPr/>
        </p:nvSpPr>
        <p:spPr bwMode="auto">
          <a:xfrm>
            <a:off x="-9100" y="-57215"/>
            <a:ext cx="12192000" cy="88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HÌNH THÀNH KIẾN THỨC MỚI</a:t>
            </a:r>
          </a:p>
        </p:txBody>
      </p:sp>
      <p:sp>
        <p:nvSpPr>
          <p:cNvPr id="19" name="Rectangle 12"/>
          <p:cNvSpPr>
            <a:spLocks/>
          </p:cNvSpPr>
          <p:nvPr/>
        </p:nvSpPr>
        <p:spPr bwMode="auto">
          <a:xfrm>
            <a:off x="-9100" y="722377"/>
            <a:ext cx="8055820" cy="64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xác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định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gọi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tên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quãng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 bwMode="auto">
          <a:xfrm>
            <a:off x="-9100" y="1403888"/>
            <a:ext cx="121829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90488" indent="-90488" algn="l" rtl="0" fontAlgn="base">
              <a:lnSpc>
                <a:spcPct val="85000"/>
              </a:lnSpc>
              <a:spcBef>
                <a:spcPts val="13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346075" indent="-342900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547688" indent="-547688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000" i="1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822325" indent="-822325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1096963" indent="-1096963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Quãng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khoảng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bậc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bậc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quãng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Tùy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cung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nửa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cung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quãng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quãng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trưởng</a:t>
            </a:r>
            <a:r>
              <a:rPr lang="en-US" alt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5" descr="C:\Users\Vu Tuan PC\Desktop\13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297" y="2926430"/>
            <a:ext cx="5799908" cy="347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Vu Tuan PC\Desktop\12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2"/>
          <a:stretch/>
        </p:blipFill>
        <p:spPr bwMode="auto">
          <a:xfrm>
            <a:off x="223065" y="3196045"/>
            <a:ext cx="5925185" cy="3126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12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2"/>
          <p:cNvSpPr>
            <a:spLocks/>
          </p:cNvSpPr>
          <p:nvPr/>
        </p:nvSpPr>
        <p:spPr bwMode="auto">
          <a:xfrm>
            <a:off x="-9100" y="-57215"/>
            <a:ext cx="12192000" cy="88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HÌNH THÀNH KIẾN THỨC MỚI</a:t>
            </a:r>
          </a:p>
        </p:txBody>
      </p:sp>
      <p:sp>
        <p:nvSpPr>
          <p:cNvPr id="19" name="Rectangle 12"/>
          <p:cNvSpPr>
            <a:spLocks/>
          </p:cNvSpPr>
          <p:nvPr/>
        </p:nvSpPr>
        <p:spPr bwMode="auto">
          <a:xfrm>
            <a:off x="-9100" y="722377"/>
            <a:ext cx="8055820" cy="64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xác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định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gọi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tên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quãng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 bwMode="auto">
          <a:xfrm>
            <a:off x="-9100" y="1403888"/>
            <a:ext cx="121829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90488" indent="-90488" algn="l" rtl="0" fontAlgn="base">
              <a:lnSpc>
                <a:spcPct val="85000"/>
              </a:lnSpc>
              <a:spcBef>
                <a:spcPts val="13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346075" indent="-342900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547688" indent="-547688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2000" i="1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822325" indent="-822325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1096963" indent="-1096963" algn="l" rtl="0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Quãng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khoảng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bậc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bậc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quãng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Tùy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cung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nửa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cung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quãng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quãng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trưởng</a:t>
            </a:r>
            <a:r>
              <a:rPr lang="en-US" alt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r="3159"/>
          <a:stretch/>
        </p:blipFill>
        <p:spPr bwMode="auto">
          <a:xfrm>
            <a:off x="332509" y="3031292"/>
            <a:ext cx="6853646" cy="331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Vu Tuan PC\Desktop\14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212" y="5247083"/>
            <a:ext cx="4638210" cy="917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Vu Tuan PC\Desktop\15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212" y="3651921"/>
            <a:ext cx="4638210" cy="12915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056915" y="2941570"/>
            <a:ext cx="1245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73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2"/>
          <p:cNvSpPr>
            <a:spLocks/>
          </p:cNvSpPr>
          <p:nvPr/>
        </p:nvSpPr>
        <p:spPr bwMode="auto">
          <a:xfrm>
            <a:off x="-9100" y="765920"/>
            <a:ext cx="6386733" cy="51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ài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6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</a:t>
            </a:r>
            <a:r>
              <a:rPr lang="en-US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ĐỘNG LUYỆN TẬP</a:t>
            </a:r>
            <a:endParaRPr lang="en-US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 descr="C:\Users\Vu Tuan PC\Desktop\8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89" y="1915930"/>
            <a:ext cx="6444342" cy="42105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" y="1328148"/>
            <a:ext cx="108826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  <a:tabLst>
                <a:tab pos="5850890" algn="l"/>
              </a:tabLst>
            </a:pPr>
            <a:r>
              <a:rPr lang="nl-NL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 giai điệu và tìm hiểu bài đọc nhạc số 1:</a:t>
            </a:r>
            <a:endParaRPr lang="vi-VN" sz="3600" dirty="0">
              <a:solidFill>
                <a:schemeClr val="accent6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BÀI ĐỌC NHẠC SỐ 1 LỚP 9 KNT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00" y="2242501"/>
            <a:ext cx="5471886" cy="355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6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8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/>
      <p:bldP spid="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2"/>
          <p:cNvSpPr>
            <a:spLocks/>
          </p:cNvSpPr>
          <p:nvPr/>
        </p:nvSpPr>
        <p:spPr bwMode="auto">
          <a:xfrm>
            <a:off x="0" y="507254"/>
            <a:ext cx="10724449" cy="67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TÌM HIỂU BÀI ĐỌC NHẠC THẢO LUẬN NHÓM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1020263"/>
            <a:ext cx="844844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Bài đọc nhạc viết ở nhịp gì? Nhắc lại khái niệm?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Kể tên các nốt nhạc và hình nốt có trong bài đọc nhạc.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305" y="2059006"/>
            <a:ext cx="667290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nhạc viết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ở: 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 2/4  có 2 phách trong một ô nhịp. Giá trị mỗi phách bằng một nốt đen. Phách 1 mạnh, phách 2 nhẹ.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Tên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nốt: Đồ, Rê, Mi, Pha, Son, La;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nốt đơn, đen, đen chấm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dôi, trắng.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</a:t>
            </a:r>
            <a:r>
              <a:rPr lang="en-US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ĐỘNG LUYỆN TẬP</a:t>
            </a:r>
            <a:endParaRPr lang="en-US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8" descr="C:\Users\Vu Tuan PC\Desktop\8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214" y="2133600"/>
            <a:ext cx="5382117" cy="3364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20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2"/>
          <p:cNvSpPr>
            <a:spLocks/>
          </p:cNvSpPr>
          <p:nvPr/>
        </p:nvSpPr>
        <p:spPr bwMode="auto">
          <a:xfrm>
            <a:off x="0" y="1181678"/>
            <a:ext cx="4685281" cy="67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LUYỆN GAM C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32"/>
          <p:cNvSpPr>
            <a:spLocks/>
          </p:cNvSpPr>
          <p:nvPr/>
        </p:nvSpPr>
        <p:spPr bwMode="auto">
          <a:xfrm>
            <a:off x="1" y="0"/>
            <a:ext cx="12191999" cy="6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</a:t>
            </a:r>
            <a:r>
              <a:rPr lang="en-US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ĐỘNG LUYỆN TẬP</a:t>
            </a:r>
            <a:endParaRPr lang="en-US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84" y="1936739"/>
            <a:ext cx="9653720" cy="1443866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0" y="3543568"/>
            <a:ext cx="5662470" cy="67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LUYỆN GÕ TIẾT TẤU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BÀI LUYỆN GIỌNG ĐÔ TRƯỞNG -- LUYỆN THI NHẠC VIỆN -- KHUYẾN NHẠ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850" end="219242.9999"/>
                </p14:media>
              </p:ext>
            </p:extLst>
          </p:nvPr>
        </p:nvPicPr>
        <p:blipFill rotWithShape="1">
          <a:blip r:embed="rId5"/>
          <a:srcRect l="4785" t="28571" r="4929" b="26476"/>
          <a:stretch>
            <a:fillRect/>
          </a:stretch>
        </p:blipFill>
        <p:spPr>
          <a:xfrm>
            <a:off x="206310" y="6191277"/>
            <a:ext cx="518233" cy="244766"/>
          </a:xfrm>
          <a:prstGeom prst="rect">
            <a:avLst/>
          </a:prstGeom>
        </p:spPr>
      </p:pic>
      <p:sp>
        <p:nvSpPr>
          <p:cNvPr id="8" name="Rectangle 12"/>
          <p:cNvSpPr>
            <a:spLocks/>
          </p:cNvSpPr>
          <p:nvPr/>
        </p:nvSpPr>
        <p:spPr bwMode="auto">
          <a:xfrm>
            <a:off x="28116" y="612667"/>
            <a:ext cx="6386733" cy="51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ài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1</a:t>
            </a:r>
          </a:p>
        </p:txBody>
      </p:sp>
      <p:pic>
        <p:nvPicPr>
          <p:cNvPr id="9" name="Picture 8" descr="C:\Users\Vu Tuan PC\Desktop\7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212" y="4384181"/>
            <a:ext cx="9634392" cy="1503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5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2" grpId="0"/>
      <p:bldP spid="10" grpId="0"/>
      <p:bldP spid="11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642</Words>
  <Application>Microsoft Office PowerPoint</Application>
  <PresentationFormat>Widescreen</PresentationFormat>
  <Paragraphs>81</Paragraphs>
  <Slides>21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 Light</vt:lpstr>
      <vt:lpstr>Wingdings</vt:lpstr>
      <vt:lpstr>VNI-Thufap2</vt:lpstr>
      <vt:lpstr>Calibri</vt:lpstr>
      <vt:lpstr>Times New Roman</vt:lpstr>
      <vt:lpstr>.VnAristote</vt:lpstr>
      <vt:lpstr>Office Theme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TUAN PC</dc:creator>
  <cp:lastModifiedBy>Microsoft account</cp:lastModifiedBy>
  <cp:revision>197</cp:revision>
  <dcterms:created xsi:type="dcterms:W3CDTF">2021-09-24T02:04:51Z</dcterms:created>
  <dcterms:modified xsi:type="dcterms:W3CDTF">2024-08-05T04:14:41Z</dcterms:modified>
</cp:coreProperties>
</file>