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5" r:id="rId20"/>
    <p:sldId id="276" r:id="rId21"/>
    <p:sldId id="277" r:id="rId22"/>
    <p:sldId id="278" r:id="rId23"/>
    <p:sldId id="279" r:id="rId24"/>
    <p:sldId id="27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Tahoma" panose="020B060403050404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75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4C83C-04E8-4D31-B178-F94EC554E6D7}" type="datetimeFigureOut">
              <a:rPr lang="en-US" smtClean="0"/>
              <a:pPr/>
              <a:t>3/29/2025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56B2C-E1EA-4D33-AAA6-C2E2A2F5A5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97897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48644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78351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50422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pPr/>
              <a:t>3/29/2025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59329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44764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pPr/>
              <a:t>3/29/2025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49383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pPr/>
              <a:t>3/29/2025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4830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pPr/>
              <a:t>3/29/2025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49577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88349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3/29/2025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9045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pPr/>
              <a:t>3/29/2025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pPr/>
              <a:t>‹#›</a:t>
            </a:fld>
            <a:endParaRPr lang="en-US"/>
          </a:p>
        </p:txBody>
      </p:sp>
    </p:spTree>
    <p:extLst>
      <p:ext uri="{BB962C8B-B14F-4D97-AF65-F5344CB8AC3E}">
        <p14:creationId xmlns:p14="http://schemas.microsoft.com/office/powerpoint/2010/main" val="38454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gif"/><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image" Target="../media/image1.gif"/><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7.xml"/><Relationship Id="rId15" Type="http://schemas.openxmlformats.org/officeDocument/2006/relationships/image" Target="../media/image4.gif"/><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8" y="4992693"/>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820475" y="527158"/>
            <a:ext cx="393056" cy="584775"/>
          </a:xfrm>
          <a:prstGeom prst="rect">
            <a:avLst/>
          </a:prstGeom>
          <a:noFill/>
        </p:spPr>
        <p:txBody>
          <a:bodyPr wrap="none" rtlCol="0">
            <a:spAutoFit/>
          </a:bodyPr>
          <a:lstStyle/>
          <a:p>
            <a:r>
              <a:rPr lang="en-US" sz="3200" b="1">
                <a:solidFill>
                  <a:schemeClr val="bg1">
                    <a:lumMod val="50000"/>
                  </a:schemeClr>
                </a:solidFill>
              </a:rPr>
              <a:t>1</a:t>
            </a:r>
          </a:p>
        </p:txBody>
      </p:sp>
      <p:sp>
        <p:nvSpPr>
          <p:cNvPr id="48" name="Isosceles Triangle 47"/>
          <p:cNvSpPr/>
          <p:nvPr/>
        </p:nvSpPr>
        <p:spPr>
          <a:xfrm>
            <a:off x="2701"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a:hlinkClick r:id="rId2" action="ppaction://hlinksldjump"/>
          </p:cNvPr>
          <p:cNvSpPr/>
          <p:nvPr/>
        </p:nvSpPr>
        <p:spPr>
          <a:xfrm>
            <a:off x="1710558" y="961436"/>
            <a:ext cx="612890" cy="612890"/>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533330" y="1386299"/>
            <a:ext cx="393056" cy="584775"/>
          </a:xfrm>
          <a:prstGeom prst="rect">
            <a:avLst/>
          </a:prstGeom>
          <a:noFill/>
        </p:spPr>
        <p:txBody>
          <a:bodyPr wrap="none" rtlCol="0">
            <a:spAutoFit/>
          </a:bodyPr>
          <a:lstStyle/>
          <a:p>
            <a:r>
              <a:rPr lang="en-US" sz="3200" b="1">
                <a:solidFill>
                  <a:schemeClr val="bg1">
                    <a:lumMod val="50000"/>
                  </a:schemeClr>
                </a:solidFill>
              </a:rPr>
              <a:t>2</a:t>
            </a:r>
          </a:p>
        </p:txBody>
      </p:sp>
      <p:sp>
        <p:nvSpPr>
          <p:cNvPr id="53" name="5-Point Star 52">
            <a:hlinkClick r:id="rId3" action="ppaction://hlinksldjump"/>
          </p:cNvPr>
          <p:cNvSpPr/>
          <p:nvPr/>
        </p:nvSpPr>
        <p:spPr>
          <a:xfrm>
            <a:off x="3300287" y="1820576"/>
            <a:ext cx="859141"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46086" y="522451"/>
            <a:ext cx="393056" cy="584775"/>
          </a:xfrm>
          <a:prstGeom prst="rect">
            <a:avLst/>
          </a:prstGeom>
          <a:noFill/>
        </p:spPr>
        <p:txBody>
          <a:bodyPr wrap="none" rtlCol="0">
            <a:spAutoFit/>
          </a:bodyPr>
          <a:lstStyle/>
          <a:p>
            <a:r>
              <a:rPr lang="en-US" sz="3200" b="1">
                <a:solidFill>
                  <a:schemeClr val="bg1">
                    <a:lumMod val="50000"/>
                  </a:schemeClr>
                </a:solidFill>
              </a:rPr>
              <a:t>5</a:t>
            </a:r>
          </a:p>
        </p:txBody>
      </p:sp>
      <p:sp>
        <p:nvSpPr>
          <p:cNvPr id="55" name="5-Point Star 54">
            <a:hlinkClick r:id="rId4" action="ppaction://hlinksldjump"/>
          </p:cNvPr>
          <p:cNvSpPr/>
          <p:nvPr/>
        </p:nvSpPr>
        <p:spPr>
          <a:xfrm>
            <a:off x="6113043"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158842" y="1815869"/>
            <a:ext cx="393056" cy="584775"/>
          </a:xfrm>
          <a:prstGeom prst="rect">
            <a:avLst/>
          </a:prstGeom>
          <a:noFill/>
        </p:spPr>
        <p:txBody>
          <a:bodyPr wrap="none" rtlCol="0">
            <a:spAutoFit/>
          </a:bodyPr>
          <a:lstStyle/>
          <a:p>
            <a:r>
              <a:rPr lang="en-US" sz="3200" b="1">
                <a:solidFill>
                  <a:schemeClr val="bg1">
                    <a:lumMod val="50000"/>
                  </a:schemeClr>
                </a:solidFill>
              </a:rPr>
              <a:t>6</a:t>
            </a:r>
          </a:p>
        </p:txBody>
      </p:sp>
      <p:sp>
        <p:nvSpPr>
          <p:cNvPr id="57" name="5-Point Star 56">
            <a:hlinkClick r:id="rId5" action="ppaction://hlinksldjump"/>
          </p:cNvPr>
          <p:cNvSpPr/>
          <p:nvPr/>
        </p:nvSpPr>
        <p:spPr>
          <a:xfrm>
            <a:off x="8925799" y="2250146"/>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088705" y="2797170"/>
            <a:ext cx="393056" cy="584775"/>
          </a:xfrm>
          <a:prstGeom prst="rect">
            <a:avLst/>
          </a:prstGeom>
          <a:noFill/>
        </p:spPr>
        <p:txBody>
          <a:bodyPr wrap="none" rtlCol="0">
            <a:spAutoFit/>
          </a:bodyPr>
          <a:lstStyle/>
          <a:p>
            <a:r>
              <a:rPr lang="en-US" sz="3200" b="1">
                <a:solidFill>
                  <a:schemeClr val="bg1">
                    <a:lumMod val="50000"/>
                  </a:schemeClr>
                </a:solidFill>
              </a:rPr>
              <a:t>4</a:t>
            </a:r>
          </a:p>
        </p:txBody>
      </p:sp>
      <p:sp>
        <p:nvSpPr>
          <p:cNvPr id="59" name="5-Point Star 58">
            <a:hlinkClick r:id="rId6" action="ppaction://hlinksldjump"/>
          </p:cNvPr>
          <p:cNvSpPr/>
          <p:nvPr/>
        </p:nvSpPr>
        <p:spPr>
          <a:xfrm>
            <a:off x="6972184" y="3231447"/>
            <a:ext cx="626099" cy="62609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325605" y="243378"/>
            <a:ext cx="393056" cy="584775"/>
          </a:xfrm>
          <a:prstGeom prst="rect">
            <a:avLst/>
          </a:prstGeom>
          <a:noFill/>
        </p:spPr>
        <p:txBody>
          <a:bodyPr wrap="none" rtlCol="0">
            <a:spAutoFit/>
          </a:bodyPr>
          <a:lstStyle/>
          <a:p>
            <a:r>
              <a:rPr lang="en-US" sz="3200" b="1">
                <a:solidFill>
                  <a:schemeClr val="bg1">
                    <a:lumMod val="50000"/>
                  </a:schemeClr>
                </a:solidFill>
              </a:rPr>
              <a:t>7</a:t>
            </a:r>
          </a:p>
        </p:txBody>
      </p:sp>
      <p:sp>
        <p:nvSpPr>
          <p:cNvPr id="61" name="5-Point Star 60">
            <a:hlinkClick r:id="rId7" action="ppaction://hlinksldjump"/>
          </p:cNvPr>
          <p:cNvSpPr/>
          <p:nvPr/>
        </p:nvSpPr>
        <p:spPr>
          <a:xfrm>
            <a:off x="10092562" y="677655"/>
            <a:ext cx="859141" cy="859141"/>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50954" y="1815868"/>
            <a:ext cx="393056" cy="584775"/>
          </a:xfrm>
          <a:prstGeom prst="rect">
            <a:avLst/>
          </a:prstGeom>
          <a:noFill/>
        </p:spPr>
        <p:txBody>
          <a:bodyPr wrap="none" rtlCol="0">
            <a:spAutoFit/>
          </a:bodyPr>
          <a:lstStyle/>
          <a:p>
            <a:r>
              <a:rPr lang="en-US" sz="3200" b="1">
                <a:solidFill>
                  <a:schemeClr val="bg1">
                    <a:lumMod val="50000"/>
                  </a:schemeClr>
                </a:solidFill>
              </a:rPr>
              <a:t>3</a:t>
            </a:r>
          </a:p>
        </p:txBody>
      </p:sp>
      <p:sp>
        <p:nvSpPr>
          <p:cNvPr id="63" name="5-Point Star 62">
            <a:hlinkClick r:id="rId8" action="ppaction://hlinksldjump"/>
          </p:cNvPr>
          <p:cNvSpPr/>
          <p:nvPr/>
        </p:nvSpPr>
        <p:spPr>
          <a:xfrm>
            <a:off x="732697" y="2250146"/>
            <a:ext cx="429571" cy="4295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568198" y="0"/>
            <a:ext cx="393056" cy="584775"/>
          </a:xfrm>
          <a:prstGeom prst="rect">
            <a:avLst/>
          </a:prstGeom>
          <a:noFill/>
        </p:spPr>
        <p:txBody>
          <a:bodyPr wrap="none" rtlCol="0">
            <a:spAutoFit/>
          </a:bodyPr>
          <a:lstStyle/>
          <a:p>
            <a:r>
              <a:rPr lang="en-US" sz="3200" b="1">
                <a:solidFill>
                  <a:schemeClr val="bg1">
                    <a:lumMod val="50000"/>
                  </a:schemeClr>
                </a:solidFill>
              </a:rPr>
              <a:t>8</a:t>
            </a:r>
          </a:p>
        </p:txBody>
      </p:sp>
      <p:sp>
        <p:nvSpPr>
          <p:cNvPr id="65" name="5-Point Star 64">
            <a:hlinkClick r:id="rId9" action="ppaction://hlinksldjump"/>
          </p:cNvPr>
          <p:cNvSpPr/>
          <p:nvPr/>
        </p:nvSpPr>
        <p:spPr>
          <a:xfrm>
            <a:off x="4503501" y="434277"/>
            <a:ext cx="522451" cy="52245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8102992" y="393876"/>
            <a:ext cx="393056" cy="584775"/>
          </a:xfrm>
          <a:prstGeom prst="rect">
            <a:avLst/>
          </a:prstGeom>
          <a:noFill/>
        </p:spPr>
        <p:txBody>
          <a:bodyPr wrap="none" rtlCol="0">
            <a:spAutoFit/>
          </a:bodyPr>
          <a:lstStyle/>
          <a:p>
            <a:r>
              <a:rPr lang="en-US" sz="3200" b="1">
                <a:solidFill>
                  <a:schemeClr val="bg1">
                    <a:lumMod val="50000"/>
                  </a:schemeClr>
                </a:solidFill>
              </a:rPr>
              <a:t>9</a:t>
            </a:r>
          </a:p>
        </p:txBody>
      </p:sp>
      <p:sp>
        <p:nvSpPr>
          <p:cNvPr id="67" name="5-Point Star 66">
            <a:hlinkClick r:id="rId10" action="ppaction://hlinksldjump"/>
          </p:cNvPr>
          <p:cNvSpPr/>
          <p:nvPr/>
        </p:nvSpPr>
        <p:spPr>
          <a:xfrm>
            <a:off x="8020447" y="828154"/>
            <a:ext cx="558146" cy="558146"/>
          </a:xfrm>
          <a:prstGeom prst="star5">
            <a:avLst>
              <a:gd name="adj" fmla="val 293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156513" y="2012205"/>
            <a:ext cx="601447" cy="584775"/>
          </a:xfrm>
          <a:prstGeom prst="rect">
            <a:avLst/>
          </a:prstGeom>
          <a:noFill/>
        </p:spPr>
        <p:txBody>
          <a:bodyPr wrap="none" rtlCol="0">
            <a:spAutoFit/>
          </a:bodyPr>
          <a:lstStyle/>
          <a:p>
            <a:r>
              <a:rPr lang="en-US" sz="3200" b="1">
                <a:solidFill>
                  <a:schemeClr val="bg1">
                    <a:lumMod val="50000"/>
                  </a:schemeClr>
                </a:solidFill>
              </a:rPr>
              <a:t>10</a:t>
            </a:r>
          </a:p>
        </p:txBody>
      </p:sp>
      <p:sp>
        <p:nvSpPr>
          <p:cNvPr id="69" name="5-Point Star 68">
            <a:hlinkClick r:id="rId11" action="ppaction://hlinksldjump"/>
          </p:cNvPr>
          <p:cNvSpPr/>
          <p:nvPr/>
        </p:nvSpPr>
        <p:spPr>
          <a:xfrm>
            <a:off x="5027666" y="2446482"/>
            <a:ext cx="859141" cy="859141"/>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a:hlinkClick r:id="" action="ppaction://noaction"/>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pipi</a:t>
            </a:r>
          </a:p>
        </p:txBody>
      </p:sp>
      <p:sp>
        <p:nvSpPr>
          <p:cNvPr id="71" name="Rectangle 70"/>
          <p:cNvSpPr/>
          <p:nvPr/>
        </p:nvSpPr>
        <p:spPr>
          <a:xfrm>
            <a:off x="282448" y="4848027"/>
            <a:ext cx="9118585" cy="1323439"/>
          </a:xfrm>
          <a:prstGeom prst="rect">
            <a:avLst/>
          </a:prstGeom>
          <a:noFill/>
        </p:spPr>
        <p:txBody>
          <a:bodyPr wrap="none" lIns="91440" tIns="45720" rIns="91440" bIns="45720">
            <a:spAutoFit/>
          </a:bodyPr>
          <a:lstStyle/>
          <a:p>
            <a:pPr algn="ctr"/>
            <a:r>
              <a:rPr lang="en-US" sz="8000" b="1" cap="none" spc="0">
                <a:ln w="6600">
                  <a:solidFill>
                    <a:schemeClr val="accent2"/>
                  </a:solidFill>
                  <a:prstDash val="solid"/>
                </a:ln>
                <a:solidFill>
                  <a:srgbClr val="FFFFFF"/>
                </a:solidFill>
                <a:effectLst>
                  <a:outerShdw dist="38100" dir="2700000" algn="tl" rotWithShape="0">
                    <a:schemeClr val="accent2"/>
                  </a:outerShdw>
                </a:effectLst>
              </a:rPr>
              <a:t>NGÔI SAO MAY MẮN</a:t>
            </a:r>
          </a:p>
        </p:txBody>
      </p:sp>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3474" y="3081916"/>
            <a:ext cx="149974" cy="132669"/>
          </a:xfrm>
          <a:prstGeom prst="rect">
            <a:avLst/>
          </a:prstGeom>
        </p:spPr>
      </p:pic>
      <p:pic>
        <p:nvPicPr>
          <p:cNvPr id="76" name="Picture 7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17130" y="1336023"/>
            <a:ext cx="247650" cy="219075"/>
          </a:xfrm>
          <a:prstGeom prst="rect">
            <a:avLst/>
          </a:prstGeom>
        </p:spPr>
      </p:pic>
      <p:pic>
        <p:nvPicPr>
          <p:cNvPr id="77" name="Picture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pic>
        <p:nvPicPr>
          <p:cNvPr id="79" name="Picture 7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08480" y="1889180"/>
            <a:ext cx="174279" cy="154170"/>
          </a:xfrm>
          <a:prstGeom prst="rect">
            <a:avLst/>
          </a:prstGeom>
        </p:spPr>
      </p:pic>
    </p:spTree>
    <p:extLst>
      <p:ext uri="{BB962C8B-B14F-4D97-AF65-F5344CB8AC3E}">
        <p14:creationId xmlns:p14="http://schemas.microsoft.com/office/powerpoint/2010/main" val="1729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2250" fill="hold"/>
                                        <p:tgtEl>
                                          <p:spTgt spid="67"/>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6"/>
                                        </p:tgtEl>
                                      </p:cBhvr>
                                    </p:animEffect>
                                    <p:set>
                                      <p:cBhvr>
                                        <p:cTn id="7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59"/>
                                        </p:tgtEl>
                                        <p:attrNameLst>
                                          <p:attrName>ppt_w</p:attrName>
                                        </p:attrNameLst>
                                      </p:cBhvr>
                                      <p:tavLst>
                                        <p:tav tm="0">
                                          <p:val>
                                            <p:strVal val="ppt_w"/>
                                          </p:val>
                                        </p:tav>
                                        <p:tav tm="100000">
                                          <p:val>
                                            <p:fltVal val="0"/>
                                          </p:val>
                                        </p:tav>
                                      </p:tavLst>
                                    </p:anim>
                                    <p:anim calcmode="lin" valueType="num">
                                      <p:cBhvr>
                                        <p:cTn id="84" dur="500"/>
                                        <p:tgtEl>
                                          <p:spTgt spid="59"/>
                                        </p:tgtEl>
                                        <p:attrNameLst>
                                          <p:attrName>ppt_h</p:attrName>
                                        </p:attrNameLst>
                                      </p:cBhvr>
                                      <p:tavLst>
                                        <p:tav tm="0">
                                          <p:val>
                                            <p:strVal val="ppt_h"/>
                                          </p:val>
                                        </p:tav>
                                        <p:tav tm="100000">
                                          <p:val>
                                            <p:fltVal val="0"/>
                                          </p:val>
                                        </p:tav>
                                      </p:tavLst>
                                    </p:anim>
                                    <p:anim calcmode="lin" valueType="num">
                                      <p:cBhvr>
                                        <p:cTn id="85" dur="500"/>
                                        <p:tgtEl>
                                          <p:spTgt spid="59"/>
                                        </p:tgtEl>
                                        <p:attrNameLst>
                                          <p:attrName>ppt_x</p:attrName>
                                        </p:attrNameLst>
                                      </p:cBhvr>
                                      <p:tavLst>
                                        <p:tav tm="0">
                                          <p:val>
                                            <p:strVal val="ppt_x"/>
                                          </p:val>
                                        </p:tav>
                                        <p:tav tm="100000">
                                          <p:val>
                                            <p:fltVal val="0.5"/>
                                          </p:val>
                                        </p:tav>
                                      </p:tavLst>
                                    </p:anim>
                                    <p:anim calcmode="lin" valueType="num">
                                      <p:cBhvr>
                                        <p:cTn id="86" dur="500"/>
                                        <p:tgtEl>
                                          <p:spTgt spid="59"/>
                                        </p:tgtEl>
                                        <p:attrNameLst>
                                          <p:attrName>ppt_y</p:attrName>
                                        </p:attrNameLst>
                                      </p:cBhvr>
                                      <p:tavLst>
                                        <p:tav tm="0">
                                          <p:val>
                                            <p:strVal val="ppt_y"/>
                                          </p:val>
                                        </p:tav>
                                        <p:tav tm="100000">
                                          <p:val>
                                            <p:fltVal val="0.5"/>
                                          </p:val>
                                        </p:tav>
                                      </p:tavLst>
                                    </p:anim>
                                    <p:set>
                                      <p:cBhvr>
                                        <p:cTn id="87" dur="1" fill="hold">
                                          <p:stCondLst>
                                            <p:cond delay="499"/>
                                          </p:stCondLst>
                                        </p:cTn>
                                        <p:tgtEl>
                                          <p:spTgt spid="5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58"/>
                                        </p:tgtEl>
                                      </p:cBhvr>
                                    </p:animEffect>
                                    <p:set>
                                      <p:cBhvr>
                                        <p:cTn id="90"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61"/>
                                        </p:tgtEl>
                                        <p:attrNameLst>
                                          <p:attrName>ppt_w</p:attrName>
                                        </p:attrNameLst>
                                      </p:cBhvr>
                                      <p:tavLst>
                                        <p:tav tm="0">
                                          <p:val>
                                            <p:strVal val="ppt_w"/>
                                          </p:val>
                                        </p:tav>
                                        <p:tav tm="100000">
                                          <p:val>
                                            <p:fltVal val="0"/>
                                          </p:val>
                                        </p:tav>
                                      </p:tavLst>
                                    </p:anim>
                                    <p:anim calcmode="lin" valueType="num">
                                      <p:cBhvr>
                                        <p:cTn id="96" dur="500"/>
                                        <p:tgtEl>
                                          <p:spTgt spid="61"/>
                                        </p:tgtEl>
                                        <p:attrNameLst>
                                          <p:attrName>ppt_h</p:attrName>
                                        </p:attrNameLst>
                                      </p:cBhvr>
                                      <p:tavLst>
                                        <p:tav tm="0">
                                          <p:val>
                                            <p:strVal val="ppt_h"/>
                                          </p:val>
                                        </p:tav>
                                        <p:tav tm="100000">
                                          <p:val>
                                            <p:fltVal val="0"/>
                                          </p:val>
                                        </p:tav>
                                      </p:tavLst>
                                    </p:anim>
                                    <p:anim calcmode="lin" valueType="num">
                                      <p:cBhvr>
                                        <p:cTn id="97" dur="500"/>
                                        <p:tgtEl>
                                          <p:spTgt spid="61"/>
                                        </p:tgtEl>
                                        <p:attrNameLst>
                                          <p:attrName>ppt_x</p:attrName>
                                        </p:attrNameLst>
                                      </p:cBhvr>
                                      <p:tavLst>
                                        <p:tav tm="0">
                                          <p:val>
                                            <p:strVal val="ppt_x"/>
                                          </p:val>
                                        </p:tav>
                                        <p:tav tm="100000">
                                          <p:val>
                                            <p:fltVal val="0.5"/>
                                          </p:val>
                                        </p:tav>
                                      </p:tavLst>
                                    </p:anim>
                                    <p:anim calcmode="lin" valueType="num">
                                      <p:cBhvr>
                                        <p:cTn id="98" dur="500"/>
                                        <p:tgtEl>
                                          <p:spTgt spid="61"/>
                                        </p:tgtEl>
                                        <p:attrNameLst>
                                          <p:attrName>ppt_y</p:attrName>
                                        </p:attrNameLst>
                                      </p:cBhvr>
                                      <p:tavLst>
                                        <p:tav tm="0">
                                          <p:val>
                                            <p:strVal val="ppt_y"/>
                                          </p:val>
                                        </p:tav>
                                        <p:tav tm="100000">
                                          <p:val>
                                            <p:fltVal val="0.5"/>
                                          </p:val>
                                        </p:tav>
                                      </p:tavLst>
                                    </p:anim>
                                    <p:set>
                                      <p:cBhvr>
                                        <p:cTn id="99" dur="1" fill="hold">
                                          <p:stCondLst>
                                            <p:cond delay="499"/>
                                          </p:stCondLst>
                                        </p:cTn>
                                        <p:tgtEl>
                                          <p:spTgt spid="61"/>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
                                        <p:tgtEl>
                                          <p:spTgt spid="60"/>
                                        </p:tgtEl>
                                      </p:cBhvr>
                                    </p:animEffect>
                                    <p:set>
                                      <p:cBhvr>
                                        <p:cTn id="102" dur="1" fill="hold">
                                          <p:stCondLst>
                                            <p:cond delay="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3"/>
                    </p:tgtEl>
                  </p:cond>
                </p:stCondLst>
                <p:endSync evt="end" delay="0">
                  <p:rtn val="all"/>
                </p:endSync>
                <p:childTnLst>
                  <p:par>
                    <p:cTn id="104" fill="hold">
                      <p:stCondLst>
                        <p:cond delay="0"/>
                      </p:stCondLst>
                      <p:childTnLst>
                        <p:par>
                          <p:cTn id="105" fill="hold">
                            <p:stCondLst>
                              <p:cond delay="0"/>
                            </p:stCondLst>
                            <p:childTnLst>
                              <p:par>
                                <p:cTn id="106" presetID="23" presetClass="exit" presetSubtype="544" fill="hold" grpId="0" nodeType="clickEffect">
                                  <p:stCondLst>
                                    <p:cond delay="0"/>
                                  </p:stCondLst>
                                  <p:childTnLst>
                                    <p:anim calcmode="lin" valueType="num">
                                      <p:cBhvr>
                                        <p:cTn id="107" dur="500"/>
                                        <p:tgtEl>
                                          <p:spTgt spid="63"/>
                                        </p:tgtEl>
                                        <p:attrNameLst>
                                          <p:attrName>ppt_w</p:attrName>
                                        </p:attrNameLst>
                                      </p:cBhvr>
                                      <p:tavLst>
                                        <p:tav tm="0">
                                          <p:val>
                                            <p:strVal val="ppt_w"/>
                                          </p:val>
                                        </p:tav>
                                        <p:tav tm="100000">
                                          <p:val>
                                            <p:fltVal val="0"/>
                                          </p:val>
                                        </p:tav>
                                      </p:tavLst>
                                    </p:anim>
                                    <p:anim calcmode="lin" valueType="num">
                                      <p:cBhvr>
                                        <p:cTn id="108" dur="500"/>
                                        <p:tgtEl>
                                          <p:spTgt spid="63"/>
                                        </p:tgtEl>
                                        <p:attrNameLst>
                                          <p:attrName>ppt_h</p:attrName>
                                        </p:attrNameLst>
                                      </p:cBhvr>
                                      <p:tavLst>
                                        <p:tav tm="0">
                                          <p:val>
                                            <p:strVal val="ppt_h"/>
                                          </p:val>
                                        </p:tav>
                                        <p:tav tm="100000">
                                          <p:val>
                                            <p:fltVal val="0"/>
                                          </p:val>
                                        </p:tav>
                                      </p:tavLst>
                                    </p:anim>
                                    <p:anim calcmode="lin" valueType="num">
                                      <p:cBhvr>
                                        <p:cTn id="109" dur="500"/>
                                        <p:tgtEl>
                                          <p:spTgt spid="63"/>
                                        </p:tgtEl>
                                        <p:attrNameLst>
                                          <p:attrName>ppt_x</p:attrName>
                                        </p:attrNameLst>
                                      </p:cBhvr>
                                      <p:tavLst>
                                        <p:tav tm="0">
                                          <p:val>
                                            <p:strVal val="ppt_x"/>
                                          </p:val>
                                        </p:tav>
                                        <p:tav tm="100000">
                                          <p:val>
                                            <p:fltVal val="0.5"/>
                                          </p:val>
                                        </p:tav>
                                      </p:tavLst>
                                    </p:anim>
                                    <p:anim calcmode="lin" valueType="num">
                                      <p:cBhvr>
                                        <p:cTn id="110" dur="500"/>
                                        <p:tgtEl>
                                          <p:spTgt spid="63"/>
                                        </p:tgtEl>
                                        <p:attrNameLst>
                                          <p:attrName>ppt_y</p:attrName>
                                        </p:attrNameLst>
                                      </p:cBhvr>
                                      <p:tavLst>
                                        <p:tav tm="0">
                                          <p:val>
                                            <p:strVal val="ppt_y"/>
                                          </p:val>
                                        </p:tav>
                                        <p:tav tm="100000">
                                          <p:val>
                                            <p:fltVal val="0.5"/>
                                          </p:val>
                                        </p:tav>
                                      </p:tavLst>
                                    </p:anim>
                                    <p:set>
                                      <p:cBhvr>
                                        <p:cTn id="111" dur="1" fill="hold">
                                          <p:stCondLst>
                                            <p:cond delay="499"/>
                                          </p:stCondLst>
                                        </p:cTn>
                                        <p:tgtEl>
                                          <p:spTgt spid="63"/>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
                                        <p:tgtEl>
                                          <p:spTgt spid="62"/>
                                        </p:tgtEl>
                                      </p:cBhvr>
                                    </p:animEffect>
                                    <p:set>
                                      <p:cBhvr>
                                        <p:cTn id="114"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5"/>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65"/>
                                        </p:tgtEl>
                                        <p:attrNameLst>
                                          <p:attrName>ppt_w</p:attrName>
                                        </p:attrNameLst>
                                      </p:cBhvr>
                                      <p:tavLst>
                                        <p:tav tm="0">
                                          <p:val>
                                            <p:strVal val="ppt_w"/>
                                          </p:val>
                                        </p:tav>
                                        <p:tav tm="100000">
                                          <p:val>
                                            <p:fltVal val="0"/>
                                          </p:val>
                                        </p:tav>
                                      </p:tavLst>
                                    </p:anim>
                                    <p:anim calcmode="lin" valueType="num">
                                      <p:cBhvr>
                                        <p:cTn id="120" dur="500"/>
                                        <p:tgtEl>
                                          <p:spTgt spid="65"/>
                                        </p:tgtEl>
                                        <p:attrNameLst>
                                          <p:attrName>ppt_h</p:attrName>
                                        </p:attrNameLst>
                                      </p:cBhvr>
                                      <p:tavLst>
                                        <p:tav tm="0">
                                          <p:val>
                                            <p:strVal val="ppt_h"/>
                                          </p:val>
                                        </p:tav>
                                        <p:tav tm="100000">
                                          <p:val>
                                            <p:fltVal val="0"/>
                                          </p:val>
                                        </p:tav>
                                      </p:tavLst>
                                    </p:anim>
                                    <p:anim calcmode="lin" valueType="num">
                                      <p:cBhvr>
                                        <p:cTn id="121" dur="500"/>
                                        <p:tgtEl>
                                          <p:spTgt spid="65"/>
                                        </p:tgtEl>
                                        <p:attrNameLst>
                                          <p:attrName>ppt_x</p:attrName>
                                        </p:attrNameLst>
                                      </p:cBhvr>
                                      <p:tavLst>
                                        <p:tav tm="0">
                                          <p:val>
                                            <p:strVal val="ppt_x"/>
                                          </p:val>
                                        </p:tav>
                                        <p:tav tm="100000">
                                          <p:val>
                                            <p:fltVal val="0.5"/>
                                          </p:val>
                                        </p:tav>
                                      </p:tavLst>
                                    </p:anim>
                                    <p:anim calcmode="lin" valueType="num">
                                      <p:cBhvr>
                                        <p:cTn id="122" dur="500"/>
                                        <p:tgtEl>
                                          <p:spTgt spid="65"/>
                                        </p:tgtEl>
                                        <p:attrNameLst>
                                          <p:attrName>ppt_y</p:attrName>
                                        </p:attrNameLst>
                                      </p:cBhvr>
                                      <p:tavLst>
                                        <p:tav tm="0">
                                          <p:val>
                                            <p:strVal val="ppt_y"/>
                                          </p:val>
                                        </p:tav>
                                        <p:tav tm="100000">
                                          <p:val>
                                            <p:fltVal val="0.5"/>
                                          </p:val>
                                        </p:tav>
                                      </p:tavLst>
                                    </p:anim>
                                    <p:set>
                                      <p:cBhvr>
                                        <p:cTn id="123" dur="1" fill="hold">
                                          <p:stCondLst>
                                            <p:cond delay="499"/>
                                          </p:stCondLst>
                                        </p:cTn>
                                        <p:tgtEl>
                                          <p:spTgt spid="6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64"/>
                                        </p:tgtEl>
                                      </p:cBhvr>
                                    </p:animEffect>
                                    <p:set>
                                      <p:cBhvr>
                                        <p:cTn id="126" dur="1" fill="hold">
                                          <p:stCondLst>
                                            <p:cond delay="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27" restart="whenNotActive" fill="hold" evtFilter="cancelBubble" nodeType="interactiveSeq">
                <p:stCondLst>
                  <p:cond evt="onClick" delay="0">
                    <p:tgtEl>
                      <p:spTgt spid="67"/>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67"/>
                                        </p:tgtEl>
                                        <p:attrNameLst>
                                          <p:attrName>ppt_w</p:attrName>
                                        </p:attrNameLst>
                                      </p:cBhvr>
                                      <p:tavLst>
                                        <p:tav tm="0">
                                          <p:val>
                                            <p:strVal val="ppt_w"/>
                                          </p:val>
                                        </p:tav>
                                        <p:tav tm="100000">
                                          <p:val>
                                            <p:fltVal val="0"/>
                                          </p:val>
                                        </p:tav>
                                      </p:tavLst>
                                    </p:anim>
                                    <p:anim calcmode="lin" valueType="num">
                                      <p:cBhvr>
                                        <p:cTn id="132" dur="500"/>
                                        <p:tgtEl>
                                          <p:spTgt spid="67"/>
                                        </p:tgtEl>
                                        <p:attrNameLst>
                                          <p:attrName>ppt_h</p:attrName>
                                        </p:attrNameLst>
                                      </p:cBhvr>
                                      <p:tavLst>
                                        <p:tav tm="0">
                                          <p:val>
                                            <p:strVal val="ppt_h"/>
                                          </p:val>
                                        </p:tav>
                                        <p:tav tm="100000">
                                          <p:val>
                                            <p:fltVal val="0"/>
                                          </p:val>
                                        </p:tav>
                                      </p:tavLst>
                                    </p:anim>
                                    <p:anim calcmode="lin" valueType="num">
                                      <p:cBhvr>
                                        <p:cTn id="133" dur="500"/>
                                        <p:tgtEl>
                                          <p:spTgt spid="67"/>
                                        </p:tgtEl>
                                        <p:attrNameLst>
                                          <p:attrName>ppt_x</p:attrName>
                                        </p:attrNameLst>
                                      </p:cBhvr>
                                      <p:tavLst>
                                        <p:tav tm="0">
                                          <p:val>
                                            <p:strVal val="ppt_x"/>
                                          </p:val>
                                        </p:tav>
                                        <p:tav tm="100000">
                                          <p:val>
                                            <p:fltVal val="0.5"/>
                                          </p:val>
                                        </p:tav>
                                      </p:tavLst>
                                    </p:anim>
                                    <p:anim calcmode="lin" valueType="num">
                                      <p:cBhvr>
                                        <p:cTn id="134" dur="500"/>
                                        <p:tgtEl>
                                          <p:spTgt spid="67"/>
                                        </p:tgtEl>
                                        <p:attrNameLst>
                                          <p:attrName>ppt_y</p:attrName>
                                        </p:attrNameLst>
                                      </p:cBhvr>
                                      <p:tavLst>
                                        <p:tav tm="0">
                                          <p:val>
                                            <p:strVal val="ppt_y"/>
                                          </p:val>
                                        </p:tav>
                                        <p:tav tm="100000">
                                          <p:val>
                                            <p:fltVal val="0.5"/>
                                          </p:val>
                                        </p:tav>
                                      </p:tavLst>
                                    </p:anim>
                                    <p:set>
                                      <p:cBhvr>
                                        <p:cTn id="135" dur="1" fill="hold">
                                          <p:stCondLst>
                                            <p:cond delay="499"/>
                                          </p:stCondLst>
                                        </p:cTn>
                                        <p:tgtEl>
                                          <p:spTgt spid="67"/>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10"/>
                                        <p:tgtEl>
                                          <p:spTgt spid="66"/>
                                        </p:tgtEl>
                                      </p:cBhvr>
                                    </p:animEffect>
                                    <p:set>
                                      <p:cBhvr>
                                        <p:cTn id="138" dur="1" fill="hold">
                                          <p:stCondLst>
                                            <p:cond delay="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39" restart="whenNotActive" fill="hold" evtFilter="cancelBubble" nodeType="interactiveSeq">
                <p:stCondLst>
                  <p:cond evt="onClick" delay="0">
                    <p:tgtEl>
                      <p:spTgt spid="69"/>
                    </p:tgtEl>
                  </p:cond>
                </p:stCondLst>
                <p:endSync evt="end" delay="0">
                  <p:rtn val="all"/>
                </p:endSync>
                <p:childTnLst>
                  <p:par>
                    <p:cTn id="140" fill="hold">
                      <p:stCondLst>
                        <p:cond delay="0"/>
                      </p:stCondLst>
                      <p:childTnLst>
                        <p:par>
                          <p:cTn id="141" fill="hold">
                            <p:stCondLst>
                              <p:cond delay="0"/>
                            </p:stCondLst>
                            <p:childTnLst>
                              <p:par>
                                <p:cTn id="142" presetID="23" presetClass="exit" presetSubtype="544" fill="hold" grpId="0" nodeType="clickEffect">
                                  <p:stCondLst>
                                    <p:cond delay="0"/>
                                  </p:stCondLst>
                                  <p:childTnLst>
                                    <p:anim calcmode="lin" valueType="num">
                                      <p:cBhvr>
                                        <p:cTn id="143" dur="500"/>
                                        <p:tgtEl>
                                          <p:spTgt spid="69"/>
                                        </p:tgtEl>
                                        <p:attrNameLst>
                                          <p:attrName>ppt_w</p:attrName>
                                        </p:attrNameLst>
                                      </p:cBhvr>
                                      <p:tavLst>
                                        <p:tav tm="0">
                                          <p:val>
                                            <p:strVal val="ppt_w"/>
                                          </p:val>
                                        </p:tav>
                                        <p:tav tm="100000">
                                          <p:val>
                                            <p:fltVal val="0"/>
                                          </p:val>
                                        </p:tav>
                                      </p:tavLst>
                                    </p:anim>
                                    <p:anim calcmode="lin" valueType="num">
                                      <p:cBhvr>
                                        <p:cTn id="144" dur="500"/>
                                        <p:tgtEl>
                                          <p:spTgt spid="69"/>
                                        </p:tgtEl>
                                        <p:attrNameLst>
                                          <p:attrName>ppt_h</p:attrName>
                                        </p:attrNameLst>
                                      </p:cBhvr>
                                      <p:tavLst>
                                        <p:tav tm="0">
                                          <p:val>
                                            <p:strVal val="ppt_h"/>
                                          </p:val>
                                        </p:tav>
                                        <p:tav tm="100000">
                                          <p:val>
                                            <p:fltVal val="0"/>
                                          </p:val>
                                        </p:tav>
                                      </p:tavLst>
                                    </p:anim>
                                    <p:anim calcmode="lin" valueType="num">
                                      <p:cBhvr>
                                        <p:cTn id="145" dur="500"/>
                                        <p:tgtEl>
                                          <p:spTgt spid="69"/>
                                        </p:tgtEl>
                                        <p:attrNameLst>
                                          <p:attrName>ppt_x</p:attrName>
                                        </p:attrNameLst>
                                      </p:cBhvr>
                                      <p:tavLst>
                                        <p:tav tm="0">
                                          <p:val>
                                            <p:strVal val="ppt_x"/>
                                          </p:val>
                                        </p:tav>
                                        <p:tav tm="100000">
                                          <p:val>
                                            <p:fltVal val="0.5"/>
                                          </p:val>
                                        </p:tav>
                                      </p:tavLst>
                                    </p:anim>
                                    <p:anim calcmode="lin" valueType="num">
                                      <p:cBhvr>
                                        <p:cTn id="146" dur="500"/>
                                        <p:tgtEl>
                                          <p:spTgt spid="69"/>
                                        </p:tgtEl>
                                        <p:attrNameLst>
                                          <p:attrName>ppt_y</p:attrName>
                                        </p:attrNameLst>
                                      </p:cBhvr>
                                      <p:tavLst>
                                        <p:tav tm="0">
                                          <p:val>
                                            <p:strVal val="ppt_y"/>
                                          </p:val>
                                        </p:tav>
                                        <p:tav tm="100000">
                                          <p:val>
                                            <p:fltVal val="0.5"/>
                                          </p:val>
                                        </p:tav>
                                      </p:tavLst>
                                    </p:anim>
                                    <p:set>
                                      <p:cBhvr>
                                        <p:cTn id="147" dur="1" fill="hold">
                                          <p:stCondLst>
                                            <p:cond delay="499"/>
                                          </p:stCondLst>
                                        </p:cTn>
                                        <p:tgtEl>
                                          <p:spTgt spid="69"/>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
                                        <p:tgtEl>
                                          <p:spTgt spid="68"/>
                                        </p:tgtEl>
                                      </p:cBhvr>
                                    </p:animEffect>
                                    <p:set>
                                      <p:cBhvr>
                                        <p:cTn id="150"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0" grpId="0"/>
      <p:bldP spid="61" grpId="0" animBg="1"/>
      <p:bldP spid="61" grpId="1" animBg="1"/>
      <p:bldP spid="62" grpId="0"/>
      <p:bldP spid="63" grpId="0" animBg="1"/>
      <p:bldP spid="63" grpId="1" animBg="1"/>
      <p:bldP spid="64" grpId="0"/>
      <p:bldP spid="65" grpId="0" animBg="1"/>
      <p:bldP spid="65" grpId="1" animBg="1"/>
      <p:bldP spid="66" grpId="0"/>
      <p:bldP spid="67" grpId="0" animBg="1"/>
      <p:bldP spid="67" grpId="1" animBg="1"/>
      <p:bldP spid="68" grpId="0"/>
      <p:bldP spid="69" grpId="0" animBg="1"/>
      <p:bldP spid="69" grpId="1" animBg="1"/>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solidFill>
                  <a:srgbClr val="0000FF"/>
                </a:solidFill>
                <a:latin typeface="Calibri" panose="020F0502020204030204"/>
              </a:rPr>
              <a:t>Câu 9. Quần thể kim tự tháp rất nổi tiếng nằm ở nước nào?</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Ai Cập</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3 candies</a:t>
            </a:r>
          </a:p>
        </p:txBody>
      </p:sp>
    </p:spTree>
    <p:extLst>
      <p:ext uri="{BB962C8B-B14F-4D97-AF65-F5344CB8AC3E}">
        <p14:creationId xmlns:p14="http://schemas.microsoft.com/office/powerpoint/2010/main" val="3778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10. Hoạt động khai thác và xuất khẩu khoáng sản có vai trò hết sức quan trọng ở môi trường nào?</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Môi trường nhiệt đới</a:t>
            </a:r>
          </a:p>
        </p:txBody>
      </p:sp>
      <p:sp>
        <p:nvSpPr>
          <p:cNvPr id="15" name="Rectangle 14"/>
          <p:cNvSpPr/>
          <p:nvPr/>
        </p:nvSpPr>
        <p:spPr>
          <a:xfrm>
            <a:off x="3042952" y="3013502"/>
            <a:ext cx="610609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9 candies</a:t>
            </a:r>
          </a:p>
        </p:txBody>
      </p:sp>
    </p:spTree>
    <p:extLst>
      <p:ext uri="{BB962C8B-B14F-4D97-AF65-F5344CB8AC3E}">
        <p14:creationId xmlns:p14="http://schemas.microsoft.com/office/powerpoint/2010/main" val="10019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a:stretch>
                <a:fillRect/>
              </a:stretch>
            </p:blipFill>
            <p:spPr>
              <a:xfrm>
                <a:off x="194553" y="4597881"/>
                <a:ext cx="2071755" cy="2071756"/>
              </a:xfrm>
              <a:prstGeom prst="rect">
                <a:avLst/>
              </a:prstGeom>
            </p:spPr>
          </p:pic>
        </mc:Fallback>
      </mc:AlternateContent>
      <p:sp>
        <p:nvSpPr>
          <p:cNvPr id="7" name="TextBox 6"/>
          <p:cNvSpPr txBox="1"/>
          <p:nvPr/>
        </p:nvSpPr>
        <p:spPr>
          <a:xfrm>
            <a:off x="2286000" y="1021085"/>
            <a:ext cx="7574280" cy="872033"/>
          </a:xfrm>
          <a:prstGeom prst="rect">
            <a:avLst/>
          </a:prstGeom>
          <a:noFill/>
        </p:spPr>
        <p:txBody>
          <a:bodyPr wrap="square" lIns="91438" tIns="45719" rIns="91438" bIns="45719" rtlCol="0">
            <a:spAutoFit/>
          </a:bodyPr>
          <a:lstStyle/>
          <a:p>
            <a:pPr algn="ctr"/>
            <a:r>
              <a:rPr lang="en-US" sz="5100" b="1">
                <a:solidFill>
                  <a:schemeClr val="bg1"/>
                </a:solidFill>
              </a:rPr>
              <a:t>CHƯƠNG 4. CHÂU MĨ</a:t>
            </a:r>
          </a:p>
        </p:txBody>
      </p:sp>
      <p:sp>
        <p:nvSpPr>
          <p:cNvPr id="8" name="TextBox 7"/>
          <p:cNvSpPr txBox="1"/>
          <p:nvPr/>
        </p:nvSpPr>
        <p:spPr>
          <a:xfrm>
            <a:off x="927462" y="1619791"/>
            <a:ext cx="10228217" cy="2281392"/>
          </a:xfrm>
          <a:prstGeom prst="rect">
            <a:avLst/>
          </a:prstGeom>
          <a:noFill/>
        </p:spPr>
        <p:txBody>
          <a:bodyPr wrap="square" lIns="91438" tIns="45719" rIns="91438" bIns="45719" rtlCol="0">
            <a:spAutoFit/>
          </a:bodyPr>
          <a:lstStyle/>
          <a:p>
            <a:pPr algn="ctr">
              <a:lnSpc>
                <a:spcPct val="150000"/>
              </a:lnSpc>
            </a:pPr>
            <a:r>
              <a:rPr lang="en-US" sz="5000" b="1">
                <a:solidFill>
                  <a:srgbClr val="FFFF00"/>
                </a:solidFill>
                <a:effectLst>
                  <a:outerShdw blurRad="38100" dist="38100" dir="2700000" algn="tl">
                    <a:srgbClr val="000000">
                      <a:alpha val="43137"/>
                    </a:srgbClr>
                  </a:outerShdw>
                </a:effectLst>
              </a:rPr>
              <a:t>Bài 13. Vị trí địa lí, phạm vi châu Mỹ.  Sự phát kiến ra châu Mỹ</a:t>
            </a:r>
          </a:p>
        </p:txBody>
      </p:sp>
    </p:spTree>
    <p:extLst>
      <p:ext uri="{BB962C8B-B14F-4D97-AF65-F5344CB8AC3E}">
        <p14:creationId xmlns:p14="http://schemas.microsoft.com/office/powerpoint/2010/main" val="328491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sp>
        <p:nvSpPr>
          <p:cNvPr id="15" name="Rectangle 14"/>
          <p:cNvSpPr/>
          <p:nvPr/>
        </p:nvSpPr>
        <p:spPr>
          <a:xfrm>
            <a:off x="176594" y="805937"/>
            <a:ext cx="3896575" cy="538607"/>
          </a:xfrm>
          <a:prstGeom prst="rect">
            <a:avLst/>
          </a:prstGeom>
        </p:spPr>
        <p:txBody>
          <a:bodyPr wrap="none" lIns="91438" tIns="45719" rIns="91438" bIns="45719">
            <a:spAutoFit/>
          </a:bodyPr>
          <a:lstStyle/>
          <a:p>
            <a:r>
              <a:rPr lang="en-US" sz="2900" b="1" u="sng">
                <a:solidFill>
                  <a:srgbClr val="002060"/>
                </a:solidFill>
                <a:cs typeface="Arial" pitchFamily="34" charset="0"/>
              </a:rPr>
              <a:t>1. Vị trí địa lí và phạm vi</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id="{83943E22-6FC5-4857-96F1-DB4BDF369685}"/>
              </a:ext>
            </a:extLst>
          </p:cNvPr>
          <p:cNvSpPr/>
          <p:nvPr/>
        </p:nvSpPr>
        <p:spPr>
          <a:xfrm>
            <a:off x="114590" y="1799767"/>
            <a:ext cx="6926289" cy="182880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30000"/>
              </a:lnSpc>
              <a:defRPr/>
            </a:pPr>
            <a:r>
              <a:rPr lang="en-US" sz="2800" b="1" i="1">
                <a:solidFill>
                  <a:srgbClr val="0000FF"/>
                </a:solidFill>
                <a:cs typeface="Arial" pitchFamily="34" charset="0"/>
              </a:rPr>
              <a:t>    *Quan sát H.1.SGK, xác định phạm vi lãnh thổ châu Mỹ.</a:t>
            </a:r>
            <a:endParaRPr lang="en-US" sz="2800" b="1" i="1" dirty="0">
              <a:solidFill>
                <a:srgbClr val="0000FF"/>
              </a:solidFill>
              <a:cs typeface="Arial" pitchFamily="34" charset="0"/>
            </a:endParaRPr>
          </a:p>
        </p:txBody>
      </p:sp>
      <p:pic>
        <p:nvPicPr>
          <p:cNvPr id="18" name="Picture 1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4516" y="1353888"/>
            <a:ext cx="1000545" cy="1086608"/>
          </a:xfrm>
          <a:prstGeom prst="rect">
            <a:avLst/>
          </a:prstGeom>
        </p:spPr>
      </p:pic>
      <p:pic>
        <p:nvPicPr>
          <p:cNvPr id="2" name="Picture 2" descr="C:\Users\PTS\Desktop\Ảnh\de9da7c03d97f3c9aa86.jpg"/>
          <p:cNvPicPr>
            <a:picLocks noChangeAspect="1" noChangeArrowheads="1"/>
          </p:cNvPicPr>
          <p:nvPr/>
        </p:nvPicPr>
        <p:blipFill>
          <a:blip r:embed="rId4"/>
          <a:srcRect/>
          <a:stretch>
            <a:fillRect/>
          </a:stretch>
        </p:blipFill>
        <p:spPr bwMode="auto">
          <a:xfrm>
            <a:off x="7302137" y="822954"/>
            <a:ext cx="4729027" cy="5812977"/>
          </a:xfrm>
          <a:prstGeom prst="rect">
            <a:avLst/>
          </a:prstGeom>
          <a:noFill/>
          <a:ln>
            <a:solidFill>
              <a:srgbClr val="0000FF"/>
            </a:solidFill>
          </a:ln>
        </p:spPr>
      </p:pic>
      <p:sp>
        <p:nvSpPr>
          <p:cNvPr id="10" name="Rectangle 9"/>
          <p:cNvSpPr/>
          <p:nvPr/>
        </p:nvSpPr>
        <p:spPr>
          <a:xfrm>
            <a:off x="7287758" y="6317814"/>
            <a:ext cx="4738794" cy="477052"/>
          </a:xfrm>
          <a:prstGeom prst="rect">
            <a:avLst/>
          </a:prstGeom>
          <a:solidFill>
            <a:schemeClr val="bg1"/>
          </a:solidFill>
          <a:ln>
            <a:solidFill>
              <a:srgbClr val="0000FF"/>
            </a:solidFill>
          </a:ln>
        </p:spPr>
        <p:txBody>
          <a:bodyPr wrap="none" lIns="91438" tIns="45719" rIns="91438" bIns="45719">
            <a:spAutoFit/>
          </a:bodyPr>
          <a:lstStyle/>
          <a:p>
            <a:r>
              <a:rPr lang="en-US" sz="2500" b="1">
                <a:solidFill>
                  <a:srgbClr val="0000FF"/>
                </a:solidFill>
              </a:rPr>
              <a:t>Hình 1. Bản đồ tự nhiên châu Mỹ</a:t>
            </a:r>
            <a:endParaRPr lang="en-US" sz="2500">
              <a:solidFill>
                <a:srgbClr val="0000FF"/>
              </a:solidFill>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ppt_x</p:attrName>
                                        </p:attrNameLst>
                                      </p:cBhvr>
                                      <p:tavLst>
                                        <p:tav tm="0">
                                          <p:val>
                                            <p:strVal val="#ppt_x-.2"/>
                                          </p:val>
                                        </p:tav>
                                        <p:tav tm="100000">
                                          <p:val>
                                            <p:strVal val="#ppt_x"/>
                                          </p:val>
                                        </p:tav>
                                      </p:tavLst>
                                    </p:anim>
                                    <p:anim calcmode="lin" valueType="num">
                                      <p:cBhvr>
                                        <p:cTn id="2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ppt_x</p:attrName>
                                        </p:attrNameLst>
                                      </p:cBhvr>
                                      <p:tavLst>
                                        <p:tav tm="0">
                                          <p:val>
                                            <p:strVal val="#ppt_x-.2"/>
                                          </p:val>
                                        </p:tav>
                                        <p:tav tm="100000">
                                          <p:val>
                                            <p:strVal val="#ppt_x"/>
                                          </p:val>
                                        </p:tav>
                                      </p:tavLst>
                                    </p:anim>
                                    <p:anim calcmode="lin" valueType="num">
                                      <p:cBhvr>
                                        <p:cTn id="3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
                                        </p:tgtEl>
                                      </p:cBhvr>
                                    </p:animEffect>
                                  </p:childTnLst>
                                </p:cTn>
                              </p:par>
                              <p:par>
                                <p:cTn id="37" presetID="29"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ppt_x</p:attrName>
                                        </p:attrNameLst>
                                      </p:cBhvr>
                                      <p:tavLst>
                                        <p:tav tm="0">
                                          <p:val>
                                            <p:strVal val="#ppt_x-.2"/>
                                          </p:val>
                                        </p:tav>
                                        <p:tav tm="100000">
                                          <p:val>
                                            <p:strVal val="#ppt_x"/>
                                          </p:val>
                                        </p:tav>
                                      </p:tavLst>
                                    </p:anim>
                                    <p:anim calcmode="lin" valueType="num">
                                      <p:cBhvr>
                                        <p:cTn id="4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7">
            <a:extLst>
              <a:ext uri="{FF2B5EF4-FFF2-40B4-BE49-F238E27FC236}">
                <a16:creationId xmlns:a16="http://schemas.microsoft.com/office/drawing/2014/main" id="{83943E22-6FC5-4857-96F1-DB4BDF369685}"/>
              </a:ext>
            </a:extLst>
          </p:cNvPr>
          <p:cNvSpPr/>
          <p:nvPr/>
        </p:nvSpPr>
        <p:spPr>
          <a:xfrm>
            <a:off x="317793" y="236569"/>
            <a:ext cx="11627464" cy="1045043"/>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defRPr/>
            </a:pPr>
            <a:r>
              <a:rPr lang="en-US" sz="2800" b="1" i="1">
                <a:solidFill>
                  <a:srgbClr val="0000FF"/>
                </a:solidFill>
                <a:cs typeface="Arial" pitchFamily="34" charset="0"/>
              </a:rPr>
              <a:t>    </a:t>
            </a:r>
            <a:r>
              <a:rPr lang="vi-VN" sz="2800" b="1" i="1">
                <a:solidFill>
                  <a:srgbClr val="0000FF"/>
                </a:solidFill>
                <a:cs typeface="Arial" pitchFamily="34" charset="0"/>
              </a:rPr>
              <a:t>- </a:t>
            </a:r>
            <a:r>
              <a:rPr lang="vi-VN" sz="2800" b="1" i="1">
                <a:solidFill>
                  <a:srgbClr val="0000FF"/>
                </a:solidFill>
                <a:latin typeface="Calibri" pitchFamily="34" charset="0"/>
                <a:cs typeface="Calibri" pitchFamily="34" charset="0"/>
              </a:rPr>
              <a:t>Hoàn thành phiếu học tập </a:t>
            </a:r>
            <a:r>
              <a:rPr lang="en-US" sz="2800" b="1" i="1">
                <a:solidFill>
                  <a:srgbClr val="0000FF"/>
                </a:solidFill>
                <a:cs typeface="Arial" pitchFamily="34" charset="0"/>
              </a:rPr>
              <a:t>về vị trí, hình dạng và kích thước châu Mỹ </a:t>
            </a:r>
            <a:r>
              <a:rPr lang="vi-VN" sz="2800" b="1" i="1">
                <a:solidFill>
                  <a:srgbClr val="0000FF"/>
                </a:solidFill>
                <a:latin typeface="Calibri" pitchFamily="34" charset="0"/>
                <a:cs typeface="Calibri" pitchFamily="34" charset="0"/>
              </a:rPr>
              <a:t>theo mẫu sau</a:t>
            </a:r>
            <a:r>
              <a:rPr lang="vi-VN" sz="2800" b="1" i="1">
                <a:solidFill>
                  <a:srgbClr val="0000FF"/>
                </a:solidFill>
                <a:cs typeface="Arial" pitchFamily="34" charset="0"/>
              </a:rPr>
              <a:t>:</a:t>
            </a:r>
            <a:endParaRPr lang="en-US" sz="2800" b="1" i="1" dirty="0">
              <a:solidFill>
                <a:srgbClr val="0000FF"/>
              </a:solidFill>
              <a:cs typeface="Arial" pitchFamily="34" charset="0"/>
            </a:endParaRPr>
          </a:p>
        </p:txBody>
      </p:sp>
      <p:graphicFrame>
        <p:nvGraphicFramePr>
          <p:cNvPr id="10" name="Table 9"/>
          <p:cNvGraphicFramePr>
            <a:graphicFrameLocks noGrp="1"/>
          </p:cNvGraphicFramePr>
          <p:nvPr/>
        </p:nvGraphicFramePr>
        <p:xfrm>
          <a:off x="349971" y="1436912"/>
          <a:ext cx="11464652" cy="5334000"/>
        </p:xfrm>
        <a:graphic>
          <a:graphicData uri="http://schemas.openxmlformats.org/drawingml/2006/table">
            <a:tbl>
              <a:tblPr/>
              <a:tblGrid>
                <a:gridCol w="5455744">
                  <a:extLst>
                    <a:ext uri="{9D8B030D-6E8A-4147-A177-3AD203B41FA5}">
                      <a16:colId xmlns:a16="http://schemas.microsoft.com/office/drawing/2014/main" val="20000"/>
                    </a:ext>
                  </a:extLst>
                </a:gridCol>
                <a:gridCol w="6008908">
                  <a:extLst>
                    <a:ext uri="{9D8B030D-6E8A-4147-A177-3AD203B41FA5}">
                      <a16:colId xmlns:a16="http://schemas.microsoft.com/office/drawing/2014/main" val="20001"/>
                    </a:ext>
                  </a:extLst>
                </a:gridCol>
              </a:tblGrid>
              <a:tr h="762000">
                <a:tc>
                  <a:txBody>
                    <a:bodyPr/>
                    <a:lstStyle/>
                    <a:p>
                      <a:pPr algn="ctr">
                        <a:lnSpc>
                          <a:spcPct val="150000"/>
                        </a:lnSpc>
                        <a:spcBef>
                          <a:spcPts val="600"/>
                        </a:spcBef>
                        <a:spcAft>
                          <a:spcPts val="0"/>
                        </a:spcAft>
                      </a:pPr>
                      <a:r>
                        <a:rPr lang="nl-NL" sz="2900" b="0">
                          <a:solidFill>
                            <a:srgbClr val="000000"/>
                          </a:solidFill>
                          <a:latin typeface="Tahoma" pitchFamily="34" charset="0"/>
                          <a:ea typeface="Calibri"/>
                          <a:cs typeface="Tahoma" pitchFamily="34" charset="0"/>
                        </a:rPr>
                        <a:t>Tiêu chí</a:t>
                      </a:r>
                      <a:endParaRPr lang="en-US" sz="2900" b="0">
                        <a:solidFill>
                          <a:srgbClr val="000000"/>
                        </a:solidFill>
                        <a:latin typeface="Tahoma" pitchFamily="34" charset="0"/>
                        <a:ea typeface="Calibri"/>
                        <a:cs typeface="Tahoma"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600"/>
                        </a:spcBef>
                        <a:spcAft>
                          <a:spcPts val="0"/>
                        </a:spcAft>
                      </a:pPr>
                      <a:r>
                        <a:rPr lang="nl-NL" sz="2900" b="0">
                          <a:solidFill>
                            <a:srgbClr val="000000"/>
                          </a:solidFill>
                          <a:latin typeface="Tahoma" pitchFamily="34" charset="0"/>
                          <a:ea typeface="Calibri"/>
                          <a:cs typeface="Tahoma" pitchFamily="34" charset="0"/>
                        </a:rPr>
                        <a:t>Thông tin</a:t>
                      </a:r>
                      <a:endParaRPr lang="en-US" sz="2900" b="0">
                        <a:solidFill>
                          <a:srgbClr val="000000"/>
                        </a:solidFill>
                        <a:latin typeface="Tahoma" pitchFamily="34" charset="0"/>
                        <a:ea typeface="Calibri"/>
                        <a:cs typeface="Tahoma"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Tiếp giáp đại</a:t>
                      </a:r>
                      <a:r>
                        <a:rPr lang="nl-NL" sz="2900" b="0" baseline="0">
                          <a:solidFill>
                            <a:srgbClr val="000000"/>
                          </a:solidFill>
                          <a:latin typeface="Arial" pitchFamily="34" charset="0"/>
                          <a:ea typeface="Calibri"/>
                          <a:cs typeface="Arial" pitchFamily="34" charset="0"/>
                        </a:rPr>
                        <a:t> dương</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Nằm</a:t>
                      </a:r>
                      <a:r>
                        <a:rPr lang="nl-NL" sz="2900" b="0" baseline="0">
                          <a:solidFill>
                            <a:srgbClr val="000000"/>
                          </a:solidFill>
                          <a:latin typeface="Arial" pitchFamily="34" charset="0"/>
                          <a:ea typeface="Calibri"/>
                          <a:cs typeface="Arial" pitchFamily="34" charset="0"/>
                        </a:rPr>
                        <a:t> ở bán cầu</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Lãnh</a:t>
                      </a:r>
                      <a:r>
                        <a:rPr lang="nl-NL" sz="2900" b="0" baseline="0">
                          <a:solidFill>
                            <a:srgbClr val="000000"/>
                          </a:solidFill>
                          <a:latin typeface="Arial" pitchFamily="34" charset="0"/>
                          <a:ea typeface="Calibri"/>
                          <a:cs typeface="Arial" pitchFamily="34" charset="0"/>
                        </a:rPr>
                        <a:t> thổ theo chiều bắc - nam</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Nơi</a:t>
                      </a:r>
                      <a:r>
                        <a:rPr lang="nl-NL" sz="2900" b="0" baseline="0">
                          <a:solidFill>
                            <a:srgbClr val="000000"/>
                          </a:solidFill>
                          <a:latin typeface="Arial" pitchFamily="34" charset="0"/>
                          <a:ea typeface="Calibri"/>
                          <a:cs typeface="Arial" pitchFamily="34" charset="0"/>
                        </a:rPr>
                        <a:t> hẹp nhất</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Diện tích</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2000">
                <a:tc>
                  <a:txBody>
                    <a:bodyPr/>
                    <a:lstStyle/>
                    <a:p>
                      <a:pPr>
                        <a:lnSpc>
                          <a:spcPct val="150000"/>
                        </a:lnSpc>
                        <a:spcBef>
                          <a:spcPts val="600"/>
                        </a:spcBef>
                        <a:spcAft>
                          <a:spcPts val="0"/>
                        </a:spcAft>
                      </a:pPr>
                      <a:r>
                        <a:rPr lang="nl-NL" sz="2900" b="0">
                          <a:solidFill>
                            <a:srgbClr val="000000"/>
                          </a:solidFill>
                          <a:latin typeface="Arial" pitchFamily="34" charset="0"/>
                          <a:ea typeface="Calibri"/>
                          <a:cs typeface="Arial" pitchFamily="34" charset="0"/>
                        </a:rPr>
                        <a:t>Ảnh hưởng đối với thiên nhiên</a:t>
                      </a:r>
                      <a:endParaRPr lang="en-US" sz="2900" b="0">
                        <a:solidFill>
                          <a:srgbClr val="000000"/>
                        </a:solidFill>
                        <a:latin typeface="Arial" pitchFamily="34" charset="0"/>
                        <a:ea typeface="Calibri"/>
                        <a:cs typeface="Arial"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50000"/>
                        </a:lnSpc>
                        <a:spcBef>
                          <a:spcPts val="600"/>
                        </a:spcBef>
                        <a:spcAft>
                          <a:spcPts val="0"/>
                        </a:spcAft>
                      </a:pPr>
                      <a:endParaRPr lang="nl-NL" sz="2900">
                        <a:solidFill>
                          <a:srgbClr val="000000"/>
                        </a:solidFill>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Box 3"/>
          <p:cNvSpPr txBox="1"/>
          <p:nvPr/>
        </p:nvSpPr>
        <p:spPr>
          <a:xfrm>
            <a:off x="5863757" y="2293257"/>
            <a:ext cx="5917425" cy="569383"/>
          </a:xfrm>
          <a:prstGeom prst="rect">
            <a:avLst/>
          </a:prstGeom>
          <a:noFill/>
        </p:spPr>
        <p:txBody>
          <a:bodyPr wrap="square" lIns="121917" tIns="60958" rIns="121917" bIns="60958" rtlCol="0">
            <a:spAutoFit/>
          </a:bodyPr>
          <a:lstStyle/>
          <a:p>
            <a:r>
              <a:rPr lang="en-US" sz="2800" b="1">
                <a:solidFill>
                  <a:srgbClr val="0000FF"/>
                </a:solidFill>
              </a:rPr>
              <a:t>Đ.T.Dương, T.B.Dương, B.B. Dương</a:t>
            </a:r>
          </a:p>
        </p:txBody>
      </p:sp>
      <p:sp>
        <p:nvSpPr>
          <p:cNvPr id="5" name="TextBox 4"/>
          <p:cNvSpPr txBox="1"/>
          <p:nvPr/>
        </p:nvSpPr>
        <p:spPr>
          <a:xfrm>
            <a:off x="5849245" y="3047997"/>
            <a:ext cx="5820241" cy="569383"/>
          </a:xfrm>
          <a:prstGeom prst="rect">
            <a:avLst/>
          </a:prstGeom>
          <a:noFill/>
        </p:spPr>
        <p:txBody>
          <a:bodyPr wrap="square" lIns="121917" tIns="60958" rIns="121917" bIns="60958" rtlCol="0">
            <a:spAutoFit/>
          </a:bodyPr>
          <a:lstStyle/>
          <a:p>
            <a:r>
              <a:rPr lang="nl-NL" sz="2800" b="1">
                <a:solidFill>
                  <a:srgbClr val="0000FF"/>
                </a:solidFill>
              </a:rPr>
              <a:t>Ba bán cầu: Tây, Bắc và Nam.</a:t>
            </a:r>
            <a:endParaRPr lang="en-US" sz="2800" b="1">
              <a:solidFill>
                <a:srgbClr val="0000FF"/>
              </a:solidFill>
            </a:endParaRPr>
          </a:p>
        </p:txBody>
      </p:sp>
      <p:sp>
        <p:nvSpPr>
          <p:cNvPr id="6" name="TextBox 5"/>
          <p:cNvSpPr txBox="1"/>
          <p:nvPr/>
        </p:nvSpPr>
        <p:spPr>
          <a:xfrm>
            <a:off x="5863762" y="3846284"/>
            <a:ext cx="4397828" cy="553994"/>
          </a:xfrm>
          <a:prstGeom prst="rect">
            <a:avLst/>
          </a:prstGeom>
          <a:noFill/>
        </p:spPr>
        <p:txBody>
          <a:bodyPr wrap="square" lIns="121917" tIns="60958" rIns="121917" bIns="60958" rtlCol="0">
            <a:spAutoFit/>
          </a:bodyPr>
          <a:lstStyle/>
          <a:p>
            <a:r>
              <a:rPr lang="nl-NL" sz="2800" b="1">
                <a:solidFill>
                  <a:srgbClr val="0000FF"/>
                </a:solidFill>
              </a:rPr>
              <a:t>72</a:t>
            </a:r>
            <a:r>
              <a:rPr lang="nl-NL" sz="2800" b="1" baseline="30000">
                <a:solidFill>
                  <a:srgbClr val="0000FF"/>
                </a:solidFill>
              </a:rPr>
              <a:t>0</a:t>
            </a:r>
            <a:r>
              <a:rPr lang="nl-NL" sz="2800" b="1">
                <a:solidFill>
                  <a:srgbClr val="0000FF"/>
                </a:solidFill>
              </a:rPr>
              <a:t>B đến 54</a:t>
            </a:r>
            <a:r>
              <a:rPr lang="nl-NL" sz="2800" b="1" baseline="30000">
                <a:solidFill>
                  <a:srgbClr val="0000FF"/>
                </a:solidFill>
              </a:rPr>
              <a:t>0</a:t>
            </a:r>
            <a:r>
              <a:rPr lang="nl-NL" sz="2800" b="1">
                <a:solidFill>
                  <a:srgbClr val="0000FF"/>
                </a:solidFill>
              </a:rPr>
              <a:t>N.</a:t>
            </a:r>
            <a:endParaRPr lang="en-US" sz="2800" b="1">
              <a:solidFill>
                <a:srgbClr val="0000FF"/>
              </a:solidFill>
            </a:endParaRPr>
          </a:p>
        </p:txBody>
      </p:sp>
      <p:sp>
        <p:nvSpPr>
          <p:cNvPr id="7" name="TextBox 6"/>
          <p:cNvSpPr txBox="1"/>
          <p:nvPr/>
        </p:nvSpPr>
        <p:spPr>
          <a:xfrm>
            <a:off x="5863759" y="4601027"/>
            <a:ext cx="4397828" cy="553994"/>
          </a:xfrm>
          <a:prstGeom prst="rect">
            <a:avLst/>
          </a:prstGeom>
          <a:noFill/>
        </p:spPr>
        <p:txBody>
          <a:bodyPr wrap="square" lIns="121917" tIns="60958" rIns="121917" bIns="60958" rtlCol="0">
            <a:spAutoFit/>
          </a:bodyPr>
          <a:lstStyle/>
          <a:p>
            <a:r>
              <a:rPr lang="nl-NL" sz="2800" b="1">
                <a:solidFill>
                  <a:srgbClr val="0000FF"/>
                </a:solidFill>
              </a:rPr>
              <a:t>Eo đất Trung Mỹ.</a:t>
            </a:r>
            <a:endParaRPr lang="en-US" sz="2800" b="1">
              <a:solidFill>
                <a:srgbClr val="0000FF"/>
              </a:solidFill>
            </a:endParaRPr>
          </a:p>
        </p:txBody>
      </p:sp>
      <p:sp>
        <p:nvSpPr>
          <p:cNvPr id="8" name="TextBox 7"/>
          <p:cNvSpPr txBox="1"/>
          <p:nvPr/>
        </p:nvSpPr>
        <p:spPr>
          <a:xfrm>
            <a:off x="5863759" y="5326740"/>
            <a:ext cx="4397828" cy="553994"/>
          </a:xfrm>
          <a:prstGeom prst="rect">
            <a:avLst/>
          </a:prstGeom>
          <a:noFill/>
        </p:spPr>
        <p:txBody>
          <a:bodyPr wrap="square" lIns="121917" tIns="60958" rIns="121917" bIns="60958" rtlCol="0">
            <a:spAutoFit/>
          </a:bodyPr>
          <a:lstStyle/>
          <a:p>
            <a:r>
              <a:rPr lang="nl-NL" sz="2800" b="1">
                <a:solidFill>
                  <a:srgbClr val="0000FF"/>
                </a:solidFill>
              </a:rPr>
              <a:t>42 triệu km</a:t>
            </a:r>
            <a:r>
              <a:rPr lang="nl-NL" sz="2800" b="1" baseline="30000">
                <a:solidFill>
                  <a:srgbClr val="0000FF"/>
                </a:solidFill>
              </a:rPr>
              <a:t>2</a:t>
            </a:r>
            <a:r>
              <a:rPr lang="nl-NL" sz="2800" b="1">
                <a:solidFill>
                  <a:srgbClr val="0000FF"/>
                </a:solidFill>
              </a:rPr>
              <a:t>.</a:t>
            </a:r>
            <a:endParaRPr lang="en-US" sz="2800" b="1">
              <a:solidFill>
                <a:srgbClr val="0000FF"/>
              </a:solidFill>
            </a:endParaRPr>
          </a:p>
        </p:txBody>
      </p:sp>
      <p:sp>
        <p:nvSpPr>
          <p:cNvPr id="9" name="TextBox 8"/>
          <p:cNvSpPr txBox="1"/>
          <p:nvPr/>
        </p:nvSpPr>
        <p:spPr>
          <a:xfrm>
            <a:off x="5863757" y="5979881"/>
            <a:ext cx="5936359" cy="553994"/>
          </a:xfrm>
          <a:prstGeom prst="rect">
            <a:avLst/>
          </a:prstGeom>
          <a:noFill/>
        </p:spPr>
        <p:txBody>
          <a:bodyPr wrap="square" lIns="121917" tIns="60958" rIns="121917" bIns="60958" rtlCol="0">
            <a:spAutoFit/>
          </a:bodyPr>
          <a:lstStyle/>
          <a:p>
            <a:r>
              <a:rPr lang="nl-NL" sz="2800" b="1">
                <a:solidFill>
                  <a:srgbClr val="0000FF"/>
                </a:solidFill>
              </a:rPr>
              <a:t>Thiên nhiên phân hóa đa dạng.</a:t>
            </a:r>
            <a:endParaRPr lang="en-US" sz="2800" b="1">
              <a:solidFill>
                <a:srgbClr val="0000FF"/>
              </a:solidFill>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ppt_x</p:attrName>
                                        </p:attrNameLst>
                                      </p:cBhvr>
                                      <p:tavLst>
                                        <p:tav tm="0">
                                          <p:val>
                                            <p:strVal val="#ppt_x-.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ppt_x</p:attrName>
                                        </p:attrNameLst>
                                      </p:cBhvr>
                                      <p:tavLst>
                                        <p:tav tm="0">
                                          <p:val>
                                            <p:strVal val="#ppt_x-.2"/>
                                          </p:val>
                                        </p:tav>
                                        <p:tav tm="100000">
                                          <p:val>
                                            <p:strVal val="#ppt_x"/>
                                          </p:val>
                                        </p:tav>
                                      </p:tavLst>
                                    </p:anim>
                                    <p:anim calcmode="lin" valueType="num">
                                      <p:cBhvr>
                                        <p:cTn id="4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ppt_x</p:attrName>
                                        </p:attrNameLst>
                                      </p:cBhvr>
                                      <p:tavLst>
                                        <p:tav tm="0">
                                          <p:val>
                                            <p:strVal val="#ppt_x-.2"/>
                                          </p:val>
                                        </p:tav>
                                        <p:tav tm="100000">
                                          <p:val>
                                            <p:strVal val="#ppt_x"/>
                                          </p:val>
                                        </p:tav>
                                      </p:tavLst>
                                    </p:anim>
                                    <p:anim calcmode="lin" valueType="num">
                                      <p:cBhvr>
                                        <p:cTn id="5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sp>
        <p:nvSpPr>
          <p:cNvPr id="15" name="Rectangle 14"/>
          <p:cNvSpPr/>
          <p:nvPr/>
        </p:nvSpPr>
        <p:spPr>
          <a:xfrm>
            <a:off x="176594" y="752929"/>
            <a:ext cx="3896575" cy="538607"/>
          </a:xfrm>
          <a:prstGeom prst="rect">
            <a:avLst/>
          </a:prstGeom>
        </p:spPr>
        <p:txBody>
          <a:bodyPr wrap="none" lIns="91438" tIns="45719" rIns="91438" bIns="45719">
            <a:spAutoFit/>
          </a:bodyPr>
          <a:lstStyle/>
          <a:p>
            <a:r>
              <a:rPr lang="en-US" sz="2900" b="1" u="sng">
                <a:solidFill>
                  <a:srgbClr val="002060"/>
                </a:solidFill>
                <a:cs typeface="Arial" pitchFamily="34" charset="0"/>
              </a:rPr>
              <a:t>1. Vị trí địa lí và phạm vi</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2" descr="C:\Users\PTS\Desktop\Ảnh\de9da7c03d97f3c9aa86.jpg"/>
          <p:cNvPicPr>
            <a:picLocks noChangeAspect="1" noChangeArrowheads="1"/>
          </p:cNvPicPr>
          <p:nvPr/>
        </p:nvPicPr>
        <p:blipFill>
          <a:blip r:embed="rId3"/>
          <a:srcRect/>
          <a:stretch>
            <a:fillRect/>
          </a:stretch>
        </p:blipFill>
        <p:spPr bwMode="auto">
          <a:xfrm>
            <a:off x="7302137" y="822954"/>
            <a:ext cx="4729027" cy="5812977"/>
          </a:xfrm>
          <a:prstGeom prst="rect">
            <a:avLst/>
          </a:prstGeom>
          <a:noFill/>
          <a:ln>
            <a:solidFill>
              <a:srgbClr val="0000FF"/>
            </a:solidFill>
          </a:ln>
        </p:spPr>
      </p:pic>
      <p:sp>
        <p:nvSpPr>
          <p:cNvPr id="10" name="Rectangle 9"/>
          <p:cNvSpPr/>
          <p:nvPr/>
        </p:nvSpPr>
        <p:spPr>
          <a:xfrm>
            <a:off x="7287758" y="6317814"/>
            <a:ext cx="4738794" cy="477052"/>
          </a:xfrm>
          <a:prstGeom prst="rect">
            <a:avLst/>
          </a:prstGeom>
          <a:solidFill>
            <a:schemeClr val="bg1"/>
          </a:solidFill>
          <a:ln>
            <a:solidFill>
              <a:srgbClr val="0000FF"/>
            </a:solidFill>
          </a:ln>
        </p:spPr>
        <p:txBody>
          <a:bodyPr wrap="none" lIns="91438" tIns="45719" rIns="91438" bIns="45719">
            <a:spAutoFit/>
          </a:bodyPr>
          <a:lstStyle/>
          <a:p>
            <a:r>
              <a:rPr lang="en-US" sz="2500" b="1">
                <a:solidFill>
                  <a:srgbClr val="0000FF"/>
                </a:solidFill>
              </a:rPr>
              <a:t>Hình 1. Bản đồ tự nhiên châu Mỹ</a:t>
            </a:r>
            <a:endParaRPr lang="en-US" sz="2500">
              <a:solidFill>
                <a:srgbClr val="0000FF"/>
              </a:solidFill>
            </a:endParaRPr>
          </a:p>
        </p:txBody>
      </p:sp>
      <p:sp>
        <p:nvSpPr>
          <p:cNvPr id="5121" name="Rectangle 1"/>
          <p:cNvSpPr>
            <a:spLocks noChangeArrowheads="1"/>
          </p:cNvSpPr>
          <p:nvPr/>
        </p:nvSpPr>
        <p:spPr bwMode="auto">
          <a:xfrm>
            <a:off x="215152" y="1204389"/>
            <a:ext cx="7046260" cy="47782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900" b="1" i="0" u="none" strike="noStrike" cap="none" normalizeH="0" baseline="0">
                <a:ln>
                  <a:noFill/>
                </a:ln>
                <a:solidFill>
                  <a:srgbClr val="002060"/>
                </a:solidFill>
                <a:effectLst/>
                <a:ea typeface="Calibri" pitchFamily="34" charset="0"/>
                <a:cs typeface="Times New Roman" pitchFamily="18" charset="0"/>
              </a:rPr>
              <a:t>- Diện tích: 42 triệu km</a:t>
            </a:r>
            <a:r>
              <a:rPr kumimoji="0" lang="pt-BR" sz="2900" b="1" i="0" u="none" strike="noStrike" cap="none" normalizeH="0" baseline="30000">
                <a:ln>
                  <a:noFill/>
                </a:ln>
                <a:solidFill>
                  <a:srgbClr val="002060"/>
                </a:solidFill>
                <a:effectLst/>
                <a:ea typeface="Calibri" pitchFamily="34" charset="0"/>
                <a:cs typeface="Times New Roman" pitchFamily="18" charset="0"/>
              </a:rPr>
              <a:t>2</a:t>
            </a:r>
            <a:r>
              <a:rPr kumimoji="0" lang="pt-BR" sz="2900" b="1" i="0" u="none" strike="noStrike" cap="none" normalizeH="0" baseline="0">
                <a:ln>
                  <a:noFill/>
                </a:ln>
                <a:solidFill>
                  <a:srgbClr val="002060"/>
                </a:solidFill>
                <a:effectLst/>
                <a:ea typeface="Calibri" pitchFamily="34" charset="0"/>
                <a:cs typeface="Times New Roman" pitchFamily="18" charset="0"/>
              </a:rPr>
              <a:t>, lớn thứ hai thế giới.</a:t>
            </a:r>
            <a:endParaRPr kumimoji="0" lang="en-US" sz="29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900" b="1" i="0" u="none" strike="noStrike" cap="none" normalizeH="0" baseline="0">
                <a:ln>
                  <a:noFill/>
                </a:ln>
                <a:solidFill>
                  <a:srgbClr val="002060"/>
                </a:solidFill>
                <a:effectLst/>
                <a:ea typeface="Calibri" pitchFamily="34" charset="0"/>
                <a:cs typeface="Times New Roman" pitchFamily="18" charset="0"/>
              </a:rPr>
              <a:t>- Nằm tiếp giáp với các đại dương lớn, tách biệt với các châu lục khác.</a:t>
            </a:r>
            <a:endParaRPr kumimoji="0" lang="en-US" sz="29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900" b="1" i="0" u="none" strike="noStrike" cap="none" normalizeH="0" baseline="0">
                <a:ln>
                  <a:noFill/>
                </a:ln>
                <a:solidFill>
                  <a:srgbClr val="002060"/>
                </a:solidFill>
                <a:effectLst/>
                <a:ea typeface="Calibri" pitchFamily="34" charset="0"/>
                <a:cs typeface="Times New Roman" pitchFamily="18" charset="0"/>
              </a:rPr>
              <a:t>- Nằm hoàn toàn ở nửa cầu Tây và trải dài trên nhiều vĩ độ nhất.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900" b="1" i="0" u="none" strike="noStrike" cap="none" normalizeH="0" baseline="0">
                <a:ln>
                  <a:noFill/>
                </a:ln>
                <a:solidFill>
                  <a:srgbClr val="002060"/>
                </a:solidFill>
                <a:effectLst/>
                <a:ea typeface="Calibri" pitchFamily="34" charset="0"/>
                <a:cs typeface="Times New Roman" pitchFamily="18" charset="0"/>
              </a:rPr>
              <a:t>- Gồm lục địa Bắc Mỹ, lục địa Nam Mỹ và eo đất Trung Mỹ.</a:t>
            </a:r>
            <a:r>
              <a:rPr kumimoji="0" lang="en-US" sz="2900" b="1" i="0" u="none" strike="noStrike" cap="none" normalizeH="0" baseline="0">
                <a:ln>
                  <a:noFill/>
                </a:ln>
                <a:solidFill>
                  <a:srgbClr val="002060"/>
                </a:solidFill>
                <a:effectLst/>
                <a:cs typeface="Arial" pitchFamily="34" charset="0"/>
              </a:rPr>
              <a:t> </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 calcmode="lin" valueType="num">
                                      <p:cBhvr>
                                        <p:cTn id="7" dur="1000" fill="hold"/>
                                        <p:tgtEl>
                                          <p:spTgt spid="512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121">
                                            <p:txEl>
                                              <p:pRg st="1" end="1"/>
                                            </p:txEl>
                                          </p:spTgt>
                                        </p:tgtEl>
                                        <p:attrNameLst>
                                          <p:attrName>style.visibility</p:attrName>
                                        </p:attrNameLst>
                                      </p:cBhvr>
                                      <p:to>
                                        <p:strVal val="visible"/>
                                      </p:to>
                                    </p:set>
                                    <p:anim calcmode="lin" valueType="num">
                                      <p:cBhvr>
                                        <p:cTn id="14" dur="1000" fill="hold"/>
                                        <p:tgtEl>
                                          <p:spTgt spid="512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1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121">
                                            <p:txEl>
                                              <p:pRg st="2" end="2"/>
                                            </p:txEl>
                                          </p:spTgt>
                                        </p:tgtEl>
                                        <p:attrNameLst>
                                          <p:attrName>style.visibility</p:attrName>
                                        </p:attrNameLst>
                                      </p:cBhvr>
                                      <p:to>
                                        <p:strVal val="visible"/>
                                      </p:to>
                                    </p:set>
                                    <p:anim calcmode="lin" valueType="num">
                                      <p:cBhvr>
                                        <p:cTn id="21" dur="1000" fill="hold"/>
                                        <p:tgtEl>
                                          <p:spTgt spid="512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12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12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121">
                                            <p:txEl>
                                              <p:pRg st="3" end="3"/>
                                            </p:txEl>
                                          </p:spTgt>
                                        </p:tgtEl>
                                        <p:attrNameLst>
                                          <p:attrName>style.visibility</p:attrName>
                                        </p:attrNameLst>
                                      </p:cBhvr>
                                      <p:to>
                                        <p:strVal val="visible"/>
                                      </p:to>
                                    </p:set>
                                    <p:anim calcmode="lin" valueType="num">
                                      <p:cBhvr>
                                        <p:cTn id="28" dur="1000" fill="hold"/>
                                        <p:tgtEl>
                                          <p:spTgt spid="5121">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12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sp>
        <p:nvSpPr>
          <p:cNvPr id="15" name="Rectangle 14"/>
          <p:cNvSpPr/>
          <p:nvPr/>
        </p:nvSpPr>
        <p:spPr>
          <a:xfrm>
            <a:off x="176594" y="752929"/>
            <a:ext cx="3896575" cy="538607"/>
          </a:xfrm>
          <a:prstGeom prst="rect">
            <a:avLst/>
          </a:prstGeom>
        </p:spPr>
        <p:txBody>
          <a:bodyPr wrap="none" lIns="91438" tIns="45719" rIns="91438" bIns="45719">
            <a:spAutoFit/>
          </a:bodyPr>
          <a:lstStyle/>
          <a:p>
            <a:r>
              <a:rPr lang="en-US" sz="2900" b="1" u="sng">
                <a:solidFill>
                  <a:srgbClr val="002060"/>
                </a:solidFill>
                <a:cs typeface="Arial" pitchFamily="34" charset="0"/>
              </a:rPr>
              <a:t>1. Vị trí địa lí và phạm vi</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2" descr="C:\Users\PTS\Desktop\Ảnh\de9da7c03d97f3c9aa86.jpg"/>
          <p:cNvPicPr>
            <a:picLocks noChangeAspect="1" noChangeArrowheads="1"/>
          </p:cNvPicPr>
          <p:nvPr/>
        </p:nvPicPr>
        <p:blipFill>
          <a:blip r:embed="rId3"/>
          <a:srcRect/>
          <a:stretch>
            <a:fillRect/>
          </a:stretch>
        </p:blipFill>
        <p:spPr bwMode="auto">
          <a:xfrm>
            <a:off x="7302137" y="822954"/>
            <a:ext cx="4729027" cy="5812977"/>
          </a:xfrm>
          <a:prstGeom prst="rect">
            <a:avLst/>
          </a:prstGeom>
          <a:noFill/>
          <a:ln>
            <a:solidFill>
              <a:srgbClr val="0000FF"/>
            </a:solidFill>
          </a:ln>
        </p:spPr>
      </p:pic>
      <p:sp>
        <p:nvSpPr>
          <p:cNvPr id="10" name="Rectangle 9"/>
          <p:cNvSpPr/>
          <p:nvPr/>
        </p:nvSpPr>
        <p:spPr>
          <a:xfrm>
            <a:off x="7301010" y="6317814"/>
            <a:ext cx="4738794" cy="477052"/>
          </a:xfrm>
          <a:prstGeom prst="rect">
            <a:avLst/>
          </a:prstGeom>
          <a:solidFill>
            <a:schemeClr val="bg1"/>
          </a:solidFill>
          <a:ln>
            <a:solidFill>
              <a:srgbClr val="0000FF"/>
            </a:solidFill>
          </a:ln>
        </p:spPr>
        <p:txBody>
          <a:bodyPr wrap="none" lIns="91438" tIns="45719" rIns="91438" bIns="45719">
            <a:spAutoFit/>
          </a:bodyPr>
          <a:lstStyle/>
          <a:p>
            <a:r>
              <a:rPr lang="en-US" sz="2500" b="1">
                <a:solidFill>
                  <a:srgbClr val="0000FF"/>
                </a:solidFill>
              </a:rPr>
              <a:t>Hình 1. Bản đồ tự nhiên châu Mỹ</a:t>
            </a:r>
            <a:endParaRPr lang="en-US" sz="2500">
              <a:solidFill>
                <a:srgbClr val="0000FF"/>
              </a:solidFill>
            </a:endParaRPr>
          </a:p>
        </p:txBody>
      </p:sp>
      <p:sp>
        <p:nvSpPr>
          <p:cNvPr id="8" name="Rectangle: Rounded Corners 7">
            <a:extLst>
              <a:ext uri="{FF2B5EF4-FFF2-40B4-BE49-F238E27FC236}">
                <a16:creationId xmlns:a16="http://schemas.microsoft.com/office/drawing/2014/main" id="{83943E22-6FC5-4857-96F1-DB4BDF369685}"/>
              </a:ext>
            </a:extLst>
          </p:cNvPr>
          <p:cNvSpPr/>
          <p:nvPr/>
        </p:nvSpPr>
        <p:spPr>
          <a:xfrm>
            <a:off x="141513" y="1344372"/>
            <a:ext cx="6974903" cy="1849402"/>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sz="2800" b="1" i="1">
                <a:solidFill>
                  <a:srgbClr val="0000FF"/>
                </a:solidFill>
                <a:cs typeface="Arial" pitchFamily="34" charset="0"/>
              </a:rPr>
              <a:t>    * </a:t>
            </a:r>
            <a:r>
              <a:rPr lang="vi-VN" sz="2800" b="1" i="1">
                <a:solidFill>
                  <a:srgbClr val="0000FF"/>
                </a:solidFill>
                <a:latin typeface="Calibri" pitchFamily="34" charset="0"/>
                <a:cs typeface="Calibri" pitchFamily="34" charset="0"/>
              </a:rPr>
              <a:t>Xác định trên </a:t>
            </a:r>
            <a:r>
              <a:rPr lang="en-US" sz="2800" b="1" i="1">
                <a:solidFill>
                  <a:srgbClr val="0000FF"/>
                </a:solidFill>
                <a:latin typeface="Calibri" pitchFamily="34" charset="0"/>
                <a:cs typeface="Calibri" pitchFamily="34" charset="0"/>
              </a:rPr>
              <a:t>H.1. SGK</a:t>
            </a:r>
            <a:r>
              <a:rPr lang="vi-VN" sz="2800" b="1" i="1">
                <a:solidFill>
                  <a:srgbClr val="0000FF"/>
                </a:solidFill>
                <a:latin typeface="Calibri" pitchFamily="34" charset="0"/>
                <a:cs typeface="Calibri" pitchFamily="34" charset="0"/>
              </a:rPr>
              <a:t>:</a:t>
            </a:r>
            <a:endParaRPr lang="en-US" sz="2800" b="1" i="1">
              <a:solidFill>
                <a:srgbClr val="0000FF"/>
              </a:solidFill>
              <a:latin typeface="Calibri" pitchFamily="34" charset="0"/>
              <a:cs typeface="Calibri" pitchFamily="34" charset="0"/>
            </a:endParaRPr>
          </a:p>
          <a:p>
            <a:pPr algn="just">
              <a:lnSpc>
                <a:spcPct val="130000"/>
              </a:lnSpc>
            </a:pPr>
            <a:r>
              <a:rPr lang="vi-VN" sz="2800" b="1" i="1">
                <a:solidFill>
                  <a:srgbClr val="0000FF"/>
                </a:solidFill>
                <a:latin typeface="Calibri" pitchFamily="34" charset="0"/>
                <a:cs typeface="Calibri" pitchFamily="34" charset="0"/>
              </a:rPr>
              <a:t>+</a:t>
            </a:r>
            <a:r>
              <a:rPr lang="en-US" sz="2800" b="1" i="1">
                <a:solidFill>
                  <a:srgbClr val="0000FF"/>
                </a:solidFill>
                <a:latin typeface="Calibri" pitchFamily="34" charset="0"/>
                <a:cs typeface="Calibri" pitchFamily="34" charset="0"/>
              </a:rPr>
              <a:t> </a:t>
            </a:r>
            <a:r>
              <a:rPr lang="vi-VN" sz="2800" b="1" i="1">
                <a:solidFill>
                  <a:srgbClr val="0000FF"/>
                </a:solidFill>
                <a:latin typeface="Calibri" pitchFamily="34" charset="0"/>
                <a:cs typeface="Calibri" pitchFamily="34" charset="0"/>
              </a:rPr>
              <a:t>Các biển: </a:t>
            </a:r>
            <a:r>
              <a:rPr lang="nl-NL" sz="2800" b="1" i="1">
                <a:solidFill>
                  <a:srgbClr val="0000FF"/>
                </a:solidFill>
              </a:rPr>
              <a:t>Bắc Băng Dương, Thái Bình Dương, Đại Tây Dương</a:t>
            </a:r>
            <a:r>
              <a:rPr lang="vi-VN" sz="2800" b="1" i="1">
                <a:solidFill>
                  <a:srgbClr val="0000FF"/>
                </a:solidFill>
              </a:rPr>
              <a:t>.</a:t>
            </a:r>
            <a:endParaRPr lang="en-US" sz="2800" b="1" i="1">
              <a:solidFill>
                <a:srgbClr val="0000FF"/>
              </a:solidFill>
              <a:cs typeface="Arial" pitchFamily="34" charset="0"/>
            </a:endParaRPr>
          </a:p>
        </p:txBody>
      </p:sp>
      <p:pic>
        <p:nvPicPr>
          <p:cNvPr id="11" name="Picture 10">
            <a:extLst>
              <a:ext uri="{FF2B5EF4-FFF2-40B4-BE49-F238E27FC236}">
                <a16:creationId xmlns:a16="http://schemas.microsoft.com/office/drawing/2014/main" id="{604A8784-7D1E-4B40-830D-706D02A34333}"/>
              </a:ext>
            </a:extLst>
          </p:cNvPr>
          <p:cNvPicPr>
            <a:picLocks noChangeAspect="1"/>
          </p:cNvPicPr>
          <p:nvPr/>
        </p:nvPicPr>
        <p:blipFill rotWithShape="1">
          <a:blip r:embed="rId4"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72770" y="1066789"/>
            <a:ext cx="642954" cy="698258"/>
          </a:xfrm>
          <a:prstGeom prst="rect">
            <a:avLst/>
          </a:prstGeom>
        </p:spPr>
      </p:pic>
      <p:sp>
        <p:nvSpPr>
          <p:cNvPr id="12" name="Rectangle 11"/>
          <p:cNvSpPr/>
          <p:nvPr/>
        </p:nvSpPr>
        <p:spPr>
          <a:xfrm>
            <a:off x="206828" y="1924226"/>
            <a:ext cx="6816823" cy="1212640"/>
          </a:xfrm>
          <a:prstGeom prst="rect">
            <a:avLst/>
          </a:prstGeom>
        </p:spPr>
        <p:txBody>
          <a:bodyPr wrap="square">
            <a:spAutoFit/>
          </a:bodyPr>
          <a:lstStyle/>
          <a:p>
            <a:pPr algn="just">
              <a:lnSpc>
                <a:spcPct val="130000"/>
              </a:lnSpc>
            </a:pPr>
            <a:r>
              <a:rPr lang="en-US" sz="2800" b="1" i="1">
                <a:solidFill>
                  <a:srgbClr val="0000FF"/>
                </a:solidFill>
              </a:rPr>
              <a:t>+ Quần đảo Ăng-ti lớn, biển Ca-ri-bê, biển Xác-gat, vịnh Hơt-sơn.</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bg/>
                                          </p:spTgt>
                                        </p:tgtEl>
                                        <p:attrNameLst>
                                          <p:attrName>style.visibility</p:attrName>
                                        </p:attrNameLst>
                                      </p:cBhvr>
                                      <p:to>
                                        <p:strVal val="visible"/>
                                      </p:to>
                                    </p:set>
                                    <p:anim calcmode="lin" valueType="num">
                                      <p:cBhvr>
                                        <p:cTn id="12" dur="1000" fill="hold"/>
                                        <p:tgtEl>
                                          <p:spTgt spid="8">
                                            <p:bg/>
                                          </p:spTgt>
                                        </p:tgtEl>
                                        <p:attrNameLst>
                                          <p:attrName>ppt_x</p:attrName>
                                        </p:attrNameLst>
                                      </p:cBhvr>
                                      <p:tavLst>
                                        <p:tav tm="0">
                                          <p:val>
                                            <p:strVal val="#ppt_x-.2"/>
                                          </p:val>
                                        </p:tav>
                                        <p:tav tm="100000">
                                          <p:val>
                                            <p:strVal val="#ppt_x"/>
                                          </p:val>
                                        </p:tav>
                                      </p:tavLst>
                                    </p:anim>
                                    <p:anim calcmode="lin" valueType="num">
                                      <p:cBhvr>
                                        <p:cTn id="13" dur="1000" fill="hold"/>
                                        <p:tgtEl>
                                          <p:spTgt spid="8">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bg/>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p:cTn id="24"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xit" presetSubtype="0" fill="hold" nodeType="clickEffect">
                                  <p:stCondLst>
                                    <p:cond delay="0"/>
                                  </p:stCondLst>
                                  <p:childTnLst>
                                    <p:anim calcmode="lin" valueType="num">
                                      <p:cBhvr>
                                        <p:cTn id="30" dur="1000"/>
                                        <p:tgtEl>
                                          <p:spTgt spid="8">
                                            <p:txEl>
                                              <p:pRg st="1" end="1"/>
                                            </p:txEl>
                                          </p:spTgt>
                                        </p:tgtEl>
                                        <p:attrNameLst>
                                          <p:attrName>ppt_x</p:attrName>
                                        </p:attrNameLst>
                                      </p:cBhvr>
                                      <p:tavLst>
                                        <p:tav tm="0">
                                          <p:val>
                                            <p:strVal val="ppt_x"/>
                                          </p:val>
                                        </p:tav>
                                        <p:tav tm="100000">
                                          <p:val>
                                            <p:strVal val="ppt_x-.2"/>
                                          </p:val>
                                        </p:tav>
                                      </p:tavLst>
                                    </p:anim>
                                    <p:anim calcmode="lin" valueType="num">
                                      <p:cBhvr>
                                        <p:cTn id="31" dur="1000"/>
                                        <p:tgtEl>
                                          <p:spTgt spid="8">
                                            <p:txEl>
                                              <p:pRg st="1" end="1"/>
                                            </p:txEl>
                                          </p:spTgt>
                                        </p:tgtEl>
                                        <p:attrNameLst>
                                          <p:attrName>ppt_y</p:attrName>
                                        </p:attrNameLst>
                                      </p:cBhvr>
                                      <p:tavLst>
                                        <p:tav tm="0">
                                          <p:val>
                                            <p:strVal val="ppt_y"/>
                                          </p:val>
                                        </p:tav>
                                        <p:tav tm="100000">
                                          <p:val>
                                            <p:strVal val="ppt_y"/>
                                          </p:val>
                                        </p:tav>
                                      </p:tavLst>
                                    </p:anim>
                                    <p:animEffect transition="out" filter="fade">
                                      <p:cBhvr>
                                        <p:cTn id="32" dur="1000"/>
                                        <p:tgtEl>
                                          <p:spTgt spid="8">
                                            <p:txEl>
                                              <p:pRg st="1" end="1"/>
                                            </p:txEl>
                                          </p:spTgt>
                                        </p:tgtEl>
                                      </p:cBhvr>
                                    </p:animEffect>
                                    <p:set>
                                      <p:cBhvr>
                                        <p:cTn id="33" dur="1" fill="hold">
                                          <p:stCondLst>
                                            <p:cond delay="999"/>
                                          </p:stCondLst>
                                        </p:cTn>
                                        <p:tgtEl>
                                          <p:spTgt spid="8">
                                            <p:txEl>
                                              <p:pRg st="1" end="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sp>
        <p:nvSpPr>
          <p:cNvPr id="15" name="Rectangle 14"/>
          <p:cNvSpPr/>
          <p:nvPr/>
        </p:nvSpPr>
        <p:spPr>
          <a:xfrm>
            <a:off x="176594" y="752929"/>
            <a:ext cx="8416077" cy="538607"/>
          </a:xfrm>
          <a:prstGeom prst="rect">
            <a:avLst/>
          </a:prstGeom>
        </p:spPr>
        <p:txBody>
          <a:bodyPr wrap="square" lIns="91438" tIns="45719" rIns="91438" bIns="45719">
            <a:spAutoFit/>
          </a:bodyPr>
          <a:lstStyle/>
          <a:p>
            <a:pPr algn="just"/>
            <a:r>
              <a:rPr lang="en-US" sz="2900" b="1" u="sng">
                <a:solidFill>
                  <a:srgbClr val="002060"/>
                </a:solidFill>
                <a:cs typeface="Arial" pitchFamily="34" charset="0"/>
              </a:rPr>
              <a:t>2. Hệ quả địa lí - lịch sử của việc phát kiến ra châu Mỹ</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97816" y="6026465"/>
            <a:ext cx="5219695" cy="400108"/>
          </a:xfrm>
          <a:prstGeom prst="rect">
            <a:avLst/>
          </a:prstGeom>
          <a:solidFill>
            <a:schemeClr val="bg1"/>
          </a:solidFill>
          <a:ln>
            <a:solidFill>
              <a:srgbClr val="0000FF"/>
            </a:solidFill>
          </a:ln>
        </p:spPr>
        <p:txBody>
          <a:bodyPr wrap="none" lIns="91438" tIns="45719" rIns="91438" bIns="45719">
            <a:spAutoFit/>
          </a:bodyPr>
          <a:lstStyle/>
          <a:p>
            <a:r>
              <a:rPr lang="en-US" sz="2000" b="1">
                <a:solidFill>
                  <a:srgbClr val="0000FF"/>
                </a:solidFill>
              </a:rPr>
              <a:t>Bốn hành trình sang châu Mỹ của C. Cô-lôm-bô </a:t>
            </a:r>
            <a:endParaRPr lang="en-US" sz="2000">
              <a:solidFill>
                <a:srgbClr val="0000FF"/>
              </a:solidFill>
            </a:endParaRPr>
          </a:p>
        </p:txBody>
      </p:sp>
      <p:pic>
        <p:nvPicPr>
          <p:cNvPr id="8" name="Picture 7" descr="C:\Users\PTS\Desktop\Ảnh\z3508527614077_a24925bf3dbbaae608eb662f7815406e.jpg"/>
          <p:cNvPicPr/>
          <p:nvPr/>
        </p:nvPicPr>
        <p:blipFill>
          <a:blip r:embed="rId3"/>
          <a:srcRect/>
          <a:stretch>
            <a:fillRect/>
          </a:stretch>
        </p:blipFill>
        <p:spPr bwMode="auto">
          <a:xfrm>
            <a:off x="6798365" y="1789043"/>
            <a:ext cx="5225979" cy="4240076"/>
          </a:xfrm>
          <a:prstGeom prst="rect">
            <a:avLst/>
          </a:prstGeom>
          <a:noFill/>
          <a:ln w="9525">
            <a:solidFill>
              <a:srgbClr val="0000FF"/>
            </a:solidFill>
            <a:miter lim="800000"/>
            <a:headEnd/>
            <a:tailEnd/>
          </a:ln>
        </p:spPr>
      </p:pic>
      <p:sp>
        <p:nvSpPr>
          <p:cNvPr id="11" name="Rectangle: Rounded Corners 7">
            <a:extLst>
              <a:ext uri="{FF2B5EF4-FFF2-40B4-BE49-F238E27FC236}">
                <a16:creationId xmlns:a16="http://schemas.microsoft.com/office/drawing/2014/main" id="{83943E22-6FC5-4857-96F1-DB4BDF369685}"/>
              </a:ext>
            </a:extLst>
          </p:cNvPr>
          <p:cNvSpPr/>
          <p:nvPr/>
        </p:nvSpPr>
        <p:spPr>
          <a:xfrm>
            <a:off x="207355" y="1799767"/>
            <a:ext cx="6458488" cy="135425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30000"/>
              </a:lnSpc>
              <a:defRPr/>
            </a:pPr>
            <a:r>
              <a:rPr lang="en-US" sz="2800" b="1" i="1">
                <a:solidFill>
                  <a:srgbClr val="0000FF"/>
                </a:solidFill>
                <a:cs typeface="Arial" pitchFamily="34" charset="0"/>
              </a:rPr>
              <a:t>    </a:t>
            </a:r>
            <a:r>
              <a:rPr lang="en-US" sz="2800" b="1" i="1">
                <a:solidFill>
                  <a:srgbClr val="0000FF"/>
                </a:solidFill>
              </a:rPr>
              <a:t>Mô tả sự kiện C.Cô-lôm-bô phát kiến ra châu Mỹ.</a:t>
            </a:r>
            <a:endParaRPr lang="en-US" sz="2800" b="1" i="1" dirty="0">
              <a:solidFill>
                <a:srgbClr val="0000FF"/>
              </a:solidFill>
              <a:cs typeface="Arial" pitchFamily="34" charset="0"/>
            </a:endParaRPr>
          </a:p>
        </p:txBody>
      </p:sp>
      <p:pic>
        <p:nvPicPr>
          <p:cNvPr id="12" name="Picture 11">
            <a:extLst>
              <a:ext uri="{FF2B5EF4-FFF2-40B4-BE49-F238E27FC236}">
                <a16:creationId xmlns:a16="http://schemas.microsoft.com/office/drawing/2014/main" id="{604A8784-7D1E-4B40-830D-706D02A34333}"/>
              </a:ext>
            </a:extLst>
          </p:cNvPr>
          <p:cNvPicPr>
            <a:picLocks noChangeAspect="1"/>
          </p:cNvPicPr>
          <p:nvPr/>
        </p:nvPicPr>
        <p:blipFill rotWithShape="1">
          <a:blip r:embed="rId4"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07280" y="1353888"/>
            <a:ext cx="1000545" cy="1086608"/>
          </a:xfrm>
          <a:prstGeom prst="rect">
            <a:avLst/>
          </a:prstGeom>
        </p:spPr>
      </p:pic>
      <p:sp>
        <p:nvSpPr>
          <p:cNvPr id="14" name="Rectangle: Rounded Corners 7">
            <a:extLst>
              <a:ext uri="{FF2B5EF4-FFF2-40B4-BE49-F238E27FC236}">
                <a16:creationId xmlns:a16="http://schemas.microsoft.com/office/drawing/2014/main" id="{83943E22-6FC5-4857-96F1-DB4BDF369685}"/>
              </a:ext>
            </a:extLst>
          </p:cNvPr>
          <p:cNvSpPr/>
          <p:nvPr/>
        </p:nvSpPr>
        <p:spPr>
          <a:xfrm>
            <a:off x="213983" y="1793143"/>
            <a:ext cx="6345845" cy="1387402"/>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30000"/>
              </a:lnSpc>
              <a:defRPr/>
            </a:pPr>
            <a:r>
              <a:rPr lang="en-US" sz="2800" b="1" i="1">
                <a:solidFill>
                  <a:srgbClr val="0000FF"/>
                </a:solidFill>
                <a:cs typeface="Arial" pitchFamily="34" charset="0"/>
              </a:rPr>
              <a:t>        </a:t>
            </a:r>
            <a:r>
              <a:rPr lang="en-US" sz="2800" b="1" i="1">
                <a:solidFill>
                  <a:srgbClr val="0000FF"/>
                </a:solidFill>
              </a:rPr>
              <a:t>Việc phát kiến ra châu Mỹ đã mang lại những hệ quả lịch sử - địa lí gì?</a:t>
            </a:r>
            <a:endParaRPr lang="en-US" sz="2800" b="1" i="1" dirty="0">
              <a:solidFill>
                <a:srgbClr val="0000FF"/>
              </a:solidFill>
              <a:cs typeface="Arial" pitchFamily="34" charset="0"/>
            </a:endParaRPr>
          </a:p>
        </p:txBody>
      </p:sp>
      <p:pic>
        <p:nvPicPr>
          <p:cNvPr id="16" name="Picture 15">
            <a:extLst>
              <a:ext uri="{FF2B5EF4-FFF2-40B4-BE49-F238E27FC236}">
                <a16:creationId xmlns:a16="http://schemas.microsoft.com/office/drawing/2014/main" id="{604A8784-7D1E-4B40-830D-706D02A34333}"/>
              </a:ext>
            </a:extLst>
          </p:cNvPr>
          <p:cNvPicPr>
            <a:picLocks noChangeAspect="1"/>
          </p:cNvPicPr>
          <p:nvPr/>
        </p:nvPicPr>
        <p:blipFill rotWithShape="1">
          <a:blip r:embed="rId4"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113908" y="1347264"/>
            <a:ext cx="1000545" cy="1086608"/>
          </a:xfrm>
          <a:prstGeom prst="rect">
            <a:avLst/>
          </a:prstGeom>
        </p:spPr>
      </p:pic>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ppt_x-.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xit" presetSubtype="0" fill="hold" grpId="1" nodeType="clickEffect">
                                  <p:stCondLst>
                                    <p:cond delay="0"/>
                                  </p:stCondLst>
                                  <p:childTnLst>
                                    <p:anim calcmode="lin" valueType="num">
                                      <p:cBhvr>
                                        <p:cTn id="30" dur="1000"/>
                                        <p:tgtEl>
                                          <p:spTgt spid="11"/>
                                        </p:tgtEl>
                                        <p:attrNameLst>
                                          <p:attrName>ppt_x</p:attrName>
                                        </p:attrNameLst>
                                      </p:cBhvr>
                                      <p:tavLst>
                                        <p:tav tm="0">
                                          <p:val>
                                            <p:strVal val="ppt_x"/>
                                          </p:val>
                                        </p:tav>
                                        <p:tav tm="100000">
                                          <p:val>
                                            <p:strVal val="ppt_x-.2"/>
                                          </p:val>
                                        </p:tav>
                                      </p:tavLst>
                                    </p:anim>
                                    <p:anim calcmode="lin" valueType="num">
                                      <p:cBhvr>
                                        <p:cTn id="31" dur="1000"/>
                                        <p:tgtEl>
                                          <p:spTgt spid="11"/>
                                        </p:tgtEl>
                                        <p:attrNameLst>
                                          <p:attrName>ppt_y</p:attrName>
                                        </p:attrNameLst>
                                      </p:cBhvr>
                                      <p:tavLst>
                                        <p:tav tm="0">
                                          <p:val>
                                            <p:strVal val="ppt_y"/>
                                          </p:val>
                                        </p:tav>
                                        <p:tav tm="100000">
                                          <p:val>
                                            <p:strVal val="ppt_y"/>
                                          </p:val>
                                        </p:tav>
                                      </p:tavLst>
                                    </p:anim>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29" presetClass="exit" presetSubtype="0" fill="hold" nodeType="withEffect">
                                  <p:stCondLst>
                                    <p:cond delay="0"/>
                                  </p:stCondLst>
                                  <p:childTnLst>
                                    <p:anim calcmode="lin" valueType="num">
                                      <p:cBhvr>
                                        <p:cTn id="35" dur="1000"/>
                                        <p:tgtEl>
                                          <p:spTgt spid="12"/>
                                        </p:tgtEl>
                                        <p:attrNameLst>
                                          <p:attrName>ppt_x</p:attrName>
                                        </p:attrNameLst>
                                      </p:cBhvr>
                                      <p:tavLst>
                                        <p:tav tm="0">
                                          <p:val>
                                            <p:strVal val="ppt_x"/>
                                          </p:val>
                                        </p:tav>
                                        <p:tav tm="100000">
                                          <p:val>
                                            <p:strVal val="ppt_x-.2"/>
                                          </p:val>
                                        </p:tav>
                                      </p:tavLst>
                                    </p:anim>
                                    <p:anim calcmode="lin" valueType="num">
                                      <p:cBhvr>
                                        <p:cTn id="36" dur="1000"/>
                                        <p:tgtEl>
                                          <p:spTgt spid="12"/>
                                        </p:tgtEl>
                                        <p:attrNameLst>
                                          <p:attrName>ppt_y</p:attrName>
                                        </p:attrNameLst>
                                      </p:cBhvr>
                                      <p:tavLst>
                                        <p:tav tm="0">
                                          <p:val>
                                            <p:strVal val="ppt_y"/>
                                          </p:val>
                                        </p:tav>
                                        <p:tav tm="100000">
                                          <p:val>
                                            <p:strVal val="ppt_y"/>
                                          </p:val>
                                        </p:tav>
                                      </p:tavLst>
                                    </p:anim>
                                    <p:animEffect transition="out" filter="fade">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ppt_x</p:attrName>
                                        </p:attrNameLst>
                                      </p:cBhvr>
                                      <p:tavLst>
                                        <p:tav tm="0">
                                          <p:val>
                                            <p:strVal val="#ppt_x-.2"/>
                                          </p:val>
                                        </p:tav>
                                        <p:tav tm="100000">
                                          <p:val>
                                            <p:strVal val="#ppt_x"/>
                                          </p:val>
                                        </p:tav>
                                      </p:tavLst>
                                    </p:anim>
                                    <p:anim calcmode="lin" valueType="num">
                                      <p:cBhvr>
                                        <p:cTn id="4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6"/>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ppt_x</p:attrName>
                                        </p:attrNameLst>
                                      </p:cBhvr>
                                      <p:tavLst>
                                        <p:tav tm="0">
                                          <p:val>
                                            <p:strVal val="#ppt_x-.2"/>
                                          </p:val>
                                        </p:tav>
                                        <p:tav tm="100000">
                                          <p:val>
                                            <p:strVal val="#ppt_x"/>
                                          </p:val>
                                        </p:tav>
                                      </p:tavLst>
                                    </p:anim>
                                    <p:anim calcmode="lin" valueType="num">
                                      <p:cBhvr>
                                        <p:cTn id="4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865" name="Rectangle 1"/>
          <p:cNvSpPr>
            <a:spLocks noChangeArrowheads="1"/>
          </p:cNvSpPr>
          <p:nvPr/>
        </p:nvSpPr>
        <p:spPr bwMode="auto">
          <a:xfrm>
            <a:off x="321558" y="1186456"/>
            <a:ext cx="9755299" cy="33239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charset="0"/>
                <a:cs typeface="Times New Roman" pitchFamily="18" charset="0"/>
              </a:rPr>
              <a:t>- Năm 1492, C. Cô-lôm-bô đã tìm ra châu lục mới (châu Mỹ).</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charset="0"/>
                <a:cs typeface="Times New Roman" pitchFamily="18" charset="0"/>
              </a:rPr>
              <a:t>- Hệ quả:</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charset="0"/>
                <a:cs typeface="Times New Roman" pitchFamily="18" charset="0"/>
              </a:rPr>
              <a:t>	+ Mở ra một thời kì khám phá và chinh phục thế giới.</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charset="0"/>
                <a:cs typeface="Times New Roman" pitchFamily="18" charset="0"/>
              </a:rPr>
              <a:t>	+ Người châu Âu bắt đầu xâm chiếm và khai phá châu Mỹ.</a:t>
            </a: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charset="0"/>
                <a:cs typeface="Times New Roman" pitchFamily="18" charset="0"/>
              </a:rPr>
              <a:t>	+ Đẩy nhanh quá trình di dân đến châu Mỹ.</a:t>
            </a:r>
            <a:r>
              <a:rPr kumimoji="0" lang="en-US" sz="2800" b="1" i="0" u="none" strike="noStrike" cap="none" normalizeH="0" baseline="0">
                <a:ln>
                  <a:noFill/>
                </a:ln>
                <a:solidFill>
                  <a:srgbClr val="002060"/>
                </a:solidFill>
                <a:effectLst/>
                <a:cs typeface="Arial" pitchFamily="34" charset="0"/>
              </a:rPr>
              <a:t> </a:t>
            </a:r>
          </a:p>
        </p:txBody>
      </p:sp>
      <p:sp>
        <p:nvSpPr>
          <p:cNvPr id="11" name="Rectangle 10"/>
          <p:cNvSpPr/>
          <p:nvPr/>
        </p:nvSpPr>
        <p:spPr>
          <a:xfrm>
            <a:off x="176594" y="752929"/>
            <a:ext cx="8416077" cy="538607"/>
          </a:xfrm>
          <a:prstGeom prst="rect">
            <a:avLst/>
          </a:prstGeom>
        </p:spPr>
        <p:txBody>
          <a:bodyPr wrap="square" lIns="91438" tIns="45719" rIns="91438" bIns="45719">
            <a:spAutoFit/>
          </a:bodyPr>
          <a:lstStyle/>
          <a:p>
            <a:pPr algn="just"/>
            <a:r>
              <a:rPr lang="en-US" sz="2900" b="1" u="sng">
                <a:solidFill>
                  <a:srgbClr val="002060"/>
                </a:solidFill>
                <a:cs typeface="Arial" pitchFamily="34" charset="0"/>
              </a:rPr>
              <a:t>2. Hệ quả địa lí - lịch sử của việc phát kiến ra châu Mỹ</a:t>
            </a:r>
            <a:endParaRPr lang="en-US" sz="2900" u="sng"/>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 calcmode="lin" valueType="num">
                                      <p:cBhvr>
                                        <p:cTn id="7" dur="1000" fill="hold"/>
                                        <p:tgtEl>
                                          <p:spTgt spid="3686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686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6865">
                                            <p:txEl>
                                              <p:pRg st="1" end="1"/>
                                            </p:txEl>
                                          </p:spTgt>
                                        </p:tgtEl>
                                        <p:attrNameLst>
                                          <p:attrName>style.visibility</p:attrName>
                                        </p:attrNameLst>
                                      </p:cBhvr>
                                      <p:to>
                                        <p:strVal val="visible"/>
                                      </p:to>
                                    </p:set>
                                    <p:anim calcmode="lin" valueType="num">
                                      <p:cBhvr>
                                        <p:cTn id="14" dur="1000" fill="hold"/>
                                        <p:tgtEl>
                                          <p:spTgt spid="3686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686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6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6865">
                                            <p:txEl>
                                              <p:pRg st="2" end="2"/>
                                            </p:txEl>
                                          </p:spTgt>
                                        </p:tgtEl>
                                        <p:attrNameLst>
                                          <p:attrName>style.visibility</p:attrName>
                                        </p:attrNameLst>
                                      </p:cBhvr>
                                      <p:to>
                                        <p:strVal val="visible"/>
                                      </p:to>
                                    </p:set>
                                    <p:anim calcmode="lin" valueType="num">
                                      <p:cBhvr>
                                        <p:cTn id="21" dur="1000" fill="hold"/>
                                        <p:tgtEl>
                                          <p:spTgt spid="3686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686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86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6865">
                                            <p:txEl>
                                              <p:pRg st="3" end="3"/>
                                            </p:txEl>
                                          </p:spTgt>
                                        </p:tgtEl>
                                        <p:attrNameLst>
                                          <p:attrName>style.visibility</p:attrName>
                                        </p:attrNameLst>
                                      </p:cBhvr>
                                      <p:to>
                                        <p:strVal val="visible"/>
                                      </p:to>
                                    </p:set>
                                    <p:anim calcmode="lin" valueType="num">
                                      <p:cBhvr>
                                        <p:cTn id="28" dur="1000" fill="hold"/>
                                        <p:tgtEl>
                                          <p:spTgt spid="3686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686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686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6865">
                                            <p:txEl>
                                              <p:pRg st="4" end="4"/>
                                            </p:txEl>
                                          </p:spTgt>
                                        </p:tgtEl>
                                        <p:attrNameLst>
                                          <p:attrName>style.visibility</p:attrName>
                                        </p:attrNameLst>
                                      </p:cBhvr>
                                      <p:to>
                                        <p:strVal val="visible"/>
                                      </p:to>
                                    </p:set>
                                    <p:anim calcmode="lin" valueType="num">
                                      <p:cBhvr>
                                        <p:cTn id="35" dur="1000" fill="hold"/>
                                        <p:tgtEl>
                                          <p:spTgt spid="3686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686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68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07829"/>
          </a:xfrm>
          <a:prstGeom prst="rect">
            <a:avLst/>
          </a:prstGeom>
          <a:noFill/>
        </p:spPr>
        <p:txBody>
          <a:bodyPr wrap="square" lIns="91438" tIns="45719" rIns="91438" bIns="45719" rtlCol="0">
            <a:spAutoFit/>
          </a:bodyPr>
          <a:lstStyle/>
          <a:p>
            <a:pPr algn="ctr"/>
            <a:r>
              <a:rPr lang="en-US" sz="2700" b="1">
                <a:solidFill>
                  <a:srgbClr val="007A37"/>
                </a:solidFill>
                <a:latin typeface="Arial" pitchFamily="34" charset="0"/>
                <a:cs typeface="Arial" pitchFamily="34" charset="0"/>
              </a:rPr>
              <a:t>Bài 13. VỊ TRÍ ĐỊA LÍ, PHẠM VI CHÂU MỸ. SỰ PHÁT KIẾN RA CHÂU MỸ</a:t>
            </a:r>
          </a:p>
        </p:txBody>
      </p:sp>
      <p:sp>
        <p:nvSpPr>
          <p:cNvPr id="15" name="Rectangle 14"/>
          <p:cNvSpPr/>
          <p:nvPr/>
        </p:nvSpPr>
        <p:spPr>
          <a:xfrm>
            <a:off x="176594" y="752929"/>
            <a:ext cx="8416077" cy="538607"/>
          </a:xfrm>
          <a:prstGeom prst="rect">
            <a:avLst/>
          </a:prstGeom>
        </p:spPr>
        <p:txBody>
          <a:bodyPr wrap="square" lIns="91438" tIns="45719" rIns="91438" bIns="45719">
            <a:spAutoFit/>
          </a:bodyPr>
          <a:lstStyle/>
          <a:p>
            <a:pPr algn="just"/>
            <a:r>
              <a:rPr lang="en-US" sz="2900" b="1" u="sng">
                <a:solidFill>
                  <a:srgbClr val="002060"/>
                </a:solidFill>
                <a:cs typeface="Arial" pitchFamily="34" charset="0"/>
              </a:rPr>
              <a:t>2. Hệ quả địa lí - lịch sử của việc phát kiến ra châu Mỹ</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97816" y="6026465"/>
            <a:ext cx="5219695" cy="400108"/>
          </a:xfrm>
          <a:prstGeom prst="rect">
            <a:avLst/>
          </a:prstGeom>
          <a:solidFill>
            <a:schemeClr val="bg1"/>
          </a:solidFill>
          <a:ln>
            <a:solidFill>
              <a:srgbClr val="0000FF"/>
            </a:solidFill>
          </a:ln>
        </p:spPr>
        <p:txBody>
          <a:bodyPr wrap="none" lIns="91438" tIns="45719" rIns="91438" bIns="45719">
            <a:spAutoFit/>
          </a:bodyPr>
          <a:lstStyle/>
          <a:p>
            <a:r>
              <a:rPr lang="en-US" sz="2000" b="1">
                <a:solidFill>
                  <a:srgbClr val="0000FF"/>
                </a:solidFill>
              </a:rPr>
              <a:t>Bốn hành trình sang châu Mỹ của C. Cô-lôm-bô </a:t>
            </a:r>
            <a:endParaRPr lang="en-US" sz="2000">
              <a:solidFill>
                <a:srgbClr val="0000FF"/>
              </a:solidFill>
            </a:endParaRPr>
          </a:p>
        </p:txBody>
      </p:sp>
      <p:pic>
        <p:nvPicPr>
          <p:cNvPr id="8" name="Picture 7" descr="C:\Users\PTS\Desktop\Ảnh\z3508527614077_a24925bf3dbbaae608eb662f7815406e.jpg"/>
          <p:cNvPicPr/>
          <p:nvPr/>
        </p:nvPicPr>
        <p:blipFill>
          <a:blip r:embed="rId3"/>
          <a:srcRect/>
          <a:stretch>
            <a:fillRect/>
          </a:stretch>
        </p:blipFill>
        <p:spPr bwMode="auto">
          <a:xfrm>
            <a:off x="6798365" y="1789043"/>
            <a:ext cx="5225979" cy="4240076"/>
          </a:xfrm>
          <a:prstGeom prst="rect">
            <a:avLst/>
          </a:prstGeom>
          <a:noFill/>
          <a:ln w="9525">
            <a:solidFill>
              <a:srgbClr val="0000FF"/>
            </a:solidFill>
            <a:miter lim="800000"/>
            <a:headEnd/>
            <a:tailEnd/>
          </a:ln>
        </p:spPr>
      </p:pic>
      <p:sp>
        <p:nvSpPr>
          <p:cNvPr id="17" name="Rectangle: Rounded Corners 7">
            <a:extLst>
              <a:ext uri="{FF2B5EF4-FFF2-40B4-BE49-F238E27FC236}">
                <a16:creationId xmlns:a16="http://schemas.microsoft.com/office/drawing/2014/main" id="{83943E22-6FC5-4857-96F1-DB4BDF369685}"/>
              </a:ext>
            </a:extLst>
          </p:cNvPr>
          <p:cNvSpPr/>
          <p:nvPr/>
        </p:nvSpPr>
        <p:spPr>
          <a:xfrm>
            <a:off x="392887" y="1760015"/>
            <a:ext cx="6206697" cy="128802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defTabSz="1219170">
              <a:lnSpc>
                <a:spcPct val="130000"/>
              </a:lnSpc>
              <a:defRPr/>
            </a:pPr>
            <a:r>
              <a:rPr lang="en-US" sz="2800" b="1" i="1">
                <a:solidFill>
                  <a:srgbClr val="0000FF"/>
                </a:solidFill>
                <a:cs typeface="Arial" pitchFamily="34" charset="0"/>
              </a:rPr>
              <a:t>        </a:t>
            </a:r>
            <a:r>
              <a:rPr lang="en-US" sz="2800" b="1" i="1">
                <a:solidFill>
                  <a:srgbClr val="0000FF"/>
                </a:solidFill>
              </a:rPr>
              <a:t>Sự kiện đó có ảnh hưởng như thế nào đến Việt Nam?</a:t>
            </a:r>
            <a:endParaRPr lang="en-US" sz="2800" b="1" i="1" dirty="0">
              <a:solidFill>
                <a:srgbClr val="0000FF"/>
              </a:solidFill>
              <a:cs typeface="Arial" pitchFamily="34" charset="0"/>
            </a:endParaRPr>
          </a:p>
        </p:txBody>
      </p:sp>
      <p:pic>
        <p:nvPicPr>
          <p:cNvPr id="18" name="Picture 17">
            <a:extLst>
              <a:ext uri="{FF2B5EF4-FFF2-40B4-BE49-F238E27FC236}">
                <a16:creationId xmlns:a16="http://schemas.microsoft.com/office/drawing/2014/main" id="{604A8784-7D1E-4B40-830D-706D02A34333}"/>
              </a:ext>
            </a:extLst>
          </p:cNvPr>
          <p:cNvPicPr>
            <a:picLocks noChangeAspect="1"/>
          </p:cNvPicPr>
          <p:nvPr/>
        </p:nvPicPr>
        <p:blipFill rotWithShape="1">
          <a:blip r:embed="rId4"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92812" y="1314136"/>
            <a:ext cx="1000545" cy="1086608"/>
          </a:xfrm>
          <a:prstGeom prst="rect">
            <a:avLst/>
          </a:prstGeom>
        </p:spPr>
      </p:pic>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1" nodeType="clickEffect">
                                  <p:stCondLst>
                                    <p:cond delay="0"/>
                                  </p:stCondLst>
                                  <p:childTnLst>
                                    <p:anim calcmode="lin" valueType="num">
                                      <p:cBhvr>
                                        <p:cTn id="18" dur="1000"/>
                                        <p:tgtEl>
                                          <p:spTgt spid="17"/>
                                        </p:tgtEl>
                                        <p:attrNameLst>
                                          <p:attrName>ppt_x</p:attrName>
                                        </p:attrNameLst>
                                      </p:cBhvr>
                                      <p:tavLst>
                                        <p:tav tm="0">
                                          <p:val>
                                            <p:strVal val="ppt_x"/>
                                          </p:val>
                                        </p:tav>
                                        <p:tav tm="100000">
                                          <p:val>
                                            <p:strVal val="ppt_x-.2"/>
                                          </p:val>
                                        </p:tav>
                                      </p:tavLst>
                                    </p:anim>
                                    <p:anim calcmode="lin" valueType="num">
                                      <p:cBhvr>
                                        <p:cTn id="19" dur="1000"/>
                                        <p:tgtEl>
                                          <p:spTgt spid="17"/>
                                        </p:tgtEl>
                                        <p:attrNameLst>
                                          <p:attrName>ppt_y</p:attrName>
                                        </p:attrNameLst>
                                      </p:cBhvr>
                                      <p:tavLst>
                                        <p:tav tm="0">
                                          <p:val>
                                            <p:strVal val="ppt_y"/>
                                          </p:val>
                                        </p:tav>
                                        <p:tav tm="100000">
                                          <p:val>
                                            <p:strVal val="ppt_y"/>
                                          </p:val>
                                        </p:tav>
                                      </p:tavLst>
                                    </p:anim>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par>
                                <p:cTn id="22" presetID="29" presetClass="exit" presetSubtype="0" fill="hold" nodeType="withEffect">
                                  <p:stCondLst>
                                    <p:cond delay="0"/>
                                  </p:stCondLst>
                                  <p:childTnLst>
                                    <p:anim calcmode="lin" valueType="num">
                                      <p:cBhvr>
                                        <p:cTn id="23" dur="1000"/>
                                        <p:tgtEl>
                                          <p:spTgt spid="18"/>
                                        </p:tgtEl>
                                        <p:attrNameLst>
                                          <p:attrName>ppt_x</p:attrName>
                                        </p:attrNameLst>
                                      </p:cBhvr>
                                      <p:tavLst>
                                        <p:tav tm="0">
                                          <p:val>
                                            <p:strVal val="ppt_x"/>
                                          </p:val>
                                        </p:tav>
                                        <p:tav tm="100000">
                                          <p:val>
                                            <p:strVal val="ppt_x-.2"/>
                                          </p:val>
                                        </p:tav>
                                      </p:tavLst>
                                    </p:anim>
                                    <p:anim calcmode="lin" valueType="num">
                                      <p:cBhvr>
                                        <p:cTn id="24" dur="1000"/>
                                        <p:tgtEl>
                                          <p:spTgt spid="18"/>
                                        </p:tgtEl>
                                        <p:attrNameLst>
                                          <p:attrName>ppt_y</p:attrName>
                                        </p:attrNameLst>
                                      </p:cBhvr>
                                      <p:tavLst>
                                        <p:tav tm="0">
                                          <p:val>
                                            <p:strVal val="ppt_y"/>
                                          </p:val>
                                        </p:tav>
                                        <p:tav tm="100000">
                                          <p:val>
                                            <p:strVal val="ppt_y"/>
                                          </p:val>
                                        </p:tav>
                                      </p:tavLst>
                                    </p:anim>
                                    <p:animEffect transition="out" filter="fade">
                                      <p:cBhvr>
                                        <p:cTn id="25" dur="1000"/>
                                        <p:tgtEl>
                                          <p:spTgt spid="18"/>
                                        </p:tgtEl>
                                      </p:cBhvr>
                                    </p:animEffect>
                                    <p:set>
                                      <p:cBhvr>
                                        <p:cTn id="26"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rPr>
              <a:t>Câu 1. Châu Phi có diện tích lớn thứ ba trên thế giới, sau các châu lục nào?</a:t>
            </a: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rPr>
              <a:t>Châu Á và châu Mĩ</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algn="ctr"/>
            <a:r>
              <a:rPr lang="en-US" sz="4800" b="1">
                <a:solidFill>
                  <a:srgbClr val="FF0000"/>
                </a:solidFill>
              </a:rPr>
              <a:t>You are given 3 candies</a:t>
            </a: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a:ln w="11430"/>
                <a:solidFill>
                  <a:schemeClr val="accent4">
                    <a:lumMod val="50000"/>
                  </a:schemeClr>
                </a:solidFill>
                <a:latin typeface="Arial" pitchFamily="34" charset="0"/>
                <a:cs typeface="Arial" pitchFamily="34" charset="0"/>
              </a:rPr>
              <a:t>LUYỆN </a:t>
            </a:r>
            <a:r>
              <a:rPr lang="en-US" sz="4700" b="1" u="sng" dirty="0">
                <a:ln w="11430"/>
                <a:solidFill>
                  <a:schemeClr val="accent4">
                    <a:lumMod val="50000"/>
                  </a:schemeClr>
                </a:solidFill>
                <a:latin typeface="Arial" pitchFamily="34" charset="0"/>
                <a:cs typeface="Arial" pitchFamily="34" charset="0"/>
              </a:rPr>
              <a:t>TẬP</a:t>
            </a:r>
          </a:p>
        </p:txBody>
      </p:sp>
      <p:sp>
        <p:nvSpPr>
          <p:cNvPr id="43009" name="Rectangle 1"/>
          <p:cNvSpPr>
            <a:spLocks noChangeArrowheads="1"/>
          </p:cNvSpPr>
          <p:nvPr/>
        </p:nvSpPr>
        <p:spPr bwMode="auto">
          <a:xfrm>
            <a:off x="174811" y="880661"/>
            <a:ext cx="11793071" cy="5745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20000"/>
              </a:lnSpc>
              <a:spcBef>
                <a:spcPct val="0"/>
              </a:spcBef>
              <a:spcAft>
                <a:spcPct val="0"/>
              </a:spcAft>
              <a:buClrTx/>
              <a:buSzTx/>
              <a:buFontTx/>
              <a:buNone/>
              <a:tabLst/>
            </a:pPr>
            <a:r>
              <a:rPr lang="fr-FR" sz="2800" b="1">
                <a:solidFill>
                  <a:srgbClr val="002060"/>
                </a:solidFill>
              </a:rPr>
              <a:t>Câu</a:t>
            </a:r>
            <a:r>
              <a:rPr kumimoji="0" lang="fr-FR" sz="2800" b="1" i="0" u="none" strike="noStrike" cap="none" normalizeH="0" baseline="0">
                <a:ln>
                  <a:noFill/>
                </a:ln>
                <a:solidFill>
                  <a:srgbClr val="002060"/>
                </a:solidFill>
                <a:effectLst/>
                <a:ea typeface="Calibri" charset="0"/>
                <a:cs typeface="Times New Roman" pitchFamily="18" charset="0"/>
              </a:rPr>
              <a:t> 1: </a:t>
            </a:r>
            <a:r>
              <a:rPr kumimoji="0" lang="fr-FR" sz="2800" b="0" i="0" u="none" strike="noStrike" cap="none" normalizeH="0" baseline="0">
                <a:ln>
                  <a:noFill/>
                </a:ln>
                <a:solidFill>
                  <a:srgbClr val="002060"/>
                </a:solidFill>
                <a:effectLst/>
                <a:ea typeface="Calibri" charset="0"/>
                <a:cs typeface="Times New Roman" pitchFamily="18" charset="0"/>
              </a:rPr>
              <a:t>Kênh đào Pa-na-ma nối liền</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Thái Bình Dương và Đại Tây Dương.	</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B. Đại Tây Dương và Ấn Độ Dương.</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Ấn Độ Dương và Thái Bình Dương.	</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D. Bắc Băng Dương và Thái Bình Dương.</a:t>
            </a:r>
            <a:endParaRPr kumimoji="0" lang="en-US" sz="2800" b="0" i="0" u="none" strike="noStrike" cap="none" normalizeH="0" baseline="0">
              <a:ln>
                <a:noFill/>
              </a:ln>
              <a:solidFill>
                <a:srgbClr val="002060"/>
              </a:solidFill>
              <a:effectLst/>
              <a:cs typeface="Arial" pitchFamily="34" charset="0"/>
            </a:endParaRPr>
          </a:p>
          <a:p>
            <a:pPr>
              <a:lnSpc>
                <a:spcPct val="120000"/>
              </a:lnSpc>
            </a:pPr>
            <a:r>
              <a:rPr lang="fr-FR" sz="2800" b="1">
                <a:solidFill>
                  <a:srgbClr val="002060"/>
                </a:solidFill>
              </a:rPr>
              <a:t>      Câu 2: </a:t>
            </a:r>
            <a:r>
              <a:rPr lang="fr-FR" sz="2800">
                <a:solidFill>
                  <a:srgbClr val="002060"/>
                </a:solidFill>
              </a:rPr>
              <a:t>Nằm ở phía tây châu Mỹ là đại dương nào?</a:t>
            </a:r>
            <a:endParaRPr lang="en-US" sz="2800">
              <a:solidFill>
                <a:srgbClr val="002060"/>
              </a:solidFill>
            </a:endParaRPr>
          </a:p>
          <a:p>
            <a:pPr>
              <a:lnSpc>
                <a:spcPct val="120000"/>
              </a:lnSpc>
            </a:pPr>
            <a:r>
              <a:rPr lang="en-US" sz="2800">
                <a:solidFill>
                  <a:srgbClr val="002060"/>
                </a:solidFill>
              </a:rPr>
              <a:t>	A. Đại Tây Dương.			       B. Thái Bình Dương.</a:t>
            </a:r>
          </a:p>
          <a:p>
            <a:pPr>
              <a:lnSpc>
                <a:spcPct val="120000"/>
              </a:lnSpc>
            </a:pPr>
            <a:r>
              <a:rPr lang="en-US" sz="2800">
                <a:solidFill>
                  <a:srgbClr val="002060"/>
                </a:solidFill>
              </a:rPr>
              <a:t>	C. Bắc Băng Dương.		       D. Ấn Độ Dương.</a:t>
            </a: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3: Không </a:t>
            </a:r>
            <a:r>
              <a:rPr kumimoji="0" lang="fr-FR" sz="2800" b="0" i="0" u="none" strike="noStrike" cap="none" normalizeH="0" baseline="0">
                <a:ln>
                  <a:noFill/>
                </a:ln>
                <a:solidFill>
                  <a:srgbClr val="002060"/>
                </a:solidFill>
                <a:effectLst/>
                <a:ea typeface="Calibri" charset="0"/>
                <a:cs typeface="Times New Roman" pitchFamily="18" charset="0"/>
              </a:rPr>
              <a:t>phải hệ quả địa lí - lịch sử của việc phát kiến ra châu Mỹ là</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tìm ra châu lục mới.			B. chiến tranh giành độc lập.</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đẩy nhanh quá trình di dân.		D. khai thác khoáng sản.</a:t>
            </a:r>
            <a:endParaRPr kumimoji="0" lang="en-US" sz="2800" b="0" i="0" u="none" strike="noStrike" cap="none" normalizeH="0" baseline="0">
              <a:ln>
                <a:noFill/>
              </a:ln>
              <a:solidFill>
                <a:srgbClr val="002060"/>
              </a:solidFill>
              <a:effectLst/>
              <a:cs typeface="Arial" pitchFamily="34" charset="0"/>
            </a:endParaRPr>
          </a:p>
        </p:txBody>
      </p:sp>
      <p:sp>
        <p:nvSpPr>
          <p:cNvPr id="6" name="Oval 5"/>
          <p:cNvSpPr/>
          <p:nvPr/>
        </p:nvSpPr>
        <p:spPr>
          <a:xfrm>
            <a:off x="6122504" y="4068416"/>
            <a:ext cx="543340" cy="5565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67411" y="1523999"/>
            <a:ext cx="549966" cy="4969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33322" y="5579164"/>
            <a:ext cx="477079" cy="5168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3009"/>
                                        </p:tgtEl>
                                        <p:attrNameLst>
                                          <p:attrName>style.visibility</p:attrName>
                                        </p:attrNameLst>
                                      </p:cBhvr>
                                      <p:to>
                                        <p:strVal val="visible"/>
                                      </p:to>
                                    </p:set>
                                    <p:anim calcmode="lin" valueType="num">
                                      <p:cBhvr>
                                        <p:cTn id="12" dur="1000" fill="hold"/>
                                        <p:tgtEl>
                                          <p:spTgt spid="43009"/>
                                        </p:tgtEl>
                                        <p:attrNameLst>
                                          <p:attrName>ppt_x</p:attrName>
                                        </p:attrNameLst>
                                      </p:cBhvr>
                                      <p:tavLst>
                                        <p:tav tm="0">
                                          <p:val>
                                            <p:strVal val="#ppt_x-.2"/>
                                          </p:val>
                                        </p:tav>
                                        <p:tav tm="100000">
                                          <p:val>
                                            <p:strVal val="#ppt_x"/>
                                          </p:val>
                                        </p:tav>
                                      </p:tavLst>
                                    </p:anim>
                                    <p:anim calcmode="lin" valueType="num">
                                      <p:cBhvr>
                                        <p:cTn id="13" dur="1000" fill="hold"/>
                                        <p:tgtEl>
                                          <p:spTgt spid="4300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300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3009" grpId="0"/>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37611"/>
            <a:ext cx="12019722" cy="68141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2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4: </a:t>
            </a:r>
            <a:r>
              <a:rPr kumimoji="0" lang="fr-FR" sz="2800" b="0" i="0" u="none" strike="noStrike" cap="none" normalizeH="0" baseline="0">
                <a:ln>
                  <a:noFill/>
                </a:ln>
                <a:solidFill>
                  <a:srgbClr val="002060"/>
                </a:solidFill>
                <a:effectLst/>
                <a:ea typeface="Calibri" charset="0"/>
                <a:cs typeface="Times New Roman" pitchFamily="18" charset="0"/>
              </a:rPr>
              <a:t>Châu Mỹ giáp với những đại dương nào</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Ấn Độ Dương, Đại Tây Dương và Bắc Băng Dương</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B. Đại Tây Dương Thái Bình Dương và Bắc Băng Dương</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Ấn Độ Dương, Thái Bình Dương và Đại Tây Dương</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D. Ấn Độ Dương, Đại Tây Dương và Thái Bình Dương</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5: </a:t>
            </a:r>
            <a:r>
              <a:rPr kumimoji="0" lang="fr-FR" sz="2800" b="0" i="0" u="none" strike="noStrike" cap="none" normalizeH="0" baseline="0">
                <a:ln>
                  <a:noFill/>
                </a:ln>
                <a:solidFill>
                  <a:srgbClr val="002060"/>
                </a:solidFill>
                <a:effectLst/>
                <a:ea typeface="Calibri" charset="0"/>
                <a:cs typeface="Times New Roman" pitchFamily="18" charset="0"/>
              </a:rPr>
              <a:t>Châu lục nằm hoàn toàn ở nửa cầu Tây là</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Châu Âu		B. Châu Á		C. Châu Mỹ		D. Châu Phi</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6: </a:t>
            </a:r>
            <a:r>
              <a:rPr kumimoji="0" lang="fr-FR" sz="2800" b="0" i="0" u="none" strike="noStrike" cap="none" normalizeH="0" baseline="0">
                <a:ln>
                  <a:noFill/>
                </a:ln>
                <a:solidFill>
                  <a:srgbClr val="002060"/>
                </a:solidFill>
                <a:effectLst/>
                <a:ea typeface="Calibri" charset="0"/>
                <a:cs typeface="Times New Roman" pitchFamily="18" charset="0"/>
              </a:rPr>
              <a:t>Ai là người phát kiến ra châu Mĩ ?</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Niu-tơn.		                               	B. Oa-sinh-tơn</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Cô-lôm-bô.			          	D. Ga-li-lê.</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7: </a:t>
            </a:r>
            <a:r>
              <a:rPr kumimoji="0" lang="fr-FR" sz="2800" b="0" i="0" u="none" strike="noStrike" cap="none" normalizeH="0" baseline="0">
                <a:ln>
                  <a:noFill/>
                </a:ln>
                <a:solidFill>
                  <a:srgbClr val="002060"/>
                </a:solidFill>
                <a:effectLst/>
                <a:ea typeface="Calibri" charset="0"/>
                <a:cs typeface="Times New Roman" pitchFamily="18" charset="0"/>
              </a:rPr>
              <a:t>C. Cô-lôm-bô</a:t>
            </a:r>
            <a:r>
              <a:rPr kumimoji="0" lang="fr-FR" sz="2800" b="0" i="0" u="none" strike="noStrike" cap="none" normalizeH="0">
                <a:ln>
                  <a:noFill/>
                </a:ln>
                <a:solidFill>
                  <a:srgbClr val="002060"/>
                </a:solidFill>
                <a:effectLst/>
                <a:ea typeface="Calibri" charset="0"/>
                <a:cs typeface="Times New Roman" pitchFamily="18" charset="0"/>
              </a:rPr>
              <a:t> tìm ra chau Mỹ vào thời gian nào?</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Thế</a:t>
            </a:r>
            <a:r>
              <a:rPr kumimoji="0" lang="en-US" sz="2800" b="0" i="0" u="none" strike="noStrike" cap="none" normalizeH="0">
                <a:ln>
                  <a:noFill/>
                </a:ln>
                <a:solidFill>
                  <a:srgbClr val="002060"/>
                </a:solidFill>
                <a:effectLst/>
                <a:ea typeface="Calibri" charset="0"/>
                <a:cs typeface="Times New Roman" pitchFamily="18" charset="0"/>
              </a:rPr>
              <a:t> kỉ 20</a:t>
            </a:r>
            <a:r>
              <a:rPr kumimoji="0" lang="en-US" sz="2800" b="0" i="0" u="none" strike="noStrike" cap="none" normalizeH="0" baseline="0">
                <a:ln>
                  <a:noFill/>
                </a:ln>
                <a:solidFill>
                  <a:srgbClr val="002060"/>
                </a:solidFill>
                <a:effectLst/>
                <a:ea typeface="Calibri" charset="0"/>
                <a:cs typeface="Times New Roman" pitchFamily="18" charset="0"/>
              </a:rPr>
              <a:t>	  				B. Thế</a:t>
            </a:r>
            <a:r>
              <a:rPr kumimoji="0" lang="en-US" sz="2800" b="0" i="0" u="none" strike="noStrike" cap="none" normalizeH="0">
                <a:ln>
                  <a:noFill/>
                </a:ln>
                <a:solidFill>
                  <a:srgbClr val="002060"/>
                </a:solidFill>
                <a:effectLst/>
                <a:ea typeface="Calibri" charset="0"/>
                <a:cs typeface="Times New Roman" pitchFamily="18" charset="0"/>
              </a:rPr>
              <a:t> kỉ 19</a:t>
            </a:r>
            <a:endParaRPr kumimoji="0" lang="en-US" sz="2800" b="0" i="0" u="none" strike="noStrike" cap="none" normalizeH="0" baseline="0">
              <a:ln>
                <a:noFill/>
              </a:ln>
              <a:solidFill>
                <a:srgbClr val="002060"/>
              </a:solidFill>
              <a:effectLst/>
              <a:cs typeface="Arial" pitchFamily="34" charset="0"/>
            </a:endParaRPr>
          </a:p>
          <a:p>
            <a:pPr marL="0" marR="0" lvl="0" indent="450850" algn="just" defTabSz="914400" rtl="0" eaLnBrk="0" fontAlgn="base" latinLnBrk="0" hangingPunct="0">
              <a:lnSpc>
                <a:spcPct val="12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Thế</a:t>
            </a:r>
            <a:r>
              <a:rPr kumimoji="0" lang="en-US" sz="2800" b="0" i="0" u="none" strike="noStrike" cap="none" normalizeH="0">
                <a:ln>
                  <a:noFill/>
                </a:ln>
                <a:solidFill>
                  <a:srgbClr val="002060"/>
                </a:solidFill>
                <a:effectLst/>
                <a:ea typeface="Calibri" charset="0"/>
                <a:cs typeface="Times New Roman" pitchFamily="18" charset="0"/>
              </a:rPr>
              <a:t> kỉ 16</a:t>
            </a:r>
            <a:r>
              <a:rPr kumimoji="0" lang="en-US" sz="2800" b="0" i="0" u="none" strike="noStrike" cap="none" normalizeH="0" baseline="0">
                <a:ln>
                  <a:noFill/>
                </a:ln>
                <a:solidFill>
                  <a:srgbClr val="002060"/>
                </a:solidFill>
                <a:effectLst/>
                <a:ea typeface="Calibri" charset="0"/>
                <a:cs typeface="Times New Roman" pitchFamily="18" charset="0"/>
              </a:rPr>
              <a:t>	 				D. Thế</a:t>
            </a:r>
            <a:r>
              <a:rPr kumimoji="0" lang="en-US" sz="2800" b="0" i="0" u="none" strike="noStrike" cap="none" normalizeH="0">
                <a:ln>
                  <a:noFill/>
                </a:ln>
                <a:solidFill>
                  <a:srgbClr val="002060"/>
                </a:solidFill>
                <a:effectLst/>
                <a:ea typeface="Calibri" charset="0"/>
                <a:cs typeface="Times New Roman" pitchFamily="18" charset="0"/>
              </a:rPr>
              <a:t> kỉ 15</a:t>
            </a:r>
            <a:r>
              <a:rPr kumimoji="0" lang="en-US" sz="2800" b="0" i="0" u="none" strike="noStrike" cap="none" normalizeH="0" baseline="0">
                <a:ln>
                  <a:noFill/>
                </a:ln>
                <a:solidFill>
                  <a:srgbClr val="002060"/>
                </a:solidFill>
                <a:effectLst/>
                <a:ea typeface="Calibri" charset="0"/>
                <a:cs typeface="Times New Roman" pitchFamily="18" charset="0"/>
              </a:rPr>
              <a:t>.</a:t>
            </a:r>
            <a:endParaRPr kumimoji="0" lang="en-US" sz="2800" b="0" i="0" u="none" strike="noStrike" cap="none" normalizeH="0" baseline="0">
              <a:ln>
                <a:noFill/>
              </a:ln>
              <a:solidFill>
                <a:srgbClr val="002060"/>
              </a:solidFill>
              <a:effectLst/>
              <a:cs typeface="Arial" pitchFamily="34" charset="0"/>
            </a:endParaRPr>
          </a:p>
        </p:txBody>
      </p:sp>
      <p:sp>
        <p:nvSpPr>
          <p:cNvPr id="8" name="Oval 7"/>
          <p:cNvSpPr/>
          <p:nvPr/>
        </p:nvSpPr>
        <p:spPr>
          <a:xfrm>
            <a:off x="834887" y="1139687"/>
            <a:ext cx="490330" cy="5963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74297" y="3233530"/>
            <a:ext cx="483704" cy="5632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4886" y="4704521"/>
            <a:ext cx="556591" cy="5565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34539" y="6308034"/>
            <a:ext cx="549965" cy="5102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1000" fill="hold"/>
                                        <p:tgtEl>
                                          <p:spTgt spid="44033"/>
                                        </p:tgtEl>
                                        <p:attrNameLst>
                                          <p:attrName>ppt_x</p:attrName>
                                        </p:attrNameLst>
                                      </p:cBhvr>
                                      <p:tavLst>
                                        <p:tav tm="0">
                                          <p:val>
                                            <p:strVal val="#ppt_x-.2"/>
                                          </p:val>
                                        </p:tav>
                                        <p:tav tm="100000">
                                          <p:val>
                                            <p:strVal val="#ppt_x"/>
                                          </p:val>
                                        </p:tav>
                                      </p:tavLst>
                                    </p:anim>
                                    <p:anim calcmode="lin" valueType="num">
                                      <p:cBhvr>
                                        <p:cTn id="8" dur="1000" fill="hold"/>
                                        <p:tgtEl>
                                          <p:spTgt spid="440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636096"/>
            <a:ext cx="12141594" cy="39703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8: </a:t>
            </a:r>
            <a:r>
              <a:rPr kumimoji="0" lang="fr-FR" sz="2800" b="0" i="0" u="none" strike="noStrike" cap="none" normalizeH="0" baseline="0">
                <a:ln>
                  <a:noFill/>
                </a:ln>
                <a:solidFill>
                  <a:srgbClr val="002060"/>
                </a:solidFill>
                <a:effectLst/>
                <a:ea typeface="Calibri" charset="0"/>
                <a:cs typeface="Times New Roman" pitchFamily="18" charset="0"/>
              </a:rPr>
              <a:t>Nơi hẹp nhất châu Mĩ là eo đất</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 Pa-na-ma				B. Bê-rinh</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B - Gi-bran-ta				D. Ma-lăc-ca</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9: </a:t>
            </a:r>
            <a:r>
              <a:rPr kumimoji="0" lang="fr-FR" sz="2800" b="0" i="0" u="none" strike="noStrike" cap="none" normalizeH="0" baseline="0">
                <a:ln>
                  <a:noFill/>
                </a:ln>
                <a:solidFill>
                  <a:srgbClr val="002060"/>
                </a:solidFill>
                <a:effectLst/>
                <a:ea typeface="Calibri" charset="0"/>
                <a:cs typeface="Times New Roman" pitchFamily="18" charset="0"/>
              </a:rPr>
              <a:t>Châu Mĩ nằm trả dài trên nhiều vĩ độ nhất nên</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khí hậu mát mẻ quanh năm.		B. thường xuyên có bão, sóng thần.</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khí hậu phân hoá đa dạng.                  D. thiên nhiên phân hoá đa dạng.</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rgbClr val="002060"/>
                </a:solidFill>
                <a:effectLst/>
                <a:ea typeface="Calibri" charset="0"/>
                <a:cs typeface="Times New Roman" pitchFamily="18" charset="0"/>
              </a:rPr>
              <a:t>Câu 10: </a:t>
            </a:r>
            <a:r>
              <a:rPr kumimoji="0" lang="fr-FR" sz="2800" b="0" i="0" u="none" strike="noStrike" cap="none" normalizeH="0" baseline="0">
                <a:ln>
                  <a:noFill/>
                </a:ln>
                <a:solidFill>
                  <a:srgbClr val="002060"/>
                </a:solidFill>
                <a:effectLst/>
                <a:ea typeface="Calibri" charset="0"/>
                <a:cs typeface="Times New Roman" pitchFamily="18" charset="0"/>
              </a:rPr>
              <a:t>Châu Mỹ gồm có hai lục địa là</a:t>
            </a:r>
            <a:endParaRPr kumimoji="0" lang="en-US" sz="2800" b="0" i="0" u="none" strike="noStrike" cap="none" normalizeH="0" baseline="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A. Bắc Mỹ và Nam Mỹ.        	           B. Á-Âu và Phi.</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2060"/>
                </a:solidFill>
                <a:effectLst/>
                <a:ea typeface="Calibri" charset="0"/>
                <a:cs typeface="Times New Roman" pitchFamily="18" charset="0"/>
              </a:rPr>
              <a:t>	C. Úc và Nam Mỹ.			          D. Phi và Bắc Mĩ.</a:t>
            </a:r>
            <a:r>
              <a:rPr kumimoji="0" lang="en-US" sz="2800" b="0" i="0" u="none" strike="noStrike" cap="none" normalizeH="0" baseline="0">
                <a:ln>
                  <a:noFill/>
                </a:ln>
                <a:solidFill>
                  <a:srgbClr val="002060"/>
                </a:solidFill>
                <a:effectLst/>
                <a:cs typeface="Arial" pitchFamily="34" charset="0"/>
              </a:rPr>
              <a:t> </a:t>
            </a:r>
          </a:p>
        </p:txBody>
      </p:sp>
      <p:sp>
        <p:nvSpPr>
          <p:cNvPr id="7" name="Oval 6"/>
          <p:cNvSpPr/>
          <p:nvPr/>
        </p:nvSpPr>
        <p:spPr>
          <a:xfrm>
            <a:off x="874642" y="1152939"/>
            <a:ext cx="503583" cy="4770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06819" y="2822714"/>
            <a:ext cx="457200" cy="5499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74642" y="3684104"/>
            <a:ext cx="490331" cy="5433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1000" fill="hold"/>
                                        <p:tgtEl>
                                          <p:spTgt spid="45057"/>
                                        </p:tgtEl>
                                        <p:attrNameLst>
                                          <p:attrName>ppt_x</p:attrName>
                                        </p:attrNameLst>
                                      </p:cBhvr>
                                      <p:tavLst>
                                        <p:tav tm="0">
                                          <p:val>
                                            <p:strVal val="#ppt_x-.2"/>
                                          </p:val>
                                        </p:tav>
                                        <p:tav tm="100000">
                                          <p:val>
                                            <p:strVal val="#ppt_x"/>
                                          </p:val>
                                        </p:tav>
                                      </p:tavLst>
                                    </p:anim>
                                    <p:anim calcmode="lin" valueType="num">
                                      <p:cBhvr>
                                        <p:cTn id="8" dur="1000" fill="hold"/>
                                        <p:tgtEl>
                                          <p:spTgt spid="450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5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83943E22-6FC5-4857-96F1-DB4BDF369685}"/>
              </a:ext>
            </a:extLst>
          </p:cNvPr>
          <p:cNvSpPr/>
          <p:nvPr/>
        </p:nvSpPr>
        <p:spPr>
          <a:xfrm>
            <a:off x="570022" y="2058393"/>
            <a:ext cx="11210300" cy="2976748"/>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3000" b="1" i="1">
                <a:solidFill>
                  <a:srgbClr val="0000FF"/>
                </a:solidFill>
                <a:cs typeface="Arial" pitchFamily="34" charset="0"/>
              </a:rPr>
              <a:t> Về nhà c</a:t>
            </a:r>
            <a:r>
              <a:rPr lang="en-US" sz="3000" b="1" i="1">
                <a:solidFill>
                  <a:srgbClr val="0000FF"/>
                </a:solidFill>
              </a:rPr>
              <a:t>ăn cứ vào hình ảnh và sử dụng công cụ tìm kiếm google, sự hiểu biết bản thân hãy viết báo cáo khoảng 200 từ đánh giá vai trò của kênh đào Pa-na-ma đối với hoạt động thương mại toàn cầu.</a:t>
            </a:r>
            <a:endParaRPr lang="en-US" sz="3000" b="1" i="1">
              <a:solidFill>
                <a:srgbClr val="0000FF"/>
              </a:solidFill>
              <a:cs typeface="Arial" pitchFamily="34" charset="0"/>
            </a:endParaRP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321537" y="728354"/>
            <a:ext cx="1675732" cy="1522661"/>
          </a:xfrm>
          <a:prstGeom prst="rect">
            <a:avLst/>
          </a:prstGeom>
          <a:noFill/>
          <a:ln w="9525">
            <a:noFill/>
            <a:miter lim="800000"/>
            <a:headEnd/>
            <a:tailEnd/>
          </a:ln>
        </p:spPr>
      </p:pic>
      <p:pic>
        <p:nvPicPr>
          <p:cNvPr id="5"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624457" y="4886717"/>
            <a:ext cx="1250868" cy="1971283"/>
          </a:xfrm>
          <a:prstGeom prst="rect">
            <a:avLst/>
          </a:prstGeom>
        </p:spPr>
      </p:pic>
      <p:sp>
        <p:nvSpPr>
          <p:cNvPr id="6" name="Rectangle 5">
            <a:extLst>
              <a:ext uri="{FF2B5EF4-FFF2-40B4-BE49-F238E27FC236}">
                <a16:creationId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cảm ơn Thank You đẹp dễ thương và ý nghĩa nhất">
            <a:extLst>
              <a:ext uri="{FF2B5EF4-FFF2-40B4-BE49-F238E27FC236}">
                <a16:creationId xmlns:a16="http://schemas.microsoft.com/office/drawing/2014/main" id="{7470B3FC-4552-47C7-B20C-86252B3D1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2. Dạng địa hình chiếm phần lớn lãnh thổ châu Phi là</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a:solidFill>
                  <a:srgbClr val="002060"/>
                </a:solidFill>
              </a:rPr>
              <a:t>cao nguyên khổng lồ</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1 candies</a:t>
            </a: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3. Chịu tác động của gió mùa, một mùa nóng ẩm mưa nhiều, một mùa khô, mát; là đặc điểm của đới khí hậu nào ở châu Phi?</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Calibri" panose="020F0502020204030204"/>
              </a:rPr>
              <a:t>Đới khí hậu cận xích đạo</a:t>
            </a:r>
            <a:endPar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5 candies</a:t>
            </a: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4. Sông ngòi châu Phi phân bố không đều, do chịu ảnh hưởng sâu sắc của</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chế độ mưa và lượng mưa</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8 candies</a:t>
            </a:r>
          </a:p>
        </p:txBody>
      </p:sp>
    </p:spTree>
    <p:extLst>
      <p:ext uri="{BB962C8B-B14F-4D97-AF65-F5344CB8AC3E}">
        <p14:creationId xmlns:p14="http://schemas.microsoft.com/office/powerpoint/2010/main" val="27870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5. Môi trường tự nhiên nào phân bố chủ yếu ở cực bắc và cực nam châu Phi?</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Môi trường cận nhiệt</a:t>
            </a:r>
          </a:p>
        </p:txBody>
      </p:sp>
      <p:sp>
        <p:nvSpPr>
          <p:cNvPr id="15" name="Rectangle 14"/>
          <p:cNvSpPr/>
          <p:nvPr/>
        </p:nvSpPr>
        <p:spPr>
          <a:xfrm>
            <a:off x="2886660" y="3013502"/>
            <a:ext cx="6418680"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10 candies</a:t>
            </a:r>
          </a:p>
        </p:txBody>
      </p:sp>
    </p:spTree>
    <p:extLst>
      <p:ext uri="{BB962C8B-B14F-4D97-AF65-F5344CB8AC3E}">
        <p14:creationId xmlns:p14="http://schemas.microsoft.com/office/powerpoint/2010/main" val="39051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6. Hậu quả lớn nhất của nạn săn bắt và buôn bán động vật hoang dã, lấy ngà voi, sừng tê giác là</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nhiều loài đứng trước nguy cơ tuyệt chủng</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2 candies</a:t>
            </a:r>
          </a:p>
        </p:txBody>
      </p:sp>
    </p:spTree>
    <p:extLst>
      <p:ext uri="{BB962C8B-B14F-4D97-AF65-F5344CB8AC3E}">
        <p14:creationId xmlns:p14="http://schemas.microsoft.com/office/powerpoint/2010/main" val="16212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Câu</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7. </a:t>
            </a:r>
            <a:r>
              <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rPr>
              <a:t>Năm</a:t>
            </a:r>
            <a:r>
              <a:rPr kumimoji="0" lang="en-US" sz="3200" b="1" i="0" u="none" strike="noStrike" kern="1200" cap="none" spc="0" normalizeH="0" noProof="0">
                <a:ln>
                  <a:noFill/>
                </a:ln>
                <a:solidFill>
                  <a:srgbClr val="0000FF"/>
                </a:solidFill>
                <a:effectLst/>
                <a:uLnTx/>
                <a:uFillTx/>
                <a:latin typeface="Calibri" panose="020F0502020204030204"/>
                <a:ea typeface="+mn-ea"/>
                <a:cs typeface="+mn-cs"/>
              </a:rPr>
              <a:t> 2020, dân số châu Phi chiếm khoảng bao nhiêu % dân số thế giới?</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17%</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4 candies</a:t>
            </a:r>
          </a:p>
        </p:txBody>
      </p:sp>
    </p:spTree>
    <p:extLst>
      <p:ext uri="{BB962C8B-B14F-4D97-AF65-F5344CB8AC3E}">
        <p14:creationId xmlns:p14="http://schemas.microsoft.com/office/powerpoint/2010/main" val="35723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1128936"/>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solidFill>
                  <a:srgbClr val="0000FF"/>
                </a:solidFill>
                <a:latin typeface="Calibri" panose="020F0502020204030204"/>
              </a:rPr>
              <a:t>Câu 8. Số dân châu Phi tăng nhanh trong giai đoạn nào?</a:t>
            </a:r>
            <a:endParaRPr kumimoji="0" lang="en-US" sz="3200" b="1"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5" name="Rectangle 4"/>
          <p:cNvSpPr/>
          <p:nvPr/>
        </p:nvSpPr>
        <p:spPr>
          <a:xfrm>
            <a:off x="2203822" y="383473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rgbClr val="002060"/>
                </a:solidFill>
              </a:rPr>
              <a:t>từ những năm 50 của thế kỉ 20</a:t>
            </a:r>
          </a:p>
        </p:txBody>
      </p:sp>
      <p:sp>
        <p:nvSpPr>
          <p:cNvPr id="15" name="Rectangle 14"/>
          <p:cNvSpPr/>
          <p:nvPr/>
        </p:nvSpPr>
        <p:spPr>
          <a:xfrm>
            <a:off x="3035899" y="3013502"/>
            <a:ext cx="612020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mn-cs"/>
              </a:rPr>
              <a:t>You are given 7 candies</a:t>
            </a:r>
          </a:p>
        </p:txBody>
      </p:sp>
    </p:spTree>
    <p:extLst>
      <p:ext uri="{BB962C8B-B14F-4D97-AF65-F5344CB8AC3E}">
        <p14:creationId xmlns:p14="http://schemas.microsoft.com/office/powerpoint/2010/main" val="33761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1486</Words>
  <Application>Microsoft Office PowerPoint</Application>
  <PresentationFormat>Widescreen</PresentationFormat>
  <Paragraphs>146</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 Light</vt:lpstr>
      <vt:lpstr>Times New Roman</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110</cp:revision>
  <dcterms:created xsi:type="dcterms:W3CDTF">2018-04-11T05:48:28Z</dcterms:created>
  <dcterms:modified xsi:type="dcterms:W3CDTF">2025-03-29T09:26:56Z</dcterms:modified>
</cp:coreProperties>
</file>