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180"/>
  </p:notesMasterIdLst>
  <p:sldIdLst>
    <p:sldId id="257" r:id="rId6"/>
    <p:sldId id="256" r:id="rId7"/>
    <p:sldId id="258" r:id="rId8"/>
    <p:sldId id="260" r:id="rId9"/>
    <p:sldId id="265" r:id="rId10"/>
    <p:sldId id="259" r:id="rId11"/>
    <p:sldId id="261" r:id="rId12"/>
    <p:sldId id="262" r:id="rId13"/>
    <p:sldId id="263" r:id="rId14"/>
    <p:sldId id="264" r:id="rId15"/>
    <p:sldId id="266" r:id="rId16"/>
    <p:sldId id="268" r:id="rId17"/>
    <p:sldId id="267" r:id="rId18"/>
    <p:sldId id="429" r:id="rId19"/>
    <p:sldId id="430" r:id="rId20"/>
    <p:sldId id="270" r:id="rId21"/>
    <p:sldId id="271" r:id="rId22"/>
    <p:sldId id="269"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4" r:id="rId45"/>
    <p:sldId id="293" r:id="rId46"/>
    <p:sldId id="295" r:id="rId47"/>
    <p:sldId id="296" r:id="rId48"/>
    <p:sldId id="297" r:id="rId49"/>
    <p:sldId id="298" r:id="rId50"/>
    <p:sldId id="299" r:id="rId51"/>
    <p:sldId id="300" r:id="rId52"/>
    <p:sldId id="301" r:id="rId53"/>
    <p:sldId id="302" r:id="rId54"/>
    <p:sldId id="303" r:id="rId55"/>
    <p:sldId id="304" r:id="rId56"/>
    <p:sldId id="305" r:id="rId57"/>
    <p:sldId id="307" r:id="rId58"/>
    <p:sldId id="306" r:id="rId59"/>
    <p:sldId id="308" r:id="rId60"/>
    <p:sldId id="309" r:id="rId61"/>
    <p:sldId id="310" r:id="rId62"/>
    <p:sldId id="311" r:id="rId63"/>
    <p:sldId id="312" r:id="rId64"/>
    <p:sldId id="313" r:id="rId65"/>
    <p:sldId id="317" r:id="rId66"/>
    <p:sldId id="314" r:id="rId67"/>
    <p:sldId id="315" r:id="rId68"/>
    <p:sldId id="316" r:id="rId69"/>
    <p:sldId id="318" r:id="rId70"/>
    <p:sldId id="319" r:id="rId71"/>
    <p:sldId id="321" r:id="rId72"/>
    <p:sldId id="320" r:id="rId73"/>
    <p:sldId id="323" r:id="rId74"/>
    <p:sldId id="324" r:id="rId75"/>
    <p:sldId id="325" r:id="rId76"/>
    <p:sldId id="326" r:id="rId77"/>
    <p:sldId id="327" r:id="rId78"/>
    <p:sldId id="322" r:id="rId79"/>
    <p:sldId id="328" r:id="rId80"/>
    <p:sldId id="329" r:id="rId81"/>
    <p:sldId id="330" r:id="rId82"/>
    <p:sldId id="331" r:id="rId83"/>
    <p:sldId id="332" r:id="rId84"/>
    <p:sldId id="333" r:id="rId85"/>
    <p:sldId id="334" r:id="rId86"/>
    <p:sldId id="335" r:id="rId87"/>
    <p:sldId id="336" r:id="rId88"/>
    <p:sldId id="337" r:id="rId89"/>
    <p:sldId id="339" r:id="rId90"/>
    <p:sldId id="338" r:id="rId91"/>
    <p:sldId id="340" r:id="rId92"/>
    <p:sldId id="341" r:id="rId93"/>
    <p:sldId id="342" r:id="rId94"/>
    <p:sldId id="346" r:id="rId95"/>
    <p:sldId id="343" r:id="rId96"/>
    <p:sldId id="344" r:id="rId97"/>
    <p:sldId id="345" r:id="rId98"/>
    <p:sldId id="347" r:id="rId99"/>
    <p:sldId id="348" r:id="rId100"/>
    <p:sldId id="350" r:id="rId101"/>
    <p:sldId id="351" r:id="rId102"/>
    <p:sldId id="349"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6" r:id="rId175"/>
    <p:sldId id="423" r:id="rId176"/>
    <p:sldId id="424" r:id="rId177"/>
    <p:sldId id="425" r:id="rId178"/>
    <p:sldId id="427" r:id="rId1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pos="7272" userDrawn="1">
          <p15:clr>
            <a:srgbClr val="A4A3A4"/>
          </p15:clr>
        </p15:guide>
        <p15:guide id="3" orient="horz" pos="672" userDrawn="1">
          <p15:clr>
            <a:srgbClr val="A4A3A4"/>
          </p15:clr>
        </p15:guide>
        <p15:guide id="4" orient="horz" pos="744"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3" d="100"/>
          <a:sy n="73" d="100"/>
        </p:scale>
        <p:origin x="618" y="96"/>
      </p:cViewPr>
      <p:guideLst>
        <p:guide pos="384"/>
        <p:guide pos="7272"/>
        <p:guide orient="horz" pos="672"/>
        <p:guide orient="horz" pos="744"/>
        <p:guide orient="horz" pos="3912"/>
        <p:guide orient="horz" pos="3864"/>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C5E29-5885-4F20-8090-AEB3258B9914}"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99063-7BF9-488E-88A2-182EA455C7F3}" type="slidenum">
              <a:rPr lang="en-US" smtClean="0"/>
              <a:t>‹#›</a:t>
            </a:fld>
            <a:endParaRPr lang="en-US"/>
          </a:p>
        </p:txBody>
      </p:sp>
    </p:spTree>
    <p:extLst>
      <p:ext uri="{BB962C8B-B14F-4D97-AF65-F5344CB8AC3E}">
        <p14:creationId xmlns:p14="http://schemas.microsoft.com/office/powerpoint/2010/main" val="24925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399063-7BF9-488E-88A2-182EA455C7F3}" type="slidenum">
              <a:rPr lang="en-US" smtClean="0"/>
              <a:t>66</a:t>
            </a:fld>
            <a:endParaRPr lang="en-US"/>
          </a:p>
        </p:txBody>
      </p:sp>
    </p:spTree>
    <p:extLst>
      <p:ext uri="{BB962C8B-B14F-4D97-AF65-F5344CB8AC3E}">
        <p14:creationId xmlns:p14="http://schemas.microsoft.com/office/powerpoint/2010/main" val="204234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47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9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2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1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61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1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185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25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190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15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994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998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78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76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700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764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23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200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88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523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423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363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236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875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25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368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688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11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78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859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40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55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660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918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54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531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3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818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980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995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321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948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906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7211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47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508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83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17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06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99063-7BF9-488E-88A2-182EA455C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03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04C177-20F8-4E63-9A9C-2DC2D153D9C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298047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4C177-20F8-4E63-9A9C-2DC2D153D9C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37633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4C177-20F8-4E63-9A9C-2DC2D153D9C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2877253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73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83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94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76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716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488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020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58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04C177-20F8-4E63-9A9C-2DC2D153D9C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1957678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68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123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967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9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815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335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381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29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6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08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04C177-20F8-4E63-9A9C-2DC2D153D9C9}" type="datetimeFigureOut">
              <a:rPr lang="en-US" smtClean="0"/>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1701405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75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52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37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25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190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627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6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456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99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21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04C177-20F8-4E63-9A9C-2DC2D153D9C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302214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40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938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180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102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555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22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5339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6237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6929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855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04C177-20F8-4E63-9A9C-2DC2D153D9C9}" type="datetimeFigureOut">
              <a:rPr lang="en-US" smtClean="0"/>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2728120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6863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807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437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7222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1386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036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04C177-20F8-4E63-9A9C-2DC2D153D9C9}" type="datetimeFigureOut">
              <a:rPr lang="en-US" smtClean="0"/>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307860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4C177-20F8-4E63-9A9C-2DC2D153D9C9}" type="datetimeFigureOut">
              <a:rPr lang="en-US" smtClean="0"/>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192873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04C177-20F8-4E63-9A9C-2DC2D153D9C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425568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04C177-20F8-4E63-9A9C-2DC2D153D9C9}" type="datetimeFigureOut">
              <a:rPr lang="en-US" smtClean="0"/>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FA08D-9AF5-431A-B32A-3293F7E2B7F2}" type="slidenum">
              <a:rPr lang="en-US" smtClean="0"/>
              <a:t>‹#›</a:t>
            </a:fld>
            <a:endParaRPr lang="en-US"/>
          </a:p>
        </p:txBody>
      </p:sp>
    </p:spTree>
    <p:extLst>
      <p:ext uri="{BB962C8B-B14F-4D97-AF65-F5344CB8AC3E}">
        <p14:creationId xmlns:p14="http://schemas.microsoft.com/office/powerpoint/2010/main" val="159227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4C177-20F8-4E63-9A9C-2DC2D153D9C9}" type="datetimeFigureOut">
              <a:rPr lang="en-US" smtClean="0"/>
              <a:t>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A08D-9AF5-431A-B32A-3293F7E2B7F2}" type="slidenum">
              <a:rPr lang="en-US" smtClean="0"/>
              <a:t>‹#›</a:t>
            </a:fld>
            <a:endParaRPr lang="en-US"/>
          </a:p>
        </p:txBody>
      </p:sp>
    </p:spTree>
    <p:extLst>
      <p:ext uri="{BB962C8B-B14F-4D97-AF65-F5344CB8AC3E}">
        <p14:creationId xmlns:p14="http://schemas.microsoft.com/office/powerpoint/2010/main" val="260784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7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95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000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09/02/2026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1352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gif"/><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40.png"/></Relationships>
</file>

<file path=ppt/slides/_rels/slide10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6.png"/><Relationship Id="rId4" Type="http://schemas.openxmlformats.org/officeDocument/2006/relationships/image" Target="../media/image3.png"/><Relationship Id="rId9" Type="http://schemas.openxmlformats.org/officeDocument/2006/relationships/image" Target="../media/image95.png"/></Relationships>
</file>

<file path=ppt/slides/_rels/slide10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6.png"/><Relationship Id="rId4" Type="http://schemas.openxmlformats.org/officeDocument/2006/relationships/image" Target="../media/image3.png"/><Relationship Id="rId9"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2.wdp"/><Relationship Id="rId5" Type="http://schemas.openxmlformats.org/officeDocument/2006/relationships/image" Target="../media/image5.jpeg"/><Relationship Id="rId10" Type="http://schemas.openxmlformats.org/officeDocument/2006/relationships/image" Target="../media/image98.png"/><Relationship Id="rId4" Type="http://schemas.openxmlformats.org/officeDocument/2006/relationships/image" Target="../media/image3.png"/><Relationship Id="rId9" Type="http://schemas.microsoft.com/office/2007/relationships/hdphoto" Target="../media/hdphoto11.wdp"/></Relationships>
</file>

<file path=ppt/slides/_rels/slide11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microsoft.com/office/2007/relationships/hdphoto" Target="../media/hdphoto13.wdp"/></Relationships>
</file>

<file path=ppt/slides/_rels/slide1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2.jpeg"/><Relationship Id="rId5" Type="http://schemas.openxmlformats.org/officeDocument/2006/relationships/image" Target="../media/image5.jpeg"/><Relationship Id="rId10" Type="http://schemas.microsoft.com/office/2007/relationships/hdphoto" Target="../media/hdphoto14.wdp"/><Relationship Id="rId4" Type="http://schemas.openxmlformats.org/officeDocument/2006/relationships/image" Target="../media/image3.png"/><Relationship Id="rId9" Type="http://schemas.openxmlformats.org/officeDocument/2006/relationships/image" Target="../media/image101.pn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jpeg"/><Relationship Id="rId1" Type="http://schemas.openxmlformats.org/officeDocument/2006/relationships/slideLayout" Target="../slideLayouts/slideLayout24.xml"/><Relationship Id="rId5" Type="http://schemas.openxmlformats.org/officeDocument/2006/relationships/image" Target="../media/image42.jpeg"/><Relationship Id="rId4" Type="http://schemas.openxmlformats.org/officeDocument/2006/relationships/image" Target="../media/image41.jpe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https://www.youtube.com/embed/JVbHcYoNQQA" TargetMode="External"/><Relationship Id="rId5" Type="http://schemas.openxmlformats.org/officeDocument/2006/relationships/image" Target="../media/image105.jpeg"/><Relationship Id="rId4" Type="http://schemas.openxmlformats.org/officeDocument/2006/relationships/image" Target="../media/image104.png"/></Relationships>
</file>

<file path=ppt/slides/_rels/slide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107.png"/></Relationships>
</file>

<file path=ppt/slides/_rels/slide1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1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4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44.png"/></Relationships>
</file>

<file path=ppt/slides/_rels/slide1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jpe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6.png"/><Relationship Id="rId10" Type="http://schemas.openxmlformats.org/officeDocument/2006/relationships/image" Target="../media/image7.jpeg"/><Relationship Id="rId4" Type="http://schemas.openxmlformats.org/officeDocument/2006/relationships/image" Target="../media/image5.jpeg"/><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3.png"/><Relationship Id="rId4" Type="http://schemas.openxmlformats.org/officeDocument/2006/relationships/image" Target="../media/image5.jpe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5.jpe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0.png"/><Relationship Id="rId12"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5.jpe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5.jpe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2.jpe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jpeg"/><Relationship Id="rId5" Type="http://schemas.openxmlformats.org/officeDocument/2006/relationships/image" Target="../media/image6.png"/><Relationship Id="rId10" Type="http://schemas.openxmlformats.org/officeDocument/2006/relationships/image" Target="../media/image60.png"/><Relationship Id="rId4" Type="http://schemas.openxmlformats.org/officeDocument/2006/relationships/image" Target="../media/image5.jpeg"/><Relationship Id="rId9" Type="http://schemas.openxmlformats.org/officeDocument/2006/relationships/image" Target="../media/image42.jpe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5.jpe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microsoft.com/office/2007/relationships/hdphoto" Target="../media/hdphoto5.wdp"/><Relationship Id="rId4" Type="http://schemas.openxmlformats.org/officeDocument/2006/relationships/image" Target="../media/image5.jpe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7.png"/><Relationship Id="rId5" Type="http://schemas.openxmlformats.org/officeDocument/2006/relationships/image" Target="../media/image6.png"/><Relationship Id="rId10" Type="http://schemas.openxmlformats.org/officeDocument/2006/relationships/image" Target="../media/image66.gif"/><Relationship Id="rId4" Type="http://schemas.openxmlformats.org/officeDocument/2006/relationships/image" Target="../media/image5.jpeg"/><Relationship Id="rId9" Type="http://schemas.openxmlformats.org/officeDocument/2006/relationships/image" Target="../media/image65.gif"/></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jpeg"/><Relationship Id="rId9"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1.png"/></Relationships>
</file>

<file path=ppt/slides/_rels/slide5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jpeg"/><Relationship Id="rId9" Type="http://schemas.openxmlformats.org/officeDocument/2006/relationships/image" Target="../media/image35.png"/></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7.png"/></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jpeg"/><Relationship Id="rId5" Type="http://schemas.openxmlformats.org/officeDocument/2006/relationships/image" Target="../media/image6.png"/><Relationship Id="rId10" Type="http://schemas.microsoft.com/office/2007/relationships/hdphoto" Target="../media/hdphoto7.wdp"/><Relationship Id="rId4" Type="http://schemas.openxmlformats.org/officeDocument/2006/relationships/image" Target="../media/image5.jpeg"/><Relationship Id="rId9"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jpeg"/><Relationship Id="rId5" Type="http://schemas.openxmlformats.org/officeDocument/2006/relationships/image" Target="../media/image6.png"/><Relationship Id="rId10" Type="http://schemas.microsoft.com/office/2007/relationships/hdphoto" Target="../media/hdphoto7.wdp"/><Relationship Id="rId4" Type="http://schemas.openxmlformats.org/officeDocument/2006/relationships/image" Target="../media/image5.jpeg"/><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3.png"/></Relationships>
</file>

<file path=ppt/slides/_rels/slide6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4.png"/></Relationships>
</file>

<file path=ppt/slides/_rels/slide6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28.png"/></Relationships>
</file>

<file path=ppt/slides/_rels/slide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7.jpeg"/><Relationship Id="rId4" Type="http://schemas.openxmlformats.org/officeDocument/2006/relationships/image" Target="../media/image3.png"/><Relationship Id="rId9" Type="http://schemas.openxmlformats.org/officeDocument/2006/relationships/image" Target="../media/image28.png"/></Relationships>
</file>

<file path=ppt/slides/_rels/slide6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8.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jpeg"/><Relationship Id="rId9" Type="http://schemas.openxmlformats.org/officeDocument/2006/relationships/image" Target="../media/image29.png"/></Relationships>
</file>

<file path=ppt/slides/_rels/slide7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8.wdp"/><Relationship Id="rId11" Type="http://schemas.openxmlformats.org/officeDocument/2006/relationships/image" Target="../media/image82.png"/><Relationship Id="rId5" Type="http://schemas.openxmlformats.org/officeDocument/2006/relationships/image" Target="../media/image76.png"/><Relationship Id="rId10" Type="http://schemas.microsoft.com/office/2007/relationships/hdphoto" Target="../media/hdphoto10.wdp"/><Relationship Id="rId4" Type="http://schemas.openxmlformats.org/officeDocument/2006/relationships/audio" Target="../media/audio2.wav"/><Relationship Id="rId9"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8.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78.png"/></Relationships>
</file>

<file path=ppt/slides/_rels/slide7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8.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78.png"/></Relationships>
</file>

<file path=ppt/slides/_rels/slide7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8.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78.png"/></Relationships>
</file>

<file path=ppt/slides/_rels/slide7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28.png"/></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7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7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28.png"/></Relationships>
</file>

<file path=ppt/slides/_rels/slide7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4.jpeg"/></Relationships>
</file>

<file path=ppt/slides/_rels/slide8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28.png"/></Relationships>
</file>

<file path=ppt/slides/_rels/slide8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hyperlink" Target="https://vi.wikipedia.org/wiki/Wilhelm_Grimm" TargetMode="External"/><Relationship Id="rId3" Type="http://schemas.openxmlformats.org/officeDocument/2006/relationships/image" Target="../media/image2.jpeg"/><Relationship Id="rId7" Type="http://schemas.openxmlformats.org/officeDocument/2006/relationships/image" Target="../media/image28.png"/><Relationship Id="rId12" Type="http://schemas.openxmlformats.org/officeDocument/2006/relationships/hyperlink" Target="https://vi.wikipedia.org/wiki/Jacob_Grim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s://vi.wikipedia.org/wiki/Anh_em_nh%C3%A0_Grimm" TargetMode="External"/><Relationship Id="rId5" Type="http://schemas.openxmlformats.org/officeDocument/2006/relationships/image" Target="../media/image5.jpeg"/><Relationship Id="rId10" Type="http://schemas.openxmlformats.org/officeDocument/2006/relationships/hyperlink" Target="https://vi.wikipedia.org/wiki/%C4%90%E1%BB%A9c" TargetMode="External"/><Relationship Id="rId4" Type="http://schemas.openxmlformats.org/officeDocument/2006/relationships/image" Target="../media/image3.png"/><Relationship Id="rId9" Type="http://schemas.openxmlformats.org/officeDocument/2006/relationships/hyperlink" Target="https://vi.wikipedia.org/wiki/Truy%E1%BB%87n_c%E1%BB%95_t%C3%ADch" TargetMode="External"/><Relationship Id="rId14" Type="http://schemas.openxmlformats.org/officeDocument/2006/relationships/hyperlink" Target="https://vi.wikipedia.org/wiki/T%E1%BB%95_ch%E1%BB%A9c_Gi%C3%A1o_d%E1%BB%A5c,_Khoa_h%E1%BB%8Dc_v%C3%A0_V%C4%83n_h%C3%B3a_Li%C3%AAn_Hi%E1%BB%87p_Qu%E1%BB%91c"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9.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jpeg"/><Relationship Id="rId9" Type="http://schemas.openxmlformats.org/officeDocument/2006/relationships/image" Target="../media/image35.png"/></Relationships>
</file>

<file path=ppt/slides/_rels/slide9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image" Target="../media/image43.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33.jpeg"/></Relationships>
</file>

<file path=ppt/slides/_rels/slide9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5.jpeg"/><Relationship Id="rId4" Type="http://schemas.openxmlformats.org/officeDocument/2006/relationships/image" Target="../media/image6.png"/><Relationship Id="rId9" Type="http://schemas.openxmlformats.org/officeDocument/2006/relationships/image" Target="../media/image48.png"/></Relationships>
</file>

<file path=ppt/slides/_rels/slide9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5.jpeg"/><Relationship Id="rId4" Type="http://schemas.openxmlformats.org/officeDocument/2006/relationships/image" Target="../media/image6.png"/><Relationship Id="rId9" Type="http://schemas.openxmlformats.org/officeDocument/2006/relationships/image" Target="../media/image48.png"/></Relationships>
</file>

<file path=ppt/slides/_rels/slide9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latin typeface="Brush Script MT" panose="03060802040406070304" pitchFamily="66" charset="0"/>
              </a:rPr>
              <a:t>Ngữ</a:t>
            </a:r>
            <a:r>
              <a:rPr lang="en-US" sz="2000" b="1" dirty="0" smtClean="0">
                <a:latin typeface="Brush Script MT" panose="03060802040406070304" pitchFamily="66" charset="0"/>
              </a:rPr>
              <a:t> </a:t>
            </a:r>
            <a:r>
              <a:rPr lang="en-US" sz="2000" b="1" dirty="0" err="1" smtClean="0">
                <a:latin typeface="Brush Script MT" panose="03060802040406070304" pitchFamily="66" charset="0"/>
              </a:rPr>
              <a:t>văn</a:t>
            </a:r>
            <a:r>
              <a:rPr lang="en-US" sz="2000" b="1" dirty="0" smtClean="0">
                <a:latin typeface="Brush Script MT" panose="03060802040406070304" pitchFamily="66" charset="0"/>
              </a:rPr>
              <a:t> 6</a:t>
            </a:r>
            <a:endParaRPr lang="en-US" sz="2000" b="1" dirty="0">
              <a:latin typeface="Brush Script MT" panose="03060802040406070304" pitchFamily="66" charset="0"/>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3"/>
            <a:ext cx="9158288" cy="728663"/>
          </a:xfrm>
          <a:prstGeom prst="roundRect">
            <a:avLst>
              <a:gd name="adj" fmla="val 50000"/>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Brush Script MT" panose="03060802040406070304" pitchFamily="66" charset="0"/>
              </a:rPr>
              <a:t>*THẾ GIỚI CỔ TÍCH *</a:t>
            </a:r>
            <a:endParaRPr lang="en-US" sz="4000" b="1" dirty="0">
              <a:latin typeface="Brush Script MT" panose="03060802040406070304" pitchFamily="66" charset="0"/>
            </a:endParaRPr>
          </a:p>
        </p:txBody>
      </p:sp>
      <p:pic>
        <p:nvPicPr>
          <p:cNvPr id="31" name="Picture 30"/>
          <p:cNvPicPr>
            <a:picLocks noChangeAspect="1"/>
          </p:cNvPicPr>
          <p:nvPr/>
        </p:nvPicPr>
        <p:blipFill>
          <a:blip r:embed="rId7"/>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7"/>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80825" y="796319"/>
            <a:ext cx="2417650" cy="523220"/>
          </a:xfrm>
          <a:prstGeom prst="rect">
            <a:avLst/>
          </a:prstGeom>
        </p:spPr>
        <p:txBody>
          <a:bodyPr wrap="none">
            <a:spAutoFit/>
          </a:bodyPr>
          <a:lstStyle/>
          <a:p>
            <a:r>
              <a:rPr lang="fr-FR" sz="2800" b="1" dirty="0">
                <a:solidFill>
                  <a:srgbClr val="FF0000"/>
                </a:solidFill>
                <a:latin typeface="Times New Roman" panose="02020603050405020304" pitchFamily="18" charset="0"/>
                <a:ea typeface="Times New Roman" panose="02020603050405020304" pitchFamily="18" charset="0"/>
              </a:rPr>
              <a:t>KHỞI ĐỘNG</a:t>
            </a:r>
            <a:r>
              <a:rPr lang="fr-FR" sz="2800" b="1" dirty="0">
                <a:latin typeface="Times New Roman" panose="02020603050405020304" pitchFamily="18" charset="0"/>
                <a:ea typeface="Times New Roman" panose="02020603050405020304" pitchFamily="18" charset="0"/>
              </a:rPr>
              <a:t> </a:t>
            </a:r>
            <a:endParaRPr lang="en-US" sz="2800" dirty="0"/>
          </a:p>
        </p:txBody>
      </p:sp>
      <p:sp>
        <p:nvSpPr>
          <p:cNvPr id="35" name="TextBox 34"/>
          <p:cNvSpPr txBox="1"/>
          <p:nvPr/>
        </p:nvSpPr>
        <p:spPr>
          <a:xfrm>
            <a:off x="985838" y="1528763"/>
            <a:ext cx="184731" cy="369332"/>
          </a:xfrm>
          <a:prstGeom prst="rect">
            <a:avLst/>
          </a:prstGeom>
          <a:noFill/>
        </p:spPr>
        <p:txBody>
          <a:bodyPr wrap="none" rtlCol="0">
            <a:spAutoFit/>
          </a:bodyPr>
          <a:lstStyle/>
          <a:p>
            <a:endParaRPr lang="en-US" dirty="0"/>
          </a:p>
        </p:txBody>
      </p:sp>
      <p:pic>
        <p:nvPicPr>
          <p:cNvPr id="36" name="Picture 35"/>
          <p:cNvPicPr>
            <a:picLocks noChangeAspect="1"/>
          </p:cNvPicPr>
          <p:nvPr/>
        </p:nvPicPr>
        <p:blipFill>
          <a:blip r:embed="rId9"/>
          <a:stretch>
            <a:fillRect/>
          </a:stretch>
        </p:blipFill>
        <p:spPr>
          <a:xfrm>
            <a:off x="3617680" y="1638400"/>
            <a:ext cx="4943940" cy="4804469"/>
          </a:xfrm>
          <a:prstGeom prst="rect">
            <a:avLst/>
          </a:prstGeom>
        </p:spPr>
      </p:pic>
      <p:sp>
        <p:nvSpPr>
          <p:cNvPr id="37" name="WordArt 10"/>
          <p:cNvSpPr>
            <a:spLocks noChangeArrowheads="1" noChangeShapeType="1" noTextEdit="1"/>
          </p:cNvSpPr>
          <p:nvPr/>
        </p:nvSpPr>
        <p:spPr bwMode="auto">
          <a:xfrm>
            <a:off x="3346450" y="2957115"/>
            <a:ext cx="5486400" cy="140811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TRÒ CHƠI VUI</a:t>
            </a:r>
            <a:endParaRPr lang="en-US"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endParaRPr>
          </a:p>
        </p:txBody>
      </p:sp>
      <p:sp>
        <p:nvSpPr>
          <p:cNvPr id="38" name="WordArt 8"/>
          <p:cNvSpPr>
            <a:spLocks noChangeArrowheads="1" noChangeShapeType="1" noTextEdit="1"/>
          </p:cNvSpPr>
          <p:nvPr/>
        </p:nvSpPr>
        <p:spPr bwMode="auto">
          <a:xfrm>
            <a:off x="2565400" y="1481232"/>
            <a:ext cx="7048500" cy="385763"/>
          </a:xfrm>
          <a:prstGeom prst="rect">
            <a:avLst/>
          </a:prstGeom>
          <a:extLst>
            <a:ext uri="{91240B29-F687-4F45-9708-019B960494DF}">
              <a14:hiddenLine xmlns:a14="http://schemas.microsoft.com/office/drawing/2010/main" w="9525">
                <a:solidFill>
                  <a:srgbClr val="0000FF"/>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dirty="0" smtClean="0">
                <a:solidFill>
                  <a:srgbClr val="FF33CC"/>
                </a:solidFill>
                <a:effectLst>
                  <a:prstShdw prst="shdw13" dist="63500" dir="13987806">
                    <a:srgbClr val="FFFF00">
                      <a:alpha val="50000"/>
                    </a:srgbClr>
                  </a:prstShdw>
                </a:effectLst>
                <a:latin typeface="Times New Roman" panose="02020603050405020304" pitchFamily="18" charset="0"/>
                <a:cs typeface="Times New Roman" panose="02020603050405020304" pitchFamily="18" charset="0"/>
              </a:rPr>
              <a:t>NHÌN HÌNH ĐOÁN TRUYỆN</a:t>
            </a:r>
          </a:p>
        </p:txBody>
      </p:sp>
      <p:pic>
        <p:nvPicPr>
          <p:cNvPr id="39" name="Picture 6"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5094" y="1918041"/>
            <a:ext cx="6819900"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11"/>
          <a:srcRect l="4511" t="15785" r="28889" b="15785"/>
          <a:stretch>
            <a:fillRect/>
          </a:stretch>
        </p:blipFill>
        <p:spPr>
          <a:xfrm>
            <a:off x="643109" y="1239780"/>
            <a:ext cx="1579562" cy="1316630"/>
          </a:xfrm>
          <a:custGeom>
            <a:avLst/>
            <a:gdLst>
              <a:gd name="connsiteX0" fmla="*/ 789781 w 1579562"/>
              <a:gd name="connsiteY0" fmla="*/ 0 h 1316630"/>
              <a:gd name="connsiteX1" fmla="*/ 1579562 w 1579562"/>
              <a:gd name="connsiteY1" fmla="*/ 658315 h 1316630"/>
              <a:gd name="connsiteX2" fmla="*/ 789781 w 1579562"/>
              <a:gd name="connsiteY2" fmla="*/ 1316630 h 1316630"/>
              <a:gd name="connsiteX3" fmla="*/ 0 w 1579562"/>
              <a:gd name="connsiteY3" fmla="*/ 658315 h 1316630"/>
              <a:gd name="connsiteX4" fmla="*/ 789781 w 1579562"/>
              <a:gd name="connsiteY4" fmla="*/ 0 h 131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562" h="1316630">
                <a:moveTo>
                  <a:pt x="789781" y="0"/>
                </a:moveTo>
                <a:cubicBezTo>
                  <a:pt x="1225965" y="0"/>
                  <a:pt x="1579562" y="294738"/>
                  <a:pt x="1579562" y="658315"/>
                </a:cubicBezTo>
                <a:cubicBezTo>
                  <a:pt x="1579562" y="1021892"/>
                  <a:pt x="1225965" y="1316630"/>
                  <a:pt x="789781" y="1316630"/>
                </a:cubicBezTo>
                <a:cubicBezTo>
                  <a:pt x="353597" y="1316630"/>
                  <a:pt x="0" y="1021892"/>
                  <a:pt x="0" y="658315"/>
                </a:cubicBezTo>
                <a:cubicBezTo>
                  <a:pt x="0" y="294738"/>
                  <a:pt x="353597" y="0"/>
                  <a:pt x="789781" y="0"/>
                </a:cubicBezTo>
                <a:close/>
              </a:path>
            </a:pathLst>
          </a:custGeom>
        </p:spPr>
      </p:pic>
    </p:spTree>
    <p:extLst>
      <p:ext uri="{BB962C8B-B14F-4D97-AF65-F5344CB8AC3E}">
        <p14:creationId xmlns:p14="http://schemas.microsoft.com/office/powerpoint/2010/main" val="38399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2000"/>
                                        <p:tgtEl>
                                          <p:spTgt spid="37"/>
                                        </p:tgtEl>
                                      </p:cBhvr>
                                    </p:animEffect>
                                  </p:childTnLst>
                                </p:cTn>
                              </p:par>
                              <p:par>
                                <p:cTn id="8" presetID="8" presetClass="emph" presetSubtype="0" repeatCount="indefinite" fill="hold" nodeType="withEffect">
                                  <p:stCondLst>
                                    <p:cond delay="0"/>
                                  </p:stCondLst>
                                  <p:childTnLst>
                                    <p:animRot by="21600000">
                                      <p:cBhvr>
                                        <p:cTn id="9" dur="5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effectLst/>
              <a:uLnTx/>
              <a:uFillTx/>
              <a:latin typeface="Calibri" panose="020F0502020204030204"/>
              <a:cs typeface="+mn-cs"/>
            </a:endParaRPr>
          </a:p>
        </p:txBody>
      </p:sp>
      <p:sp>
        <p:nvSpPr>
          <p:cNvPr id="7" name="Rectangle 6"/>
          <p:cNvSpPr/>
          <p:nvPr/>
        </p:nvSpPr>
        <p:spPr>
          <a:xfrm>
            <a:off x="329405" y="1129773"/>
            <a:ext cx="8353425" cy="1237262"/>
          </a:xfrm>
          <a:prstGeom prst="rect">
            <a:avLst/>
          </a:prstGeom>
        </p:spPr>
        <p:txBody>
          <a:bodyPr wrap="square">
            <a:spAutoFit/>
          </a:bodyPr>
          <a:lstStyle/>
          <a:p>
            <a:pPr marR="30480" algn="just">
              <a:lnSpc>
                <a:spcPct val="115000"/>
              </a:lnSpc>
              <a:spcAft>
                <a:spcPts val="1200"/>
              </a:spcAft>
            </a:pPr>
            <a:r>
              <a:rPr lang="en-US" sz="2800" b="1" dirty="0">
                <a:solidFill>
                  <a:srgbClr val="0000FF"/>
                </a:solidFill>
                <a:latin typeface="Times New Roman" panose="02020603050405020304" pitchFamily="18" charset="0"/>
                <a:ea typeface="Calibri" panose="020F0502020204030204" pitchFamily="34" charset="0"/>
              </a:rPr>
              <a:t>II. </a:t>
            </a:r>
            <a:r>
              <a:rPr lang="en-US" sz="2800" b="1" dirty="0" err="1">
                <a:solidFill>
                  <a:srgbClr val="0000FF"/>
                </a:solidFill>
                <a:latin typeface="Times New Roman" panose="02020603050405020304" pitchFamily="18" charset="0"/>
                <a:ea typeface="Calibri" panose="020F0502020204030204" pitchFamily="34" charset="0"/>
              </a:rPr>
              <a:t>Đọc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tìm</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hiểu</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chung</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văn</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bản</a:t>
            </a:r>
            <a:r>
              <a:rPr lang="en-US" sz="2800" b="1" dirty="0">
                <a:solidFill>
                  <a:srgbClr val="0000FF"/>
                </a:solidFill>
                <a:latin typeface="Times New Roman" panose="02020603050405020304" pitchFamily="18" charset="0"/>
                <a:ea typeface="Calibri" panose="020F0502020204030204" pitchFamily="34" charset="0"/>
              </a:rPr>
              <a:t> </a:t>
            </a:r>
            <a:r>
              <a:rPr lang="en-US" sz="2800" b="1" i="1" dirty="0" err="1">
                <a:solidFill>
                  <a:srgbClr val="0000FF"/>
                </a:solidFill>
                <a:latin typeface="Times New Roman" panose="02020603050405020304" pitchFamily="18" charset="0"/>
                <a:ea typeface="Calibri" panose="020F0502020204030204" pitchFamily="34" charset="0"/>
              </a:rPr>
              <a:t>Thạch</a:t>
            </a:r>
            <a:r>
              <a:rPr lang="en-US" sz="2800" b="1" i="1" dirty="0">
                <a:solidFill>
                  <a:srgbClr val="0000FF"/>
                </a:solidFill>
                <a:latin typeface="Times New Roman" panose="02020603050405020304" pitchFamily="18" charset="0"/>
                <a:ea typeface="Calibri" panose="020F0502020204030204" pitchFamily="34" charset="0"/>
              </a:rPr>
              <a:t> </a:t>
            </a:r>
            <a:r>
              <a:rPr lang="en-US" sz="2800" b="1" i="1" dirty="0" err="1">
                <a:solidFill>
                  <a:srgbClr val="0000FF"/>
                </a:solidFill>
                <a:latin typeface="Times New Roman" panose="02020603050405020304" pitchFamily="18" charset="0"/>
                <a:ea typeface="Calibri" panose="020F0502020204030204" pitchFamily="34" charset="0"/>
              </a:rPr>
              <a:t>Sanh</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1. </a:t>
            </a:r>
            <a:r>
              <a:rPr lang="en-US" sz="2800" b="1" dirty="0" err="1">
                <a:solidFill>
                  <a:srgbClr val="000000"/>
                </a:solidFill>
                <a:latin typeface="Times New Roman" panose="02020603050405020304" pitchFamily="18" charset="0"/>
                <a:ea typeface="Calibri" panose="020F0502020204030204" pitchFamily="34" charset="0"/>
              </a:rPr>
              <a:t>Đọc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chú</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thích</a:t>
            </a:r>
            <a:endParaRPr lang="en-US" sz="2800" dirty="0">
              <a:effectLst/>
              <a:latin typeface="Times New Roman" panose="02020603050405020304" pitchFamily="18" charset="0"/>
              <a:ea typeface="Calibri" panose="020F0502020204030204" pitchFamily="34" charset="0"/>
            </a:endParaRPr>
          </a:p>
        </p:txBody>
      </p:sp>
      <p:pic>
        <p:nvPicPr>
          <p:cNvPr id="30" name="Picture 2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t="5956"/>
          <a:stretch>
            <a:fillRect/>
          </a:stretch>
        </p:blipFill>
        <p:spPr>
          <a:xfrm>
            <a:off x="3686174" y="2367035"/>
            <a:ext cx="7634839" cy="3868666"/>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9" name="Rectangle 8"/>
          <p:cNvSpPr/>
          <p:nvPr/>
        </p:nvSpPr>
        <p:spPr>
          <a:xfrm>
            <a:off x="5826123" y="3414194"/>
            <a:ext cx="3613945" cy="2187587"/>
          </a:xfrm>
          <a:prstGeom prst="rect">
            <a:avLst/>
          </a:prstGeom>
        </p:spPr>
        <p:txBody>
          <a:bodyPr wrap="square">
            <a:spAutoFit/>
          </a:bodyPr>
          <a:lstStyle/>
          <a:p>
            <a:pPr marR="30480" lvl="0">
              <a:lnSpc>
                <a:spcPct val="115000"/>
              </a:lnSpc>
              <a:spcAft>
                <a:spcPts val="1200"/>
              </a:spcAft>
              <a:buSzPts val="1300"/>
            </a:pPr>
            <a:r>
              <a:rPr lang="en-US" sz="2000" dirty="0" err="1">
                <a:solidFill>
                  <a:srgbClr val="000000"/>
                </a:solidFill>
                <a:latin typeface="Times New Roman" panose="02020603050405020304" pitchFamily="18" charset="0"/>
                <a:ea typeface="Calibri" panose="020F0502020204030204" pitchFamily="34" charset="0"/>
              </a:rPr>
              <a:t>Đ</a:t>
            </a:r>
            <a:r>
              <a:rPr lang="en-US" sz="2000" dirty="0" err="1" smtClean="0">
                <a:solidFill>
                  <a:srgbClr val="000000"/>
                </a:solidFill>
                <a:latin typeface="Times New Roman" panose="02020603050405020304" pitchFamily="18" charset="0"/>
                <a:ea typeface="Calibri" panose="020F0502020204030204" pitchFamily="34" charset="0"/>
              </a:rPr>
              <a:t>ọc</a:t>
            </a:r>
            <a:r>
              <a:rPr lang="en-US" sz="2000" dirty="0" smtClean="0">
                <a:solidFill>
                  <a:srgbClr val="000000"/>
                </a:solidFill>
                <a:latin typeface="Times New Roman" panose="02020603050405020304" pitchFamily="18" charset="0"/>
                <a:ea typeface="Calibri" panose="020F0502020204030204" pitchFamily="34" charset="0"/>
              </a:rPr>
              <a:t> </a:t>
            </a:r>
            <a:r>
              <a:rPr lang="vi-VN" sz="2000" dirty="0">
                <a:solidFill>
                  <a:srgbClr val="000000"/>
                </a:solidFill>
                <a:latin typeface="Times New Roman" panose="02020603050405020304" pitchFamily="18" charset="0"/>
                <a:ea typeface="Calibri" panose="020F0502020204030204" pitchFamily="34" charset="0"/>
              </a:rPr>
              <a:t>to, rõ ràng, nhấn mạnh những chiến công của Thạch Sanh. Thể hiện giọng của từng nhân vật: Thạch Sanh thật thà, tin người; mẹ con Lí Thông nham hiểm, độc ác.</a:t>
            </a:r>
            <a:endParaRPr lang="en-US" sz="20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479303" y="2338749"/>
            <a:ext cx="3729568" cy="2382191"/>
          </a:xfrm>
          <a:prstGeom prst="rect">
            <a:avLst/>
          </a:prstGeom>
        </p:spPr>
        <p:txBody>
          <a:bodyPr wrap="square">
            <a:spAutoFit/>
          </a:bodyPr>
          <a:lstStyle/>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Đọc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 </a:t>
            </a:r>
            <a:endParaRPr lang="en-US" sz="28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vi-VN" sz="2800" dirty="0">
                <a:solidFill>
                  <a:srgbClr val="000000"/>
                </a:solidFill>
                <a:latin typeface="Times New Roman" panose="02020603050405020304" pitchFamily="18" charset="0"/>
                <a:ea typeface="Calibri" panose="020F0502020204030204" pitchFamily="34" charset="0"/>
              </a:rPr>
              <a:t>( SGK-T</a:t>
            </a:r>
            <a:r>
              <a:rPr lang="en-US" sz="2800" dirty="0">
                <a:solidFill>
                  <a:srgbClr val="000000"/>
                </a:solidFill>
                <a:latin typeface="Times New Roman" panose="02020603050405020304" pitchFamily="18" charset="0"/>
                <a:ea typeface="Calibri" panose="020F0502020204030204" pitchFamily="34" charset="0"/>
              </a:rPr>
              <a:t>26 </a:t>
            </a:r>
            <a:r>
              <a:rPr lang="en-US" sz="28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800" dirty="0">
                <a:solidFill>
                  <a:srgbClr val="000000"/>
                </a:solidFill>
                <a:latin typeface="Times New Roman" panose="02020603050405020304" pitchFamily="18" charset="0"/>
                <a:ea typeface="Calibri" panose="020F0502020204030204" pitchFamily="34" charset="0"/>
              </a:rPr>
              <a:t>29</a:t>
            </a:r>
            <a:r>
              <a:rPr lang="vi-VN"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764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1000"/>
                                        <p:tgtEl>
                                          <p:spTgt spid="11">
                                            <p:txEl>
                                              <p:pRg st="1" end="1"/>
                                            </p:txEl>
                                          </p:spTgt>
                                        </p:tgtEl>
                                      </p:cBhvr>
                                    </p:animEffect>
                                    <p:anim calcmode="lin" valueType="num">
                                      <p:cBhvr>
                                        <p:cTn id="2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1000"/>
                                        <p:tgtEl>
                                          <p:spTgt spid="11">
                                            <p:txEl>
                                              <p:pRg st="2" end="2"/>
                                            </p:txEl>
                                          </p:spTgt>
                                        </p:tgtEl>
                                      </p:cBhvr>
                                    </p:animEffect>
                                    <p:anim calcmode="lin" valueType="num">
                                      <p:cBhvr>
                                        <p:cTn id="3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15165" y="108256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15165" y="1529616"/>
            <a:ext cx="8645637"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trừng phạt và những thử thách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4082637" y="2246058"/>
            <a:ext cx="7619239" cy="3754874"/>
          </a:xfrm>
          <a:prstGeom prst="rect">
            <a:avLst/>
          </a:prstGeom>
        </p:spPr>
        <p:txBody>
          <a:bodyPr wrap="square">
            <a:spAutoFit/>
          </a:bodyPr>
          <a:lstStyle/>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thách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T</a:t>
            </a:r>
            <a:r>
              <a:rPr lang="vi-VN" sz="3200" dirty="0">
                <a:solidFill>
                  <a:srgbClr val="000000"/>
                </a:solidFill>
                <a:latin typeface="Times New Roman" panose="02020603050405020304" pitchFamily="18" charset="0"/>
                <a:ea typeface="Times New Roman" panose="02020603050405020304" pitchFamily="18" charset="0"/>
              </a:rPr>
              <a:t>rừng phạt tính kiêu căng, ngông cuồng</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 Thể hiện tình yêu</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G</a:t>
            </a:r>
            <a:r>
              <a:rPr lang="vi-VN" sz="3200" dirty="0">
                <a:solidFill>
                  <a:srgbClr val="000000"/>
                </a:solidFill>
                <a:latin typeface="Times New Roman" panose="02020603050405020304" pitchFamily="18" charset="0"/>
                <a:ea typeface="Times New Roman" panose="02020603050405020304" pitchFamily="18" charset="0"/>
              </a:rPr>
              <a:t>iúp công chúa nhận ra những điều sai trái của mình mà biết sửa sai. </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Mô</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quen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thuộc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tích</a:t>
            </a:r>
            <a:endParaRPr lang="en-US" sz="3200" dirty="0">
              <a:latin typeface="Times New Roman" panose="02020603050405020304" pitchFamily="18" charset="0"/>
              <a:ea typeface="Times New Roman" panose="02020603050405020304" pitchFamily="18" charset="0"/>
            </a:endParaRPr>
          </a:p>
          <a:p>
            <a:pPr>
              <a:spcAft>
                <a:spcPts val="0"/>
              </a:spcAft>
            </a:pPr>
            <a:r>
              <a:rPr lang="en-US" sz="1400" dirty="0">
                <a:solidFill>
                  <a:srgbClr val="000000"/>
                </a:solidFill>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8"/>
          <a:stretch>
            <a:fillRect/>
          </a:stretch>
        </p:blipFill>
        <p:spPr>
          <a:xfrm>
            <a:off x="814387" y="1759249"/>
            <a:ext cx="3068638" cy="40166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654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04825" y="1305279"/>
            <a:ext cx="6624638" cy="4832092"/>
          </a:xfrm>
          <a:prstGeom prst="rect">
            <a:avLst/>
          </a:prstGeom>
        </p:spPr>
        <p:txBody>
          <a:bodyPr wrap="square">
            <a:spAutoFit/>
          </a:bodyPr>
          <a:lstStyle/>
          <a:p>
            <a:pPr>
              <a:spcAft>
                <a:spcPts val="0"/>
              </a:spcAft>
            </a:pPr>
            <a:r>
              <a:rPr lang="en-US" sz="2800" b="1" dirty="0">
                <a:latin typeface="Times New Roman" panose="02020603050405020304" pitchFamily="18" charset="0"/>
                <a:ea typeface="Calibri" panose="020F0502020204030204" pitchFamily="34" charset="0"/>
              </a:rPr>
              <a:t>2. </a:t>
            </a:r>
            <a:r>
              <a:rPr lang="en-US" sz="2800" b="1" dirty="0" err="1">
                <a:latin typeface="Times New Roman" panose="02020603050405020304" pitchFamily="18" charset="0"/>
                <a:ea typeface="Calibri" panose="020F0502020204030204" pitchFamily="34" charset="0"/>
              </a:rPr>
              <a:t>Nhân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Vua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chòe</a:t>
            </a:r>
            <a:r>
              <a:rPr lang="en-US" sz="2800" b="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latin typeface="Times New Roman" panose="02020603050405020304" pitchFamily="18" charset="0"/>
                <a:ea typeface="Calibri" panose="020F0502020204030204" pitchFamily="34" charset="0"/>
              </a:rPr>
              <a:t>- Trong câu chuyện này, nhân vật Vua chích chòe đã đóng giả là người hát rong, với mục đích chính là đưa ra các thử thách cho nàng công chúa, dạy cho nàng một bài học và uốn nắn tính kiêu ngạo của nàng.</a:t>
            </a:r>
            <a:endParaRPr lang="en-US" sz="2800" dirty="0">
              <a:latin typeface="Times New Roman" panose="02020603050405020304" pitchFamily="18" charset="0"/>
              <a:ea typeface="Calibri" panose="020F0502020204030204" pitchFamily="34" charset="0"/>
            </a:endParaRPr>
          </a:p>
          <a:p>
            <a:pPr>
              <a:spcAft>
                <a:spcPts val="0"/>
              </a:spcAft>
            </a:pPr>
            <a:r>
              <a:rPr lang="vi-VN" sz="2800" dirty="0">
                <a:latin typeface="Times New Roman" panose="02020603050405020304" pitchFamily="18" charset="0"/>
                <a:ea typeface="Calibri" panose="020F0502020204030204" pitchFamily="34" charset="0"/>
              </a:rPr>
              <a:t>- Vì là nhân vật chức năng nên chỉ khi hoàn thành nhiệm vụ, nhân vật mới cởi bỏ lốt hóa trang và trở lại với thân phận thật của mình.</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err="1">
                <a:latin typeface="Times New Roman" panose="02020603050405020304" pitchFamily="18" charset="0"/>
                <a:ea typeface="Calibri" panose="020F0502020204030204" pitchFamily="34" charset="0"/>
              </a:rPr>
              <a:t>Đây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mô</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hấp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dẫn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đóng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vai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giả</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mạo</a:t>
            </a:r>
            <a:r>
              <a:rPr lang="en-US" sz="2800" i="1"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12" name="Picture 11"/>
          <p:cNvPicPr>
            <a:picLocks noChangeAspect="1"/>
          </p:cNvPicPr>
          <p:nvPr/>
        </p:nvPicPr>
        <p:blipFill>
          <a:blip r:embed="rId8"/>
          <a:stretch>
            <a:fillRect/>
          </a:stretch>
        </p:blipFill>
        <p:spPr>
          <a:xfrm>
            <a:off x="7529513" y="1943097"/>
            <a:ext cx="3829049" cy="3405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3329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1000"/>
                                        <p:tgtEl>
                                          <p:spTgt spid="11">
                                            <p:txEl>
                                              <p:pRg st="3" end="3"/>
                                            </p:txEl>
                                          </p:spTgt>
                                        </p:tgtEl>
                                      </p:cBhvr>
                                    </p:animEffect>
                                    <p:anim calcmode="lin" valueType="num">
                                      <p:cBhvr>
                                        <p:cTn id="2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433868"/>
            <a:ext cx="10858500" cy="4259628"/>
          </a:xfrm>
          <a:prstGeom prst="rect">
            <a:avLst/>
          </a:prstGeom>
        </p:spPr>
        <p:txBody>
          <a:bodyPr>
            <a:spAutoFit/>
          </a:bodyPr>
          <a:lstStyle/>
          <a:p>
            <a:pPr marR="30480" algn="just">
              <a:lnSpc>
                <a:spcPct val="115000"/>
              </a:lnSpc>
              <a:spcAft>
                <a:spcPts val="1200"/>
              </a:spcAft>
            </a:pPr>
            <a:r>
              <a:rPr lang="en-US" sz="3200" b="1" dirty="0">
                <a:latin typeface="Times New Roman" panose="02020603050405020304" pitchFamily="18" charset="0"/>
                <a:ea typeface="Calibri" panose="020F0502020204030204" pitchFamily="34" charset="0"/>
              </a:rPr>
              <a:t>3. </a:t>
            </a:r>
            <a:r>
              <a:rPr lang="vi-VN" sz="3200" b="1" dirty="0">
                <a:latin typeface="Times New Roman" panose="02020603050405020304" pitchFamily="18" charset="0"/>
                <a:ea typeface="Calibri" panose="020F0502020204030204" pitchFamily="34" charset="0"/>
              </a:rPr>
              <a:t>Kết thúc và bài học rút ra</a:t>
            </a:r>
            <a:endParaRPr lang="en-US" sz="3200" dirty="0">
              <a:latin typeface="Times New Roman" panose="02020603050405020304" pitchFamily="18" charset="0"/>
              <a:ea typeface="Calibri" panose="020F0502020204030204" pitchFamily="34" charset="0"/>
            </a:endParaRPr>
          </a:p>
          <a:p>
            <a:pPr algn="just">
              <a:spcAft>
                <a:spcPts val="0"/>
              </a:spcAft>
            </a:pPr>
            <a:r>
              <a:rPr lang="en-US" sz="3200" b="1" dirty="0">
                <a:latin typeface="Times New Roman" panose="02020603050405020304" pitchFamily="18" charset="0"/>
                <a:ea typeface="Times New Roman" panose="02020603050405020304" pitchFamily="18" charset="0"/>
              </a:rPr>
              <a:t>a. </a:t>
            </a:r>
            <a:r>
              <a:rPr lang="en-US" sz="3200" b="1" dirty="0" err="1">
                <a:latin typeface="Times New Roman" panose="02020603050405020304" pitchFamily="18" charset="0"/>
                <a:ea typeface="Times New Roman" panose="02020603050405020304" pitchFamily="18" charset="0"/>
              </a:rPr>
              <a:t>Kết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thúc</a:t>
            </a:r>
            <a:r>
              <a:rPr lang="en-US" sz="3200" dirty="0">
                <a:latin typeface="Times New Roman" panose="02020603050405020304" pitchFamily="18" charset="0"/>
                <a:ea typeface="Times New Roman" panose="02020603050405020304" pitchFamily="18" charset="0"/>
              </a:rPr>
              <a:t>: C</a:t>
            </a:r>
            <a:r>
              <a:rPr lang="vi-VN" sz="3200" dirty="0">
                <a:latin typeface="Times New Roman" panose="02020603050405020304" pitchFamily="18" charset="0"/>
                <a:ea typeface="Times New Roman" panose="02020603050405020304" pitchFamily="18" charset="0"/>
              </a:rPr>
              <a:t>ông chúa  nhận ra sai lầm của mình và biết sữa lỗi và kết hôn với vua chích chòe</a:t>
            </a:r>
            <a:r>
              <a:rPr lang="en-US" sz="3200" dirty="0">
                <a:latin typeface="Times New Roman" panose="02020603050405020304" pitchFamily="18" charset="0"/>
                <a:ea typeface="Times New Roman" panose="02020603050405020304" pitchFamily="18" charset="0"/>
              </a:rPr>
              <a:t> -&gt;</a:t>
            </a:r>
            <a:r>
              <a:rPr lang="vi-VN" sz="3200" dirty="0">
                <a:latin typeface="Times New Roman" panose="02020603050405020304" pitchFamily="18" charset="0"/>
                <a:ea typeface="Times New Roman" panose="02020603050405020304" pitchFamily="18" charset="0"/>
              </a:rPr>
              <a:t> Kết thúc có hậu</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Câu “ tôi tin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buổi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lễ</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cưới</a:t>
            </a:r>
            <a:r>
              <a:rPr lang="en-US" sz="3200" dirty="0">
                <a:latin typeface="Times New Roman" panose="02020603050405020304" pitchFamily="18" charset="0"/>
                <a:ea typeface="Times New Roman" panose="02020603050405020304" pitchFamily="18" charset="0"/>
              </a:rPr>
              <a:t>.</a:t>
            </a:r>
            <a:r>
              <a:rPr lang="vi-VN" sz="3200" dirty="0">
                <a:latin typeface="Times New Roman" panose="02020603050405020304" pitchFamily="18" charset="0"/>
                <a:ea typeface="Times New Roman" panose="02020603050405020304" pitchFamily="18" charset="0"/>
              </a:rPr>
              <a:t>”-&gt; lời nói bông đùa, cho thấy đây chỉ là một câu chuyện hư cấu.</a:t>
            </a:r>
            <a:endParaRPr lang="en-US" sz="32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=&gt; Công thức kết truyện quen thuộc trong truyện cổ tích nước ngoài.</a:t>
            </a:r>
            <a:endParaRPr lang="en-US" sz="3200" dirty="0">
              <a:effectLst/>
              <a:latin typeface="Times New Roman" panose="02020603050405020304" pitchFamily="18" charset="0"/>
              <a:ea typeface="Times New Roman" panose="02020603050405020304" pitchFamily="18" charset="0"/>
            </a:endParaRPr>
          </a:p>
        </p:txBody>
      </p:sp>
      <p:sp>
        <p:nvSpPr>
          <p:cNvPr id="5" name="Cloud Callout 4"/>
          <p:cNvSpPr/>
          <p:nvPr/>
        </p:nvSpPr>
        <p:spPr>
          <a:xfrm>
            <a:off x="2459435" y="2196702"/>
            <a:ext cx="7211217" cy="2928938"/>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spcAft>
                <a:spcPts val="0"/>
              </a:spcAft>
            </a:pPr>
            <a:r>
              <a:rPr lang="vi-VN" sz="2400" i="1" dirty="0">
                <a:solidFill>
                  <a:srgbClr val="000000"/>
                </a:solidFill>
                <a:latin typeface="Times New Roman" panose="02020603050405020304" pitchFamily="18" charset="0"/>
                <a:ea typeface="Times New Roman" panose="02020603050405020304" pitchFamily="18" charset="0"/>
              </a:rPr>
              <a:t>? Câu chuyện kết thúc như thế nào? </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i="1" dirty="0">
                <a:solidFill>
                  <a:srgbClr val="000000"/>
                </a:solidFill>
                <a:latin typeface="Times New Roman" panose="02020603050405020304" pitchFamily="18" charset="0"/>
                <a:ea typeface="Times New Roman" panose="02020603050405020304" pitchFamily="18" charset="0"/>
              </a:rPr>
              <a:t>? Kết thúc truyện, người kể chuyện nói: "Tôi tin rằng, tôi và các bạn đều có mặt trong buổi lễ cưới". Theo em, điều này có hợp lý không? Vì sao?</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14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ight Arrow 6"/>
          <p:cNvSpPr/>
          <p:nvPr/>
        </p:nvSpPr>
        <p:spPr>
          <a:xfrm>
            <a:off x="1767085" y="2500311"/>
            <a:ext cx="1664495" cy="2514601"/>
          </a:xfrm>
          <a:prstGeom prst="rightArrow">
            <a:avLst>
              <a:gd name="adj1" fmla="val 50000"/>
              <a:gd name="adj2" fmla="val 44505"/>
            </a:avLst>
          </a:prstGeom>
          <a:blipFill>
            <a:blip r:embed="rId5"/>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endParaRPr lang="en-US" sz="2800" dirty="0"/>
          </a:p>
        </p:txBody>
      </p:sp>
      <p:sp>
        <p:nvSpPr>
          <p:cNvPr id="9" name="Plaque 8"/>
          <p:cNvSpPr/>
          <p:nvPr/>
        </p:nvSpPr>
        <p:spPr>
          <a:xfrm>
            <a:off x="3739952" y="1498162"/>
            <a:ext cx="6672263" cy="1014412"/>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400" dirty="0">
                <a:solidFill>
                  <a:schemeClr val="tx1"/>
                </a:solidFill>
                <a:latin typeface="Times New Roman" panose="02020603050405020304" pitchFamily="18" charset="0"/>
                <a:ea typeface="Calibri" panose="020F0502020204030204" pitchFamily="34" charset="0"/>
              </a:rPr>
              <a:t>Mỗi người sinh ra đều là một cá thể riêng, bình đẳng, độc lập, có những đặc điểm riêng của mình.</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14" name="Plaque 13"/>
          <p:cNvSpPr/>
          <p:nvPr/>
        </p:nvSpPr>
        <p:spPr>
          <a:xfrm>
            <a:off x="3739952" y="2659983"/>
            <a:ext cx="6672263" cy="1014412"/>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400" dirty="0">
                <a:solidFill>
                  <a:schemeClr val="tx1"/>
                </a:solidFill>
                <a:latin typeface="Times New Roman" panose="02020603050405020304" pitchFamily="18" charset="0"/>
                <a:ea typeface="Calibri" panose="020F0502020204030204" pitchFamily="34" charset="0"/>
              </a:rPr>
              <a:t>Không ai có quyền coi thường, nhạo báng đặc điểm riêng đó. </a:t>
            </a:r>
            <a:endParaRPr lang="en-US" sz="2000" dirty="0">
              <a:solidFill>
                <a:schemeClr val="tx1"/>
              </a:solidFill>
              <a:effectLst/>
              <a:latin typeface="Times New Roman" panose="02020603050405020304" pitchFamily="18" charset="0"/>
              <a:ea typeface="Calibri" panose="020F0502020204030204" pitchFamily="34" charset="0"/>
            </a:endParaRPr>
          </a:p>
        </p:txBody>
      </p:sp>
      <p:sp>
        <p:nvSpPr>
          <p:cNvPr id="15" name="Plaque 14"/>
          <p:cNvSpPr/>
          <p:nvPr/>
        </p:nvSpPr>
        <p:spPr>
          <a:xfrm>
            <a:off x="3739952" y="3821804"/>
            <a:ext cx="6672263" cy="1014412"/>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400" dirty="0">
                <a:solidFill>
                  <a:schemeClr val="tx1"/>
                </a:solidFill>
                <a:latin typeface="Times New Roman" panose="02020603050405020304" pitchFamily="18" charset="0"/>
                <a:ea typeface="Calibri" panose="020F0502020204030204" pitchFamily="34" charset="0"/>
              </a:rPr>
              <a:t>Nếu chỉ chăm chăm vào chê bai người khác, sẽ có ngày bị gặp quả báo.</a:t>
            </a:r>
            <a:endParaRPr lang="en-US" sz="2000" dirty="0">
              <a:solidFill>
                <a:schemeClr val="tx1"/>
              </a:solidFill>
              <a:effectLst/>
              <a:latin typeface="Times New Roman" panose="02020603050405020304" pitchFamily="18" charset="0"/>
              <a:ea typeface="Calibri" panose="020F0502020204030204" pitchFamily="34" charset="0"/>
            </a:endParaRPr>
          </a:p>
        </p:txBody>
      </p:sp>
      <p:sp>
        <p:nvSpPr>
          <p:cNvPr id="16" name="Plaque 15"/>
          <p:cNvSpPr/>
          <p:nvPr/>
        </p:nvSpPr>
        <p:spPr>
          <a:xfrm>
            <a:off x="3739952" y="4983625"/>
            <a:ext cx="6672263" cy="1222267"/>
          </a:xfrm>
          <a:prstGeom prst="plaque">
            <a:avLst/>
          </a:prstGeom>
          <a:blipFill>
            <a:blip r:embed="rId8"/>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err="1">
                <a:solidFill>
                  <a:schemeClr val="tx1"/>
                </a:solidFill>
                <a:latin typeface="Times New Roman" panose="02020603050405020304" pitchFamily="18" charset="0"/>
                <a:ea typeface="Calibri" panose="020F0502020204030204" pitchFamily="34" charset="0"/>
              </a:rPr>
              <a:t>Bài</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học</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về</a:t>
            </a:r>
            <a:r>
              <a:rPr lang="en-US" sz="2400" dirty="0">
                <a:solidFill>
                  <a:schemeClr val="tx1"/>
                </a:solidFill>
                <a:latin typeface="Times New Roman" panose="02020603050405020304" pitchFamily="18" charset="0"/>
                <a:ea typeface="Calibri" panose="020F0502020204030204" pitchFamily="34" charset="0"/>
              </a:rPr>
              <a:t> </a:t>
            </a:r>
            <a:r>
              <a:rPr lang="vi-VN" sz="2400" dirty="0">
                <a:solidFill>
                  <a:schemeClr val="tx1"/>
                </a:solidFill>
                <a:latin typeface="Times New Roman" panose="02020603050405020304" pitchFamily="18" charset="0"/>
                <a:ea typeface="Calibri" panose="020F0502020204030204" pitchFamily="34" charset="0"/>
              </a:rPr>
              <a:t>bao dung, tình yêu thương đối với những người biết sửa đổi, biết trân trọng người khác và biết trân trọng bản thân mình.</a:t>
            </a:r>
            <a:endParaRPr lang="en-US" sz="2000"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1497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p:cNvSpPr/>
          <p:nvPr/>
        </p:nvSpPr>
        <p:spPr>
          <a:xfrm>
            <a:off x="2602798" y="1327692"/>
            <a:ext cx="3486852" cy="9053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b="1" dirty="0">
                <a:latin typeface="Times New Roman" panose="02020603050405020304" pitchFamily="18" charset="0"/>
                <a:ea typeface="MS Mincho"/>
              </a:rPr>
              <a:t>III. </a:t>
            </a:r>
            <a:r>
              <a:rPr lang="en-US" sz="2800" b="1" dirty="0" err="1">
                <a:latin typeface="Times New Roman" panose="02020603050405020304" pitchFamily="18" charset="0"/>
                <a:ea typeface="MS Mincho"/>
              </a:rPr>
              <a:t>Tổng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kết</a:t>
            </a:r>
            <a:endParaRPr lang="en-US" sz="2800" dirty="0">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425451" y="2055704"/>
            <a:ext cx="11118849" cy="4064105"/>
            <a:chOff x="2145507" y="2104006"/>
            <a:chExt cx="8124824" cy="4064105"/>
          </a:xfrm>
          <a:scene3d>
            <a:camera prst="orthographicFront">
              <a:rot lat="0" lon="0" rev="0"/>
            </a:camera>
            <a:lightRig rig="soft" dir="t">
              <a:rot lat="0" lon="0" rev="0"/>
            </a:lightRig>
          </a:scene3d>
        </p:grpSpPr>
        <p:sp>
          <p:nvSpPr>
            <p:cNvPr id="13" name="Freeform 12"/>
            <p:cNvSpPr/>
            <p:nvPr/>
          </p:nvSpPr>
          <p:spPr>
            <a:xfrm>
              <a:off x="3499644" y="2781075"/>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Truyện cổ tích cùng những chi tiết hoang đường, kì ảo và biện pháp điệp cấu trúc.</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3499644" y="4474593"/>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2" tIns="128016" rIns="128015" bIns="128016" numCol="1" spcCol="1270" anchor="ctr"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Mô</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2145507" y="2104006"/>
              <a:ext cx="1692671"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900" b="1" kern="1200" dirty="0" smtClean="0">
                  <a:latin typeface="Times New Roman" panose="02020603050405020304" pitchFamily="18" charset="0"/>
                  <a:cs typeface="Times New Roman" panose="02020603050405020304" pitchFamily="18" charset="0"/>
                </a:rPr>
                <a:t>1. </a:t>
              </a:r>
              <a:r>
                <a:rPr lang="en-US" sz="2900" b="1" kern="1200" dirty="0" err="1" smtClean="0">
                  <a:latin typeface="Times New Roman" panose="02020603050405020304" pitchFamily="18" charset="0"/>
                  <a:cs typeface="Times New Roman" panose="02020603050405020304" pitchFamily="18" charset="0"/>
                </a:rPr>
                <a:t>Nghệ</a:t>
              </a:r>
              <a:r>
                <a:rPr lang="en-US" sz="2900" b="1" kern="1200" dirty="0" smtClean="0">
                  <a:latin typeface="Times New Roman" panose="02020603050405020304" pitchFamily="18" charset="0"/>
                  <a:cs typeface="Times New Roman" panose="02020603050405020304" pitchFamily="18" charset="0"/>
                </a:rPr>
                <a:t> </a:t>
              </a:r>
              <a:r>
                <a:rPr lang="en-US" sz="2900" b="1" kern="1200" dirty="0" err="1" smtClean="0">
                  <a:latin typeface="Times New Roman" panose="02020603050405020304" pitchFamily="18" charset="0"/>
                  <a:cs typeface="Times New Roman" panose="02020603050405020304" pitchFamily="18" charset="0"/>
                </a:rPr>
                <a:t>thuật</a:t>
              </a:r>
              <a:r>
                <a:rPr lang="en-US" sz="2900" b="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7731324" y="2781075"/>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8016" rIns="128016" bIns="128016" numCol="1" spcCol="1270" anchor="ctr"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khuyên</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khác</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731324" y="4474593"/>
              <a:ext cx="2539007"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6241" tIns="128016" rIns="128016" bIns="128016" numCol="1" spcCol="1270" anchor="ctr" anchorCtr="0">
              <a:noAutofit/>
            </a:bodyPr>
            <a:lstStyle/>
            <a:p>
              <a:pPr lvl="0" algn="l" defTabSz="8001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biết</a:t>
              </a:r>
              <a:r>
                <a:rPr lang="en-US" sz="2400" kern="1200" dirty="0" smtClean="0">
                  <a:latin typeface="Times New Roman" panose="02020603050405020304" pitchFamily="18" charset="0"/>
                  <a:cs typeface="Times New Roman" panose="02020603050405020304" pitchFamily="18" charset="0"/>
                </a:rPr>
                <a:t> quay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lương</a:t>
              </a:r>
              <a:endParaRPr lang="en-US" sz="24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6238080" y="2104006"/>
              <a:ext cx="1831778" cy="1692671"/>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89050">
                <a:lnSpc>
                  <a:spcPct val="90000"/>
                </a:lnSpc>
                <a:spcBef>
                  <a:spcPct val="0"/>
                </a:spcBef>
                <a:spcAft>
                  <a:spcPct val="35000"/>
                </a:spcAft>
              </a:pPr>
              <a:r>
                <a:rPr lang="en-US" sz="2900" b="1" kern="1200" dirty="0" smtClean="0">
                  <a:latin typeface="Times New Roman" panose="02020603050405020304" pitchFamily="18" charset="0"/>
                  <a:cs typeface="Times New Roman" panose="02020603050405020304" pitchFamily="18" charset="0"/>
                </a:rPr>
                <a:t>2. </a:t>
              </a:r>
              <a:r>
                <a:rPr lang="en-US" sz="2900" b="1" kern="1200" dirty="0" err="1" smtClean="0">
                  <a:latin typeface="Times New Roman" panose="02020603050405020304" pitchFamily="18" charset="0"/>
                  <a:cs typeface="Times New Roman" panose="02020603050405020304" pitchFamily="18" charset="0"/>
                </a:rPr>
                <a:t>Nội</a:t>
              </a:r>
              <a:r>
                <a:rPr lang="en-US" sz="2900" b="1" kern="1200" dirty="0" smtClean="0">
                  <a:latin typeface="Times New Roman" panose="02020603050405020304" pitchFamily="18" charset="0"/>
                  <a:cs typeface="Times New Roman" panose="02020603050405020304" pitchFamily="18" charset="0"/>
                </a:rPr>
                <a:t> dung, ý </a:t>
              </a:r>
              <a:r>
                <a:rPr lang="en-US" sz="2900" b="1" kern="1200" dirty="0" err="1" smtClean="0">
                  <a:latin typeface="Times New Roman" panose="02020603050405020304" pitchFamily="18" charset="0"/>
                  <a:cs typeface="Times New Roman" panose="02020603050405020304" pitchFamily="18" charset="0"/>
                </a:rPr>
                <a:t>nghĩa</a:t>
              </a:r>
              <a:r>
                <a:rPr lang="en-US" sz="2900" b="1" kern="1200" dirty="0" smtClean="0">
                  <a:latin typeface="Times New Roman" panose="02020603050405020304" pitchFamily="18" charset="0"/>
                  <a:cs typeface="Times New Roman" panose="02020603050405020304" pitchFamily="18" charset="0"/>
                </a:rPr>
                <a:t>:</a:t>
              </a:r>
              <a:endParaRPr lang="en-US" sz="2900" kern="1200" dirty="0">
                <a:latin typeface="Times New Roman" panose="02020603050405020304" pitchFamily="18" charset="0"/>
                <a:cs typeface="Times New Roman" panose="02020603050405020304" pitchFamily="18" charset="0"/>
              </a:endParaRPr>
            </a:p>
          </p:txBody>
        </p:sp>
      </p:grpSp>
      <p:sp>
        <p:nvSpPr>
          <p:cNvPr id="23" name="Rounded Rectangular Callout 22"/>
          <p:cNvSpPr/>
          <p:nvPr/>
        </p:nvSpPr>
        <p:spPr>
          <a:xfrm>
            <a:off x="3616258" y="2425915"/>
            <a:ext cx="4946783" cy="2546135"/>
          </a:xfrm>
          <a:prstGeom prst="wedgeRoundRectCallout">
            <a:avLst>
              <a:gd name="adj1" fmla="val -33696"/>
              <a:gd name="adj2" fmla="val 7416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69850" algn="just">
              <a:spcAft>
                <a:spcPts val="0"/>
              </a:spcAft>
              <a:tabLst>
                <a:tab pos="171450" algn="l"/>
              </a:tabLst>
            </a:pPr>
            <a:r>
              <a:rPr lang="en-US" sz="2400" i="1" dirty="0" err="1">
                <a:latin typeface="Times New Roman" panose="02020603050405020304" pitchFamily="18" charset="0"/>
                <a:ea typeface="MS Mincho"/>
              </a:rPr>
              <a:t>Căn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cứ</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đặc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điểm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nghệ</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thuật</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để</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khẳng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định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Vua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chích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chòe</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là</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câu</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chuyện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cổ</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tích</a:t>
            </a:r>
            <a:r>
              <a:rPr lang="en-US" sz="2400" i="1" dirty="0">
                <a:latin typeface="Times New Roman" panose="02020603050405020304" pitchFamily="18" charset="0"/>
                <a:ea typeface="MS Mincho"/>
              </a:rPr>
              <a:t>?</a:t>
            </a:r>
            <a:endParaRPr lang="en-US" sz="2400" dirty="0">
              <a:latin typeface="Times New Roman" panose="02020603050405020304" pitchFamily="18" charset="0"/>
              <a:ea typeface="Calibri" panose="020F0502020204030204" pitchFamily="34" charset="0"/>
            </a:endParaRPr>
          </a:p>
          <a:p>
            <a:pPr marL="69850" algn="just">
              <a:spcAft>
                <a:spcPts val="0"/>
              </a:spcAft>
              <a:tabLst>
                <a:tab pos="171450" algn="l"/>
              </a:tabLst>
            </a:pPr>
            <a:r>
              <a:rPr lang="en-US" sz="2400" i="1" dirty="0" err="1">
                <a:latin typeface="Times New Roman" panose="02020603050405020304" pitchFamily="18" charset="0"/>
                <a:ea typeface="MS Mincho"/>
              </a:rPr>
              <a:t>Truyện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giúp</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nhận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ra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những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đáng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quý</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học</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có</a:t>
            </a:r>
            <a:r>
              <a:rPr lang="en-US" sz="2400" i="1" dirty="0">
                <a:latin typeface="Times New Roman" panose="02020603050405020304" pitchFamily="18" charset="0"/>
                <a:ea typeface="MS Mincho"/>
              </a:rPr>
              <a:t> ý </a:t>
            </a:r>
            <a:r>
              <a:rPr lang="en-US" sz="2400" i="1" dirty="0" err="1">
                <a:latin typeface="Times New Roman" panose="02020603050405020304" pitchFamily="18" charset="0"/>
                <a:ea typeface="MS Mincho"/>
              </a:rPr>
              <a:t>nghĩa</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với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628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4922647" y="688509"/>
            <a:ext cx="228479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IV.</a:t>
            </a:r>
            <a:r>
              <a:rPr lang="pt-BR" sz="2800" b="1" dirty="0">
                <a:solidFill>
                  <a:srgbClr val="0070C0"/>
                </a:solidFill>
                <a:latin typeface="Times New Roman" panose="02020603050405020304" pitchFamily="18" charset="0"/>
                <a:ea typeface="Times New Roman" panose="02020603050405020304" pitchFamily="18" charset="0"/>
              </a:rPr>
              <a:t> </a:t>
            </a:r>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pic>
        <p:nvPicPr>
          <p:cNvPr id="7" name="Picture 6"/>
          <p:cNvPicPr>
            <a:picLocks noChangeAspect="1"/>
          </p:cNvPicPr>
          <p:nvPr/>
        </p:nvPicPr>
        <p:blipFill>
          <a:blip r:embed="rId8"/>
          <a:stretch>
            <a:fillRect/>
          </a:stretch>
        </p:blipFill>
        <p:spPr>
          <a:xfrm>
            <a:off x="1453296" y="2374060"/>
            <a:ext cx="2330490" cy="2299554"/>
          </a:xfrm>
          <a:prstGeom prst="rect">
            <a:avLst/>
          </a:prstGeom>
        </p:spPr>
      </p:pic>
      <p:pic>
        <p:nvPicPr>
          <p:cNvPr id="9" name="Picture 8"/>
          <p:cNvPicPr>
            <a:picLocks noChangeAspect="1"/>
          </p:cNvPicPr>
          <p:nvPr/>
        </p:nvPicPr>
        <p:blipFill>
          <a:blip r:embed="rId9"/>
          <a:stretch>
            <a:fillRect/>
          </a:stretch>
        </p:blipFill>
        <p:spPr>
          <a:xfrm>
            <a:off x="5177181" y="2515271"/>
            <a:ext cx="2424329" cy="2187404"/>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10"/>
          <a:stretch>
            <a:fillRect/>
          </a:stretch>
        </p:blipFill>
        <p:spPr>
          <a:xfrm>
            <a:off x="8994905" y="2068595"/>
            <a:ext cx="1940486" cy="2309918"/>
          </a:xfrm>
          <a:prstGeom prst="rect">
            <a:avLst/>
          </a:prstGeom>
        </p:spPr>
      </p:pic>
      <p:sp>
        <p:nvSpPr>
          <p:cNvPr id="15" name="Rectangle 14"/>
          <p:cNvSpPr/>
          <p:nvPr/>
        </p:nvSpPr>
        <p:spPr>
          <a:xfrm>
            <a:off x="660400" y="1250154"/>
            <a:ext cx="10858500" cy="1043619"/>
          </a:xfrm>
          <a:prstGeom prst="rect">
            <a:avLst/>
          </a:prstGeom>
        </p:spPr>
        <p:txBody>
          <a:bodyPr>
            <a:spAutoFit/>
          </a:bodyPr>
          <a:lstStyle/>
          <a:p>
            <a:pPr>
              <a:lnSpc>
                <a:spcPct val="115000"/>
              </a:lnSpc>
              <a:spcAft>
                <a:spcPts val="0"/>
              </a:spcAft>
            </a:pPr>
            <a:r>
              <a:rPr lang="pt-BR" sz="2800" b="1" dirty="0">
                <a:latin typeface="Times New Roman" panose="02020603050405020304" pitchFamily="18" charset="0"/>
                <a:ea typeface="Times New Roman" panose="02020603050405020304" pitchFamily="18" charset="0"/>
              </a:rPr>
              <a:t>Câu 1: </a:t>
            </a:r>
            <a:r>
              <a:rPr lang="en-US" sz="2800" dirty="0">
                <a:solidFill>
                  <a:srgbClr val="000000"/>
                </a:solidFill>
                <a:latin typeface="Times New Roman" panose="02020603050405020304" pitchFamily="18" charset="0"/>
                <a:ea typeface="Times New Roman" panose="02020603050405020304" pitchFamily="18" charset="0"/>
              </a:rPr>
              <a:t>VB</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cổ</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pt-BR" sz="2800" i="1" dirty="0">
                <a:latin typeface="Times New Roman" panose="02020603050405020304" pitchFamily="18" charset="0"/>
                <a:ea typeface="Times New Roman" panose="02020603050405020304" pitchFamily="18" charset="0"/>
              </a:rPr>
              <a:t>Thạch sanh, Cây khế, Vua chích chòe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thấy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xấu</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834066" y="4656820"/>
            <a:ext cx="3796927" cy="1578894"/>
          </a:xfrm>
          <a:prstGeom prst="rect">
            <a:avLst/>
          </a:prstGeom>
        </p:spPr>
        <p:txBody>
          <a:bodyPr wrap="square">
            <a:spAutoFit/>
          </a:bodyPr>
          <a:lstStyle/>
          <a:p>
            <a:pPr lvl="0">
              <a:lnSpc>
                <a:spcPct val="115000"/>
              </a:lnSpc>
              <a:spcAft>
                <a:spcPts val="0"/>
              </a:spcAft>
              <a:buSzPts val="1400"/>
            </a:pPr>
            <a:r>
              <a:rPr lang="en-US" sz="2800" dirty="0" err="1">
                <a:solidFill>
                  <a:srgbClr val="0D0D0D"/>
                </a:solidFill>
                <a:latin typeface="Times New Roman" panose="02020603050405020304" pitchFamily="18" charset="0"/>
                <a:ea typeface="MS Mincho"/>
              </a:rPr>
              <a:t>Lý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Thông</a:t>
            </a:r>
            <a:r>
              <a:rPr lang="en-US" sz="2800" dirty="0">
                <a:solidFill>
                  <a:srgbClr val="0D0D0D"/>
                </a:solidFill>
                <a:latin typeface="Times New Roman" panose="02020603050405020304" pitchFamily="18" charset="0"/>
                <a:ea typeface="MS Mincho"/>
              </a:rPr>
              <a:t> (</a:t>
            </a:r>
            <a:r>
              <a:rPr lang="pt-BR" sz="2800" i="1" dirty="0">
                <a:latin typeface="Times New Roman" panose="02020603050405020304" pitchFamily="18" charset="0"/>
                <a:ea typeface="Times New Roman" panose="02020603050405020304" pitchFamily="18" charset="0"/>
              </a:rPr>
              <a:t>Thạch sanh):</a:t>
            </a:r>
            <a:r>
              <a:rPr lang="pt-BR" sz="2800" dirty="0">
                <a:latin typeface="Times New Roman" panose="02020603050405020304" pitchFamily="18" charset="0"/>
                <a:ea typeface="Times New Roman" panose="02020603050405020304" pitchFamily="18" charset="0"/>
              </a:rPr>
              <a:t> lừa bịp, xảo quyệt,cướp công người khác.</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5088748" y="4907671"/>
            <a:ext cx="3307364" cy="941796"/>
          </a:xfrm>
          <a:prstGeom prst="rect">
            <a:avLst/>
          </a:prstGeom>
        </p:spPr>
        <p:txBody>
          <a:bodyPr wrap="square">
            <a:spAutoFit/>
          </a:bodyPr>
          <a:lstStyle/>
          <a:p>
            <a:pPr lvl="0">
              <a:lnSpc>
                <a:spcPct val="115000"/>
              </a:lnSpc>
              <a:spcAft>
                <a:spcPts val="0"/>
              </a:spcAft>
              <a:buSzPts val="1400"/>
            </a:pPr>
            <a:r>
              <a:rPr lang="pt-BR" sz="2400" dirty="0">
                <a:latin typeface="Times New Roman" panose="02020603050405020304" pitchFamily="18" charset="0"/>
                <a:ea typeface="Times New Roman" panose="02020603050405020304" pitchFamily="18" charset="0"/>
              </a:rPr>
              <a:t>Người anh </a:t>
            </a:r>
            <a:r>
              <a:rPr lang="pt-BR" sz="2400" i="1" dirty="0">
                <a:latin typeface="Times New Roman" panose="02020603050405020304" pitchFamily="18" charset="0"/>
                <a:ea typeface="Times New Roman" panose="02020603050405020304" pitchFamily="18" charset="0"/>
              </a:rPr>
              <a:t>(Cây khế):</a:t>
            </a:r>
            <a:r>
              <a:rPr lang="pt-BR" sz="2400" dirty="0">
                <a:latin typeface="Times New Roman" panose="02020603050405020304" pitchFamily="18" charset="0"/>
                <a:ea typeface="Times New Roman" panose="02020603050405020304" pitchFamily="18" charset="0"/>
              </a:rPr>
              <a:t> tham lam, gian xảo.</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8396112" y="4457252"/>
            <a:ext cx="3373242" cy="1791260"/>
          </a:xfrm>
          <a:prstGeom prst="rect">
            <a:avLst/>
          </a:prstGeom>
        </p:spPr>
        <p:txBody>
          <a:bodyPr wrap="square">
            <a:spAutoFit/>
          </a:bodyPr>
          <a:lstStyle/>
          <a:p>
            <a:pPr lvl="0">
              <a:lnSpc>
                <a:spcPct val="115000"/>
              </a:lnSpc>
              <a:spcAft>
                <a:spcPts val="0"/>
              </a:spcAft>
              <a:buSzPts val="1400"/>
            </a:pPr>
            <a:r>
              <a:rPr lang="pt-BR" sz="2400" dirty="0">
                <a:latin typeface="Times New Roman" panose="02020603050405020304" pitchFamily="18" charset="0"/>
                <a:ea typeface="Times New Roman" panose="02020603050405020304" pitchFamily="18" charset="0"/>
              </a:rPr>
              <a:t>Nàng công chúa </a:t>
            </a:r>
            <a:r>
              <a:rPr lang="pt-BR" sz="2400" i="1" dirty="0">
                <a:latin typeface="Times New Roman" panose="02020603050405020304" pitchFamily="18" charset="0"/>
                <a:ea typeface="Times New Roman" panose="02020603050405020304" pitchFamily="18" charset="0"/>
              </a:rPr>
              <a:t>(Vua chích chòe): </a:t>
            </a:r>
            <a:r>
              <a:rPr lang="pt-BR" sz="2400" dirty="0">
                <a:latin typeface="Times New Roman" panose="02020603050405020304" pitchFamily="18" charset="0"/>
                <a:ea typeface="Times New Roman" panose="02020603050405020304" pitchFamily="18" charset="0"/>
              </a:rPr>
              <a:t>kênh kiệu, hay trêu ghẹo, coi thường người khác.</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022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4922647" y="688509"/>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09600" y="4039413"/>
            <a:ext cx="10858500" cy="1745863"/>
          </a:xfrm>
          <a:prstGeom prst="rect">
            <a:avLst/>
          </a:prstGeom>
        </p:spPr>
        <p:txBody>
          <a:bodyPr>
            <a:spAutoFit/>
          </a:bodyPr>
          <a:lstStyle/>
          <a:p>
            <a:pPr>
              <a:lnSpc>
                <a:spcPct val="115000"/>
              </a:lnSpc>
              <a:spcAft>
                <a:spcPts val="0"/>
              </a:spcAft>
            </a:pPr>
            <a:r>
              <a:rPr lang="pt-BR" sz="3200" b="1" dirty="0">
                <a:latin typeface="Times New Roman" panose="02020603050405020304" pitchFamily="18" charset="0"/>
                <a:ea typeface="Times New Roman" panose="02020603050405020304" pitchFamily="18" charset="0"/>
              </a:rPr>
              <a:t>Kết cục:</a:t>
            </a:r>
            <a:r>
              <a:rPr lang="pt-BR" sz="3200" dirty="0">
                <a:latin typeface="Times New Roman" panose="02020603050405020304" pitchFamily="18" charset="0"/>
                <a:ea typeface="Times New Roman" panose="02020603050405020304" pitchFamily="18" charset="0"/>
              </a:rPr>
              <a:t> cả ba nhân vật đều bị trừng phạt thích đáng. Riêng công chúa được Vua chích chòe giúp đỡ đã nhận ra lỗi lầm và biết sống một cuộc sống có ích nên cuối cùng được hưởng hạnh phúc.</a:t>
            </a:r>
            <a:endParaRPr lang="en-US" sz="3200" dirty="0">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8"/>
          <a:stretch>
            <a:fillRect/>
          </a:stretch>
        </p:blipFill>
        <p:spPr>
          <a:xfrm>
            <a:off x="1438547" y="1469896"/>
            <a:ext cx="2330490" cy="2299554"/>
          </a:xfrm>
          <a:prstGeom prst="rect">
            <a:avLst/>
          </a:prstGeom>
        </p:spPr>
      </p:pic>
      <p:pic>
        <p:nvPicPr>
          <p:cNvPr id="20" name="Picture 19"/>
          <p:cNvPicPr>
            <a:picLocks noChangeAspect="1"/>
          </p:cNvPicPr>
          <p:nvPr/>
        </p:nvPicPr>
        <p:blipFill>
          <a:blip r:embed="rId9"/>
          <a:stretch>
            <a:fillRect/>
          </a:stretch>
        </p:blipFill>
        <p:spPr>
          <a:xfrm>
            <a:off x="5162432" y="1611107"/>
            <a:ext cx="2424329" cy="2187404"/>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1" name="Picture 20"/>
          <p:cNvPicPr>
            <a:picLocks noChangeAspect="1"/>
          </p:cNvPicPr>
          <p:nvPr/>
        </p:nvPicPr>
        <p:blipFill>
          <a:blip r:embed="rId10"/>
          <a:stretch>
            <a:fillRect/>
          </a:stretch>
        </p:blipFill>
        <p:spPr>
          <a:xfrm>
            <a:off x="8961990" y="1549850"/>
            <a:ext cx="1940486" cy="2309918"/>
          </a:xfrm>
          <a:prstGeom prst="rect">
            <a:avLst/>
          </a:prstGeom>
        </p:spPr>
      </p:pic>
    </p:spTree>
    <p:extLst>
      <p:ext uri="{BB962C8B-B14F-4D97-AF65-F5344CB8AC3E}">
        <p14:creationId xmlns:p14="http://schemas.microsoft.com/office/powerpoint/2010/main" val="38926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4922647" y="688509"/>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357314"/>
            <a:ext cx="10858500" cy="1384995"/>
          </a:xfrm>
          <a:prstGeom prst="rect">
            <a:avLst/>
          </a:prstGeom>
        </p:spPr>
        <p:txBody>
          <a:bodyPr>
            <a:spAutoFit/>
          </a:bodyPr>
          <a:lstStyle/>
          <a:p>
            <a:r>
              <a:rPr lang="pt-BR" sz="2800" b="1" dirty="0">
                <a:latin typeface="Times New Roman" panose="02020603050405020304" pitchFamily="18" charset="0"/>
                <a:ea typeface="Times New Roman" panose="02020603050405020304" pitchFamily="18" charset="0"/>
              </a:rPr>
              <a:t>Câu 2:</a:t>
            </a:r>
            <a:r>
              <a:rPr lang="pt-BR" sz="2800" dirty="0">
                <a:latin typeface="Times New Roman" panose="02020603050405020304" pitchFamily="18" charset="0"/>
                <a:ea typeface="Times New Roman" panose="02020603050405020304" pitchFamily="18" charset="0"/>
              </a:rPr>
              <a:t> Qua 3 VB: </a:t>
            </a:r>
            <a:r>
              <a:rPr lang="pt-BR" sz="2800" i="1" dirty="0">
                <a:latin typeface="Times New Roman" panose="02020603050405020304" pitchFamily="18" charset="0"/>
                <a:ea typeface="Times New Roman" panose="02020603050405020304" pitchFamily="18" charset="0"/>
              </a:rPr>
              <a:t>Thạch Sanh, Cây khế, Vua chích chòe</a:t>
            </a:r>
            <a:r>
              <a:rPr lang="pt-BR" sz="2800" dirty="0">
                <a:latin typeface="Times New Roman" panose="02020603050405020304" pitchFamily="18" charset="0"/>
                <a:ea typeface="Times New Roman" panose="02020603050405020304" pitchFamily="18" charset="0"/>
              </a:rPr>
              <a:t>, em có nhận xét gì về đặc điểm lời kể trong truyện cổ tích? </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2209905169"/>
              </p:ext>
            </p:extLst>
          </p:nvPr>
        </p:nvGraphicFramePr>
        <p:xfrm>
          <a:off x="635793" y="2586966"/>
          <a:ext cx="10858500" cy="2463800"/>
        </p:xfrm>
        <a:graphic>
          <a:graphicData uri="http://schemas.openxmlformats.org/drawingml/2006/table">
            <a:tbl>
              <a:tblPr firstRow="1" firstCol="1" lastRow="1" lastCol="1" bandRow="1" bandCol="1"/>
              <a:tblGrid>
                <a:gridCol w="3617626">
                  <a:extLst>
                    <a:ext uri="{9D8B030D-6E8A-4147-A177-3AD203B41FA5}">
                      <a16:colId xmlns:a16="http://schemas.microsoft.com/office/drawing/2014/main" val="2375391940"/>
                    </a:ext>
                  </a:extLst>
                </a:gridCol>
                <a:gridCol w="3620437">
                  <a:extLst>
                    <a:ext uri="{9D8B030D-6E8A-4147-A177-3AD203B41FA5}">
                      <a16:colId xmlns:a16="http://schemas.microsoft.com/office/drawing/2014/main" val="930233154"/>
                    </a:ext>
                  </a:extLst>
                </a:gridCol>
                <a:gridCol w="3620437">
                  <a:extLst>
                    <a:ext uri="{9D8B030D-6E8A-4147-A177-3AD203B41FA5}">
                      <a16:colId xmlns:a16="http://schemas.microsoft.com/office/drawing/2014/main" val="2383224557"/>
                    </a:ext>
                  </a:extLst>
                </a:gridCol>
              </a:tblGrid>
              <a:tr h="0">
                <a:tc gridSpan="3">
                  <a:txBody>
                    <a:bodyPr/>
                    <a:lstStyle/>
                    <a:p>
                      <a:pPr algn="ctr">
                        <a:spcBef>
                          <a:spcPts val="65"/>
                        </a:spcBef>
                        <a:spcAft>
                          <a:spcPts val="0"/>
                        </a:spcAft>
                      </a:pPr>
                      <a:r>
                        <a:rPr lang="pt-BR" sz="3200" dirty="0">
                          <a:effectLst/>
                          <a:latin typeface="Times New Roman" panose="02020603050405020304" pitchFamily="18" charset="0"/>
                          <a:ea typeface="Times New Roman" panose="02020603050405020304" pitchFamily="18" charset="0"/>
                        </a:rPr>
                        <a:t>Đặc điểm lời kể trong truyện cổ tích</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1642250"/>
                  </a:ext>
                </a:extLst>
              </a:tr>
              <a:tr h="0">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Thạch Sanh</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Cây khế</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Vua chích chòe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951327"/>
                  </a:ext>
                </a:extLst>
              </a:tr>
              <a:tr h="0">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4928728"/>
                  </a:ext>
                </a:extLst>
              </a:tr>
            </a:tbl>
          </a:graphicData>
        </a:graphic>
      </p:graphicFrame>
    </p:spTree>
    <p:extLst>
      <p:ext uri="{BB962C8B-B14F-4D97-AF65-F5344CB8AC3E}">
        <p14:creationId xmlns:p14="http://schemas.microsoft.com/office/powerpoint/2010/main" val="13177134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4922647" y="688509"/>
            <a:ext cx="22847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IV.</a:t>
            </a: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35123" y="1200150"/>
            <a:ext cx="6502101" cy="587853"/>
          </a:xfrm>
          <a:prstGeom prst="rect">
            <a:avLst/>
          </a:prstGeom>
        </p:spPr>
        <p:txBody>
          <a:bodyPr wrap="none">
            <a:spAutoFit/>
          </a:bodyPr>
          <a:lstStyle/>
          <a:p>
            <a:pPr>
              <a:lnSpc>
                <a:spcPct val="115000"/>
              </a:lnSpc>
              <a:spcAft>
                <a:spcPts val="0"/>
              </a:spcAft>
            </a:pPr>
            <a:r>
              <a:rPr lang="pt-BR" sz="2800" b="1" dirty="0">
                <a:latin typeface="Times New Roman" panose="02020603050405020304" pitchFamily="18" charset="0"/>
                <a:ea typeface="Times New Roman" panose="02020603050405020304" pitchFamily="18" charset="0"/>
              </a:rPr>
              <a:t>Câu 2:</a:t>
            </a:r>
            <a:r>
              <a:rPr lang="pt-BR" sz="2800" dirty="0">
                <a:latin typeface="Times New Roman" panose="02020603050405020304" pitchFamily="18" charset="0"/>
                <a:ea typeface="Times New Roman" panose="02020603050405020304" pitchFamily="18" charset="0"/>
              </a:rPr>
              <a:t> Đặc điểm lời kể trong truyện cổ tích</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79195918"/>
              </p:ext>
            </p:extLst>
          </p:nvPr>
        </p:nvGraphicFramePr>
        <p:xfrm>
          <a:off x="660400" y="1984334"/>
          <a:ext cx="10858500" cy="3413760"/>
        </p:xfrm>
        <a:graphic>
          <a:graphicData uri="http://schemas.openxmlformats.org/drawingml/2006/table">
            <a:tbl>
              <a:tblPr firstRow="1" firstCol="1" lastRow="1" lastCol="1" bandRow="1" bandCol="1"/>
              <a:tblGrid>
                <a:gridCol w="3636483">
                  <a:extLst>
                    <a:ext uri="{9D8B030D-6E8A-4147-A177-3AD203B41FA5}">
                      <a16:colId xmlns:a16="http://schemas.microsoft.com/office/drawing/2014/main" val="2788525801"/>
                    </a:ext>
                  </a:extLst>
                </a:gridCol>
                <a:gridCol w="4213905">
                  <a:extLst>
                    <a:ext uri="{9D8B030D-6E8A-4147-A177-3AD203B41FA5}">
                      <a16:colId xmlns:a16="http://schemas.microsoft.com/office/drawing/2014/main" val="444235617"/>
                    </a:ext>
                  </a:extLst>
                </a:gridCol>
                <a:gridCol w="3008112">
                  <a:extLst>
                    <a:ext uri="{9D8B030D-6E8A-4147-A177-3AD203B41FA5}">
                      <a16:colId xmlns:a16="http://schemas.microsoft.com/office/drawing/2014/main" val="26682968"/>
                    </a:ext>
                  </a:extLst>
                </a:gridCol>
              </a:tblGrid>
              <a:tr h="0">
                <a:tc gridSpan="3">
                  <a:txBody>
                    <a:bodyPr/>
                    <a:lstStyle/>
                    <a:p>
                      <a:pPr algn="ctr">
                        <a:spcBef>
                          <a:spcPts val="65"/>
                        </a:spcBef>
                        <a:spcAft>
                          <a:spcPts val="0"/>
                        </a:spcAft>
                      </a:pPr>
                      <a:r>
                        <a:rPr lang="pt-BR" sz="3200" dirty="0">
                          <a:effectLst/>
                          <a:latin typeface="Times New Roman" panose="02020603050405020304" pitchFamily="18" charset="0"/>
                          <a:ea typeface="Times New Roman" panose="02020603050405020304" pitchFamily="18" charset="0"/>
                        </a:rPr>
                        <a:t>Đặc điểm lời kể trong truyện cổ tích</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7596299"/>
                  </a:ext>
                </a:extLst>
              </a:tr>
              <a:tr h="0">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Thạch Sanh</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Cây khế</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spcBef>
                          <a:spcPts val="65"/>
                        </a:spcBef>
                        <a:spcAft>
                          <a:spcPts val="0"/>
                        </a:spcAft>
                      </a:pPr>
                      <a:r>
                        <a:rPr lang="pt-BR" sz="3200" i="1" dirty="0">
                          <a:effectLst/>
                          <a:latin typeface="Times New Roman" panose="02020603050405020304" pitchFamily="18" charset="0"/>
                          <a:ea typeface="Times New Roman" panose="02020603050405020304" pitchFamily="18" charset="0"/>
                        </a:rPr>
                        <a:t>Vua chích chòe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92681368"/>
                  </a:ext>
                </a:extLst>
              </a:tr>
              <a:tr h="0">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Lời kể đôi khi có mục đích lí giải về con vật, phong tục...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Lời kể thương xen vào những câu có dáng dấp tục ngữ, ca dao, vè, dễ thuộc, dễ nhớ</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Bef>
                          <a:spcPts val="65"/>
                        </a:spcBef>
                        <a:spcAft>
                          <a:spcPts val="0"/>
                        </a:spcAft>
                      </a:pPr>
                      <a:r>
                        <a:rPr lang="pt-BR" sz="3200" dirty="0">
                          <a:effectLst/>
                          <a:latin typeface="Times New Roman" panose="02020603050405020304" pitchFamily="18" charset="0"/>
                          <a:ea typeface="Times New Roman" panose="02020603050405020304" pitchFamily="18" charset="0"/>
                        </a:rPr>
                        <a:t>Lời kể hàm chứa câu chuyện là một sản phẩm hư cấu, sáng tạo của tác giả dân gian</a:t>
                      </a:r>
                      <a:r>
                        <a:rPr lang="pt-BR" sz="3200" dirty="0" smtClean="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67921437"/>
                  </a:ext>
                </a:extLst>
              </a:tr>
            </a:tbl>
          </a:graphicData>
        </a:graphic>
      </p:graphicFrame>
    </p:spTree>
    <p:extLst>
      <p:ext uri="{BB962C8B-B14F-4D97-AF65-F5344CB8AC3E}">
        <p14:creationId xmlns:p14="http://schemas.microsoft.com/office/powerpoint/2010/main" val="208504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5050776" y="688509"/>
            <a:ext cx="2077748" cy="523220"/>
          </a:xfrm>
          <a:prstGeom prst="rect">
            <a:avLst/>
          </a:prstGeom>
        </p:spPr>
        <p:txBody>
          <a:bodyPr wrap="none">
            <a:spAutoFit/>
          </a:bodyPr>
          <a:lstStyle/>
          <a:p>
            <a:r>
              <a:rPr lang="en-US" sz="2800" b="1" dirty="0">
                <a:solidFill>
                  <a:srgbClr val="0000FF"/>
                </a:solidFill>
                <a:latin typeface="Times New Roman" panose="02020603050405020304" pitchFamily="18" charset="0"/>
                <a:ea typeface="Times New Roman" panose="02020603050405020304" pitchFamily="18" charset="0"/>
              </a:rPr>
              <a:t>4: </a:t>
            </a:r>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sp>
        <p:nvSpPr>
          <p:cNvPr id="7" name="Rectangle 6"/>
          <p:cNvSpPr/>
          <p:nvPr/>
        </p:nvSpPr>
        <p:spPr>
          <a:xfrm>
            <a:off x="685800" y="1433868"/>
            <a:ext cx="10858500" cy="4445384"/>
          </a:xfrm>
          <a:prstGeom prst="rect">
            <a:avLst/>
          </a:prstGeom>
        </p:spPr>
        <p:txBody>
          <a:bodyPr>
            <a:spAutoFit/>
          </a:bodyPr>
          <a:lstStyle/>
          <a:p>
            <a:pPr>
              <a:lnSpc>
                <a:spcPct val="150000"/>
              </a:lnSpc>
              <a:spcAft>
                <a:spcPts val="0"/>
              </a:spcAft>
            </a:pPr>
            <a:r>
              <a:rPr lang="pt-BR" sz="3200" b="1" dirty="0">
                <a:latin typeface="Times New Roman" panose="02020603050405020304" pitchFamily="18" charset="0"/>
                <a:ea typeface="Calibri" panose="020F0502020204030204" pitchFamily="34" charset="0"/>
              </a:rPr>
              <a:t>Câu 3: Thế giới cổ tích mang lại cho em:</a:t>
            </a:r>
            <a:endParaRPr lang="en-US" sz="3200" dirty="0">
              <a:latin typeface="Times New Roman" panose="02020603050405020304" pitchFamily="18" charset="0"/>
              <a:ea typeface="Calibri" panose="020F0502020204030204" pitchFamily="34" charset="0"/>
            </a:endParaRPr>
          </a:p>
          <a:p>
            <a:pPr>
              <a:lnSpc>
                <a:spcPct val="150000"/>
              </a:lnSpc>
              <a:spcAft>
                <a:spcPts val="0"/>
              </a:spcAft>
            </a:pPr>
            <a:r>
              <a:rPr lang="pt-BR" sz="3200" dirty="0">
                <a:latin typeface="Times New Roman" panose="02020603050405020304" pitchFamily="18" charset="0"/>
                <a:ea typeface="Times New Roman" panose="02020603050405020304" pitchFamily="18" charset="0"/>
              </a:rPr>
              <a:t>- Tinh thần sống lạc quan, yêu đời, biết vượt qua khó khăn thử thách của cuộc sống, có niềm tin vào tương lai tươi sáng.</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pt-BR" sz="3200" dirty="0">
                <a:latin typeface="Times New Roman" panose="02020603050405020304" pitchFamily="18" charset="0"/>
                <a:ea typeface="Times New Roman" panose="02020603050405020304" pitchFamily="18" charset="0"/>
              </a:rPr>
              <a:t>- Biết lên án cái xấu, cái ác</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pt-BR" sz="3200" dirty="0">
                <a:latin typeface="Times New Roman" panose="02020603050405020304" pitchFamily="18" charset="0"/>
                <a:ea typeface="Times New Roman" panose="02020603050405020304" pitchFamily="18" charset="0"/>
              </a:rPr>
              <a:t>- Biết mơ ước, tin vào điều tốt đẹp</a:t>
            </a:r>
            <a:endParaRPr lang="en-US" sz="3200" dirty="0">
              <a:latin typeface="Times New Roman" panose="02020603050405020304" pitchFamily="18" charset="0"/>
              <a:ea typeface="Times New Roman" panose="02020603050405020304" pitchFamily="18" charset="0"/>
            </a:endParaRPr>
          </a:p>
          <a:p>
            <a:pPr>
              <a:lnSpc>
                <a:spcPct val="150000"/>
              </a:lnSpc>
            </a:pPr>
            <a:r>
              <a:rPr lang="pt-BR" sz="3200" b="1" dirty="0">
                <a:latin typeface="Times New Roman" panose="02020603050405020304" pitchFamily="18" charset="0"/>
                <a:ea typeface="Times New Roman" panose="02020603050405020304" pitchFamily="18" charset="0"/>
              </a:rPr>
              <a:t>....</a:t>
            </a:r>
            <a:endParaRPr lang="en-US" sz="3200" dirty="0"/>
          </a:p>
        </p:txBody>
      </p:sp>
      <p:sp>
        <p:nvSpPr>
          <p:cNvPr id="11" name="Cloud Callout 10"/>
          <p:cNvSpPr/>
          <p:nvPr/>
        </p:nvSpPr>
        <p:spPr>
          <a:xfrm>
            <a:off x="2928937" y="2073219"/>
            <a:ext cx="6194322" cy="271188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R="65405">
              <a:lnSpc>
                <a:spcPct val="115000"/>
              </a:lnSpc>
              <a:spcBef>
                <a:spcPts val="410"/>
              </a:spcBef>
              <a:spcAft>
                <a:spcPts val="600"/>
              </a:spcAft>
              <a:tabLst>
                <a:tab pos="472440" algn="l"/>
              </a:tabLst>
            </a:pPr>
            <a:r>
              <a:rPr lang="en-US" sz="2800" dirty="0">
                <a:solidFill>
                  <a:srgbClr val="FF0000"/>
                </a:solidFill>
                <a:latin typeface="Times New Roman" panose="02020603050405020304" pitchFamily="18" charset="0"/>
                <a:ea typeface="Calibri" panose="020F0502020204030204" pitchFamily="34" charset="0"/>
              </a:rPr>
              <a:t>Qua </a:t>
            </a:r>
            <a:r>
              <a:rPr lang="en-US" sz="2800" dirty="0" err="1">
                <a:solidFill>
                  <a:srgbClr val="FF0000"/>
                </a:solidFill>
                <a:latin typeface="Times New Roman" panose="02020603050405020304" pitchFamily="18" charset="0"/>
                <a:ea typeface="Calibri" panose="020F0502020204030204" pitchFamily="34" charset="0"/>
              </a:rPr>
              <a:t>việc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học</a:t>
            </a:r>
            <a:r>
              <a:rPr lang="en-US" sz="2800" dirty="0">
                <a:solidFill>
                  <a:srgbClr val="FF0000"/>
                </a:solidFill>
                <a:latin typeface="Times New Roman" panose="02020603050405020304" pitchFamily="18" charset="0"/>
                <a:ea typeface="Calibri" panose="020F0502020204030204" pitchFamily="34" charset="0"/>
              </a:rPr>
              <a:t> VB </a:t>
            </a:r>
            <a:r>
              <a:rPr lang="en-US" sz="2800" dirty="0" err="1">
                <a:solidFill>
                  <a:srgbClr val="FF0000"/>
                </a:solidFill>
                <a:latin typeface="Times New Roman" panose="02020603050405020304" pitchFamily="18" charset="0"/>
                <a:ea typeface="Calibri" panose="020F0502020204030204" pitchFamily="34" charset="0"/>
              </a:rPr>
              <a:t>truyện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cổ</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tích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em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thấy</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thế</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giới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truyện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cổ</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tích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mang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lại</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cho</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em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những</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điều</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gì</a:t>
            </a:r>
            <a:r>
              <a:rPr lang="en-US" sz="2800" dirty="0">
                <a:solidFill>
                  <a:srgbClr val="FF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0978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anim calcmode="lin" valueType="num">
                                      <p:cBhvr>
                                        <p:cTn id="3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effectLst/>
              <a:uLnTx/>
              <a:uFillTx/>
              <a:latin typeface="Calibri" panose="020F0502020204030204"/>
              <a:cs typeface="+mn-cs"/>
            </a:endParaRPr>
          </a:p>
        </p:txBody>
      </p:sp>
      <p:sp>
        <p:nvSpPr>
          <p:cNvPr id="3" name="Rectangle 2"/>
          <p:cNvSpPr/>
          <p:nvPr/>
        </p:nvSpPr>
        <p:spPr>
          <a:xfrm>
            <a:off x="400744" y="1063387"/>
            <a:ext cx="2983766"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effectLst/>
              <a:latin typeface="Times New Roman" panose="02020603050405020304" pitchFamily="18" charset="0"/>
              <a:ea typeface="Calibri" panose="020F0502020204030204" pitchFamily="34" charset="0"/>
            </a:endParaRPr>
          </a:p>
        </p:txBody>
      </p:sp>
      <p:grpSp>
        <p:nvGrpSpPr>
          <p:cNvPr id="5" name="Group 4"/>
          <p:cNvGrpSpPr/>
          <p:nvPr/>
        </p:nvGrpSpPr>
        <p:grpSpPr>
          <a:xfrm>
            <a:off x="3512538" y="1677527"/>
            <a:ext cx="5154225" cy="4078456"/>
            <a:chOff x="5234781" y="1879059"/>
            <a:chExt cx="1610807" cy="4078456"/>
          </a:xfrm>
        </p:grpSpPr>
        <p:sp>
          <p:nvSpPr>
            <p:cNvPr id="12" name="Freeform 11"/>
            <p:cNvSpPr/>
            <p:nvPr/>
          </p:nvSpPr>
          <p:spPr>
            <a:xfrm>
              <a:off x="5234781" y="1879059"/>
              <a:ext cx="1115176" cy="861218"/>
            </a:xfrm>
            <a:custGeom>
              <a:avLst/>
              <a:gdLst>
                <a:gd name="connsiteX0" fmla="*/ 0 w 1722437"/>
                <a:gd name="connsiteY0" fmla="*/ 86122 h 861218"/>
                <a:gd name="connsiteX1" fmla="*/ 86122 w 1722437"/>
                <a:gd name="connsiteY1" fmla="*/ 0 h 861218"/>
                <a:gd name="connsiteX2" fmla="*/ 1636315 w 1722437"/>
                <a:gd name="connsiteY2" fmla="*/ 0 h 861218"/>
                <a:gd name="connsiteX3" fmla="*/ 1722437 w 1722437"/>
                <a:gd name="connsiteY3" fmla="*/ 86122 h 861218"/>
                <a:gd name="connsiteX4" fmla="*/ 1722437 w 1722437"/>
                <a:gd name="connsiteY4" fmla="*/ 775096 h 861218"/>
                <a:gd name="connsiteX5" fmla="*/ 1636315 w 1722437"/>
                <a:gd name="connsiteY5" fmla="*/ 861218 h 861218"/>
                <a:gd name="connsiteX6" fmla="*/ 86122 w 1722437"/>
                <a:gd name="connsiteY6" fmla="*/ 861218 h 861218"/>
                <a:gd name="connsiteX7" fmla="*/ 0 w 1722437"/>
                <a:gd name="connsiteY7" fmla="*/ 775096 h 861218"/>
                <a:gd name="connsiteX8" fmla="*/ 0 w 1722437"/>
                <a:gd name="connsiteY8" fmla="*/ 86122 h 8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437" h="861218">
                  <a:moveTo>
                    <a:pt x="0" y="86122"/>
                  </a:moveTo>
                  <a:cubicBezTo>
                    <a:pt x="0" y="38558"/>
                    <a:pt x="38558" y="0"/>
                    <a:pt x="86122" y="0"/>
                  </a:cubicBezTo>
                  <a:lnTo>
                    <a:pt x="1636315" y="0"/>
                  </a:lnTo>
                  <a:cubicBezTo>
                    <a:pt x="1683879" y="0"/>
                    <a:pt x="1722437" y="38558"/>
                    <a:pt x="1722437" y="86122"/>
                  </a:cubicBezTo>
                  <a:lnTo>
                    <a:pt x="1722437" y="775096"/>
                  </a:lnTo>
                  <a:cubicBezTo>
                    <a:pt x="1722437" y="822660"/>
                    <a:pt x="1683879" y="861218"/>
                    <a:pt x="1636315" y="861218"/>
                  </a:cubicBezTo>
                  <a:lnTo>
                    <a:pt x="86122" y="861218"/>
                  </a:lnTo>
                  <a:cubicBezTo>
                    <a:pt x="38558" y="861218"/>
                    <a:pt x="0" y="822660"/>
                    <a:pt x="0" y="775096"/>
                  </a:cubicBezTo>
                  <a:lnTo>
                    <a:pt x="0" y="86122"/>
                  </a:lnTo>
                  <a:close/>
                </a:path>
              </a:pathLst>
            </a:custGeom>
            <a:ln w="28575">
              <a:solidFill>
                <a:schemeClr val="accent2">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564" tIns="60784" rIns="78564" bIns="60784"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ea typeface="Tahoma" panose="020B0604030504040204" pitchFamily="34" charset="0"/>
                  <a:cs typeface="Times New Roman" panose="02020603050405020304" pitchFamily="18" charset="0"/>
                </a:rPr>
                <a:t>a. </a:t>
              </a:r>
              <a:r>
                <a:rPr lang="en-US" sz="2800" b="1" kern="1200" dirty="0" err="1" smtClean="0">
                  <a:latin typeface="Times New Roman" panose="02020603050405020304" pitchFamily="18" charset="0"/>
                  <a:ea typeface="Tahoma" panose="020B0604030504040204" pitchFamily="34" charset="0"/>
                  <a:cs typeface="Times New Roman" panose="02020603050405020304" pitchFamily="18" charset="0"/>
                </a:rPr>
                <a:t>Thể</a:t>
              </a:r>
              <a:r>
                <a:rPr lang="en-US" sz="2800" b="1"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smtClean="0">
                  <a:latin typeface="Times New Roman" panose="02020603050405020304" pitchFamily="18" charset="0"/>
                  <a:ea typeface="Tahoma" panose="020B0604030504040204" pitchFamily="34" charset="0"/>
                  <a:cs typeface="Times New Roman" panose="02020603050405020304" pitchFamily="18" charset="0"/>
                </a:rPr>
                <a:t>loại</a:t>
              </a:r>
              <a:r>
                <a:rPr lang="en-US" sz="2800" b="1" kern="1200" dirty="0" smtClean="0">
                  <a:latin typeface="Times New Roman" panose="02020603050405020304" pitchFamily="18" charset="0"/>
                  <a:ea typeface="Tahoma" panose="020B0604030504040204" pitchFamily="34" charset="0"/>
                  <a:cs typeface="Times New Roman" panose="02020603050405020304" pitchFamily="18" charset="0"/>
                </a:rPr>
                <a:t>:</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endParaRPr lang="en-US" sz="2800" kern="1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12"/>
            <p:cNvSpPr/>
            <p:nvPr/>
          </p:nvSpPr>
          <p:spPr>
            <a:xfrm>
              <a:off x="5407025" y="2740278"/>
              <a:ext cx="172243" cy="645914"/>
            </a:xfrm>
            <a:custGeom>
              <a:avLst/>
              <a:gdLst/>
              <a:ahLst/>
              <a:cxnLst/>
              <a:rect l="0" t="0" r="0" b="0"/>
              <a:pathLst>
                <a:path>
                  <a:moveTo>
                    <a:pt x="0" y="0"/>
                  </a:moveTo>
                  <a:lnTo>
                    <a:pt x="0" y="645914"/>
                  </a:lnTo>
                  <a:lnTo>
                    <a:pt x="172243" y="645914"/>
                  </a:lnTo>
                </a:path>
              </a:pathLst>
            </a:custGeom>
            <a:noFill/>
            <a:ln w="28575">
              <a:solidFill>
                <a:schemeClr val="accent2">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467639" y="2943250"/>
              <a:ext cx="1377949" cy="861218"/>
            </a:xfrm>
            <a:custGeom>
              <a:avLst/>
              <a:gdLst>
                <a:gd name="connsiteX0" fmla="*/ 0 w 1377949"/>
                <a:gd name="connsiteY0" fmla="*/ 86122 h 861218"/>
                <a:gd name="connsiteX1" fmla="*/ 86122 w 1377949"/>
                <a:gd name="connsiteY1" fmla="*/ 0 h 861218"/>
                <a:gd name="connsiteX2" fmla="*/ 1291827 w 1377949"/>
                <a:gd name="connsiteY2" fmla="*/ 0 h 861218"/>
                <a:gd name="connsiteX3" fmla="*/ 1377949 w 1377949"/>
                <a:gd name="connsiteY3" fmla="*/ 86122 h 861218"/>
                <a:gd name="connsiteX4" fmla="*/ 1377949 w 1377949"/>
                <a:gd name="connsiteY4" fmla="*/ 775096 h 861218"/>
                <a:gd name="connsiteX5" fmla="*/ 1291827 w 1377949"/>
                <a:gd name="connsiteY5" fmla="*/ 861218 h 861218"/>
                <a:gd name="connsiteX6" fmla="*/ 86122 w 1377949"/>
                <a:gd name="connsiteY6" fmla="*/ 861218 h 861218"/>
                <a:gd name="connsiteX7" fmla="*/ 0 w 1377949"/>
                <a:gd name="connsiteY7" fmla="*/ 775096 h 861218"/>
                <a:gd name="connsiteX8" fmla="*/ 0 w 1377949"/>
                <a:gd name="connsiteY8" fmla="*/ 86122 h 8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949" h="861218">
                  <a:moveTo>
                    <a:pt x="0" y="86122"/>
                  </a:moveTo>
                  <a:cubicBezTo>
                    <a:pt x="0" y="38558"/>
                    <a:pt x="38558" y="0"/>
                    <a:pt x="86122" y="0"/>
                  </a:cubicBezTo>
                  <a:lnTo>
                    <a:pt x="1291827" y="0"/>
                  </a:lnTo>
                  <a:cubicBezTo>
                    <a:pt x="1339391" y="0"/>
                    <a:pt x="1377949" y="38558"/>
                    <a:pt x="1377949" y="86122"/>
                  </a:cubicBezTo>
                  <a:lnTo>
                    <a:pt x="1377949" y="775096"/>
                  </a:lnTo>
                  <a:cubicBezTo>
                    <a:pt x="1377949" y="822660"/>
                    <a:pt x="1339391" y="861218"/>
                    <a:pt x="1291827" y="861218"/>
                  </a:cubicBezTo>
                  <a:lnTo>
                    <a:pt x="86122" y="861218"/>
                  </a:lnTo>
                  <a:cubicBezTo>
                    <a:pt x="38558" y="861218"/>
                    <a:pt x="0" y="822660"/>
                    <a:pt x="0" y="775096"/>
                  </a:cubicBezTo>
                  <a:lnTo>
                    <a:pt x="0" y="86122"/>
                  </a:lnTo>
                  <a:close/>
                </a:path>
              </a:pathLst>
            </a:custGeom>
            <a:ln w="28575">
              <a:solidFill>
                <a:schemeClr val="accent2">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894" tIns="43004" rIns="51894" bIns="43004" numCol="1" spcCol="1270" anchor="ctr" anchorCtr="0">
              <a:noAutofit/>
            </a:bodyPr>
            <a:lstStyle/>
            <a:p>
              <a:pPr lvl="0" algn="ctr" defTabSz="622300">
                <a:lnSpc>
                  <a:spcPct val="90000"/>
                </a:lnSpc>
                <a:spcBef>
                  <a:spcPct val="0"/>
                </a:spcBef>
                <a:spcAft>
                  <a:spcPct val="35000"/>
                </a:spcAft>
              </a:pPr>
              <a:r>
                <a:rPr lang="vi-VN" sz="2800" kern="1200" dirty="0" smtClean="0">
                  <a:latin typeface="Times New Roman" panose="02020603050405020304" pitchFamily="18" charset="0"/>
                  <a:ea typeface="Tahoma" panose="020B0604030504040204" pitchFamily="34" charset="0"/>
                  <a:cs typeface="Times New Roman" panose="02020603050405020304" pitchFamily="18" charset="0"/>
                </a:rPr>
                <a:t>Truyện cổ tích kể về người dũng sĩ tài năng dũng cảm.</a:t>
              </a:r>
              <a:endParaRPr lang="en-US" sz="2800" kern="1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Freeform 14"/>
            <p:cNvSpPr/>
            <p:nvPr/>
          </p:nvSpPr>
          <p:spPr>
            <a:xfrm>
              <a:off x="5407025" y="2740278"/>
              <a:ext cx="172243" cy="1722437"/>
            </a:xfrm>
            <a:custGeom>
              <a:avLst/>
              <a:gdLst/>
              <a:ahLst/>
              <a:cxnLst/>
              <a:rect l="0" t="0" r="0" b="0"/>
              <a:pathLst>
                <a:path>
                  <a:moveTo>
                    <a:pt x="0" y="0"/>
                  </a:moveTo>
                  <a:lnTo>
                    <a:pt x="0" y="1722437"/>
                  </a:lnTo>
                  <a:lnTo>
                    <a:pt x="172243" y="1722437"/>
                  </a:lnTo>
                </a:path>
              </a:pathLst>
            </a:custGeom>
            <a:noFill/>
            <a:ln w="28575">
              <a:solidFill>
                <a:schemeClr val="accent2">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467639" y="4019773"/>
              <a:ext cx="1377949" cy="861218"/>
            </a:xfrm>
            <a:custGeom>
              <a:avLst/>
              <a:gdLst>
                <a:gd name="connsiteX0" fmla="*/ 0 w 1377949"/>
                <a:gd name="connsiteY0" fmla="*/ 86122 h 861218"/>
                <a:gd name="connsiteX1" fmla="*/ 86122 w 1377949"/>
                <a:gd name="connsiteY1" fmla="*/ 0 h 861218"/>
                <a:gd name="connsiteX2" fmla="*/ 1291827 w 1377949"/>
                <a:gd name="connsiteY2" fmla="*/ 0 h 861218"/>
                <a:gd name="connsiteX3" fmla="*/ 1377949 w 1377949"/>
                <a:gd name="connsiteY3" fmla="*/ 86122 h 861218"/>
                <a:gd name="connsiteX4" fmla="*/ 1377949 w 1377949"/>
                <a:gd name="connsiteY4" fmla="*/ 775096 h 861218"/>
                <a:gd name="connsiteX5" fmla="*/ 1291827 w 1377949"/>
                <a:gd name="connsiteY5" fmla="*/ 861218 h 861218"/>
                <a:gd name="connsiteX6" fmla="*/ 86122 w 1377949"/>
                <a:gd name="connsiteY6" fmla="*/ 861218 h 861218"/>
                <a:gd name="connsiteX7" fmla="*/ 0 w 1377949"/>
                <a:gd name="connsiteY7" fmla="*/ 775096 h 861218"/>
                <a:gd name="connsiteX8" fmla="*/ 0 w 1377949"/>
                <a:gd name="connsiteY8" fmla="*/ 86122 h 8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949" h="861218">
                  <a:moveTo>
                    <a:pt x="0" y="86122"/>
                  </a:moveTo>
                  <a:cubicBezTo>
                    <a:pt x="0" y="38558"/>
                    <a:pt x="38558" y="0"/>
                    <a:pt x="86122" y="0"/>
                  </a:cubicBezTo>
                  <a:lnTo>
                    <a:pt x="1291827" y="0"/>
                  </a:lnTo>
                  <a:cubicBezTo>
                    <a:pt x="1339391" y="0"/>
                    <a:pt x="1377949" y="38558"/>
                    <a:pt x="1377949" y="86122"/>
                  </a:cubicBezTo>
                  <a:lnTo>
                    <a:pt x="1377949" y="775096"/>
                  </a:lnTo>
                  <a:cubicBezTo>
                    <a:pt x="1377949" y="822660"/>
                    <a:pt x="1339391" y="861218"/>
                    <a:pt x="1291827" y="861218"/>
                  </a:cubicBezTo>
                  <a:lnTo>
                    <a:pt x="86122" y="861218"/>
                  </a:lnTo>
                  <a:cubicBezTo>
                    <a:pt x="38558" y="861218"/>
                    <a:pt x="0" y="822660"/>
                    <a:pt x="0" y="775096"/>
                  </a:cubicBezTo>
                  <a:lnTo>
                    <a:pt x="0" y="86122"/>
                  </a:lnTo>
                  <a:close/>
                </a:path>
              </a:pathLst>
            </a:custGeom>
            <a:ln w="28575">
              <a:solidFill>
                <a:schemeClr val="accent2">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894" tIns="43004" rIns="51894" bIns="43004" numCol="1" spcCol="1270" anchor="ctr" anchorCtr="0">
              <a:noAutofit/>
            </a:bodyPr>
            <a:lstStyle/>
            <a:p>
              <a:pPr lvl="0" algn="ctr" defTabSz="622300">
                <a:lnSpc>
                  <a:spcPct val="90000"/>
                </a:lnSpc>
                <a:spcBef>
                  <a:spcPct val="0"/>
                </a:spcBef>
                <a:spcAft>
                  <a:spcPct val="35000"/>
                </a:spcAft>
              </a:pP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Kiểu</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văn</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bản</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Tự</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sự</a:t>
              </a:r>
              <a:endParaRPr lang="en-US" sz="2800" kern="1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reeform 18"/>
            <p:cNvSpPr/>
            <p:nvPr/>
          </p:nvSpPr>
          <p:spPr>
            <a:xfrm>
              <a:off x="5407025" y="2740278"/>
              <a:ext cx="172243" cy="2798960"/>
            </a:xfrm>
            <a:custGeom>
              <a:avLst/>
              <a:gdLst/>
              <a:ahLst/>
              <a:cxnLst/>
              <a:rect l="0" t="0" r="0" b="0"/>
              <a:pathLst>
                <a:path>
                  <a:moveTo>
                    <a:pt x="0" y="0"/>
                  </a:moveTo>
                  <a:lnTo>
                    <a:pt x="0" y="2798960"/>
                  </a:lnTo>
                  <a:lnTo>
                    <a:pt x="172243" y="2798960"/>
                  </a:lnTo>
                </a:path>
              </a:pathLst>
            </a:custGeom>
            <a:noFill/>
            <a:ln w="28575">
              <a:solidFill>
                <a:schemeClr val="accent2">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5467639" y="5096297"/>
              <a:ext cx="1377949" cy="861218"/>
            </a:xfrm>
            <a:custGeom>
              <a:avLst/>
              <a:gdLst>
                <a:gd name="connsiteX0" fmla="*/ 0 w 1377949"/>
                <a:gd name="connsiteY0" fmla="*/ 86122 h 861218"/>
                <a:gd name="connsiteX1" fmla="*/ 86122 w 1377949"/>
                <a:gd name="connsiteY1" fmla="*/ 0 h 861218"/>
                <a:gd name="connsiteX2" fmla="*/ 1291827 w 1377949"/>
                <a:gd name="connsiteY2" fmla="*/ 0 h 861218"/>
                <a:gd name="connsiteX3" fmla="*/ 1377949 w 1377949"/>
                <a:gd name="connsiteY3" fmla="*/ 86122 h 861218"/>
                <a:gd name="connsiteX4" fmla="*/ 1377949 w 1377949"/>
                <a:gd name="connsiteY4" fmla="*/ 775096 h 861218"/>
                <a:gd name="connsiteX5" fmla="*/ 1291827 w 1377949"/>
                <a:gd name="connsiteY5" fmla="*/ 861218 h 861218"/>
                <a:gd name="connsiteX6" fmla="*/ 86122 w 1377949"/>
                <a:gd name="connsiteY6" fmla="*/ 861218 h 861218"/>
                <a:gd name="connsiteX7" fmla="*/ 0 w 1377949"/>
                <a:gd name="connsiteY7" fmla="*/ 775096 h 861218"/>
                <a:gd name="connsiteX8" fmla="*/ 0 w 1377949"/>
                <a:gd name="connsiteY8" fmla="*/ 86122 h 8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949" h="861218">
                  <a:moveTo>
                    <a:pt x="0" y="86122"/>
                  </a:moveTo>
                  <a:cubicBezTo>
                    <a:pt x="0" y="38558"/>
                    <a:pt x="38558" y="0"/>
                    <a:pt x="86122" y="0"/>
                  </a:cubicBezTo>
                  <a:lnTo>
                    <a:pt x="1291827" y="0"/>
                  </a:lnTo>
                  <a:cubicBezTo>
                    <a:pt x="1339391" y="0"/>
                    <a:pt x="1377949" y="38558"/>
                    <a:pt x="1377949" y="86122"/>
                  </a:cubicBezTo>
                  <a:lnTo>
                    <a:pt x="1377949" y="775096"/>
                  </a:lnTo>
                  <a:cubicBezTo>
                    <a:pt x="1377949" y="822660"/>
                    <a:pt x="1339391" y="861218"/>
                    <a:pt x="1291827" y="861218"/>
                  </a:cubicBezTo>
                  <a:lnTo>
                    <a:pt x="86122" y="861218"/>
                  </a:lnTo>
                  <a:cubicBezTo>
                    <a:pt x="38558" y="861218"/>
                    <a:pt x="0" y="822660"/>
                    <a:pt x="0" y="775096"/>
                  </a:cubicBezTo>
                  <a:lnTo>
                    <a:pt x="0" y="86122"/>
                  </a:lnTo>
                  <a:close/>
                </a:path>
              </a:pathLst>
            </a:custGeom>
            <a:ln w="28575">
              <a:solidFill>
                <a:schemeClr val="accent2">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894" tIns="43004" rIns="51894" bIns="43004" numCol="1" spcCol="1270" anchor="ctr" anchorCtr="0">
              <a:noAutofit/>
            </a:bodyPr>
            <a:lstStyle/>
            <a:p>
              <a:pPr lvl="0" algn="ctr" defTabSz="622300">
                <a:lnSpc>
                  <a:spcPct val="90000"/>
                </a:lnSpc>
                <a:spcBef>
                  <a:spcPct val="0"/>
                </a:spcBef>
                <a:spcAft>
                  <a:spcPct val="35000"/>
                </a:spcAft>
              </a:pP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Ngôi</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kể</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thứ</a:t>
              </a:r>
              <a:r>
                <a:rPr lang="en-US" sz="2800" kern="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smtClean="0">
                  <a:latin typeface="Times New Roman" panose="02020603050405020304" pitchFamily="18" charset="0"/>
                  <a:ea typeface="Tahoma" panose="020B0604030504040204" pitchFamily="34" charset="0"/>
                  <a:cs typeface="Times New Roman" panose="02020603050405020304" pitchFamily="18" charset="0"/>
                </a:rPr>
                <a:t>ba</a:t>
              </a:r>
              <a:endParaRPr lang="en-US" sz="2800" kern="1200"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1" name="Cloud Callout 20"/>
          <p:cNvSpPr/>
          <p:nvPr/>
        </p:nvSpPr>
        <p:spPr>
          <a:xfrm>
            <a:off x="3022403" y="2321532"/>
            <a:ext cx="6134495" cy="2671763"/>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R="30480">
              <a:lnSpc>
                <a:spcPct val="115000"/>
              </a:lnSpc>
              <a:spcAft>
                <a:spcPts val="1200"/>
              </a:spcAft>
            </a:pP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Xác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loại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của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truyện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văn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thuộc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kiểu</a:t>
            </a:r>
            <a:r>
              <a:rPr lang="en-US" sz="2400" dirty="0">
                <a:latin typeface="Times New Roman" panose="02020603050405020304" pitchFamily="18" charset="0"/>
                <a:ea typeface="Calibri" panose="020F0502020204030204" pitchFamily="34" charset="0"/>
              </a:rPr>
              <a:t> VB </a:t>
            </a:r>
            <a:r>
              <a:rPr lang="en-US" sz="2400" dirty="0" err="1">
                <a:latin typeface="Times New Roman" panose="02020603050405020304" pitchFamily="18" charset="0"/>
                <a:ea typeface="Calibri" panose="020F0502020204030204" pitchFamily="34" charset="0"/>
              </a:rPr>
              <a:t>nào</a:t>
            </a:r>
            <a:r>
              <a:rPr lang="en-US" sz="2400" dirty="0">
                <a:latin typeface="Times New Roman" panose="02020603050405020304" pitchFamily="18" charset="0"/>
                <a:ea typeface="Calibri" panose="020F0502020204030204" pitchFamily="34" charset="0"/>
              </a:rPr>
              <a:t>?</a:t>
            </a:r>
          </a:p>
          <a:p>
            <a:pPr>
              <a:spcAft>
                <a:spcPts val="750"/>
              </a:spcAft>
            </a:pPr>
            <a:r>
              <a:rPr lang="vi-VN" sz="2400" dirty="0">
                <a:latin typeface="Times New Roman" panose="02020603050405020304" pitchFamily="18" charset="0"/>
                <a:ea typeface="Calibri" panose="020F0502020204030204" pitchFamily="34" charset="0"/>
              </a:rPr>
              <a:t>+ Câu chuyện được kể theo ngôi thứ mấy?</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410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5050776" y="688509"/>
            <a:ext cx="20777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4: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433868"/>
            <a:ext cx="10858500" cy="4445384"/>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Câu 3: Thế giới cổ tích mang lại cho em: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Tinh thần sống lạc quan, yêu đời, biết vượt qua khó khăn thử thách của cuộc sống, có niềm tin vào tương lai tươi sáng.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Biết lên án cái xấu, cái 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Biết mơ ước, tin vào điều tốt đẹp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loud Callout 10"/>
          <p:cNvSpPr/>
          <p:nvPr/>
        </p:nvSpPr>
        <p:spPr>
          <a:xfrm>
            <a:off x="2928937" y="2073219"/>
            <a:ext cx="6194322" cy="2711889"/>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65405" lvl="0" indent="0" algn="l" defTabSz="914400" rtl="0" eaLnBrk="1" fontAlgn="auto" latinLnBrk="0" hangingPunct="1">
              <a:lnSpc>
                <a:spcPct val="115000"/>
              </a:lnSpc>
              <a:spcBef>
                <a:spcPts val="410"/>
              </a:spcBef>
              <a:spcAft>
                <a:spcPts val="600"/>
              </a:spcAft>
              <a:buClrTx/>
              <a:buSzTx/>
              <a:buFontTx/>
              <a:buNone/>
              <a:tabLst>
                <a:tab pos="472440" algn="l"/>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Qua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việc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học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VB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truyện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cổ</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tích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thấy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thế</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giới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truyện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cổ</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tích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mang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lại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những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điều</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gì</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9410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anim calcmode="lin" valueType="num">
                                      <p:cBhvr>
                                        <p:cTn id="2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anim calcmode="lin" valueType="num">
                                      <p:cBhvr>
                                        <p:cTn id="3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4" name="Rectangle 3"/>
          <p:cNvSpPr/>
          <p:nvPr/>
        </p:nvSpPr>
        <p:spPr>
          <a:xfrm>
            <a:off x="5183793" y="688509"/>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22628" t="19154" r="21926" b="18669"/>
          <a:stretch/>
        </p:blipFill>
        <p:spPr>
          <a:xfrm>
            <a:off x="4312222" y="1594414"/>
            <a:ext cx="2831691" cy="4737538"/>
          </a:xfrm>
          <a:prstGeom prst="rect">
            <a:avLst/>
          </a:prstGeom>
        </p:spPr>
      </p:pic>
      <p:sp>
        <p:nvSpPr>
          <p:cNvPr id="12" name="Rectangle 11"/>
          <p:cNvSpPr/>
          <p:nvPr/>
        </p:nvSpPr>
        <p:spPr>
          <a:xfrm>
            <a:off x="936472" y="1651820"/>
            <a:ext cx="3412458" cy="26407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7143913" y="1460708"/>
            <a:ext cx="4346002" cy="15788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800" dirty="0" err="1">
                <a:latin typeface="Times New Roman" panose="02020603050405020304" pitchFamily="18" charset="0"/>
                <a:ea typeface="Times New Roman" panose="02020603050405020304" pitchFamily="18" charset="0"/>
              </a:rPr>
              <a:t>Vậy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mấy</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7173018" y="3269910"/>
            <a:ext cx="4316897" cy="22159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nếu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Vua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chòe</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10">
            <a:extLst>
              <a:ext uri="{BEBA8EAE-BF5A-486C-A8C5-ECC9F3942E4B}">
                <a14:imgProps xmlns:a14="http://schemas.microsoft.com/office/drawing/2010/main">
                  <a14:imgLayer r:embed="rId11">
                    <a14:imgEffect>
                      <a14:backgroundRemoval t="7344" b="95000" l="3750" r="90000">
                        <a14:foregroundMark x1="16563" y1="79844" x2="16563" y2="79844"/>
                        <a14:foregroundMark x1="18438" y1="73281" x2="18438" y2="73281"/>
                      </a14:backgroundRemoval>
                    </a14:imgEffect>
                  </a14:imgLayer>
                </a14:imgProps>
              </a:ext>
            </a:extLst>
          </a:blip>
          <a:stretch>
            <a:fillRect/>
          </a:stretch>
        </p:blipFill>
        <p:spPr>
          <a:xfrm rot="1341127">
            <a:off x="883683" y="4453940"/>
            <a:ext cx="1871188" cy="1871188"/>
          </a:xfrm>
          <a:prstGeom prst="rect">
            <a:avLst/>
          </a:prstGeom>
        </p:spPr>
      </p:pic>
    </p:spTree>
    <p:extLst>
      <p:ext uri="{BB962C8B-B14F-4D97-AF65-F5344CB8AC3E}">
        <p14:creationId xmlns:p14="http://schemas.microsoft.com/office/powerpoint/2010/main" val="42798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25E-6 3.7037E-7 L 0.73555 -0.54491 " pathEditMode="relative" rAng="0" ptsTypes="AA">
                                      <p:cBhvr>
                                        <p:cTn id="21" dur="2000" fill="hold"/>
                                        <p:tgtEl>
                                          <p:spTgt spid="15"/>
                                        </p:tgtEl>
                                        <p:attrNameLst>
                                          <p:attrName>ppt_x</p:attrName>
                                          <p:attrName>ppt_y</p:attrName>
                                        </p:attrNameLst>
                                      </p:cBhvr>
                                      <p:rCtr x="36771" y="-27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583468" y="747860"/>
            <a:ext cx="3012363" cy="461665"/>
          </a:xfrm>
          <a:prstGeom prst="rect">
            <a:avLst/>
          </a:prstGeom>
        </p:spPr>
        <p:txBody>
          <a:bodyPr wrap="none">
            <a:spAutoFit/>
          </a:bodyPr>
          <a:lstStyle/>
          <a:p>
            <a:pPr>
              <a:spcAft>
                <a:spcPts val="0"/>
              </a:spcAft>
            </a:pPr>
            <a:r>
              <a:rPr lang="pt-BR" sz="2400" b="1" dirty="0">
                <a:solidFill>
                  <a:srgbClr val="0000FF"/>
                </a:solidFill>
                <a:latin typeface="Times New Roman" panose="02020603050405020304" pitchFamily="18" charset="0"/>
                <a:ea typeface="Times New Roman" panose="02020603050405020304" pitchFamily="18" charset="0"/>
              </a:rPr>
              <a:t>Hình thành kiến thức</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61162" y="1257847"/>
            <a:ext cx="9627187" cy="517065"/>
          </a:xfrm>
          <a:prstGeom prst="rect">
            <a:avLst/>
          </a:prstGeom>
        </p:spPr>
        <p:txBody>
          <a:bodyPr wrap="none">
            <a:spAutoFit/>
          </a:bodyPr>
          <a:lstStyle/>
          <a:p>
            <a:pPr>
              <a:lnSpc>
                <a:spcPct val="115000"/>
              </a:lnSpc>
              <a:spcAft>
                <a:spcPts val="800"/>
              </a:spcAft>
              <a:tabLst>
                <a:tab pos="1386840" algn="l"/>
              </a:tabLst>
            </a:pPr>
            <a:r>
              <a:rPr lang="en-US" sz="2400" b="1" dirty="0">
                <a:latin typeface="Times New Roman" panose="02020603050405020304" pitchFamily="18" charset="0"/>
                <a:ea typeface="MS Mincho"/>
              </a:rPr>
              <a:t>I. </a:t>
            </a:r>
            <a:r>
              <a:rPr lang="en-US" sz="2400" b="1" dirty="0" err="1">
                <a:latin typeface="Times New Roman" panose="02020603050405020304" pitchFamily="18" charset="0"/>
                <a:ea typeface="MS Mincho"/>
              </a:rPr>
              <a:t>Tìm</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hiểu</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chung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về</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đóng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vai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nhân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vật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kể</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lại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một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truyện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cổ</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tích</a:t>
            </a:r>
            <a:endParaRPr lang="en-US"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1162" y="1778141"/>
            <a:ext cx="9260677" cy="517065"/>
          </a:xfrm>
          <a:prstGeom prst="rect">
            <a:avLst/>
          </a:prstGeom>
        </p:spPr>
        <p:txBody>
          <a:bodyPr wrap="none">
            <a:spAutoFit/>
          </a:bodyPr>
          <a:lstStyle/>
          <a:p>
            <a:pPr>
              <a:lnSpc>
                <a:spcPct val="115000"/>
              </a:lnSpc>
              <a:spcAft>
                <a:spcPts val="800"/>
              </a:spcAft>
              <a:tabLst>
                <a:tab pos="1386840" algn="l"/>
              </a:tabLst>
            </a:pPr>
            <a:r>
              <a:rPr lang="en-US" sz="2400" b="1" dirty="0">
                <a:solidFill>
                  <a:srgbClr val="0D0D0D"/>
                </a:solidFill>
                <a:latin typeface="Times New Roman" panose="02020603050405020304" pitchFamily="18" charset="0"/>
                <a:ea typeface="MS Mincho"/>
              </a:rPr>
              <a:t>1. </a:t>
            </a:r>
            <a:r>
              <a:rPr lang="en-US" sz="2400" b="1" dirty="0" err="1">
                <a:solidFill>
                  <a:srgbClr val="0D0D0D"/>
                </a:solidFill>
                <a:latin typeface="Times New Roman" panose="02020603050405020304" pitchFamily="18" charset="0"/>
                <a:ea typeface="MS Mincho"/>
              </a:rPr>
              <a:t>Yêu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cầu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đối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với</a:t>
            </a:r>
            <a:r>
              <a:rPr lang="en-US" sz="2400" b="1" dirty="0">
                <a:solidFill>
                  <a:srgbClr val="0D0D0D"/>
                </a:solidFill>
                <a:latin typeface="Times New Roman" panose="02020603050405020304" pitchFamily="18" charset="0"/>
                <a:ea typeface="MS Mincho"/>
              </a:rPr>
              <a:t> </a:t>
            </a:r>
            <a:r>
              <a:rPr lang="en-US" sz="2400" b="1" dirty="0" err="1">
                <a:latin typeface="Times New Roman" panose="02020603050405020304" pitchFamily="18" charset="0"/>
                <a:ea typeface="MS Mincho"/>
              </a:rPr>
              <a:t>bài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văn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đóng</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vai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nhân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vật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kể</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lại</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một</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truyện</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cổ</a:t>
            </a:r>
            <a:r>
              <a:rPr lang="en-US" sz="2400" b="1" dirty="0">
                <a:latin typeface="Times New Roman" panose="02020603050405020304" pitchFamily="18" charset="0"/>
                <a:ea typeface="MS Mincho"/>
              </a:rPr>
              <a:t> </a:t>
            </a:r>
            <a:r>
              <a:rPr lang="en-US" sz="2400" b="1" dirty="0" err="1">
                <a:latin typeface="Times New Roman" panose="02020603050405020304" pitchFamily="18" charset="0"/>
                <a:ea typeface="MS Mincho"/>
              </a:rPr>
              <a:t>tích</a:t>
            </a:r>
            <a:endParaRPr lang="en-US" sz="24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8"/>
          <a:stretch>
            <a:fillRect/>
          </a:stretch>
        </p:blipFill>
        <p:spPr>
          <a:xfrm>
            <a:off x="4772459" y="3852144"/>
            <a:ext cx="2634381" cy="2634381"/>
          </a:xfrm>
          <a:prstGeom prst="ellipse">
            <a:avLst/>
          </a:prstGeom>
          <a:ln>
            <a:noFill/>
          </a:ln>
          <a:effectLst>
            <a:softEdge rad="112500"/>
          </a:effectLst>
        </p:spPr>
      </p:pic>
      <p:sp>
        <p:nvSpPr>
          <p:cNvPr id="16" name="Rounded Rectangular Callout 15"/>
          <p:cNvSpPr/>
          <p:nvPr/>
        </p:nvSpPr>
        <p:spPr>
          <a:xfrm>
            <a:off x="7406840" y="2283563"/>
            <a:ext cx="3980271" cy="1917532"/>
          </a:xfrm>
          <a:prstGeom prst="wedgeRoundRectCallout">
            <a:avLst>
              <a:gd name="adj1" fmla="val -61963"/>
              <a:gd name="adj2" fmla="val 89141"/>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i="1" dirty="0" err="1">
                <a:latin typeface="Times New Roman" panose="02020603050405020304" pitchFamily="18" charset="0"/>
                <a:ea typeface="MS Mincho"/>
              </a:rPr>
              <a:t>Muốn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viết</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bài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văn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đóng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vai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nhân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vật</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kể</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lại</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một</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truyện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cổ</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tích</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em</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cần</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chú</a:t>
            </a:r>
            <a:r>
              <a:rPr lang="en-US" sz="2400" i="1" dirty="0">
                <a:latin typeface="Times New Roman" panose="02020603050405020304" pitchFamily="18" charset="0"/>
                <a:ea typeface="MS Mincho"/>
              </a:rPr>
              <a:t> ý </a:t>
            </a:r>
            <a:r>
              <a:rPr lang="en-US" sz="2400" i="1" dirty="0" err="1">
                <a:latin typeface="Times New Roman" panose="02020603050405020304" pitchFamily="18" charset="0"/>
                <a:ea typeface="MS Mincho"/>
              </a:rPr>
              <a:t>những</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yêu</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cầu</a:t>
            </a:r>
            <a:r>
              <a:rPr lang="en-US" sz="2400" i="1" dirty="0">
                <a:latin typeface="Times New Roman" panose="02020603050405020304" pitchFamily="18" charset="0"/>
                <a:ea typeface="MS Mincho"/>
              </a:rPr>
              <a:t> </a:t>
            </a:r>
            <a:r>
              <a:rPr lang="en-US" sz="2400" i="1" dirty="0" err="1">
                <a:latin typeface="Times New Roman" panose="02020603050405020304" pitchFamily="18" charset="0"/>
                <a:ea typeface="MS Mincho"/>
              </a:rPr>
              <a:t>nào</a:t>
            </a:r>
            <a:r>
              <a:rPr lang="en-US" sz="2400" i="1" dirty="0">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7" name="Rounded Rectangular Callout 16"/>
          <p:cNvSpPr/>
          <p:nvPr/>
        </p:nvSpPr>
        <p:spPr>
          <a:xfrm>
            <a:off x="609600" y="2359501"/>
            <a:ext cx="3973868" cy="2138758"/>
          </a:xfrm>
          <a:prstGeom prst="wedgeRoundRectCallout">
            <a:avLst>
              <a:gd name="adj1" fmla="val 58590"/>
              <a:gd name="adj2" fmla="val 7146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i="1" dirty="0" err="1">
                <a:solidFill>
                  <a:schemeClr val="bg1"/>
                </a:solidFill>
                <a:latin typeface="Times New Roman" panose="02020603050405020304" pitchFamily="18" charset="0"/>
                <a:ea typeface="MS Mincho"/>
              </a:rPr>
              <a:t>Để</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bài</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văn</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thuyết</a:t>
            </a:r>
            <a:r>
              <a:rPr lang="en-US" sz="2400" i="1" dirty="0">
                <a:solidFill>
                  <a:schemeClr val="bg1"/>
                </a:solidFill>
                <a:latin typeface="Times New Roman" panose="02020603050405020304" pitchFamily="18" charset="0"/>
                <a:ea typeface="MS Mincho"/>
              </a:rPr>
              <a:t> minh </a:t>
            </a:r>
            <a:r>
              <a:rPr lang="en-US" sz="2400" i="1" dirty="0" err="1">
                <a:solidFill>
                  <a:schemeClr val="bg1"/>
                </a:solidFill>
                <a:latin typeface="Times New Roman" panose="02020603050405020304" pitchFamily="18" charset="0"/>
                <a:ea typeface="MS Mincho"/>
              </a:rPr>
              <a:t>của</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em</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thêm</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sinh</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động</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thu</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hút</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người</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đọc</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thì</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em</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có</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thể</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sử</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dụng</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thêm</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những</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yếu</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tố</a:t>
            </a:r>
            <a:r>
              <a:rPr lang="en-US" sz="2400" i="1" dirty="0">
                <a:solidFill>
                  <a:schemeClr val="bg1"/>
                </a:solidFill>
                <a:latin typeface="Times New Roman" panose="02020603050405020304" pitchFamily="18" charset="0"/>
                <a:ea typeface="MS Mincho"/>
              </a:rPr>
              <a:t> </a:t>
            </a:r>
            <a:r>
              <a:rPr lang="en-US" sz="2400" i="1" dirty="0" err="1">
                <a:solidFill>
                  <a:schemeClr val="bg1"/>
                </a:solidFill>
                <a:latin typeface="Times New Roman" panose="02020603050405020304" pitchFamily="18" charset="0"/>
                <a:ea typeface="MS Mincho"/>
              </a:rPr>
              <a:t>nào</a:t>
            </a:r>
            <a:r>
              <a:rPr lang="en-US" sz="2400" i="1" dirty="0">
                <a:solidFill>
                  <a:schemeClr val="bg1"/>
                </a:solidFill>
                <a:latin typeface="Times New Roman" panose="02020603050405020304" pitchFamily="18" charset="0"/>
                <a:ea typeface="MS Mincho"/>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04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583468" y="747860"/>
            <a:ext cx="30123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1162" y="1257847"/>
            <a:ext cx="9627187" cy="51706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Tìm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61162" y="1778141"/>
            <a:ext cx="9260677" cy="51706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Yêu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cầu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đối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kể</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một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truyện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Plaque 3"/>
          <p:cNvSpPr/>
          <p:nvPr/>
        </p:nvSpPr>
        <p:spPr>
          <a:xfrm>
            <a:off x="496760" y="2338069"/>
            <a:ext cx="2605548" cy="3843698"/>
          </a:xfrm>
          <a:prstGeom prst="plaque">
            <a:avLst>
              <a:gd name="adj" fmla="val 8742"/>
            </a:avLst>
          </a:prstGeom>
          <a:blipFill>
            <a:blip r:embed="rId3"/>
            <a:tile tx="0" ty="0" sx="100000" sy="100000" flip="none" algn="tl"/>
          </a:blipFill>
          <a:ln w="28575">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8" name="Plaque 17"/>
          <p:cNvSpPr/>
          <p:nvPr/>
        </p:nvSpPr>
        <p:spPr>
          <a:xfrm>
            <a:off x="3276097" y="2338069"/>
            <a:ext cx="2605548" cy="3843698"/>
          </a:xfrm>
          <a:prstGeom prst="plaque">
            <a:avLst>
              <a:gd name="adj" fmla="val 8742"/>
            </a:avLst>
          </a:prstGeom>
          <a:blipFill>
            <a:blip r:embed="rId3"/>
            <a:tile tx="0" ty="0" sx="100000" sy="100000" flip="none" algn="tl"/>
          </a:blipFill>
          <a:ln w="28575">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thêm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thoát</a:t>
            </a:r>
            <a:r>
              <a:rPr lang="en-US" sz="2400" dirty="0">
                <a:latin typeface="Times New Roman" panose="02020603050405020304" pitchFamily="18" charset="0"/>
                <a:ea typeface="Times New Roman" panose="02020603050405020304" pitchFamily="18" charset="0"/>
              </a:rPr>
              <a:t> li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đổi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ở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gốc</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9" name="Plaque 18"/>
          <p:cNvSpPr/>
          <p:nvPr/>
        </p:nvSpPr>
        <p:spPr>
          <a:xfrm>
            <a:off x="6055434" y="2338069"/>
            <a:ext cx="2709530" cy="3843698"/>
          </a:xfrm>
          <a:prstGeom prst="plaque">
            <a:avLst>
              <a:gd name="adj" fmla="val 8742"/>
            </a:avLst>
          </a:prstGeom>
          <a:blipFill>
            <a:blip r:embed="rId3"/>
            <a:tile tx="0" ty="0" sx="100000" sy="100000" flip="none" algn="tl"/>
          </a:blipFill>
          <a:ln w="28575">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Cần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sắp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xếp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tượng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0" name="Plaque 19"/>
          <p:cNvSpPr/>
          <p:nvPr/>
        </p:nvSpPr>
        <p:spPr>
          <a:xfrm>
            <a:off x="8938752" y="2338069"/>
            <a:ext cx="2605548" cy="3843698"/>
          </a:xfrm>
          <a:prstGeom prst="plaque">
            <a:avLst>
              <a:gd name="adj" fmla="val 8742"/>
            </a:avLst>
          </a:prstGeom>
          <a:blipFill>
            <a:blip r:embed="rId3"/>
            <a:tile tx="0" ty="0" sx="100000" sy="100000" flip="none" algn="tl"/>
          </a:blipFill>
          <a:ln w="28575">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bổ</a:t>
            </a:r>
            <a:r>
              <a:rPr lang="en-US" sz="2400" dirty="0">
                <a:latin typeface="Times New Roman" panose="02020603050405020304" pitchFamily="18" charset="0"/>
                <a:ea typeface="Times New Roman" panose="02020603050405020304" pitchFamily="18" charset="0"/>
              </a:rPr>
              <a:t> sung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miêu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Left-Right Arrow 4"/>
          <p:cNvSpPr/>
          <p:nvPr/>
        </p:nvSpPr>
        <p:spPr>
          <a:xfrm>
            <a:off x="2826484" y="5513360"/>
            <a:ext cx="707923" cy="427703"/>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Right Arrow 20"/>
          <p:cNvSpPr/>
          <p:nvPr/>
        </p:nvSpPr>
        <p:spPr>
          <a:xfrm>
            <a:off x="8487192" y="5513360"/>
            <a:ext cx="707923" cy="427703"/>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Right Arrow 21"/>
          <p:cNvSpPr/>
          <p:nvPr/>
        </p:nvSpPr>
        <p:spPr>
          <a:xfrm>
            <a:off x="5601423" y="5513360"/>
            <a:ext cx="707923" cy="427703"/>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84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5" grpId="0" animBg="1"/>
      <p:bldP spid="21" grpId="0" animBg="1"/>
      <p:bldP spid="2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583468" y="747860"/>
            <a:ext cx="30123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434810" y="1014528"/>
            <a:ext cx="4968027" cy="738664"/>
          </a:xfrm>
          <a:prstGeom prst="rect">
            <a:avLst/>
          </a:prstGeom>
        </p:spPr>
        <p:txBody>
          <a:bodyPr wrap="none">
            <a:spAutoFit/>
          </a:bodyPr>
          <a:lstStyle/>
          <a:p>
            <a:pPr algn="just">
              <a:lnSpc>
                <a:spcPct val="150000"/>
              </a:lnSpc>
              <a:spcAft>
                <a:spcPts val="0"/>
              </a:spcAft>
            </a:pPr>
            <a:r>
              <a:rPr lang="en-US" sz="2800" b="1" dirty="0">
                <a:solidFill>
                  <a:srgbClr val="993300"/>
                </a:solidFill>
                <a:latin typeface="Times New Roman" panose="02020603050405020304" pitchFamily="18" charset="0"/>
                <a:ea typeface="Times New Roman" panose="02020603050405020304" pitchFamily="18" charset="0"/>
              </a:rPr>
              <a:t>2</a:t>
            </a:r>
            <a:r>
              <a:rPr lang="vi-VN" sz="2800" b="1" dirty="0">
                <a:solidFill>
                  <a:srgbClr val="993300"/>
                </a:solidFill>
                <a:latin typeface="Times New Roman" panose="02020603050405020304" pitchFamily="18" charset="0"/>
                <a:ea typeface="Times New Roman" panose="02020603050405020304" pitchFamily="18" charset="0"/>
              </a:rPr>
              <a:t>. Phân tích bài viết tham khảo</a:t>
            </a:r>
            <a:endParaRPr lang="en-US" sz="2800" dirty="0">
              <a:effectLst/>
              <a:latin typeface="Times New Roman" panose="02020603050405020304" pitchFamily="18" charset="0"/>
              <a:ea typeface="Times New Roman" panose="02020603050405020304" pitchFamily="18" charset="0"/>
            </a:endParaRPr>
          </a:p>
        </p:txBody>
      </p:sp>
      <p:sp>
        <p:nvSpPr>
          <p:cNvPr id="33" name="Freeform 32"/>
          <p:cNvSpPr/>
          <p:nvPr/>
        </p:nvSpPr>
        <p:spPr>
          <a:xfrm>
            <a:off x="4696285" y="2008640"/>
            <a:ext cx="2786729" cy="4289625"/>
          </a:xfrm>
          <a:custGeom>
            <a:avLst/>
            <a:gdLst>
              <a:gd name="connsiteX0" fmla="*/ 2331967 w 3474050"/>
              <a:gd name="connsiteY0" fmla="*/ 0 h 3563097"/>
              <a:gd name="connsiteX1" fmla="*/ 2361463 w 3474050"/>
              <a:gd name="connsiteY1" fmla="*/ 88491 h 3563097"/>
              <a:gd name="connsiteX2" fmla="*/ 2435205 w 3474050"/>
              <a:gd name="connsiteY2" fmla="*/ 294968 h 3563097"/>
              <a:gd name="connsiteX3" fmla="*/ 2494199 w 3474050"/>
              <a:gd name="connsiteY3" fmla="*/ 309716 h 3563097"/>
              <a:gd name="connsiteX4" fmla="*/ 2553192 w 3474050"/>
              <a:gd name="connsiteY4" fmla="*/ 442452 h 3563097"/>
              <a:gd name="connsiteX5" fmla="*/ 2523696 w 3474050"/>
              <a:gd name="connsiteY5" fmla="*/ 589936 h 3563097"/>
              <a:gd name="connsiteX6" fmla="*/ 2435205 w 3474050"/>
              <a:gd name="connsiteY6" fmla="*/ 737420 h 3563097"/>
              <a:gd name="connsiteX7" fmla="*/ 2405708 w 3474050"/>
              <a:gd name="connsiteY7" fmla="*/ 796413 h 3563097"/>
              <a:gd name="connsiteX8" fmla="*/ 2390960 w 3474050"/>
              <a:gd name="connsiteY8" fmla="*/ 840658 h 3563097"/>
              <a:gd name="connsiteX9" fmla="*/ 2272973 w 3474050"/>
              <a:gd name="connsiteY9" fmla="*/ 1032387 h 3563097"/>
              <a:gd name="connsiteX10" fmla="*/ 2258225 w 3474050"/>
              <a:gd name="connsiteY10" fmla="*/ 1091381 h 3563097"/>
              <a:gd name="connsiteX11" fmla="*/ 2213979 w 3474050"/>
              <a:gd name="connsiteY11" fmla="*/ 1224116 h 3563097"/>
              <a:gd name="connsiteX12" fmla="*/ 2405708 w 3474050"/>
              <a:gd name="connsiteY12" fmla="*/ 1283110 h 3563097"/>
              <a:gd name="connsiteX13" fmla="*/ 2464702 w 3474050"/>
              <a:gd name="connsiteY13" fmla="*/ 1238865 h 3563097"/>
              <a:gd name="connsiteX14" fmla="*/ 2597438 w 3474050"/>
              <a:gd name="connsiteY14" fmla="*/ 1150374 h 3563097"/>
              <a:gd name="connsiteX15" fmla="*/ 2685928 w 3474050"/>
              <a:gd name="connsiteY15" fmla="*/ 1076633 h 3563097"/>
              <a:gd name="connsiteX16" fmla="*/ 2818663 w 3474050"/>
              <a:gd name="connsiteY16" fmla="*/ 1017639 h 3563097"/>
              <a:gd name="connsiteX17" fmla="*/ 2877657 w 3474050"/>
              <a:gd name="connsiteY17" fmla="*/ 973394 h 3563097"/>
              <a:gd name="connsiteX18" fmla="*/ 2995644 w 3474050"/>
              <a:gd name="connsiteY18" fmla="*/ 914400 h 3563097"/>
              <a:gd name="connsiteX19" fmla="*/ 3202121 w 3474050"/>
              <a:gd name="connsiteY19" fmla="*/ 899652 h 3563097"/>
              <a:gd name="connsiteX20" fmla="*/ 3467592 w 3474050"/>
              <a:gd name="connsiteY20" fmla="*/ 870155 h 3563097"/>
              <a:gd name="connsiteX21" fmla="*/ 3423347 w 3474050"/>
              <a:gd name="connsiteY21" fmla="*/ 929149 h 3563097"/>
              <a:gd name="connsiteX22" fmla="*/ 3349605 w 3474050"/>
              <a:gd name="connsiteY22" fmla="*/ 958645 h 3563097"/>
              <a:gd name="connsiteX23" fmla="*/ 3187373 w 3474050"/>
              <a:gd name="connsiteY23" fmla="*/ 1032387 h 3563097"/>
              <a:gd name="connsiteX24" fmla="*/ 2980896 w 3474050"/>
              <a:gd name="connsiteY24" fmla="*/ 1076633 h 3563097"/>
              <a:gd name="connsiteX25" fmla="*/ 2848160 w 3474050"/>
              <a:gd name="connsiteY25" fmla="*/ 1135626 h 3563097"/>
              <a:gd name="connsiteX26" fmla="*/ 2759670 w 3474050"/>
              <a:gd name="connsiteY26" fmla="*/ 1179871 h 3563097"/>
              <a:gd name="connsiteX27" fmla="*/ 2730173 w 3474050"/>
              <a:gd name="connsiteY27" fmla="*/ 1224116 h 3563097"/>
              <a:gd name="connsiteX28" fmla="*/ 2685928 w 3474050"/>
              <a:gd name="connsiteY28" fmla="*/ 1253613 h 3563097"/>
              <a:gd name="connsiteX29" fmla="*/ 2673450 w 3474050"/>
              <a:gd name="connsiteY29" fmla="*/ 1296947 h 3563097"/>
              <a:gd name="connsiteX30" fmla="*/ 2677593 w 3474050"/>
              <a:gd name="connsiteY30" fmla="*/ 1294852 h 3563097"/>
              <a:gd name="connsiteX31" fmla="*/ 2662535 w 3474050"/>
              <a:gd name="connsiteY31" fmla="*/ 1304090 h 3563097"/>
              <a:gd name="connsiteX32" fmla="*/ 2626934 w 3474050"/>
              <a:gd name="connsiteY32" fmla="*/ 1327355 h 3563097"/>
              <a:gd name="connsiteX33" fmla="*/ 2582689 w 3474050"/>
              <a:gd name="connsiteY33" fmla="*/ 1415845 h 3563097"/>
              <a:gd name="connsiteX34" fmla="*/ 2508947 w 3474050"/>
              <a:gd name="connsiteY34" fmla="*/ 1460091 h 3563097"/>
              <a:gd name="connsiteX35" fmla="*/ 2420457 w 3474050"/>
              <a:gd name="connsiteY35" fmla="*/ 1519084 h 3563097"/>
              <a:gd name="connsiteX36" fmla="*/ 2376212 w 3474050"/>
              <a:gd name="connsiteY36" fmla="*/ 1548581 h 3563097"/>
              <a:gd name="connsiteX37" fmla="*/ 2243476 w 3474050"/>
              <a:gd name="connsiteY37" fmla="*/ 1651820 h 3563097"/>
              <a:gd name="connsiteX38" fmla="*/ 2228728 w 3474050"/>
              <a:gd name="connsiteY38" fmla="*/ 1696065 h 3563097"/>
              <a:gd name="connsiteX39" fmla="*/ 2184483 w 3474050"/>
              <a:gd name="connsiteY39" fmla="*/ 1725562 h 3563097"/>
              <a:gd name="connsiteX40" fmla="*/ 2154986 w 3474050"/>
              <a:gd name="connsiteY40" fmla="*/ 1814052 h 3563097"/>
              <a:gd name="connsiteX41" fmla="*/ 2169734 w 3474050"/>
              <a:gd name="connsiteY41" fmla="*/ 1961536 h 3563097"/>
              <a:gd name="connsiteX42" fmla="*/ 2184483 w 3474050"/>
              <a:gd name="connsiteY42" fmla="*/ 2005781 h 3563097"/>
              <a:gd name="connsiteX43" fmla="*/ 2302470 w 3474050"/>
              <a:gd name="connsiteY43" fmla="*/ 1991033 h 3563097"/>
              <a:gd name="connsiteX44" fmla="*/ 2361463 w 3474050"/>
              <a:gd name="connsiteY44" fmla="*/ 1976284 h 3563097"/>
              <a:gd name="connsiteX45" fmla="*/ 2553192 w 3474050"/>
              <a:gd name="connsiteY45" fmla="*/ 1961536 h 3563097"/>
              <a:gd name="connsiteX46" fmla="*/ 2612186 w 3474050"/>
              <a:gd name="connsiteY46" fmla="*/ 1932039 h 3563097"/>
              <a:gd name="connsiteX47" fmla="*/ 2700676 w 3474050"/>
              <a:gd name="connsiteY47" fmla="*/ 1902542 h 3563097"/>
              <a:gd name="connsiteX48" fmla="*/ 2862908 w 3474050"/>
              <a:gd name="connsiteY48" fmla="*/ 1843549 h 3563097"/>
              <a:gd name="connsiteX49" fmla="*/ 3231618 w 3474050"/>
              <a:gd name="connsiteY49" fmla="*/ 1799304 h 3563097"/>
              <a:gd name="connsiteX50" fmla="*/ 3320108 w 3474050"/>
              <a:gd name="connsiteY50" fmla="*/ 1769807 h 3563097"/>
              <a:gd name="connsiteX51" fmla="*/ 3275863 w 3474050"/>
              <a:gd name="connsiteY51" fmla="*/ 1917291 h 3563097"/>
              <a:gd name="connsiteX52" fmla="*/ 3216870 w 3474050"/>
              <a:gd name="connsiteY52" fmla="*/ 1961536 h 3563097"/>
              <a:gd name="connsiteX53" fmla="*/ 3172625 w 3474050"/>
              <a:gd name="connsiteY53" fmla="*/ 1976284 h 3563097"/>
              <a:gd name="connsiteX54" fmla="*/ 3098883 w 3474050"/>
              <a:gd name="connsiteY54" fmla="*/ 2020529 h 3563097"/>
              <a:gd name="connsiteX55" fmla="*/ 3025141 w 3474050"/>
              <a:gd name="connsiteY55" fmla="*/ 2035278 h 3563097"/>
              <a:gd name="connsiteX56" fmla="*/ 2789167 w 3474050"/>
              <a:gd name="connsiteY56" fmla="*/ 2064774 h 3563097"/>
              <a:gd name="connsiteX57" fmla="*/ 2671179 w 3474050"/>
              <a:gd name="connsiteY57" fmla="*/ 2094271 h 3563097"/>
              <a:gd name="connsiteX58" fmla="*/ 2597438 w 3474050"/>
              <a:gd name="connsiteY58" fmla="*/ 2123768 h 3563097"/>
              <a:gd name="connsiteX59" fmla="*/ 2464702 w 3474050"/>
              <a:gd name="connsiteY59" fmla="*/ 2153265 h 3563097"/>
              <a:gd name="connsiteX60" fmla="*/ 2331967 w 3474050"/>
              <a:gd name="connsiteY60" fmla="*/ 2197510 h 3563097"/>
              <a:gd name="connsiteX61" fmla="*/ 2287721 w 3474050"/>
              <a:gd name="connsiteY61" fmla="*/ 2227007 h 3563097"/>
              <a:gd name="connsiteX62" fmla="*/ 2199231 w 3474050"/>
              <a:gd name="connsiteY62" fmla="*/ 2315497 h 3563097"/>
              <a:gd name="connsiteX63" fmla="*/ 2184483 w 3474050"/>
              <a:gd name="connsiteY63" fmla="*/ 2359742 h 3563097"/>
              <a:gd name="connsiteX64" fmla="*/ 2199231 w 3474050"/>
              <a:gd name="connsiteY64" fmla="*/ 2433484 h 3563097"/>
              <a:gd name="connsiteX65" fmla="*/ 2243476 w 3474050"/>
              <a:gd name="connsiteY65" fmla="*/ 2580968 h 3563097"/>
              <a:gd name="connsiteX66" fmla="*/ 2258225 w 3474050"/>
              <a:gd name="connsiteY66" fmla="*/ 2639962 h 3563097"/>
              <a:gd name="connsiteX67" fmla="*/ 2243476 w 3474050"/>
              <a:gd name="connsiteY67" fmla="*/ 2772697 h 3563097"/>
              <a:gd name="connsiteX68" fmla="*/ 2184483 w 3474050"/>
              <a:gd name="connsiteY68" fmla="*/ 2890684 h 3563097"/>
              <a:gd name="connsiteX69" fmla="*/ 2228728 w 3474050"/>
              <a:gd name="connsiteY69" fmla="*/ 2920181 h 3563097"/>
              <a:gd name="connsiteX70" fmla="*/ 2405708 w 3474050"/>
              <a:gd name="connsiteY70" fmla="*/ 2875936 h 3563097"/>
              <a:gd name="connsiteX71" fmla="*/ 2494199 w 3474050"/>
              <a:gd name="connsiteY71" fmla="*/ 2787445 h 3563097"/>
              <a:gd name="connsiteX72" fmla="*/ 2553192 w 3474050"/>
              <a:gd name="connsiteY72" fmla="*/ 2757949 h 3563097"/>
              <a:gd name="connsiteX73" fmla="*/ 2656431 w 3474050"/>
              <a:gd name="connsiteY73" fmla="*/ 2728452 h 3563097"/>
              <a:gd name="connsiteX74" fmla="*/ 2700676 w 3474050"/>
              <a:gd name="connsiteY74" fmla="*/ 2713704 h 3563097"/>
              <a:gd name="connsiteX75" fmla="*/ 3246367 w 3474050"/>
              <a:gd name="connsiteY75" fmla="*/ 2757949 h 3563097"/>
              <a:gd name="connsiteX76" fmla="*/ 3305360 w 3474050"/>
              <a:gd name="connsiteY76" fmla="*/ 2787445 h 3563097"/>
              <a:gd name="connsiteX77" fmla="*/ 3098883 w 3474050"/>
              <a:gd name="connsiteY77" fmla="*/ 2802194 h 3563097"/>
              <a:gd name="connsiteX78" fmla="*/ 2966147 w 3474050"/>
              <a:gd name="connsiteY78" fmla="*/ 2831691 h 3563097"/>
              <a:gd name="connsiteX79" fmla="*/ 2921902 w 3474050"/>
              <a:gd name="connsiteY79" fmla="*/ 2846439 h 3563097"/>
              <a:gd name="connsiteX80" fmla="*/ 2803915 w 3474050"/>
              <a:gd name="connsiteY80" fmla="*/ 2861187 h 3563097"/>
              <a:gd name="connsiteX81" fmla="*/ 2749538 w 3474050"/>
              <a:gd name="connsiteY81" fmla="*/ 2888503 h 3563097"/>
              <a:gd name="connsiteX82" fmla="*/ 2739147 w 3474050"/>
              <a:gd name="connsiteY82" fmla="*/ 2893784 h 3563097"/>
              <a:gd name="connsiteX83" fmla="*/ 2748507 w 3474050"/>
              <a:gd name="connsiteY83" fmla="*/ 2888618 h 3563097"/>
              <a:gd name="connsiteX84" fmla="*/ 2700676 w 3474050"/>
              <a:gd name="connsiteY84" fmla="*/ 2905433 h 3563097"/>
              <a:gd name="connsiteX85" fmla="*/ 2641683 w 3474050"/>
              <a:gd name="connsiteY85" fmla="*/ 2934929 h 3563097"/>
              <a:gd name="connsiteX86" fmla="*/ 2597438 w 3474050"/>
              <a:gd name="connsiteY86" fmla="*/ 2949678 h 3563097"/>
              <a:gd name="connsiteX87" fmla="*/ 2523696 w 3474050"/>
              <a:gd name="connsiteY87" fmla="*/ 2979174 h 3563097"/>
              <a:gd name="connsiteX88" fmla="*/ 2361463 w 3474050"/>
              <a:gd name="connsiteY88" fmla="*/ 3067665 h 3563097"/>
              <a:gd name="connsiteX89" fmla="*/ 2287721 w 3474050"/>
              <a:gd name="connsiteY89" fmla="*/ 3141407 h 3563097"/>
              <a:gd name="connsiteX90" fmla="*/ 2228728 w 3474050"/>
              <a:gd name="connsiteY90" fmla="*/ 3229897 h 3563097"/>
              <a:gd name="connsiteX91" fmla="*/ 2213979 w 3474050"/>
              <a:gd name="connsiteY91" fmla="*/ 3274142 h 3563097"/>
              <a:gd name="connsiteX92" fmla="*/ 2228728 w 3474050"/>
              <a:gd name="connsiteY92" fmla="*/ 3333136 h 3563097"/>
              <a:gd name="connsiteX93" fmla="*/ 2287721 w 3474050"/>
              <a:gd name="connsiteY93" fmla="*/ 3421626 h 3563097"/>
              <a:gd name="connsiteX94" fmla="*/ 2376212 w 3474050"/>
              <a:gd name="connsiteY94" fmla="*/ 3524865 h 3563097"/>
              <a:gd name="connsiteX95" fmla="*/ 2392092 w 3474050"/>
              <a:gd name="connsiteY95" fmla="*/ 3552521 h 3563097"/>
              <a:gd name="connsiteX96" fmla="*/ 2396885 w 3474050"/>
              <a:gd name="connsiteY96" fmla="*/ 3563097 h 3563097"/>
              <a:gd name="connsiteX97" fmla="*/ 1007850 w 3474050"/>
              <a:gd name="connsiteY97" fmla="*/ 3563097 h 3563097"/>
              <a:gd name="connsiteX98" fmla="*/ 1018312 w 3474050"/>
              <a:gd name="connsiteY98" fmla="*/ 3543669 h 3563097"/>
              <a:gd name="connsiteX99" fmla="*/ 1093102 w 3474050"/>
              <a:gd name="connsiteY99" fmla="*/ 3451123 h 3563097"/>
              <a:gd name="connsiteX100" fmla="*/ 1107850 w 3474050"/>
              <a:gd name="connsiteY100" fmla="*/ 3406878 h 3563097"/>
              <a:gd name="connsiteX101" fmla="*/ 1137347 w 3474050"/>
              <a:gd name="connsiteY101" fmla="*/ 3362633 h 3563097"/>
              <a:gd name="connsiteX102" fmla="*/ 1181592 w 3474050"/>
              <a:gd name="connsiteY102" fmla="*/ 3215149 h 3563097"/>
              <a:gd name="connsiteX103" fmla="*/ 1166844 w 3474050"/>
              <a:gd name="connsiteY103" fmla="*/ 2802194 h 3563097"/>
              <a:gd name="connsiteX104" fmla="*/ 1107850 w 3474050"/>
              <a:gd name="connsiteY104" fmla="*/ 2787445 h 3563097"/>
              <a:gd name="connsiteX105" fmla="*/ 1063605 w 3474050"/>
              <a:gd name="connsiteY105" fmla="*/ 2772697 h 3563097"/>
              <a:gd name="connsiteX106" fmla="*/ 680147 w 3474050"/>
              <a:gd name="connsiteY106" fmla="*/ 2757949 h 3563097"/>
              <a:gd name="connsiteX107" fmla="*/ 621154 w 3474050"/>
              <a:gd name="connsiteY107" fmla="*/ 2743200 h 3563097"/>
              <a:gd name="connsiteX108" fmla="*/ 532663 w 3474050"/>
              <a:gd name="connsiteY108" fmla="*/ 2728452 h 3563097"/>
              <a:gd name="connsiteX109" fmla="*/ 429425 w 3474050"/>
              <a:gd name="connsiteY109" fmla="*/ 2698955 h 3563097"/>
              <a:gd name="connsiteX110" fmla="*/ 311438 w 3474050"/>
              <a:gd name="connsiteY110" fmla="*/ 2684207 h 3563097"/>
              <a:gd name="connsiteX111" fmla="*/ 267192 w 3474050"/>
              <a:gd name="connsiteY111" fmla="*/ 2669458 h 3563097"/>
              <a:gd name="connsiteX112" fmla="*/ 178702 w 3474050"/>
              <a:gd name="connsiteY112" fmla="*/ 2654710 h 3563097"/>
              <a:gd name="connsiteX113" fmla="*/ 90212 w 3474050"/>
              <a:gd name="connsiteY113" fmla="*/ 2595716 h 3563097"/>
              <a:gd name="connsiteX114" fmla="*/ 31218 w 3474050"/>
              <a:gd name="connsiteY114" fmla="*/ 2507226 h 3563097"/>
              <a:gd name="connsiteX115" fmla="*/ 45967 w 3474050"/>
              <a:gd name="connsiteY115" fmla="*/ 2492478 h 3563097"/>
              <a:gd name="connsiteX116" fmla="*/ 90212 w 3474050"/>
              <a:gd name="connsiteY116" fmla="*/ 2507226 h 3563097"/>
              <a:gd name="connsiteX117" fmla="*/ 193450 w 3474050"/>
              <a:gd name="connsiteY117" fmla="*/ 2566220 h 3563097"/>
              <a:gd name="connsiteX118" fmla="*/ 281941 w 3474050"/>
              <a:gd name="connsiteY118" fmla="*/ 2595716 h 3563097"/>
              <a:gd name="connsiteX119" fmla="*/ 385179 w 3474050"/>
              <a:gd name="connsiteY119" fmla="*/ 2610465 h 3563097"/>
              <a:gd name="connsiteX120" fmla="*/ 473670 w 3474050"/>
              <a:gd name="connsiteY120" fmla="*/ 2639962 h 3563097"/>
              <a:gd name="connsiteX121" fmla="*/ 532663 w 3474050"/>
              <a:gd name="connsiteY121" fmla="*/ 2654710 h 3563097"/>
              <a:gd name="connsiteX122" fmla="*/ 621154 w 3474050"/>
              <a:gd name="connsiteY122" fmla="*/ 2684207 h 3563097"/>
              <a:gd name="connsiteX123" fmla="*/ 886625 w 3474050"/>
              <a:gd name="connsiteY123" fmla="*/ 2698955 h 3563097"/>
              <a:gd name="connsiteX124" fmla="*/ 945618 w 3474050"/>
              <a:gd name="connsiteY124" fmla="*/ 2713704 h 3563097"/>
              <a:gd name="connsiteX125" fmla="*/ 1181592 w 3474050"/>
              <a:gd name="connsiteY125" fmla="*/ 2684207 h 3563097"/>
              <a:gd name="connsiteX126" fmla="*/ 1240586 w 3474050"/>
              <a:gd name="connsiteY126" fmla="*/ 2625213 h 3563097"/>
              <a:gd name="connsiteX127" fmla="*/ 1255334 w 3474050"/>
              <a:gd name="connsiteY127" fmla="*/ 2580968 h 3563097"/>
              <a:gd name="connsiteX128" fmla="*/ 1284831 w 3474050"/>
              <a:gd name="connsiteY128" fmla="*/ 2536723 h 3563097"/>
              <a:gd name="connsiteX129" fmla="*/ 1270083 w 3474050"/>
              <a:gd name="connsiteY129" fmla="*/ 2359742 h 3563097"/>
              <a:gd name="connsiteX130" fmla="*/ 1299579 w 3474050"/>
              <a:gd name="connsiteY130" fmla="*/ 2123768 h 3563097"/>
              <a:gd name="connsiteX131" fmla="*/ 1284831 w 3474050"/>
              <a:gd name="connsiteY131" fmla="*/ 1932039 h 3563097"/>
              <a:gd name="connsiteX132" fmla="*/ 1225838 w 3474050"/>
              <a:gd name="connsiteY132" fmla="*/ 1917291 h 3563097"/>
              <a:gd name="connsiteX133" fmla="*/ 1093102 w 3474050"/>
              <a:gd name="connsiteY133" fmla="*/ 1902542 h 3563097"/>
              <a:gd name="connsiteX134" fmla="*/ 945618 w 3474050"/>
              <a:gd name="connsiteY134" fmla="*/ 1887794 h 3563097"/>
              <a:gd name="connsiteX135" fmla="*/ 724392 w 3474050"/>
              <a:gd name="connsiteY135" fmla="*/ 1858297 h 3563097"/>
              <a:gd name="connsiteX136" fmla="*/ 621154 w 3474050"/>
              <a:gd name="connsiteY136" fmla="*/ 1828800 h 3563097"/>
              <a:gd name="connsiteX137" fmla="*/ 562160 w 3474050"/>
              <a:gd name="connsiteY137" fmla="*/ 1814052 h 3563097"/>
              <a:gd name="connsiteX138" fmla="*/ 517915 w 3474050"/>
              <a:gd name="connsiteY138" fmla="*/ 1799304 h 3563097"/>
              <a:gd name="connsiteX139" fmla="*/ 399928 w 3474050"/>
              <a:gd name="connsiteY139" fmla="*/ 1769807 h 3563097"/>
              <a:gd name="connsiteX140" fmla="*/ 376261 w 3474050"/>
              <a:gd name="connsiteY140" fmla="*/ 1734608 h 3563097"/>
              <a:gd name="connsiteX141" fmla="*/ 366347 w 3474050"/>
              <a:gd name="connsiteY141" fmla="*/ 1720250 h 3563097"/>
              <a:gd name="connsiteX142" fmla="*/ 369003 w 3474050"/>
              <a:gd name="connsiteY142" fmla="*/ 1723808 h 3563097"/>
              <a:gd name="connsiteX143" fmla="*/ 355683 w 3474050"/>
              <a:gd name="connsiteY143" fmla="*/ 1681316 h 3563097"/>
              <a:gd name="connsiteX144" fmla="*/ 326186 w 3474050"/>
              <a:gd name="connsiteY144" fmla="*/ 1637071 h 3563097"/>
              <a:gd name="connsiteX145" fmla="*/ 296689 w 3474050"/>
              <a:gd name="connsiteY145" fmla="*/ 1519084 h 3563097"/>
              <a:gd name="connsiteX146" fmla="*/ 281941 w 3474050"/>
              <a:gd name="connsiteY146" fmla="*/ 1445342 h 3563097"/>
              <a:gd name="connsiteX147" fmla="*/ 261120 w 3474050"/>
              <a:gd name="connsiteY147" fmla="*/ 1377812 h 3563097"/>
              <a:gd name="connsiteX148" fmla="*/ 251038 w 3474050"/>
              <a:gd name="connsiteY148" fmla="*/ 1355573 h 3563097"/>
              <a:gd name="connsiteX149" fmla="*/ 284730 w 3474050"/>
              <a:gd name="connsiteY149" fmla="*/ 1368501 h 3563097"/>
              <a:gd name="connsiteX150" fmla="*/ 370431 w 3474050"/>
              <a:gd name="connsiteY150" fmla="*/ 1386349 h 3563097"/>
              <a:gd name="connsiteX151" fmla="*/ 385179 w 3474050"/>
              <a:gd name="connsiteY151" fmla="*/ 1460091 h 3563097"/>
              <a:gd name="connsiteX152" fmla="*/ 399928 w 3474050"/>
              <a:gd name="connsiteY152" fmla="*/ 1578078 h 3563097"/>
              <a:gd name="connsiteX153" fmla="*/ 429425 w 3474050"/>
              <a:gd name="connsiteY153" fmla="*/ 1681316 h 3563097"/>
              <a:gd name="connsiteX154" fmla="*/ 488418 w 3474050"/>
              <a:gd name="connsiteY154" fmla="*/ 1769807 h 3563097"/>
              <a:gd name="connsiteX155" fmla="*/ 576908 w 3474050"/>
              <a:gd name="connsiteY155" fmla="*/ 1799304 h 3563097"/>
              <a:gd name="connsiteX156" fmla="*/ 945618 w 3474050"/>
              <a:gd name="connsiteY156" fmla="*/ 1784555 h 3563097"/>
              <a:gd name="connsiteX157" fmla="*/ 1181592 w 3474050"/>
              <a:gd name="connsiteY157" fmla="*/ 1784555 h 3563097"/>
              <a:gd name="connsiteX158" fmla="*/ 1388070 w 3474050"/>
              <a:gd name="connsiteY158" fmla="*/ 1828800 h 3563097"/>
              <a:gd name="connsiteX159" fmla="*/ 1417567 w 3474050"/>
              <a:gd name="connsiteY159" fmla="*/ 1740310 h 3563097"/>
              <a:gd name="connsiteX160" fmla="*/ 1447063 w 3474050"/>
              <a:gd name="connsiteY160" fmla="*/ 1504336 h 3563097"/>
              <a:gd name="connsiteX161" fmla="*/ 1432315 w 3474050"/>
              <a:gd name="connsiteY161" fmla="*/ 1342104 h 3563097"/>
              <a:gd name="connsiteX162" fmla="*/ 1388070 w 3474050"/>
              <a:gd name="connsiteY162" fmla="*/ 1327355 h 3563097"/>
              <a:gd name="connsiteX163" fmla="*/ 1329076 w 3474050"/>
              <a:gd name="connsiteY163" fmla="*/ 1297858 h 3563097"/>
              <a:gd name="connsiteX164" fmla="*/ 1255334 w 3474050"/>
              <a:gd name="connsiteY164" fmla="*/ 1194620 h 3563097"/>
              <a:gd name="connsiteX165" fmla="*/ 1152096 w 3474050"/>
              <a:gd name="connsiteY165" fmla="*/ 1076633 h 3563097"/>
              <a:gd name="connsiteX166" fmla="*/ 1093102 w 3474050"/>
              <a:gd name="connsiteY166" fmla="*/ 1002891 h 3563097"/>
              <a:gd name="connsiteX167" fmla="*/ 1034108 w 3474050"/>
              <a:gd name="connsiteY167" fmla="*/ 914400 h 3563097"/>
              <a:gd name="connsiteX168" fmla="*/ 975115 w 3474050"/>
              <a:gd name="connsiteY168" fmla="*/ 825910 h 3563097"/>
              <a:gd name="connsiteX169" fmla="*/ 945618 w 3474050"/>
              <a:gd name="connsiteY169" fmla="*/ 781665 h 3563097"/>
              <a:gd name="connsiteX170" fmla="*/ 901373 w 3474050"/>
              <a:gd name="connsiteY170" fmla="*/ 766916 h 3563097"/>
              <a:gd name="connsiteX171" fmla="*/ 871876 w 3474050"/>
              <a:gd name="connsiteY171" fmla="*/ 722671 h 3563097"/>
              <a:gd name="connsiteX172" fmla="*/ 916121 w 3474050"/>
              <a:gd name="connsiteY172" fmla="*/ 737420 h 3563097"/>
              <a:gd name="connsiteX173" fmla="*/ 960367 w 3474050"/>
              <a:gd name="connsiteY173" fmla="*/ 766916 h 3563097"/>
              <a:gd name="connsiteX174" fmla="*/ 1004612 w 3474050"/>
              <a:gd name="connsiteY174" fmla="*/ 781665 h 3563097"/>
              <a:gd name="connsiteX175" fmla="*/ 1093102 w 3474050"/>
              <a:gd name="connsiteY175" fmla="*/ 840658 h 3563097"/>
              <a:gd name="connsiteX176" fmla="*/ 1122599 w 3474050"/>
              <a:gd name="connsiteY176" fmla="*/ 884904 h 3563097"/>
              <a:gd name="connsiteX177" fmla="*/ 1166844 w 3474050"/>
              <a:gd name="connsiteY177" fmla="*/ 914400 h 3563097"/>
              <a:gd name="connsiteX178" fmla="*/ 1225838 w 3474050"/>
              <a:gd name="connsiteY178" fmla="*/ 1002891 h 3563097"/>
              <a:gd name="connsiteX179" fmla="*/ 1314328 w 3474050"/>
              <a:gd name="connsiteY179" fmla="*/ 1061884 h 3563097"/>
              <a:gd name="connsiteX180" fmla="*/ 1358573 w 3474050"/>
              <a:gd name="connsiteY180" fmla="*/ 1106129 h 3563097"/>
              <a:gd name="connsiteX181" fmla="*/ 1447063 w 3474050"/>
              <a:gd name="connsiteY181" fmla="*/ 1135626 h 3563097"/>
              <a:gd name="connsiteX182" fmla="*/ 1550302 w 3474050"/>
              <a:gd name="connsiteY182" fmla="*/ 1209368 h 3563097"/>
              <a:gd name="connsiteX183" fmla="*/ 1579799 w 3474050"/>
              <a:gd name="connsiteY183" fmla="*/ 1165123 h 3563097"/>
              <a:gd name="connsiteX184" fmla="*/ 1609296 w 3474050"/>
              <a:gd name="connsiteY184" fmla="*/ 1061884 h 3563097"/>
              <a:gd name="connsiteX185" fmla="*/ 1594547 w 3474050"/>
              <a:gd name="connsiteY185" fmla="*/ 781665 h 3563097"/>
              <a:gd name="connsiteX186" fmla="*/ 1579799 w 3474050"/>
              <a:gd name="connsiteY186" fmla="*/ 737420 h 3563097"/>
              <a:gd name="connsiteX187" fmla="*/ 1565050 w 3474050"/>
              <a:gd name="connsiteY187" fmla="*/ 678426 h 3563097"/>
              <a:gd name="connsiteX188" fmla="*/ 1535554 w 3474050"/>
              <a:gd name="connsiteY188" fmla="*/ 589936 h 3563097"/>
              <a:gd name="connsiteX189" fmla="*/ 1506057 w 3474050"/>
              <a:gd name="connsiteY189" fmla="*/ 471949 h 3563097"/>
              <a:gd name="connsiteX190" fmla="*/ 1476560 w 3474050"/>
              <a:gd name="connsiteY190" fmla="*/ 383458 h 3563097"/>
              <a:gd name="connsiteX191" fmla="*/ 1520805 w 3474050"/>
              <a:gd name="connsiteY191" fmla="*/ 147484 h 3563097"/>
              <a:gd name="connsiteX192" fmla="*/ 1565050 w 3474050"/>
              <a:gd name="connsiteY192" fmla="*/ 132736 h 3563097"/>
              <a:gd name="connsiteX193" fmla="*/ 1609296 w 3474050"/>
              <a:gd name="connsiteY193" fmla="*/ 103239 h 3563097"/>
              <a:gd name="connsiteX194" fmla="*/ 1742031 w 3474050"/>
              <a:gd name="connsiteY194" fmla="*/ 88491 h 3563097"/>
              <a:gd name="connsiteX195" fmla="*/ 1786276 w 3474050"/>
              <a:gd name="connsiteY195" fmla="*/ 73742 h 3563097"/>
              <a:gd name="connsiteX196" fmla="*/ 1889515 w 3474050"/>
              <a:gd name="connsiteY196" fmla="*/ 103239 h 3563097"/>
              <a:gd name="connsiteX197" fmla="*/ 1948508 w 3474050"/>
              <a:gd name="connsiteY197" fmla="*/ 147484 h 3563097"/>
              <a:gd name="connsiteX198" fmla="*/ 2007502 w 3474050"/>
              <a:gd name="connsiteY198" fmla="*/ 176981 h 3563097"/>
              <a:gd name="connsiteX199" fmla="*/ 2184483 w 3474050"/>
              <a:gd name="connsiteY199" fmla="*/ 147484 h 3563097"/>
              <a:gd name="connsiteX200" fmla="*/ 2258225 w 3474050"/>
              <a:gd name="connsiteY200" fmla="*/ 58994 h 3563097"/>
              <a:gd name="connsiteX201" fmla="*/ 2287721 w 3474050"/>
              <a:gd name="connsiteY201" fmla="*/ 14749 h 3563097"/>
              <a:gd name="connsiteX202" fmla="*/ 2331967 w 3474050"/>
              <a:gd name="connsiteY202" fmla="*/ 0 h 356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3474050" h="3563097">
                <a:moveTo>
                  <a:pt x="2331967" y="0"/>
                </a:moveTo>
                <a:cubicBezTo>
                  <a:pt x="2341799" y="29497"/>
                  <a:pt x="2355901" y="57900"/>
                  <a:pt x="2361463" y="88491"/>
                </a:cubicBezTo>
                <a:cubicBezTo>
                  <a:pt x="2406007" y="333488"/>
                  <a:pt x="2322130" y="370352"/>
                  <a:pt x="2435205" y="294968"/>
                </a:cubicBezTo>
                <a:cubicBezTo>
                  <a:pt x="2454870" y="299884"/>
                  <a:pt x="2478809" y="296525"/>
                  <a:pt x="2494199" y="309716"/>
                </a:cubicBezTo>
                <a:cubicBezTo>
                  <a:pt x="2534790" y="344508"/>
                  <a:pt x="2541449" y="395480"/>
                  <a:pt x="2553192" y="442452"/>
                </a:cubicBezTo>
                <a:cubicBezTo>
                  <a:pt x="2543360" y="491613"/>
                  <a:pt x="2537469" y="541730"/>
                  <a:pt x="2523696" y="589936"/>
                </a:cubicBezTo>
                <a:cubicBezTo>
                  <a:pt x="2508981" y="641438"/>
                  <a:pt x="2456994" y="693843"/>
                  <a:pt x="2435205" y="737420"/>
                </a:cubicBezTo>
                <a:cubicBezTo>
                  <a:pt x="2425373" y="757084"/>
                  <a:pt x="2414369" y="776205"/>
                  <a:pt x="2405708" y="796413"/>
                </a:cubicBezTo>
                <a:cubicBezTo>
                  <a:pt x="2399584" y="810702"/>
                  <a:pt x="2398330" y="826970"/>
                  <a:pt x="2390960" y="840658"/>
                </a:cubicBezTo>
                <a:cubicBezTo>
                  <a:pt x="2345406" y="925259"/>
                  <a:pt x="2318178" y="964581"/>
                  <a:pt x="2272973" y="1032387"/>
                </a:cubicBezTo>
                <a:cubicBezTo>
                  <a:pt x="2268057" y="1052052"/>
                  <a:pt x="2264635" y="1072151"/>
                  <a:pt x="2258225" y="1091381"/>
                </a:cubicBezTo>
                <a:cubicBezTo>
                  <a:pt x="2202682" y="1258012"/>
                  <a:pt x="2249327" y="1082730"/>
                  <a:pt x="2213979" y="1224116"/>
                </a:cubicBezTo>
                <a:cubicBezTo>
                  <a:pt x="2237623" y="1342331"/>
                  <a:pt x="2210159" y="1331997"/>
                  <a:pt x="2405708" y="1283110"/>
                </a:cubicBezTo>
                <a:cubicBezTo>
                  <a:pt x="2429555" y="1277148"/>
                  <a:pt x="2444492" y="1252857"/>
                  <a:pt x="2464702" y="1238865"/>
                </a:cubicBezTo>
                <a:cubicBezTo>
                  <a:pt x="2508423" y="1208597"/>
                  <a:pt x="2556587" y="1184416"/>
                  <a:pt x="2597438" y="1150374"/>
                </a:cubicBezTo>
                <a:cubicBezTo>
                  <a:pt x="2626935" y="1125794"/>
                  <a:pt x="2654473" y="1098652"/>
                  <a:pt x="2685928" y="1076633"/>
                </a:cubicBezTo>
                <a:cubicBezTo>
                  <a:pt x="2738340" y="1039945"/>
                  <a:pt x="2760947" y="1049703"/>
                  <a:pt x="2818663" y="1017639"/>
                </a:cubicBezTo>
                <a:cubicBezTo>
                  <a:pt x="2840150" y="1005702"/>
                  <a:pt x="2857655" y="987681"/>
                  <a:pt x="2877657" y="973394"/>
                </a:cubicBezTo>
                <a:cubicBezTo>
                  <a:pt x="2911980" y="948878"/>
                  <a:pt x="2953164" y="921107"/>
                  <a:pt x="2995644" y="914400"/>
                </a:cubicBezTo>
                <a:cubicBezTo>
                  <a:pt x="3063801" y="903638"/>
                  <a:pt x="3133295" y="904568"/>
                  <a:pt x="3202121" y="899652"/>
                </a:cubicBezTo>
                <a:cubicBezTo>
                  <a:pt x="3289445" y="870545"/>
                  <a:pt x="3359374" y="843100"/>
                  <a:pt x="3467592" y="870155"/>
                </a:cubicBezTo>
                <a:cubicBezTo>
                  <a:pt x="3491439" y="876117"/>
                  <a:pt x="3443012" y="914401"/>
                  <a:pt x="3423347" y="929149"/>
                </a:cubicBezTo>
                <a:cubicBezTo>
                  <a:pt x="3402168" y="945033"/>
                  <a:pt x="3373642" y="947551"/>
                  <a:pt x="3349605" y="958645"/>
                </a:cubicBezTo>
                <a:cubicBezTo>
                  <a:pt x="3300637" y="981246"/>
                  <a:pt x="3244015" y="1019059"/>
                  <a:pt x="3187373" y="1032387"/>
                </a:cubicBezTo>
                <a:cubicBezTo>
                  <a:pt x="3118856" y="1048509"/>
                  <a:pt x="2980896" y="1076633"/>
                  <a:pt x="2980896" y="1076633"/>
                </a:cubicBezTo>
                <a:cubicBezTo>
                  <a:pt x="2850736" y="1163403"/>
                  <a:pt x="3058788" y="1030312"/>
                  <a:pt x="2848160" y="1135626"/>
                </a:cubicBezTo>
                <a:lnTo>
                  <a:pt x="2759670" y="1179871"/>
                </a:lnTo>
                <a:cubicBezTo>
                  <a:pt x="2749838" y="1194619"/>
                  <a:pt x="2742707" y="1211582"/>
                  <a:pt x="2730173" y="1224116"/>
                </a:cubicBezTo>
                <a:cubicBezTo>
                  <a:pt x="2717639" y="1236650"/>
                  <a:pt x="2697001" y="1239772"/>
                  <a:pt x="2685928" y="1253613"/>
                </a:cubicBezTo>
                <a:cubicBezTo>
                  <a:pt x="2645221" y="1304497"/>
                  <a:pt x="2662172" y="1301799"/>
                  <a:pt x="2673450" y="1296947"/>
                </a:cubicBezTo>
                <a:lnTo>
                  <a:pt x="2677593" y="1294852"/>
                </a:lnTo>
                <a:lnTo>
                  <a:pt x="2662535" y="1304090"/>
                </a:lnTo>
                <a:cubicBezTo>
                  <a:pt x="2654321" y="1309301"/>
                  <a:pt x="2642784" y="1316788"/>
                  <a:pt x="2626934" y="1327355"/>
                </a:cubicBezTo>
                <a:cubicBezTo>
                  <a:pt x="2616610" y="1358327"/>
                  <a:pt x="2609374" y="1392972"/>
                  <a:pt x="2582689" y="1415845"/>
                </a:cubicBezTo>
                <a:cubicBezTo>
                  <a:pt x="2560924" y="1434501"/>
                  <a:pt x="2533131" y="1444701"/>
                  <a:pt x="2508947" y="1460091"/>
                </a:cubicBezTo>
                <a:cubicBezTo>
                  <a:pt x="2479039" y="1479124"/>
                  <a:pt x="2449954" y="1499420"/>
                  <a:pt x="2420457" y="1519084"/>
                </a:cubicBezTo>
                <a:cubicBezTo>
                  <a:pt x="2405709" y="1528916"/>
                  <a:pt x="2388746" y="1536047"/>
                  <a:pt x="2376212" y="1548581"/>
                </a:cubicBezTo>
                <a:cubicBezTo>
                  <a:pt x="2276728" y="1648064"/>
                  <a:pt x="2327295" y="1623879"/>
                  <a:pt x="2243476" y="1651820"/>
                </a:cubicBezTo>
                <a:cubicBezTo>
                  <a:pt x="2238560" y="1666568"/>
                  <a:pt x="2238439" y="1683926"/>
                  <a:pt x="2228728" y="1696065"/>
                </a:cubicBezTo>
                <a:cubicBezTo>
                  <a:pt x="2217655" y="1709906"/>
                  <a:pt x="2193877" y="1710531"/>
                  <a:pt x="2184483" y="1725562"/>
                </a:cubicBezTo>
                <a:cubicBezTo>
                  <a:pt x="2168004" y="1751928"/>
                  <a:pt x="2154986" y="1814052"/>
                  <a:pt x="2154986" y="1814052"/>
                </a:cubicBezTo>
                <a:cubicBezTo>
                  <a:pt x="2159902" y="1863213"/>
                  <a:pt x="2162221" y="1912704"/>
                  <a:pt x="2169734" y="1961536"/>
                </a:cubicBezTo>
                <a:cubicBezTo>
                  <a:pt x="2172098" y="1976901"/>
                  <a:pt x="2169307" y="2002409"/>
                  <a:pt x="2184483" y="2005781"/>
                </a:cubicBezTo>
                <a:cubicBezTo>
                  <a:pt x="2223174" y="2014379"/>
                  <a:pt x="2263141" y="1995949"/>
                  <a:pt x="2302470" y="1991033"/>
                </a:cubicBezTo>
                <a:cubicBezTo>
                  <a:pt x="2322134" y="1986117"/>
                  <a:pt x="2341332" y="1978652"/>
                  <a:pt x="2361463" y="1976284"/>
                </a:cubicBezTo>
                <a:cubicBezTo>
                  <a:pt x="2425122" y="1968795"/>
                  <a:pt x="2490069" y="1972675"/>
                  <a:pt x="2553192" y="1961536"/>
                </a:cubicBezTo>
                <a:cubicBezTo>
                  <a:pt x="2574843" y="1957715"/>
                  <a:pt x="2591773" y="1940204"/>
                  <a:pt x="2612186" y="1932039"/>
                </a:cubicBezTo>
                <a:cubicBezTo>
                  <a:pt x="2641054" y="1920492"/>
                  <a:pt x="2671456" y="1913168"/>
                  <a:pt x="2700676" y="1902542"/>
                </a:cubicBezTo>
                <a:cubicBezTo>
                  <a:pt x="2747274" y="1885597"/>
                  <a:pt x="2815085" y="1853114"/>
                  <a:pt x="2862908" y="1843549"/>
                </a:cubicBezTo>
                <a:cubicBezTo>
                  <a:pt x="2986835" y="1818764"/>
                  <a:pt x="3106604" y="1810669"/>
                  <a:pt x="3231618" y="1799304"/>
                </a:cubicBezTo>
                <a:cubicBezTo>
                  <a:pt x="3261115" y="1789472"/>
                  <a:pt x="3325219" y="1739138"/>
                  <a:pt x="3320108" y="1769807"/>
                </a:cubicBezTo>
                <a:cubicBezTo>
                  <a:pt x="3311799" y="1819665"/>
                  <a:pt x="3311342" y="1875898"/>
                  <a:pt x="3275863" y="1917291"/>
                </a:cubicBezTo>
                <a:cubicBezTo>
                  <a:pt x="3259866" y="1935954"/>
                  <a:pt x="3238212" y="1949341"/>
                  <a:pt x="3216870" y="1961536"/>
                </a:cubicBezTo>
                <a:cubicBezTo>
                  <a:pt x="3203372" y="1969249"/>
                  <a:pt x="3186530" y="1969332"/>
                  <a:pt x="3172625" y="1976284"/>
                </a:cubicBezTo>
                <a:cubicBezTo>
                  <a:pt x="3146986" y="1989104"/>
                  <a:pt x="3125498" y="2009883"/>
                  <a:pt x="3098883" y="2020529"/>
                </a:cubicBezTo>
                <a:cubicBezTo>
                  <a:pt x="3075608" y="2029839"/>
                  <a:pt x="3049612" y="2029840"/>
                  <a:pt x="3025141" y="2035278"/>
                </a:cubicBezTo>
                <a:cubicBezTo>
                  <a:pt x="2885440" y="2066323"/>
                  <a:pt x="3054326" y="2042678"/>
                  <a:pt x="2789167" y="2064774"/>
                </a:cubicBezTo>
                <a:cubicBezTo>
                  <a:pt x="2726307" y="2077346"/>
                  <a:pt x="2723003" y="2074837"/>
                  <a:pt x="2671179" y="2094271"/>
                </a:cubicBezTo>
                <a:cubicBezTo>
                  <a:pt x="2646391" y="2103567"/>
                  <a:pt x="2622795" y="2116161"/>
                  <a:pt x="2597438" y="2123768"/>
                </a:cubicBezTo>
                <a:cubicBezTo>
                  <a:pt x="2480519" y="2158844"/>
                  <a:pt x="2566856" y="2119213"/>
                  <a:pt x="2464702" y="2153265"/>
                </a:cubicBezTo>
                <a:cubicBezTo>
                  <a:pt x="2298102" y="2208799"/>
                  <a:pt x="2473330" y="2162170"/>
                  <a:pt x="2331967" y="2197510"/>
                </a:cubicBezTo>
                <a:cubicBezTo>
                  <a:pt x="2317218" y="2207342"/>
                  <a:pt x="2300969" y="2215231"/>
                  <a:pt x="2287721" y="2227007"/>
                </a:cubicBezTo>
                <a:cubicBezTo>
                  <a:pt x="2256543" y="2254721"/>
                  <a:pt x="2199231" y="2315497"/>
                  <a:pt x="2199231" y="2315497"/>
                </a:cubicBezTo>
                <a:cubicBezTo>
                  <a:pt x="2194315" y="2330245"/>
                  <a:pt x="2184483" y="2344196"/>
                  <a:pt x="2184483" y="2359742"/>
                </a:cubicBezTo>
                <a:cubicBezTo>
                  <a:pt x="2184483" y="2384809"/>
                  <a:pt x="2193793" y="2409013"/>
                  <a:pt x="2199231" y="2433484"/>
                </a:cubicBezTo>
                <a:cubicBezTo>
                  <a:pt x="2218656" y="2520897"/>
                  <a:pt x="2211962" y="2475925"/>
                  <a:pt x="2243476" y="2580968"/>
                </a:cubicBezTo>
                <a:cubicBezTo>
                  <a:pt x="2249301" y="2600383"/>
                  <a:pt x="2253309" y="2620297"/>
                  <a:pt x="2258225" y="2639962"/>
                </a:cubicBezTo>
                <a:cubicBezTo>
                  <a:pt x="2253309" y="2684207"/>
                  <a:pt x="2252804" y="2729168"/>
                  <a:pt x="2243476" y="2772697"/>
                </a:cubicBezTo>
                <a:cubicBezTo>
                  <a:pt x="2232082" y="2825866"/>
                  <a:pt x="2212136" y="2849204"/>
                  <a:pt x="2184483" y="2890684"/>
                </a:cubicBezTo>
                <a:cubicBezTo>
                  <a:pt x="2199231" y="2900516"/>
                  <a:pt x="2211075" y="2918576"/>
                  <a:pt x="2228728" y="2920181"/>
                </a:cubicBezTo>
                <a:cubicBezTo>
                  <a:pt x="2277318" y="2924599"/>
                  <a:pt x="2361860" y="2911015"/>
                  <a:pt x="2405708" y="2875936"/>
                </a:cubicBezTo>
                <a:cubicBezTo>
                  <a:pt x="2438282" y="2849877"/>
                  <a:pt x="2456888" y="2806100"/>
                  <a:pt x="2494199" y="2787445"/>
                </a:cubicBezTo>
                <a:cubicBezTo>
                  <a:pt x="2513863" y="2777613"/>
                  <a:pt x="2532984" y="2766609"/>
                  <a:pt x="2553192" y="2757949"/>
                </a:cubicBezTo>
                <a:cubicBezTo>
                  <a:pt x="2588559" y="2742792"/>
                  <a:pt x="2619004" y="2739145"/>
                  <a:pt x="2656431" y="2728452"/>
                </a:cubicBezTo>
                <a:cubicBezTo>
                  <a:pt x="2671379" y="2724181"/>
                  <a:pt x="2685928" y="2718620"/>
                  <a:pt x="2700676" y="2713704"/>
                </a:cubicBezTo>
                <a:cubicBezTo>
                  <a:pt x="2882573" y="2728452"/>
                  <a:pt x="3065215" y="2735858"/>
                  <a:pt x="3246367" y="2757949"/>
                </a:cubicBezTo>
                <a:cubicBezTo>
                  <a:pt x="3268191" y="2760610"/>
                  <a:pt x="3326418" y="2781128"/>
                  <a:pt x="3305360" y="2787445"/>
                </a:cubicBezTo>
                <a:cubicBezTo>
                  <a:pt x="3239269" y="2807272"/>
                  <a:pt x="3167709" y="2797278"/>
                  <a:pt x="3098883" y="2802194"/>
                </a:cubicBezTo>
                <a:cubicBezTo>
                  <a:pt x="3054638" y="2812026"/>
                  <a:pt x="3010118" y="2820698"/>
                  <a:pt x="2966147" y="2831691"/>
                </a:cubicBezTo>
                <a:cubicBezTo>
                  <a:pt x="2951065" y="2835461"/>
                  <a:pt x="2937197" y="2843658"/>
                  <a:pt x="2921902" y="2846439"/>
                </a:cubicBezTo>
                <a:cubicBezTo>
                  <a:pt x="2882906" y="2853529"/>
                  <a:pt x="2843244" y="2856271"/>
                  <a:pt x="2803915" y="2861187"/>
                </a:cubicBezTo>
                <a:cubicBezTo>
                  <a:pt x="2779460" y="2873415"/>
                  <a:pt x="2761879" y="2882260"/>
                  <a:pt x="2749538" y="2888503"/>
                </a:cubicBezTo>
                <a:lnTo>
                  <a:pt x="2739147" y="2893784"/>
                </a:lnTo>
                <a:lnTo>
                  <a:pt x="2748507" y="2888618"/>
                </a:lnTo>
                <a:cubicBezTo>
                  <a:pt x="2758883" y="2882453"/>
                  <a:pt x="2757637" y="2881021"/>
                  <a:pt x="2700676" y="2905433"/>
                </a:cubicBezTo>
                <a:cubicBezTo>
                  <a:pt x="2680468" y="2914093"/>
                  <a:pt x="2661891" y="2926269"/>
                  <a:pt x="2641683" y="2934929"/>
                </a:cubicBezTo>
                <a:cubicBezTo>
                  <a:pt x="2627394" y="2941053"/>
                  <a:pt x="2611994" y="2944219"/>
                  <a:pt x="2597438" y="2949678"/>
                </a:cubicBezTo>
                <a:cubicBezTo>
                  <a:pt x="2572650" y="2958974"/>
                  <a:pt x="2547733" y="2968080"/>
                  <a:pt x="2523696" y="2979174"/>
                </a:cubicBezTo>
                <a:cubicBezTo>
                  <a:pt x="2503339" y="2988570"/>
                  <a:pt x="2396548" y="3036966"/>
                  <a:pt x="2361463" y="3067665"/>
                </a:cubicBezTo>
                <a:cubicBezTo>
                  <a:pt x="2335302" y="3090556"/>
                  <a:pt x="2309734" y="3114502"/>
                  <a:pt x="2287721" y="3141407"/>
                </a:cubicBezTo>
                <a:cubicBezTo>
                  <a:pt x="2265272" y="3168844"/>
                  <a:pt x="2239939" y="3196266"/>
                  <a:pt x="2228728" y="3229897"/>
                </a:cubicBezTo>
                <a:lnTo>
                  <a:pt x="2213979" y="3274142"/>
                </a:lnTo>
                <a:cubicBezTo>
                  <a:pt x="2218895" y="3293807"/>
                  <a:pt x="2219663" y="3315006"/>
                  <a:pt x="2228728" y="3333136"/>
                </a:cubicBezTo>
                <a:cubicBezTo>
                  <a:pt x="2244582" y="3364844"/>
                  <a:pt x="2265956" y="3393643"/>
                  <a:pt x="2287721" y="3421626"/>
                </a:cubicBezTo>
                <a:cubicBezTo>
                  <a:pt x="2364509" y="3520353"/>
                  <a:pt x="2301585" y="3405461"/>
                  <a:pt x="2376212" y="3524865"/>
                </a:cubicBezTo>
                <a:cubicBezTo>
                  <a:pt x="2382721" y="3535279"/>
                  <a:pt x="2387844" y="3544250"/>
                  <a:pt x="2392092" y="3552521"/>
                </a:cubicBezTo>
                <a:lnTo>
                  <a:pt x="2396885" y="3563097"/>
                </a:lnTo>
                <a:lnTo>
                  <a:pt x="1007850" y="3563097"/>
                </a:lnTo>
                <a:lnTo>
                  <a:pt x="1018312" y="3543669"/>
                </a:lnTo>
                <a:cubicBezTo>
                  <a:pt x="1040223" y="3514020"/>
                  <a:pt x="1081364" y="3474600"/>
                  <a:pt x="1093102" y="3451123"/>
                </a:cubicBezTo>
                <a:cubicBezTo>
                  <a:pt x="1100054" y="3437218"/>
                  <a:pt x="1100898" y="3420783"/>
                  <a:pt x="1107850" y="3406878"/>
                </a:cubicBezTo>
                <a:cubicBezTo>
                  <a:pt x="1115777" y="3391024"/>
                  <a:pt x="1130148" y="3378831"/>
                  <a:pt x="1137347" y="3362633"/>
                </a:cubicBezTo>
                <a:cubicBezTo>
                  <a:pt x="1157866" y="3316466"/>
                  <a:pt x="1169335" y="3264179"/>
                  <a:pt x="1181592" y="3215149"/>
                </a:cubicBezTo>
                <a:cubicBezTo>
                  <a:pt x="1176676" y="3077497"/>
                  <a:pt x="1190247" y="2937931"/>
                  <a:pt x="1166844" y="2802194"/>
                </a:cubicBezTo>
                <a:cubicBezTo>
                  <a:pt x="1163400" y="2782219"/>
                  <a:pt x="1127340" y="2793014"/>
                  <a:pt x="1107850" y="2787445"/>
                </a:cubicBezTo>
                <a:cubicBezTo>
                  <a:pt x="1092902" y="2783174"/>
                  <a:pt x="1079114" y="2773767"/>
                  <a:pt x="1063605" y="2772697"/>
                </a:cubicBezTo>
                <a:cubicBezTo>
                  <a:pt x="935994" y="2763896"/>
                  <a:pt x="807966" y="2762865"/>
                  <a:pt x="680147" y="2757949"/>
                </a:cubicBezTo>
                <a:cubicBezTo>
                  <a:pt x="660483" y="2753033"/>
                  <a:pt x="641030" y="2747175"/>
                  <a:pt x="621154" y="2743200"/>
                </a:cubicBezTo>
                <a:cubicBezTo>
                  <a:pt x="591831" y="2737335"/>
                  <a:pt x="561855" y="2734939"/>
                  <a:pt x="532663" y="2728452"/>
                </a:cubicBezTo>
                <a:cubicBezTo>
                  <a:pt x="427464" y="2705075"/>
                  <a:pt x="557901" y="2720368"/>
                  <a:pt x="429425" y="2698955"/>
                </a:cubicBezTo>
                <a:cubicBezTo>
                  <a:pt x="390329" y="2692439"/>
                  <a:pt x="350767" y="2689123"/>
                  <a:pt x="311438" y="2684207"/>
                </a:cubicBezTo>
                <a:cubicBezTo>
                  <a:pt x="296689" y="2679291"/>
                  <a:pt x="282368" y="2672831"/>
                  <a:pt x="267192" y="2669458"/>
                </a:cubicBezTo>
                <a:cubicBezTo>
                  <a:pt x="238001" y="2662971"/>
                  <a:pt x="206305" y="2666211"/>
                  <a:pt x="178702" y="2654710"/>
                </a:cubicBezTo>
                <a:cubicBezTo>
                  <a:pt x="145978" y="2641075"/>
                  <a:pt x="90212" y="2595716"/>
                  <a:pt x="90212" y="2595716"/>
                </a:cubicBezTo>
                <a:lnTo>
                  <a:pt x="31218" y="2507226"/>
                </a:lnTo>
                <a:cubicBezTo>
                  <a:pt x="-24967" y="2422950"/>
                  <a:pt x="3828" y="2478432"/>
                  <a:pt x="45967" y="2492478"/>
                </a:cubicBezTo>
                <a:lnTo>
                  <a:pt x="90212" y="2507226"/>
                </a:lnTo>
                <a:cubicBezTo>
                  <a:pt x="130119" y="2533831"/>
                  <a:pt x="146673" y="2547509"/>
                  <a:pt x="193450" y="2566220"/>
                </a:cubicBezTo>
                <a:cubicBezTo>
                  <a:pt x="222319" y="2577767"/>
                  <a:pt x="251161" y="2591319"/>
                  <a:pt x="281941" y="2595716"/>
                </a:cubicBezTo>
                <a:lnTo>
                  <a:pt x="385179" y="2610465"/>
                </a:lnTo>
                <a:cubicBezTo>
                  <a:pt x="414676" y="2620297"/>
                  <a:pt x="443506" y="2632421"/>
                  <a:pt x="473670" y="2639962"/>
                </a:cubicBezTo>
                <a:cubicBezTo>
                  <a:pt x="493334" y="2644878"/>
                  <a:pt x="513248" y="2648886"/>
                  <a:pt x="532663" y="2654710"/>
                </a:cubicBezTo>
                <a:cubicBezTo>
                  <a:pt x="562444" y="2663644"/>
                  <a:pt x="590109" y="2682482"/>
                  <a:pt x="621154" y="2684207"/>
                </a:cubicBezTo>
                <a:lnTo>
                  <a:pt x="886625" y="2698955"/>
                </a:lnTo>
                <a:cubicBezTo>
                  <a:pt x="906289" y="2703871"/>
                  <a:pt x="925348" y="2713704"/>
                  <a:pt x="945618" y="2713704"/>
                </a:cubicBezTo>
                <a:cubicBezTo>
                  <a:pt x="1105022" y="2713704"/>
                  <a:pt x="1088137" y="2715358"/>
                  <a:pt x="1181592" y="2684207"/>
                </a:cubicBezTo>
                <a:cubicBezTo>
                  <a:pt x="1220923" y="2566218"/>
                  <a:pt x="1161927" y="2703874"/>
                  <a:pt x="1240586" y="2625213"/>
                </a:cubicBezTo>
                <a:cubicBezTo>
                  <a:pt x="1251579" y="2614220"/>
                  <a:pt x="1248382" y="2594873"/>
                  <a:pt x="1255334" y="2580968"/>
                </a:cubicBezTo>
                <a:cubicBezTo>
                  <a:pt x="1263261" y="2565114"/>
                  <a:pt x="1274999" y="2551471"/>
                  <a:pt x="1284831" y="2536723"/>
                </a:cubicBezTo>
                <a:cubicBezTo>
                  <a:pt x="1279915" y="2477729"/>
                  <a:pt x="1270083" y="2418940"/>
                  <a:pt x="1270083" y="2359742"/>
                </a:cubicBezTo>
                <a:cubicBezTo>
                  <a:pt x="1270083" y="2257635"/>
                  <a:pt x="1282038" y="2211475"/>
                  <a:pt x="1299579" y="2123768"/>
                </a:cubicBezTo>
                <a:cubicBezTo>
                  <a:pt x="1294663" y="2059858"/>
                  <a:pt x="1306389" y="1992403"/>
                  <a:pt x="1284831" y="1932039"/>
                </a:cubicBezTo>
                <a:cubicBezTo>
                  <a:pt x="1278014" y="1912950"/>
                  <a:pt x="1245872" y="1920373"/>
                  <a:pt x="1225838" y="1917291"/>
                </a:cubicBezTo>
                <a:cubicBezTo>
                  <a:pt x="1181838" y="1910522"/>
                  <a:pt x="1137375" y="1907202"/>
                  <a:pt x="1093102" y="1902542"/>
                </a:cubicBezTo>
                <a:lnTo>
                  <a:pt x="945618" y="1887794"/>
                </a:lnTo>
                <a:cubicBezTo>
                  <a:pt x="859879" y="1878267"/>
                  <a:pt x="808331" y="1870288"/>
                  <a:pt x="724392" y="1858297"/>
                </a:cubicBezTo>
                <a:lnTo>
                  <a:pt x="621154" y="1828800"/>
                </a:lnTo>
                <a:cubicBezTo>
                  <a:pt x="601598" y="1823467"/>
                  <a:pt x="581650" y="1819620"/>
                  <a:pt x="562160" y="1814052"/>
                </a:cubicBezTo>
                <a:cubicBezTo>
                  <a:pt x="547212" y="1809781"/>
                  <a:pt x="532913" y="1803394"/>
                  <a:pt x="517915" y="1799304"/>
                </a:cubicBezTo>
                <a:cubicBezTo>
                  <a:pt x="478804" y="1788637"/>
                  <a:pt x="399928" y="1769807"/>
                  <a:pt x="399928" y="1769807"/>
                </a:cubicBezTo>
                <a:cubicBezTo>
                  <a:pt x="389361" y="1753957"/>
                  <a:pt x="381699" y="1742595"/>
                  <a:pt x="376261" y="1734608"/>
                </a:cubicBezTo>
                <a:lnTo>
                  <a:pt x="366347" y="1720250"/>
                </a:lnTo>
                <a:lnTo>
                  <a:pt x="369003" y="1723808"/>
                </a:lnTo>
                <a:cubicBezTo>
                  <a:pt x="376141" y="1732800"/>
                  <a:pt x="386213" y="1742377"/>
                  <a:pt x="355683" y="1681316"/>
                </a:cubicBezTo>
                <a:cubicBezTo>
                  <a:pt x="347756" y="1665462"/>
                  <a:pt x="336018" y="1651819"/>
                  <a:pt x="326186" y="1637071"/>
                </a:cubicBezTo>
                <a:cubicBezTo>
                  <a:pt x="316354" y="1597742"/>
                  <a:pt x="304639" y="1558836"/>
                  <a:pt x="296689" y="1519084"/>
                </a:cubicBezTo>
                <a:cubicBezTo>
                  <a:pt x="291773" y="1494503"/>
                  <a:pt x="288537" y="1469526"/>
                  <a:pt x="281941" y="1445342"/>
                </a:cubicBezTo>
                <a:cubicBezTo>
                  <a:pt x="277760" y="1430010"/>
                  <a:pt x="270886" y="1403717"/>
                  <a:pt x="261120" y="1377812"/>
                </a:cubicBezTo>
                <a:lnTo>
                  <a:pt x="251038" y="1355573"/>
                </a:lnTo>
                <a:lnTo>
                  <a:pt x="284730" y="1368501"/>
                </a:lnTo>
                <a:cubicBezTo>
                  <a:pt x="313287" y="1376661"/>
                  <a:pt x="343373" y="1380937"/>
                  <a:pt x="370431" y="1386349"/>
                </a:cubicBezTo>
                <a:cubicBezTo>
                  <a:pt x="375347" y="1410930"/>
                  <a:pt x="381367" y="1435315"/>
                  <a:pt x="385179" y="1460091"/>
                </a:cubicBezTo>
                <a:cubicBezTo>
                  <a:pt x="391206" y="1499265"/>
                  <a:pt x="393412" y="1538982"/>
                  <a:pt x="399928" y="1578078"/>
                </a:cubicBezTo>
                <a:cubicBezTo>
                  <a:pt x="401747" y="1588993"/>
                  <a:pt x="421074" y="1666284"/>
                  <a:pt x="429425" y="1681316"/>
                </a:cubicBezTo>
                <a:cubicBezTo>
                  <a:pt x="446641" y="1712306"/>
                  <a:pt x="454786" y="1758596"/>
                  <a:pt x="488418" y="1769807"/>
                </a:cubicBezTo>
                <a:lnTo>
                  <a:pt x="576908" y="1799304"/>
                </a:lnTo>
                <a:lnTo>
                  <a:pt x="945618" y="1784555"/>
                </a:lnTo>
                <a:cubicBezTo>
                  <a:pt x="1158710" y="1772716"/>
                  <a:pt x="1042650" y="1756767"/>
                  <a:pt x="1181592" y="1784555"/>
                </a:cubicBezTo>
                <a:cubicBezTo>
                  <a:pt x="1303061" y="1865535"/>
                  <a:pt x="1234906" y="1847946"/>
                  <a:pt x="1388070" y="1828800"/>
                </a:cubicBezTo>
                <a:cubicBezTo>
                  <a:pt x="1397902" y="1799303"/>
                  <a:pt x="1414752" y="1771275"/>
                  <a:pt x="1417567" y="1740310"/>
                </a:cubicBezTo>
                <a:cubicBezTo>
                  <a:pt x="1434584" y="1553114"/>
                  <a:pt x="1421666" y="1631324"/>
                  <a:pt x="1447063" y="1504336"/>
                </a:cubicBezTo>
                <a:cubicBezTo>
                  <a:pt x="1442147" y="1450259"/>
                  <a:pt x="1449486" y="1393618"/>
                  <a:pt x="1432315" y="1342104"/>
                </a:cubicBezTo>
                <a:cubicBezTo>
                  <a:pt x="1427399" y="1327356"/>
                  <a:pt x="1402359" y="1333479"/>
                  <a:pt x="1388070" y="1327355"/>
                </a:cubicBezTo>
                <a:cubicBezTo>
                  <a:pt x="1367862" y="1318694"/>
                  <a:pt x="1348741" y="1307690"/>
                  <a:pt x="1329076" y="1297858"/>
                </a:cubicBezTo>
                <a:cubicBezTo>
                  <a:pt x="1277645" y="1194998"/>
                  <a:pt x="1327084" y="1278329"/>
                  <a:pt x="1255334" y="1194620"/>
                </a:cubicBezTo>
                <a:cubicBezTo>
                  <a:pt x="1133473" y="1052448"/>
                  <a:pt x="1297404" y="1221941"/>
                  <a:pt x="1152096" y="1076633"/>
                </a:cubicBezTo>
                <a:cubicBezTo>
                  <a:pt x="1118881" y="976991"/>
                  <a:pt x="1164945" y="1084997"/>
                  <a:pt x="1093102" y="1002891"/>
                </a:cubicBezTo>
                <a:cubicBezTo>
                  <a:pt x="1069757" y="976211"/>
                  <a:pt x="1053773" y="943897"/>
                  <a:pt x="1034108" y="914400"/>
                </a:cubicBezTo>
                <a:lnTo>
                  <a:pt x="975115" y="825910"/>
                </a:lnTo>
                <a:cubicBezTo>
                  <a:pt x="965283" y="811162"/>
                  <a:pt x="962434" y="787270"/>
                  <a:pt x="945618" y="781665"/>
                </a:cubicBezTo>
                <a:lnTo>
                  <a:pt x="901373" y="766916"/>
                </a:lnTo>
                <a:cubicBezTo>
                  <a:pt x="891541" y="752168"/>
                  <a:pt x="879803" y="738525"/>
                  <a:pt x="871876" y="722671"/>
                </a:cubicBezTo>
                <a:cubicBezTo>
                  <a:pt x="884811" y="731295"/>
                  <a:pt x="902216" y="730468"/>
                  <a:pt x="916121" y="737420"/>
                </a:cubicBezTo>
                <a:cubicBezTo>
                  <a:pt x="931975" y="745347"/>
                  <a:pt x="944513" y="758989"/>
                  <a:pt x="960367" y="766916"/>
                </a:cubicBezTo>
                <a:cubicBezTo>
                  <a:pt x="974272" y="773868"/>
                  <a:pt x="991022" y="774115"/>
                  <a:pt x="1004612" y="781665"/>
                </a:cubicBezTo>
                <a:cubicBezTo>
                  <a:pt x="1035601" y="798881"/>
                  <a:pt x="1093102" y="840658"/>
                  <a:pt x="1093102" y="840658"/>
                </a:cubicBezTo>
                <a:cubicBezTo>
                  <a:pt x="1102934" y="855407"/>
                  <a:pt x="1110065" y="872370"/>
                  <a:pt x="1122599" y="884904"/>
                </a:cubicBezTo>
                <a:cubicBezTo>
                  <a:pt x="1135133" y="897438"/>
                  <a:pt x="1155172" y="901060"/>
                  <a:pt x="1166844" y="914400"/>
                </a:cubicBezTo>
                <a:cubicBezTo>
                  <a:pt x="1190189" y="941080"/>
                  <a:pt x="1196341" y="983226"/>
                  <a:pt x="1225838" y="1002891"/>
                </a:cubicBezTo>
                <a:cubicBezTo>
                  <a:pt x="1255335" y="1022555"/>
                  <a:pt x="1289261" y="1036817"/>
                  <a:pt x="1314328" y="1061884"/>
                </a:cubicBezTo>
                <a:cubicBezTo>
                  <a:pt x="1329076" y="1076632"/>
                  <a:pt x="1340340" y="1096000"/>
                  <a:pt x="1358573" y="1106129"/>
                </a:cubicBezTo>
                <a:cubicBezTo>
                  <a:pt x="1385752" y="1121229"/>
                  <a:pt x="1447063" y="1135626"/>
                  <a:pt x="1447063" y="1135626"/>
                </a:cubicBezTo>
                <a:cubicBezTo>
                  <a:pt x="1514680" y="1237051"/>
                  <a:pt x="1472425" y="1235326"/>
                  <a:pt x="1550302" y="1209368"/>
                </a:cubicBezTo>
                <a:cubicBezTo>
                  <a:pt x="1560134" y="1194620"/>
                  <a:pt x="1571872" y="1180977"/>
                  <a:pt x="1579799" y="1165123"/>
                </a:cubicBezTo>
                <a:cubicBezTo>
                  <a:pt x="1590376" y="1143968"/>
                  <a:pt x="1604572" y="1080781"/>
                  <a:pt x="1609296" y="1061884"/>
                </a:cubicBezTo>
                <a:cubicBezTo>
                  <a:pt x="1604380" y="968478"/>
                  <a:pt x="1603015" y="874816"/>
                  <a:pt x="1594547" y="781665"/>
                </a:cubicBezTo>
                <a:cubicBezTo>
                  <a:pt x="1593140" y="766183"/>
                  <a:pt x="1584070" y="752368"/>
                  <a:pt x="1579799" y="737420"/>
                </a:cubicBezTo>
                <a:cubicBezTo>
                  <a:pt x="1574230" y="717930"/>
                  <a:pt x="1570874" y="697841"/>
                  <a:pt x="1565050" y="678426"/>
                </a:cubicBezTo>
                <a:cubicBezTo>
                  <a:pt x="1556116" y="648645"/>
                  <a:pt x="1543095" y="620100"/>
                  <a:pt x="1535554" y="589936"/>
                </a:cubicBezTo>
                <a:cubicBezTo>
                  <a:pt x="1525722" y="550607"/>
                  <a:pt x="1518877" y="510408"/>
                  <a:pt x="1506057" y="471949"/>
                </a:cubicBezTo>
                <a:lnTo>
                  <a:pt x="1476560" y="383458"/>
                </a:lnTo>
                <a:cubicBezTo>
                  <a:pt x="1479170" y="349522"/>
                  <a:pt x="1459485" y="196540"/>
                  <a:pt x="1520805" y="147484"/>
                </a:cubicBezTo>
                <a:cubicBezTo>
                  <a:pt x="1532944" y="137773"/>
                  <a:pt x="1550302" y="137652"/>
                  <a:pt x="1565050" y="132736"/>
                </a:cubicBezTo>
                <a:cubicBezTo>
                  <a:pt x="1579799" y="122904"/>
                  <a:pt x="1592100" y="107538"/>
                  <a:pt x="1609296" y="103239"/>
                </a:cubicBezTo>
                <a:cubicBezTo>
                  <a:pt x="1652484" y="92442"/>
                  <a:pt x="1698119" y="95810"/>
                  <a:pt x="1742031" y="88491"/>
                </a:cubicBezTo>
                <a:cubicBezTo>
                  <a:pt x="1757366" y="85935"/>
                  <a:pt x="1771528" y="78658"/>
                  <a:pt x="1786276" y="73742"/>
                </a:cubicBezTo>
                <a:cubicBezTo>
                  <a:pt x="1820689" y="83574"/>
                  <a:pt x="1856933" y="88429"/>
                  <a:pt x="1889515" y="103239"/>
                </a:cubicBezTo>
                <a:cubicBezTo>
                  <a:pt x="1911892" y="113410"/>
                  <a:pt x="1927664" y="134456"/>
                  <a:pt x="1948508" y="147484"/>
                </a:cubicBezTo>
                <a:cubicBezTo>
                  <a:pt x="1967152" y="159136"/>
                  <a:pt x="1987837" y="167149"/>
                  <a:pt x="2007502" y="176981"/>
                </a:cubicBezTo>
                <a:cubicBezTo>
                  <a:pt x="2066496" y="167149"/>
                  <a:pt x="2126695" y="162894"/>
                  <a:pt x="2184483" y="147484"/>
                </a:cubicBezTo>
                <a:cubicBezTo>
                  <a:pt x="2235241" y="133948"/>
                  <a:pt x="2235412" y="98917"/>
                  <a:pt x="2258225" y="58994"/>
                </a:cubicBezTo>
                <a:cubicBezTo>
                  <a:pt x="2267019" y="43604"/>
                  <a:pt x="2273880" y="25822"/>
                  <a:pt x="2287721" y="14749"/>
                </a:cubicBezTo>
                <a:cubicBezTo>
                  <a:pt x="2299861" y="5037"/>
                  <a:pt x="2317218" y="4916"/>
                  <a:pt x="2331967" y="0"/>
                </a:cubicBezTo>
                <a:close/>
              </a:path>
            </a:pathLst>
          </a:custGeom>
          <a:blipFill>
            <a:blip r:embed="rId8"/>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483014" y="4966174"/>
            <a:ext cx="4321278" cy="1017638"/>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i="1">
                <a:latin typeface="Times New Roman" panose="02020603050405020304" pitchFamily="18" charset="0"/>
                <a:ea typeface="Times New Roman" panose="02020603050405020304" pitchFamily="18" charset="0"/>
              </a:rPr>
              <a:t>Nhận xét về cách kết thúc của bài viết?</a:t>
            </a:r>
            <a:endParaRPr lang="en-US" sz="1600">
              <a:effectLst/>
              <a:latin typeface="Times New Roman" panose="02020603050405020304" pitchFamily="18" charset="0"/>
              <a:ea typeface="Times New Roman" panose="02020603050405020304" pitchFamily="18" charset="0"/>
            </a:endParaRPr>
          </a:p>
        </p:txBody>
      </p:sp>
      <p:sp>
        <p:nvSpPr>
          <p:cNvPr id="34" name="Rounded Rectangle 33"/>
          <p:cNvSpPr/>
          <p:nvPr/>
        </p:nvSpPr>
        <p:spPr>
          <a:xfrm>
            <a:off x="609600" y="3130204"/>
            <a:ext cx="4321278" cy="1228235"/>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i="1" dirty="0">
                <a:latin typeface="Times New Roman" panose="02020603050405020304" pitchFamily="18" charset="0"/>
                <a:ea typeface="Times New Roman" panose="02020603050405020304" pitchFamily="18" charset="0"/>
              </a:rPr>
              <a:t>Đoạn nào của bài viết có tác dụng như mở bài? Cách vào bằng lời chào, cách đặt câu hỏi, hứa hẹn, ... có thu hút người đọc không?</a:t>
            </a:r>
            <a:endParaRPr lang="en-US" sz="1600" dirty="0">
              <a:effectLst/>
              <a:latin typeface="Times New Roman" panose="02020603050405020304" pitchFamily="18" charset="0"/>
              <a:ea typeface="Times New Roman" panose="02020603050405020304" pitchFamily="18" charset="0"/>
            </a:endParaRPr>
          </a:p>
        </p:txBody>
      </p:sp>
      <p:sp>
        <p:nvSpPr>
          <p:cNvPr id="35" name="Rounded Rectangle 34"/>
          <p:cNvSpPr/>
          <p:nvPr/>
        </p:nvSpPr>
        <p:spPr>
          <a:xfrm>
            <a:off x="375007" y="4624775"/>
            <a:ext cx="4321278" cy="1017638"/>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i="1">
                <a:latin typeface="Times New Roman" panose="02020603050405020304" pitchFamily="18" charset="0"/>
                <a:ea typeface="Times New Roman" panose="02020603050405020304" pitchFamily="18" charset="0"/>
              </a:rPr>
              <a:t>Bài viết kể theo trình tự nào? Diễn biến chính có phù hợp với truyện gốc không?</a:t>
            </a:r>
            <a:endParaRPr lang="en-US" sz="1600">
              <a:effectLst/>
              <a:latin typeface="Times New Roman" panose="02020603050405020304" pitchFamily="18" charset="0"/>
              <a:ea typeface="Times New Roman" panose="02020603050405020304" pitchFamily="18" charset="0"/>
            </a:endParaRPr>
          </a:p>
        </p:txBody>
      </p:sp>
      <p:sp>
        <p:nvSpPr>
          <p:cNvPr id="36" name="Rounded Rectangle 35"/>
          <p:cNvSpPr/>
          <p:nvPr/>
        </p:nvSpPr>
        <p:spPr>
          <a:xfrm>
            <a:off x="7483014" y="3608243"/>
            <a:ext cx="4321278" cy="1017638"/>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i="1" dirty="0" err="1" smtClean="0">
                <a:latin typeface="Times New Roman" panose="02020603050405020304" pitchFamily="18" charset="0"/>
                <a:ea typeface="Times New Roman" panose="02020603050405020304" pitchFamily="18" charset="0"/>
              </a:rPr>
              <a:t>Những</a:t>
            </a:r>
            <a:r>
              <a:rPr lang="en-US" i="1" dirty="0" smtClean="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từ</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ngữ</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nào</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thể</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hiện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nhận</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xét</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đánh</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giá</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người</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kể</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chuyện</a:t>
            </a:r>
            <a:r>
              <a:rPr lang="en-US" i="1"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37" name="Rounded Rectangle 36"/>
          <p:cNvSpPr/>
          <p:nvPr/>
        </p:nvSpPr>
        <p:spPr>
          <a:xfrm>
            <a:off x="7483014" y="2250313"/>
            <a:ext cx="4321278" cy="1017638"/>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i="1">
                <a:latin typeface="Times New Roman" panose="02020603050405020304" pitchFamily="18" charset="0"/>
                <a:ea typeface="Times New Roman" panose="02020603050405020304" pitchFamily="18" charset="0"/>
              </a:rPr>
              <a:t>Những chi tiết, sự kiện nào được người viết thêm vào?</a:t>
            </a:r>
            <a:endParaRPr lang="en-US" sz="1600">
              <a:effectLst/>
              <a:latin typeface="Times New Roman" panose="02020603050405020304" pitchFamily="18" charset="0"/>
              <a:ea typeface="Times New Roman" panose="02020603050405020304" pitchFamily="18" charset="0"/>
            </a:endParaRPr>
          </a:p>
        </p:txBody>
      </p:sp>
      <p:sp>
        <p:nvSpPr>
          <p:cNvPr id="38" name="Rounded Rectangle 37"/>
          <p:cNvSpPr/>
          <p:nvPr/>
        </p:nvSpPr>
        <p:spPr>
          <a:xfrm>
            <a:off x="1089293" y="1911126"/>
            <a:ext cx="4321278" cy="1017638"/>
          </a:xfrm>
          <a:prstGeom prst="roundRect">
            <a:avLst>
              <a:gd name="adj"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a:latin typeface="Times New Roman" panose="02020603050405020304" pitchFamily="18" charset="0"/>
                <a:ea typeface="Times New Roman" panose="02020603050405020304" pitchFamily="18" charset="0"/>
              </a:rPr>
              <a:t>Vì sao Thạch Sanh lại xưng “ta” mà không xưng “tôi” hay “mình”?</a:t>
            </a:r>
            <a:endParaRPr lang="en-US"/>
          </a:p>
        </p:txBody>
      </p:sp>
      <p:sp>
        <p:nvSpPr>
          <p:cNvPr id="16" name="Right Arrow 15"/>
          <p:cNvSpPr/>
          <p:nvPr/>
        </p:nvSpPr>
        <p:spPr>
          <a:xfrm rot="16497496">
            <a:off x="4344386" y="3538844"/>
            <a:ext cx="3663026" cy="1043020"/>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THẢO LUẬN NHÓM</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20249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583468" y="747860"/>
            <a:ext cx="30123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434810" y="1014528"/>
            <a:ext cx="4968027"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2</a:t>
            </a:r>
            <a:r>
              <a:rPr kumimoji="0" lang="vi-VN" sz="2800" b="1" i="0" u="none" strike="noStrike" kern="1200" cap="none" spc="0" normalizeH="0" baseline="0" noProof="0" dirty="0">
                <a:ln>
                  <a:noFill/>
                </a:ln>
                <a:solidFill>
                  <a:srgbClr val="993300"/>
                </a:solidFill>
                <a:effectLst/>
                <a:uLnTx/>
                <a:uFillTx/>
                <a:latin typeface="Times New Roman" panose="02020603050405020304" pitchFamily="18" charset="0"/>
                <a:ea typeface="Times New Roman" panose="02020603050405020304" pitchFamily="18" charset="0"/>
                <a:cs typeface="+mn-cs"/>
              </a:rPr>
              <a:t>. Phân tích bài viết tham khảo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89840" y="1440853"/>
            <a:ext cx="9357049" cy="738664"/>
          </a:xfrm>
          <a:prstGeom prst="rect">
            <a:avLst/>
          </a:prstGeom>
        </p:spPr>
        <p:txBody>
          <a:bodyPr wrap="none">
            <a:spAutoFit/>
          </a:bodyPr>
          <a:lstStyle/>
          <a:p>
            <a:pPr algn="just">
              <a:lnSpc>
                <a:spcPct val="150000"/>
              </a:lnSpc>
              <a:spcAft>
                <a:spcPts val="0"/>
              </a:spcAft>
            </a:pP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cổ</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tích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Thạch</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96658" y="1960769"/>
            <a:ext cx="11047642" cy="954107"/>
          </a:xfrm>
          <a:prstGeom prst="rect">
            <a:avLst/>
          </a:prstGeom>
        </p:spPr>
        <p:txBody>
          <a:bodyPr wrap="square">
            <a:spAutoFit/>
          </a:bodyPr>
          <a:lstStyle/>
          <a:p>
            <a:pPr>
              <a:spcAft>
                <a:spcPts val="0"/>
              </a:spcAft>
            </a:pP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bàng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ight Arrow 11"/>
          <p:cNvSpPr/>
          <p:nvPr/>
        </p:nvSpPr>
        <p:spPr>
          <a:xfrm>
            <a:off x="496658" y="2605842"/>
            <a:ext cx="11228310" cy="3750713"/>
          </a:xfrm>
          <a:prstGeom prst="rightArrow">
            <a:avLst>
              <a:gd name="adj1" fmla="val 50000"/>
              <a:gd name="adj2" fmla="val 38296"/>
            </a:avLst>
          </a:prstGeom>
          <a:blipFill>
            <a:blip r:embed="rId8"/>
            <a:tile tx="0" ty="0" sx="100000" sy="100000" flip="none" algn="tl"/>
          </a:bli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443964" y="2993694"/>
            <a:ext cx="1636366"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gốc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142178" y="2948551"/>
            <a:ext cx="1715814"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xưng</a:t>
            </a:r>
            <a:r>
              <a:rPr lang="en-US" sz="2400" kern="1200" dirty="0" smtClean="0">
                <a:latin typeface="Times New Roman" panose="02020603050405020304" pitchFamily="18" charset="0"/>
                <a:cs typeface="Times New Roman" panose="02020603050405020304" pitchFamily="18" charset="0"/>
              </a:rPr>
              <a:t> “ta” </a:t>
            </a:r>
            <a:r>
              <a:rPr lang="en-US" sz="2400" kern="1200" dirty="0" err="1" smtClean="0">
                <a:latin typeface="Times New Roman" panose="02020603050405020304" pitchFamily="18" charset="0"/>
                <a:cs typeface="Times New Roman" panose="02020603050405020304" pitchFamily="18" charset="0"/>
              </a:rPr>
              <a:t>nhập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vua</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3920909" y="2948551"/>
            <a:ext cx="1833565"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hứa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hẹn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hút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5817391" y="2948551"/>
            <a:ext cx="1833565"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713873" y="2948551"/>
            <a:ext cx="1833565"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vai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9610354" y="2948551"/>
            <a:ext cx="1833565" cy="2956777"/>
          </a:xfrm>
          <a:custGeom>
            <a:avLst/>
            <a:gdLst>
              <a:gd name="connsiteX0" fmla="*/ 0 w 1299765"/>
              <a:gd name="connsiteY0" fmla="*/ 216632 h 2167466"/>
              <a:gd name="connsiteX1" fmla="*/ 216632 w 1299765"/>
              <a:gd name="connsiteY1" fmla="*/ 0 h 2167466"/>
              <a:gd name="connsiteX2" fmla="*/ 1083133 w 1299765"/>
              <a:gd name="connsiteY2" fmla="*/ 0 h 2167466"/>
              <a:gd name="connsiteX3" fmla="*/ 1299765 w 1299765"/>
              <a:gd name="connsiteY3" fmla="*/ 216632 h 2167466"/>
              <a:gd name="connsiteX4" fmla="*/ 1299765 w 1299765"/>
              <a:gd name="connsiteY4" fmla="*/ 1950834 h 2167466"/>
              <a:gd name="connsiteX5" fmla="*/ 1083133 w 1299765"/>
              <a:gd name="connsiteY5" fmla="*/ 2167466 h 2167466"/>
              <a:gd name="connsiteX6" fmla="*/ 216632 w 1299765"/>
              <a:gd name="connsiteY6" fmla="*/ 2167466 h 2167466"/>
              <a:gd name="connsiteX7" fmla="*/ 0 w 1299765"/>
              <a:gd name="connsiteY7" fmla="*/ 1950834 h 2167466"/>
              <a:gd name="connsiteX8" fmla="*/ 0 w 1299765"/>
              <a:gd name="connsiteY8" fmla="*/ 21663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765" h="2167466">
                <a:moveTo>
                  <a:pt x="0" y="216632"/>
                </a:moveTo>
                <a:cubicBezTo>
                  <a:pt x="0" y="96989"/>
                  <a:pt x="96989" y="0"/>
                  <a:pt x="216632" y="0"/>
                </a:cubicBezTo>
                <a:lnTo>
                  <a:pt x="1083133" y="0"/>
                </a:lnTo>
                <a:cubicBezTo>
                  <a:pt x="1202776" y="0"/>
                  <a:pt x="1299765" y="96989"/>
                  <a:pt x="1299765" y="216632"/>
                </a:cubicBezTo>
                <a:lnTo>
                  <a:pt x="1299765" y="1950834"/>
                </a:lnTo>
                <a:cubicBezTo>
                  <a:pt x="1299765" y="2070477"/>
                  <a:pt x="1202776" y="2167466"/>
                  <a:pt x="1083133" y="2167466"/>
                </a:cubicBezTo>
                <a:lnTo>
                  <a:pt x="216632" y="2167466"/>
                </a:lnTo>
                <a:cubicBezTo>
                  <a:pt x="96989" y="2167466"/>
                  <a:pt x="0" y="2070477"/>
                  <a:pt x="0" y="1950834"/>
                </a:cubicBezTo>
                <a:lnTo>
                  <a:pt x="0" y="2166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09" tIns="124409" rIns="124409" bIns="124409"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Phần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tóm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đắc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1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5" grpId="0" animBg="1"/>
      <p:bldP spid="17" grpId="0" animBg="1"/>
      <p:bldP spid="18" grpId="0" animBg="1"/>
      <p:bldP spid="19" grpId="0" animBg="1"/>
      <p:bldP spid="2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ackgroundRemoval t="500" b="88250" l="14750" r="86917"/>
                    </a14:imgEffect>
                  </a14:imgLayer>
                </a14:imgProps>
              </a:ext>
            </a:extLst>
          </a:blip>
          <a:srcRect l="14914" r="17216" b="11989"/>
          <a:stretch/>
        </p:blipFill>
        <p:spPr>
          <a:xfrm>
            <a:off x="2210824" y="1300162"/>
            <a:ext cx="7757651" cy="4601761"/>
          </a:xfrm>
          <a:prstGeom prst="rect">
            <a:avLst/>
          </a:prstGeom>
        </p:spPr>
      </p:pic>
      <p:sp>
        <p:nvSpPr>
          <p:cNvPr id="9" name="Rectangle 8"/>
          <p:cNvSpPr/>
          <p:nvPr/>
        </p:nvSpPr>
        <p:spPr>
          <a:xfrm>
            <a:off x="3407737" y="2397647"/>
            <a:ext cx="5363827" cy="2589620"/>
          </a:xfrm>
          <a:prstGeom prst="rect">
            <a:avLst/>
          </a:prstGeom>
        </p:spPr>
        <p:txBody>
          <a:bodyPr wrap="square">
            <a:spAutoFit/>
          </a:bodyPr>
          <a:lstStyle/>
          <a:p>
            <a:pPr>
              <a:lnSpc>
                <a:spcPct val="115000"/>
              </a:lnSpc>
              <a:spcAft>
                <a:spcPts val="1200"/>
              </a:spcAft>
            </a:pPr>
            <a:r>
              <a:rPr lang="en-US" sz="3600" b="1" dirty="0" err="1">
                <a:solidFill>
                  <a:srgbClr val="0D0D0D"/>
                </a:solidFill>
                <a:latin typeface="Times New Roman" panose="02020603050405020304" pitchFamily="18" charset="0"/>
                <a:ea typeface="Calibri" panose="020F0502020204030204" pitchFamily="34" charset="0"/>
              </a:rPr>
              <a:t>Đề</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bài</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Hãy</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đóng</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vai</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một</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nhân</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vật</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để</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kể</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lại</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một</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truyện</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cổ</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tích</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mà</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em</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yêu</a:t>
            </a:r>
            <a:r>
              <a:rPr lang="en-US" sz="3600" b="1" dirty="0">
                <a:solidFill>
                  <a:srgbClr val="0D0D0D"/>
                </a:solidFill>
                <a:latin typeface="Times New Roman" panose="02020603050405020304" pitchFamily="18" charset="0"/>
                <a:ea typeface="Calibri" panose="020F0502020204030204" pitchFamily="34" charset="0"/>
              </a:rPr>
              <a:t> </a:t>
            </a:r>
            <a:r>
              <a:rPr lang="en-US" sz="3600" b="1" dirty="0" err="1">
                <a:solidFill>
                  <a:srgbClr val="0D0D0D"/>
                </a:solidFill>
                <a:latin typeface="Times New Roman" panose="02020603050405020304" pitchFamily="18" charset="0"/>
                <a:ea typeface="Calibri" panose="020F0502020204030204" pitchFamily="34" charset="0"/>
              </a:rPr>
              <a:t>thích</a:t>
            </a:r>
            <a:endParaRPr lang="en-US" sz="3600" dirty="0">
              <a:effectLst/>
              <a:latin typeface="Times New Roman" panose="02020603050405020304" pitchFamily="18" charset="0"/>
              <a:ea typeface="Calibri" panose="020F0502020204030204" pitchFamily="34" charset="0"/>
            </a:endParaRPr>
          </a:p>
        </p:txBody>
      </p:sp>
      <p:sp>
        <p:nvSpPr>
          <p:cNvPr id="14" name="Rectangle 13"/>
          <p:cNvSpPr/>
          <p:nvPr/>
        </p:nvSpPr>
        <p:spPr>
          <a:xfrm>
            <a:off x="4884865" y="704497"/>
            <a:ext cx="2409570"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II. </a:t>
            </a:r>
            <a:r>
              <a:rPr lang="en-US" sz="2800" b="1" dirty="0" err="1">
                <a:solidFill>
                  <a:srgbClr val="0D0D0D"/>
                </a:solidFill>
                <a:latin typeface="Times New Roman" panose="02020603050405020304" pitchFamily="18" charset="0"/>
                <a:ea typeface="MS Mincho"/>
              </a:rPr>
              <a:t>Thực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hành</a:t>
            </a:r>
            <a:r>
              <a:rPr lang="en-US" sz="2800" b="1" dirty="0">
                <a:solidFill>
                  <a:srgbClr val="0D0D0D"/>
                </a:solidFill>
                <a:latin typeface="Times New Roman" panose="02020603050405020304" pitchFamily="18" charset="0"/>
                <a:ea typeface="MS Mincho"/>
              </a:rPr>
              <a:t> </a:t>
            </a:r>
            <a:endParaRPr lang="en-US" sz="2800" dirty="0"/>
          </a:p>
        </p:txBody>
      </p:sp>
    </p:spTree>
    <p:extLst>
      <p:ext uri="{BB962C8B-B14F-4D97-AF65-F5344CB8AC3E}">
        <p14:creationId xmlns:p14="http://schemas.microsoft.com/office/powerpoint/2010/main" val="173777436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4" name="Plaque 3"/>
          <p:cNvSpPr/>
          <p:nvPr/>
        </p:nvSpPr>
        <p:spPr>
          <a:xfrm>
            <a:off x="-693174" y="1489586"/>
            <a:ext cx="4129548" cy="766918"/>
          </a:xfrm>
          <a:prstGeom prst="plaque">
            <a:avLst/>
          </a:prstGeom>
          <a:scene3d>
            <a:camera prst="isometricOffAxis2Righ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stretch>
            <a:fillRect/>
          </a:stretch>
        </p:blipFill>
        <p:spPr>
          <a:xfrm>
            <a:off x="660400" y="2713703"/>
            <a:ext cx="3783012" cy="3082413"/>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551906" y="1921706"/>
            <a:ext cx="1391111" cy="1391111"/>
          </a:xfrm>
          <a:prstGeom prst="rect">
            <a:avLst/>
          </a:prstGeom>
        </p:spPr>
      </p:pic>
      <p:sp>
        <p:nvSpPr>
          <p:cNvPr id="12" name="Plaque 11"/>
          <p:cNvSpPr/>
          <p:nvPr/>
        </p:nvSpPr>
        <p:spPr>
          <a:xfrm>
            <a:off x="4956536" y="2069165"/>
            <a:ext cx="6312719" cy="825910"/>
          </a:xfrm>
          <a:prstGeom prst="plaque">
            <a:avLst/>
          </a:prstGeom>
          <a:blipFill>
            <a:blip r:embed="rId11"/>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err="1">
                <a:solidFill>
                  <a:srgbClr val="7030A0"/>
                </a:solidFill>
                <a:latin typeface="Times New Roman" panose="02020603050405020304" pitchFamily="18" charset="0"/>
                <a:ea typeface="MS Mincho"/>
              </a:rPr>
              <a:t>Câu</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chuyện</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định</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kể</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là</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câu</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chuyện</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nào</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Em</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sẽ</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đóng</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vai</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nhân</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vật</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nào</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để</a:t>
            </a:r>
            <a:r>
              <a:rPr lang="en-US" sz="2400" i="1" dirty="0">
                <a:solidFill>
                  <a:srgbClr val="7030A0"/>
                </a:solidFill>
                <a:latin typeface="Times New Roman" panose="02020603050405020304" pitchFamily="18" charset="0"/>
                <a:ea typeface="MS Mincho"/>
              </a:rPr>
              <a:t> </a:t>
            </a:r>
            <a:r>
              <a:rPr lang="en-US" sz="2400" i="1" dirty="0" err="1">
                <a:solidFill>
                  <a:srgbClr val="7030A0"/>
                </a:solidFill>
                <a:latin typeface="Times New Roman" panose="02020603050405020304" pitchFamily="18" charset="0"/>
                <a:ea typeface="MS Mincho"/>
              </a:rPr>
              <a:t>kể</a:t>
            </a:r>
            <a:r>
              <a:rPr lang="en-US" sz="2400" i="1" dirty="0">
                <a:solidFill>
                  <a:srgbClr val="7030A0"/>
                </a:solidFill>
                <a:latin typeface="Times New Roman" panose="02020603050405020304" pitchFamily="18" charset="0"/>
                <a:ea typeface="MS Mincho"/>
              </a:rPr>
              <a:t>?</a:t>
            </a:r>
            <a:endParaRPr lang="en-US" sz="2400" dirty="0">
              <a:solidFill>
                <a:srgbClr val="7030A0"/>
              </a:solidFill>
              <a:effectLst/>
              <a:latin typeface="Times New Roman" panose="02020603050405020304" pitchFamily="18" charset="0"/>
              <a:ea typeface="Calibri" panose="020F0502020204030204" pitchFamily="34" charset="0"/>
            </a:endParaRPr>
          </a:p>
        </p:txBody>
      </p:sp>
      <p:sp>
        <p:nvSpPr>
          <p:cNvPr id="13" name="Rectangle 12"/>
          <p:cNvSpPr/>
          <p:nvPr/>
        </p:nvSpPr>
        <p:spPr>
          <a:xfrm>
            <a:off x="2928937" y="1367162"/>
            <a:ext cx="6366871" cy="523220"/>
          </a:xfrm>
          <a:prstGeom prst="rect">
            <a:avLst/>
          </a:prstGeom>
        </p:spPr>
        <p:txBody>
          <a:bodyPr wrap="none">
            <a:spAutoFit/>
          </a:bodyPr>
          <a:lstStyle/>
          <a:p>
            <a:r>
              <a:rPr lang="en-US" sz="2800" i="1" dirty="0" err="1">
                <a:latin typeface="Times New Roman" panose="02020603050405020304" pitchFamily="18" charset="0"/>
                <a:ea typeface="MS Mincho"/>
              </a:rPr>
              <a:t>Trước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khi</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viết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em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chuẩn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bị</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những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 ?</a:t>
            </a:r>
            <a:endParaRPr lang="en-US" sz="2800" dirty="0">
              <a:effectLst/>
              <a:latin typeface="Times New Roman" panose="02020603050405020304" pitchFamily="18" charset="0"/>
              <a:ea typeface="Calibri" panose="020F0502020204030204" pitchFamily="34" charset="0"/>
            </a:endParaRPr>
          </a:p>
        </p:txBody>
      </p:sp>
      <p:sp>
        <p:nvSpPr>
          <p:cNvPr id="17" name="Plaque 16"/>
          <p:cNvSpPr/>
          <p:nvPr/>
        </p:nvSpPr>
        <p:spPr>
          <a:xfrm>
            <a:off x="4956536" y="3055295"/>
            <a:ext cx="6312719" cy="825910"/>
          </a:xfrm>
          <a:prstGeom prst="plaque">
            <a:avLst/>
          </a:prstGeom>
          <a:blipFill>
            <a:blip r:embed="rId11"/>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rgbClr val="7030A0"/>
                </a:solidFill>
                <a:latin typeface="Times New Roman" panose="02020603050405020304" pitchFamily="18" charset="0"/>
                <a:ea typeface="Times New Roman" panose="02020603050405020304" pitchFamily="18" charset="0"/>
              </a:rPr>
              <a:t>Chọn ngôi kể</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thứ</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mấy</a:t>
            </a:r>
            <a:r>
              <a:rPr lang="vi-VN" sz="2400" i="1" dirty="0">
                <a:solidFill>
                  <a:srgbClr val="7030A0"/>
                </a:solidFill>
                <a:latin typeface="Times New Roman" panose="02020603050405020304" pitchFamily="18" charset="0"/>
                <a:ea typeface="Times New Roman" panose="02020603050405020304" pitchFamily="18" charset="0"/>
              </a:rPr>
              <a:t> và đại từ </a:t>
            </a:r>
            <a:r>
              <a:rPr lang="en-US" sz="2400" i="1" dirty="0" err="1">
                <a:solidFill>
                  <a:srgbClr val="7030A0"/>
                </a:solidFill>
                <a:latin typeface="Times New Roman" panose="02020603050405020304" pitchFamily="18" charset="0"/>
                <a:ea typeface="Times New Roman" panose="02020603050405020304" pitchFamily="18" charset="0"/>
              </a:rPr>
              <a:t>xưng</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hô</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cần</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tương</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ứng</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với</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điều</a:t>
            </a:r>
            <a:r>
              <a:rPr lang="en-US" sz="2400" i="1" dirty="0">
                <a:solidFill>
                  <a:srgbClr val="7030A0"/>
                </a:solidFill>
                <a:latin typeface="Times New Roman" panose="02020603050405020304" pitchFamily="18" charset="0"/>
                <a:ea typeface="Times New Roman" panose="02020603050405020304" pitchFamily="18" charset="0"/>
              </a:rPr>
              <a:t> </a:t>
            </a:r>
            <a:r>
              <a:rPr lang="en-US" sz="2400" i="1" dirty="0" err="1">
                <a:solidFill>
                  <a:srgbClr val="7030A0"/>
                </a:solidFill>
                <a:latin typeface="Times New Roman" panose="02020603050405020304" pitchFamily="18" charset="0"/>
                <a:ea typeface="Times New Roman" panose="02020603050405020304" pitchFamily="18" charset="0"/>
              </a:rPr>
              <a:t>gì</a:t>
            </a:r>
            <a:r>
              <a:rPr lang="en-US" sz="2400" i="1" dirty="0">
                <a:solidFill>
                  <a:srgbClr val="7030A0"/>
                </a:solidFill>
                <a:latin typeface="Times New Roman" panose="02020603050405020304" pitchFamily="18" charset="0"/>
                <a:ea typeface="Times New Roman" panose="02020603050405020304" pitchFamily="18" charset="0"/>
              </a:rPr>
              <a:t>?</a:t>
            </a:r>
            <a:endParaRPr lang="en-US" sz="2400" dirty="0">
              <a:solidFill>
                <a:srgbClr val="7030A0"/>
              </a:solidFill>
              <a:effectLst/>
              <a:latin typeface="Times New Roman" panose="02020603050405020304" pitchFamily="18" charset="0"/>
              <a:ea typeface="Calibri" panose="020F0502020204030204" pitchFamily="34" charset="0"/>
            </a:endParaRPr>
          </a:p>
        </p:txBody>
      </p:sp>
      <p:sp>
        <p:nvSpPr>
          <p:cNvPr id="18" name="Plaque 17"/>
          <p:cNvSpPr/>
          <p:nvPr/>
        </p:nvSpPr>
        <p:spPr>
          <a:xfrm>
            <a:off x="4956536" y="4041425"/>
            <a:ext cx="6312719" cy="825910"/>
          </a:xfrm>
          <a:prstGeom prst="plaque">
            <a:avLst/>
          </a:prstGeom>
          <a:blipFill>
            <a:blip r:embed="rId11"/>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rgbClr val="7030A0"/>
                </a:solidFill>
                <a:latin typeface="Times New Roman" panose="02020603050405020304" pitchFamily="18" charset="0"/>
                <a:ea typeface="Calibri" panose="020F0502020204030204" pitchFamily="34" charset="0"/>
              </a:rPr>
              <a:t>Chọn lời kể phù hợp</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smtClean="0">
                <a:solidFill>
                  <a:srgbClr val="7030A0"/>
                </a:solidFill>
                <a:latin typeface="Times New Roman" panose="02020603050405020304" pitchFamily="18" charset="0"/>
                <a:ea typeface="Calibri" panose="020F0502020204030204" pitchFamily="34" charset="0"/>
              </a:rPr>
              <a:t>với</a:t>
            </a:r>
            <a:r>
              <a:rPr lang="en-US" sz="2400" i="1" dirty="0" smtClean="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ai</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với</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những</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gì</a:t>
            </a:r>
            <a:r>
              <a:rPr lang="en-US" sz="2400" i="1" dirty="0">
                <a:solidFill>
                  <a:srgbClr val="7030A0"/>
                </a:solidFill>
                <a:latin typeface="Times New Roman" panose="02020603050405020304" pitchFamily="18" charset="0"/>
                <a:ea typeface="Calibri" panose="020F0502020204030204" pitchFamily="34" charset="0"/>
              </a:rPr>
              <a:t>?</a:t>
            </a:r>
            <a:endParaRPr lang="en-US" sz="2000" dirty="0">
              <a:solidFill>
                <a:srgbClr val="7030A0"/>
              </a:solidFill>
              <a:effectLst/>
              <a:latin typeface="Times New Roman" panose="02020603050405020304" pitchFamily="18" charset="0"/>
              <a:ea typeface="Calibri" panose="020F0502020204030204" pitchFamily="34" charset="0"/>
            </a:endParaRPr>
          </a:p>
        </p:txBody>
      </p:sp>
      <p:sp>
        <p:nvSpPr>
          <p:cNvPr id="19" name="Plaque 18"/>
          <p:cNvSpPr/>
          <p:nvPr/>
        </p:nvSpPr>
        <p:spPr>
          <a:xfrm>
            <a:off x="4956536" y="5027554"/>
            <a:ext cx="6312719" cy="1208145"/>
          </a:xfrm>
          <a:prstGeom prst="plaque">
            <a:avLst/>
          </a:prstGeom>
          <a:blipFill>
            <a:blip r:embed="rId11"/>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err="1">
                <a:solidFill>
                  <a:srgbClr val="7030A0"/>
                </a:solidFill>
                <a:latin typeface="Times New Roman" panose="02020603050405020304" pitchFamily="18" charset="0"/>
                <a:ea typeface="Calibri" panose="020F0502020204030204" pitchFamily="34" charset="0"/>
              </a:rPr>
              <a:t>Nội</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dụng</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chính</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của</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câu</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chuyện</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cần</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ghi</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lại</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như</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thế</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nào?Dự</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kiến</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những</a:t>
            </a:r>
            <a:r>
              <a:rPr lang="en-US" sz="2400" i="1" dirty="0">
                <a:solidFill>
                  <a:srgbClr val="7030A0"/>
                </a:solidFill>
                <a:latin typeface="Times New Roman" panose="02020603050405020304" pitchFamily="18" charset="0"/>
                <a:ea typeface="Calibri" panose="020F0502020204030204" pitchFamily="34" charset="0"/>
              </a:rPr>
              <a:t> chi </a:t>
            </a:r>
            <a:r>
              <a:rPr lang="en-US" sz="2400" i="1" dirty="0" err="1">
                <a:solidFill>
                  <a:srgbClr val="7030A0"/>
                </a:solidFill>
                <a:latin typeface="Times New Roman" panose="02020603050405020304" pitchFamily="18" charset="0"/>
                <a:ea typeface="Calibri" panose="020F0502020204030204" pitchFamily="34" charset="0"/>
              </a:rPr>
              <a:t>tiết</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cần</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sáng</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tạo</a:t>
            </a:r>
            <a:r>
              <a:rPr lang="en-US" sz="2400" i="1" dirty="0">
                <a:solidFill>
                  <a:srgbClr val="7030A0"/>
                </a:solidFill>
                <a:latin typeface="Times New Roman" panose="02020603050405020304" pitchFamily="18" charset="0"/>
                <a:ea typeface="Calibri" panose="020F0502020204030204" pitchFamily="34" charset="0"/>
              </a:rPr>
              <a:t> </a:t>
            </a:r>
            <a:r>
              <a:rPr lang="en-US" sz="2400" i="1" dirty="0" err="1">
                <a:solidFill>
                  <a:srgbClr val="7030A0"/>
                </a:solidFill>
                <a:latin typeface="Times New Roman" panose="02020603050405020304" pitchFamily="18" charset="0"/>
                <a:ea typeface="Calibri" panose="020F0502020204030204" pitchFamily="34" charset="0"/>
              </a:rPr>
              <a:t>thêm</a:t>
            </a:r>
            <a:r>
              <a:rPr lang="en-US" sz="2400" i="1" dirty="0">
                <a:solidFill>
                  <a:srgbClr val="7030A0"/>
                </a:solidFill>
                <a:latin typeface="Times New Roman" panose="02020603050405020304" pitchFamily="18" charset="0"/>
                <a:ea typeface="Calibri" panose="020F0502020204030204" pitchFamily="34" charset="0"/>
              </a:rPr>
              <a:t>?</a:t>
            </a:r>
            <a:endParaRPr lang="en-US" sz="2000"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120838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583468" y="747860"/>
            <a:ext cx="301236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364456"/>
            <a:ext cx="10858500" cy="4619726"/>
          </a:xfrm>
          <a:prstGeom prst="rect">
            <a:avLst/>
          </a:prstGeom>
        </p:spPr>
        <p:txBody>
          <a:bodyPr>
            <a:spAutoFit/>
          </a:bodyPr>
          <a:lstStyle/>
          <a:p>
            <a:pPr>
              <a:lnSpc>
                <a:spcPct val="115000"/>
              </a:lnSpc>
              <a:spcAft>
                <a:spcPts val="1200"/>
              </a:spcAft>
            </a:pPr>
            <a:r>
              <a:rPr lang="en-US" sz="2800" b="1" dirty="0" err="1">
                <a:solidFill>
                  <a:srgbClr val="0000FF"/>
                </a:solidFill>
                <a:latin typeface="Times New Roman" panose="02020603050405020304" pitchFamily="18" charset="0"/>
                <a:ea typeface="MS Mincho"/>
              </a:rPr>
              <a:t>Bước</a:t>
            </a:r>
            <a:r>
              <a:rPr lang="en-US" sz="2800" b="1" dirty="0">
                <a:solidFill>
                  <a:srgbClr val="0000FF"/>
                </a:solidFill>
                <a:latin typeface="Times New Roman" panose="02020603050405020304" pitchFamily="18" charset="0"/>
                <a:ea typeface="MS Mincho"/>
              </a:rPr>
              <a:t> 1. </a:t>
            </a:r>
            <a:r>
              <a:rPr lang="en-US" sz="2800" b="1" dirty="0" err="1">
                <a:solidFill>
                  <a:srgbClr val="0000FF"/>
                </a:solidFill>
                <a:latin typeface="Times New Roman" panose="02020603050405020304" pitchFamily="18" charset="0"/>
                <a:ea typeface="MS Mincho"/>
              </a:rPr>
              <a:t>Trước</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khi</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viết</a:t>
            </a:r>
            <a:endParaRPr lang="en-US" sz="2800" dirty="0">
              <a:latin typeface="Times New Roman" panose="02020603050405020304" pitchFamily="18" charset="0"/>
              <a:ea typeface="Calibri" panose="020F0502020204030204" pitchFamily="34" charset="0"/>
            </a:endParaRPr>
          </a:p>
          <a:p>
            <a:pPr algn="just">
              <a:spcAft>
                <a:spcPts val="0"/>
              </a:spcAft>
            </a:pPr>
            <a:r>
              <a:rPr lang="vi-VN" sz="2800" dirty="0">
                <a:solidFill>
                  <a:srgbClr val="FF0000"/>
                </a:solidFill>
                <a:latin typeface="Times New Roman" panose="02020603050405020304" pitchFamily="18" charset="0"/>
                <a:ea typeface="Times New Roman" panose="02020603050405020304" pitchFamily="18" charset="0"/>
              </a:rPr>
              <a:t>a. Chọn ngôi kể và đại từ tương ứng: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Ngôi kể: Ngôi thứ nhất.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Đại từ xưng hô: ta, tôi, mình, tớ, ... phù hợp với địa vị, giới tính... của nhân vật em đóng vai cũng như bối cảnh kể.</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i="1" dirty="0">
                <a:latin typeface="Times New Roman" panose="02020603050405020304" pitchFamily="18" charset="0"/>
                <a:ea typeface="Times New Roman" panose="02020603050405020304" pitchFamily="18" charset="0"/>
              </a:rPr>
              <a:t>b. Chọn lời kể phù hợp</a:t>
            </a:r>
            <a:r>
              <a:rPr lang="vi-VN"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Đóng vai một nhân vật cụ thể: giới tính, tuổi tác, địa chỉ... của nhân vật để lựa chọn lời kể phù hợp.</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Tính chất lời kể: vui, buồn, thân mật, nghiêm trang... phải phù hợp với nội dung và bối cảnh kể.</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1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660400" y="1288106"/>
            <a:ext cx="10858500" cy="4893647"/>
          </a:xfrm>
          <a:prstGeom prst="rect">
            <a:avLst/>
          </a:prstGeom>
        </p:spPr>
        <p:txBody>
          <a:bodyPr>
            <a:spAutoFit/>
          </a:bodyPr>
          <a:lstStyle/>
          <a:p>
            <a:pPr algn="just">
              <a:spcAft>
                <a:spcPts val="0"/>
              </a:spcAft>
            </a:pPr>
            <a:r>
              <a:rPr lang="vi-VN" sz="2400" i="1" dirty="0">
                <a:latin typeface="Times New Roman" panose="02020603050405020304" pitchFamily="18" charset="0"/>
                <a:ea typeface="Times New Roman" panose="02020603050405020304" pitchFamily="18" charset="0"/>
              </a:rPr>
              <a:t>c. Ghi những nội dung chính của câu chuyện</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dirty="0">
                <a:latin typeface="Times New Roman" panose="02020603050405020304" pitchFamily="18" charset="0"/>
                <a:ea typeface="Times New Roman" panose="02020603050405020304" pitchFamily="18" charset="0"/>
              </a:rPr>
              <a:t>- Cần ghi nhớ và tôn trọng những chi tiết đã biết về nhân vật cũng như cốt truyện gốc.</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dirty="0">
                <a:latin typeface="Times New Roman" panose="02020603050405020304" pitchFamily="18" charset="0"/>
                <a:ea typeface="Times New Roman" panose="02020603050405020304" pitchFamily="18" charset="0"/>
              </a:rPr>
              <a:t>- Dự kiến những yếu tố, chi tiết sẽ được sáng tạo thêm.</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dirty="0">
                <a:latin typeface="Times New Roman" panose="02020603050405020304" pitchFamily="18" charset="0"/>
                <a:ea typeface="Times New Roman" panose="02020603050405020304" pitchFamily="18" charset="0"/>
              </a:rPr>
              <a:t>- Có thể lập một bản tóm tắt các sự kiện, tình tiết theo thứ tự trước sau để dễ dàng ghi nh</a:t>
            </a:r>
            <a:r>
              <a:rPr lang="en-US" sz="2400" dirty="0">
                <a:latin typeface="Times New Roman" panose="02020603050405020304" pitchFamily="18" charset="0"/>
                <a:ea typeface="Times New Roman" panose="02020603050405020304" pitchFamily="18" charset="0"/>
              </a:rPr>
              <a:t>ớ</a:t>
            </a:r>
            <a:r>
              <a:rPr lang="vi-VN" sz="2400" dirty="0">
                <a:latin typeface="Times New Roman" panose="02020603050405020304" pitchFamily="18" charset="0"/>
                <a:ea typeface="Times New Roman" panose="02020603050405020304" pitchFamily="18" charset="0"/>
              </a:rPr>
              <a:t> và kể lại.</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i="1" dirty="0">
                <a:latin typeface="Times New Roman" panose="02020603050405020304" pitchFamily="18" charset="0"/>
                <a:ea typeface="Times New Roman" panose="02020603050405020304" pitchFamily="18" charset="0"/>
              </a:rPr>
              <a:t>d. Lập dàn ý</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Mở bài: Đóng vai nhân vật để giới thiệu sơ lược về mình và câu chuyện định kể.</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Thân bài: Kể diễn biến câu chuyện:</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Xuất thân của các nhân vật.</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Hoàn cảnh diễn ra câu chuyện.</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Diễn biến chính:</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vi-VN" sz="2400" dirty="0">
                <a:solidFill>
                  <a:srgbClr val="FF0000"/>
                </a:solidFill>
                <a:latin typeface="Times New Roman" panose="02020603050405020304" pitchFamily="18" charset="0"/>
                <a:ea typeface="Times New Roman" panose="02020603050405020304" pitchFamily="18" charset="0"/>
              </a:rPr>
              <a:t>+ </a:t>
            </a:r>
            <a:r>
              <a:rPr lang="vi-VN" sz="2400" dirty="0" smtClean="0">
                <a:solidFill>
                  <a:srgbClr val="FF0000"/>
                </a:solidFill>
                <a:latin typeface="Times New Roman" panose="02020603050405020304" pitchFamily="18" charset="0"/>
                <a:ea typeface="Times New Roman" panose="02020603050405020304" pitchFamily="18" charset="0"/>
              </a:rPr>
              <a:t>S</a:t>
            </a:r>
            <a:r>
              <a:rPr lang="en-US" sz="2400" dirty="0" smtClean="0">
                <a:solidFill>
                  <a:srgbClr val="FF0000"/>
                </a:solidFill>
                <a:latin typeface="Times New Roman" panose="02020603050405020304" pitchFamily="18" charset="0"/>
                <a:ea typeface="Times New Roman" panose="02020603050405020304" pitchFamily="18" charset="0"/>
              </a:rPr>
              <a:t>ự </a:t>
            </a:r>
            <a:r>
              <a:rPr lang="en-US" sz="2400" dirty="0" err="1" smtClean="0">
                <a:solidFill>
                  <a:srgbClr val="FF0000"/>
                </a:solidFill>
                <a:latin typeface="Times New Roman" panose="02020603050405020304" pitchFamily="18" charset="0"/>
                <a:ea typeface="Times New Roman" panose="02020603050405020304" pitchFamily="18" charset="0"/>
              </a:rPr>
              <a:t>việc</a:t>
            </a:r>
            <a:r>
              <a:rPr lang="en-US" sz="2400" dirty="0" smtClean="0">
                <a:solidFill>
                  <a:srgbClr val="FF0000"/>
                </a:solidFill>
                <a:latin typeface="Times New Roman" panose="02020603050405020304" pitchFamily="18" charset="0"/>
                <a:ea typeface="Times New Roman" panose="02020603050405020304" pitchFamily="18" charset="0"/>
              </a:rPr>
              <a:t> </a:t>
            </a:r>
            <a:r>
              <a:rPr lang="vi-VN" sz="2400" dirty="0" smtClean="0">
                <a:solidFill>
                  <a:srgbClr val="FF0000"/>
                </a:solidFill>
                <a:latin typeface="Times New Roman" panose="02020603050405020304" pitchFamily="18" charset="0"/>
                <a:ea typeface="Times New Roman" panose="02020603050405020304" pitchFamily="18" charset="0"/>
              </a:rPr>
              <a:t>1</a:t>
            </a:r>
            <a:r>
              <a:rPr lang="vi-VN" sz="2400" dirty="0">
                <a:solidFill>
                  <a:srgbClr val="FF0000"/>
                </a:solidFill>
                <a:latin typeface="Times New Roman" panose="02020603050405020304" pitchFamily="18" charset="0"/>
                <a:ea typeface="Times New Roman" panose="02020603050405020304" pitchFamily="18" charset="0"/>
              </a:rPr>
              <a:t>:      + </a:t>
            </a:r>
            <a:r>
              <a:rPr lang="vi-VN" sz="2400" dirty="0" smtClean="0">
                <a:solidFill>
                  <a:srgbClr val="FF0000"/>
                </a:solidFill>
                <a:latin typeface="Times New Roman" panose="02020603050405020304" pitchFamily="18" charset="0"/>
                <a:ea typeface="Times New Roman" panose="02020603050405020304" pitchFamily="18" charset="0"/>
              </a:rPr>
              <a:t>S</a:t>
            </a:r>
            <a:r>
              <a:rPr lang="en-US" sz="2400" dirty="0" smtClean="0">
                <a:solidFill>
                  <a:srgbClr val="FF0000"/>
                </a:solidFill>
                <a:latin typeface="Times New Roman" panose="02020603050405020304" pitchFamily="18" charset="0"/>
                <a:ea typeface="Times New Roman" panose="02020603050405020304" pitchFamily="18" charset="0"/>
              </a:rPr>
              <a:t>ự </a:t>
            </a:r>
            <a:r>
              <a:rPr lang="en-US" sz="2400" dirty="0" err="1" smtClean="0">
                <a:solidFill>
                  <a:srgbClr val="FF0000"/>
                </a:solidFill>
                <a:latin typeface="Times New Roman" panose="02020603050405020304" pitchFamily="18" charset="0"/>
                <a:ea typeface="Times New Roman" panose="02020603050405020304" pitchFamily="18" charset="0"/>
              </a:rPr>
              <a:t>việc</a:t>
            </a:r>
            <a:r>
              <a:rPr lang="en-US" sz="2400" dirty="0" smtClean="0">
                <a:solidFill>
                  <a:srgbClr val="FF0000"/>
                </a:solidFill>
                <a:latin typeface="Times New Roman" panose="02020603050405020304" pitchFamily="18" charset="0"/>
                <a:ea typeface="Times New Roman" panose="02020603050405020304" pitchFamily="18" charset="0"/>
              </a:rPr>
              <a:t> </a:t>
            </a:r>
            <a:r>
              <a:rPr lang="vi-VN" sz="2400" dirty="0" smtClean="0">
                <a:solidFill>
                  <a:srgbClr val="FF0000"/>
                </a:solidFill>
                <a:latin typeface="Times New Roman" panose="02020603050405020304" pitchFamily="18" charset="0"/>
                <a:ea typeface="Times New Roman" panose="02020603050405020304" pitchFamily="18" charset="0"/>
              </a:rPr>
              <a:t>2</a:t>
            </a:r>
            <a:r>
              <a:rPr lang="vi-VN" sz="2400" dirty="0">
                <a:solidFill>
                  <a:srgbClr val="FF0000"/>
                </a:solidFill>
                <a:latin typeface="Times New Roman" panose="02020603050405020304" pitchFamily="18" charset="0"/>
                <a:ea typeface="Times New Roman" panose="02020603050405020304" pitchFamily="18" charset="0"/>
              </a:rPr>
              <a:t>:    + </a:t>
            </a:r>
            <a:r>
              <a:rPr lang="vi-VN" sz="2400" dirty="0" smtClean="0">
                <a:solidFill>
                  <a:srgbClr val="FF0000"/>
                </a:solidFill>
                <a:latin typeface="Times New Roman" panose="02020603050405020304" pitchFamily="18" charset="0"/>
                <a:ea typeface="Times New Roman" panose="02020603050405020304" pitchFamily="18" charset="0"/>
              </a:rPr>
              <a:t>S</a:t>
            </a:r>
            <a:r>
              <a:rPr lang="en-US" sz="2400" dirty="0" smtClean="0">
                <a:solidFill>
                  <a:srgbClr val="FF0000"/>
                </a:solidFill>
                <a:latin typeface="Times New Roman" panose="02020603050405020304" pitchFamily="18" charset="0"/>
                <a:ea typeface="Times New Roman" panose="02020603050405020304" pitchFamily="18" charset="0"/>
              </a:rPr>
              <a:t>ự </a:t>
            </a:r>
            <a:r>
              <a:rPr lang="en-US" sz="2400" dirty="0" err="1" smtClean="0">
                <a:solidFill>
                  <a:srgbClr val="FF0000"/>
                </a:solidFill>
                <a:latin typeface="Times New Roman" panose="02020603050405020304" pitchFamily="18" charset="0"/>
                <a:ea typeface="Times New Roman" panose="02020603050405020304" pitchFamily="18" charset="0"/>
              </a:rPr>
              <a:t>việc</a:t>
            </a:r>
            <a:r>
              <a:rPr lang="en-US" sz="2400" dirty="0" smtClean="0">
                <a:solidFill>
                  <a:srgbClr val="FF0000"/>
                </a:solidFill>
                <a:latin typeface="Times New Roman" panose="02020603050405020304" pitchFamily="18" charset="0"/>
                <a:ea typeface="Times New Roman" panose="02020603050405020304" pitchFamily="18" charset="0"/>
              </a:rPr>
              <a:t> </a:t>
            </a:r>
            <a:r>
              <a:rPr lang="vi-VN" sz="2400" dirty="0" smtClean="0">
                <a:solidFill>
                  <a:srgbClr val="FF0000"/>
                </a:solidFill>
                <a:latin typeface="Times New Roman" panose="02020603050405020304" pitchFamily="18" charset="0"/>
                <a:ea typeface="Times New Roman" panose="02020603050405020304" pitchFamily="18" charset="0"/>
              </a:rPr>
              <a:t>3</a:t>
            </a:r>
            <a:r>
              <a:rPr lang="vi-VN"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endParaRPr>
          </a:p>
          <a:p>
            <a:r>
              <a:rPr lang="vi-VN" sz="2400" dirty="0">
                <a:solidFill>
                  <a:srgbClr val="FF0000"/>
                </a:solidFill>
                <a:latin typeface="Times New Roman" panose="02020603050405020304" pitchFamily="18" charset="0"/>
                <a:ea typeface="Calibri" panose="020F0502020204030204" pitchFamily="34" charset="0"/>
              </a:rPr>
              <a:t>* Kết bài: Kết thúc câu chuyện và nêu bài học được rút ra từ câu chuyện</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6282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Effect transition="in" filter="fade">
                                      <p:cBhvr>
                                        <p:cTn id="77" dur="1000"/>
                                        <p:tgtEl>
                                          <p:spTgt spid="5">
                                            <p:txEl>
                                              <p:pRg st="10" end="10"/>
                                            </p:txEl>
                                          </p:spTgt>
                                        </p:tgtEl>
                                      </p:cBhvr>
                                    </p:animEffect>
                                    <p:anim calcmode="lin" valueType="num">
                                      <p:cBhvr>
                                        <p:cTn id="7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
                                            <p:txEl>
                                              <p:pRg st="11" end="11"/>
                                            </p:txEl>
                                          </p:spTgt>
                                        </p:tgtEl>
                                        <p:attrNameLst>
                                          <p:attrName>style.visibility</p:attrName>
                                        </p:attrNameLst>
                                      </p:cBhvr>
                                      <p:to>
                                        <p:strVal val="visible"/>
                                      </p:to>
                                    </p:set>
                                    <p:animEffect transition="in" filter="fade">
                                      <p:cBhvr>
                                        <p:cTn id="84" dur="1000"/>
                                        <p:tgtEl>
                                          <p:spTgt spid="5">
                                            <p:txEl>
                                              <p:pRg st="11" end="11"/>
                                            </p:txEl>
                                          </p:spTgt>
                                        </p:tgtEl>
                                      </p:cBhvr>
                                    </p:animEffect>
                                    <p:anim calcmode="lin" valueType="num">
                                      <p:cBhvr>
                                        <p:cTn id="8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224617" y="567977"/>
            <a:ext cx="7755467" cy="835378"/>
          </a:xfrm>
          <a:prstGeom prst="plaque">
            <a:avLst/>
          </a:prstGeom>
          <a:blipFill>
            <a:blip r:embed="rId2"/>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ea typeface="Times New Roman" panose="02020603050405020304"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nl-NL"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Nhân vật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224617" y="3776255"/>
            <a:ext cx="7755467" cy="835378"/>
          </a:xfrm>
          <a:prstGeom prst="plaque">
            <a:avLst/>
          </a:prstGeom>
          <a:blipFill>
            <a:blip r:embed="rId3"/>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&gt;&lt;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Plaque 5"/>
          <p:cNvSpPr/>
          <p:nvPr/>
        </p:nvSpPr>
        <p:spPr>
          <a:xfrm>
            <a:off x="660400" y="2100494"/>
            <a:ext cx="5030611" cy="992716"/>
          </a:xfrm>
          <a:prstGeom prst="plaque">
            <a:avLst/>
          </a:prstGeom>
          <a:blipFill>
            <a:blip r:embed="rId4"/>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5947833" y="2099436"/>
            <a:ext cx="5621161" cy="992716"/>
          </a:xfrm>
          <a:prstGeom prst="plaque">
            <a:avLst/>
          </a:prstGeom>
          <a:blipFill>
            <a:blip r:embed="rId4"/>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6336594" y="5261856"/>
            <a:ext cx="5030611" cy="962378"/>
          </a:xfrm>
          <a:prstGeom prst="plaque">
            <a:avLst/>
          </a:prstGeom>
          <a:blipFill>
            <a:blip r:embed="rId5"/>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Ác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837495" y="5261856"/>
            <a:ext cx="5030611" cy="962378"/>
          </a:xfrm>
          <a:prstGeom prst="plaque">
            <a:avLst/>
          </a:prstGeom>
          <a:blipFill>
            <a:blip r:embed="rId5"/>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chúa</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Down Arrow 10"/>
          <p:cNvSpPr/>
          <p:nvPr/>
        </p:nvSpPr>
        <p:spPr>
          <a:xfrm>
            <a:off x="3549649" y="1475318"/>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n Arrow 11"/>
          <p:cNvSpPr/>
          <p:nvPr/>
        </p:nvSpPr>
        <p:spPr>
          <a:xfrm>
            <a:off x="8347427" y="1475318"/>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47427" y="4638797"/>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3549649" y="4651497"/>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Down Arrow 14"/>
          <p:cNvSpPr/>
          <p:nvPr/>
        </p:nvSpPr>
        <p:spPr>
          <a:xfrm>
            <a:off x="8326788" y="3189233"/>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p:cNvSpPr/>
          <p:nvPr/>
        </p:nvSpPr>
        <p:spPr>
          <a:xfrm>
            <a:off x="3432355" y="3189233"/>
            <a:ext cx="788635" cy="55456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173242" y="-4938"/>
            <a:ext cx="2983766"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solidFill>
                <a:prstClr val="black"/>
              </a:solidFill>
              <a:latin typeface="Times New Roman" panose="02020603050405020304" pitchFamily="18" charset="0"/>
              <a:ea typeface="Calibri" panose="020F0502020204030204" pitchFamily="34" charset="0"/>
            </a:endParaRPr>
          </a:p>
        </p:txBody>
      </p:sp>
      <p:sp>
        <p:nvSpPr>
          <p:cNvPr id="2" name="Rectangle 1"/>
          <p:cNvSpPr/>
          <p:nvPr/>
        </p:nvSpPr>
        <p:spPr>
          <a:xfrm>
            <a:off x="5103462" y="1521585"/>
            <a:ext cx="1325032" cy="47624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1</a:t>
            </a:r>
            <a:endParaRPr 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5176487" y="3199815"/>
            <a:ext cx="1325032" cy="47624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2</a:t>
            </a:r>
            <a:endParaRPr lang="en-US" sz="2800" b="1" dirty="0">
              <a:latin typeface="Times New Roman" panose="02020603050405020304" pitchFamily="18" charset="0"/>
              <a:cs typeface="Times New Roman" panose="02020603050405020304" pitchFamily="18" charset="0"/>
            </a:endParaRPr>
          </a:p>
        </p:txBody>
      </p:sp>
      <p:sp>
        <p:nvSpPr>
          <p:cNvPr id="3" name="Cloud Callout 2"/>
          <p:cNvSpPr/>
          <p:nvPr/>
        </p:nvSpPr>
        <p:spPr>
          <a:xfrm>
            <a:off x="2224617" y="2138421"/>
            <a:ext cx="7439731" cy="293276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spcAft>
                <a:spcPts val="750"/>
              </a:spcAft>
            </a:pPr>
            <a:r>
              <a:rPr lang="vi-VN" sz="2400" dirty="0">
                <a:latin typeface="Times New Roman" panose="02020603050405020304" pitchFamily="18" charset="0"/>
                <a:ea typeface="Calibri" panose="020F0502020204030204" pitchFamily="34" charset="0"/>
              </a:rPr>
              <a:t>+ Truyện Thạch Sanh có những nhân vật nào? Nhân vật nào là chính? Vì sao em xác định như vậy?</a:t>
            </a:r>
            <a:endParaRPr lang="en-US" sz="2000" dirty="0">
              <a:latin typeface="Times New Roman" panose="02020603050405020304" pitchFamily="18" charset="0"/>
              <a:ea typeface="Calibri" panose="020F0502020204030204" pitchFamily="34" charset="0"/>
            </a:endParaRPr>
          </a:p>
          <a:p>
            <a:pPr>
              <a:spcAft>
                <a:spcPts val="750"/>
              </a:spcAft>
            </a:pPr>
            <a:r>
              <a:rPr lang="vi-VN" sz="2400" dirty="0">
                <a:latin typeface="Times New Roman" panose="02020603050405020304" pitchFamily="18" charset="0"/>
                <a:ea typeface="Calibri" panose="020F0502020204030204" pitchFamily="34" charset="0"/>
              </a:rPr>
              <a:t>+ Xác định những sự kiện chính trong </a:t>
            </a:r>
            <a:r>
              <a:rPr lang="vi-VN" sz="2400" dirty="0" smtClean="0">
                <a:latin typeface="Times New Roman" panose="02020603050405020304" pitchFamily="18" charset="0"/>
                <a:ea typeface="Calibri" panose="020F0502020204030204" pitchFamily="34" charset="0"/>
              </a:rPr>
              <a:t>truyện</a:t>
            </a:r>
            <a:r>
              <a:rPr lang="en-US" sz="2400" dirty="0" smtClean="0">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569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2" grpId="0" animBg="1"/>
      <p:bldP spid="18" grpId="0" animBg="1"/>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7" name="Rectangle 6"/>
          <p:cNvSpPr/>
          <p:nvPr/>
        </p:nvSpPr>
        <p:spPr>
          <a:xfrm>
            <a:off x="765970" y="1394232"/>
            <a:ext cx="10883899" cy="4755148"/>
          </a:xfrm>
          <a:prstGeom prst="rect">
            <a:avLst/>
          </a:prstGeom>
        </p:spPr>
        <p:txBody>
          <a:bodyPr wrap="square">
            <a:spAutoFit/>
          </a:bodyPr>
          <a:lstStyle/>
          <a:p>
            <a:pPr algn="ctr">
              <a:spcAft>
                <a:spcPts val="0"/>
              </a:spcAft>
            </a:pPr>
            <a:r>
              <a:rPr lang="vi-VN" sz="2000" b="1" dirty="0">
                <a:solidFill>
                  <a:srgbClr val="7030A0"/>
                </a:solidFill>
                <a:latin typeface="Times New Roman" panose="02020603050405020304" pitchFamily="18" charset="0"/>
                <a:ea typeface="Times New Roman" panose="02020603050405020304" pitchFamily="18" charset="0"/>
              </a:rPr>
              <a:t>PHIẾU TÌM Ý</a:t>
            </a:r>
            <a:endParaRPr lang="en-US" sz="2000" dirty="0">
              <a:latin typeface="Times New Roman" panose="02020603050405020304" pitchFamily="18" charset="0"/>
              <a:ea typeface="Times New Roman" panose="02020603050405020304" pitchFamily="18" charset="0"/>
            </a:endParaRPr>
          </a:p>
          <a:p>
            <a:pPr algn="ctr">
              <a:spcAft>
                <a:spcPts val="0"/>
              </a:spcAft>
            </a:pPr>
            <a:r>
              <a:rPr lang="vi-VN" sz="2000" dirty="0">
                <a:solidFill>
                  <a:srgbClr val="0070C0"/>
                </a:solidFill>
                <a:latin typeface="Times New Roman" panose="02020603050405020304" pitchFamily="18" charset="0"/>
                <a:ea typeface="Times New Roman" panose="02020603050405020304" pitchFamily="18" charset="0"/>
              </a:rPr>
              <a:t>Họ và tên HS: ………………………….</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b="1" dirty="0">
                <a:solidFill>
                  <a:srgbClr val="000000"/>
                </a:solidFill>
                <a:latin typeface="Times New Roman" panose="02020603050405020304" pitchFamily="18" charset="0"/>
                <a:ea typeface="Calibri" panose="020F0502020204030204" pitchFamily="34" charset="0"/>
              </a:rPr>
              <a:t>Nhiệm vụ</a:t>
            </a:r>
            <a:r>
              <a:rPr lang="vi-VN" sz="2000" dirty="0">
                <a:solidFill>
                  <a:srgbClr val="000000"/>
                </a:solidFill>
                <a:latin typeface="Times New Roman" panose="02020603050405020304" pitchFamily="18" charset="0"/>
                <a:ea typeface="Calibri" panose="020F0502020204030204" pitchFamily="34" charset="0"/>
              </a:rPr>
              <a:t>: Tìm ý cho bài văn </a:t>
            </a:r>
            <a:r>
              <a:rPr lang="en-US" sz="2000" b="1" dirty="0" err="1">
                <a:solidFill>
                  <a:srgbClr val="0D0D0D"/>
                </a:solidFill>
                <a:latin typeface="Times New Roman" panose="02020603050405020304" pitchFamily="18" charset="0"/>
                <a:ea typeface="Calibri" panose="020F0502020204030204" pitchFamily="34" charset="0"/>
              </a:rPr>
              <a:t>đóng</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vai</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một</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nhân</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vật</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để</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kể</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lại</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một</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truyện</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cổ</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tích</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mà</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em</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yêu</a:t>
            </a:r>
            <a:r>
              <a:rPr lang="en-US" sz="2000" b="1" dirty="0">
                <a:solidFill>
                  <a:srgbClr val="0D0D0D"/>
                </a:solidFill>
                <a:latin typeface="Times New Roman" panose="02020603050405020304" pitchFamily="18" charset="0"/>
                <a:ea typeface="Calibri" panose="020F0502020204030204" pitchFamily="34" charset="0"/>
              </a:rPr>
              <a:t> </a:t>
            </a:r>
            <a:r>
              <a:rPr lang="en-US" sz="2000" b="1" dirty="0" err="1">
                <a:solidFill>
                  <a:srgbClr val="0D0D0D"/>
                </a:solidFill>
                <a:latin typeface="Times New Roman" panose="02020603050405020304" pitchFamily="18" charset="0"/>
                <a:ea typeface="Calibri" panose="020F0502020204030204" pitchFamily="34" charset="0"/>
              </a:rPr>
              <a:t>thích</a:t>
            </a:r>
            <a:endParaRPr lang="en-US" sz="2000" dirty="0">
              <a:latin typeface="Times New Roman" panose="02020603050405020304" pitchFamily="18" charset="0"/>
              <a:ea typeface="Calibri" panose="020F0502020204030204" pitchFamily="34"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1.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cổ</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tích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được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chọn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2. </a:t>
            </a:r>
            <a:r>
              <a:rPr lang="en-US" sz="2000" dirty="0" err="1">
                <a:solidFill>
                  <a:srgbClr val="000000"/>
                </a:solidFill>
                <a:latin typeface="Times New Roman" panose="02020603050405020304" pitchFamily="18" charset="0"/>
                <a:ea typeface="Times New Roman" panose="02020603050405020304" pitchFamily="18" charset="0"/>
              </a:rPr>
              <a:t>Đóng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vai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hoàn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mình</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3. </a:t>
            </a:r>
            <a:r>
              <a:rPr lang="en-US" sz="2000" dirty="0" err="1">
                <a:solidFill>
                  <a:srgbClr val="000000"/>
                </a:solidFill>
                <a:latin typeface="Times New Roman" panose="02020603050405020304" pitchFamily="18" charset="0"/>
                <a:ea typeface="Times New Roman" panose="02020603050405020304" pitchFamily="18" charset="0"/>
              </a:rPr>
              <a:t>Ngôi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đại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xưng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hô</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4. </a:t>
            </a:r>
            <a:r>
              <a:rPr lang="en-US" sz="2000" dirty="0" err="1">
                <a:solidFill>
                  <a:srgbClr val="000000"/>
                </a:solidFill>
                <a:latin typeface="Times New Roman" panose="02020603050405020304" pitchFamily="18" charset="0"/>
                <a:ea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xuất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5</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Hoàn</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diễn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6</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panose="02020603050405020304" pitchFamily="18" charset="0"/>
              </a:rPr>
              <a:t>Liệt</a:t>
            </a:r>
            <a:r>
              <a:rPr lang="en-US" sz="2000" dirty="0" smtClean="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kê</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chính</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spcAft>
                <a:spcPts val="0"/>
              </a:spcAft>
            </a:pPr>
            <a:r>
              <a:rPr lang="en-US" sz="2000" dirty="0">
                <a:solidFill>
                  <a:srgbClr val="000000"/>
                </a:solidFill>
                <a:latin typeface="Times New Roman" panose="02020603050405020304" pitchFamily="18" charset="0"/>
                <a:ea typeface="Times New Roman" panose="02020603050405020304" pitchFamily="18" charset="0"/>
              </a:rPr>
              <a:t>7. </a:t>
            </a:r>
            <a:r>
              <a:rPr lang="en-US" sz="2000" dirty="0" err="1">
                <a:solidFill>
                  <a:srgbClr val="000000"/>
                </a:solidFill>
                <a:latin typeface="Times New Roman" panose="02020603050405020304" pitchFamily="18" charset="0"/>
                <a:ea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sáng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em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sẽ</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đưa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r>
              <a:rPr lang="en-US" sz="2000" dirty="0">
                <a:solidFill>
                  <a:srgbClr val="000000"/>
                </a:solidFill>
                <a:latin typeface="Times New Roman" panose="02020603050405020304" pitchFamily="18" charset="0"/>
                <a:ea typeface="Times New Roman" panose="02020603050405020304" pitchFamily="18" charset="0"/>
              </a:rPr>
              <a:t>8.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kết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thúc</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p>
        </p:txBody>
      </p:sp>
      <p:sp>
        <p:nvSpPr>
          <p:cNvPr id="9" name="Rounded Rectangle 8"/>
          <p:cNvSpPr/>
          <p:nvPr/>
        </p:nvSpPr>
        <p:spPr>
          <a:xfrm>
            <a:off x="514351" y="1394232"/>
            <a:ext cx="11004549" cy="4841468"/>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5880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4" name="Rectangle 3"/>
          <p:cNvSpPr/>
          <p:nvPr/>
        </p:nvSpPr>
        <p:spPr>
          <a:xfrm>
            <a:off x="660400" y="1338114"/>
            <a:ext cx="10858500" cy="4539191"/>
          </a:xfrm>
          <a:prstGeom prst="rect">
            <a:avLst/>
          </a:prstGeom>
        </p:spPr>
        <p:txBody>
          <a:bodyPr>
            <a:spAutoFit/>
          </a:bodyPr>
          <a:lstStyle/>
          <a:p>
            <a:pPr>
              <a:lnSpc>
                <a:spcPct val="150000"/>
              </a:lnSpc>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Bước</a:t>
            </a:r>
            <a:r>
              <a:rPr lang="en-US" sz="2800" b="1" dirty="0">
                <a:solidFill>
                  <a:srgbClr val="0000FF"/>
                </a:solidFill>
                <a:latin typeface="Times New Roman" panose="02020603050405020304" pitchFamily="18" charset="0"/>
                <a:ea typeface="Times New Roman" panose="02020603050405020304" pitchFamily="18" charset="0"/>
              </a:rPr>
              <a:t> 3: </a:t>
            </a:r>
            <a:r>
              <a:rPr lang="en-US" sz="2800" b="1" dirty="0" err="1">
                <a:solidFill>
                  <a:srgbClr val="0000FF"/>
                </a:solidFill>
                <a:latin typeface="Times New Roman" panose="02020603050405020304" pitchFamily="18" charset="0"/>
                <a:ea typeface="Times New Roman" panose="02020603050405020304" pitchFamily="18" charset="0"/>
              </a:rPr>
              <a:t>Viết</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095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5" name="Rectangle 4"/>
          <p:cNvSpPr/>
          <p:nvPr/>
        </p:nvSpPr>
        <p:spPr>
          <a:xfrm>
            <a:off x="-96660" y="1108481"/>
            <a:ext cx="6186309" cy="587853"/>
          </a:xfrm>
          <a:prstGeom prst="rect">
            <a:avLst/>
          </a:prstGeom>
        </p:spPr>
        <p:txBody>
          <a:bodyPr wrap="none">
            <a:spAutoFit/>
          </a:bodyPr>
          <a:lstStyle/>
          <a:p>
            <a:pPr marL="457200">
              <a:lnSpc>
                <a:spcPct val="115000"/>
              </a:lnSpc>
              <a:spcAft>
                <a:spcPts val="0"/>
              </a:spcAft>
              <a:tabLst>
                <a:tab pos="1386840" algn="l"/>
              </a:tabLst>
            </a:pPr>
            <a:r>
              <a:rPr lang="en-US" sz="2800" b="1" dirty="0" err="1">
                <a:solidFill>
                  <a:srgbClr val="0000FF"/>
                </a:solidFill>
                <a:latin typeface="Times New Roman" panose="02020603050405020304" pitchFamily="18" charset="0"/>
                <a:ea typeface="MS Mincho"/>
              </a:rPr>
              <a:t>Bước</a:t>
            </a:r>
            <a:r>
              <a:rPr lang="en-US" sz="2800" b="1" dirty="0">
                <a:solidFill>
                  <a:srgbClr val="0000FF"/>
                </a:solidFill>
                <a:latin typeface="Times New Roman" panose="02020603050405020304" pitchFamily="18" charset="0"/>
                <a:ea typeface="MS Mincho"/>
              </a:rPr>
              <a:t> 4: </a:t>
            </a:r>
            <a:r>
              <a:rPr lang="en-US" sz="2800" b="1" dirty="0" err="1">
                <a:solidFill>
                  <a:srgbClr val="0000FF"/>
                </a:solidFill>
                <a:latin typeface="Times New Roman" panose="02020603050405020304" pitchFamily="18" charset="0"/>
                <a:ea typeface="MS Mincho"/>
              </a:rPr>
              <a:t>chỉnh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sửa</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rút</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kinh</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nghiệm</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660400" y="1692052"/>
            <a:ext cx="10858500" cy="4821769"/>
          </a:xfrm>
          <a:prstGeom prst="rect">
            <a:avLst/>
          </a:prstGeom>
        </p:spPr>
        <p:txBody>
          <a:bodyPr>
            <a:spAutoFit/>
          </a:bodyPr>
          <a:lstStyle/>
          <a:p>
            <a:pPr marL="457200">
              <a:lnSpc>
                <a:spcPct val="150000"/>
              </a:lnSpc>
              <a:spcAft>
                <a:spcPts val="0"/>
              </a:spcAft>
              <a:tabLst>
                <a:tab pos="1386840" algn="l"/>
              </a:tabLst>
            </a:pP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Kiểm</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tra</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điều</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chỉnh</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bài</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viết</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theo</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bảng</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gợi</a:t>
            </a:r>
            <a:r>
              <a:rPr lang="en-US" sz="2500" b="1" dirty="0">
                <a:solidFill>
                  <a:srgbClr val="0D0D0D"/>
                </a:solidFill>
                <a:latin typeface="Times New Roman" panose="02020603050405020304" pitchFamily="18" charset="0"/>
                <a:ea typeface="MS Mincho"/>
              </a:rPr>
              <a:t> ý </a:t>
            </a:r>
            <a:r>
              <a:rPr lang="en-US" sz="2500" b="1" dirty="0" err="1">
                <a:solidFill>
                  <a:srgbClr val="0D0D0D"/>
                </a:solidFill>
                <a:latin typeface="Times New Roman" panose="02020603050405020304" pitchFamily="18" charset="0"/>
                <a:ea typeface="MS Mincho"/>
              </a:rPr>
              <a:t>sau</a:t>
            </a:r>
            <a:r>
              <a:rPr lang="en-US" sz="2500" b="1" dirty="0">
                <a:solidFill>
                  <a:srgbClr val="0D0D0D"/>
                </a:solidFill>
                <a:latin typeface="Times New Roman" panose="02020603050405020304" pitchFamily="18" charset="0"/>
                <a:ea typeface="MS Mincho"/>
              </a:rPr>
              <a:t>:</a:t>
            </a:r>
            <a:endParaRPr lang="en-US" sz="2500" dirty="0">
              <a:latin typeface="Times New Roman" panose="02020603050405020304" pitchFamily="18" charset="0"/>
              <a:ea typeface="Calibri" panose="020F0502020204030204" pitchFamily="34" charset="0"/>
            </a:endParaRPr>
          </a:p>
          <a:p>
            <a:pPr algn="just">
              <a:lnSpc>
                <a:spcPct val="15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Ngôi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kể</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thứ</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nhất</a:t>
            </a:r>
            <a:endParaRPr lang="en-US" sz="25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Người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kể</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chuyện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đóng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vai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nhân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vật</a:t>
            </a:r>
            <a:r>
              <a:rPr lang="en-US" sz="25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sự</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tưởng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tượng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sáng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tạo</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thêm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không</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thoát</a:t>
            </a:r>
            <a:r>
              <a:rPr lang="en-US" sz="2500" dirty="0">
                <a:latin typeface="Times New Roman" panose="02020603050405020304" pitchFamily="18" charset="0"/>
                <a:ea typeface="Times New Roman" panose="02020603050405020304" pitchFamily="18" charset="0"/>
              </a:rPr>
              <a:t> li </a:t>
            </a:r>
            <a:r>
              <a:rPr lang="en-US" sz="2500" dirty="0" err="1">
                <a:latin typeface="Times New Roman" panose="02020603050405020304" pitchFamily="18" charset="0"/>
                <a:ea typeface="Times New Roman" panose="02020603050405020304" pitchFamily="18" charset="0"/>
              </a:rPr>
              <a:t>khỏi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truyện</a:t>
            </a:r>
            <a:r>
              <a:rPr lang="en-US" sz="25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sắp</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xếp</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hợp</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lí</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chi </a:t>
            </a:r>
            <a:r>
              <a:rPr lang="en-US" sz="2500" dirty="0" err="1">
                <a:latin typeface="Times New Roman" panose="02020603050405020304" pitchFamily="18" charset="0"/>
                <a:ea typeface="Times New Roman" panose="02020603050405020304" pitchFamily="18" charset="0"/>
              </a:rPr>
              <a:t>tiết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và</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đảm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bảo</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sự</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kết</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nối</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giữa</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phần</a:t>
            </a:r>
            <a:r>
              <a:rPr lang="en-US" sz="25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Có</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bổ</a:t>
            </a:r>
            <a:r>
              <a:rPr lang="en-US" sz="2500" dirty="0">
                <a:latin typeface="Times New Roman" panose="02020603050405020304" pitchFamily="18" charset="0"/>
                <a:ea typeface="Times New Roman" panose="02020603050405020304" pitchFamily="18" charset="0"/>
              </a:rPr>
              <a:t> sung </a:t>
            </a:r>
            <a:r>
              <a:rPr lang="en-US" sz="2500" dirty="0" err="1">
                <a:latin typeface="Times New Roman" panose="02020603050405020304" pitchFamily="18" charset="0"/>
                <a:ea typeface="Times New Roman" panose="02020603050405020304" pitchFamily="18" charset="0"/>
              </a:rPr>
              <a:t>thêm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các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yếu</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tố</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miêu</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tả</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thể</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hiện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cảm</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xúc</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của</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nhân</a:t>
            </a:r>
            <a:r>
              <a:rPr lang="en-US" sz="2500" dirty="0">
                <a:latin typeface="Times New Roman" panose="02020603050405020304" pitchFamily="18" charset="0"/>
                <a:ea typeface="Times New Roman" panose="02020603050405020304" pitchFamily="18" charset="0"/>
              </a:rPr>
              <a:t> </a:t>
            </a:r>
            <a:r>
              <a:rPr lang="en-US" sz="2500" dirty="0" err="1">
                <a:latin typeface="Times New Roman" panose="02020603050405020304" pitchFamily="18" charset="0"/>
                <a:ea typeface="Times New Roman" panose="02020603050405020304" pitchFamily="18" charset="0"/>
              </a:rPr>
              <a:t>vật</a:t>
            </a:r>
            <a:r>
              <a:rPr lang="en-US" sz="2500" dirty="0">
                <a:latin typeface="Times New Roman" panose="02020603050405020304" pitchFamily="18" charset="0"/>
                <a:ea typeface="Times New Roman" panose="02020603050405020304" pitchFamily="18" charset="0"/>
              </a:rPr>
              <a:t>.</a:t>
            </a:r>
          </a:p>
          <a:p>
            <a:pPr marL="457200">
              <a:lnSpc>
                <a:spcPct val="150000"/>
              </a:lnSpc>
              <a:spcAft>
                <a:spcPts val="0"/>
              </a:spcAft>
              <a:tabLst>
                <a:tab pos="1386840" algn="l"/>
              </a:tabLst>
            </a:pP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Đảm</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bảo</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yêu</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cầu</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về</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chính</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tả</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và</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diễn</a:t>
            </a:r>
            <a:r>
              <a:rPr lang="en-US" sz="2500" dirty="0">
                <a:latin typeface="Times New Roman" panose="02020603050405020304" pitchFamily="18" charset="0"/>
                <a:ea typeface="Calibri" panose="020F0502020204030204" pitchFamily="34" charset="0"/>
              </a:rPr>
              <a:t> </a:t>
            </a:r>
            <a:r>
              <a:rPr lang="en-US" sz="2500" dirty="0" err="1">
                <a:latin typeface="Times New Roman" panose="02020603050405020304" pitchFamily="18" charset="0"/>
                <a:ea typeface="Calibri" panose="020F0502020204030204" pitchFamily="34" charset="0"/>
              </a:rPr>
              <a:t>đạt</a:t>
            </a:r>
            <a:endParaRPr lang="en-US" sz="2500" dirty="0">
              <a:latin typeface="Times New Roman" panose="02020603050405020304" pitchFamily="18" charset="0"/>
              <a:ea typeface="Calibri" panose="020F0502020204030204" pitchFamily="34" charset="0"/>
            </a:endParaRPr>
          </a:p>
          <a:p>
            <a:pPr>
              <a:lnSpc>
                <a:spcPct val="150000"/>
              </a:lnSpc>
              <a:spcAft>
                <a:spcPts val="0"/>
              </a:spcAft>
              <a:tabLst>
                <a:tab pos="1386840" algn="l"/>
              </a:tabLst>
            </a:pPr>
            <a:r>
              <a:rPr lang="en-US" sz="2500" b="1" dirty="0" smtClean="0">
                <a:solidFill>
                  <a:srgbClr val="0D0D0D"/>
                </a:solidFill>
                <a:latin typeface="Times New Roman" panose="02020603050405020304" pitchFamily="18" charset="0"/>
                <a:ea typeface="MS Mincho"/>
              </a:rPr>
              <a:t>         * </a:t>
            </a:r>
            <a:r>
              <a:rPr lang="en-US" sz="2500" b="1" dirty="0">
                <a:solidFill>
                  <a:srgbClr val="0D0D0D"/>
                </a:solidFill>
                <a:latin typeface="Times New Roman" panose="02020603050405020304" pitchFamily="18" charset="0"/>
                <a:ea typeface="MS Mincho"/>
              </a:rPr>
              <a:t>HS </a:t>
            </a:r>
            <a:r>
              <a:rPr lang="en-US" sz="2500" b="1" dirty="0" err="1">
                <a:solidFill>
                  <a:srgbClr val="0D0D0D"/>
                </a:solidFill>
                <a:latin typeface="Times New Roman" panose="02020603050405020304" pitchFamily="18" charset="0"/>
                <a:ea typeface="MS Mincho"/>
              </a:rPr>
              <a:t>chữa</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bài</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cho</a:t>
            </a:r>
            <a:r>
              <a:rPr lang="en-US" sz="2500" b="1" dirty="0">
                <a:solidFill>
                  <a:srgbClr val="0D0D0D"/>
                </a:solidFill>
                <a:latin typeface="Times New Roman" panose="02020603050405020304" pitchFamily="18" charset="0"/>
                <a:ea typeface="MS Mincho"/>
              </a:rPr>
              <a:t> </a:t>
            </a:r>
            <a:r>
              <a:rPr lang="en-US" sz="2500" b="1" dirty="0" err="1">
                <a:solidFill>
                  <a:srgbClr val="0D0D0D"/>
                </a:solidFill>
                <a:latin typeface="Times New Roman" panose="02020603050405020304" pitchFamily="18" charset="0"/>
                <a:ea typeface="MS Mincho"/>
              </a:rPr>
              <a:t>nhau</a:t>
            </a:r>
            <a:endParaRPr lang="en-US" sz="2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43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7" end="7"/>
                                            </p:txEl>
                                          </p:spTgt>
                                        </p:tgtEl>
                                        <p:attrNameLst>
                                          <p:attrName>style.visibility</p:attrName>
                                        </p:attrNameLst>
                                      </p:cBhvr>
                                      <p:to>
                                        <p:strVal val="visible"/>
                                      </p:to>
                                    </p:set>
                                    <p:animEffect transition="in" filter="fade">
                                      <p:cBhvr>
                                        <p:cTn id="56" dur="1000"/>
                                        <p:tgtEl>
                                          <p:spTgt spid="7">
                                            <p:txEl>
                                              <p:pRg st="7" end="7"/>
                                            </p:txEl>
                                          </p:spTgt>
                                        </p:tgtEl>
                                      </p:cBhvr>
                                    </p:animEffect>
                                    <p:anim calcmode="lin" valueType="num">
                                      <p:cBhvr>
                                        <p:cTn id="5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107155"/>
            <a:ext cx="9563816" cy="650081"/>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96, 97: </a:t>
            </a:r>
            <a:r>
              <a:rPr kumimoji="0" lang="en-US" sz="36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5182190" y="684766"/>
            <a:ext cx="1814920" cy="587853"/>
          </a:xfrm>
          <a:prstGeom prst="rect">
            <a:avLst/>
          </a:prstGeom>
        </p:spPr>
        <p:txBody>
          <a:bodyPr wrap="none">
            <a:spAutoFit/>
          </a:bodyPr>
          <a:lstStyle/>
          <a:p>
            <a:pPr>
              <a:lnSpc>
                <a:spcPct val="115000"/>
              </a:lnSpc>
              <a:spcAft>
                <a:spcPts val="0"/>
              </a:spcAft>
              <a:tabLst>
                <a:tab pos="1386840" algn="l"/>
              </a:tabLst>
            </a:pPr>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r>
              <a:rPr lang="en-US" sz="2800" b="1" dirty="0">
                <a:solidFill>
                  <a:srgbClr val="0000FF"/>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4" name="Plaque 3"/>
          <p:cNvSpPr/>
          <p:nvPr/>
        </p:nvSpPr>
        <p:spPr>
          <a:xfrm>
            <a:off x="986708" y="1340998"/>
            <a:ext cx="10205884" cy="781664"/>
          </a:xfrm>
          <a:prstGeom prst="plaqu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b="1" dirty="0" err="1">
                <a:solidFill>
                  <a:srgbClr val="0D0D0D"/>
                </a:solidFill>
                <a:latin typeface="Times New Roman" panose="02020603050405020304" pitchFamily="18" charset="0"/>
                <a:ea typeface="Times New Roman" panose="02020603050405020304" pitchFamily="18" charset="0"/>
              </a:rPr>
              <a:t>Hãy</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đóng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vai</a:t>
            </a:r>
            <a:r>
              <a:rPr lang="en-US" sz="2400" b="1">
                <a:solidFill>
                  <a:srgbClr val="0D0D0D"/>
                </a:solidFill>
                <a:latin typeface="Times New Roman" panose="02020603050405020304" pitchFamily="18" charset="0"/>
                <a:ea typeface="Times New Roman" panose="02020603050405020304" pitchFamily="18" charset="0"/>
              </a:rPr>
              <a:t> </a:t>
            </a:r>
            <a:r>
              <a:rPr lang="en-US" sz="2400" b="1" smtClean="0">
                <a:solidFill>
                  <a:srgbClr val="0D0D0D"/>
                </a:solidFill>
                <a:latin typeface="Times New Roman" panose="02020603050405020304" pitchFamily="18" charset="0"/>
                <a:ea typeface="Times New Roman" panose="02020603050405020304" pitchFamily="18" charset="0"/>
              </a:rPr>
              <a:t>nhân</a:t>
            </a:r>
            <a:r>
              <a:rPr lang="en-US" sz="2400" b="1" dirty="0" smtClean="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vật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người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em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để</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kể</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lại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một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truyện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cổ</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tích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Cây</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khế</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60400" y="2286773"/>
            <a:ext cx="10858500" cy="523220"/>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Trước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viết</a:t>
            </a:r>
            <a:endParaRPr lang="en-US" sz="2800" dirty="0">
              <a:latin typeface="Times New Roman" panose="02020603050405020304" pitchFamily="18" charset="0"/>
              <a:ea typeface="Times New Roman" panose="02020603050405020304" pitchFamily="18" charset="0"/>
            </a:endParaRPr>
          </a:p>
        </p:txBody>
      </p:sp>
      <p:sp>
        <p:nvSpPr>
          <p:cNvPr id="12" name="Rectangle 11"/>
          <p:cNvSpPr/>
          <p:nvPr/>
        </p:nvSpPr>
        <p:spPr>
          <a:xfrm>
            <a:off x="635794" y="2832541"/>
            <a:ext cx="10858500" cy="2677656"/>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Chọn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ngôi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tương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ứng</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a:t>
            </a:r>
          </a:p>
          <a:p>
            <a:pPr>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Chọn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kể</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phù</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hợp</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ngậm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ngùi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xót</a:t>
            </a:r>
            <a:endParaRPr lang="en-US" sz="2800" dirty="0"/>
          </a:p>
        </p:txBody>
      </p:sp>
    </p:spTree>
    <p:extLst>
      <p:ext uri="{BB962C8B-B14F-4D97-AF65-F5344CB8AC3E}">
        <p14:creationId xmlns:p14="http://schemas.microsoft.com/office/powerpoint/2010/main" val="68279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5182190" y="684766"/>
            <a:ext cx="181492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Plaque 3"/>
          <p:cNvSpPr/>
          <p:nvPr/>
        </p:nvSpPr>
        <p:spPr>
          <a:xfrm>
            <a:off x="986708" y="1340998"/>
            <a:ext cx="10205884" cy="781664"/>
          </a:xfrm>
          <a:prstGeom prst="plaqu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Hãy</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đóng</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vai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nhân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vật</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người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kể</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lại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một</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truyện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cổ</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Cây</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khế</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35794" y="2154337"/>
            <a:ext cx="108585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2623798"/>
            <a:ext cx="10858500" cy="3108543"/>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Ghi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47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BÀI VĂN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5182190" y="684766"/>
            <a:ext cx="181492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76265" y="1028700"/>
            <a:ext cx="10858500" cy="5262979"/>
          </a:xfrm>
          <a:prstGeom prst="rect">
            <a:avLst/>
          </a:prstGeom>
        </p:spPr>
        <p:txBody>
          <a:bodyPr>
            <a:spAutoFit/>
          </a:bodyPr>
          <a:lstStyle/>
          <a:p>
            <a:pPr>
              <a:spcAft>
                <a:spcPts val="0"/>
              </a:spcAft>
            </a:pPr>
            <a:r>
              <a:rPr lang="en-US" sz="2800" b="1" dirty="0">
                <a:latin typeface="Times New Roman" panose="02020603050405020304" pitchFamily="18" charset="0"/>
                <a:ea typeface="Times New Roman" panose="02020603050405020304" pitchFamily="18" charset="0"/>
              </a:rPr>
              <a:t>d. </a:t>
            </a:r>
            <a:r>
              <a:rPr lang="en-US" sz="2800" b="1" dirty="0" err="1">
                <a:latin typeface="Times New Roman" panose="02020603050405020304" pitchFamily="18" charset="0"/>
                <a:ea typeface="Times New Roman" panose="02020603050405020304" pitchFamily="18" charset="0"/>
              </a:rPr>
              <a:t>Lập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dàn</a:t>
            </a:r>
            <a:r>
              <a:rPr lang="en-US" sz="2800" b="1" dirty="0">
                <a:latin typeface="Times New Roman" panose="02020603050405020304" pitchFamily="18" charset="0"/>
                <a:ea typeface="Times New Roman" panose="02020603050405020304" pitchFamily="18" charset="0"/>
              </a:rPr>
              <a:t> ý  </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1.</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2.</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3.</a:t>
            </a:r>
          </a:p>
          <a:p>
            <a:pPr>
              <a:spcAft>
                <a:spcPts val="0"/>
              </a:spcAft>
            </a:pP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46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Effect transition="in" filter="fade">
                                      <p:cBhvr>
                                        <p:cTn id="49" dur="1000"/>
                                        <p:tgtEl>
                                          <p:spTgt spid="7">
                                            <p:txEl>
                                              <p:pRg st="7" end="7"/>
                                            </p:txEl>
                                          </p:spTgt>
                                        </p:tgtEl>
                                      </p:cBhvr>
                                    </p:animEffect>
                                    <p:anim calcmode="lin" valueType="num">
                                      <p:cBhvr>
                                        <p:cTn id="5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fade">
                                      <p:cBhvr>
                                        <p:cTn id="56" dur="1000"/>
                                        <p:tgtEl>
                                          <p:spTgt spid="7">
                                            <p:txEl>
                                              <p:pRg st="8" end="8"/>
                                            </p:txEl>
                                          </p:spTgt>
                                        </p:tgtEl>
                                      </p:cBhvr>
                                    </p:animEffect>
                                    <p:anim calcmode="lin" valueType="num">
                                      <p:cBhvr>
                                        <p:cTn id="57"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fade">
                                      <p:cBhvr>
                                        <p:cTn id="63" dur="1000"/>
                                        <p:tgtEl>
                                          <p:spTgt spid="7">
                                            <p:txEl>
                                              <p:pRg st="9" end="9"/>
                                            </p:txEl>
                                          </p:spTgt>
                                        </p:tgtEl>
                                      </p:cBhvr>
                                    </p:animEffect>
                                    <p:anim calcmode="lin" valueType="num">
                                      <p:cBhvr>
                                        <p:cTn id="64"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10" end="10"/>
                                            </p:txEl>
                                          </p:spTgt>
                                        </p:tgtEl>
                                        <p:attrNameLst>
                                          <p:attrName>style.visibility</p:attrName>
                                        </p:attrNameLst>
                                      </p:cBhvr>
                                      <p:to>
                                        <p:strVal val="visible"/>
                                      </p:to>
                                    </p:set>
                                    <p:animEffect transition="in" filter="fade">
                                      <p:cBhvr>
                                        <p:cTn id="70" dur="1000"/>
                                        <p:tgtEl>
                                          <p:spTgt spid="7">
                                            <p:txEl>
                                              <p:pRg st="10" end="10"/>
                                            </p:txEl>
                                          </p:spTgt>
                                        </p:tgtEl>
                                      </p:cBhvr>
                                    </p:animEffect>
                                    <p:anim calcmode="lin" valueType="num">
                                      <p:cBhvr>
                                        <p:cTn id="71"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700958" y="0"/>
            <a:ext cx="10777384" cy="954107"/>
          </a:xfrm>
          <a:prstGeom prst="rect">
            <a:avLst/>
          </a:prstGeom>
        </p:spPr>
        <p:txBody>
          <a:bodyPr wrap="square">
            <a:spAutoFit/>
          </a:bodyPr>
          <a:lstStyle/>
          <a:p>
            <a:pPr algn="ctr">
              <a:spcAft>
                <a:spcPts val="0"/>
              </a:spcAft>
              <a:tabLst>
                <a:tab pos="1386840" algn="l"/>
              </a:tabLst>
            </a:pPr>
            <a:r>
              <a:rPr lang="en-US" sz="2800" b="1" dirty="0">
                <a:solidFill>
                  <a:srgbClr val="002060"/>
                </a:solidFill>
                <a:latin typeface="Times New Roman" panose="02020603050405020304" pitchFamily="18" charset="0"/>
                <a:ea typeface="MS Mincho"/>
              </a:rPr>
              <a:t>NÓI VÀ NGHE </a:t>
            </a:r>
            <a:endParaRPr lang="en-US" sz="28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800" b="1" dirty="0">
                <a:solidFill>
                  <a:srgbClr val="002060"/>
                </a:solidFill>
                <a:latin typeface="Times New Roman" panose="02020603050405020304" pitchFamily="18" charset="0"/>
                <a:ea typeface="MS Mincho"/>
              </a:rPr>
              <a:t>KỂ LẠI MỘT TRUYỆN CỔ TÍCH BẰNG LỜI MỘT NHÂN VẬT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995464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49877" y="0"/>
            <a:ext cx="3761558" cy="870155"/>
          </a:xfrm>
          <a:prstGeom prst="rect">
            <a:avLst/>
          </a:prstGeom>
        </p:spPr>
      </p:pic>
      <p:sp>
        <p:nvSpPr>
          <p:cNvPr id="5" name="Rectangle 4"/>
          <p:cNvSpPr/>
          <p:nvPr/>
        </p:nvSpPr>
        <p:spPr>
          <a:xfrm>
            <a:off x="5069179" y="0"/>
            <a:ext cx="2040943" cy="584775"/>
          </a:xfrm>
          <a:prstGeom prst="rect">
            <a:avLst/>
          </a:prstGeom>
        </p:spPr>
        <p:txBody>
          <a:bodyPr wrap="none">
            <a:spAutoFit/>
          </a:bodyPr>
          <a:lstStyle/>
          <a:p>
            <a:pPr algn="just">
              <a:spcAft>
                <a:spcPts val="0"/>
              </a:spcAft>
            </a:pPr>
            <a:r>
              <a:rPr lang="pt-BR" sz="3200" b="1" dirty="0">
                <a:solidFill>
                  <a:srgbClr val="0000FF"/>
                </a:solidFill>
                <a:latin typeface="Times New Roman" panose="02020603050405020304" pitchFamily="18" charset="0"/>
                <a:ea typeface="Times New Roman" panose="02020603050405020304" pitchFamily="18" charset="0"/>
              </a:rPr>
              <a:t>Khởi động</a:t>
            </a:r>
            <a:endParaRPr lang="en-US" sz="32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943391" y="752168"/>
            <a:ext cx="8976724" cy="5918090"/>
          </a:xfrm>
          <a:prstGeom prst="rect">
            <a:avLst/>
          </a:prstGeom>
        </p:spPr>
      </p:pic>
      <p:sp>
        <p:nvSpPr>
          <p:cNvPr id="7" name="TextBox 6"/>
          <p:cNvSpPr txBox="1"/>
          <p:nvPr/>
        </p:nvSpPr>
        <p:spPr>
          <a:xfrm>
            <a:off x="3615542" y="2787446"/>
            <a:ext cx="4948214" cy="584775"/>
          </a:xfrm>
          <a:prstGeom prst="rect">
            <a:avLst/>
          </a:prstGeom>
          <a:noFill/>
        </p:spPr>
        <p:txBody>
          <a:bodyPr wrap="none" rtlCol="0">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Video </a:t>
            </a:r>
            <a:r>
              <a:rPr lang="en-US" sz="3200" dirty="0" err="1" smtClean="0">
                <a:solidFill>
                  <a:schemeClr val="bg1"/>
                </a:solidFill>
                <a:latin typeface="Times New Roman" panose="02020603050405020304" pitchFamily="18" charset="0"/>
                <a:cs typeface="Times New Roman" panose="02020603050405020304" pitchFamily="18" charset="0"/>
              </a:rPr>
              <a:t>truyện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cổ</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tích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youtube</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9" name="JVbHcYoNQQA"/>
          <p:cNvPicPr>
            <a:picLocks noRot="1" noChangeAspect="1"/>
          </p:cNvPicPr>
          <p:nvPr>
            <a:videoFile r:link="rId1"/>
          </p:nvPr>
        </p:nvPicPr>
        <p:blipFill>
          <a:blip r:embed="rId5"/>
          <a:stretch>
            <a:fillRect/>
          </a:stretch>
        </p:blipFill>
        <p:spPr>
          <a:xfrm>
            <a:off x="3228462" y="1130300"/>
            <a:ext cx="8406581" cy="4594123"/>
          </a:xfrm>
          <a:prstGeom prst="rect">
            <a:avLst/>
          </a:prstGeom>
        </p:spPr>
      </p:pic>
      <p:sp>
        <p:nvSpPr>
          <p:cNvPr id="11" name="Rectangle 10"/>
          <p:cNvSpPr/>
          <p:nvPr/>
        </p:nvSpPr>
        <p:spPr>
          <a:xfrm>
            <a:off x="237709" y="1316703"/>
            <a:ext cx="2512142" cy="388087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Bài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3249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cTn>
                <p:tgtEl>
                  <p:spTgt spid="9"/>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algn="just">
              <a:tabLst>
                <a:tab pos="4743450" algn="l"/>
              </a:tabLst>
            </a:pPr>
            <a:r>
              <a:rPr lang="en-US" sz="2800" b="1" dirty="0">
                <a:solidFill>
                  <a:srgbClr val="0000FF"/>
                </a:solidFill>
                <a:latin typeface="Times New Roman" panose="02020603050405020304" pitchFamily="18" charset="0"/>
                <a:cs typeface="Times New Roman" panose="02020603050405020304" pitchFamily="18" charset="0"/>
              </a:rPr>
              <a:t>CHUẨN BỊ BÀI NÓÍ</a:t>
            </a:r>
            <a:endParaRPr lang="en-US" sz="2800" dirty="0">
              <a:effectLst/>
              <a:latin typeface="Times New Roman" panose="02020603050405020304" pitchFamily="18" charset="0"/>
              <a:cs typeface="Times New Roman" panose="02020603050405020304" pitchFamily="18" charset="0"/>
            </a:endParaRPr>
          </a:p>
        </p:txBody>
      </p:sp>
      <p:sp>
        <p:nvSpPr>
          <p:cNvPr id="2" name="Rounded Rectangle 1"/>
          <p:cNvSpPr/>
          <p:nvPr/>
        </p:nvSpPr>
        <p:spPr>
          <a:xfrm>
            <a:off x="1244805" y="870154"/>
            <a:ext cx="9689690" cy="844345"/>
          </a:xfrm>
          <a:prstGeom prst="roundRect">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MS Mincho"/>
              </a:rPr>
              <a:t>Đề</a:t>
            </a:r>
            <a:r>
              <a:rPr lang="en-US" sz="3200" b="1" dirty="0">
                <a:solidFill>
                  <a:schemeClr val="tx1"/>
                </a:solidFill>
                <a:latin typeface="Times New Roman" panose="02020603050405020304" pitchFamily="18" charset="0"/>
                <a:ea typeface="MS Mincho"/>
              </a:rPr>
              <a:t> </a:t>
            </a:r>
            <a:r>
              <a:rPr lang="en-US" sz="3200" b="1" dirty="0" err="1">
                <a:solidFill>
                  <a:schemeClr val="tx1"/>
                </a:solidFill>
                <a:latin typeface="Times New Roman" panose="02020603050405020304" pitchFamily="18" charset="0"/>
                <a:ea typeface="MS Mincho"/>
              </a:rPr>
              <a:t>bài</a:t>
            </a:r>
            <a:r>
              <a:rPr lang="en-US" sz="3200" b="1" dirty="0">
                <a:solidFill>
                  <a:schemeClr val="tx1"/>
                </a:solidFill>
                <a:latin typeface="Times New Roman" panose="02020603050405020304" pitchFamily="18" charset="0"/>
                <a:ea typeface="MS Mincho"/>
              </a:rPr>
              <a:t>: </a:t>
            </a:r>
            <a:r>
              <a:rPr lang="en-US" sz="3200" dirty="0" err="1">
                <a:solidFill>
                  <a:schemeClr val="tx1"/>
                </a:solidFill>
                <a:latin typeface="Times New Roman" panose="02020603050405020304" pitchFamily="18" charset="0"/>
                <a:ea typeface="MS Mincho"/>
              </a:rPr>
              <a:t>Kể</a:t>
            </a:r>
            <a:r>
              <a:rPr lang="en-US" sz="3200" dirty="0">
                <a:solidFill>
                  <a:schemeClr val="tx1"/>
                </a:solidFill>
                <a:latin typeface="Times New Roman" panose="02020603050405020304" pitchFamily="18" charset="0"/>
                <a:ea typeface="MS Mincho"/>
              </a:rPr>
              <a:t> </a:t>
            </a:r>
            <a:r>
              <a:rPr lang="en-US" sz="3200" dirty="0" err="1">
                <a:solidFill>
                  <a:schemeClr val="tx1"/>
                </a:solidFill>
                <a:latin typeface="Times New Roman" panose="02020603050405020304" pitchFamily="18" charset="0"/>
                <a:ea typeface="MS Mincho"/>
              </a:rPr>
              <a:t>lại</a:t>
            </a:r>
            <a:r>
              <a:rPr lang="en-US" sz="3200" dirty="0">
                <a:solidFill>
                  <a:schemeClr val="tx1"/>
                </a:solidFill>
                <a:latin typeface="Times New Roman" panose="02020603050405020304" pitchFamily="18" charset="0"/>
                <a:ea typeface="MS Mincho"/>
              </a:rPr>
              <a:t> </a:t>
            </a:r>
            <a:r>
              <a:rPr lang="en-US" sz="3200" dirty="0" err="1">
                <a:solidFill>
                  <a:schemeClr val="tx1"/>
                </a:solidFill>
                <a:latin typeface="Times New Roman" panose="02020603050405020304" pitchFamily="18" charset="0"/>
                <a:ea typeface="MS Mincho"/>
              </a:rPr>
              <a:t>một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truyện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cổ</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tích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bằng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lời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một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vật</a:t>
            </a:r>
            <a:r>
              <a:rPr lang="en-US" sz="3200" dirty="0">
                <a:solidFill>
                  <a:schemeClr val="tx1"/>
                </a:solidFill>
                <a:latin typeface="Times New Roman" panose="02020603050405020304" pitchFamily="18" charset="0"/>
                <a:ea typeface="Times New Roman" panose="02020603050405020304" pitchFamily="18" charset="0"/>
              </a:rPr>
              <a:t>.</a:t>
            </a:r>
            <a:r>
              <a:rPr lang="en-US" sz="3200" dirty="0">
                <a:solidFill>
                  <a:schemeClr val="tx1"/>
                </a:solidFill>
                <a:latin typeface="Times New Roman" panose="02020603050405020304" pitchFamily="18" charset="0"/>
                <a:ea typeface="MS Mincho"/>
              </a:rPr>
              <a:t> </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660400" y="1846503"/>
            <a:ext cx="10858500" cy="4893647"/>
          </a:xfrm>
          <a:prstGeom prst="rect">
            <a:avLst/>
          </a:prstGeom>
        </p:spPr>
        <p:txBody>
          <a:bodyPr>
            <a:spAutoFit/>
          </a:bodyPr>
          <a:lstStyle/>
          <a:p>
            <a:pPr>
              <a:spcAft>
                <a:spcPts val="0"/>
              </a:spcAft>
            </a:pPr>
            <a:r>
              <a:rPr lang="en-US" sz="2400" b="1" dirty="0">
                <a:solidFill>
                  <a:srgbClr val="0D0D0D"/>
                </a:solidFill>
                <a:latin typeface="Times New Roman" panose="02020603050405020304" pitchFamily="18" charset="0"/>
                <a:ea typeface="MS Mincho"/>
              </a:rPr>
              <a:t>1. </a:t>
            </a:r>
            <a:r>
              <a:rPr lang="en-US" sz="2400" b="1" dirty="0" err="1">
                <a:solidFill>
                  <a:srgbClr val="0D0D0D"/>
                </a:solidFill>
                <a:latin typeface="Times New Roman" panose="02020603050405020304" pitchFamily="18" charset="0"/>
                <a:ea typeface="MS Mincho"/>
              </a:rPr>
              <a:t>Chuẩn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bị</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bài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nói</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b="1" dirty="0" err="1">
                <a:solidFill>
                  <a:srgbClr val="0D0D0D"/>
                </a:solidFill>
                <a:latin typeface="Times New Roman" panose="02020603050405020304" pitchFamily="18" charset="0"/>
                <a:ea typeface="MS Mincho"/>
              </a:rPr>
              <a:t>Bước</a:t>
            </a:r>
            <a:r>
              <a:rPr lang="en-US" sz="2400" b="1" dirty="0">
                <a:solidFill>
                  <a:srgbClr val="0D0D0D"/>
                </a:solidFill>
                <a:latin typeface="Times New Roman" panose="02020603050405020304" pitchFamily="18" charset="0"/>
                <a:ea typeface="MS Mincho"/>
              </a:rPr>
              <a:t> 1: </a:t>
            </a:r>
            <a:r>
              <a:rPr lang="en-US" sz="2400" b="1" dirty="0" err="1">
                <a:solidFill>
                  <a:srgbClr val="0D0D0D"/>
                </a:solidFill>
                <a:latin typeface="Times New Roman" panose="02020603050405020304" pitchFamily="18" charset="0"/>
                <a:ea typeface="MS Mincho"/>
              </a:rPr>
              <a:t>Xác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định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đề</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tài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người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nghe</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mục</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đích</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không</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gian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và</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thời</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gia</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nói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bày</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lvl="0">
              <a:spcAft>
                <a:spcPts val="0"/>
              </a:spcAft>
              <a:buSzPts val="1400"/>
            </a:pPr>
            <a:r>
              <a:rPr lang="en-US" sz="2400" dirty="0" smtClean="0">
                <a:solidFill>
                  <a:srgbClr val="0D0D0D"/>
                </a:solidFill>
                <a:latin typeface="Times New Roman" panose="02020603050405020304" pitchFamily="18" charset="0"/>
                <a:ea typeface="MS Mincho"/>
              </a:rPr>
              <a:t>- </a:t>
            </a:r>
            <a:r>
              <a:rPr lang="en-US" sz="2400" dirty="0" err="1" smtClean="0">
                <a:solidFill>
                  <a:srgbClr val="0D0D0D"/>
                </a:solidFill>
                <a:latin typeface="Times New Roman" panose="02020603050405020304" pitchFamily="18" charset="0"/>
                <a:ea typeface="MS Mincho"/>
              </a:rPr>
              <a:t>Mục</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đích</a:t>
            </a:r>
            <a:r>
              <a:rPr lang="en-US" sz="2400" dirty="0">
                <a:solidFill>
                  <a:srgbClr val="0D0D0D"/>
                </a:solidFill>
                <a:latin typeface="Times New Roman" panose="02020603050405020304" pitchFamily="18" charset="0"/>
                <a:ea typeface="MS Mincho"/>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ý </a:t>
            </a:r>
            <a:r>
              <a:rPr lang="en-US" sz="2400" dirty="0" err="1">
                <a:solidFill>
                  <a:srgbClr val="0D0D0D"/>
                </a:solidFill>
                <a:latin typeface="Times New Roman" panose="02020603050405020304" pitchFamily="18" charset="0"/>
                <a:ea typeface="MS Mincho"/>
              </a:rPr>
              <a:t>nghĩa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câu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lvl="0">
              <a:spcAft>
                <a:spcPts val="0"/>
              </a:spcAft>
              <a:buSzPts val="1400"/>
            </a:pPr>
            <a:r>
              <a:rPr lang="en-US" sz="2400" dirty="0" smtClean="0">
                <a:solidFill>
                  <a:srgbClr val="0D0D0D"/>
                </a:solidFill>
                <a:latin typeface="Times New Roman" panose="02020603050405020304" pitchFamily="18" charset="0"/>
                <a:ea typeface="MS Mincho"/>
              </a:rPr>
              <a:t>- </a:t>
            </a:r>
            <a:r>
              <a:rPr lang="en-US" sz="2400" dirty="0" err="1" smtClean="0">
                <a:solidFill>
                  <a:srgbClr val="0D0D0D"/>
                </a:solidFill>
                <a:latin typeface="Times New Roman" panose="02020603050405020304" pitchFamily="18" charset="0"/>
                <a:ea typeface="MS Mincho"/>
              </a:rPr>
              <a:t>Người</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thầy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cô</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bè</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thân</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lvl="0">
              <a:spcAft>
                <a:spcPts val="0"/>
              </a:spcAft>
              <a:buSzPts val="1400"/>
            </a:pPr>
            <a:r>
              <a:rPr lang="en-US" sz="2400" dirty="0" smtClean="0">
                <a:solidFill>
                  <a:srgbClr val="0D0D0D"/>
                </a:solidFill>
                <a:latin typeface="Times New Roman" panose="02020603050405020304" pitchFamily="18" charset="0"/>
                <a:ea typeface="MS Mincho"/>
              </a:rPr>
              <a:t>- </a:t>
            </a:r>
            <a:r>
              <a:rPr lang="en-US" sz="2400" dirty="0" err="1" smtClean="0">
                <a:solidFill>
                  <a:srgbClr val="0D0D0D"/>
                </a:solidFill>
                <a:latin typeface="Times New Roman" panose="02020603050405020304" pitchFamily="18" charset="0"/>
                <a:ea typeface="MS Mincho"/>
              </a:rPr>
              <a:t>Chuẩn</a:t>
            </a:r>
            <a:r>
              <a:rPr lang="en-US" sz="2400" dirty="0" smtClean="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a:t>
            </a:r>
            <a:r>
              <a:rPr lang="en-US" sz="2400" dirty="0" err="1">
                <a:solidFill>
                  <a:srgbClr val="0D0D0D"/>
                </a:solidFill>
                <a:latin typeface="Times New Roman" panose="02020603050405020304" pitchFamily="18" charset="0"/>
                <a:ea typeface="MS Mincho"/>
              </a:rPr>
              <a:t>nói</a:t>
            </a:r>
            <a:r>
              <a:rPr lang="en-US" sz="2400" dirty="0">
                <a:solidFill>
                  <a:srgbClr val="0D0D0D"/>
                </a:solidFill>
                <a:latin typeface="Times New Roman" panose="02020603050405020304" pitchFamily="18" charset="0"/>
                <a:ea typeface="MS Mincho"/>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Chọn</a:t>
            </a:r>
            <a:r>
              <a:rPr lang="en-US" sz="2400" dirty="0">
                <a:solidFill>
                  <a:srgbClr val="0D0D0D"/>
                </a:solidFill>
                <a:latin typeface="Times New Roman" panose="02020603050405020304" pitchFamily="18" charset="0"/>
                <a:ea typeface="MS Mincho"/>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MS Mincho"/>
              </a:rPr>
              <a:t>mà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nắm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vững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Ngôi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thứ</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nhất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chọn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điểm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hoàn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như</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Tóm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câu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chọn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tạo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tả</a:t>
            </a:r>
            <a:r>
              <a:rPr lang="en-US" sz="2400" dirty="0">
                <a:solidFill>
                  <a:srgbClr val="0D0D0D"/>
                </a:solidFill>
                <a:latin typeface="Times New Roman" panose="02020603050405020304" pitchFamily="18" charset="0"/>
                <a:ea typeface="MS Mincho"/>
              </a:rPr>
              <a:t> chi </a:t>
            </a:r>
            <a:r>
              <a:rPr lang="en-US" sz="2400" dirty="0" err="1">
                <a:solidFill>
                  <a:srgbClr val="0D0D0D"/>
                </a:solidFill>
                <a:latin typeface="Times New Roman" panose="02020603050405020304" pitchFamily="18" charset="0"/>
                <a:ea typeface="MS Mincho"/>
              </a:rPr>
              <a:t>tiết</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định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ngữ</a:t>
            </a:r>
            <a:r>
              <a:rPr lang="en-US" sz="2400" dirty="0">
                <a:solidFill>
                  <a:srgbClr val="0D0D0D"/>
                </a:solidFill>
                <a:latin typeface="Times New Roman" panose="02020603050405020304" pitchFamily="18" charset="0"/>
                <a:ea typeface="MS Mincho"/>
              </a:rPr>
              <a:t> then </a:t>
            </a:r>
            <a:r>
              <a:rPr lang="en-US" sz="2400" dirty="0" err="1">
                <a:solidFill>
                  <a:srgbClr val="0D0D0D"/>
                </a:solidFill>
                <a:latin typeface="Times New Roman" panose="02020603050405020304" pitchFamily="18" charset="0"/>
                <a:ea typeface="MS Mincho"/>
              </a:rPr>
              <a:t>chốt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giọng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hợp</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79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NÓÍ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60400" y="870154"/>
            <a:ext cx="10858500" cy="5262979"/>
          </a:xfrm>
          <a:prstGeom prst="rect">
            <a:avLst/>
          </a:prstGeom>
        </p:spPr>
        <p:txBody>
          <a:bodyPr>
            <a:spAutoFit/>
          </a:bodyPr>
          <a:lstStyle/>
          <a:p>
            <a:pPr>
              <a:lnSpc>
                <a:spcPct val="150000"/>
              </a:lnSpc>
              <a:spcAft>
                <a:spcPts val="0"/>
              </a:spcAft>
            </a:pPr>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2: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r>
              <a:rPr lang="en-US" sz="2800" b="1" dirty="0" smtClean="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kể </a:t>
            </a:r>
            <a:r>
              <a:rPr lang="en-US" sz="2800" dirty="0" err="1">
                <a:solidFill>
                  <a:srgbClr val="000000"/>
                </a:solidFill>
                <a:latin typeface="Times New Roman" panose="02020603050405020304" pitchFamily="18" charset="0"/>
                <a:ea typeface="Calibri" panose="020F0502020204030204" pitchFamily="34" charset="0"/>
              </a:rPr>
              <a:t>về</a:t>
            </a:r>
            <a:r>
              <a:rPr lang="vi-VN" sz="2800" dirty="0">
                <a:solidFill>
                  <a:srgbClr val="000000"/>
                </a:solidFill>
                <a:latin typeface="Times New Roman" panose="02020603050405020304" pitchFamily="18" charset="0"/>
                <a:ea typeface="Calibri" panose="020F0502020204030204" pitchFamily="34" charset="0"/>
              </a:rPr>
              <a:t> chuyện gì?</a:t>
            </a:r>
            <a:endParaRPr lang="en-US" sz="2800" dirty="0">
              <a:latin typeface="Times New Roman" panose="02020603050405020304" pitchFamily="18" charset="0"/>
              <a:ea typeface="Calibri" panose="020F0502020204030204" pitchFamily="34" charset="0"/>
            </a:endParaRPr>
          </a:p>
          <a:p>
            <a:pPr>
              <a:lnSpc>
                <a:spcPct val="150000"/>
              </a:lnSpc>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Chọn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dùng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Truyện có những sự kiện và nhân vật chính nào?</a:t>
            </a:r>
            <a:endParaRPr lang="en-US" sz="2800" dirty="0">
              <a:latin typeface="Times New Roman" panose="02020603050405020304" pitchFamily="18" charset="0"/>
              <a:ea typeface="Calibri" panose="020F0502020204030204" pitchFamily="34"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Diễn biến của câ</a:t>
            </a:r>
            <a:r>
              <a:rPr lang="en-US" sz="2800" dirty="0">
                <a:solidFill>
                  <a:srgbClr val="000000"/>
                </a:solidFill>
                <a:latin typeface="Times New Roman" panose="02020603050405020304" pitchFamily="18" charset="0"/>
                <a:ea typeface="Calibri" panose="020F0502020204030204" pitchFamily="34" charset="0"/>
              </a:rPr>
              <a:t>u </a:t>
            </a:r>
            <a:r>
              <a:rPr lang="vi-VN" sz="2800" dirty="0">
                <a:solidFill>
                  <a:srgbClr val="000000"/>
                </a:solidFill>
                <a:latin typeface="Times New Roman" panose="02020603050405020304" pitchFamily="18" charset="0"/>
                <a:ea typeface="Calibri" panose="020F0502020204030204" pitchFamily="34" charset="0"/>
              </a:rPr>
              <a:t>chuyện (mở đ</a:t>
            </a:r>
            <a:r>
              <a:rPr lang="en-US" sz="2800" dirty="0">
                <a:solidFill>
                  <a:srgbClr val="000000"/>
                </a:solidFill>
                <a:latin typeface="Times New Roman" panose="02020603050405020304" pitchFamily="18" charset="0"/>
                <a:ea typeface="Calibri" panose="020F0502020204030204" pitchFamily="34" charset="0"/>
              </a:rPr>
              <a:t>ầ</a:t>
            </a:r>
            <a:r>
              <a:rPr lang="vi-VN" sz="2800" dirty="0">
                <a:solidFill>
                  <a:srgbClr val="000000"/>
                </a:solidFill>
                <a:latin typeface="Times New Roman" panose="02020603050405020304" pitchFamily="18" charset="0"/>
                <a:ea typeface="Calibri" panose="020F0502020204030204" pitchFamily="34" charset="0"/>
              </a:rPr>
              <a:t>u, phát triển, kết thúc) ra sao?</a:t>
            </a:r>
            <a:endParaRPr lang="en-US" sz="2800" dirty="0">
              <a:latin typeface="Times New Roman" panose="02020603050405020304" pitchFamily="18" charset="0"/>
              <a:ea typeface="Calibri" panose="020F0502020204030204" pitchFamily="34"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Có thể thêm, bớt những chỉ tiết, hình ảnh,... của truyện này như thế nào?</a:t>
            </a:r>
            <a:endParaRPr lang="en-US" sz="2800" dirty="0">
              <a:latin typeface="Times New Roman" panose="02020603050405020304" pitchFamily="18" charset="0"/>
              <a:ea typeface="Calibri" panose="020F0502020204030204" pitchFamily="34" charset="0"/>
            </a:endParaRPr>
          </a:p>
          <a:p>
            <a:pPr>
              <a:lnSpc>
                <a:spcPct val="150000"/>
              </a:lnSpc>
            </a:pPr>
            <a:r>
              <a:rPr lang="vi-VN" sz="2800" dirty="0">
                <a:solidFill>
                  <a:srgbClr val="000000"/>
                </a:solidFill>
                <a:latin typeface="Times New Roman" panose="02020603050405020304" pitchFamily="18" charset="0"/>
                <a:ea typeface="Calibri" panose="020F0502020204030204" pitchFamily="34" charset="0"/>
              </a:rPr>
              <a:t>+ Truyện gợi cho em những suy nghĩ, cảm xúc 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góc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vai</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4348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effectLst/>
              <a:uLnTx/>
              <a:uFillTx/>
              <a:latin typeface="Calibri" panose="020F0502020204030204"/>
              <a:cs typeface="+mn-cs"/>
            </a:endParaRPr>
          </a:p>
        </p:txBody>
      </p:sp>
      <p:sp>
        <p:nvSpPr>
          <p:cNvPr id="4" name="Right Arrow 3"/>
          <p:cNvSpPr/>
          <p:nvPr/>
        </p:nvSpPr>
        <p:spPr>
          <a:xfrm>
            <a:off x="493122" y="970078"/>
            <a:ext cx="1725613" cy="3152091"/>
          </a:xfrm>
          <a:prstGeom prst="rightArrow">
            <a:avLst>
              <a:gd name="adj1" fmla="val 50000"/>
              <a:gd name="adj2" fmla="val 541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300"/>
              </a:spcBef>
              <a:spcAft>
                <a:spcPts val="300"/>
              </a:spcAft>
            </a:pPr>
            <a:r>
              <a:rPr lang="en-US" sz="2800" b="1" dirty="0">
                <a:latin typeface="Times New Roman" panose="02020603050405020304" pitchFamily="18" charset="0"/>
                <a:ea typeface="Times New Roman" panose="02020603050405020304" pitchFamily="18" charset="0"/>
              </a:rPr>
              <a:t>c.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2386013" y="1457325"/>
            <a:ext cx="1887541" cy="220621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dirty="0" err="1">
                <a:latin typeface="Times New Roman" panose="02020603050405020304" pitchFamily="18" charset="0"/>
                <a:ea typeface="Times New Roman" panose="02020603050405020304" pitchFamily="18" charset="0"/>
              </a:rPr>
              <a:t>Thạch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Sanh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a:t>
            </a:r>
            <a:r>
              <a:rPr lang="en-US"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chàng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trai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nghèo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mồ</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côi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sống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lủi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thủi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một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mình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gia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tài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chỉ</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có</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một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chiếc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búa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kiếm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nuôi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thân</a:t>
            </a:r>
            <a:r>
              <a:rPr lang="en-US" sz="1600"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34" name="Rounded Rectangle 33"/>
          <p:cNvSpPr/>
          <p:nvPr/>
        </p:nvSpPr>
        <p:spPr>
          <a:xfrm>
            <a:off x="4801128" y="1457325"/>
            <a:ext cx="1887541" cy="220621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a:t>
            </a:r>
            <a:endParaRPr lang="en-US" sz="2400" dirty="0"/>
          </a:p>
        </p:txBody>
      </p:sp>
      <p:sp>
        <p:nvSpPr>
          <p:cNvPr id="35" name="Rounded Rectangle 34"/>
          <p:cNvSpPr/>
          <p:nvPr/>
        </p:nvSpPr>
        <p:spPr>
          <a:xfrm>
            <a:off x="7216243" y="4122168"/>
            <a:ext cx="1912941" cy="2046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oan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a:t>
            </a:r>
            <a:r>
              <a:rPr lang="en-US" sz="2400" dirty="0">
                <a:latin typeface="Times New Roman" panose="02020603050405020304" pitchFamily="18" charset="0"/>
                <a:ea typeface="Times New Roman" panose="02020603050405020304" pitchFamily="18" charset="0"/>
              </a:rPr>
              <a:t>.</a:t>
            </a:r>
            <a:endParaRPr lang="en-US" sz="2400" dirty="0"/>
          </a:p>
        </p:txBody>
      </p:sp>
      <p:sp>
        <p:nvSpPr>
          <p:cNvPr id="36" name="Rounded Rectangle 35"/>
          <p:cNvSpPr/>
          <p:nvPr/>
        </p:nvSpPr>
        <p:spPr>
          <a:xfrm>
            <a:off x="4801128" y="4122168"/>
            <a:ext cx="1912941" cy="2046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400" dirty="0" err="1">
                <a:latin typeface="Times New Roman" panose="02020603050405020304" pitchFamily="18" charset="0"/>
                <a:ea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quân</a:t>
            </a:r>
            <a:r>
              <a:rPr lang="en-US" sz="2400" dirty="0">
                <a:latin typeface="Times New Roman" panose="02020603050405020304" pitchFamily="18" charset="0"/>
                <a:ea typeface="Times New Roman" panose="02020603050405020304" pitchFamily="18" charset="0"/>
              </a:rPr>
              <a:t> 18 </a:t>
            </a:r>
            <a:r>
              <a:rPr lang="en-US" sz="2400" dirty="0" err="1">
                <a:latin typeface="Times New Roman" panose="02020603050405020304" pitchFamily="18" charset="0"/>
                <a:ea typeface="Times New Roman" panose="02020603050405020304" pitchFamily="18" charset="0"/>
              </a:rPr>
              <a:t>nước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hầu</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7" name="Rounded Rectangle 36"/>
          <p:cNvSpPr/>
          <p:nvPr/>
        </p:nvSpPr>
        <p:spPr>
          <a:xfrm>
            <a:off x="2386013" y="4122168"/>
            <a:ext cx="1912941" cy="2046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800" dirty="0">
                <a:latin typeface="Times New Roman" panose="02020603050405020304" pitchFamily="18" charset="0"/>
                <a:ea typeface="Calibri" panose="020F0502020204030204" pitchFamily="34" charset="0"/>
              </a:rPr>
              <a:t>T</a:t>
            </a:r>
            <a:r>
              <a:rPr lang="en-US" sz="2800" dirty="0" err="1">
                <a:latin typeface="Times New Roman" panose="02020603050405020304" pitchFamily="18" charset="0"/>
                <a:ea typeface="Calibri" panose="020F0502020204030204" pitchFamily="34" charset="0"/>
              </a:rPr>
              <a:t>hạch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Sanh</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lên ngôi vua</a:t>
            </a:r>
            <a:r>
              <a:rPr lang="en-US" sz="2800"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38" name="Rounded Rectangle 37"/>
          <p:cNvSpPr/>
          <p:nvPr/>
        </p:nvSpPr>
        <p:spPr>
          <a:xfrm>
            <a:off x="7216243" y="1457325"/>
            <a:ext cx="1887541" cy="220621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lừa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9" name="Rounded Rectangle 38"/>
          <p:cNvSpPr/>
          <p:nvPr/>
        </p:nvSpPr>
        <p:spPr>
          <a:xfrm>
            <a:off x="9631359" y="1457325"/>
            <a:ext cx="1887541" cy="220621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000" dirty="0" err="1">
                <a:latin typeface="Times New Roman" panose="02020603050405020304" pitchFamily="18" charset="0"/>
                <a:ea typeface="Times New Roman" panose="02020603050405020304" pitchFamily="18" charset="0"/>
              </a:rPr>
              <a:t>Thạch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chằn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giết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cướp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40" name="Rounded Rectangle 39"/>
          <p:cNvSpPr/>
          <p:nvPr/>
        </p:nvSpPr>
        <p:spPr>
          <a:xfrm>
            <a:off x="9631359" y="4122168"/>
            <a:ext cx="1912941" cy="2046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000" dirty="0" err="1">
                <a:latin typeface="Times New Roman" panose="02020603050405020304" pitchFamily="18" charset="0"/>
                <a:ea typeface="Times New Roman" panose="02020603050405020304" pitchFamily="18" charset="0"/>
              </a:rPr>
              <a:t>Thạch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hồn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thù</a:t>
            </a:r>
            <a:r>
              <a:rPr lang="en-US" sz="2000" dirty="0">
                <a:latin typeface="Times New Roman" panose="02020603050405020304" pitchFamily="18" charset="0"/>
                <a:ea typeface="Times New Roman" panose="02020603050405020304" pitchFamily="18" charset="0"/>
              </a:rPr>
              <a:t>, vu </a:t>
            </a:r>
            <a:r>
              <a:rPr lang="en-US" sz="2000" dirty="0" err="1">
                <a:latin typeface="Times New Roman" panose="02020603050405020304" pitchFamily="18" charset="0"/>
                <a:ea typeface="Times New Roman" panose="02020603050405020304" pitchFamily="18" charset="0"/>
              </a:rPr>
              <a:t>oan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tù</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9" name="Right Arrow 8"/>
          <p:cNvSpPr/>
          <p:nvPr/>
        </p:nvSpPr>
        <p:spPr>
          <a:xfrm>
            <a:off x="4358483" y="2137614"/>
            <a:ext cx="357716" cy="94297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9188713" y="2137614"/>
            <a:ext cx="357716" cy="855513"/>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6773598" y="2137614"/>
            <a:ext cx="357716" cy="942975"/>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10075067" y="3724372"/>
            <a:ext cx="1000125" cy="336962"/>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9201413" y="4643438"/>
            <a:ext cx="357716" cy="957263"/>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Arrow 42"/>
          <p:cNvSpPr/>
          <p:nvPr/>
        </p:nvSpPr>
        <p:spPr>
          <a:xfrm>
            <a:off x="6786298" y="4643438"/>
            <a:ext cx="357716" cy="957263"/>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 Arrow 43"/>
          <p:cNvSpPr/>
          <p:nvPr/>
        </p:nvSpPr>
        <p:spPr>
          <a:xfrm>
            <a:off x="4371183" y="4643438"/>
            <a:ext cx="357716" cy="957263"/>
          </a:xfrm>
          <a:prstGeom prst="lef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8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righ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right)">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righ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right)">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right)">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right)">
                                      <p:cBhvr>
                                        <p:cTn id="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35" grpId="0" animBg="1"/>
      <p:bldP spid="36" grpId="0" animBg="1"/>
      <p:bldP spid="37" grpId="0" animBg="1"/>
      <p:bldP spid="38" grpId="0" animBg="1"/>
      <p:bldP spid="39" grpId="0" animBg="1"/>
      <p:bldP spid="40" grpId="0" animBg="1"/>
      <p:bldP spid="9" grpId="0" animBg="1"/>
      <p:bldP spid="41" grpId="0" animBg="1"/>
      <p:bldP spid="42" grpId="0" animBg="1"/>
      <p:bldP spid="21" grpId="0" animBg="1"/>
      <p:bldP spid="22" grpId="0" animBg="1"/>
      <p:bldP spid="43" grpId="0" animBg="1"/>
      <p:bldP spid="4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NÓÍ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870154"/>
            <a:ext cx="10858500" cy="5262979"/>
          </a:xfrm>
          <a:prstGeom prst="rect">
            <a:avLst/>
          </a:prstGeom>
        </p:spPr>
        <p:txBody>
          <a:bodyPr>
            <a:spAutoFit/>
          </a:bodyPr>
          <a:lstStyle/>
          <a:p>
            <a:r>
              <a:rPr lang="vi-VN"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Lập dàn ý bằng cách dựa vào các ý đã tìm được, sắp xếp lại theo ba phần lớn của bài văn, gồm:</a:t>
            </a:r>
            <a:endParaRPr lang="en-US" sz="2800" dirty="0">
              <a:latin typeface="Times New Roman" panose="02020603050405020304" pitchFamily="18" charset="0"/>
              <a:ea typeface="Calibri" panose="020F0502020204030204" pitchFamily="34" charset="0"/>
            </a:endParaRPr>
          </a:p>
          <a:p>
            <a:pPr>
              <a:spcAft>
                <a:spcPts val="0"/>
              </a:spcAft>
            </a:pPr>
            <a:r>
              <a:rPr lang="vi-VN" sz="2800" b="1" dirty="0">
                <a:solidFill>
                  <a:srgbClr val="0D0D0D"/>
                </a:solidFill>
                <a:latin typeface="Times New Roman" panose="02020603050405020304" pitchFamily="18" charset="0"/>
                <a:ea typeface="MS Mincho"/>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1.</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2.</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3.</a:t>
            </a:r>
          </a:p>
          <a:p>
            <a:pPr>
              <a:spcAft>
                <a:spcPts val="0"/>
              </a:spcAft>
            </a:pP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9199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Effect transition="in" filter="fade">
                                      <p:cBhvr>
                                        <p:cTn id="70" dur="1000"/>
                                        <p:tgtEl>
                                          <p:spTgt spid="2">
                                            <p:txEl>
                                              <p:pRg st="10" end="10"/>
                                            </p:txEl>
                                          </p:spTgt>
                                        </p:tgtEl>
                                      </p:cBhvr>
                                    </p:animEffect>
                                    <p:anim calcmode="lin" valueType="num">
                                      <p:cBhvr>
                                        <p:cTn id="71"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NÓÍ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60400" y="1028700"/>
            <a:ext cx="10858500" cy="4179606"/>
          </a:xfrm>
          <a:prstGeom prst="rect">
            <a:avLst/>
          </a:prstGeom>
        </p:spPr>
        <p:txBody>
          <a:bodyPr>
            <a:spAutoFit/>
          </a:bodyPr>
          <a:lstStyle/>
          <a:p>
            <a:pPr>
              <a:spcAft>
                <a:spcPts val="0"/>
              </a:spcAft>
            </a:pPr>
            <a:r>
              <a:rPr lang="en-US" sz="3200" b="1" dirty="0">
                <a:solidFill>
                  <a:srgbClr val="0D0D0D"/>
                </a:solidFill>
                <a:latin typeface="Times New Roman" panose="02020603050405020304" pitchFamily="18" charset="0"/>
                <a:ea typeface="MS Mincho"/>
              </a:rPr>
              <a:t>2. </a:t>
            </a:r>
            <a:r>
              <a:rPr lang="en-US" sz="3200" b="1" dirty="0" err="1">
                <a:solidFill>
                  <a:srgbClr val="0D0D0D"/>
                </a:solidFill>
                <a:latin typeface="Times New Roman" panose="02020603050405020304" pitchFamily="18" charset="0"/>
                <a:ea typeface="MS Mincho"/>
              </a:rPr>
              <a:t>Trình</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bày</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nói</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b="1" dirty="0" err="1">
                <a:latin typeface="Times New Roman" panose="02020603050405020304" pitchFamily="18" charset="0"/>
                <a:ea typeface="MS Mincho"/>
              </a:rPr>
              <a:t>Bước</a:t>
            </a:r>
            <a:r>
              <a:rPr lang="en-US" sz="3200" b="1" dirty="0">
                <a:latin typeface="Times New Roman" panose="02020603050405020304" pitchFamily="18" charset="0"/>
                <a:ea typeface="MS Mincho"/>
              </a:rPr>
              <a:t> 3: </a:t>
            </a:r>
            <a:r>
              <a:rPr lang="en-US" sz="3200" b="1" dirty="0" err="1">
                <a:latin typeface="Times New Roman" panose="02020603050405020304" pitchFamily="18" charset="0"/>
                <a:ea typeface="MS Mincho"/>
              </a:rPr>
              <a:t>Luyện</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tập</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và</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trình</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bày</a:t>
            </a:r>
            <a:r>
              <a:rPr lang="en-US" sz="3200" b="1" dirty="0" smtClean="0">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Dựa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dàn</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lớp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tập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rPr>
              <a:t>nhà</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r>
              <a:rPr lang="vi-VN" sz="3200" dirty="0">
                <a:solidFill>
                  <a:srgbClr val="000000"/>
                </a:solidFill>
                <a:latin typeface="Times New Roman" panose="02020603050405020304" pitchFamily="18" charset="0"/>
                <a:ea typeface="Calibri" panose="020F0502020204030204" pitchFamily="34" charset="0"/>
              </a:rPr>
              <a:t>- Chú ý bảo đảm nội dung và cách kể đ</a:t>
            </a:r>
            <a:r>
              <a:rPr lang="en-US" sz="3200" dirty="0">
                <a:solidFill>
                  <a:srgbClr val="000000"/>
                </a:solidFill>
                <a:latin typeface="Times New Roman" panose="02020603050405020304" pitchFamily="18" charset="0"/>
                <a:ea typeface="Calibri" panose="020F0502020204030204" pitchFamily="34" charset="0"/>
              </a:rPr>
              <a:t>ể</a:t>
            </a:r>
            <a:r>
              <a:rPr lang="vi-VN" sz="3200" dirty="0">
                <a:solidFill>
                  <a:srgbClr val="000000"/>
                </a:solidFill>
                <a:latin typeface="Times New Roman" panose="02020603050405020304" pitchFamily="18" charset="0"/>
                <a:ea typeface="Calibri" panose="020F0502020204030204" pitchFamily="34" charset="0"/>
              </a:rPr>
              <a:t> câu chuyện trở nên hấp dẫn.</a:t>
            </a:r>
            <a:endParaRPr lang="en-US" sz="3200" dirty="0">
              <a:latin typeface="Times New Roman" panose="02020603050405020304" pitchFamily="18" charset="0"/>
              <a:ea typeface="Calibri" panose="020F0502020204030204" pitchFamily="34" charset="0"/>
            </a:endParaRPr>
          </a:p>
          <a:p>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dụng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tranh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ảnh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đạo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cụ</a:t>
            </a:r>
            <a:r>
              <a:rPr lang="en-US" sz="3200" dirty="0">
                <a:solidFill>
                  <a:srgbClr val="0D0D0D"/>
                </a:solidFill>
                <a:latin typeface="Times New Roman" panose="02020603050405020304" pitchFamily="18" charset="0"/>
                <a:ea typeface="MS Mincho"/>
              </a:rPr>
              <a:t>…</a:t>
            </a:r>
            <a:r>
              <a:rPr lang="en-US" sz="3200" dirty="0" err="1">
                <a:solidFill>
                  <a:srgbClr val="0D0D0D"/>
                </a:solidFill>
                <a:latin typeface="Times New Roman" panose="02020603050405020304" pitchFamily="18" charset="0"/>
                <a:ea typeface="MS Mincho"/>
              </a:rPr>
              <a:t>kết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hợp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với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ngôn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nói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sinh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động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hấp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dẫn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hơn</a:t>
            </a:r>
            <a:r>
              <a:rPr lang="en-US" sz="3200" dirty="0">
                <a:solidFill>
                  <a:srgbClr val="0D0D0D"/>
                </a:solidFill>
                <a:latin typeface="Times New Roman" panose="02020603050405020304" pitchFamily="18" charset="0"/>
                <a:ea typeface="MS Mincho"/>
              </a:rPr>
              <a:t>.</a:t>
            </a:r>
            <a:endParaRPr lang="en-US" sz="3200" dirty="0"/>
          </a:p>
        </p:txBody>
      </p:sp>
    </p:spTree>
    <p:extLst>
      <p:ext uri="{BB962C8B-B14F-4D97-AF65-F5344CB8AC3E}">
        <p14:creationId xmlns:p14="http://schemas.microsoft.com/office/powerpoint/2010/main" val="316410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NÓÍ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60400" y="870154"/>
            <a:ext cx="10858500" cy="1598130"/>
          </a:xfrm>
          <a:prstGeom prst="rect">
            <a:avLst/>
          </a:prstGeom>
        </p:spPr>
        <p:txBody>
          <a:bodyPr>
            <a:spAutoFit/>
          </a:bodyPr>
          <a:lstStyle/>
          <a:p>
            <a:pPr>
              <a:spcAft>
                <a:spcPts val="0"/>
              </a:spcAft>
            </a:pPr>
            <a:r>
              <a:rPr lang="en-US" sz="3200" b="1" dirty="0">
                <a:solidFill>
                  <a:srgbClr val="0D0D0D"/>
                </a:solidFill>
                <a:latin typeface="Times New Roman" panose="02020603050405020304" pitchFamily="18" charset="0"/>
                <a:ea typeface="MS Mincho"/>
              </a:rPr>
              <a:t>3. </a:t>
            </a:r>
            <a:r>
              <a:rPr lang="en-US" sz="3200" b="1" dirty="0" err="1">
                <a:solidFill>
                  <a:srgbClr val="0D0D0D"/>
                </a:solidFill>
                <a:latin typeface="Times New Roman" panose="02020603050405020304" pitchFamily="18" charset="0"/>
                <a:ea typeface="MS Mincho"/>
              </a:rPr>
              <a:t>Đánh</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giá</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nói</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b="1" dirty="0" err="1">
                <a:latin typeface="Times New Roman" panose="02020603050405020304" pitchFamily="18" charset="0"/>
                <a:ea typeface="MS Mincho"/>
              </a:rPr>
              <a:t>Bước</a:t>
            </a:r>
            <a:r>
              <a:rPr lang="en-US" sz="3200" b="1" dirty="0">
                <a:latin typeface="Times New Roman" panose="02020603050405020304" pitchFamily="18" charset="0"/>
                <a:ea typeface="MS Mincho"/>
              </a:rPr>
              <a:t> 4:Trao </a:t>
            </a:r>
            <a:r>
              <a:rPr lang="en-US" sz="3200" b="1" dirty="0" err="1">
                <a:latin typeface="Times New Roman" panose="02020603050405020304" pitchFamily="18" charset="0"/>
                <a:ea typeface="MS Mincho"/>
              </a:rPr>
              <a:t>đổi</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đánh</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giá</a:t>
            </a:r>
            <a:r>
              <a:rPr lang="en-US" sz="3200" b="1" dirty="0">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en-US" sz="3200" dirty="0">
                <a:latin typeface="Times New Roman" panose="02020603050405020304" pitchFamily="18" charset="0"/>
                <a:ea typeface="MS Mincho"/>
              </a:rPr>
              <a:t>* </a:t>
            </a:r>
            <a:r>
              <a:rPr lang="en-US" sz="3200" b="1" dirty="0" err="1">
                <a:latin typeface="Times New Roman" panose="02020603050405020304" pitchFamily="18" charset="0"/>
                <a:ea typeface="MS Mincho"/>
              </a:rPr>
              <a:t>Bảng</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tự</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kiểm</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tra</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kĩ</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năng</a:t>
            </a:r>
            <a:r>
              <a:rPr lang="en-US" sz="3200" b="1" dirty="0">
                <a:latin typeface="Times New Roman" panose="02020603050405020304" pitchFamily="18" charset="0"/>
                <a:ea typeface="MS Mincho"/>
              </a:rPr>
              <a:t> </a:t>
            </a:r>
            <a:r>
              <a:rPr lang="en-US" sz="3200" b="1" dirty="0" err="1">
                <a:latin typeface="Times New Roman" panose="02020603050405020304" pitchFamily="18" charset="0"/>
                <a:ea typeface="MS Mincho"/>
              </a:rPr>
              <a:t>nói</a:t>
            </a:r>
            <a:r>
              <a:rPr lang="en-US" sz="3200" b="1" dirty="0">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79791677"/>
              </p:ext>
            </p:extLst>
          </p:nvPr>
        </p:nvGraphicFramePr>
        <p:xfrm>
          <a:off x="660399" y="2547329"/>
          <a:ext cx="10858500" cy="3925824"/>
        </p:xfrm>
        <a:graphic>
          <a:graphicData uri="http://schemas.openxmlformats.org/drawingml/2006/table">
            <a:tbl>
              <a:tblPr firstRow="1" firstCol="1" bandRow="1" bandCol="1"/>
              <a:tblGrid>
                <a:gridCol w="7475782">
                  <a:extLst>
                    <a:ext uri="{9D8B030D-6E8A-4147-A177-3AD203B41FA5}">
                      <a16:colId xmlns:a16="http://schemas.microsoft.com/office/drawing/2014/main" val="2389672606"/>
                    </a:ext>
                  </a:extLst>
                </a:gridCol>
                <a:gridCol w="3382718">
                  <a:extLst>
                    <a:ext uri="{9D8B030D-6E8A-4147-A177-3AD203B41FA5}">
                      <a16:colId xmlns:a16="http://schemas.microsoft.com/office/drawing/2014/main" val="2298383990"/>
                    </a:ext>
                  </a:extLst>
                </a:gridCol>
              </a:tblGrid>
              <a:tr h="0">
                <a:tc>
                  <a:txBody>
                    <a:bodyPr/>
                    <a:lstStyle/>
                    <a:p>
                      <a:pPr>
                        <a:lnSpc>
                          <a:spcPct val="115000"/>
                        </a:lnSpc>
                        <a:spcAft>
                          <a:spcPts val="0"/>
                        </a:spcAft>
                      </a:pPr>
                      <a:r>
                        <a:rPr lang="en-US" sz="2800" b="1" dirty="0" smtClean="0">
                          <a:effectLst/>
                          <a:latin typeface="Times New Roman" panose="02020603050405020304" pitchFamily="18" charset="0"/>
                          <a:ea typeface="MS Mincho"/>
                        </a:rPr>
                        <a:t>                          </a:t>
                      </a:r>
                      <a:r>
                        <a:rPr lang="en-US" sz="2800" b="1" dirty="0" err="1" smtClean="0">
                          <a:effectLst/>
                          <a:latin typeface="Times New Roman" panose="02020603050405020304" pitchFamily="18" charset="0"/>
                          <a:ea typeface="MS Mincho"/>
                        </a:rPr>
                        <a:t>Nội</a:t>
                      </a:r>
                      <a:r>
                        <a:rPr lang="en-US" sz="2800" b="1" dirty="0" smtClean="0">
                          <a:effectLst/>
                          <a:latin typeface="Times New Roman" panose="02020603050405020304" pitchFamily="18" charset="0"/>
                          <a:ea typeface="MS Mincho"/>
                        </a:rPr>
                        <a:t> </a:t>
                      </a:r>
                      <a:r>
                        <a:rPr lang="en-US" sz="2800" b="1" dirty="0">
                          <a:effectLst/>
                          <a:latin typeface="Times New Roman" panose="02020603050405020304" pitchFamily="18" charset="0"/>
                          <a:ea typeface="MS Mincho"/>
                        </a:rPr>
                        <a:t>dung </a:t>
                      </a:r>
                      <a:r>
                        <a:rPr lang="en-US" sz="2800" b="1" dirty="0" err="1">
                          <a:effectLst/>
                          <a:latin typeface="Times New Roman" panose="02020603050405020304" pitchFamily="18" charset="0"/>
                          <a:ea typeface="MS Mincho"/>
                        </a:rPr>
                        <a:t>kiểm</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tra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b="1" dirty="0" smtClean="0">
                          <a:effectLst/>
                          <a:latin typeface="Times New Roman" panose="02020603050405020304" pitchFamily="18" charset="0"/>
                          <a:ea typeface="MS Mincho"/>
                        </a:rPr>
                        <a:t>       </a:t>
                      </a:r>
                      <a:r>
                        <a:rPr lang="en-US" sz="2800" b="1" dirty="0" err="1" smtClean="0">
                          <a:effectLst/>
                          <a:latin typeface="Times New Roman" panose="02020603050405020304" pitchFamily="18" charset="0"/>
                          <a:ea typeface="MS Mincho"/>
                        </a:rPr>
                        <a:t>Đạt</a:t>
                      </a:r>
                      <a:r>
                        <a:rPr lang="en-US" sz="2800" b="1" dirty="0" smtClean="0">
                          <a:effectLst/>
                          <a:latin typeface="Times New Roman" panose="02020603050405020304" pitchFamily="18" charset="0"/>
                          <a:ea typeface="MS Mincho"/>
                        </a:rPr>
                        <a:t>/</a:t>
                      </a:r>
                      <a:r>
                        <a:rPr lang="en-US" sz="2800" b="1" dirty="0" err="1" smtClean="0">
                          <a:effectLst/>
                          <a:latin typeface="Times New Roman" panose="02020603050405020304" pitchFamily="18" charset="0"/>
                          <a:ea typeface="MS Mincho"/>
                        </a:rPr>
                        <a:t>chưa</a:t>
                      </a:r>
                      <a:r>
                        <a:rPr lang="en-US" sz="2800" b="1" dirty="0" smtClean="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đạt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018656"/>
                  </a:ext>
                </a:extLst>
              </a:tr>
              <a:tr h="0">
                <a:tc>
                  <a:txBody>
                    <a:bodyPr/>
                    <a:lstStyle/>
                    <a:p>
                      <a:pPr>
                        <a:lnSpc>
                          <a:spcPct val="115000"/>
                        </a:lnSpc>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Em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tâm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đắc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với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điều</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gì</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trong</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phần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nói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của</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mình</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389584"/>
                  </a:ext>
                </a:extLst>
              </a:tr>
              <a:tr h="0">
                <a:tc>
                  <a:txBody>
                    <a:bodyPr/>
                    <a:lstStyle/>
                    <a:p>
                      <a:pPr>
                        <a:lnSpc>
                          <a:spcPct val="115000"/>
                        </a:lnSpc>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Em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muốn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trao</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đổi</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bảo</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lưu</a:t>
                      </a:r>
                      <a:r>
                        <a:rPr lang="en-US" sz="2800" dirty="0">
                          <a:effectLst/>
                          <a:latin typeface="Times New Roman" panose="02020603050405020304" pitchFamily="18" charset="0"/>
                          <a:ea typeface="MS Mincho"/>
                        </a:rPr>
                        <a:t> hay </a:t>
                      </a:r>
                      <a:r>
                        <a:rPr lang="en-US" sz="2800" dirty="0" err="1">
                          <a:effectLst/>
                          <a:latin typeface="Times New Roman" panose="02020603050405020304" pitchFamily="18" charset="0"/>
                          <a:ea typeface="MS Mincho"/>
                        </a:rPr>
                        <a:t>tiếp</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thu</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những</a:t>
                      </a:r>
                      <a:r>
                        <a:rPr lang="en-US" sz="2800" dirty="0">
                          <a:effectLst/>
                          <a:latin typeface="Times New Roman" panose="02020603050405020304" pitchFamily="18" charset="0"/>
                          <a:ea typeface="MS Mincho"/>
                        </a:rPr>
                        <a:t> ý </a:t>
                      </a:r>
                      <a:r>
                        <a:rPr lang="en-US" sz="2800" dirty="0" err="1">
                          <a:effectLst/>
                          <a:latin typeface="Times New Roman" panose="02020603050405020304" pitchFamily="18" charset="0"/>
                          <a:ea typeface="MS Mincho"/>
                        </a:rPr>
                        <a:t>kiến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góp</a:t>
                      </a:r>
                      <a:r>
                        <a:rPr lang="en-US" sz="2800" dirty="0">
                          <a:effectLst/>
                          <a:latin typeface="Times New Roman" panose="02020603050405020304" pitchFamily="18" charset="0"/>
                          <a:ea typeface="MS Mincho"/>
                        </a:rPr>
                        <a:t> ý </a:t>
                      </a:r>
                      <a:r>
                        <a:rPr lang="en-US" sz="2800" dirty="0" err="1">
                          <a:effectLst/>
                          <a:latin typeface="Times New Roman" panose="02020603050405020304" pitchFamily="18" charset="0"/>
                          <a:ea typeface="MS Mincho"/>
                        </a:rPr>
                        <a:t>của</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các</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bạn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và</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thầy</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cô</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a:effectLst/>
                          <a:latin typeface="Times New Roman" panose="02020603050405020304" pitchFamily="18" charset="0"/>
                          <a:ea typeface="MS Mincho"/>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418350"/>
                  </a:ext>
                </a:extLst>
              </a:tr>
              <a:tr h="0">
                <a:tc>
                  <a:txBody>
                    <a:bodyPr/>
                    <a:lstStyle/>
                    <a:p>
                      <a:pPr>
                        <a:lnSpc>
                          <a:spcPct val="115000"/>
                        </a:lnSpc>
                        <a:spcAft>
                          <a:spcPts val="0"/>
                        </a:spcAft>
                      </a:pP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Em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muốn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cung</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cấp</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thêm</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thông</a:t>
                      </a:r>
                      <a:r>
                        <a:rPr lang="en-US" sz="2800" dirty="0">
                          <a:effectLst/>
                          <a:latin typeface="Times New Roman" panose="02020603050405020304" pitchFamily="18" charset="0"/>
                          <a:ea typeface="MS Mincho"/>
                        </a:rPr>
                        <a:t> tin </a:t>
                      </a:r>
                      <a:r>
                        <a:rPr lang="en-US" sz="2800" dirty="0" err="1">
                          <a:effectLst/>
                          <a:latin typeface="Times New Roman" panose="02020603050405020304" pitchFamily="18" charset="0"/>
                          <a:ea typeface="MS Mincho"/>
                        </a:rPr>
                        <a:t>về</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câu</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chuyện</a:t>
                      </a:r>
                      <a:r>
                        <a:rPr lang="en-US" sz="2800" dirty="0">
                          <a:effectLst/>
                          <a:latin typeface="Times New Roman" panose="02020603050405020304" pitchFamily="18" charset="0"/>
                          <a:ea typeface="MS Mincho"/>
                        </a:rPr>
                        <a:t> </a:t>
                      </a:r>
                      <a:r>
                        <a:rPr lang="en-US" sz="2800" dirty="0" err="1">
                          <a:effectLst/>
                          <a:latin typeface="Times New Roman" panose="02020603050405020304" pitchFamily="18" charset="0"/>
                          <a:ea typeface="MS Mincho"/>
                        </a:rPr>
                        <a:t>không</a:t>
                      </a:r>
                      <a:r>
                        <a:rPr lang="en-US" sz="2800" dirty="0">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18698"/>
                  </a:ext>
                </a:extLst>
              </a:tr>
              <a:tr h="0">
                <a:tc>
                  <a:txBody>
                    <a:bodyPr/>
                    <a:lstStyle/>
                    <a:p>
                      <a:pPr>
                        <a:lnSpc>
                          <a:spcPct val="115000"/>
                        </a:lnSpc>
                        <a:spcAft>
                          <a:spcPts val="0"/>
                        </a:spcAft>
                      </a:pPr>
                      <a:r>
                        <a:rPr lang="en-US" sz="2800">
                          <a:effectLst/>
                          <a:latin typeface="Times New Roman" panose="02020603050405020304" pitchFamily="18" charset="0"/>
                          <a:ea typeface="MS Mincho"/>
                        </a:rPr>
                        <a:t>- Em có muốn nêu thêm nhận xét hay cảm nhận về câu chuyện?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800"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892649"/>
                  </a:ext>
                </a:extLst>
              </a:tr>
            </a:tbl>
          </a:graphicData>
        </a:graphic>
      </p:graphicFrame>
    </p:spTree>
    <p:extLst>
      <p:ext uri="{BB962C8B-B14F-4D97-AF65-F5344CB8AC3E}">
        <p14:creationId xmlns:p14="http://schemas.microsoft.com/office/powerpoint/2010/main" val="18124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356643" y="173467"/>
            <a:ext cx="3466013"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743450" algn="l"/>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CHUẨN BỊ BÀI NÓÍ</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41148" y="754650"/>
            <a:ext cx="5261377" cy="548099"/>
          </a:xfrm>
          <a:prstGeom prst="rect">
            <a:avLst/>
          </a:prstGeom>
        </p:spPr>
        <p:txBody>
          <a:bodyPr wrap="none">
            <a:spAutoFit/>
          </a:bodyPr>
          <a:lstStyle/>
          <a:p>
            <a:pPr>
              <a:lnSpc>
                <a:spcPct val="115000"/>
              </a:lnSpc>
              <a:spcAft>
                <a:spcPts val="0"/>
              </a:spcAft>
            </a:pP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tự</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kiểm</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tra</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kĩ</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năng</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nghe</a:t>
            </a:r>
            <a:r>
              <a:rPr lang="en-US" sz="2800" b="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46032581"/>
              </p:ext>
            </p:extLst>
          </p:nvPr>
        </p:nvGraphicFramePr>
        <p:xfrm>
          <a:off x="660400" y="1360712"/>
          <a:ext cx="10858500" cy="5398008"/>
        </p:xfrm>
        <a:graphic>
          <a:graphicData uri="http://schemas.openxmlformats.org/drawingml/2006/table">
            <a:tbl>
              <a:tblPr firstRow="1" firstCol="1" bandRow="1" bandCol="1"/>
              <a:tblGrid>
                <a:gridCol w="8159135">
                  <a:extLst>
                    <a:ext uri="{9D8B030D-6E8A-4147-A177-3AD203B41FA5}">
                      <a16:colId xmlns:a16="http://schemas.microsoft.com/office/drawing/2014/main" val="4118374735"/>
                    </a:ext>
                  </a:extLst>
                </a:gridCol>
                <a:gridCol w="2699365">
                  <a:extLst>
                    <a:ext uri="{9D8B030D-6E8A-4147-A177-3AD203B41FA5}">
                      <a16:colId xmlns:a16="http://schemas.microsoft.com/office/drawing/2014/main" val="1524912983"/>
                    </a:ext>
                  </a:extLst>
                </a:gridCol>
              </a:tblGrid>
              <a:tr h="200352">
                <a:tc>
                  <a:txBody>
                    <a:bodyPr/>
                    <a:lstStyle/>
                    <a:p>
                      <a:pPr algn="ctr">
                        <a:lnSpc>
                          <a:spcPct val="115000"/>
                        </a:lnSpc>
                        <a:spcAft>
                          <a:spcPts val="0"/>
                        </a:spcAft>
                      </a:pPr>
                      <a:r>
                        <a:rPr lang="en-US" sz="2800" b="1" dirty="0" err="1">
                          <a:effectLst/>
                          <a:latin typeface="Times New Roman" panose="02020603050405020304" pitchFamily="18" charset="0"/>
                          <a:ea typeface="MS Mincho"/>
                        </a:rPr>
                        <a:t>Nội</a:t>
                      </a:r>
                      <a:r>
                        <a:rPr lang="en-US" sz="2800" b="1" dirty="0">
                          <a:effectLst/>
                          <a:latin typeface="Times New Roman" panose="02020603050405020304" pitchFamily="18" charset="0"/>
                          <a:ea typeface="MS Mincho"/>
                        </a:rPr>
                        <a:t> dung </a:t>
                      </a:r>
                      <a:r>
                        <a:rPr lang="en-US" sz="2800" b="1" dirty="0" err="1">
                          <a:effectLst/>
                          <a:latin typeface="Times New Roman" panose="02020603050405020304" pitchFamily="18" charset="0"/>
                          <a:ea typeface="MS Mincho"/>
                        </a:rPr>
                        <a:t>kiểm</a:t>
                      </a:r>
                      <a:r>
                        <a:rPr lang="en-US" sz="2800" b="1" dirty="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tra</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smtClean="0">
                          <a:effectLst/>
                          <a:latin typeface="Times New Roman" panose="02020603050405020304" pitchFamily="18" charset="0"/>
                          <a:ea typeface="MS Mincho"/>
                        </a:rPr>
                        <a:t>Đạt</a:t>
                      </a:r>
                      <a:r>
                        <a:rPr lang="en-US" sz="2800" b="1" dirty="0" smtClean="0">
                          <a:effectLst/>
                          <a:latin typeface="Times New Roman" panose="02020603050405020304" pitchFamily="18" charset="0"/>
                          <a:ea typeface="MS Mincho"/>
                        </a:rPr>
                        <a:t>/</a:t>
                      </a:r>
                      <a:r>
                        <a:rPr lang="en-US" sz="2800" b="1" dirty="0" err="1" smtClean="0">
                          <a:effectLst/>
                          <a:latin typeface="Times New Roman" panose="02020603050405020304" pitchFamily="18" charset="0"/>
                          <a:ea typeface="MS Mincho"/>
                        </a:rPr>
                        <a:t>chưa</a:t>
                      </a:r>
                      <a:r>
                        <a:rPr lang="en-US" sz="2800" b="1" dirty="0" smtClean="0">
                          <a:effectLst/>
                          <a:latin typeface="Times New Roman" panose="02020603050405020304" pitchFamily="18" charset="0"/>
                          <a:ea typeface="MS Mincho"/>
                        </a:rPr>
                        <a:t> </a:t>
                      </a:r>
                      <a:r>
                        <a:rPr lang="en-US" sz="2800" b="1" dirty="0" err="1">
                          <a:effectLst/>
                          <a:latin typeface="Times New Roman" panose="02020603050405020304" pitchFamily="18" charset="0"/>
                          <a:ea typeface="MS Mincho"/>
                        </a:rPr>
                        <a:t>đạt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351411"/>
                  </a:ext>
                </a:extLst>
              </a:tr>
              <a:tr h="164090">
                <a:tc>
                  <a:txBody>
                    <a:bodyPr/>
                    <a:lstStyle/>
                    <a:p>
                      <a:pPr algn="l">
                        <a:lnSpc>
                          <a:spcPct val="115000"/>
                        </a:lnSpc>
                        <a:spcAft>
                          <a:spcPts val="0"/>
                        </a:spcAft>
                      </a:pPr>
                      <a:r>
                        <a:rPr lang="en-US" sz="2800">
                          <a:solidFill>
                            <a:srgbClr val="0D0D0D"/>
                          </a:solidFill>
                          <a:effectLst/>
                          <a:latin typeface="Times New Roman" panose="02020603050405020304" pitchFamily="18" charset="0"/>
                          <a:ea typeface="MS Mincho"/>
                        </a:rPr>
                        <a:t>- Câu chuyện bạn kể có mượn lời một nhân vật trong truyên để kể, lời kể đã phù hợp chưa? </a:t>
                      </a:r>
                      <a:endParaRPr lang="en-US" sz="280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098538"/>
                  </a:ext>
                </a:extLst>
              </a:tr>
              <a:tr h="164090">
                <a:tc>
                  <a:txBody>
                    <a:bodyPr/>
                    <a:lstStyle/>
                    <a:p>
                      <a:pPr algn="l">
                        <a:lnSpc>
                          <a:spcPct val="115000"/>
                        </a:lnSpc>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Ngôi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từ</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xưng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hô</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đã</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thống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nhất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phù</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hợp</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hoàn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cảnh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vật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chưa</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215508"/>
                  </a:ext>
                </a:extLst>
              </a:tr>
              <a:tr h="150393">
                <a:tc>
                  <a:txBody>
                    <a:bodyPr/>
                    <a:lstStyle/>
                    <a:p>
                      <a:pPr algn="l">
                        <a:lnSpc>
                          <a:spcPct val="115000"/>
                        </a:lnSpc>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Câu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chuyện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theo</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bản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không</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756668"/>
                  </a:ext>
                </a:extLst>
              </a:tr>
              <a:tr h="150393">
                <a:tc>
                  <a:txBody>
                    <a:bodyPr/>
                    <a:lstStyle/>
                    <a:p>
                      <a:pPr algn="l">
                        <a:lnSpc>
                          <a:spcPct val="115000"/>
                        </a:lnSpc>
                        <a:spcAft>
                          <a:spcPts val="0"/>
                        </a:spcAf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Câu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chuyện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bạn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sáng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tạo</a:t>
                      </a:r>
                      <a:r>
                        <a:rPr lang="en-US" sz="2800" dirty="0">
                          <a:solidFill>
                            <a:srgbClr val="0D0D0D"/>
                          </a:solidFill>
                          <a:effectLst/>
                          <a:latin typeface="Times New Roman" panose="02020603050405020304" pitchFamily="18" charset="0"/>
                          <a:ea typeface="MS Mincho"/>
                        </a:rPr>
                        <a:t> so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bản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gốc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không</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0245317"/>
                  </a:ext>
                </a:extLst>
              </a:tr>
              <a:tr h="150393">
                <a:tc>
                  <a:txBody>
                    <a:bodyPr/>
                    <a:lstStyle/>
                    <a:p>
                      <a:pPr algn="l">
                        <a:lnSpc>
                          <a:spcPct val="115000"/>
                        </a:lnSpc>
                        <a:spcAft>
                          <a:spcPts val="0"/>
                        </a:spcAft>
                      </a:pP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Câu</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chuyện</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bạn</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kể</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có</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hấp</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dẫn</a:t>
                      </a:r>
                      <a:r>
                        <a:rPr lang="en-US" sz="2800" b="0" dirty="0">
                          <a:effectLst/>
                          <a:latin typeface="Times New Roman" panose="02020603050405020304" pitchFamily="18" charset="0"/>
                          <a:ea typeface="MS Mincho"/>
                        </a:rPr>
                        <a:t> </a:t>
                      </a:r>
                      <a:r>
                        <a:rPr lang="en-US" sz="2800" b="0" dirty="0" err="1">
                          <a:effectLst/>
                          <a:latin typeface="Times New Roman" panose="02020603050405020304" pitchFamily="18" charset="0"/>
                          <a:ea typeface="MS Mincho"/>
                        </a:rPr>
                        <a:t>không</a:t>
                      </a:r>
                      <a:r>
                        <a:rPr lang="en-US" sz="2800" b="0" dirty="0">
                          <a:effectLst/>
                          <a:latin typeface="Times New Roman" panose="02020603050405020304" pitchFamily="18" charset="0"/>
                          <a:ea typeface="MS Mincho"/>
                        </a:rPr>
                        <a:t>?</a:t>
                      </a:r>
                      <a:endParaRPr lang="en-US" sz="2800" b="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411409"/>
                  </a:ext>
                </a:extLst>
              </a:tr>
              <a:tr h="150393">
                <a:tc>
                  <a:txBody>
                    <a:bodyPr/>
                    <a:lstStyle/>
                    <a:p>
                      <a:pPr algn="l">
                        <a:lnSpc>
                          <a:spcPct val="115000"/>
                        </a:lnSpc>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045450"/>
                  </a:ext>
                </a:extLst>
              </a:tr>
              <a:tr h="150393">
                <a:tc>
                  <a:txBody>
                    <a:bodyPr/>
                    <a:lstStyle/>
                    <a:p>
                      <a:pPr algn="l">
                        <a:lnSpc>
                          <a:spcPct val="115000"/>
                        </a:lnSpc>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a:t>
                      </a:r>
                      <a:r>
                        <a:rPr lang="en-US" sz="2800" dirty="0">
                          <a:solidFill>
                            <a:srgbClr val="000000"/>
                          </a:solidFill>
                          <a:effectLst/>
                          <a:latin typeface="Times New Roman" panose="02020603050405020304" pitchFamily="18" charset="0"/>
                          <a:ea typeface="Times New Roman" panose="02020603050405020304" pitchFamily="18" charset="0"/>
                        </a:rPr>
                        <a:t> sung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530842"/>
                  </a:ext>
                </a:extLst>
              </a:tr>
              <a:tr h="150393">
                <a:tc>
                  <a:txBody>
                    <a:bodyPr/>
                    <a:lstStyle/>
                    <a:p>
                      <a:pPr algn="l">
                        <a:lnSpc>
                          <a:spcPct val="115000"/>
                        </a:lnSpc>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góp</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800" b="1" dirty="0">
                          <a:effectLst/>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a:txBody>
                  <a:tcPr marL="56946" marR="56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327315"/>
                  </a:ext>
                </a:extLst>
              </a:tr>
            </a:tbl>
          </a:graphicData>
        </a:graphic>
      </p:graphicFrame>
    </p:spTree>
    <p:extLst>
      <p:ext uri="{BB962C8B-B14F-4D97-AF65-F5344CB8AC3E}">
        <p14:creationId xmlns:p14="http://schemas.microsoft.com/office/powerpoint/2010/main" val="19835751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2" name="Rectangle 1"/>
          <p:cNvSpPr/>
          <p:nvPr/>
        </p:nvSpPr>
        <p:spPr>
          <a:xfrm>
            <a:off x="5242302" y="0"/>
            <a:ext cx="1694695" cy="661207"/>
          </a:xfrm>
          <a:prstGeom prst="rect">
            <a:avLst/>
          </a:prstGeom>
        </p:spPr>
        <p:txBody>
          <a:bodyPr wrap="none">
            <a:spAutoFit/>
          </a:bodyPr>
          <a:lstStyle/>
          <a:p>
            <a:pPr>
              <a:lnSpc>
                <a:spcPct val="150000"/>
              </a:lnSpc>
              <a:spcAft>
                <a:spcPts val="0"/>
              </a:spcAft>
            </a:pPr>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2462981" y="1200524"/>
            <a:ext cx="7270954" cy="4065794"/>
            <a:chOff x="2675397" y="1200524"/>
            <a:chExt cx="6710517" cy="4065794"/>
          </a:xfrm>
        </p:grpSpPr>
        <p:pic>
          <p:nvPicPr>
            <p:cNvPr id="13" name="Picture 12"/>
            <p:cNvPicPr>
              <a:picLocks noChangeAspect="1"/>
            </p:cNvPicPr>
            <p:nvPr/>
          </p:nvPicPr>
          <p:blipFill>
            <a:blip r:embed="rId3"/>
            <a:srcRect/>
            <a:stretch>
              <a:fillRect/>
            </a:stretch>
          </p:blipFill>
          <p:spPr>
            <a:xfrm>
              <a:off x="2675397" y="1200524"/>
              <a:ext cx="6710517" cy="3902825"/>
            </a:xfrm>
            <a:custGeom>
              <a:avLst/>
              <a:gdLst>
                <a:gd name="connsiteX0" fmla="*/ 0 w 6710517"/>
                <a:gd name="connsiteY0" fmla="*/ 0 h 3937819"/>
                <a:gd name="connsiteX1" fmla="*/ 6710517 w 6710517"/>
                <a:gd name="connsiteY1" fmla="*/ 0 h 3937819"/>
                <a:gd name="connsiteX2" fmla="*/ 6710517 w 6710517"/>
                <a:gd name="connsiteY2" fmla="*/ 3937819 h 3937819"/>
                <a:gd name="connsiteX3" fmla="*/ 6282579 w 6710517"/>
                <a:gd name="connsiteY3" fmla="*/ 3937819 h 3937819"/>
                <a:gd name="connsiteX4" fmla="*/ 6276420 w 6710517"/>
                <a:gd name="connsiteY4" fmla="*/ 3922750 h 3937819"/>
                <a:gd name="connsiteX5" fmla="*/ 6232627 w 6710517"/>
                <a:gd name="connsiteY5" fmla="*/ 3856703 h 3937819"/>
                <a:gd name="connsiteX6" fmla="*/ 6217879 w 6710517"/>
                <a:gd name="connsiteY6" fmla="*/ 3812458 h 3937819"/>
                <a:gd name="connsiteX7" fmla="*/ 6173634 w 6710517"/>
                <a:gd name="connsiteY7" fmla="*/ 3782961 h 3937819"/>
                <a:gd name="connsiteX8" fmla="*/ 6144137 w 6710517"/>
                <a:gd name="connsiteY8" fmla="*/ 3738716 h 3937819"/>
                <a:gd name="connsiteX9" fmla="*/ 6055647 w 6710517"/>
                <a:gd name="connsiteY9" fmla="*/ 3650226 h 3937819"/>
                <a:gd name="connsiteX10" fmla="*/ 6026150 w 6710517"/>
                <a:gd name="connsiteY10" fmla="*/ 3591232 h 3937819"/>
                <a:gd name="connsiteX11" fmla="*/ 5967156 w 6710517"/>
                <a:gd name="connsiteY11" fmla="*/ 3502742 h 3937819"/>
                <a:gd name="connsiteX12" fmla="*/ 5922911 w 6710517"/>
                <a:gd name="connsiteY12" fmla="*/ 3458497 h 3937819"/>
                <a:gd name="connsiteX13" fmla="*/ 5893414 w 6710517"/>
                <a:gd name="connsiteY13" fmla="*/ 3414252 h 3937819"/>
                <a:gd name="connsiteX14" fmla="*/ 5834421 w 6710517"/>
                <a:gd name="connsiteY14" fmla="*/ 3325761 h 3937819"/>
                <a:gd name="connsiteX15" fmla="*/ 5745931 w 6710517"/>
                <a:gd name="connsiteY15" fmla="*/ 3252019 h 3937819"/>
                <a:gd name="connsiteX16" fmla="*/ 5731182 w 6710517"/>
                <a:gd name="connsiteY16" fmla="*/ 3207774 h 3937819"/>
                <a:gd name="connsiteX17" fmla="*/ 5700708 w 6710517"/>
                <a:gd name="connsiteY17" fmla="*/ 3166323 h 3937819"/>
                <a:gd name="connsiteX18" fmla="*/ 5700969 w 6710517"/>
                <a:gd name="connsiteY18" fmla="*/ 3170523 h 3937819"/>
                <a:gd name="connsiteX19" fmla="*/ 5699064 w 6710517"/>
                <a:gd name="connsiteY19" fmla="*/ 3159799 h 3937819"/>
                <a:gd name="connsiteX20" fmla="*/ 5672189 w 6710517"/>
                <a:gd name="connsiteY20" fmla="*/ 3045542 h 3937819"/>
                <a:gd name="connsiteX21" fmla="*/ 5627943 w 6710517"/>
                <a:gd name="connsiteY21" fmla="*/ 2971800 h 3937819"/>
                <a:gd name="connsiteX22" fmla="*/ 5598447 w 6710517"/>
                <a:gd name="connsiteY22" fmla="*/ 2868561 h 3937819"/>
                <a:gd name="connsiteX23" fmla="*/ 5627943 w 6710517"/>
                <a:gd name="connsiteY23" fmla="*/ 2765323 h 3937819"/>
                <a:gd name="connsiteX24" fmla="*/ 5642692 w 6710517"/>
                <a:gd name="connsiteY24" fmla="*/ 2721077 h 3937819"/>
                <a:gd name="connsiteX25" fmla="*/ 5657440 w 6710517"/>
                <a:gd name="connsiteY25" fmla="*/ 2514600 h 3937819"/>
                <a:gd name="connsiteX26" fmla="*/ 5642692 w 6710517"/>
                <a:gd name="connsiteY26" fmla="*/ 2470355 h 3937819"/>
                <a:gd name="connsiteX27" fmla="*/ 5613195 w 6710517"/>
                <a:gd name="connsiteY27" fmla="*/ 2381865 h 3937819"/>
                <a:gd name="connsiteX28" fmla="*/ 5583698 w 6710517"/>
                <a:gd name="connsiteY28" fmla="*/ 2322871 h 3937819"/>
                <a:gd name="connsiteX29" fmla="*/ 5568950 w 6710517"/>
                <a:gd name="connsiteY29" fmla="*/ 2278626 h 3937819"/>
                <a:gd name="connsiteX30" fmla="*/ 5524705 w 6710517"/>
                <a:gd name="connsiteY30" fmla="*/ 2263877 h 3937819"/>
                <a:gd name="connsiteX31" fmla="*/ 5495208 w 6710517"/>
                <a:gd name="connsiteY31" fmla="*/ 2219632 h 3937819"/>
                <a:gd name="connsiteX32" fmla="*/ 5450963 w 6710517"/>
                <a:gd name="connsiteY32" fmla="*/ 2204884 h 3937819"/>
                <a:gd name="connsiteX33" fmla="*/ 5406718 w 6710517"/>
                <a:gd name="connsiteY33" fmla="*/ 2175387 h 3937819"/>
                <a:gd name="connsiteX34" fmla="*/ 5347724 w 6710517"/>
                <a:gd name="connsiteY34" fmla="*/ 2042652 h 3937819"/>
                <a:gd name="connsiteX35" fmla="*/ 5288731 w 6710517"/>
                <a:gd name="connsiteY35" fmla="*/ 1954161 h 3937819"/>
                <a:gd name="connsiteX36" fmla="*/ 5259234 w 6710517"/>
                <a:gd name="connsiteY36" fmla="*/ 1821426 h 3937819"/>
                <a:gd name="connsiteX37" fmla="*/ 5229737 w 6710517"/>
                <a:gd name="connsiteY37" fmla="*/ 1777181 h 3937819"/>
                <a:gd name="connsiteX38" fmla="*/ 5214989 w 6710517"/>
                <a:gd name="connsiteY38" fmla="*/ 1732935 h 3937819"/>
                <a:gd name="connsiteX39" fmla="*/ 5170743 w 6710517"/>
                <a:gd name="connsiteY39" fmla="*/ 1688690 h 3937819"/>
                <a:gd name="connsiteX40" fmla="*/ 5141247 w 6710517"/>
                <a:gd name="connsiteY40" fmla="*/ 1644445 h 3937819"/>
                <a:gd name="connsiteX41" fmla="*/ 5082253 w 6710517"/>
                <a:gd name="connsiteY41" fmla="*/ 1629697 h 3937819"/>
                <a:gd name="connsiteX42" fmla="*/ 5038008 w 6710517"/>
                <a:gd name="connsiteY42" fmla="*/ 1614948 h 3937819"/>
                <a:gd name="connsiteX43" fmla="*/ 5023260 w 6710517"/>
                <a:gd name="connsiteY43" fmla="*/ 1467465 h 3937819"/>
                <a:gd name="connsiteX44" fmla="*/ 5038008 w 6710517"/>
                <a:gd name="connsiteY44" fmla="*/ 1054510 h 3937819"/>
                <a:gd name="connsiteX45" fmla="*/ 5008511 w 6710517"/>
                <a:gd name="connsiteY45" fmla="*/ 951271 h 3937819"/>
                <a:gd name="connsiteX46" fmla="*/ 4964266 w 6710517"/>
                <a:gd name="connsiteY46" fmla="*/ 862781 h 3937819"/>
                <a:gd name="connsiteX47" fmla="*/ 4920021 w 6710517"/>
                <a:gd name="connsiteY47" fmla="*/ 774290 h 3937819"/>
                <a:gd name="connsiteX48" fmla="*/ 4831531 w 6710517"/>
                <a:gd name="connsiteY48" fmla="*/ 715297 h 3937819"/>
                <a:gd name="connsiteX49" fmla="*/ 4684047 w 6710517"/>
                <a:gd name="connsiteY49" fmla="*/ 671052 h 3937819"/>
                <a:gd name="connsiteX50" fmla="*/ 4625053 w 6710517"/>
                <a:gd name="connsiteY50" fmla="*/ 656303 h 3937819"/>
                <a:gd name="connsiteX51" fmla="*/ 4359582 w 6710517"/>
                <a:gd name="connsiteY51" fmla="*/ 641555 h 3937819"/>
                <a:gd name="connsiteX52" fmla="*/ 4315337 w 6710517"/>
                <a:gd name="connsiteY52" fmla="*/ 656303 h 3937819"/>
                <a:gd name="connsiteX53" fmla="*/ 4226847 w 6710517"/>
                <a:gd name="connsiteY53" fmla="*/ 685800 h 3937819"/>
                <a:gd name="connsiteX54" fmla="*/ 4182602 w 6710517"/>
                <a:gd name="connsiteY54" fmla="*/ 715297 h 3937819"/>
                <a:gd name="connsiteX55" fmla="*/ 4064614 w 6710517"/>
                <a:gd name="connsiteY55" fmla="*/ 818535 h 3937819"/>
                <a:gd name="connsiteX56" fmla="*/ 4035118 w 6710517"/>
                <a:gd name="connsiteY56" fmla="*/ 907026 h 3937819"/>
                <a:gd name="connsiteX57" fmla="*/ 4005621 w 6710517"/>
                <a:gd name="connsiteY57" fmla="*/ 951271 h 3937819"/>
                <a:gd name="connsiteX58" fmla="*/ 3990873 w 6710517"/>
                <a:gd name="connsiteY58" fmla="*/ 1364226 h 3937819"/>
                <a:gd name="connsiteX59" fmla="*/ 4035118 w 6710517"/>
                <a:gd name="connsiteY59" fmla="*/ 1777181 h 3937819"/>
                <a:gd name="connsiteX60" fmla="*/ 4005621 w 6710517"/>
                <a:gd name="connsiteY60" fmla="*/ 1865671 h 3937819"/>
                <a:gd name="connsiteX61" fmla="*/ 3946627 w 6710517"/>
                <a:gd name="connsiteY61" fmla="*/ 1968910 h 3937819"/>
                <a:gd name="connsiteX62" fmla="*/ 3887634 w 6710517"/>
                <a:gd name="connsiteY62" fmla="*/ 2057400 h 3937819"/>
                <a:gd name="connsiteX63" fmla="*/ 3872885 w 6710517"/>
                <a:gd name="connsiteY63" fmla="*/ 2101645 h 3937819"/>
                <a:gd name="connsiteX64" fmla="*/ 3828640 w 6710517"/>
                <a:gd name="connsiteY64" fmla="*/ 2190135 h 3937819"/>
                <a:gd name="connsiteX65" fmla="*/ 3799143 w 6710517"/>
                <a:gd name="connsiteY65" fmla="*/ 2234381 h 3937819"/>
                <a:gd name="connsiteX66" fmla="*/ 3725402 w 6710517"/>
                <a:gd name="connsiteY66" fmla="*/ 2367116 h 3937819"/>
                <a:gd name="connsiteX67" fmla="*/ 3651660 w 6710517"/>
                <a:gd name="connsiteY67" fmla="*/ 2455606 h 3937819"/>
                <a:gd name="connsiteX68" fmla="*/ 3592666 w 6710517"/>
                <a:gd name="connsiteY68" fmla="*/ 2544097 h 3937819"/>
                <a:gd name="connsiteX69" fmla="*/ 3548421 w 6710517"/>
                <a:gd name="connsiteY69" fmla="*/ 2573594 h 3937819"/>
                <a:gd name="connsiteX70" fmla="*/ 3518924 w 6710517"/>
                <a:gd name="connsiteY70" fmla="*/ 2617839 h 3937819"/>
                <a:gd name="connsiteX71" fmla="*/ 3445182 w 6710517"/>
                <a:gd name="connsiteY71" fmla="*/ 2676832 h 3937819"/>
                <a:gd name="connsiteX72" fmla="*/ 3401848 w 6710517"/>
                <a:gd name="connsiteY72" fmla="*/ 2689310 h 3937819"/>
                <a:gd name="connsiteX73" fmla="*/ 3403944 w 6710517"/>
                <a:gd name="connsiteY73" fmla="*/ 2685167 h 3937819"/>
                <a:gd name="connsiteX74" fmla="*/ 3404314 w 6710517"/>
                <a:gd name="connsiteY74" fmla="*/ 2684563 h 3937819"/>
                <a:gd name="connsiteX75" fmla="*/ 3405088 w 6710517"/>
                <a:gd name="connsiteY75" fmla="*/ 2682904 h 3937819"/>
                <a:gd name="connsiteX76" fmla="*/ 3403944 w 6710517"/>
                <a:gd name="connsiteY76" fmla="*/ 2685167 h 3937819"/>
                <a:gd name="connsiteX77" fmla="*/ 3394705 w 6710517"/>
                <a:gd name="connsiteY77" fmla="*/ 2700225 h 3937819"/>
                <a:gd name="connsiteX78" fmla="*/ 3371440 w 6710517"/>
                <a:gd name="connsiteY78" fmla="*/ 2735826 h 3937819"/>
                <a:gd name="connsiteX79" fmla="*/ 3327195 w 6710517"/>
                <a:gd name="connsiteY79" fmla="*/ 2765323 h 3937819"/>
                <a:gd name="connsiteX80" fmla="*/ 3282950 w 6710517"/>
                <a:gd name="connsiteY80" fmla="*/ 2780071 h 3937819"/>
                <a:gd name="connsiteX81" fmla="*/ 3253453 w 6710517"/>
                <a:gd name="connsiteY81" fmla="*/ 2824316 h 3937819"/>
                <a:gd name="connsiteX82" fmla="*/ 3209208 w 6710517"/>
                <a:gd name="connsiteY82" fmla="*/ 2839065 h 3937819"/>
                <a:gd name="connsiteX83" fmla="*/ 3194460 w 6710517"/>
                <a:gd name="connsiteY83" fmla="*/ 2883310 h 3937819"/>
                <a:gd name="connsiteX84" fmla="*/ 3179711 w 6710517"/>
                <a:gd name="connsiteY84" fmla="*/ 2971800 h 3937819"/>
                <a:gd name="connsiteX85" fmla="*/ 3194460 w 6710517"/>
                <a:gd name="connsiteY85" fmla="*/ 3016045 h 3937819"/>
                <a:gd name="connsiteX86" fmla="*/ 3238705 w 6710517"/>
                <a:gd name="connsiteY86" fmla="*/ 3148781 h 3937819"/>
                <a:gd name="connsiteX87" fmla="*/ 3282950 w 6710517"/>
                <a:gd name="connsiteY87" fmla="*/ 3193026 h 3937819"/>
                <a:gd name="connsiteX88" fmla="*/ 3301918 w 6710517"/>
                <a:gd name="connsiteY88" fmla="*/ 3240087 h 3937819"/>
                <a:gd name="connsiteX89" fmla="*/ 3292522 w 6710517"/>
                <a:gd name="connsiteY89" fmla="*/ 3233101 h 3937819"/>
                <a:gd name="connsiteX90" fmla="*/ 3285185 w 6710517"/>
                <a:gd name="connsiteY90" fmla="*/ 3226152 h 3937819"/>
                <a:gd name="connsiteX91" fmla="*/ 3291533 w 6710517"/>
                <a:gd name="connsiteY91" fmla="*/ 3232365 h 3937819"/>
                <a:gd name="connsiteX92" fmla="*/ 3292522 w 6710517"/>
                <a:gd name="connsiteY92" fmla="*/ 3233101 h 3937819"/>
                <a:gd name="connsiteX93" fmla="*/ 3302386 w 6710517"/>
                <a:gd name="connsiteY93" fmla="*/ 3242442 h 3937819"/>
                <a:gd name="connsiteX94" fmla="*/ 3341943 w 6710517"/>
                <a:gd name="connsiteY94" fmla="*/ 3281516 h 3937819"/>
                <a:gd name="connsiteX95" fmla="*/ 3386189 w 6710517"/>
                <a:gd name="connsiteY95" fmla="*/ 3296265 h 3937819"/>
                <a:gd name="connsiteX96" fmla="*/ 3518924 w 6710517"/>
                <a:gd name="connsiteY96" fmla="*/ 3355258 h 3937819"/>
                <a:gd name="connsiteX97" fmla="*/ 3592666 w 6710517"/>
                <a:gd name="connsiteY97" fmla="*/ 3414252 h 3937819"/>
                <a:gd name="connsiteX98" fmla="*/ 3563169 w 6710517"/>
                <a:gd name="connsiteY98" fmla="*/ 3458497 h 3937819"/>
                <a:gd name="connsiteX99" fmla="*/ 3518924 w 6710517"/>
                <a:gd name="connsiteY99" fmla="*/ 3443748 h 3937819"/>
                <a:gd name="connsiteX100" fmla="*/ 3430434 w 6710517"/>
                <a:gd name="connsiteY100" fmla="*/ 3414252 h 3937819"/>
                <a:gd name="connsiteX101" fmla="*/ 3386189 w 6710517"/>
                <a:gd name="connsiteY101" fmla="*/ 3429000 h 3937819"/>
                <a:gd name="connsiteX102" fmla="*/ 3371440 w 6710517"/>
                <a:gd name="connsiteY102" fmla="*/ 3473245 h 3937819"/>
                <a:gd name="connsiteX103" fmla="*/ 3341943 w 6710517"/>
                <a:gd name="connsiteY103" fmla="*/ 3561735 h 3937819"/>
                <a:gd name="connsiteX104" fmla="*/ 3297698 w 6710517"/>
                <a:gd name="connsiteY104" fmla="*/ 3591232 h 3937819"/>
                <a:gd name="connsiteX105" fmla="*/ 3253453 w 6710517"/>
                <a:gd name="connsiteY105" fmla="*/ 3605981 h 3937819"/>
                <a:gd name="connsiteX106" fmla="*/ 3238705 w 6710517"/>
                <a:gd name="connsiteY106" fmla="*/ 3650226 h 3937819"/>
                <a:gd name="connsiteX107" fmla="*/ 3223956 w 6710517"/>
                <a:gd name="connsiteY107" fmla="*/ 3768213 h 3937819"/>
                <a:gd name="connsiteX108" fmla="*/ 3194460 w 6710517"/>
                <a:gd name="connsiteY108" fmla="*/ 3812458 h 3937819"/>
                <a:gd name="connsiteX109" fmla="*/ 3091221 w 6710517"/>
                <a:gd name="connsiteY109" fmla="*/ 3856703 h 3937819"/>
                <a:gd name="connsiteX110" fmla="*/ 3076473 w 6710517"/>
                <a:gd name="connsiteY110" fmla="*/ 3900948 h 3937819"/>
                <a:gd name="connsiteX111" fmla="*/ 2881456 w 6710517"/>
                <a:gd name="connsiteY111" fmla="*/ 3920009 h 3937819"/>
                <a:gd name="connsiteX112" fmla="*/ 2878819 w 6710517"/>
                <a:gd name="connsiteY112" fmla="*/ 3937819 h 3937819"/>
                <a:gd name="connsiteX113" fmla="*/ 0 w 6710517"/>
                <a:gd name="connsiteY113" fmla="*/ 3937819 h 3937819"/>
                <a:gd name="connsiteX114" fmla="*/ 0 w 6710517"/>
                <a:gd name="connsiteY114" fmla="*/ 0 h 393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710517" h="3937819">
                  <a:moveTo>
                    <a:pt x="0" y="0"/>
                  </a:moveTo>
                  <a:lnTo>
                    <a:pt x="6710517" y="0"/>
                  </a:lnTo>
                  <a:lnTo>
                    <a:pt x="6710517" y="3937819"/>
                  </a:lnTo>
                  <a:lnTo>
                    <a:pt x="6282579" y="3937819"/>
                  </a:lnTo>
                  <a:lnTo>
                    <a:pt x="6276420" y="3922750"/>
                  </a:lnTo>
                  <a:cubicBezTo>
                    <a:pt x="6249839" y="3860038"/>
                    <a:pt x="6279191" y="3949831"/>
                    <a:pt x="6232627" y="3856703"/>
                  </a:cubicBezTo>
                  <a:cubicBezTo>
                    <a:pt x="6225675" y="3842798"/>
                    <a:pt x="6227590" y="3824597"/>
                    <a:pt x="6217879" y="3812458"/>
                  </a:cubicBezTo>
                  <a:cubicBezTo>
                    <a:pt x="6206806" y="3798617"/>
                    <a:pt x="6186168" y="3795495"/>
                    <a:pt x="6173634" y="3782961"/>
                  </a:cubicBezTo>
                  <a:cubicBezTo>
                    <a:pt x="6161100" y="3770427"/>
                    <a:pt x="6153969" y="3753464"/>
                    <a:pt x="6144137" y="3738716"/>
                  </a:cubicBezTo>
                  <a:cubicBezTo>
                    <a:pt x="6090747" y="3703123"/>
                    <a:pt x="6094847" y="3712945"/>
                    <a:pt x="6055647" y="3650226"/>
                  </a:cubicBezTo>
                  <a:cubicBezTo>
                    <a:pt x="6043995" y="3631582"/>
                    <a:pt x="6038929" y="3609123"/>
                    <a:pt x="6026150" y="3591232"/>
                  </a:cubicBezTo>
                  <a:cubicBezTo>
                    <a:pt x="5957101" y="3494564"/>
                    <a:pt x="5998795" y="3597654"/>
                    <a:pt x="5967156" y="3502742"/>
                  </a:cubicBezTo>
                  <a:lnTo>
                    <a:pt x="5922911" y="3458497"/>
                  </a:lnTo>
                  <a:cubicBezTo>
                    <a:pt x="5910377" y="3445963"/>
                    <a:pt x="5903246" y="3429000"/>
                    <a:pt x="5893414" y="3414252"/>
                  </a:cubicBezTo>
                  <a:lnTo>
                    <a:pt x="5834421" y="3325761"/>
                  </a:lnTo>
                  <a:cubicBezTo>
                    <a:pt x="5801770" y="3303994"/>
                    <a:pt x="5768645" y="3286089"/>
                    <a:pt x="5745931" y="3252019"/>
                  </a:cubicBezTo>
                  <a:cubicBezTo>
                    <a:pt x="5737308" y="3239084"/>
                    <a:pt x="5738135" y="3221679"/>
                    <a:pt x="5731182" y="3207774"/>
                  </a:cubicBezTo>
                  <a:cubicBezTo>
                    <a:pt x="5706815" y="3159041"/>
                    <a:pt x="5701359" y="3159772"/>
                    <a:pt x="5700708" y="3166323"/>
                  </a:cubicBezTo>
                  <a:lnTo>
                    <a:pt x="5700969" y="3170523"/>
                  </a:lnTo>
                  <a:lnTo>
                    <a:pt x="5699064" y="3159799"/>
                  </a:lnTo>
                  <a:cubicBezTo>
                    <a:pt x="5695633" y="3142833"/>
                    <a:pt x="5688068" y="3109058"/>
                    <a:pt x="5672189" y="3045542"/>
                  </a:cubicBezTo>
                  <a:cubicBezTo>
                    <a:pt x="5657440" y="3020961"/>
                    <a:pt x="5640763" y="2997439"/>
                    <a:pt x="5627943" y="2971800"/>
                  </a:cubicBezTo>
                  <a:cubicBezTo>
                    <a:pt x="5617364" y="2950643"/>
                    <a:pt x="5603172" y="2887461"/>
                    <a:pt x="5598447" y="2868561"/>
                  </a:cubicBezTo>
                  <a:cubicBezTo>
                    <a:pt x="5633813" y="2762462"/>
                    <a:pt x="5590900" y="2894973"/>
                    <a:pt x="5627943" y="2765323"/>
                  </a:cubicBezTo>
                  <a:cubicBezTo>
                    <a:pt x="5632214" y="2750375"/>
                    <a:pt x="5640876" y="2736517"/>
                    <a:pt x="5642692" y="2721077"/>
                  </a:cubicBezTo>
                  <a:cubicBezTo>
                    <a:pt x="5650754" y="2652549"/>
                    <a:pt x="5652524" y="2583426"/>
                    <a:pt x="5657440" y="2514600"/>
                  </a:cubicBezTo>
                  <a:lnTo>
                    <a:pt x="5642692" y="2470355"/>
                  </a:lnTo>
                  <a:cubicBezTo>
                    <a:pt x="5632860" y="2440858"/>
                    <a:pt x="5624742" y="2410733"/>
                    <a:pt x="5613195" y="2381865"/>
                  </a:cubicBezTo>
                  <a:cubicBezTo>
                    <a:pt x="5605030" y="2361452"/>
                    <a:pt x="5592359" y="2343079"/>
                    <a:pt x="5583698" y="2322871"/>
                  </a:cubicBezTo>
                  <a:cubicBezTo>
                    <a:pt x="5577574" y="2308582"/>
                    <a:pt x="5579943" y="2289619"/>
                    <a:pt x="5568950" y="2278626"/>
                  </a:cubicBezTo>
                  <a:cubicBezTo>
                    <a:pt x="5557957" y="2267633"/>
                    <a:pt x="5536844" y="2273589"/>
                    <a:pt x="5524705" y="2263877"/>
                  </a:cubicBezTo>
                  <a:cubicBezTo>
                    <a:pt x="5510864" y="2252804"/>
                    <a:pt x="5505040" y="2234380"/>
                    <a:pt x="5495208" y="2219632"/>
                  </a:cubicBezTo>
                  <a:cubicBezTo>
                    <a:pt x="5480460" y="2214716"/>
                    <a:pt x="5464868" y="2211836"/>
                    <a:pt x="5450963" y="2204884"/>
                  </a:cubicBezTo>
                  <a:cubicBezTo>
                    <a:pt x="5435109" y="2196957"/>
                    <a:pt x="5419252" y="2187921"/>
                    <a:pt x="5406718" y="2175387"/>
                  </a:cubicBezTo>
                  <a:cubicBezTo>
                    <a:pt x="5371660" y="2140329"/>
                    <a:pt x="5362328" y="2086464"/>
                    <a:pt x="5347724" y="2042652"/>
                  </a:cubicBezTo>
                  <a:cubicBezTo>
                    <a:pt x="5336513" y="2009020"/>
                    <a:pt x="5305947" y="1985151"/>
                    <a:pt x="5288731" y="1954161"/>
                  </a:cubicBezTo>
                  <a:cubicBezTo>
                    <a:pt x="5271440" y="1923037"/>
                    <a:pt x="5263237" y="1845443"/>
                    <a:pt x="5259234" y="1821426"/>
                  </a:cubicBezTo>
                  <a:cubicBezTo>
                    <a:pt x="5249402" y="1806678"/>
                    <a:pt x="5237664" y="1793035"/>
                    <a:pt x="5229737" y="1777181"/>
                  </a:cubicBezTo>
                  <a:cubicBezTo>
                    <a:pt x="5222785" y="1763276"/>
                    <a:pt x="5223613" y="1745870"/>
                    <a:pt x="5214989" y="1732935"/>
                  </a:cubicBezTo>
                  <a:cubicBezTo>
                    <a:pt x="5203419" y="1715580"/>
                    <a:pt x="5184096" y="1704713"/>
                    <a:pt x="5170743" y="1688690"/>
                  </a:cubicBezTo>
                  <a:cubicBezTo>
                    <a:pt x="5159396" y="1675073"/>
                    <a:pt x="5151079" y="1659193"/>
                    <a:pt x="5141247" y="1644445"/>
                  </a:cubicBezTo>
                  <a:cubicBezTo>
                    <a:pt x="5121582" y="1639529"/>
                    <a:pt x="5101743" y="1635266"/>
                    <a:pt x="5082253" y="1629697"/>
                  </a:cubicBezTo>
                  <a:cubicBezTo>
                    <a:pt x="5067305" y="1625426"/>
                    <a:pt x="5043321" y="1629558"/>
                    <a:pt x="5038008" y="1614948"/>
                  </a:cubicBezTo>
                  <a:cubicBezTo>
                    <a:pt x="5021124" y="1568516"/>
                    <a:pt x="5023260" y="1516871"/>
                    <a:pt x="5023260" y="1467465"/>
                  </a:cubicBezTo>
                  <a:cubicBezTo>
                    <a:pt x="5023260" y="1329726"/>
                    <a:pt x="5033092" y="1192162"/>
                    <a:pt x="5038008" y="1054510"/>
                  </a:cubicBezTo>
                  <a:cubicBezTo>
                    <a:pt x="5033281" y="1035602"/>
                    <a:pt x="5019092" y="972433"/>
                    <a:pt x="5008511" y="951271"/>
                  </a:cubicBezTo>
                  <a:cubicBezTo>
                    <a:pt x="4951334" y="836919"/>
                    <a:pt x="5001333" y="973985"/>
                    <a:pt x="4964266" y="862781"/>
                  </a:cubicBezTo>
                  <a:cubicBezTo>
                    <a:pt x="4926146" y="805600"/>
                    <a:pt x="4940374" y="835351"/>
                    <a:pt x="4920021" y="774290"/>
                  </a:cubicBezTo>
                  <a:cubicBezTo>
                    <a:pt x="4908811" y="740659"/>
                    <a:pt x="4861028" y="734961"/>
                    <a:pt x="4831531" y="715297"/>
                  </a:cubicBezTo>
                  <a:cubicBezTo>
                    <a:pt x="4695556" y="681302"/>
                    <a:pt x="4863581" y="724912"/>
                    <a:pt x="4684047" y="671052"/>
                  </a:cubicBezTo>
                  <a:cubicBezTo>
                    <a:pt x="4664632" y="665228"/>
                    <a:pt x="4645240" y="658138"/>
                    <a:pt x="4625053" y="656303"/>
                  </a:cubicBezTo>
                  <a:cubicBezTo>
                    <a:pt x="4536790" y="648279"/>
                    <a:pt x="4448072" y="646471"/>
                    <a:pt x="4359582" y="641555"/>
                  </a:cubicBezTo>
                  <a:lnTo>
                    <a:pt x="4315337" y="656303"/>
                  </a:lnTo>
                  <a:lnTo>
                    <a:pt x="4226847" y="685800"/>
                  </a:lnTo>
                  <a:cubicBezTo>
                    <a:pt x="4210031" y="691405"/>
                    <a:pt x="4197350" y="705465"/>
                    <a:pt x="4182602" y="715297"/>
                  </a:cubicBezTo>
                  <a:cubicBezTo>
                    <a:pt x="4079362" y="784123"/>
                    <a:pt x="4113776" y="744793"/>
                    <a:pt x="4064614" y="818535"/>
                  </a:cubicBezTo>
                  <a:cubicBezTo>
                    <a:pt x="4047367" y="844405"/>
                    <a:pt x="4047746" y="878613"/>
                    <a:pt x="4035118" y="907026"/>
                  </a:cubicBezTo>
                  <a:cubicBezTo>
                    <a:pt x="4027919" y="923224"/>
                    <a:pt x="4007328" y="933628"/>
                    <a:pt x="4005621" y="951271"/>
                  </a:cubicBezTo>
                  <a:cubicBezTo>
                    <a:pt x="3992353" y="1088370"/>
                    <a:pt x="3995789" y="1226574"/>
                    <a:pt x="3990873" y="1364226"/>
                  </a:cubicBezTo>
                  <a:cubicBezTo>
                    <a:pt x="4008402" y="1679755"/>
                    <a:pt x="3988240" y="1542791"/>
                    <a:pt x="4035118" y="1777181"/>
                  </a:cubicBezTo>
                  <a:cubicBezTo>
                    <a:pt x="4035118" y="1777181"/>
                    <a:pt x="4017168" y="1836803"/>
                    <a:pt x="4005621" y="1865671"/>
                  </a:cubicBezTo>
                  <a:cubicBezTo>
                    <a:pt x="3986908" y="1912454"/>
                    <a:pt x="3973235" y="1928999"/>
                    <a:pt x="3946627" y="1968910"/>
                  </a:cubicBezTo>
                  <a:cubicBezTo>
                    <a:pt x="3926963" y="1998407"/>
                    <a:pt x="3904850" y="2026411"/>
                    <a:pt x="3887634" y="2057400"/>
                  </a:cubicBezTo>
                  <a:cubicBezTo>
                    <a:pt x="3880084" y="2070990"/>
                    <a:pt x="3879837" y="2087740"/>
                    <a:pt x="3872885" y="2101645"/>
                  </a:cubicBezTo>
                  <a:cubicBezTo>
                    <a:pt x="3815705" y="2216006"/>
                    <a:pt x="3865712" y="2078923"/>
                    <a:pt x="3828640" y="2190135"/>
                  </a:cubicBezTo>
                  <a:cubicBezTo>
                    <a:pt x="3823034" y="2206951"/>
                    <a:pt x="3808975" y="2219632"/>
                    <a:pt x="3799143" y="2234381"/>
                  </a:cubicBezTo>
                  <a:cubicBezTo>
                    <a:pt x="3731526" y="2335807"/>
                    <a:pt x="3751360" y="2289239"/>
                    <a:pt x="3725402" y="2367116"/>
                  </a:cubicBezTo>
                  <a:cubicBezTo>
                    <a:pt x="3684335" y="2428715"/>
                    <a:pt x="3708439" y="2398827"/>
                    <a:pt x="3651660" y="2455606"/>
                  </a:cubicBezTo>
                  <a:cubicBezTo>
                    <a:pt x="3626592" y="2480674"/>
                    <a:pt x="3616011" y="2517417"/>
                    <a:pt x="3592666" y="2544097"/>
                  </a:cubicBezTo>
                  <a:cubicBezTo>
                    <a:pt x="3580994" y="2557437"/>
                    <a:pt x="3560955" y="2561060"/>
                    <a:pt x="3548421" y="2573594"/>
                  </a:cubicBezTo>
                  <a:cubicBezTo>
                    <a:pt x="3535887" y="2586128"/>
                    <a:pt x="3528756" y="2603091"/>
                    <a:pt x="3518924" y="2617839"/>
                  </a:cubicBezTo>
                  <a:cubicBezTo>
                    <a:pt x="3407716" y="2654908"/>
                    <a:pt x="3540480" y="2600593"/>
                    <a:pt x="3445182" y="2676832"/>
                  </a:cubicBezTo>
                  <a:cubicBezTo>
                    <a:pt x="3394298" y="2717540"/>
                    <a:pt x="3396996" y="2700588"/>
                    <a:pt x="3401848" y="2689310"/>
                  </a:cubicBezTo>
                  <a:lnTo>
                    <a:pt x="3403944" y="2685167"/>
                  </a:lnTo>
                  <a:lnTo>
                    <a:pt x="3404314" y="2684563"/>
                  </a:lnTo>
                  <a:cubicBezTo>
                    <a:pt x="3405777" y="2682007"/>
                    <a:pt x="3405767" y="2681783"/>
                    <a:pt x="3405088" y="2682904"/>
                  </a:cubicBezTo>
                  <a:lnTo>
                    <a:pt x="3403944" y="2685167"/>
                  </a:lnTo>
                  <a:lnTo>
                    <a:pt x="3394705" y="2700225"/>
                  </a:lnTo>
                  <a:cubicBezTo>
                    <a:pt x="3389494" y="2708439"/>
                    <a:pt x="3382007" y="2719976"/>
                    <a:pt x="3371440" y="2735826"/>
                  </a:cubicBezTo>
                  <a:cubicBezTo>
                    <a:pt x="3356692" y="2745658"/>
                    <a:pt x="3343049" y="2757396"/>
                    <a:pt x="3327195" y="2765323"/>
                  </a:cubicBezTo>
                  <a:cubicBezTo>
                    <a:pt x="3313290" y="2772275"/>
                    <a:pt x="3295089" y="2770360"/>
                    <a:pt x="3282950" y="2780071"/>
                  </a:cubicBezTo>
                  <a:cubicBezTo>
                    <a:pt x="3269109" y="2791144"/>
                    <a:pt x="3263285" y="2809568"/>
                    <a:pt x="3253453" y="2824316"/>
                  </a:cubicBezTo>
                  <a:cubicBezTo>
                    <a:pt x="3238705" y="2829232"/>
                    <a:pt x="3220201" y="2828072"/>
                    <a:pt x="3209208" y="2839065"/>
                  </a:cubicBezTo>
                  <a:cubicBezTo>
                    <a:pt x="3198215" y="2850058"/>
                    <a:pt x="3197832" y="2868134"/>
                    <a:pt x="3194460" y="2883310"/>
                  </a:cubicBezTo>
                  <a:cubicBezTo>
                    <a:pt x="3187973" y="2912501"/>
                    <a:pt x="3184627" y="2942303"/>
                    <a:pt x="3179711" y="2971800"/>
                  </a:cubicBezTo>
                  <a:lnTo>
                    <a:pt x="3194460" y="3016045"/>
                  </a:lnTo>
                  <a:lnTo>
                    <a:pt x="3238705" y="3148781"/>
                  </a:lnTo>
                  <a:cubicBezTo>
                    <a:pt x="3253453" y="3163529"/>
                    <a:pt x="3271381" y="3175672"/>
                    <a:pt x="3282950" y="3193026"/>
                  </a:cubicBezTo>
                  <a:cubicBezTo>
                    <a:pt x="3314966" y="3241050"/>
                    <a:pt x="3311417" y="3245651"/>
                    <a:pt x="3301918" y="3240087"/>
                  </a:cubicBezTo>
                  <a:lnTo>
                    <a:pt x="3292522" y="3233101"/>
                  </a:lnTo>
                  <a:lnTo>
                    <a:pt x="3285185" y="3226152"/>
                  </a:lnTo>
                  <a:cubicBezTo>
                    <a:pt x="3279709" y="3221246"/>
                    <a:pt x="3284749" y="3226601"/>
                    <a:pt x="3291533" y="3232365"/>
                  </a:cubicBezTo>
                  <a:lnTo>
                    <a:pt x="3292522" y="3233101"/>
                  </a:lnTo>
                  <a:lnTo>
                    <a:pt x="3302386" y="3242442"/>
                  </a:lnTo>
                  <a:cubicBezTo>
                    <a:pt x="3311480" y="3251259"/>
                    <a:pt x="3324300" y="3263873"/>
                    <a:pt x="3341943" y="3281516"/>
                  </a:cubicBezTo>
                  <a:lnTo>
                    <a:pt x="3386189" y="3296265"/>
                  </a:lnTo>
                  <a:cubicBezTo>
                    <a:pt x="3491496" y="3331367"/>
                    <a:pt x="3448808" y="3308513"/>
                    <a:pt x="3518924" y="3355258"/>
                  </a:cubicBezTo>
                  <a:cubicBezTo>
                    <a:pt x="3546552" y="3364467"/>
                    <a:pt x="3592666" y="3369777"/>
                    <a:pt x="3592666" y="3414252"/>
                  </a:cubicBezTo>
                  <a:cubicBezTo>
                    <a:pt x="3592666" y="3431977"/>
                    <a:pt x="3573001" y="3443749"/>
                    <a:pt x="3563169" y="3458497"/>
                  </a:cubicBezTo>
                  <a:lnTo>
                    <a:pt x="3518924" y="3443748"/>
                  </a:lnTo>
                  <a:lnTo>
                    <a:pt x="3430434" y="3414252"/>
                  </a:lnTo>
                  <a:lnTo>
                    <a:pt x="3386189" y="3429000"/>
                  </a:lnTo>
                  <a:cubicBezTo>
                    <a:pt x="3371441" y="3433916"/>
                    <a:pt x="3376356" y="3458497"/>
                    <a:pt x="3371440" y="3473245"/>
                  </a:cubicBezTo>
                  <a:lnTo>
                    <a:pt x="3341943" y="3561735"/>
                  </a:lnTo>
                  <a:cubicBezTo>
                    <a:pt x="3327195" y="3571567"/>
                    <a:pt x="3313552" y="3583305"/>
                    <a:pt x="3297698" y="3591232"/>
                  </a:cubicBezTo>
                  <a:cubicBezTo>
                    <a:pt x="3283793" y="3598185"/>
                    <a:pt x="3264446" y="3594988"/>
                    <a:pt x="3253453" y="3605981"/>
                  </a:cubicBezTo>
                  <a:cubicBezTo>
                    <a:pt x="3242460" y="3616974"/>
                    <a:pt x="3241486" y="3634931"/>
                    <a:pt x="3238705" y="3650226"/>
                  </a:cubicBezTo>
                  <a:cubicBezTo>
                    <a:pt x="3231615" y="3689222"/>
                    <a:pt x="3234385" y="3729974"/>
                    <a:pt x="3223956" y="3768213"/>
                  </a:cubicBezTo>
                  <a:cubicBezTo>
                    <a:pt x="3219292" y="3785314"/>
                    <a:pt x="3204292" y="3797710"/>
                    <a:pt x="3194460" y="3812458"/>
                  </a:cubicBezTo>
                  <a:cubicBezTo>
                    <a:pt x="3159034" y="3821314"/>
                    <a:pt x="3116684" y="3824874"/>
                    <a:pt x="3091221" y="3856703"/>
                  </a:cubicBezTo>
                  <a:cubicBezTo>
                    <a:pt x="3081510" y="3868842"/>
                    <a:pt x="3091421" y="3896677"/>
                    <a:pt x="3076473" y="3900948"/>
                  </a:cubicBezTo>
                  <a:cubicBezTo>
                    <a:pt x="2922617" y="3944908"/>
                    <a:pt x="2890237" y="3899169"/>
                    <a:pt x="2881456" y="3920009"/>
                  </a:cubicBezTo>
                  <a:lnTo>
                    <a:pt x="2878819" y="3937819"/>
                  </a:lnTo>
                  <a:lnTo>
                    <a:pt x="0" y="3937819"/>
                  </a:lnTo>
                  <a:lnTo>
                    <a:pt x="0" y="0"/>
                  </a:lnTo>
                  <a:close/>
                </a:path>
              </a:pathLst>
            </a:custGeom>
          </p:spPr>
        </p:pic>
        <p:pic>
          <p:nvPicPr>
            <p:cNvPr id="29" name="Picture 28"/>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Lst>
            </a:blip>
            <a:srcRect l="32164" r="7587"/>
            <a:stretch>
              <a:fillRect/>
            </a:stretch>
          </p:blipFill>
          <p:spPr>
            <a:xfrm>
              <a:off x="5496632" y="1977447"/>
              <a:ext cx="3132540" cy="2987262"/>
            </a:xfrm>
            <a:custGeom>
              <a:avLst/>
              <a:gdLst>
                <a:gd name="connsiteX0" fmla="*/ 1709289 w 3795263"/>
                <a:gd name="connsiteY0" fmla="*/ 0 h 3543300"/>
                <a:gd name="connsiteX1" fmla="*/ 2472405 w 3795263"/>
                <a:gd name="connsiteY1" fmla="*/ 0 h 3543300"/>
                <a:gd name="connsiteX2" fmla="*/ 2483681 w 3795263"/>
                <a:gd name="connsiteY2" fmla="*/ 5401 h 3543300"/>
                <a:gd name="connsiteX3" fmla="*/ 2526902 w 3795263"/>
                <a:gd name="connsiteY3" fmla="*/ 64524 h 3543300"/>
                <a:gd name="connsiteX4" fmla="*/ 2585896 w 3795263"/>
                <a:gd name="connsiteY4" fmla="*/ 153015 h 3543300"/>
                <a:gd name="connsiteX5" fmla="*/ 2615392 w 3795263"/>
                <a:gd name="connsiteY5" fmla="*/ 241505 h 3543300"/>
                <a:gd name="connsiteX6" fmla="*/ 2630141 w 3795263"/>
                <a:gd name="connsiteY6" fmla="*/ 285750 h 3543300"/>
                <a:gd name="connsiteX7" fmla="*/ 2615392 w 3795263"/>
                <a:gd name="connsiteY7" fmla="*/ 610215 h 3543300"/>
                <a:gd name="connsiteX8" fmla="*/ 2585896 w 3795263"/>
                <a:gd name="connsiteY8" fmla="*/ 654460 h 3543300"/>
                <a:gd name="connsiteX9" fmla="*/ 2572575 w 3795263"/>
                <a:gd name="connsiteY9" fmla="*/ 696951 h 3543300"/>
                <a:gd name="connsiteX10" fmla="*/ 2575248 w 3795263"/>
                <a:gd name="connsiteY10" fmla="*/ 693371 h 3543300"/>
                <a:gd name="connsiteX11" fmla="*/ 2565316 w 3795263"/>
                <a:gd name="connsiteY11" fmla="*/ 707753 h 3543300"/>
                <a:gd name="connsiteX12" fmla="*/ 2541650 w 3795263"/>
                <a:gd name="connsiteY12" fmla="*/ 742950 h 3543300"/>
                <a:gd name="connsiteX13" fmla="*/ 2556399 w 3795263"/>
                <a:gd name="connsiteY13" fmla="*/ 831440 h 3543300"/>
                <a:gd name="connsiteX14" fmla="*/ 2733379 w 3795263"/>
                <a:gd name="connsiteY14" fmla="*/ 846189 h 3543300"/>
                <a:gd name="connsiteX15" fmla="*/ 2777625 w 3795263"/>
                <a:gd name="connsiteY15" fmla="*/ 875686 h 3543300"/>
                <a:gd name="connsiteX16" fmla="*/ 2807121 w 3795263"/>
                <a:gd name="connsiteY16" fmla="*/ 964176 h 3543300"/>
                <a:gd name="connsiteX17" fmla="*/ 2821870 w 3795263"/>
                <a:gd name="connsiteY17" fmla="*/ 1008421 h 3543300"/>
                <a:gd name="connsiteX18" fmla="*/ 2836618 w 3795263"/>
                <a:gd name="connsiteY18" fmla="*/ 1200150 h 3543300"/>
                <a:gd name="connsiteX19" fmla="*/ 2851367 w 3795263"/>
                <a:gd name="connsiteY19" fmla="*/ 1244395 h 3543300"/>
                <a:gd name="connsiteX20" fmla="*/ 2939857 w 3795263"/>
                <a:gd name="connsiteY20" fmla="*/ 1288640 h 3543300"/>
                <a:gd name="connsiteX21" fmla="*/ 3013599 w 3795263"/>
                <a:gd name="connsiteY21" fmla="*/ 1362382 h 3543300"/>
                <a:gd name="connsiteX22" fmla="*/ 3057844 w 3795263"/>
                <a:gd name="connsiteY22" fmla="*/ 1450873 h 3543300"/>
                <a:gd name="connsiteX23" fmla="*/ 3146334 w 3795263"/>
                <a:gd name="connsiteY23" fmla="*/ 1480369 h 3543300"/>
                <a:gd name="connsiteX24" fmla="*/ 3190579 w 3795263"/>
                <a:gd name="connsiteY24" fmla="*/ 1509866 h 3543300"/>
                <a:gd name="connsiteX25" fmla="*/ 3205328 w 3795263"/>
                <a:gd name="connsiteY25" fmla="*/ 1554111 h 3543300"/>
                <a:gd name="connsiteX26" fmla="*/ 3234825 w 3795263"/>
                <a:gd name="connsiteY26" fmla="*/ 1598357 h 3543300"/>
                <a:gd name="connsiteX27" fmla="*/ 3220076 w 3795263"/>
                <a:gd name="connsiteY27" fmla="*/ 1775337 h 3543300"/>
                <a:gd name="connsiteX28" fmla="*/ 3205328 w 3795263"/>
                <a:gd name="connsiteY28" fmla="*/ 1819582 h 3543300"/>
                <a:gd name="connsiteX29" fmla="*/ 3161083 w 3795263"/>
                <a:gd name="connsiteY29" fmla="*/ 1863828 h 3543300"/>
                <a:gd name="connsiteX30" fmla="*/ 3131586 w 3795263"/>
                <a:gd name="connsiteY30" fmla="*/ 1908073 h 3543300"/>
                <a:gd name="connsiteX31" fmla="*/ 3116838 w 3795263"/>
                <a:gd name="connsiteY31" fmla="*/ 1952318 h 3543300"/>
                <a:gd name="connsiteX32" fmla="*/ 3190579 w 3795263"/>
                <a:gd name="connsiteY32" fmla="*/ 2085053 h 3543300"/>
                <a:gd name="connsiteX33" fmla="*/ 3220076 w 3795263"/>
                <a:gd name="connsiteY33" fmla="*/ 2129298 h 3543300"/>
                <a:gd name="connsiteX34" fmla="*/ 3249573 w 3795263"/>
                <a:gd name="connsiteY34" fmla="*/ 2173544 h 3543300"/>
                <a:gd name="connsiteX35" fmla="*/ 3293818 w 3795263"/>
                <a:gd name="connsiteY35" fmla="*/ 2217789 h 3543300"/>
                <a:gd name="connsiteX36" fmla="*/ 3323315 w 3795263"/>
                <a:gd name="connsiteY36" fmla="*/ 2306279 h 3543300"/>
                <a:gd name="connsiteX37" fmla="*/ 3338063 w 3795263"/>
                <a:gd name="connsiteY37" fmla="*/ 2350524 h 3543300"/>
                <a:gd name="connsiteX38" fmla="*/ 3352812 w 3795263"/>
                <a:gd name="connsiteY38" fmla="*/ 2409518 h 3543300"/>
                <a:gd name="connsiteX39" fmla="*/ 3382309 w 3795263"/>
                <a:gd name="connsiteY39" fmla="*/ 2453763 h 3543300"/>
                <a:gd name="connsiteX40" fmla="*/ 3426554 w 3795263"/>
                <a:gd name="connsiteY40" fmla="*/ 2557002 h 3543300"/>
                <a:gd name="connsiteX41" fmla="*/ 3456050 w 3795263"/>
                <a:gd name="connsiteY41" fmla="*/ 2645492 h 3543300"/>
                <a:gd name="connsiteX42" fmla="*/ 3470799 w 3795263"/>
                <a:gd name="connsiteY42" fmla="*/ 2689737 h 3543300"/>
                <a:gd name="connsiteX43" fmla="*/ 3500296 w 3795263"/>
                <a:gd name="connsiteY43" fmla="*/ 2733982 h 3543300"/>
                <a:gd name="connsiteX44" fmla="*/ 3559289 w 3795263"/>
                <a:gd name="connsiteY44" fmla="*/ 2807724 h 3543300"/>
                <a:gd name="connsiteX45" fmla="*/ 3647779 w 3795263"/>
                <a:gd name="connsiteY45" fmla="*/ 2940460 h 3543300"/>
                <a:gd name="connsiteX46" fmla="*/ 3677276 w 3795263"/>
                <a:gd name="connsiteY46" fmla="*/ 2984705 h 3543300"/>
                <a:gd name="connsiteX47" fmla="*/ 3692025 w 3795263"/>
                <a:gd name="connsiteY47" fmla="*/ 3028950 h 3543300"/>
                <a:gd name="connsiteX48" fmla="*/ 3780515 w 3795263"/>
                <a:gd name="connsiteY48" fmla="*/ 3205931 h 3543300"/>
                <a:gd name="connsiteX49" fmla="*/ 3795263 w 3795263"/>
                <a:gd name="connsiteY49" fmla="*/ 3250176 h 3543300"/>
                <a:gd name="connsiteX50" fmla="*/ 3751018 w 3795263"/>
                <a:gd name="connsiteY50" fmla="*/ 3382911 h 3543300"/>
                <a:gd name="connsiteX51" fmla="*/ 3662528 w 3795263"/>
                <a:gd name="connsiteY51" fmla="*/ 3441905 h 3543300"/>
                <a:gd name="connsiteX52" fmla="*/ 3618283 w 3795263"/>
                <a:gd name="connsiteY52" fmla="*/ 3471402 h 3543300"/>
                <a:gd name="connsiteX53" fmla="*/ 3574038 w 3795263"/>
                <a:gd name="connsiteY53" fmla="*/ 3500898 h 3543300"/>
                <a:gd name="connsiteX54" fmla="*/ 3517503 w 3795263"/>
                <a:gd name="connsiteY54" fmla="*/ 3543300 h 3543300"/>
                <a:gd name="connsiteX55" fmla="*/ 3464813 w 3795263"/>
                <a:gd name="connsiteY55" fmla="*/ 3543300 h 3543300"/>
                <a:gd name="connsiteX56" fmla="*/ 3448604 w 3795263"/>
                <a:gd name="connsiteY56" fmla="*/ 3538307 h 3543300"/>
                <a:gd name="connsiteX57" fmla="*/ 3426554 w 3795263"/>
                <a:gd name="connsiteY57" fmla="*/ 3530395 h 3543300"/>
                <a:gd name="connsiteX58" fmla="*/ 3308567 w 3795263"/>
                <a:gd name="connsiteY58" fmla="*/ 3515647 h 3543300"/>
                <a:gd name="connsiteX59" fmla="*/ 2703883 w 3795263"/>
                <a:gd name="connsiteY59" fmla="*/ 3530395 h 3543300"/>
                <a:gd name="connsiteX60" fmla="*/ 2408915 w 3795263"/>
                <a:gd name="connsiteY60" fmla="*/ 3515647 h 3543300"/>
                <a:gd name="connsiteX61" fmla="*/ 1966463 w 3795263"/>
                <a:gd name="connsiteY61" fmla="*/ 3530395 h 3543300"/>
                <a:gd name="connsiteX62" fmla="*/ 1863228 w 3795263"/>
                <a:gd name="connsiteY62" fmla="*/ 3543300 h 3543300"/>
                <a:gd name="connsiteX63" fmla="*/ 1328262 w 3795263"/>
                <a:gd name="connsiteY63" fmla="*/ 3543300 h 3543300"/>
                <a:gd name="connsiteX64" fmla="*/ 1282416 w 3795263"/>
                <a:gd name="connsiteY64" fmla="*/ 3540399 h 3543300"/>
                <a:gd name="connsiteX65" fmla="*/ 963573 w 3795263"/>
                <a:gd name="connsiteY65" fmla="*/ 3515647 h 3543300"/>
                <a:gd name="connsiteX66" fmla="*/ 860334 w 3795263"/>
                <a:gd name="connsiteY66" fmla="*/ 3500898 h 3543300"/>
                <a:gd name="connsiteX67" fmla="*/ 476876 w 3795263"/>
                <a:gd name="connsiteY67" fmla="*/ 3515647 h 3543300"/>
                <a:gd name="connsiteX68" fmla="*/ 307022 w 3795263"/>
                <a:gd name="connsiteY68" fmla="*/ 3528334 h 3543300"/>
                <a:gd name="connsiteX69" fmla="*/ 156241 w 3795263"/>
                <a:gd name="connsiteY69" fmla="*/ 3543300 h 3543300"/>
                <a:gd name="connsiteX70" fmla="*/ 68606 w 3795263"/>
                <a:gd name="connsiteY70" fmla="*/ 3543300 h 3543300"/>
                <a:gd name="connsiteX71" fmla="*/ 36244 w 3795263"/>
                <a:gd name="connsiteY71" fmla="*/ 3540407 h 3543300"/>
                <a:gd name="connsiteX72" fmla="*/ 4928 w 3795263"/>
                <a:gd name="connsiteY72" fmla="*/ 3530395 h 3543300"/>
                <a:gd name="connsiteX73" fmla="*/ 19676 w 3795263"/>
                <a:gd name="connsiteY73" fmla="*/ 3486150 h 3543300"/>
                <a:gd name="connsiteX74" fmla="*/ 137663 w 3795263"/>
                <a:gd name="connsiteY74" fmla="*/ 3441905 h 3543300"/>
                <a:gd name="connsiteX75" fmla="*/ 167160 w 3795263"/>
                <a:gd name="connsiteY75" fmla="*/ 3397660 h 3543300"/>
                <a:gd name="connsiteX76" fmla="*/ 299896 w 3795263"/>
                <a:gd name="connsiteY76" fmla="*/ 3338666 h 3543300"/>
                <a:gd name="connsiteX77" fmla="*/ 344141 w 3795263"/>
                <a:gd name="connsiteY77" fmla="*/ 3323918 h 3543300"/>
                <a:gd name="connsiteX78" fmla="*/ 388386 w 3795263"/>
                <a:gd name="connsiteY78" fmla="*/ 3309169 h 3543300"/>
                <a:gd name="connsiteX79" fmla="*/ 432631 w 3795263"/>
                <a:gd name="connsiteY79" fmla="*/ 3294421 h 3543300"/>
                <a:gd name="connsiteX80" fmla="*/ 462128 w 3795263"/>
                <a:gd name="connsiteY80" fmla="*/ 3161686 h 3543300"/>
                <a:gd name="connsiteX81" fmla="*/ 565367 w 3795263"/>
                <a:gd name="connsiteY81" fmla="*/ 3117440 h 3543300"/>
                <a:gd name="connsiteX82" fmla="*/ 683354 w 3795263"/>
                <a:gd name="connsiteY82" fmla="*/ 3087944 h 3543300"/>
                <a:gd name="connsiteX83" fmla="*/ 727599 w 3795263"/>
                <a:gd name="connsiteY83" fmla="*/ 3058447 h 3543300"/>
                <a:gd name="connsiteX84" fmla="*/ 771844 w 3795263"/>
                <a:gd name="connsiteY84" fmla="*/ 2969957 h 3543300"/>
                <a:gd name="connsiteX85" fmla="*/ 860334 w 3795263"/>
                <a:gd name="connsiteY85" fmla="*/ 2955208 h 3543300"/>
                <a:gd name="connsiteX86" fmla="*/ 875083 w 3795263"/>
                <a:gd name="connsiteY86" fmla="*/ 2763479 h 3543300"/>
                <a:gd name="connsiteX87" fmla="*/ 963573 w 3795263"/>
                <a:gd name="connsiteY87" fmla="*/ 2733982 h 3543300"/>
                <a:gd name="connsiteX88" fmla="*/ 1052063 w 3795263"/>
                <a:gd name="connsiteY88" fmla="*/ 2704486 h 3543300"/>
                <a:gd name="connsiteX89" fmla="*/ 1096309 w 3795263"/>
                <a:gd name="connsiteY89" fmla="*/ 2689737 h 3543300"/>
                <a:gd name="connsiteX90" fmla="*/ 1140554 w 3795263"/>
                <a:gd name="connsiteY90" fmla="*/ 2660240 h 3543300"/>
                <a:gd name="connsiteX91" fmla="*/ 1155302 w 3795263"/>
                <a:gd name="connsiteY91" fmla="*/ 2615995 h 3543300"/>
                <a:gd name="connsiteX92" fmla="*/ 1037315 w 3795263"/>
                <a:gd name="connsiteY92" fmla="*/ 2601247 h 3543300"/>
                <a:gd name="connsiteX93" fmla="*/ 948825 w 3795263"/>
                <a:gd name="connsiteY93" fmla="*/ 2527505 h 3543300"/>
                <a:gd name="connsiteX94" fmla="*/ 934605 w 3795263"/>
                <a:gd name="connsiteY94" fmla="*/ 2484404 h 3543300"/>
                <a:gd name="connsiteX95" fmla="*/ 931765 w 3795263"/>
                <a:gd name="connsiteY95" fmla="*/ 2475467 h 3543300"/>
                <a:gd name="connsiteX96" fmla="*/ 931289 w 3795263"/>
                <a:gd name="connsiteY96" fmla="*/ 2473823 h 3543300"/>
                <a:gd name="connsiteX97" fmla="*/ 929938 w 3795263"/>
                <a:gd name="connsiteY97" fmla="*/ 2469721 h 3543300"/>
                <a:gd name="connsiteX98" fmla="*/ 931765 w 3795263"/>
                <a:gd name="connsiteY98" fmla="*/ 2475467 h 3543300"/>
                <a:gd name="connsiteX99" fmla="*/ 935122 w 3795263"/>
                <a:gd name="connsiteY99" fmla="*/ 2487079 h 3543300"/>
                <a:gd name="connsiteX100" fmla="*/ 904579 w 3795263"/>
                <a:gd name="connsiteY100" fmla="*/ 2439015 h 3543300"/>
                <a:gd name="connsiteX101" fmla="*/ 875083 w 3795263"/>
                <a:gd name="connsiteY101" fmla="*/ 2350524 h 3543300"/>
                <a:gd name="connsiteX102" fmla="*/ 830838 w 3795263"/>
                <a:gd name="connsiteY102" fmla="*/ 2217789 h 3543300"/>
                <a:gd name="connsiteX103" fmla="*/ 801341 w 3795263"/>
                <a:gd name="connsiteY103" fmla="*/ 2129298 h 3543300"/>
                <a:gd name="connsiteX104" fmla="*/ 786592 w 3795263"/>
                <a:gd name="connsiteY104" fmla="*/ 2085053 h 3543300"/>
                <a:gd name="connsiteX105" fmla="*/ 919328 w 3795263"/>
                <a:gd name="connsiteY105" fmla="*/ 1967066 h 3543300"/>
                <a:gd name="connsiteX106" fmla="*/ 948825 w 3795263"/>
                <a:gd name="connsiteY106" fmla="*/ 1922821 h 3543300"/>
                <a:gd name="connsiteX107" fmla="*/ 1037315 w 3795263"/>
                <a:gd name="connsiteY107" fmla="*/ 1863828 h 3543300"/>
                <a:gd name="connsiteX108" fmla="*/ 1096309 w 3795263"/>
                <a:gd name="connsiteY108" fmla="*/ 1775337 h 3543300"/>
                <a:gd name="connsiteX109" fmla="*/ 1125805 w 3795263"/>
                <a:gd name="connsiteY109" fmla="*/ 1731092 h 3543300"/>
                <a:gd name="connsiteX110" fmla="*/ 1184799 w 3795263"/>
                <a:gd name="connsiteY110" fmla="*/ 1642602 h 3543300"/>
                <a:gd name="connsiteX111" fmla="*/ 1199547 w 3795263"/>
                <a:gd name="connsiteY111" fmla="*/ 1598357 h 3543300"/>
                <a:gd name="connsiteX112" fmla="*/ 1288038 w 3795263"/>
                <a:gd name="connsiteY112" fmla="*/ 1524615 h 3543300"/>
                <a:gd name="connsiteX113" fmla="*/ 1391276 w 3795263"/>
                <a:gd name="connsiteY113" fmla="*/ 1406628 h 3543300"/>
                <a:gd name="connsiteX114" fmla="*/ 1406025 w 3795263"/>
                <a:gd name="connsiteY114" fmla="*/ 1362382 h 3543300"/>
                <a:gd name="connsiteX115" fmla="*/ 1509263 w 3795263"/>
                <a:gd name="connsiteY115" fmla="*/ 1229647 h 3543300"/>
                <a:gd name="connsiteX116" fmla="*/ 1583005 w 3795263"/>
                <a:gd name="connsiteY116" fmla="*/ 1096911 h 3543300"/>
                <a:gd name="connsiteX117" fmla="*/ 1612502 w 3795263"/>
                <a:gd name="connsiteY117" fmla="*/ 1052666 h 3543300"/>
                <a:gd name="connsiteX118" fmla="*/ 1656747 w 3795263"/>
                <a:gd name="connsiteY118" fmla="*/ 919931 h 3543300"/>
                <a:gd name="connsiteX119" fmla="*/ 1671496 w 3795263"/>
                <a:gd name="connsiteY119" fmla="*/ 875686 h 3543300"/>
                <a:gd name="connsiteX120" fmla="*/ 1641999 w 3795263"/>
                <a:gd name="connsiteY120" fmla="*/ 772447 h 3543300"/>
                <a:gd name="connsiteX121" fmla="*/ 1583005 w 3795263"/>
                <a:gd name="connsiteY121" fmla="*/ 683957 h 3543300"/>
                <a:gd name="connsiteX122" fmla="*/ 1538760 w 3795263"/>
                <a:gd name="connsiteY122" fmla="*/ 551221 h 3543300"/>
                <a:gd name="connsiteX123" fmla="*/ 1524012 w 3795263"/>
                <a:gd name="connsiteY123" fmla="*/ 506976 h 3543300"/>
                <a:gd name="connsiteX124" fmla="*/ 1509263 w 3795263"/>
                <a:gd name="connsiteY124" fmla="*/ 447982 h 3543300"/>
                <a:gd name="connsiteX125" fmla="*/ 1524012 w 3795263"/>
                <a:gd name="connsiteY125" fmla="*/ 167763 h 3543300"/>
                <a:gd name="connsiteX126" fmla="*/ 1553509 w 3795263"/>
                <a:gd name="connsiteY126" fmla="*/ 123518 h 3543300"/>
                <a:gd name="connsiteX127" fmla="*/ 1568257 w 3795263"/>
                <a:gd name="connsiteY127" fmla="*/ 79273 h 3543300"/>
                <a:gd name="connsiteX128" fmla="*/ 1612502 w 3795263"/>
                <a:gd name="connsiteY128" fmla="*/ 64524 h 3543300"/>
                <a:gd name="connsiteX129" fmla="*/ 1700992 w 3795263"/>
                <a:gd name="connsiteY129" fmla="*/ 5531 h 3543300"/>
                <a:gd name="connsiteX130" fmla="*/ 1709289 w 3795263"/>
                <a:gd name="connsiteY130" fmla="*/ 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795263" h="3543300">
                  <a:moveTo>
                    <a:pt x="1709289" y="0"/>
                  </a:moveTo>
                  <a:lnTo>
                    <a:pt x="2472405" y="0"/>
                  </a:lnTo>
                  <a:lnTo>
                    <a:pt x="2483681" y="5401"/>
                  </a:lnTo>
                  <a:cubicBezTo>
                    <a:pt x="2538818" y="30384"/>
                    <a:pt x="2490387" y="-1205"/>
                    <a:pt x="2526902" y="64524"/>
                  </a:cubicBezTo>
                  <a:cubicBezTo>
                    <a:pt x="2544118" y="95514"/>
                    <a:pt x="2585896" y="153015"/>
                    <a:pt x="2585896" y="153015"/>
                  </a:cubicBezTo>
                  <a:lnTo>
                    <a:pt x="2615392" y="241505"/>
                  </a:lnTo>
                  <a:lnTo>
                    <a:pt x="2630141" y="285750"/>
                  </a:lnTo>
                  <a:cubicBezTo>
                    <a:pt x="2625225" y="393905"/>
                    <a:pt x="2628291" y="502720"/>
                    <a:pt x="2615392" y="610215"/>
                  </a:cubicBezTo>
                  <a:cubicBezTo>
                    <a:pt x="2613280" y="627814"/>
                    <a:pt x="2593823" y="638606"/>
                    <a:pt x="2585896" y="654460"/>
                  </a:cubicBezTo>
                  <a:cubicBezTo>
                    <a:pt x="2555368" y="715517"/>
                    <a:pt x="2565438" y="705941"/>
                    <a:pt x="2572575" y="696951"/>
                  </a:cubicBezTo>
                  <a:lnTo>
                    <a:pt x="2575248" y="693371"/>
                  </a:lnTo>
                  <a:lnTo>
                    <a:pt x="2565316" y="707753"/>
                  </a:lnTo>
                  <a:cubicBezTo>
                    <a:pt x="2559878" y="715740"/>
                    <a:pt x="2552216" y="727101"/>
                    <a:pt x="2541650" y="742950"/>
                  </a:cubicBezTo>
                  <a:cubicBezTo>
                    <a:pt x="2546566" y="772447"/>
                    <a:pt x="2530070" y="817263"/>
                    <a:pt x="2556399" y="831440"/>
                  </a:cubicBezTo>
                  <a:cubicBezTo>
                    <a:pt x="2608521" y="859506"/>
                    <a:pt x="2675331" y="834579"/>
                    <a:pt x="2733379" y="846189"/>
                  </a:cubicBezTo>
                  <a:cubicBezTo>
                    <a:pt x="2750760" y="849665"/>
                    <a:pt x="2762876" y="865854"/>
                    <a:pt x="2777625" y="875686"/>
                  </a:cubicBezTo>
                  <a:lnTo>
                    <a:pt x="2807121" y="964176"/>
                  </a:lnTo>
                  <a:lnTo>
                    <a:pt x="2821870" y="1008421"/>
                  </a:lnTo>
                  <a:cubicBezTo>
                    <a:pt x="2826786" y="1072331"/>
                    <a:pt x="2828667" y="1136547"/>
                    <a:pt x="2836618" y="1200150"/>
                  </a:cubicBezTo>
                  <a:cubicBezTo>
                    <a:pt x="2838546" y="1215576"/>
                    <a:pt x="2841655" y="1232256"/>
                    <a:pt x="2851367" y="1244395"/>
                  </a:cubicBezTo>
                  <a:cubicBezTo>
                    <a:pt x="2872161" y="1270387"/>
                    <a:pt x="2910709" y="1278924"/>
                    <a:pt x="2939857" y="1288640"/>
                  </a:cubicBezTo>
                  <a:cubicBezTo>
                    <a:pt x="2984101" y="1318136"/>
                    <a:pt x="2989019" y="1313222"/>
                    <a:pt x="3013599" y="1362382"/>
                  </a:cubicBezTo>
                  <a:cubicBezTo>
                    <a:pt x="3027480" y="1390144"/>
                    <a:pt x="3027103" y="1431660"/>
                    <a:pt x="3057844" y="1450873"/>
                  </a:cubicBezTo>
                  <a:cubicBezTo>
                    <a:pt x="3084210" y="1467352"/>
                    <a:pt x="3146334" y="1480369"/>
                    <a:pt x="3146334" y="1480369"/>
                  </a:cubicBezTo>
                  <a:cubicBezTo>
                    <a:pt x="3161082" y="1490201"/>
                    <a:pt x="3179506" y="1496025"/>
                    <a:pt x="3190579" y="1509866"/>
                  </a:cubicBezTo>
                  <a:cubicBezTo>
                    <a:pt x="3200291" y="1522005"/>
                    <a:pt x="3198375" y="1540206"/>
                    <a:pt x="3205328" y="1554111"/>
                  </a:cubicBezTo>
                  <a:cubicBezTo>
                    <a:pt x="3213255" y="1569965"/>
                    <a:pt x="3224993" y="1583608"/>
                    <a:pt x="3234825" y="1598357"/>
                  </a:cubicBezTo>
                  <a:cubicBezTo>
                    <a:pt x="3229909" y="1657350"/>
                    <a:pt x="3227900" y="1716658"/>
                    <a:pt x="3220076" y="1775337"/>
                  </a:cubicBezTo>
                  <a:cubicBezTo>
                    <a:pt x="3218021" y="1790747"/>
                    <a:pt x="3213951" y="1806647"/>
                    <a:pt x="3205328" y="1819582"/>
                  </a:cubicBezTo>
                  <a:cubicBezTo>
                    <a:pt x="3193758" y="1836937"/>
                    <a:pt x="3174436" y="1847805"/>
                    <a:pt x="3161083" y="1863828"/>
                  </a:cubicBezTo>
                  <a:cubicBezTo>
                    <a:pt x="3149736" y="1877445"/>
                    <a:pt x="3141418" y="1893325"/>
                    <a:pt x="3131586" y="1908073"/>
                  </a:cubicBezTo>
                  <a:cubicBezTo>
                    <a:pt x="3126670" y="1922821"/>
                    <a:pt x="3116838" y="1936772"/>
                    <a:pt x="3116838" y="1952318"/>
                  </a:cubicBezTo>
                  <a:cubicBezTo>
                    <a:pt x="3116838" y="1991257"/>
                    <a:pt x="3182156" y="2072419"/>
                    <a:pt x="3190579" y="2085053"/>
                  </a:cubicBezTo>
                  <a:lnTo>
                    <a:pt x="3220076" y="2129298"/>
                  </a:lnTo>
                  <a:cubicBezTo>
                    <a:pt x="3229908" y="2144047"/>
                    <a:pt x="3237039" y="2161010"/>
                    <a:pt x="3249573" y="2173544"/>
                  </a:cubicBezTo>
                  <a:lnTo>
                    <a:pt x="3293818" y="2217789"/>
                  </a:lnTo>
                  <a:lnTo>
                    <a:pt x="3323315" y="2306279"/>
                  </a:lnTo>
                  <a:cubicBezTo>
                    <a:pt x="3328231" y="2321027"/>
                    <a:pt x="3334292" y="2335442"/>
                    <a:pt x="3338063" y="2350524"/>
                  </a:cubicBezTo>
                  <a:cubicBezTo>
                    <a:pt x="3342979" y="2370189"/>
                    <a:pt x="3344827" y="2390887"/>
                    <a:pt x="3352812" y="2409518"/>
                  </a:cubicBezTo>
                  <a:cubicBezTo>
                    <a:pt x="3359794" y="2425810"/>
                    <a:pt x="3372477" y="2439015"/>
                    <a:pt x="3382309" y="2453763"/>
                  </a:cubicBezTo>
                  <a:cubicBezTo>
                    <a:pt x="3429782" y="2596185"/>
                    <a:pt x="3353656" y="2374756"/>
                    <a:pt x="3426554" y="2557002"/>
                  </a:cubicBezTo>
                  <a:cubicBezTo>
                    <a:pt x="3438101" y="2585870"/>
                    <a:pt x="3446218" y="2615995"/>
                    <a:pt x="3456050" y="2645492"/>
                  </a:cubicBezTo>
                  <a:cubicBezTo>
                    <a:pt x="3460966" y="2660240"/>
                    <a:pt x="3462175" y="2676802"/>
                    <a:pt x="3470799" y="2689737"/>
                  </a:cubicBezTo>
                  <a:lnTo>
                    <a:pt x="3500296" y="2733982"/>
                  </a:lnTo>
                  <a:cubicBezTo>
                    <a:pt x="3533508" y="2833622"/>
                    <a:pt x="3487448" y="2725620"/>
                    <a:pt x="3559289" y="2807724"/>
                  </a:cubicBezTo>
                  <a:cubicBezTo>
                    <a:pt x="3559298" y="2807734"/>
                    <a:pt x="3633027" y="2918332"/>
                    <a:pt x="3647779" y="2940460"/>
                  </a:cubicBezTo>
                  <a:cubicBezTo>
                    <a:pt x="3657611" y="2955208"/>
                    <a:pt x="3671671" y="2967889"/>
                    <a:pt x="3677276" y="2984705"/>
                  </a:cubicBezTo>
                  <a:cubicBezTo>
                    <a:pt x="3682192" y="2999453"/>
                    <a:pt x="3684475" y="3015360"/>
                    <a:pt x="3692025" y="3028950"/>
                  </a:cubicBezTo>
                  <a:cubicBezTo>
                    <a:pt x="3787323" y="3200485"/>
                    <a:pt x="3723093" y="3033663"/>
                    <a:pt x="3780515" y="3205931"/>
                  </a:cubicBezTo>
                  <a:lnTo>
                    <a:pt x="3795263" y="3250176"/>
                  </a:lnTo>
                  <a:cubicBezTo>
                    <a:pt x="3787082" y="3299264"/>
                    <a:pt x="3791483" y="3347504"/>
                    <a:pt x="3751018" y="3382911"/>
                  </a:cubicBezTo>
                  <a:cubicBezTo>
                    <a:pt x="3724339" y="3406256"/>
                    <a:pt x="3692025" y="3422240"/>
                    <a:pt x="3662528" y="3441905"/>
                  </a:cubicBezTo>
                  <a:lnTo>
                    <a:pt x="3618283" y="3471402"/>
                  </a:lnTo>
                  <a:cubicBezTo>
                    <a:pt x="3603535" y="3481234"/>
                    <a:pt x="3588218" y="3490263"/>
                    <a:pt x="3574038" y="3500898"/>
                  </a:cubicBezTo>
                  <a:lnTo>
                    <a:pt x="3517503" y="3543300"/>
                  </a:lnTo>
                  <a:lnTo>
                    <a:pt x="3464813" y="3543300"/>
                  </a:lnTo>
                  <a:lnTo>
                    <a:pt x="3448604" y="3538307"/>
                  </a:lnTo>
                  <a:cubicBezTo>
                    <a:pt x="3441391" y="3535136"/>
                    <a:pt x="3434202" y="3531786"/>
                    <a:pt x="3426554" y="3530395"/>
                  </a:cubicBezTo>
                  <a:cubicBezTo>
                    <a:pt x="3387558" y="3523305"/>
                    <a:pt x="3347896" y="3520563"/>
                    <a:pt x="3308567" y="3515647"/>
                  </a:cubicBezTo>
                  <a:cubicBezTo>
                    <a:pt x="3107006" y="3520563"/>
                    <a:pt x="2905504" y="3530395"/>
                    <a:pt x="2703883" y="3530395"/>
                  </a:cubicBezTo>
                  <a:cubicBezTo>
                    <a:pt x="2605438" y="3530395"/>
                    <a:pt x="2507360" y="3515647"/>
                    <a:pt x="2408915" y="3515647"/>
                  </a:cubicBezTo>
                  <a:cubicBezTo>
                    <a:pt x="2261349" y="3515647"/>
                    <a:pt x="2113947" y="3525479"/>
                    <a:pt x="1966463" y="3530395"/>
                  </a:cubicBezTo>
                  <a:lnTo>
                    <a:pt x="1863228" y="3543300"/>
                  </a:lnTo>
                  <a:lnTo>
                    <a:pt x="1328262" y="3543300"/>
                  </a:lnTo>
                  <a:lnTo>
                    <a:pt x="1282416" y="3540399"/>
                  </a:lnTo>
                  <a:cubicBezTo>
                    <a:pt x="1179713" y="3533637"/>
                    <a:pt x="1023601" y="3521966"/>
                    <a:pt x="963573" y="3515647"/>
                  </a:cubicBezTo>
                  <a:cubicBezTo>
                    <a:pt x="929002" y="3512008"/>
                    <a:pt x="894747" y="3505814"/>
                    <a:pt x="860334" y="3500898"/>
                  </a:cubicBezTo>
                  <a:lnTo>
                    <a:pt x="476876" y="3515647"/>
                  </a:lnTo>
                  <a:cubicBezTo>
                    <a:pt x="419789" y="3518575"/>
                    <a:pt x="363364" y="3523111"/>
                    <a:pt x="307022" y="3528334"/>
                  </a:cubicBezTo>
                  <a:lnTo>
                    <a:pt x="156241" y="3543300"/>
                  </a:lnTo>
                  <a:lnTo>
                    <a:pt x="68606" y="3543300"/>
                  </a:lnTo>
                  <a:lnTo>
                    <a:pt x="36244" y="3540407"/>
                  </a:lnTo>
                  <a:cubicBezTo>
                    <a:pt x="25390" y="3538476"/>
                    <a:pt x="14882" y="3535372"/>
                    <a:pt x="4928" y="3530395"/>
                  </a:cubicBezTo>
                  <a:cubicBezTo>
                    <a:pt x="-8977" y="3523443"/>
                    <a:pt x="9965" y="3498289"/>
                    <a:pt x="19676" y="3486150"/>
                  </a:cubicBezTo>
                  <a:cubicBezTo>
                    <a:pt x="48611" y="3449981"/>
                    <a:pt x="97689" y="3449900"/>
                    <a:pt x="137663" y="3441905"/>
                  </a:cubicBezTo>
                  <a:cubicBezTo>
                    <a:pt x="147495" y="3427157"/>
                    <a:pt x="154626" y="3410194"/>
                    <a:pt x="167160" y="3397660"/>
                  </a:cubicBezTo>
                  <a:cubicBezTo>
                    <a:pt x="202218" y="3362602"/>
                    <a:pt x="256084" y="3353270"/>
                    <a:pt x="299896" y="3338666"/>
                  </a:cubicBezTo>
                  <a:lnTo>
                    <a:pt x="344141" y="3323918"/>
                  </a:lnTo>
                  <a:lnTo>
                    <a:pt x="388386" y="3309169"/>
                  </a:lnTo>
                  <a:lnTo>
                    <a:pt x="432631" y="3294421"/>
                  </a:lnTo>
                  <a:cubicBezTo>
                    <a:pt x="432783" y="3293511"/>
                    <a:pt x="446839" y="3180797"/>
                    <a:pt x="462128" y="3161686"/>
                  </a:cubicBezTo>
                  <a:cubicBezTo>
                    <a:pt x="488738" y="3128423"/>
                    <a:pt x="528630" y="3127936"/>
                    <a:pt x="565367" y="3117440"/>
                  </a:cubicBezTo>
                  <a:cubicBezTo>
                    <a:pt x="671175" y="3087209"/>
                    <a:pt x="533445" y="3117925"/>
                    <a:pt x="683354" y="3087944"/>
                  </a:cubicBezTo>
                  <a:cubicBezTo>
                    <a:pt x="698102" y="3078112"/>
                    <a:pt x="716526" y="3072288"/>
                    <a:pt x="727599" y="3058447"/>
                  </a:cubicBezTo>
                  <a:cubicBezTo>
                    <a:pt x="750867" y="3029362"/>
                    <a:pt x="730400" y="2990679"/>
                    <a:pt x="771844" y="2969957"/>
                  </a:cubicBezTo>
                  <a:cubicBezTo>
                    <a:pt x="798591" y="2956584"/>
                    <a:pt x="830837" y="2960124"/>
                    <a:pt x="860334" y="2955208"/>
                  </a:cubicBezTo>
                  <a:cubicBezTo>
                    <a:pt x="865250" y="2891298"/>
                    <a:pt x="847977" y="2821564"/>
                    <a:pt x="875083" y="2763479"/>
                  </a:cubicBezTo>
                  <a:cubicBezTo>
                    <a:pt x="888231" y="2735304"/>
                    <a:pt x="934076" y="2743814"/>
                    <a:pt x="963573" y="2733982"/>
                  </a:cubicBezTo>
                  <a:lnTo>
                    <a:pt x="1052063" y="2704486"/>
                  </a:lnTo>
                  <a:cubicBezTo>
                    <a:pt x="1066812" y="2699570"/>
                    <a:pt x="1083374" y="2698361"/>
                    <a:pt x="1096309" y="2689737"/>
                  </a:cubicBezTo>
                  <a:lnTo>
                    <a:pt x="1140554" y="2660240"/>
                  </a:lnTo>
                  <a:cubicBezTo>
                    <a:pt x="1145470" y="2645492"/>
                    <a:pt x="1168800" y="2623708"/>
                    <a:pt x="1155302" y="2615995"/>
                  </a:cubicBezTo>
                  <a:cubicBezTo>
                    <a:pt x="1120889" y="2596331"/>
                    <a:pt x="1075553" y="2611676"/>
                    <a:pt x="1037315" y="2601247"/>
                  </a:cubicBezTo>
                  <a:cubicBezTo>
                    <a:pt x="1009083" y="2593547"/>
                    <a:pt x="966341" y="2545021"/>
                    <a:pt x="948825" y="2527505"/>
                  </a:cubicBezTo>
                  <a:cubicBezTo>
                    <a:pt x="942100" y="2507332"/>
                    <a:pt x="937557" y="2493500"/>
                    <a:pt x="934605" y="2484404"/>
                  </a:cubicBezTo>
                  <a:lnTo>
                    <a:pt x="931765" y="2475467"/>
                  </a:lnTo>
                  <a:lnTo>
                    <a:pt x="931289" y="2473823"/>
                  </a:lnTo>
                  <a:cubicBezTo>
                    <a:pt x="930229" y="2470395"/>
                    <a:pt x="929582" y="2468492"/>
                    <a:pt x="929938" y="2469721"/>
                  </a:cubicBezTo>
                  <a:lnTo>
                    <a:pt x="931765" y="2475467"/>
                  </a:lnTo>
                  <a:lnTo>
                    <a:pt x="935122" y="2487079"/>
                  </a:lnTo>
                  <a:cubicBezTo>
                    <a:pt x="940317" y="2506576"/>
                    <a:pt x="942705" y="2524800"/>
                    <a:pt x="904579" y="2439015"/>
                  </a:cubicBezTo>
                  <a:cubicBezTo>
                    <a:pt x="891951" y="2410602"/>
                    <a:pt x="884915" y="2380021"/>
                    <a:pt x="875083" y="2350524"/>
                  </a:cubicBezTo>
                  <a:lnTo>
                    <a:pt x="830838" y="2217789"/>
                  </a:lnTo>
                  <a:lnTo>
                    <a:pt x="801341" y="2129298"/>
                  </a:lnTo>
                  <a:lnTo>
                    <a:pt x="786592" y="2085053"/>
                  </a:lnTo>
                  <a:cubicBezTo>
                    <a:pt x="839793" y="2049587"/>
                    <a:pt x="878914" y="2027686"/>
                    <a:pt x="919328" y="1967066"/>
                  </a:cubicBezTo>
                  <a:cubicBezTo>
                    <a:pt x="929160" y="1952318"/>
                    <a:pt x="935485" y="1934493"/>
                    <a:pt x="948825" y="1922821"/>
                  </a:cubicBezTo>
                  <a:cubicBezTo>
                    <a:pt x="975504" y="1899477"/>
                    <a:pt x="1037315" y="1863828"/>
                    <a:pt x="1037315" y="1863828"/>
                  </a:cubicBezTo>
                  <a:lnTo>
                    <a:pt x="1096309" y="1775337"/>
                  </a:lnTo>
                  <a:cubicBezTo>
                    <a:pt x="1106141" y="1760589"/>
                    <a:pt x="1120200" y="1747907"/>
                    <a:pt x="1125805" y="1731092"/>
                  </a:cubicBezTo>
                  <a:cubicBezTo>
                    <a:pt x="1147150" y="1667060"/>
                    <a:pt x="1129561" y="1697840"/>
                    <a:pt x="1184799" y="1642602"/>
                  </a:cubicBezTo>
                  <a:cubicBezTo>
                    <a:pt x="1189715" y="1627854"/>
                    <a:pt x="1190924" y="1611292"/>
                    <a:pt x="1199547" y="1598357"/>
                  </a:cubicBezTo>
                  <a:cubicBezTo>
                    <a:pt x="1222261" y="1564286"/>
                    <a:pt x="1255387" y="1546381"/>
                    <a:pt x="1288038" y="1524615"/>
                  </a:cubicBezTo>
                  <a:cubicBezTo>
                    <a:pt x="1356863" y="1421376"/>
                    <a:pt x="1317534" y="1455788"/>
                    <a:pt x="1391276" y="1406628"/>
                  </a:cubicBezTo>
                  <a:cubicBezTo>
                    <a:pt x="1396192" y="1391879"/>
                    <a:pt x="1398475" y="1375972"/>
                    <a:pt x="1406025" y="1362382"/>
                  </a:cubicBezTo>
                  <a:cubicBezTo>
                    <a:pt x="1450127" y="1282998"/>
                    <a:pt x="1455519" y="1283391"/>
                    <a:pt x="1509263" y="1229647"/>
                  </a:cubicBezTo>
                  <a:cubicBezTo>
                    <a:pt x="1535223" y="1151771"/>
                    <a:pt x="1515389" y="1198335"/>
                    <a:pt x="1583005" y="1096911"/>
                  </a:cubicBezTo>
                  <a:lnTo>
                    <a:pt x="1612502" y="1052666"/>
                  </a:lnTo>
                  <a:lnTo>
                    <a:pt x="1656747" y="919931"/>
                  </a:lnTo>
                  <a:lnTo>
                    <a:pt x="1671496" y="875686"/>
                  </a:lnTo>
                  <a:cubicBezTo>
                    <a:pt x="1668026" y="861805"/>
                    <a:pt x="1651615" y="789755"/>
                    <a:pt x="1641999" y="772447"/>
                  </a:cubicBezTo>
                  <a:cubicBezTo>
                    <a:pt x="1624783" y="741458"/>
                    <a:pt x="1583005" y="683957"/>
                    <a:pt x="1583005" y="683957"/>
                  </a:cubicBezTo>
                  <a:lnTo>
                    <a:pt x="1538760" y="551221"/>
                  </a:lnTo>
                  <a:cubicBezTo>
                    <a:pt x="1533844" y="536473"/>
                    <a:pt x="1527783" y="522058"/>
                    <a:pt x="1524012" y="506976"/>
                  </a:cubicBezTo>
                  <a:lnTo>
                    <a:pt x="1509263" y="447982"/>
                  </a:lnTo>
                  <a:cubicBezTo>
                    <a:pt x="1514179" y="354576"/>
                    <a:pt x="1511374" y="260441"/>
                    <a:pt x="1524012" y="167763"/>
                  </a:cubicBezTo>
                  <a:cubicBezTo>
                    <a:pt x="1526407" y="150200"/>
                    <a:pt x="1545582" y="139372"/>
                    <a:pt x="1553509" y="123518"/>
                  </a:cubicBezTo>
                  <a:cubicBezTo>
                    <a:pt x="1560461" y="109613"/>
                    <a:pt x="1557264" y="90266"/>
                    <a:pt x="1568257" y="79273"/>
                  </a:cubicBezTo>
                  <a:cubicBezTo>
                    <a:pt x="1579250" y="68280"/>
                    <a:pt x="1598912" y="72074"/>
                    <a:pt x="1612502" y="64524"/>
                  </a:cubicBezTo>
                  <a:cubicBezTo>
                    <a:pt x="1643491" y="47308"/>
                    <a:pt x="1671495" y="25195"/>
                    <a:pt x="1700992" y="5531"/>
                  </a:cubicBezTo>
                  <a:lnTo>
                    <a:pt x="1709289"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1" name="Rectangle 30"/>
            <p:cNvSpPr/>
            <p:nvPr/>
          </p:nvSpPr>
          <p:spPr>
            <a:xfrm>
              <a:off x="3631922" y="2307816"/>
              <a:ext cx="4797468" cy="2958502"/>
            </a:xfrm>
            <a:prstGeom prst="rect">
              <a:avLst/>
            </a:prstGeom>
          </p:spPr>
          <p:txBody>
            <a:bodyPr wrap="square">
              <a:spAutoFit/>
            </a:bodyPr>
            <a:lstStyle/>
            <a:p>
              <a:pPr algn="just">
                <a:lnSpc>
                  <a:spcPct val="150000"/>
                </a:lnSpc>
                <a:spcAft>
                  <a:spcPts val="0"/>
                </a:spcAft>
              </a:pPr>
              <a:r>
                <a:rPr lang="vi-VN" sz="3200" b="1" dirty="0" smtClean="0">
                  <a:latin typeface="Times New Roman" panose="02020603050405020304" pitchFamily="18" charset="0"/>
                  <a:ea typeface="Times New Roman" panose="02020603050405020304" pitchFamily="18" charset="0"/>
                </a:rPr>
                <a:t>Bài </a:t>
              </a:r>
              <a:r>
                <a:rPr lang="vi-VN" sz="3200" b="1" dirty="0">
                  <a:latin typeface="Times New Roman" panose="02020603050405020304" pitchFamily="18" charset="0"/>
                  <a:ea typeface="Times New Roman" panose="02020603050405020304" pitchFamily="18" charset="0"/>
                </a:rPr>
                <a:t>tập 1: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chòe</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chúa</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6755018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2" name="Rectangle 1"/>
          <p:cNvSpPr/>
          <p:nvPr/>
        </p:nvSpPr>
        <p:spPr>
          <a:xfrm>
            <a:off x="5242302" y="0"/>
            <a:ext cx="1694695" cy="66120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687855656"/>
              </p:ext>
            </p:extLst>
          </p:nvPr>
        </p:nvGraphicFramePr>
        <p:xfrm>
          <a:off x="337780" y="870155"/>
          <a:ext cx="11503740" cy="5486400"/>
        </p:xfrm>
        <a:graphic>
          <a:graphicData uri="http://schemas.openxmlformats.org/drawingml/2006/table">
            <a:tbl>
              <a:tblPr firstRow="1" firstCol="1" lastRow="1" lastCol="1" bandRow="1" bandCol="1"/>
              <a:tblGrid>
                <a:gridCol w="2284689">
                  <a:extLst>
                    <a:ext uri="{9D8B030D-6E8A-4147-A177-3AD203B41FA5}">
                      <a16:colId xmlns:a16="http://schemas.microsoft.com/office/drawing/2014/main" val="531552235"/>
                    </a:ext>
                  </a:extLst>
                </a:gridCol>
                <a:gridCol w="3459387">
                  <a:extLst>
                    <a:ext uri="{9D8B030D-6E8A-4147-A177-3AD203B41FA5}">
                      <a16:colId xmlns:a16="http://schemas.microsoft.com/office/drawing/2014/main" val="1030860364"/>
                    </a:ext>
                  </a:extLst>
                </a:gridCol>
                <a:gridCol w="2706749">
                  <a:extLst>
                    <a:ext uri="{9D8B030D-6E8A-4147-A177-3AD203B41FA5}">
                      <a16:colId xmlns:a16="http://schemas.microsoft.com/office/drawing/2014/main" val="3645926168"/>
                    </a:ext>
                  </a:extLst>
                </a:gridCol>
                <a:gridCol w="3052915">
                  <a:extLst>
                    <a:ext uri="{9D8B030D-6E8A-4147-A177-3AD203B41FA5}">
                      <a16:colId xmlns:a16="http://schemas.microsoft.com/office/drawing/2014/main" val="3017164504"/>
                    </a:ext>
                  </a:extLst>
                </a:gridCol>
              </a:tblGrid>
              <a:tr h="120937">
                <a:tc gridSpan="4">
                  <a:txBody>
                    <a:bodyPr/>
                    <a:lstStyle/>
                    <a:p>
                      <a:pPr algn="ctr">
                        <a:spcAft>
                          <a:spcPts val="0"/>
                        </a:spcAft>
                        <a:tabLst>
                          <a:tab pos="1386840" algn="l"/>
                        </a:tabLst>
                      </a:pPr>
                      <a:r>
                        <a:rPr lang="en-US" sz="2000" b="1" dirty="0">
                          <a:solidFill>
                            <a:srgbClr val="FF0000"/>
                          </a:solidFill>
                          <a:effectLst/>
                          <a:latin typeface="Times New Roman" panose="02020603050405020304" pitchFamily="18" charset="0"/>
                          <a:ea typeface="MS Mincho"/>
                        </a:rPr>
                        <a:t>PHIẾU ĐÁNH GIÁ TIÊU CHÍ</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4798930"/>
                  </a:ext>
                </a:extLst>
              </a:tr>
              <a:tr h="120937">
                <a:tc gridSpan="4">
                  <a:txBody>
                    <a:bodyPr/>
                    <a:lstStyle/>
                    <a:p>
                      <a:pPr>
                        <a:spcAft>
                          <a:spcPts val="0"/>
                        </a:spcAft>
                        <a:tabLst>
                          <a:tab pos="1386840" algn="l"/>
                        </a:tabLst>
                      </a:pPr>
                      <a:r>
                        <a:rPr lang="en-US" sz="2000" b="1" dirty="0">
                          <a:solidFill>
                            <a:srgbClr val="FF0000"/>
                          </a:solidFill>
                          <a:effectLst/>
                          <a:latin typeface="Times New Roman" panose="02020603050405020304" pitchFamily="18" charset="0"/>
                          <a:ea typeface="MS Mincho"/>
                        </a:rPr>
                        <a:t>                                         NHÓM............................</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0838538"/>
                  </a:ext>
                </a:extLst>
              </a:tr>
              <a:tr h="241873">
                <a:tc>
                  <a:txBody>
                    <a:bodyPr/>
                    <a:lstStyle/>
                    <a:p>
                      <a:pPr>
                        <a:spcAft>
                          <a:spcPts val="0"/>
                        </a:spcAft>
                        <a:tabLst>
                          <a:tab pos="1386840" algn="l"/>
                        </a:tabLst>
                      </a:pPr>
                      <a:r>
                        <a:rPr lang="en-US" sz="2000" i="1" dirty="0">
                          <a:effectLst/>
                          <a:latin typeface="Times New Roman" panose="02020603050405020304" pitchFamily="18" charset="0"/>
                          <a:ea typeface="MS Mincho"/>
                        </a:rPr>
                        <a:t>TIÊU CHÍ</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smtClean="0">
                          <a:effectLst/>
                          <a:latin typeface="Times New Roman" panose="02020603050405020304" pitchFamily="18" charset="0"/>
                          <a:ea typeface="MS Mincho"/>
                        </a:rPr>
                        <a:t>đạt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Đạt</a:t>
                      </a:r>
                      <a:r>
                        <a:rPr lang="en-US" sz="2000" i="1" dirty="0">
                          <a:effectLst/>
                          <a:latin typeface="Times New Roman" panose="02020603050405020304" pitchFamily="18" charset="0"/>
                          <a:ea typeface="MS Mincho"/>
                        </a:rPr>
                        <a:t> </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smtClean="0">
                          <a:effectLst/>
                          <a:latin typeface="Times New Roman" panose="02020603050405020304" pitchFamily="18" charset="0"/>
                          <a:ea typeface="MS Mincho"/>
                        </a:rPr>
                        <a:t>Tốt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217366"/>
                  </a:ext>
                </a:extLst>
              </a:tr>
              <a:tr h="362810">
                <a:tc>
                  <a:txBody>
                    <a:bodyPr/>
                    <a:lstStyle/>
                    <a:p>
                      <a:pPr>
                        <a:spcAft>
                          <a:spcPts val="0"/>
                        </a:spcAft>
                        <a:tabLst>
                          <a:tab pos="1386840" algn="l"/>
                        </a:tabLst>
                      </a:pPr>
                      <a:r>
                        <a:rPr lang="en-US" sz="2000" i="1" dirty="0">
                          <a:effectLst/>
                          <a:latin typeface="Times New Roman" panose="02020603050405020304" pitchFamily="18" charset="0"/>
                          <a:ea typeface="MS Mincho"/>
                        </a:rPr>
                        <a:t>1.Nội dung </a:t>
                      </a:r>
                      <a:r>
                        <a:rPr lang="en-US" sz="2000" i="1" dirty="0" err="1">
                          <a:effectLst/>
                          <a:latin typeface="Times New Roman" panose="02020603050405020304" pitchFamily="18" charset="0"/>
                          <a:ea typeface="MS Mincho"/>
                        </a:rPr>
                        <a:t>truyện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kể</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Trong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vai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nhân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vật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kể</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đầy</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đủ</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các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sự</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việc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chính</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người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hiểu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được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câu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chuyện</a:t>
                      </a:r>
                      <a:r>
                        <a:rPr lang="en-US" sz="2000" i="1" dirty="0">
                          <a:effectLst/>
                          <a:latin typeface="Times New Roman" panose="02020603050405020304" pitchFamily="18" charset="0"/>
                          <a:ea typeface="MS Mincho"/>
                        </a:rPr>
                        <a:t> (1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Trong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vai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nhân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vật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kể</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đầy</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đủ</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chính</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xác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câu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chuyện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cổ</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tích</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lựa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chọn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người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hiểu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được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câu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chuyện</a:t>
                      </a:r>
                      <a:r>
                        <a:rPr lang="en-US" sz="2000" i="1" dirty="0">
                          <a:effectLst/>
                          <a:latin typeface="Times New Roman" panose="02020603050405020304" pitchFamily="18" charset="0"/>
                          <a:ea typeface="MS Mincho"/>
                        </a:rPr>
                        <a:t> (2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a:effectLst/>
                          <a:latin typeface="Times New Roman" panose="02020603050405020304" pitchFamily="18" charset="0"/>
                          <a:ea typeface="MS Mincho"/>
                        </a:rPr>
                        <a:t>Kể thu hút người nghe, có sáng tạo, làm cho câu chuyện hấp dẫn</a:t>
                      </a:r>
                      <a:endParaRPr lang="en-US" sz="2000">
                        <a:effectLst/>
                        <a:latin typeface="Times New Roman" panose="02020603050405020304" pitchFamily="18" charset="0"/>
                        <a:ea typeface="Times New Roman" panose="02020603050405020304" pitchFamily="18" charset="0"/>
                      </a:endParaRPr>
                    </a:p>
                    <a:p>
                      <a:pPr>
                        <a:spcAft>
                          <a:spcPts val="0"/>
                        </a:spcAft>
                        <a:tabLst>
                          <a:tab pos="1386840" algn="l"/>
                        </a:tabLst>
                      </a:pPr>
                      <a:r>
                        <a:rPr lang="en-US" sz="2000" i="1">
                          <a:effectLst/>
                          <a:latin typeface="Times New Roman" panose="02020603050405020304" pitchFamily="18" charset="0"/>
                          <a:ea typeface="MS Mincho"/>
                        </a:rPr>
                        <a:t>(3- 4 điểm)</a:t>
                      </a:r>
                      <a:endParaRPr lang="en-US" sz="200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7771930"/>
                  </a:ext>
                </a:extLst>
              </a:tr>
              <a:tr h="241873">
                <a:tc>
                  <a:txBody>
                    <a:bodyPr/>
                    <a:lstStyle/>
                    <a:p>
                      <a:pPr>
                        <a:spcAft>
                          <a:spcPts val="0"/>
                        </a:spcAft>
                        <a:tabLst>
                          <a:tab pos="1386840" algn="l"/>
                        </a:tabLst>
                      </a:pPr>
                      <a:r>
                        <a:rPr lang="en-US" sz="2000" i="1" dirty="0">
                          <a:effectLst/>
                          <a:latin typeface="Times New Roman" panose="02020603050405020304" pitchFamily="18" charset="0"/>
                          <a:ea typeface="MS Mincho"/>
                        </a:rPr>
                        <a:t>2. </a:t>
                      </a: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to, </a:t>
                      </a:r>
                      <a:r>
                        <a:rPr lang="en-US" sz="2000" i="1" dirty="0" err="1">
                          <a:effectLst/>
                          <a:latin typeface="Times New Roman" panose="02020603050405020304" pitchFamily="18" charset="0"/>
                          <a:ea typeface="MS Mincho"/>
                        </a:rPr>
                        <a:t>rõ</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ràng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truyền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cảm</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nhỏ</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khó</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lặp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lại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ngập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ngừng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nhiều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lần</a:t>
                      </a:r>
                      <a:r>
                        <a:rPr lang="en-US" sz="2000" i="1" dirty="0">
                          <a:effectLst/>
                          <a:latin typeface="Times New Roman" panose="02020603050405020304" pitchFamily="18" charset="0"/>
                          <a:ea typeface="MS Mincho"/>
                        </a:rPr>
                        <a:t>.(0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to, </a:t>
                      </a:r>
                      <a:r>
                        <a:rPr lang="en-US" sz="2000" i="1" dirty="0" err="1">
                          <a:effectLst/>
                          <a:latin typeface="Times New Roman" panose="02020603050405020304" pitchFamily="18" charset="0"/>
                          <a:ea typeface="MS Mincho"/>
                        </a:rPr>
                        <a:t>nhưng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đôi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chỗ</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lặp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lại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hoặc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ngập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ngừng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một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câu</a:t>
                      </a:r>
                      <a:r>
                        <a:rPr lang="en-US" sz="2000" i="1" dirty="0">
                          <a:effectLst/>
                          <a:latin typeface="Times New Roman" panose="02020603050405020304" pitchFamily="18" charset="0"/>
                          <a:ea typeface="MS Mincho"/>
                        </a:rPr>
                        <a:t>. (1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to, </a:t>
                      </a:r>
                      <a:r>
                        <a:rPr lang="en-US" sz="2000" i="1" dirty="0" err="1">
                          <a:effectLst/>
                          <a:latin typeface="Times New Roman" panose="02020603050405020304" pitchFamily="18" charset="0"/>
                          <a:ea typeface="MS Mincho"/>
                        </a:rPr>
                        <a:t>truyền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cảm</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hầu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như</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không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lặp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lại</a:t>
                      </a:r>
                      <a:r>
                        <a:rPr lang="en-US" sz="2000" i="1" dirty="0">
                          <a:effectLst/>
                          <a:latin typeface="Times New Roman" panose="02020603050405020304" pitchFamily="18" charset="0"/>
                          <a:ea typeface="MS Mincho"/>
                        </a:rPr>
                        <a:t> hay </a:t>
                      </a:r>
                      <a:r>
                        <a:rPr lang="en-US" sz="2000" i="1" dirty="0" err="1">
                          <a:effectLst/>
                          <a:latin typeface="Times New Roman" panose="02020603050405020304" pitchFamily="18" charset="0"/>
                          <a:ea typeface="MS Mincho"/>
                        </a:rPr>
                        <a:t>ngập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ngừng</a:t>
                      </a:r>
                      <a:r>
                        <a:rPr lang="en-US" sz="2000" i="1" dirty="0">
                          <a:effectLst/>
                          <a:latin typeface="Times New Roman" panose="02020603050405020304" pitchFamily="18" charset="0"/>
                          <a:ea typeface="MS Mincho"/>
                        </a:rPr>
                        <a:t> (2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2311264"/>
                  </a:ext>
                </a:extLst>
              </a:tr>
              <a:tr h="362810">
                <a:tc>
                  <a:txBody>
                    <a:bodyPr/>
                    <a:lstStyle/>
                    <a:p>
                      <a:pPr>
                        <a:spcAft>
                          <a:spcPts val="0"/>
                        </a:spcAft>
                        <a:tabLst>
                          <a:tab pos="1386840" algn="l"/>
                        </a:tabLst>
                      </a:pPr>
                      <a:r>
                        <a:rPr lang="en-US" sz="2000" i="1" dirty="0">
                          <a:effectLst/>
                          <a:latin typeface="Times New Roman" panose="02020603050405020304" pitchFamily="18" charset="0"/>
                          <a:ea typeface="MS Mincho"/>
                        </a:rPr>
                        <a:t>3. </a:t>
                      </a:r>
                      <a:r>
                        <a:rPr lang="en-US" sz="2000" i="1" dirty="0" err="1">
                          <a:effectLst/>
                          <a:latin typeface="Times New Roman" panose="02020603050405020304" pitchFamily="18" charset="0"/>
                          <a:ea typeface="MS Mincho"/>
                        </a:rPr>
                        <a:t>Sử</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dụng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yếu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tố</a:t>
                      </a:r>
                      <a:r>
                        <a:rPr lang="en-US" sz="2000" i="1" dirty="0">
                          <a:effectLst/>
                          <a:latin typeface="Times New Roman" panose="02020603050405020304" pitchFamily="18" charset="0"/>
                          <a:ea typeface="MS Mincho"/>
                        </a:rPr>
                        <a:t> phi </a:t>
                      </a:r>
                      <a:r>
                        <a:rPr lang="en-US" sz="2000" i="1" dirty="0" err="1">
                          <a:effectLst/>
                          <a:latin typeface="Times New Roman" panose="02020603050405020304" pitchFamily="18" charset="0"/>
                          <a:ea typeface="MS Mincho"/>
                        </a:rPr>
                        <a:t>ngôn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ngữ</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điệu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bộ</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cử</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chỉ</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nét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mặt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ánh</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mắt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phù</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hợp</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Điệu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bộ</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thiếu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tự</a:t>
                      </a:r>
                      <a:r>
                        <a:rPr lang="en-US" sz="2000" i="1" dirty="0">
                          <a:effectLst/>
                          <a:latin typeface="Times New Roman" panose="02020603050405020304" pitchFamily="18" charset="0"/>
                          <a:ea typeface="MS Mincho"/>
                        </a:rPr>
                        <a:t> tin, </a:t>
                      </a:r>
                      <a:r>
                        <a:rPr lang="en-US" sz="2000" i="1" dirty="0" err="1">
                          <a:effectLst/>
                          <a:latin typeface="Times New Roman" panose="02020603050405020304" pitchFamily="18" charset="0"/>
                          <a:ea typeface="MS Mincho"/>
                        </a:rPr>
                        <a:t>mắt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nhìn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người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nét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mặt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biểu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cảm</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hoặc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biểu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cảm</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không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phù</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hợp</a:t>
                      </a:r>
                      <a:r>
                        <a:rPr lang="en-US" sz="2000" i="1" dirty="0">
                          <a:effectLst/>
                          <a:latin typeface="Times New Roman" panose="02020603050405020304" pitchFamily="18" charset="0"/>
                          <a:ea typeface="MS Mincho"/>
                        </a:rPr>
                        <a:t>.(0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Điệu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bộ</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tự</a:t>
                      </a:r>
                      <a:r>
                        <a:rPr lang="en-US" sz="2000" i="1" dirty="0">
                          <a:effectLst/>
                          <a:latin typeface="Times New Roman" panose="02020603050405020304" pitchFamily="18" charset="0"/>
                          <a:ea typeface="MS Mincho"/>
                        </a:rPr>
                        <a:t> tin, </a:t>
                      </a:r>
                      <a:r>
                        <a:rPr lang="en-US" sz="2000" i="1" dirty="0" err="1">
                          <a:effectLst/>
                          <a:latin typeface="Times New Roman" panose="02020603050405020304" pitchFamily="18" charset="0"/>
                          <a:ea typeface="MS Mincho"/>
                        </a:rPr>
                        <a:t>mắt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chưa</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nhìn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người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biểu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cảm</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phù</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hợp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với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nội</a:t>
                      </a:r>
                      <a:r>
                        <a:rPr lang="en-US" sz="2000" i="1" dirty="0">
                          <a:effectLst/>
                          <a:latin typeface="Times New Roman" panose="02020603050405020304" pitchFamily="18" charset="0"/>
                          <a:ea typeface="MS Mincho"/>
                        </a:rPr>
                        <a:t> dung </a:t>
                      </a:r>
                      <a:r>
                        <a:rPr lang="en-US" sz="2000" i="1" dirty="0" err="1">
                          <a:effectLst/>
                          <a:latin typeface="Times New Roman" panose="02020603050405020304" pitchFamily="18" charset="0"/>
                          <a:ea typeface="MS Mincho"/>
                        </a:rPr>
                        <a:t>vấn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đề</a:t>
                      </a:r>
                      <a:r>
                        <a:rPr lang="en-US" sz="2000" i="1" dirty="0">
                          <a:effectLst/>
                          <a:latin typeface="Times New Roman" panose="02020603050405020304" pitchFamily="18" charset="0"/>
                          <a:ea typeface="MS Mincho"/>
                        </a:rPr>
                        <a:t> (1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Điệu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bộ</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tự</a:t>
                      </a:r>
                      <a:r>
                        <a:rPr lang="en-US" sz="2000" i="1" dirty="0">
                          <a:effectLst/>
                          <a:latin typeface="Times New Roman" panose="02020603050405020304" pitchFamily="18" charset="0"/>
                          <a:ea typeface="MS Mincho"/>
                        </a:rPr>
                        <a:t> tin, </a:t>
                      </a:r>
                      <a:r>
                        <a:rPr lang="en-US" sz="2000" i="1" dirty="0" err="1">
                          <a:effectLst/>
                          <a:latin typeface="Times New Roman" panose="02020603050405020304" pitchFamily="18" charset="0"/>
                          <a:ea typeface="MS Mincho"/>
                        </a:rPr>
                        <a:t>mắt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nhìn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người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nghe</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nét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mặt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sinh</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động</a:t>
                      </a:r>
                      <a:r>
                        <a:rPr lang="en-US" sz="2000" i="1" dirty="0">
                          <a:effectLst/>
                          <a:latin typeface="Times New Roman" panose="02020603050405020304" pitchFamily="18" charset="0"/>
                          <a:ea typeface="MS Mincho"/>
                        </a:rPr>
                        <a:t>.(2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403733"/>
                  </a:ext>
                </a:extLst>
              </a:tr>
              <a:tr h="241873">
                <a:tc>
                  <a:txBody>
                    <a:bodyPr/>
                    <a:lstStyle/>
                    <a:p>
                      <a:pPr>
                        <a:spcAft>
                          <a:spcPts val="0"/>
                        </a:spcAft>
                        <a:tabLst>
                          <a:tab pos="1386840" algn="l"/>
                        </a:tabLst>
                      </a:pPr>
                      <a:r>
                        <a:rPr lang="en-US" sz="2000" i="1" dirty="0">
                          <a:effectLst/>
                          <a:latin typeface="Times New Roman" panose="02020603050405020304" pitchFamily="18" charset="0"/>
                          <a:ea typeface="MS Mincho"/>
                        </a:rPr>
                        <a:t>4. </a:t>
                      </a:r>
                      <a:r>
                        <a:rPr lang="en-US" sz="2000" i="1" dirty="0" err="1">
                          <a:effectLst/>
                          <a:latin typeface="Times New Roman" panose="02020603050405020304" pitchFamily="18" charset="0"/>
                          <a:ea typeface="MS Mincho"/>
                        </a:rPr>
                        <a:t>Mở</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đầu</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kết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thúc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hợp</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lí</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Không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chào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hỏi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hoặc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không</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có</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kết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thúc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bài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.(0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Chào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hỏi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có</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kết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thúc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bài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.(1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1386840" algn="l"/>
                        </a:tabLst>
                      </a:pPr>
                      <a:r>
                        <a:rPr lang="en-US" sz="2000" i="1" dirty="0" err="1">
                          <a:effectLst/>
                          <a:latin typeface="Times New Roman" panose="02020603050405020304" pitchFamily="18" charset="0"/>
                          <a:ea typeface="MS Mincho"/>
                        </a:rPr>
                        <a:t>Chào</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hỏi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và</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có</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lời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kết</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thúc</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bài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nói</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ấn</a:t>
                      </a:r>
                      <a:r>
                        <a:rPr lang="en-US" sz="2000" i="1" dirty="0">
                          <a:effectLst/>
                          <a:latin typeface="Times New Roman" panose="02020603050405020304" pitchFamily="18" charset="0"/>
                          <a:ea typeface="MS Mincho"/>
                        </a:rPr>
                        <a:t> </a:t>
                      </a:r>
                      <a:r>
                        <a:rPr lang="en-US" sz="2000" i="1" dirty="0" err="1">
                          <a:effectLst/>
                          <a:latin typeface="Times New Roman" panose="02020603050405020304" pitchFamily="18" charset="0"/>
                          <a:ea typeface="MS Mincho"/>
                        </a:rPr>
                        <a:t>tượng</a:t>
                      </a:r>
                      <a:r>
                        <a:rPr lang="en-US" sz="2000" i="1" dirty="0">
                          <a:effectLst/>
                          <a:latin typeface="Times New Roman" panose="02020603050405020304" pitchFamily="18" charset="0"/>
                          <a:ea typeface="MS Mincho"/>
                        </a:rPr>
                        <a:t>. (2 </a:t>
                      </a:r>
                      <a:r>
                        <a:rPr lang="en-US" sz="2000" i="1" dirty="0" err="1">
                          <a:effectLst/>
                          <a:latin typeface="Times New Roman" panose="02020603050405020304" pitchFamily="18" charset="0"/>
                          <a:ea typeface="MS Mincho"/>
                        </a:rPr>
                        <a:t>điểm</a:t>
                      </a:r>
                      <a:r>
                        <a:rPr lang="en-US" sz="2000" i="1" dirty="0">
                          <a:effectLst/>
                          <a:latin typeface="Times New Roman" panose="02020603050405020304" pitchFamily="18" charset="0"/>
                          <a:ea typeface="MS Mincho"/>
                        </a:rPr>
                        <a:t>)</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299780"/>
                  </a:ext>
                </a:extLst>
              </a:tr>
              <a:tr h="120937">
                <a:tc gridSpan="4">
                  <a:txBody>
                    <a:bodyPr/>
                    <a:lstStyle/>
                    <a:p>
                      <a:pPr algn="r">
                        <a:spcAft>
                          <a:spcPts val="0"/>
                        </a:spcAft>
                        <a:tabLst>
                          <a:tab pos="1386840" algn="l"/>
                        </a:tabLst>
                      </a:pPr>
                      <a:r>
                        <a:rPr lang="en-US" sz="2000" b="1" dirty="0" err="1">
                          <a:effectLst/>
                          <a:latin typeface="Times New Roman" panose="02020603050405020304" pitchFamily="18" charset="0"/>
                          <a:ea typeface="MS Mincho"/>
                        </a:rPr>
                        <a:t>Tổng</a:t>
                      </a:r>
                      <a:r>
                        <a:rPr lang="en-US" sz="2000" b="1" dirty="0">
                          <a:effectLst/>
                          <a:latin typeface="Times New Roman" panose="02020603050405020304" pitchFamily="18" charset="0"/>
                          <a:ea typeface="MS Mincho"/>
                        </a:rPr>
                        <a:t>:     ................/10 </a:t>
                      </a:r>
                      <a:r>
                        <a:rPr lang="en-US" sz="2000" b="1" dirty="0" err="1">
                          <a:effectLst/>
                          <a:latin typeface="Times New Roman" panose="02020603050405020304" pitchFamily="18" charset="0"/>
                          <a:ea typeface="MS Mincho"/>
                        </a:rPr>
                        <a:t>điểm</a:t>
                      </a:r>
                      <a:endParaRPr lang="en-US" sz="2000" dirty="0">
                        <a:effectLst/>
                        <a:latin typeface="Times New Roman" panose="02020603050405020304" pitchFamily="18" charset="0"/>
                        <a:ea typeface="Times New Roman" panose="02020603050405020304" pitchFamily="18" charset="0"/>
                      </a:endParaRPr>
                    </a:p>
                  </a:txBody>
                  <a:tcPr marL="53585" marR="53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0229961"/>
                  </a:ext>
                </a:extLst>
              </a:tr>
            </a:tbl>
          </a:graphicData>
        </a:graphic>
      </p:graphicFrame>
    </p:spTree>
    <p:extLst>
      <p:ext uri="{BB962C8B-B14F-4D97-AF65-F5344CB8AC3E}">
        <p14:creationId xmlns:p14="http://schemas.microsoft.com/office/powerpoint/2010/main" val="35683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968221" y="173467"/>
            <a:ext cx="2242858"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LUYỆN TẬP</a:t>
            </a:r>
            <a:endParaRPr lang="en-US" sz="2800" dirty="0"/>
          </a:p>
        </p:txBody>
      </p:sp>
      <p:sp>
        <p:nvSpPr>
          <p:cNvPr id="6" name="Rectangle 5"/>
          <p:cNvSpPr/>
          <p:nvPr/>
        </p:nvSpPr>
        <p:spPr>
          <a:xfrm>
            <a:off x="660399" y="799925"/>
            <a:ext cx="10858500" cy="1738425"/>
          </a:xfrm>
          <a:prstGeom prst="rect">
            <a:avLst/>
          </a:prstGeom>
        </p:spPr>
        <p:txBody>
          <a:bodyPr>
            <a:spAutoFit/>
          </a:bodyPr>
          <a:lstStyle/>
          <a:p>
            <a:pPr algn="ctr">
              <a:spcAft>
                <a:spcPts val="0"/>
              </a:spcAf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Phiếu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Bài tập 1:</a:t>
            </a:r>
            <a:r>
              <a:rPr lang="vi-VN" sz="2800" dirty="0">
                <a:latin typeface="Times New Roman" panose="02020603050405020304" pitchFamily="18" charset="0"/>
                <a:ea typeface="Times New Roman" panose="02020603050405020304" pitchFamily="18" charset="0"/>
              </a:rPr>
              <a:t> Thảo luận về các đặc điểm của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và hoàn thiện bảng theo mẫu sau:</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95783202"/>
              </p:ext>
            </p:extLst>
          </p:nvPr>
        </p:nvGraphicFramePr>
        <p:xfrm>
          <a:off x="660399" y="2608579"/>
          <a:ext cx="10858500" cy="3169920"/>
        </p:xfrm>
        <a:graphic>
          <a:graphicData uri="http://schemas.openxmlformats.org/drawingml/2006/table">
            <a:tbl>
              <a:tblPr firstRow="1" firstCol="1" bandRow="1" bandCol="1"/>
              <a:tblGrid>
                <a:gridCol w="1264809">
                  <a:extLst>
                    <a:ext uri="{9D8B030D-6E8A-4147-A177-3AD203B41FA5}">
                      <a16:colId xmlns:a16="http://schemas.microsoft.com/office/drawing/2014/main" val="434624396"/>
                    </a:ext>
                  </a:extLst>
                </a:gridCol>
                <a:gridCol w="4112850">
                  <a:extLst>
                    <a:ext uri="{9D8B030D-6E8A-4147-A177-3AD203B41FA5}">
                      <a16:colId xmlns:a16="http://schemas.microsoft.com/office/drawing/2014/main" val="1613991753"/>
                    </a:ext>
                  </a:extLst>
                </a:gridCol>
                <a:gridCol w="5480841">
                  <a:extLst>
                    <a:ext uri="{9D8B030D-6E8A-4147-A177-3AD203B41FA5}">
                      <a16:colId xmlns:a16="http://schemas.microsoft.com/office/drawing/2014/main" val="3565753352"/>
                    </a:ext>
                  </a:extLst>
                </a:gridCol>
              </a:tblGrid>
              <a:tr h="0">
                <a:tc>
                  <a:txBody>
                    <a:bodyPr/>
                    <a:lstStyle/>
                    <a:p>
                      <a:pPr algn="ctr">
                        <a:lnSpc>
                          <a:spcPct val="150000"/>
                        </a:lnSpc>
                        <a:spcAft>
                          <a:spcPts val="0"/>
                        </a:spcAft>
                      </a:pPr>
                      <a:r>
                        <a:rPr lang="en-US" sz="3200" b="1" dirty="0">
                          <a:effectLst/>
                          <a:latin typeface="Times New Roman" panose="02020603050405020304" pitchFamily="18" charset="0"/>
                          <a:ea typeface="Times New Roman" panose="02020603050405020304" pitchFamily="18" charset="0"/>
                        </a:rPr>
                        <a:t>STT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n-US" sz="3200" b="1" dirty="0" err="1">
                          <a:effectLst/>
                          <a:latin typeface="Times New Roman" panose="02020603050405020304" pitchFamily="18" charset="0"/>
                          <a:ea typeface="Times New Roman" panose="02020603050405020304" pitchFamily="18" charset="0"/>
                        </a:rPr>
                        <a:t>Các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tố</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50000"/>
                        </a:lnSpc>
                        <a:spcAft>
                          <a:spcPts val="0"/>
                        </a:spcAft>
                      </a:pPr>
                      <a:r>
                        <a:rPr lang="en-US" sz="3200" b="1">
                          <a:effectLst/>
                          <a:latin typeface="Times New Roman" panose="02020603050405020304" pitchFamily="18" charset="0"/>
                          <a:ea typeface="Times New Roman" panose="02020603050405020304" pitchFamily="18" charset="0"/>
                        </a:rPr>
                        <a:t>Đặc điểm</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2863500286"/>
                  </a:ext>
                </a:extLst>
              </a:tr>
              <a:tr h="351790">
                <a:tc>
                  <a:txBody>
                    <a:bodyPr/>
                    <a:lstStyle/>
                    <a:p>
                      <a:pPr>
                        <a:spcAft>
                          <a:spcPts val="0"/>
                        </a:spcAft>
                      </a:pPr>
                      <a:r>
                        <a:rPr lang="en-US" sz="3200" b="1">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3200" dirty="0" err="1">
                          <a:effectLst/>
                          <a:latin typeface="Times New Roman" panose="02020603050405020304" pitchFamily="18" charset="0"/>
                          <a:ea typeface="Times New Roman" panose="02020603050405020304" pitchFamily="18" charset="0"/>
                        </a:rPr>
                        <a:t>Chủ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3200">
                          <a:solidFill>
                            <a:srgbClr val="F2DBDB"/>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85699031"/>
                  </a:ext>
                </a:extLst>
              </a:tr>
              <a:tr h="351790">
                <a:tc>
                  <a:txBody>
                    <a:bodyPr/>
                    <a:lstStyle/>
                    <a:p>
                      <a:pPr>
                        <a:spcAft>
                          <a:spcPts val="0"/>
                        </a:spcAft>
                      </a:pPr>
                      <a:r>
                        <a:rPr lang="en-US" sz="3200" b="1">
                          <a:effectLst/>
                          <a:latin typeface="Times New Roman" panose="02020603050405020304" pitchFamily="18" charset="0"/>
                          <a:ea typeface="Times New Roman" panose="02020603050405020304" pitchFamily="18" charset="0"/>
                        </a:rPr>
                        <a:t>2</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3200" dirty="0" err="1">
                          <a:effectLst/>
                          <a:latin typeface="Times New Roman" panose="02020603050405020304" pitchFamily="18" charset="0"/>
                          <a:ea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vật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3200" dirty="0">
                          <a:solidFill>
                            <a:srgbClr val="F2DBDB"/>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1197120355"/>
                  </a:ext>
                </a:extLst>
              </a:tr>
              <a:tr h="351790">
                <a:tc>
                  <a:txBody>
                    <a:bodyPr/>
                    <a:lstStyle/>
                    <a:p>
                      <a:pPr>
                        <a:spcAft>
                          <a:spcPts val="0"/>
                        </a:spcAft>
                      </a:pPr>
                      <a:r>
                        <a:rPr lang="en-US" sz="3200" b="1">
                          <a:effectLst/>
                          <a:latin typeface="Times New Roman" panose="02020603050405020304" pitchFamily="18" charset="0"/>
                          <a:ea typeface="Times New Roman" panose="02020603050405020304" pitchFamily="18" charset="0"/>
                        </a:rPr>
                        <a:t>3</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Cốt truyện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3200" dirty="0">
                          <a:solidFill>
                            <a:srgbClr val="F2DBDB"/>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3105149663"/>
                  </a:ext>
                </a:extLst>
              </a:tr>
              <a:tr h="351790">
                <a:tc>
                  <a:txBody>
                    <a:bodyPr/>
                    <a:lstStyle/>
                    <a:p>
                      <a:pPr>
                        <a:spcAft>
                          <a:spcPts val="0"/>
                        </a:spcAft>
                      </a:pPr>
                      <a:r>
                        <a:rPr lang="en-US" sz="3200" b="1">
                          <a:effectLst/>
                          <a:latin typeface="Times New Roman" panose="02020603050405020304" pitchFamily="18" charset="0"/>
                          <a:ea typeface="Times New Roman" panose="02020603050405020304" pitchFamily="18" charset="0"/>
                        </a:rPr>
                        <a:t>4</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3200">
                          <a:effectLst/>
                          <a:latin typeface="Times New Roman" panose="02020603050405020304" pitchFamily="18" charset="0"/>
                          <a:ea typeface="Times New Roman" panose="02020603050405020304" pitchFamily="18" charset="0"/>
                        </a:rPr>
                        <a:t>Lời kể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3200" dirty="0">
                          <a:solidFill>
                            <a:srgbClr val="F2DBDB"/>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3454792717"/>
                  </a:ext>
                </a:extLst>
              </a:tr>
              <a:tr h="367665">
                <a:tc>
                  <a:txBody>
                    <a:bodyPr/>
                    <a:lstStyle/>
                    <a:p>
                      <a:pPr>
                        <a:spcAft>
                          <a:spcPts val="0"/>
                        </a:spcAft>
                      </a:pPr>
                      <a:r>
                        <a:rPr lang="en-US" sz="3200" b="1">
                          <a:effectLst/>
                          <a:latin typeface="Times New Roman" panose="02020603050405020304" pitchFamily="18" charset="0"/>
                          <a:ea typeface="Times New Roman" panose="02020603050405020304" pitchFamily="18" charset="0"/>
                        </a:rPr>
                        <a:t>5</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US" sz="3200" dirty="0" err="1">
                          <a:effectLst/>
                          <a:latin typeface="Times New Roman" panose="02020603050405020304" pitchFamily="18" charset="0"/>
                          <a:ea typeface="Times New Roman" panose="02020603050405020304" pitchFamily="18" charset="0"/>
                        </a:rPr>
                        <a:t>Yếu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tố</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ảo</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spcAft>
                          <a:spcPts val="0"/>
                        </a:spcAft>
                      </a:pPr>
                      <a:r>
                        <a:rPr lang="vi-VN" sz="3200" dirty="0">
                          <a:solidFill>
                            <a:srgbClr val="F2DBDB"/>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608525790"/>
                  </a:ext>
                </a:extLst>
              </a:tr>
            </a:tbl>
          </a:graphicData>
        </a:graphic>
      </p:graphicFrame>
    </p:spTree>
    <p:extLst>
      <p:ext uri="{BB962C8B-B14F-4D97-AF65-F5344CB8AC3E}">
        <p14:creationId xmlns:p14="http://schemas.microsoft.com/office/powerpoint/2010/main" val="10458647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968221" y="173467"/>
            <a:ext cx="2242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244205290"/>
              </p:ext>
            </p:extLst>
          </p:nvPr>
        </p:nvGraphicFramePr>
        <p:xfrm>
          <a:off x="337779" y="910712"/>
          <a:ext cx="11503741" cy="5750920"/>
        </p:xfrm>
        <a:graphic>
          <a:graphicData uri="http://schemas.openxmlformats.org/drawingml/2006/table">
            <a:tbl>
              <a:tblPr/>
              <a:tblGrid>
                <a:gridCol w="862782">
                  <a:extLst>
                    <a:ext uri="{9D8B030D-6E8A-4147-A177-3AD203B41FA5}">
                      <a16:colId xmlns:a16="http://schemas.microsoft.com/office/drawing/2014/main" val="1366288048"/>
                    </a:ext>
                  </a:extLst>
                </a:gridCol>
                <a:gridCol w="1781279">
                  <a:extLst>
                    <a:ext uri="{9D8B030D-6E8A-4147-A177-3AD203B41FA5}">
                      <a16:colId xmlns:a16="http://schemas.microsoft.com/office/drawing/2014/main" val="924129729"/>
                    </a:ext>
                  </a:extLst>
                </a:gridCol>
                <a:gridCol w="8859680">
                  <a:extLst>
                    <a:ext uri="{9D8B030D-6E8A-4147-A177-3AD203B41FA5}">
                      <a16:colId xmlns:a16="http://schemas.microsoft.com/office/drawing/2014/main" val="2692553878"/>
                    </a:ext>
                  </a:extLst>
                </a:gridCol>
              </a:tblGrid>
              <a:tr h="203502">
                <a:tc>
                  <a:txBody>
                    <a:bodyPr/>
                    <a:lstStyle/>
                    <a:p>
                      <a:pPr algn="ctr">
                        <a:spcAft>
                          <a:spcPts val="0"/>
                        </a:spcAft>
                      </a:pPr>
                      <a:r>
                        <a:rPr lang="en-US" sz="2400" b="1" i="1" dirty="0">
                          <a:effectLst/>
                          <a:latin typeface="Times New Roman" panose="02020603050405020304" pitchFamily="18" charset="0"/>
                          <a:ea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b="1" i="1">
                          <a:effectLst/>
                          <a:latin typeface="Times New Roman" panose="02020603050405020304" pitchFamily="18" charset="0"/>
                          <a:ea typeface="Times New Roman" panose="02020603050405020304" pitchFamily="18" charset="0"/>
                        </a:rPr>
                        <a:t>Các yếu tố</a:t>
                      </a:r>
                      <a:endParaRPr lang="en-US" sz="240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b="1" i="1">
                          <a:effectLst/>
                          <a:latin typeface="Times New Roman" panose="02020603050405020304" pitchFamily="18" charset="0"/>
                          <a:ea typeface="Times New Roman" panose="02020603050405020304" pitchFamily="18" charset="0"/>
                        </a:rPr>
                        <a:t>Đặc điểm</a:t>
                      </a:r>
                      <a:endParaRPr lang="en-US" sz="240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656807"/>
                  </a:ext>
                </a:extLst>
              </a:tr>
              <a:tr h="349436">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1</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Chủ đề</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rPr>
                        <a:t>- Truyện cổ tích thường kể về những xung đột trong gia đình, xã hội, phản ánh số phận của các cá nhân và thể hiện ước mơ thay đổi số phận của chính họ.</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80001853"/>
                  </a:ext>
                </a:extLst>
              </a:tr>
              <a:tr h="495370">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2</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Nhân vật</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kiểu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chia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tuyến</a:t>
                      </a:r>
                      <a:r>
                        <a:rPr lang="en-US" sz="2400" dirty="0">
                          <a:effectLst/>
                          <a:latin typeface="Times New Roman" panose="02020603050405020304" pitchFamily="18" charset="0"/>
                          <a:ea typeface="Times New Roman" panose="02020603050405020304" pitchFamily="18" charset="0"/>
                        </a:rPr>
                        <a:t>:</a:t>
                      </a:r>
                    </a:p>
                    <a:p>
                      <a:pPr algn="just">
                        <a:spcAft>
                          <a:spcPts val="0"/>
                        </a:spcAf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thiện</a:t>
                      </a:r>
                      <a:r>
                        <a:rPr lang="en-US" sz="2400" dirty="0">
                          <a:effectLst/>
                          <a:latin typeface="Times New Roman" panose="02020603050405020304" pitchFamily="18" charset="0"/>
                          <a:ea typeface="Times New Roman" panose="02020603050405020304" pitchFamily="18" charset="0"/>
                        </a:rPr>
                        <a:t>)</a:t>
                      </a:r>
                    </a:p>
                    <a:p>
                      <a:pPr algn="just">
                        <a:spcAft>
                          <a:spcPts val="0"/>
                        </a:spcAf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ác</a:t>
                      </a:r>
                      <a:r>
                        <a:rPr lang="en-US" sz="2400" dirty="0">
                          <a:effectLst/>
                          <a:latin typeface="Times New Roman" panose="02020603050405020304" pitchFamily="18" charset="0"/>
                          <a:ea typeface="Times New Roman" panose="02020603050405020304" pitchFamily="18" charset="0"/>
                        </a:rPr>
                        <a:t>)</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07494979"/>
                  </a:ext>
                </a:extLst>
              </a:tr>
              <a:tr h="641650">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3</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400">
                          <a:effectLst/>
                          <a:latin typeface="Times New Roman" panose="02020603050405020304" pitchFamily="18" charset="0"/>
                          <a:ea typeface="Times New Roman" panose="02020603050405020304" pitchFamily="18" charset="0"/>
                        </a:rPr>
                        <a:t>Cốt truyện</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tưởng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xoay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quen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giỏi</a:t>
                      </a: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dũng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mồ</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riêng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nghèo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 minh,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ngốc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nghếch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hoạt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trật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kiện</a:t>
                      </a:r>
                      <a:endParaRPr lang="en-US" sz="24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04201370"/>
                  </a:ext>
                </a:extLst>
              </a:tr>
            </a:tbl>
          </a:graphicData>
        </a:graphic>
      </p:graphicFrame>
    </p:spTree>
    <p:extLst>
      <p:ext uri="{BB962C8B-B14F-4D97-AF65-F5344CB8AC3E}">
        <p14:creationId xmlns:p14="http://schemas.microsoft.com/office/powerpoint/2010/main" val="4263760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968221" y="173467"/>
            <a:ext cx="2242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2101779415"/>
              </p:ext>
            </p:extLst>
          </p:nvPr>
        </p:nvGraphicFramePr>
        <p:xfrm>
          <a:off x="337779" y="910712"/>
          <a:ext cx="11503741" cy="4892310"/>
        </p:xfrm>
        <a:graphic>
          <a:graphicData uri="http://schemas.openxmlformats.org/drawingml/2006/table">
            <a:tbl>
              <a:tblPr/>
              <a:tblGrid>
                <a:gridCol w="862782">
                  <a:extLst>
                    <a:ext uri="{9D8B030D-6E8A-4147-A177-3AD203B41FA5}">
                      <a16:colId xmlns:a16="http://schemas.microsoft.com/office/drawing/2014/main" val="1366288048"/>
                    </a:ext>
                  </a:extLst>
                </a:gridCol>
                <a:gridCol w="1781279">
                  <a:extLst>
                    <a:ext uri="{9D8B030D-6E8A-4147-A177-3AD203B41FA5}">
                      <a16:colId xmlns:a16="http://schemas.microsoft.com/office/drawing/2014/main" val="924129729"/>
                    </a:ext>
                  </a:extLst>
                </a:gridCol>
                <a:gridCol w="8859680">
                  <a:extLst>
                    <a:ext uri="{9D8B030D-6E8A-4147-A177-3AD203B41FA5}">
                      <a16:colId xmlns:a16="http://schemas.microsoft.com/office/drawing/2014/main" val="2692553878"/>
                    </a:ext>
                  </a:extLst>
                </a:gridCol>
              </a:tblGrid>
              <a:tr h="203502">
                <a:tc>
                  <a:txBody>
                    <a:bodyPr/>
                    <a:lstStyle/>
                    <a:p>
                      <a:pPr algn="ctr">
                        <a:spcAft>
                          <a:spcPts val="0"/>
                        </a:spcAft>
                      </a:pPr>
                      <a:r>
                        <a:rPr lang="en-US" sz="2800" b="1" i="1" dirty="0">
                          <a:effectLst/>
                          <a:latin typeface="Times New Roman" panose="02020603050405020304" pitchFamily="18" charset="0"/>
                          <a:ea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800" b="1" i="1">
                          <a:effectLst/>
                          <a:latin typeface="Times New Roman" panose="02020603050405020304" pitchFamily="18" charset="0"/>
                          <a:ea typeface="Times New Roman" panose="02020603050405020304" pitchFamily="18" charset="0"/>
                        </a:rPr>
                        <a:t>Các yếu tố</a:t>
                      </a:r>
                      <a:endParaRPr lang="en-US" sz="280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800" b="1" i="1">
                          <a:effectLst/>
                          <a:latin typeface="Times New Roman" panose="02020603050405020304" pitchFamily="18" charset="0"/>
                          <a:ea typeface="Times New Roman" panose="02020603050405020304" pitchFamily="18" charset="0"/>
                        </a:rPr>
                        <a:t>Đặc điểm</a:t>
                      </a:r>
                      <a:endParaRPr lang="en-US" sz="280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86656807"/>
                  </a:ext>
                </a:extLst>
              </a:tr>
              <a:tr h="380979">
                <a:tc>
                  <a:txBody>
                    <a:bodyPr/>
                    <a:lstStyle/>
                    <a:p>
                      <a:pPr algn="ctr">
                        <a:spcAft>
                          <a:spcPts val="0"/>
                        </a:spcAft>
                      </a:pPr>
                      <a:r>
                        <a:rPr lang="en-US" sz="2800" dirty="0">
                          <a:effectLst/>
                          <a:latin typeface="Times New Roman" panose="02020603050405020304" pitchFamily="18" charset="0"/>
                          <a:ea typeface="Times New Roman" panose="02020603050405020304" pitchFamily="18" charset="0"/>
                        </a:rPr>
                        <a:t>4</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Lời kể</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Tùy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1 </a:t>
                      </a:r>
                      <a:r>
                        <a:rPr lang="en-US" sz="2800" dirty="0" err="1">
                          <a:effectLst/>
                          <a:latin typeface="Times New Roman" panose="02020603050405020304" pitchFamily="18" charset="0"/>
                          <a:ea typeface="Times New Roman" panose="02020603050405020304" pitchFamily="18" charset="0"/>
                        </a:rPr>
                        <a:t>cốt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endParaRPr lang="en-US" sz="28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82178718"/>
                  </a:ext>
                </a:extLst>
              </a:tr>
              <a:tr h="380979">
                <a:tc>
                  <a:txBody>
                    <a:bodyPr/>
                    <a:lstStyle/>
                    <a:p>
                      <a:pPr algn="ctr">
                        <a:spcAft>
                          <a:spcPts val="0"/>
                        </a:spcAft>
                      </a:pPr>
                      <a:r>
                        <a:rPr lang="en-US" sz="2800">
                          <a:effectLst/>
                          <a:latin typeface="Times New Roman" panose="02020603050405020304" pitchFamily="18" charset="0"/>
                          <a:ea typeface="Times New Roman" panose="02020603050405020304" pitchFamily="18" charset="0"/>
                        </a:rPr>
                        <a:t>5</a:t>
                      </a: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spcAft>
                          <a:spcPts val="0"/>
                        </a:spcAft>
                      </a:pP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ảo</a:t>
                      </a:r>
                      <a:endParaRPr lang="en-US" sz="28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nhằm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vượt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khăn</a:t>
                      </a:r>
                      <a:endParaRPr lang="en-US" sz="2800" dirty="0">
                        <a:effectLst/>
                        <a:latin typeface="Times New Roman" panose="02020603050405020304" pitchFamily="18" charset="0"/>
                        <a:ea typeface="Times New Roman" panose="02020603050405020304" pitchFamily="18" charset="0"/>
                      </a:endParaRPr>
                    </a:p>
                  </a:txBody>
                  <a:tcPr marL="33065" marR="33065" marT="33065" marB="3306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46571780"/>
                  </a:ext>
                </a:extLst>
              </a:tr>
            </a:tbl>
          </a:graphicData>
        </a:graphic>
      </p:graphicFrame>
    </p:spTree>
    <p:extLst>
      <p:ext uri="{BB962C8B-B14F-4D97-AF65-F5344CB8AC3E}">
        <p14:creationId xmlns:p14="http://schemas.microsoft.com/office/powerpoint/2010/main" val="181878155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9877" y="0"/>
            <a:ext cx="3761558" cy="870155"/>
          </a:xfrm>
          <a:prstGeom prst="rect">
            <a:avLst/>
          </a:prstGeom>
        </p:spPr>
      </p:pic>
      <p:sp>
        <p:nvSpPr>
          <p:cNvPr id="5" name="Rectangle 4"/>
          <p:cNvSpPr/>
          <p:nvPr/>
        </p:nvSpPr>
        <p:spPr>
          <a:xfrm>
            <a:off x="4968221" y="173467"/>
            <a:ext cx="224285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1864237" y="1143000"/>
            <a:ext cx="8568813" cy="4828582"/>
          </a:xfrm>
          <a:prstGeom prst="rect">
            <a:avLst/>
          </a:prstGeom>
        </p:spPr>
      </p:pic>
      <p:sp>
        <p:nvSpPr>
          <p:cNvPr id="6" name="Rectangle 5"/>
          <p:cNvSpPr/>
          <p:nvPr/>
        </p:nvSpPr>
        <p:spPr>
          <a:xfrm>
            <a:off x="2284565" y="1999079"/>
            <a:ext cx="7728155" cy="3677417"/>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2: </a:t>
            </a:r>
          </a:p>
          <a:p>
            <a:pPr indent="342265">
              <a:lnSpc>
                <a:spcPct val="150000"/>
              </a:lnSpc>
              <a:spcAft>
                <a:spcPts val="0"/>
              </a:spcAft>
            </a:pPr>
            <a:r>
              <a:rPr lang="en-US" sz="2800" dirty="0" err="1">
                <a:latin typeface="Times New Roman" panose="02020603050405020304" pitchFamily="18" charset="0"/>
                <a:ea typeface="Times New Roman" panose="02020603050405020304" pitchFamily="18" charset="0"/>
              </a:rPr>
              <a:t>Sưu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Thạch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Cây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khế</a:t>
            </a: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1855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8187" y="612845"/>
            <a:ext cx="10818252" cy="5570756"/>
          </a:xfrm>
          <a:prstGeom prst="rect">
            <a:avLst/>
          </a:prstGeom>
        </p:spPr>
        <p:txBody>
          <a:bodyPr wrap="square">
            <a:spAutoFit/>
          </a:bodyPr>
          <a:lstStyle/>
          <a:p>
            <a:pPr lvl="0" algn="ctr"/>
            <a:r>
              <a:rPr lang="en-US" sz="2400" b="1" dirty="0" smtClean="0">
                <a:solidFill>
                  <a:srgbClr val="FF0000"/>
                </a:solidFill>
                <a:latin typeface="Times New Roman" pitchFamily="18" charset="0"/>
                <a:cs typeface="Times New Roman" pitchFamily="18" charset="0"/>
              </a:rPr>
              <a:t>CÁC SỰ VIỆC CHÍNH CỦA TRUYỆN CỔ TÍCH THẠCH SANH</a:t>
            </a:r>
          </a:p>
          <a:p>
            <a:endParaRPr lang="en-US" sz="2400" dirty="0" smtClean="0">
              <a:solidFill>
                <a:prstClr val="black"/>
              </a:solidFill>
              <a:latin typeface="Times New Roman" pitchFamily="18" charset="0"/>
              <a:cs typeface="Times New Roman" pitchFamily="18" charset="0"/>
            </a:endParaRPr>
          </a:p>
          <a:p>
            <a:r>
              <a:rPr lang="en-US" sz="2800" dirty="0" smtClean="0">
                <a:solidFill>
                  <a:prstClr val="black"/>
                </a:solidFill>
                <a:latin typeface="Times New Roman" pitchFamily="18" charset="0"/>
                <a:cs typeface="Times New Roman" pitchFamily="18" charset="0"/>
              </a:rPr>
              <a:t>1</a:t>
            </a:r>
            <a:r>
              <a:rPr lang="en-US" sz="2800" b="1" dirty="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Times New Roman" panose="02020603050405020304" pitchFamily="18" charset="0"/>
              </a:rPr>
              <a:t>Thạch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trai</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nghèo</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lủi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nuôi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a:t>
            </a:r>
          </a:p>
          <a:p>
            <a:pPr lvl="0"/>
            <a:r>
              <a:rPr lang="vi-VN" sz="2800" dirty="0" smtClean="0">
                <a:solidFill>
                  <a:prstClr val="black"/>
                </a:solidFill>
                <a:latin typeface="Times New Roman" pitchFamily="18" charset="0"/>
                <a:cs typeface="Times New Roman" pitchFamily="18" charset="0"/>
              </a:rPr>
              <a:t>2</a:t>
            </a:r>
            <a:r>
              <a:rPr lang="vi-VN" sz="2800" dirty="0">
                <a:solidFill>
                  <a:prstClr val="black"/>
                </a:solidFill>
                <a:latin typeface="Times New Roman" pitchFamily="18" charset="0"/>
                <a:cs typeface="Times New Roman" pitchFamily="18" charset="0"/>
              </a:rPr>
              <a:t>. Thạch Sanh kết nghĩa anh em với Lí Thông.</a:t>
            </a:r>
            <a:endParaRPr lang="en-US" sz="2800" dirty="0">
              <a:solidFill>
                <a:prstClr val="black"/>
              </a:solidFill>
              <a:latin typeface="Times New Roman" pitchFamily="18" charset="0"/>
              <a:cs typeface="Times New Roman" pitchFamily="18" charset="0"/>
            </a:endParaRPr>
          </a:p>
          <a:p>
            <a:pPr lvl="0"/>
            <a:r>
              <a:rPr lang="vi-VN" sz="2800" dirty="0">
                <a:solidFill>
                  <a:prstClr val="black"/>
                </a:solidFill>
                <a:latin typeface="Times New Roman" pitchFamily="18" charset="0"/>
                <a:cs typeface="Times New Roman" pitchFamily="18" charset="0"/>
              </a:rPr>
              <a:t>3. Mẹ con Lí Thông lừa Thạch Sanh đi chết thay cho mình.</a:t>
            </a:r>
            <a:endParaRPr lang="en-US" sz="2800" dirty="0">
              <a:solidFill>
                <a:prstClr val="black"/>
              </a:solidFill>
              <a:latin typeface="Times New Roman" pitchFamily="18" charset="0"/>
              <a:cs typeface="Times New Roman" pitchFamily="18" charset="0"/>
            </a:endParaRPr>
          </a:p>
          <a:p>
            <a:pPr lvl="0"/>
            <a:r>
              <a:rPr lang="vi-VN" sz="2800" dirty="0">
                <a:solidFill>
                  <a:prstClr val="black"/>
                </a:solidFill>
                <a:latin typeface="Times New Roman" pitchFamily="18" charset="0"/>
                <a:cs typeface="Times New Roman" pitchFamily="18" charset="0"/>
              </a:rPr>
              <a:t>4. Thạch Sanh diệt </a:t>
            </a:r>
            <a:r>
              <a:rPr lang="en-US" sz="2800" dirty="0" err="1">
                <a:solidFill>
                  <a:prstClr val="black"/>
                </a:solidFill>
                <a:latin typeface="Times New Roman" pitchFamily="18" charset="0"/>
                <a:cs typeface="Times New Roman" pitchFamily="18" charset="0"/>
              </a:rPr>
              <a:t>tră</a:t>
            </a:r>
            <a:r>
              <a:rPr lang="vi-VN" sz="2800" dirty="0">
                <a:solidFill>
                  <a:prstClr val="black"/>
                </a:solidFill>
                <a:latin typeface="Times New Roman" pitchFamily="18" charset="0"/>
                <a:cs typeface="Times New Roman" pitchFamily="18" charset="0"/>
              </a:rPr>
              <a:t>n tinh bị Lí Thông cướp công.</a:t>
            </a:r>
            <a:endParaRPr lang="en-US" sz="2800" dirty="0">
              <a:solidFill>
                <a:prstClr val="black"/>
              </a:solidFill>
              <a:latin typeface="Times New Roman" pitchFamily="18" charset="0"/>
              <a:cs typeface="Times New Roman" pitchFamily="18" charset="0"/>
            </a:endParaRPr>
          </a:p>
          <a:p>
            <a:pPr lvl="0"/>
            <a:r>
              <a:rPr lang="vi-VN" sz="2800" dirty="0">
                <a:solidFill>
                  <a:prstClr val="black"/>
                </a:solidFill>
                <a:latin typeface="Times New Roman" pitchFamily="18" charset="0"/>
                <a:cs typeface="Times New Roman" pitchFamily="18" charset="0"/>
              </a:rPr>
              <a:t>5. Thạch Sanh diệt đại bàng cứu công chúa, lại bị cướp công.</a:t>
            </a:r>
            <a:endParaRPr lang="en-US" sz="2800" dirty="0">
              <a:solidFill>
                <a:prstClr val="black"/>
              </a:solidFill>
              <a:latin typeface="Times New Roman" pitchFamily="18" charset="0"/>
              <a:cs typeface="Times New Roman" pitchFamily="18" charset="0"/>
            </a:endParaRPr>
          </a:p>
          <a:p>
            <a:pPr lvl="0"/>
            <a:r>
              <a:rPr lang="vi-VN" sz="2800" dirty="0">
                <a:solidFill>
                  <a:prstClr val="black"/>
                </a:solidFill>
                <a:latin typeface="Times New Roman" pitchFamily="18" charset="0"/>
                <a:cs typeface="Times New Roman" pitchFamily="18" charset="0"/>
              </a:rPr>
              <a:t>6. Thạch Sanh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vu </a:t>
            </a:r>
            <a:r>
              <a:rPr lang="en-US" sz="2800" dirty="0" err="1">
                <a:solidFill>
                  <a:prstClr val="black"/>
                </a:solidFill>
                <a:latin typeface="Times New Roman" pitchFamily="18" charset="0"/>
                <a:cs typeface="Times New Roman" pitchFamily="18" charset="0"/>
              </a:rPr>
              <a:t>oan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nhốt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ngục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dùng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oan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mình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và</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lấy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được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công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chúa</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a:p>
            <a:pPr lvl="0"/>
            <a:r>
              <a:rPr lang="vi-VN" sz="2800" dirty="0">
                <a:solidFill>
                  <a:prstClr val="black"/>
                </a:solidFill>
                <a:latin typeface="Times New Roman" pitchFamily="18" charset="0"/>
                <a:cs typeface="Times New Roman" pitchFamily="18" charset="0"/>
              </a:rPr>
              <a:t>7. Thạch Sanh </a:t>
            </a:r>
            <a:r>
              <a:rPr lang="en-US" sz="2800" dirty="0" err="1">
                <a:solidFill>
                  <a:prstClr val="black"/>
                </a:solidFill>
                <a:latin typeface="Times New Roman" pitchFamily="18" charset="0"/>
                <a:cs typeface="Times New Roman" pitchFamily="18" charset="0"/>
              </a:rPr>
              <a:t>tha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mẹ</a:t>
            </a:r>
            <a:r>
              <a:rPr lang="en-US" sz="2800" dirty="0">
                <a:solidFill>
                  <a:prstClr val="black"/>
                </a:solidFill>
                <a:latin typeface="Times New Roman" pitchFamily="18" charset="0"/>
                <a:cs typeface="Times New Roman" pitchFamily="18" charset="0"/>
              </a:rPr>
              <a:t> con </a:t>
            </a:r>
            <a:r>
              <a:rPr lang="en-US" sz="2800" dirty="0" err="1">
                <a:solidFill>
                  <a:prstClr val="black"/>
                </a:solidFill>
                <a:latin typeface="Times New Roman" pitchFamily="18" charset="0"/>
                <a:cs typeface="Times New Roman" pitchFamily="18" charset="0"/>
              </a:rPr>
              <a:t>Lí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nhưng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Hoàng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thiên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lôi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trừng</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trị</a:t>
            </a:r>
            <a:r>
              <a:rPr lang="en-US" sz="2800" dirty="0">
                <a:solidFill>
                  <a:prstClr val="black"/>
                </a:solidFill>
                <a:latin typeface="Times New Roman" pitchFamily="18" charset="0"/>
                <a:cs typeface="Times New Roman" pitchFamily="18" charset="0"/>
              </a:rPr>
              <a:t>.</a:t>
            </a:r>
          </a:p>
          <a:p>
            <a:pPr lvl="0"/>
            <a:r>
              <a:rPr lang="vi-VN" sz="2800" dirty="0">
                <a:solidFill>
                  <a:prstClr val="black"/>
                </a:solidFill>
                <a:latin typeface="Times New Roman" pitchFamily="18" charset="0"/>
                <a:cs typeface="Times New Roman" pitchFamily="18" charset="0"/>
              </a:rPr>
              <a:t>8. Thạch Sanh chiến thắng quân 18 nước chư hầu và lên ngôi vua.</a:t>
            </a:r>
            <a:endParaRPr lang="en-US" sz="2000" dirty="0"/>
          </a:p>
        </p:txBody>
      </p:sp>
    </p:spTree>
    <p:extLst>
      <p:ext uri="{BB962C8B-B14F-4D97-AF65-F5344CB8AC3E}">
        <p14:creationId xmlns:p14="http://schemas.microsoft.com/office/powerpoint/2010/main" val="37568435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0195" y="420469"/>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rgbClr val="0070C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SỌ DỪA</a:t>
            </a:r>
            <a:endParaRPr kumimoji="0" lang="en-US" sz="3600" b="1" i="0" u="none" strike="noStrike" kern="1200" cap="none" spc="0" normalizeH="0" baseline="0" noProof="0" dirty="0">
              <a:ln w="12700">
                <a:solidFill>
                  <a:srgbClr val="44546A">
                    <a:lumMod val="75000"/>
                  </a:srgbClr>
                </a:solidFill>
                <a:prstDash val="solid"/>
              </a:ln>
              <a:solidFill>
                <a:srgbClr val="0070C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1693333" y="1368020"/>
            <a:ext cx="8466667" cy="5512558"/>
            <a:chOff x="1693333" y="1368020"/>
            <a:chExt cx="8466667" cy="5512558"/>
          </a:xfrm>
        </p:grpSpPr>
        <p:grpSp>
          <p:nvGrpSpPr>
            <p:cNvPr id="3" name="Group 2"/>
            <p:cNvGrpSpPr/>
            <p:nvPr/>
          </p:nvGrpSpPr>
          <p:grpSpPr>
            <a:xfrm>
              <a:off x="1693333" y="1368020"/>
              <a:ext cx="8466667" cy="5512558"/>
              <a:chOff x="1693333" y="1368020"/>
              <a:chExt cx="8466667" cy="5512558"/>
            </a:xfrm>
          </p:grpSpPr>
          <p:pic>
            <p:nvPicPr>
              <p:cNvPr id="7" name="Picture 6"/>
              <p:cNvPicPr>
                <a:picLocks noChangeAspect="1"/>
              </p:cNvPicPr>
              <p:nvPr/>
            </p:nvPicPr>
            <p:blipFill>
              <a:blip r:embed="rId2"/>
              <a:stretch>
                <a:fillRect/>
              </a:stretch>
            </p:blipFill>
            <p:spPr>
              <a:xfrm>
                <a:off x="1693333" y="1368020"/>
                <a:ext cx="8466667" cy="5512558"/>
              </a:xfrm>
              <a:prstGeom prst="rect">
                <a:avLst/>
              </a:prstGeom>
            </p:spPr>
          </p:pic>
          <p:pic>
            <p:nvPicPr>
              <p:cNvPr id="8" name="Picture 7"/>
              <p:cNvPicPr>
                <a:picLocks noChangeAspect="1"/>
              </p:cNvPicPr>
              <p:nvPr/>
            </p:nvPicPr>
            <p:blipFill>
              <a:blip r:embed="rId3"/>
              <a:stretch>
                <a:fillRect/>
              </a:stretch>
            </p:blipFill>
            <p:spPr>
              <a:xfrm>
                <a:off x="2122310" y="1704621"/>
                <a:ext cx="7620001" cy="4910667"/>
              </a:xfrm>
              <a:prstGeom prst="rect">
                <a:avLst/>
              </a:prstGeom>
            </p:spPr>
          </p:pic>
        </p:grpSp>
        <p:sp>
          <p:nvSpPr>
            <p:cNvPr id="9" name="Rectangle 8"/>
            <p:cNvSpPr/>
            <p:nvPr/>
          </p:nvSpPr>
          <p:spPr>
            <a:xfrm>
              <a:off x="2122310" y="1670756"/>
              <a:ext cx="7653867" cy="498968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1757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9245" y="145113"/>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SỌ DỪA</a:t>
            </a:r>
            <a:endParaRPr kumimoji="0" lang="en-US" sz="3600" b="1" i="0" u="none" strike="noStrike" kern="1200" cap="none" spc="0" normalizeH="0" baseline="0" noProof="0" dirty="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3" name="Block Arc 2"/>
          <p:cNvSpPr/>
          <p:nvPr/>
        </p:nvSpPr>
        <p:spPr>
          <a:xfrm>
            <a:off x="-4687733" y="300906"/>
            <a:ext cx="7012541" cy="7012541"/>
          </a:xfrm>
          <a:prstGeom prst="blockArc">
            <a:avLst>
              <a:gd name="adj1" fmla="val 18900000"/>
              <a:gd name="adj2" fmla="val 2700000"/>
              <a:gd name="adj3" fmla="val 308"/>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1924454" y="1723324"/>
            <a:ext cx="9082787" cy="1041925"/>
          </a:xfrm>
          <a:custGeom>
            <a:avLst/>
            <a:gdLst>
              <a:gd name="connsiteX0" fmla="*/ 0 w 9082787"/>
              <a:gd name="connsiteY0" fmla="*/ 0 h 1041925"/>
              <a:gd name="connsiteX1" fmla="*/ 9082787 w 9082787"/>
              <a:gd name="connsiteY1" fmla="*/ 0 h 1041925"/>
              <a:gd name="connsiteX2" fmla="*/ 9082787 w 9082787"/>
              <a:gd name="connsiteY2" fmla="*/ 1041925 h 1041925"/>
              <a:gd name="connsiteX3" fmla="*/ 0 w 9082787"/>
              <a:gd name="connsiteY3" fmla="*/ 1041925 h 1041925"/>
              <a:gd name="connsiteX4" fmla="*/ 0 w 908278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87" h="1041925">
                <a:moveTo>
                  <a:pt x="0" y="0"/>
                </a:moveTo>
                <a:lnTo>
                  <a:pt x="9082787" y="0"/>
                </a:lnTo>
                <a:lnTo>
                  <a:pt x="908278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Em đã bao giờ đánh giá người khác chỉ qua hình thức bên ngoài chưa? </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Oval 6"/>
          <p:cNvSpPr/>
          <p:nvPr/>
        </p:nvSpPr>
        <p:spPr>
          <a:xfrm>
            <a:off x="1273250" y="1593084"/>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2303194" y="3286213"/>
            <a:ext cx="8704047" cy="1041925"/>
          </a:xfrm>
          <a:custGeom>
            <a:avLst/>
            <a:gdLst>
              <a:gd name="connsiteX0" fmla="*/ 0 w 8704047"/>
              <a:gd name="connsiteY0" fmla="*/ 0 h 1041925"/>
              <a:gd name="connsiteX1" fmla="*/ 8704047 w 8704047"/>
              <a:gd name="connsiteY1" fmla="*/ 0 h 1041925"/>
              <a:gd name="connsiteX2" fmla="*/ 8704047 w 8704047"/>
              <a:gd name="connsiteY2" fmla="*/ 1041925 h 1041925"/>
              <a:gd name="connsiteX3" fmla="*/ 0 w 8704047"/>
              <a:gd name="connsiteY3" fmla="*/ 1041925 h 1041925"/>
              <a:gd name="connsiteX4" fmla="*/ 0 w 870404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4047" h="1041925">
                <a:moveTo>
                  <a:pt x="0" y="0"/>
                </a:moveTo>
                <a:lnTo>
                  <a:pt x="8704047" y="0"/>
                </a:lnTo>
                <a:lnTo>
                  <a:pt x="870404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Theo em cách đánh giá như thế có chính xác không?</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1651990" y="3155972"/>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1924454" y="4849102"/>
            <a:ext cx="9082787" cy="1041925"/>
          </a:xfrm>
          <a:custGeom>
            <a:avLst/>
            <a:gdLst>
              <a:gd name="connsiteX0" fmla="*/ 0 w 9082787"/>
              <a:gd name="connsiteY0" fmla="*/ 0 h 1041925"/>
              <a:gd name="connsiteX1" fmla="*/ 9082787 w 9082787"/>
              <a:gd name="connsiteY1" fmla="*/ 0 h 1041925"/>
              <a:gd name="connsiteX2" fmla="*/ 9082787 w 9082787"/>
              <a:gd name="connsiteY2" fmla="*/ 1041925 h 1041925"/>
              <a:gd name="connsiteX3" fmla="*/ 0 w 9082787"/>
              <a:gd name="connsiteY3" fmla="*/ 1041925 h 1041925"/>
              <a:gd name="connsiteX4" fmla="*/ 0 w 9082787"/>
              <a:gd name="connsiteY4" fmla="*/ 0 h 104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87" h="1041925">
                <a:moveTo>
                  <a:pt x="0" y="0"/>
                </a:moveTo>
                <a:lnTo>
                  <a:pt x="9082787" y="0"/>
                </a:lnTo>
                <a:lnTo>
                  <a:pt x="9082787" y="1041925"/>
                </a:lnTo>
                <a:lnTo>
                  <a:pt x="0" y="1041925"/>
                </a:lnTo>
                <a:lnTo>
                  <a:pt x="0" y="0"/>
                </a:lnTo>
                <a:close/>
              </a:path>
            </a:pathLst>
          </a:cu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7029" tIns="83820" rIns="83820" bIns="83820"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pt-BR" sz="3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Em hiểu như nào về nhan đề: </a:t>
            </a:r>
            <a:r>
              <a:rPr kumimoji="0" lang="pt-BR" sz="3300"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Sọ Dừa?</a:t>
            </a:r>
            <a:endParaRPr kumimoji="0" lang="en-US" sz="3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Oval 10"/>
          <p:cNvSpPr/>
          <p:nvPr/>
        </p:nvSpPr>
        <p:spPr>
          <a:xfrm>
            <a:off x="1273250" y="4718861"/>
            <a:ext cx="1302407" cy="1302407"/>
          </a:xfrm>
          <a:prstGeom prst="ellipse">
            <a:avLst/>
          </a:prstGeom>
          <a:blipFill rotWithShape="0">
            <a:blip r:embed="rId2"/>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799312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0195" y="145113"/>
            <a:ext cx="791351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VĂN BẢN 3. </a:t>
            </a:r>
            <a:r>
              <a:rPr kumimoji="0" lang="en-US" sz="3600" b="1" i="1" u="none" strike="noStrike" kern="1200" cap="none" spc="0" normalizeH="0" baseline="0" noProof="0" dirty="0" smtClean="0">
                <a:ln w="12700">
                  <a:solidFill>
                    <a:srgbClr val="44546A">
                      <a:lumMod val="75000"/>
                    </a:srgbClr>
                  </a:solidFill>
                  <a:prstDash val="solid"/>
                </a:ln>
                <a:solidFill>
                  <a:srgbClr val="00B0F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SỌ DỪA</a:t>
            </a:r>
          </a:p>
        </p:txBody>
      </p:sp>
      <p:pic>
        <p:nvPicPr>
          <p:cNvPr id="3" name="Picture 2"/>
          <p:cNvPicPr>
            <a:picLocks noChangeAspect="1"/>
          </p:cNvPicPr>
          <p:nvPr/>
        </p:nvPicPr>
        <p:blipFill>
          <a:blip r:embed="rId2"/>
          <a:stretch>
            <a:fillRect/>
          </a:stretch>
        </p:blipFill>
        <p:spPr>
          <a:xfrm>
            <a:off x="8787726" y="3242707"/>
            <a:ext cx="2266922" cy="22669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ound Single Corner Rectangle 5"/>
          <p:cNvSpPr/>
          <p:nvPr/>
        </p:nvSpPr>
        <p:spPr>
          <a:xfrm>
            <a:off x="1099252" y="1802148"/>
            <a:ext cx="7326775" cy="2881119"/>
          </a:xfrm>
          <a:prstGeom prst="round1Rect">
            <a:avLst/>
          </a:prstGeom>
          <a:solidFill>
            <a:schemeClr val="bg1"/>
          </a:solidFill>
          <a:ln w="38100">
            <a:solidFill>
              <a:schemeClr val="accent2">
                <a:lumMod val="60000"/>
                <a:lumOff val="4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 Dừa là vỏ quả dừa.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t>
            </a: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à </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 nhân vật nào đó trong văn bản.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 nhân vật người trong lốt sọ dừa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12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1552269" y="1817225"/>
            <a:ext cx="5317770" cy="4062875"/>
          </a:xfrm>
          <a:prstGeom prst="rightArrowCallout">
            <a:avLst/>
          </a:prstGeom>
          <a:solidFill>
            <a:schemeClr val="accent2">
              <a:lumMod val="20000"/>
              <a:lumOff val="80000"/>
            </a:schemeClr>
          </a:solidFill>
          <a:ln w="28575"/>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Trải</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nghiệm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6/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49- 51.</a:t>
            </a: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cầu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Đọc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rõ ràng, rành mạch, nhấn giọng ở những chi tiết kì lạ</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khó</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SGK/</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49- 51.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7061767" y="1817225"/>
            <a:ext cx="3539865" cy="41149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12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oán Đám Mây Suy Nghĩ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88" y="1140178"/>
            <a:ext cx="11322754" cy="5632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9511" y="1993816"/>
            <a:ext cx="9505245" cy="1728102"/>
          </a:xfrm>
          <a:prstGeom prst="rect">
            <a:avLst/>
          </a:prstGeom>
        </p:spPr>
        <p:txBody>
          <a:bodyPr wrap="square">
            <a:spAutoFit/>
          </a:bodyPr>
          <a:lstStyle/>
          <a:p>
            <a:pPr marL="30480" marR="30480" lvl="0" indent="0" algn="just" defTabSz="914400" rtl="0" eaLnBrk="1" fontAlgn="auto" latinLnBrk="0" hangingPunct="1">
              <a:lnSpc>
                <a:spcPts val="1800"/>
              </a:lnSpc>
              <a:spcBef>
                <a:spcPts val="0"/>
              </a:spcBef>
              <a:spcAft>
                <a:spcPts val="1200"/>
              </a:spcAft>
              <a:buClrTx/>
              <a:buSzTx/>
              <a:buFontTx/>
              <a:buNone/>
              <a:tabLst/>
              <a:defRPr/>
            </a:pP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Văn bản trên thuộc kiểu văn bản gì?</a:t>
            </a:r>
            <a:endPar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ts val="1800"/>
              </a:lnSpc>
              <a:spcBef>
                <a:spcPts val="0"/>
              </a:spcBef>
              <a:spcAft>
                <a:spcPts val="120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kể tóm tắt truyện từ 5-7 câu?</a:t>
            </a:r>
            <a:endPar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kình</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mấy</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9020447" y="4912069"/>
            <a:ext cx="1939290" cy="1468320"/>
          </a:xfrm>
          <a:prstGeom prst="rect">
            <a:avLst/>
          </a:prstGeom>
        </p:spPr>
      </p:pic>
      <p:sp>
        <p:nvSpPr>
          <p:cNvPr id="7" name="Plaque 6"/>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5499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7448" y="1320801"/>
            <a:ext cx="10090657" cy="1968487"/>
            <a:chOff x="1056316" y="1320801"/>
            <a:chExt cx="10090657" cy="2082162"/>
          </a:xfrm>
        </p:grpSpPr>
        <p:sp>
          <p:nvSpPr>
            <p:cNvPr id="3" name="Freeform 2"/>
            <p:cNvSpPr/>
            <p:nvPr/>
          </p:nvSpPr>
          <p:spPr>
            <a:xfrm>
              <a:off x="1056316" y="1658226"/>
              <a:ext cx="1912786" cy="956393"/>
            </a:xfrm>
            <a:custGeom>
              <a:avLst/>
              <a:gdLst>
                <a:gd name="connsiteX0" fmla="*/ 0 w 1912786"/>
                <a:gd name="connsiteY0" fmla="*/ 95639 h 956393"/>
                <a:gd name="connsiteX1" fmla="*/ 95639 w 1912786"/>
                <a:gd name="connsiteY1" fmla="*/ 0 h 956393"/>
                <a:gd name="connsiteX2" fmla="*/ 1817147 w 1912786"/>
                <a:gd name="connsiteY2" fmla="*/ 0 h 956393"/>
                <a:gd name="connsiteX3" fmla="*/ 1912786 w 1912786"/>
                <a:gd name="connsiteY3" fmla="*/ 95639 h 956393"/>
                <a:gd name="connsiteX4" fmla="*/ 1912786 w 1912786"/>
                <a:gd name="connsiteY4" fmla="*/ 860754 h 956393"/>
                <a:gd name="connsiteX5" fmla="*/ 1817147 w 1912786"/>
                <a:gd name="connsiteY5" fmla="*/ 956393 h 956393"/>
                <a:gd name="connsiteX6" fmla="*/ 95639 w 1912786"/>
                <a:gd name="connsiteY6" fmla="*/ 956393 h 956393"/>
                <a:gd name="connsiteX7" fmla="*/ 0 w 1912786"/>
                <a:gd name="connsiteY7" fmla="*/ 860754 h 956393"/>
                <a:gd name="connsiteX8" fmla="*/ 0 w 1912786"/>
                <a:gd name="connsiteY8" fmla="*/ 95639 h 95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2786" h="956393">
                  <a:moveTo>
                    <a:pt x="0" y="95639"/>
                  </a:moveTo>
                  <a:cubicBezTo>
                    <a:pt x="0" y="42819"/>
                    <a:pt x="42819" y="0"/>
                    <a:pt x="95639" y="0"/>
                  </a:cubicBezTo>
                  <a:lnTo>
                    <a:pt x="1817147" y="0"/>
                  </a:lnTo>
                  <a:cubicBezTo>
                    <a:pt x="1869967" y="0"/>
                    <a:pt x="1912786" y="42819"/>
                    <a:pt x="1912786" y="95639"/>
                  </a:cubicBezTo>
                  <a:lnTo>
                    <a:pt x="1912786" y="860754"/>
                  </a:lnTo>
                  <a:cubicBezTo>
                    <a:pt x="1912786" y="913574"/>
                    <a:pt x="1869967" y="956393"/>
                    <a:pt x="1817147" y="956393"/>
                  </a:cubicBezTo>
                  <a:lnTo>
                    <a:pt x="95639" y="956393"/>
                  </a:lnTo>
                  <a:cubicBezTo>
                    <a:pt x="42819" y="956393"/>
                    <a:pt x="0" y="913574"/>
                    <a:pt x="0" y="860754"/>
                  </a:cubicBezTo>
                  <a:lnTo>
                    <a:pt x="0" y="95639"/>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252" tIns="43252" rIns="43252" bIns="43252"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1. Đọc.</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rot="19797005">
              <a:off x="2909698" y="1871908"/>
              <a:ext cx="883923" cy="86399"/>
            </a:xfrm>
            <a:custGeom>
              <a:avLst/>
              <a:gdLst>
                <a:gd name="connsiteX0" fmla="*/ 0 w 883923"/>
                <a:gd name="connsiteY0" fmla="*/ 43199 h 86399"/>
                <a:gd name="connsiteX1" fmla="*/ 883923 w 883923"/>
                <a:gd name="connsiteY1" fmla="*/ 43199 h 86399"/>
              </a:gdLst>
              <a:ahLst/>
              <a:cxnLst>
                <a:cxn ang="0">
                  <a:pos x="connsiteX0" y="connsiteY0"/>
                </a:cxn>
                <a:cxn ang="0">
                  <a:pos x="connsiteX1" y="connsiteY1"/>
                </a:cxn>
              </a:cxnLst>
              <a:rect l="l" t="t" r="r" b="b"/>
              <a:pathLst>
                <a:path w="883923" h="86399">
                  <a:moveTo>
                    <a:pt x="0" y="43199"/>
                  </a:moveTo>
                  <a:lnTo>
                    <a:pt x="883923" y="4319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32563" tIns="21102" rIns="432563" bIns="2110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6"/>
            <p:cNvSpPr/>
            <p:nvPr/>
          </p:nvSpPr>
          <p:spPr>
            <a:xfrm>
              <a:off x="3734217" y="1320801"/>
              <a:ext cx="7407648" cy="865794"/>
            </a:xfrm>
            <a:custGeom>
              <a:avLst/>
              <a:gdLst>
                <a:gd name="connsiteX0" fmla="*/ 0 w 7407648"/>
                <a:gd name="connsiteY0" fmla="*/ 74599 h 745986"/>
                <a:gd name="connsiteX1" fmla="*/ 74599 w 7407648"/>
                <a:gd name="connsiteY1" fmla="*/ 0 h 745986"/>
                <a:gd name="connsiteX2" fmla="*/ 7333049 w 7407648"/>
                <a:gd name="connsiteY2" fmla="*/ 0 h 745986"/>
                <a:gd name="connsiteX3" fmla="*/ 7407648 w 7407648"/>
                <a:gd name="connsiteY3" fmla="*/ 74599 h 745986"/>
                <a:gd name="connsiteX4" fmla="*/ 7407648 w 7407648"/>
                <a:gd name="connsiteY4" fmla="*/ 671387 h 745986"/>
                <a:gd name="connsiteX5" fmla="*/ 7333049 w 7407648"/>
                <a:gd name="connsiteY5" fmla="*/ 745986 h 745986"/>
                <a:gd name="connsiteX6" fmla="*/ 74599 w 7407648"/>
                <a:gd name="connsiteY6" fmla="*/ 745986 h 745986"/>
                <a:gd name="connsiteX7" fmla="*/ 0 w 7407648"/>
                <a:gd name="connsiteY7" fmla="*/ 671387 h 745986"/>
                <a:gd name="connsiteX8" fmla="*/ 0 w 7407648"/>
                <a:gd name="connsiteY8" fmla="*/ 74599 h 74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48" h="745986">
                  <a:moveTo>
                    <a:pt x="0" y="74599"/>
                  </a:moveTo>
                  <a:cubicBezTo>
                    <a:pt x="0" y="33399"/>
                    <a:pt x="33399" y="0"/>
                    <a:pt x="74599" y="0"/>
                  </a:cubicBezTo>
                  <a:lnTo>
                    <a:pt x="7333049" y="0"/>
                  </a:lnTo>
                  <a:cubicBezTo>
                    <a:pt x="7374249" y="0"/>
                    <a:pt x="7407648" y="33399"/>
                    <a:pt x="7407648" y="74599"/>
                  </a:cubicBezTo>
                  <a:lnTo>
                    <a:pt x="7407648" y="671387"/>
                  </a:lnTo>
                  <a:cubicBezTo>
                    <a:pt x="7407648" y="712587"/>
                    <a:pt x="7374249" y="745986"/>
                    <a:pt x="7333049" y="745986"/>
                  </a:cubicBezTo>
                  <a:lnTo>
                    <a:pt x="74599" y="745986"/>
                  </a:lnTo>
                  <a:cubicBezTo>
                    <a:pt x="33399" y="745986"/>
                    <a:pt x="0" y="712587"/>
                    <a:pt x="0" y="671387"/>
                  </a:cubicBezTo>
                  <a:lnTo>
                    <a:pt x="0" y="74599"/>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089" tIns="37089" rIns="37089" bIns="3708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vi-VN"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 rõ ràng, rành mạch, nhấn giọng ở những chi tiết kì lạ.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3734217" y="2381111"/>
              <a:ext cx="7412756" cy="1021852"/>
            </a:xfrm>
            <a:custGeom>
              <a:avLst/>
              <a:gdLst>
                <a:gd name="connsiteX0" fmla="*/ 0 w 7412756"/>
                <a:gd name="connsiteY0" fmla="*/ 74180 h 741797"/>
                <a:gd name="connsiteX1" fmla="*/ 74180 w 7412756"/>
                <a:gd name="connsiteY1" fmla="*/ 0 h 741797"/>
                <a:gd name="connsiteX2" fmla="*/ 7338576 w 7412756"/>
                <a:gd name="connsiteY2" fmla="*/ 0 h 741797"/>
                <a:gd name="connsiteX3" fmla="*/ 7412756 w 7412756"/>
                <a:gd name="connsiteY3" fmla="*/ 74180 h 741797"/>
                <a:gd name="connsiteX4" fmla="*/ 7412756 w 7412756"/>
                <a:gd name="connsiteY4" fmla="*/ 667617 h 741797"/>
                <a:gd name="connsiteX5" fmla="*/ 7338576 w 7412756"/>
                <a:gd name="connsiteY5" fmla="*/ 741797 h 741797"/>
                <a:gd name="connsiteX6" fmla="*/ 74180 w 7412756"/>
                <a:gd name="connsiteY6" fmla="*/ 741797 h 741797"/>
                <a:gd name="connsiteX7" fmla="*/ 0 w 7412756"/>
                <a:gd name="connsiteY7" fmla="*/ 667617 h 741797"/>
                <a:gd name="connsiteX8" fmla="*/ 0 w 7412756"/>
                <a:gd name="connsiteY8" fmla="*/ 74180 h 74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2756" h="741797">
                  <a:moveTo>
                    <a:pt x="0" y="74180"/>
                  </a:moveTo>
                  <a:cubicBezTo>
                    <a:pt x="0" y="33212"/>
                    <a:pt x="33212" y="0"/>
                    <a:pt x="74180" y="0"/>
                  </a:cubicBezTo>
                  <a:lnTo>
                    <a:pt x="7338576" y="0"/>
                  </a:lnTo>
                  <a:cubicBezTo>
                    <a:pt x="7379544" y="0"/>
                    <a:pt x="7412756" y="33212"/>
                    <a:pt x="7412756" y="74180"/>
                  </a:cubicBezTo>
                  <a:lnTo>
                    <a:pt x="7412756" y="667617"/>
                  </a:lnTo>
                  <a:cubicBezTo>
                    <a:pt x="7412756" y="708585"/>
                    <a:pt x="7379544" y="741797"/>
                    <a:pt x="7338576" y="741797"/>
                  </a:cubicBezTo>
                  <a:lnTo>
                    <a:pt x="74180" y="741797"/>
                  </a:lnTo>
                  <a:cubicBezTo>
                    <a:pt x="33212" y="741797"/>
                    <a:pt x="0" y="708585"/>
                    <a:pt x="0" y="667617"/>
                  </a:cubicBezTo>
                  <a:lnTo>
                    <a:pt x="0" y="74180"/>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966" tIns="36966" rIns="36966" bIns="36966"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phù</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diễn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biến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2" name="Group 11"/>
          <p:cNvGrpSpPr/>
          <p:nvPr/>
        </p:nvGrpSpPr>
        <p:grpSpPr>
          <a:xfrm>
            <a:off x="1047448" y="3548285"/>
            <a:ext cx="6853173" cy="883355"/>
            <a:chOff x="1133316" y="3307648"/>
            <a:chExt cx="6853173" cy="883355"/>
          </a:xfrm>
        </p:grpSpPr>
        <p:sp>
          <p:nvSpPr>
            <p:cNvPr id="13" name="Freeform 12"/>
            <p:cNvSpPr/>
            <p:nvPr/>
          </p:nvSpPr>
          <p:spPr>
            <a:xfrm>
              <a:off x="1133316" y="3307648"/>
              <a:ext cx="1766710" cy="883355"/>
            </a:xfrm>
            <a:custGeom>
              <a:avLst/>
              <a:gdLst>
                <a:gd name="connsiteX0" fmla="*/ 0 w 1766710"/>
                <a:gd name="connsiteY0" fmla="*/ 88336 h 883355"/>
                <a:gd name="connsiteX1" fmla="*/ 88336 w 1766710"/>
                <a:gd name="connsiteY1" fmla="*/ 0 h 883355"/>
                <a:gd name="connsiteX2" fmla="*/ 1678375 w 1766710"/>
                <a:gd name="connsiteY2" fmla="*/ 0 h 883355"/>
                <a:gd name="connsiteX3" fmla="*/ 1766711 w 1766710"/>
                <a:gd name="connsiteY3" fmla="*/ 88336 h 883355"/>
                <a:gd name="connsiteX4" fmla="*/ 1766710 w 1766710"/>
                <a:gd name="connsiteY4" fmla="*/ 795020 h 883355"/>
                <a:gd name="connsiteX5" fmla="*/ 1678374 w 1766710"/>
                <a:gd name="connsiteY5" fmla="*/ 883356 h 883355"/>
                <a:gd name="connsiteX6" fmla="*/ 88336 w 1766710"/>
                <a:gd name="connsiteY6" fmla="*/ 883355 h 883355"/>
                <a:gd name="connsiteX7" fmla="*/ 0 w 1766710"/>
                <a:gd name="connsiteY7" fmla="*/ 795019 h 883355"/>
                <a:gd name="connsiteX8" fmla="*/ 0 w 1766710"/>
                <a:gd name="connsiteY8" fmla="*/ 88336 h 88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710" h="883355">
                  <a:moveTo>
                    <a:pt x="0" y="88336"/>
                  </a:moveTo>
                  <a:cubicBezTo>
                    <a:pt x="0" y="39549"/>
                    <a:pt x="39549" y="0"/>
                    <a:pt x="88336" y="0"/>
                  </a:cubicBezTo>
                  <a:lnTo>
                    <a:pt x="1678375" y="0"/>
                  </a:lnTo>
                  <a:cubicBezTo>
                    <a:pt x="1727162" y="0"/>
                    <a:pt x="1766711" y="39549"/>
                    <a:pt x="1766711" y="88336"/>
                  </a:cubicBezTo>
                  <a:cubicBezTo>
                    <a:pt x="1766711" y="323897"/>
                    <a:pt x="1766710" y="559459"/>
                    <a:pt x="1766710" y="795020"/>
                  </a:cubicBezTo>
                  <a:cubicBezTo>
                    <a:pt x="1766710" y="843807"/>
                    <a:pt x="1727161" y="883356"/>
                    <a:pt x="1678374" y="883356"/>
                  </a:cubicBezTo>
                  <a:lnTo>
                    <a:pt x="88336" y="883355"/>
                  </a:lnTo>
                  <a:cubicBezTo>
                    <a:pt x="39549" y="883355"/>
                    <a:pt x="0" y="843806"/>
                    <a:pt x="0" y="795019"/>
                  </a:cubicBezTo>
                  <a:lnTo>
                    <a:pt x="0" y="88336"/>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653" tIns="43653" rIns="43653" bIns="4365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2. Kiểu văn bản: </a:t>
              </a: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4" name="Freeform 13"/>
            <p:cNvSpPr/>
            <p:nvPr/>
          </p:nvSpPr>
          <p:spPr>
            <a:xfrm>
              <a:off x="2900026" y="3659325"/>
              <a:ext cx="868691" cy="180000"/>
            </a:xfrm>
            <a:custGeom>
              <a:avLst/>
              <a:gdLst>
                <a:gd name="connsiteX0" fmla="*/ 0 w 868691"/>
                <a:gd name="connsiteY0" fmla="*/ 90000 h 180000"/>
                <a:gd name="connsiteX1" fmla="*/ 868691 w 868691"/>
                <a:gd name="connsiteY1" fmla="*/ 90000 h 180000"/>
              </a:gdLst>
              <a:ahLst/>
              <a:cxnLst>
                <a:cxn ang="0">
                  <a:pos x="connsiteX0" y="connsiteY0"/>
                </a:cxn>
                <a:cxn ang="0">
                  <a:pos x="connsiteX1" y="connsiteY1"/>
                </a:cxn>
              </a:cxnLst>
              <a:rect l="l" t="t" r="r" b="b"/>
              <a:pathLst>
                <a:path w="868691" h="180000">
                  <a:moveTo>
                    <a:pt x="0" y="90000"/>
                  </a:moveTo>
                  <a:lnTo>
                    <a:pt x="868691" y="9000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25328" tIns="68283" rIns="425329" bIns="68283"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14"/>
            <p:cNvSpPr/>
            <p:nvPr/>
          </p:nvSpPr>
          <p:spPr>
            <a:xfrm>
              <a:off x="3768717" y="3307648"/>
              <a:ext cx="4217772" cy="883355"/>
            </a:xfrm>
            <a:custGeom>
              <a:avLst/>
              <a:gdLst>
                <a:gd name="connsiteX0" fmla="*/ 0 w 4217772"/>
                <a:gd name="connsiteY0" fmla="*/ 88336 h 883355"/>
                <a:gd name="connsiteX1" fmla="*/ 88336 w 4217772"/>
                <a:gd name="connsiteY1" fmla="*/ 0 h 883355"/>
                <a:gd name="connsiteX2" fmla="*/ 4129437 w 4217772"/>
                <a:gd name="connsiteY2" fmla="*/ 0 h 883355"/>
                <a:gd name="connsiteX3" fmla="*/ 4217773 w 4217772"/>
                <a:gd name="connsiteY3" fmla="*/ 88336 h 883355"/>
                <a:gd name="connsiteX4" fmla="*/ 4217772 w 4217772"/>
                <a:gd name="connsiteY4" fmla="*/ 795020 h 883355"/>
                <a:gd name="connsiteX5" fmla="*/ 4129436 w 4217772"/>
                <a:gd name="connsiteY5" fmla="*/ 883356 h 883355"/>
                <a:gd name="connsiteX6" fmla="*/ 88336 w 4217772"/>
                <a:gd name="connsiteY6" fmla="*/ 883355 h 883355"/>
                <a:gd name="connsiteX7" fmla="*/ 0 w 4217772"/>
                <a:gd name="connsiteY7" fmla="*/ 795019 h 883355"/>
                <a:gd name="connsiteX8" fmla="*/ 0 w 4217772"/>
                <a:gd name="connsiteY8" fmla="*/ 88336 h 88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7772" h="883355">
                  <a:moveTo>
                    <a:pt x="0" y="88336"/>
                  </a:moveTo>
                  <a:cubicBezTo>
                    <a:pt x="0" y="39549"/>
                    <a:pt x="39549" y="0"/>
                    <a:pt x="88336" y="0"/>
                  </a:cubicBezTo>
                  <a:lnTo>
                    <a:pt x="4129437" y="0"/>
                  </a:lnTo>
                  <a:cubicBezTo>
                    <a:pt x="4178224" y="0"/>
                    <a:pt x="4217773" y="39549"/>
                    <a:pt x="4217773" y="88336"/>
                  </a:cubicBezTo>
                  <a:cubicBezTo>
                    <a:pt x="4217773" y="323897"/>
                    <a:pt x="4217772" y="559459"/>
                    <a:pt x="4217772" y="795020"/>
                  </a:cubicBezTo>
                  <a:cubicBezTo>
                    <a:pt x="4217772" y="843807"/>
                    <a:pt x="4178223" y="883356"/>
                    <a:pt x="4129436" y="883356"/>
                  </a:cubicBezTo>
                  <a:lnTo>
                    <a:pt x="88336" y="883355"/>
                  </a:lnTo>
                  <a:cubicBezTo>
                    <a:pt x="39549" y="883355"/>
                    <a:pt x="0" y="843806"/>
                    <a:pt x="0" y="795019"/>
                  </a:cubicBezTo>
                  <a:lnTo>
                    <a:pt x="0" y="88336"/>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733" tIns="48733" rIns="48733" bIns="48733"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Tự sự</a:t>
              </a: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16" name="Group 15"/>
          <p:cNvGrpSpPr/>
          <p:nvPr/>
        </p:nvGrpSpPr>
        <p:grpSpPr>
          <a:xfrm>
            <a:off x="1047448" y="4809389"/>
            <a:ext cx="6787359" cy="935147"/>
            <a:chOff x="1174960" y="4533408"/>
            <a:chExt cx="6787359" cy="935147"/>
          </a:xfrm>
        </p:grpSpPr>
        <p:sp>
          <p:nvSpPr>
            <p:cNvPr id="17" name="Freeform 16"/>
            <p:cNvSpPr/>
            <p:nvPr/>
          </p:nvSpPr>
          <p:spPr>
            <a:xfrm>
              <a:off x="1174960" y="4533408"/>
              <a:ext cx="1870295" cy="935147"/>
            </a:xfrm>
            <a:custGeom>
              <a:avLst/>
              <a:gdLst>
                <a:gd name="connsiteX0" fmla="*/ 0 w 1870295"/>
                <a:gd name="connsiteY0" fmla="*/ 93515 h 935147"/>
                <a:gd name="connsiteX1" fmla="*/ 93515 w 1870295"/>
                <a:gd name="connsiteY1" fmla="*/ 0 h 935147"/>
                <a:gd name="connsiteX2" fmla="*/ 1776780 w 1870295"/>
                <a:gd name="connsiteY2" fmla="*/ 0 h 935147"/>
                <a:gd name="connsiteX3" fmla="*/ 1870295 w 1870295"/>
                <a:gd name="connsiteY3" fmla="*/ 93515 h 935147"/>
                <a:gd name="connsiteX4" fmla="*/ 1870295 w 1870295"/>
                <a:gd name="connsiteY4" fmla="*/ 841632 h 935147"/>
                <a:gd name="connsiteX5" fmla="*/ 1776780 w 1870295"/>
                <a:gd name="connsiteY5" fmla="*/ 935147 h 935147"/>
                <a:gd name="connsiteX6" fmla="*/ 93515 w 1870295"/>
                <a:gd name="connsiteY6" fmla="*/ 935147 h 935147"/>
                <a:gd name="connsiteX7" fmla="*/ 0 w 1870295"/>
                <a:gd name="connsiteY7" fmla="*/ 841632 h 935147"/>
                <a:gd name="connsiteX8" fmla="*/ 0 w 1870295"/>
                <a:gd name="connsiteY8" fmla="*/ 93515 h 9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295" h="935147">
                  <a:moveTo>
                    <a:pt x="0" y="93515"/>
                  </a:moveTo>
                  <a:cubicBezTo>
                    <a:pt x="0" y="41868"/>
                    <a:pt x="41868" y="0"/>
                    <a:pt x="93515" y="0"/>
                  </a:cubicBezTo>
                  <a:lnTo>
                    <a:pt x="1776780" y="0"/>
                  </a:lnTo>
                  <a:cubicBezTo>
                    <a:pt x="1828427" y="0"/>
                    <a:pt x="1870295" y="41868"/>
                    <a:pt x="1870295" y="93515"/>
                  </a:cubicBezTo>
                  <a:lnTo>
                    <a:pt x="1870295" y="841632"/>
                  </a:lnTo>
                  <a:cubicBezTo>
                    <a:pt x="1870295" y="893279"/>
                    <a:pt x="1828427" y="935147"/>
                    <a:pt x="1776780" y="935147"/>
                  </a:cubicBezTo>
                  <a:lnTo>
                    <a:pt x="93515" y="935147"/>
                  </a:lnTo>
                  <a:cubicBezTo>
                    <a:pt x="41868" y="935147"/>
                    <a:pt x="0" y="893279"/>
                    <a:pt x="0" y="841632"/>
                  </a:cubicBezTo>
                  <a:lnTo>
                    <a:pt x="0" y="93515"/>
                  </a:lnTo>
                  <a:close/>
                </a:path>
              </a:pathLst>
            </a:custGeom>
            <a:solidFill>
              <a:schemeClr val="accent5">
                <a:lumMod val="75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170" tIns="45170" rIns="45170" bIns="4517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Tìm hiểu chú thích: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7"/>
            <p:cNvSpPr/>
            <p:nvPr/>
          </p:nvSpPr>
          <p:spPr>
            <a:xfrm>
              <a:off x="3045256" y="4911158"/>
              <a:ext cx="748118" cy="179648"/>
            </a:xfrm>
            <a:custGeom>
              <a:avLst/>
              <a:gdLst>
                <a:gd name="connsiteX0" fmla="*/ 0 w 748118"/>
                <a:gd name="connsiteY0" fmla="*/ 89824 h 179648"/>
                <a:gd name="connsiteX1" fmla="*/ 748118 w 748118"/>
                <a:gd name="connsiteY1" fmla="*/ 89824 h 179648"/>
              </a:gdLst>
              <a:ahLst/>
              <a:cxnLst>
                <a:cxn ang="0">
                  <a:pos x="connsiteX0" y="connsiteY0"/>
                </a:cxn>
                <a:cxn ang="0">
                  <a:pos x="connsiteX1" y="connsiteY1"/>
                </a:cxn>
              </a:cxnLst>
              <a:rect l="l" t="t" r="r" b="b"/>
              <a:pathLst>
                <a:path w="748118" h="179648">
                  <a:moveTo>
                    <a:pt x="0" y="89824"/>
                  </a:moveTo>
                  <a:lnTo>
                    <a:pt x="748118" y="898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68056" tIns="71121" rIns="368057" bIns="7112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Freeform 18"/>
            <p:cNvSpPr/>
            <p:nvPr/>
          </p:nvSpPr>
          <p:spPr>
            <a:xfrm>
              <a:off x="3793374" y="4533408"/>
              <a:ext cx="4168945" cy="935147"/>
            </a:xfrm>
            <a:custGeom>
              <a:avLst/>
              <a:gdLst>
                <a:gd name="connsiteX0" fmla="*/ 0 w 4168945"/>
                <a:gd name="connsiteY0" fmla="*/ 93515 h 935147"/>
                <a:gd name="connsiteX1" fmla="*/ 93515 w 4168945"/>
                <a:gd name="connsiteY1" fmla="*/ 0 h 935147"/>
                <a:gd name="connsiteX2" fmla="*/ 4075430 w 4168945"/>
                <a:gd name="connsiteY2" fmla="*/ 0 h 935147"/>
                <a:gd name="connsiteX3" fmla="*/ 4168945 w 4168945"/>
                <a:gd name="connsiteY3" fmla="*/ 93515 h 935147"/>
                <a:gd name="connsiteX4" fmla="*/ 4168945 w 4168945"/>
                <a:gd name="connsiteY4" fmla="*/ 841632 h 935147"/>
                <a:gd name="connsiteX5" fmla="*/ 4075430 w 4168945"/>
                <a:gd name="connsiteY5" fmla="*/ 935147 h 935147"/>
                <a:gd name="connsiteX6" fmla="*/ 93515 w 4168945"/>
                <a:gd name="connsiteY6" fmla="*/ 935147 h 935147"/>
                <a:gd name="connsiteX7" fmla="*/ 0 w 4168945"/>
                <a:gd name="connsiteY7" fmla="*/ 841632 h 935147"/>
                <a:gd name="connsiteX8" fmla="*/ 0 w 4168945"/>
                <a:gd name="connsiteY8" fmla="*/ 93515 h 93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8945" h="935147">
                  <a:moveTo>
                    <a:pt x="0" y="93515"/>
                  </a:moveTo>
                  <a:cubicBezTo>
                    <a:pt x="0" y="41868"/>
                    <a:pt x="41868" y="0"/>
                    <a:pt x="93515" y="0"/>
                  </a:cubicBezTo>
                  <a:lnTo>
                    <a:pt x="4075430" y="0"/>
                  </a:lnTo>
                  <a:cubicBezTo>
                    <a:pt x="4127077" y="0"/>
                    <a:pt x="4168945" y="41868"/>
                    <a:pt x="4168945" y="93515"/>
                  </a:cubicBezTo>
                  <a:lnTo>
                    <a:pt x="4168945" y="841632"/>
                  </a:lnTo>
                  <a:cubicBezTo>
                    <a:pt x="4168945" y="893279"/>
                    <a:pt x="4127077" y="935147"/>
                    <a:pt x="4075430" y="935147"/>
                  </a:cubicBezTo>
                  <a:lnTo>
                    <a:pt x="93515" y="935147"/>
                  </a:lnTo>
                  <a:cubicBezTo>
                    <a:pt x="41868" y="935147"/>
                    <a:pt x="0" y="893279"/>
                    <a:pt x="0" y="841632"/>
                  </a:cubicBezTo>
                  <a:lnTo>
                    <a:pt x="0" y="93515"/>
                  </a:lnTo>
                  <a:close/>
                </a:path>
              </a:pathLst>
            </a:custGeom>
            <a:solidFill>
              <a:schemeClr val="accent2">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170" tIns="45170" rIns="45170" bIns="4517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Từ khó </a:t>
              </a: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SGK-T</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r 49-51</a:t>
              </a: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9" name="Straight Connector 8"/>
          <p:cNvCxnSpPr/>
          <p:nvPr/>
        </p:nvCxnSpPr>
        <p:spPr>
          <a:xfrm>
            <a:off x="2960243" y="2117049"/>
            <a:ext cx="765106" cy="6481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Plaque 19"/>
          <p:cNvSpPr/>
          <p:nvPr/>
        </p:nvSpPr>
        <p:spPr>
          <a:xfrm>
            <a:off x="125589" y="244123"/>
            <a:ext cx="4815122"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19338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Callout 6"/>
          <p:cNvSpPr/>
          <p:nvPr/>
        </p:nvSpPr>
        <p:spPr>
          <a:xfrm>
            <a:off x="1564922" y="1227666"/>
            <a:ext cx="3581400" cy="3975100"/>
          </a:xfrm>
          <a:prstGeom prst="rightArrowCallou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1</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đầu ... đặt tên cho nó là Sọ Dừa): Sự ra đời của Sọ Dừa.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ight Arrow Callout 7"/>
          <p:cNvSpPr/>
          <p:nvPr/>
        </p:nvSpPr>
        <p:spPr>
          <a:xfrm>
            <a:off x="5146322" y="1227666"/>
            <a:ext cx="3581400" cy="3975100"/>
          </a:xfrm>
          <a:prstGeom prst="rightArrowCallou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 2</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(tiếp ... phòng khi dùng đến): Sọ Dừa cưới cô út, trở về hình dáng tuấn tú và thi đỗ trạng nguyên.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727722" y="1227666"/>
            <a:ext cx="2266950" cy="3975100"/>
          </a:xfrm>
          <a:prstGeom prst="rect">
            <a:avLst/>
          </a:prstGeom>
          <a:blipFill>
            <a:blip r:embed="rId2"/>
            <a:tile tx="0" ty="0" sx="100000" sy="100000" flip="none" algn="tl"/>
          </a:blipFill>
          <a:ln w="1905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hãm</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đoàn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tụ</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chồng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Plaque 11"/>
          <p:cNvSpPr/>
          <p:nvPr/>
        </p:nvSpPr>
        <p:spPr>
          <a:xfrm>
            <a:off x="2971800" y="110066"/>
            <a:ext cx="632460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300"/>
              </a:spcBef>
              <a:spcAft>
                <a:spcPts val="3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1564922" y="5270445"/>
            <a:ext cx="2318456"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4"/>
          <a:stretch>
            <a:fillRect/>
          </a:stretch>
        </p:blipFill>
        <p:spPr>
          <a:xfrm>
            <a:off x="8727722" y="5270445"/>
            <a:ext cx="2349500"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5145528" y="5270445"/>
            <a:ext cx="2350294" cy="14981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85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52160" y="2048311"/>
            <a:ext cx="5087681" cy="3854594"/>
            <a:chOff x="1682435" y="2048311"/>
            <a:chExt cx="5087681" cy="3854594"/>
          </a:xfrm>
        </p:grpSpPr>
        <p:sp>
          <p:nvSpPr>
            <p:cNvPr id="4" name="Freeform 3"/>
            <p:cNvSpPr/>
            <p:nvPr/>
          </p:nvSpPr>
          <p:spPr>
            <a:xfrm>
              <a:off x="1682435" y="2048311"/>
              <a:ext cx="4276054" cy="887507"/>
            </a:xfrm>
            <a:custGeom>
              <a:avLst/>
              <a:gdLst>
                <a:gd name="connsiteX0" fmla="*/ 0 w 4276054"/>
                <a:gd name="connsiteY0" fmla="*/ 88751 h 887507"/>
                <a:gd name="connsiteX1" fmla="*/ 88751 w 4276054"/>
                <a:gd name="connsiteY1" fmla="*/ 0 h 887507"/>
                <a:gd name="connsiteX2" fmla="*/ 4187303 w 4276054"/>
                <a:gd name="connsiteY2" fmla="*/ 0 h 887507"/>
                <a:gd name="connsiteX3" fmla="*/ 4276054 w 4276054"/>
                <a:gd name="connsiteY3" fmla="*/ 88751 h 887507"/>
                <a:gd name="connsiteX4" fmla="*/ 4276054 w 4276054"/>
                <a:gd name="connsiteY4" fmla="*/ 798756 h 887507"/>
                <a:gd name="connsiteX5" fmla="*/ 4187303 w 4276054"/>
                <a:gd name="connsiteY5" fmla="*/ 887507 h 887507"/>
                <a:gd name="connsiteX6" fmla="*/ 88751 w 4276054"/>
                <a:gd name="connsiteY6" fmla="*/ 887507 h 887507"/>
                <a:gd name="connsiteX7" fmla="*/ 0 w 4276054"/>
                <a:gd name="connsiteY7" fmla="*/ 798756 h 887507"/>
                <a:gd name="connsiteX8" fmla="*/ 0 w 4276054"/>
                <a:gd name="connsiteY8" fmla="*/ 88751 h 8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6054" h="887507">
                  <a:moveTo>
                    <a:pt x="0" y="88751"/>
                  </a:moveTo>
                  <a:cubicBezTo>
                    <a:pt x="0" y="39735"/>
                    <a:pt x="39735" y="0"/>
                    <a:pt x="88751" y="0"/>
                  </a:cubicBezTo>
                  <a:lnTo>
                    <a:pt x="4187303" y="0"/>
                  </a:lnTo>
                  <a:cubicBezTo>
                    <a:pt x="4236319" y="0"/>
                    <a:pt x="4276054" y="39735"/>
                    <a:pt x="4276054" y="88751"/>
                  </a:cubicBezTo>
                  <a:lnTo>
                    <a:pt x="4276054" y="798756"/>
                  </a:lnTo>
                  <a:cubicBezTo>
                    <a:pt x="4276054" y="847772"/>
                    <a:pt x="4236319" y="887507"/>
                    <a:pt x="4187303" y="887507"/>
                  </a:cubicBezTo>
                  <a:lnTo>
                    <a:pt x="88751" y="887507"/>
                  </a:lnTo>
                  <a:cubicBezTo>
                    <a:pt x="39735" y="887507"/>
                    <a:pt x="0" y="847772"/>
                    <a:pt x="0" y="798756"/>
                  </a:cubicBezTo>
                  <a:lnTo>
                    <a:pt x="0" y="88751"/>
                  </a:lnTo>
                  <a:close/>
                </a:path>
              </a:pathLst>
            </a:custGeom>
            <a:blipFill>
              <a:blip r:embed="rId2"/>
              <a:tile tx="0" ty="0" sx="100000" sy="100000" flip="none" algn="tl"/>
            </a:blipFill>
            <a:ln w="28575">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714" tIns="56474" rIns="71714" bIns="56474"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HĐ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2110040" y="2935818"/>
              <a:ext cx="427605" cy="866649"/>
            </a:xfrm>
            <a:custGeom>
              <a:avLst/>
              <a:gdLst/>
              <a:ahLst/>
              <a:cxnLst/>
              <a:rect l="0" t="0" r="0" b="0"/>
              <a:pathLst>
                <a:path>
                  <a:moveTo>
                    <a:pt x="0" y="0"/>
                  </a:moveTo>
                  <a:lnTo>
                    <a:pt x="0" y="866649"/>
                  </a:lnTo>
                  <a:lnTo>
                    <a:pt x="427605" y="866649"/>
                  </a:lnTo>
                </a:path>
              </a:pathLst>
            </a:custGeom>
            <a:noFill/>
            <a:ln w="28575">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2537646" y="3149851"/>
              <a:ext cx="4192289" cy="1305235"/>
            </a:xfrm>
            <a:custGeom>
              <a:avLst/>
              <a:gdLst>
                <a:gd name="connsiteX0" fmla="*/ 0 w 4192289"/>
                <a:gd name="connsiteY0" fmla="*/ 130524 h 1305235"/>
                <a:gd name="connsiteX1" fmla="*/ 130524 w 4192289"/>
                <a:gd name="connsiteY1" fmla="*/ 0 h 1305235"/>
                <a:gd name="connsiteX2" fmla="*/ 4061766 w 4192289"/>
                <a:gd name="connsiteY2" fmla="*/ 0 h 1305235"/>
                <a:gd name="connsiteX3" fmla="*/ 4192290 w 4192289"/>
                <a:gd name="connsiteY3" fmla="*/ 130524 h 1305235"/>
                <a:gd name="connsiteX4" fmla="*/ 4192289 w 4192289"/>
                <a:gd name="connsiteY4" fmla="*/ 1174712 h 1305235"/>
                <a:gd name="connsiteX5" fmla="*/ 4061765 w 4192289"/>
                <a:gd name="connsiteY5" fmla="*/ 1305236 h 1305235"/>
                <a:gd name="connsiteX6" fmla="*/ 130524 w 4192289"/>
                <a:gd name="connsiteY6" fmla="*/ 1305235 h 1305235"/>
                <a:gd name="connsiteX7" fmla="*/ 0 w 4192289"/>
                <a:gd name="connsiteY7" fmla="*/ 1174711 h 1305235"/>
                <a:gd name="connsiteX8" fmla="*/ 0 w 4192289"/>
                <a:gd name="connsiteY8" fmla="*/ 130524 h 13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2289" h="1305235">
                  <a:moveTo>
                    <a:pt x="0" y="130524"/>
                  </a:moveTo>
                  <a:cubicBezTo>
                    <a:pt x="0" y="58438"/>
                    <a:pt x="58438" y="0"/>
                    <a:pt x="130524" y="0"/>
                  </a:cubicBezTo>
                  <a:lnTo>
                    <a:pt x="4061766" y="0"/>
                  </a:lnTo>
                  <a:cubicBezTo>
                    <a:pt x="4133852" y="0"/>
                    <a:pt x="4192290" y="58438"/>
                    <a:pt x="4192290" y="130524"/>
                  </a:cubicBezTo>
                  <a:cubicBezTo>
                    <a:pt x="4192290" y="478587"/>
                    <a:pt x="4192289" y="826649"/>
                    <a:pt x="4192289" y="1174712"/>
                  </a:cubicBezTo>
                  <a:cubicBezTo>
                    <a:pt x="4192289" y="1246798"/>
                    <a:pt x="4133851" y="1305236"/>
                    <a:pt x="4061765" y="1305236"/>
                  </a:cubicBezTo>
                  <a:lnTo>
                    <a:pt x="130524" y="1305235"/>
                  </a:lnTo>
                  <a:cubicBezTo>
                    <a:pt x="58438" y="1305235"/>
                    <a:pt x="0" y="1246797"/>
                    <a:pt x="0" y="1174711"/>
                  </a:cubicBezTo>
                  <a:lnTo>
                    <a:pt x="0" y="130524"/>
                  </a:lnTo>
                  <a:close/>
                </a:path>
              </a:pathLst>
            </a:custGeom>
            <a:blipFill>
              <a:blip r:embed="rId3"/>
              <a:tile tx="0" ty="0" sx="100000" sy="100000" flip="none" algn="tl"/>
            </a:blipFill>
            <a:ln w="28575">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949" tIns="68709" rIns="83949" bIns="6870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pt-BR"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Đọc thầm đ</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oạn 1 (Từ đầu ... đặt tên cho nó là Sọ Dừa): Sự ra đời của Sọ Dừa.</a:t>
              </a:r>
              <a:r>
                <a:rPr kumimoji="0" lang="pt-BR"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2110040" y="2935818"/>
              <a:ext cx="427605" cy="2314468"/>
            </a:xfrm>
            <a:custGeom>
              <a:avLst/>
              <a:gdLst/>
              <a:ahLst/>
              <a:cxnLst/>
              <a:rect l="0" t="0" r="0" b="0"/>
              <a:pathLst>
                <a:path>
                  <a:moveTo>
                    <a:pt x="0" y="0"/>
                  </a:moveTo>
                  <a:lnTo>
                    <a:pt x="0" y="2314468"/>
                  </a:lnTo>
                  <a:lnTo>
                    <a:pt x="427605" y="2314468"/>
                  </a:lnTo>
                </a:path>
              </a:pathLst>
            </a:custGeom>
            <a:noFill/>
            <a:ln w="28575">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537646" y="4597670"/>
              <a:ext cx="4232470" cy="1305235"/>
            </a:xfrm>
            <a:custGeom>
              <a:avLst/>
              <a:gdLst>
                <a:gd name="connsiteX0" fmla="*/ 0 w 4232470"/>
                <a:gd name="connsiteY0" fmla="*/ 130524 h 1305235"/>
                <a:gd name="connsiteX1" fmla="*/ 130524 w 4232470"/>
                <a:gd name="connsiteY1" fmla="*/ 0 h 1305235"/>
                <a:gd name="connsiteX2" fmla="*/ 4101947 w 4232470"/>
                <a:gd name="connsiteY2" fmla="*/ 0 h 1305235"/>
                <a:gd name="connsiteX3" fmla="*/ 4232471 w 4232470"/>
                <a:gd name="connsiteY3" fmla="*/ 130524 h 1305235"/>
                <a:gd name="connsiteX4" fmla="*/ 4232470 w 4232470"/>
                <a:gd name="connsiteY4" fmla="*/ 1174712 h 1305235"/>
                <a:gd name="connsiteX5" fmla="*/ 4101946 w 4232470"/>
                <a:gd name="connsiteY5" fmla="*/ 1305236 h 1305235"/>
                <a:gd name="connsiteX6" fmla="*/ 130524 w 4232470"/>
                <a:gd name="connsiteY6" fmla="*/ 1305235 h 1305235"/>
                <a:gd name="connsiteX7" fmla="*/ 0 w 4232470"/>
                <a:gd name="connsiteY7" fmla="*/ 1174711 h 1305235"/>
                <a:gd name="connsiteX8" fmla="*/ 0 w 4232470"/>
                <a:gd name="connsiteY8" fmla="*/ 130524 h 13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470" h="1305235">
                  <a:moveTo>
                    <a:pt x="0" y="130524"/>
                  </a:moveTo>
                  <a:cubicBezTo>
                    <a:pt x="0" y="58438"/>
                    <a:pt x="58438" y="0"/>
                    <a:pt x="130524" y="0"/>
                  </a:cubicBezTo>
                  <a:lnTo>
                    <a:pt x="4101947" y="0"/>
                  </a:lnTo>
                  <a:cubicBezTo>
                    <a:pt x="4174033" y="0"/>
                    <a:pt x="4232471" y="58438"/>
                    <a:pt x="4232471" y="130524"/>
                  </a:cubicBezTo>
                  <a:cubicBezTo>
                    <a:pt x="4232471" y="478587"/>
                    <a:pt x="4232470" y="826649"/>
                    <a:pt x="4232470" y="1174712"/>
                  </a:cubicBezTo>
                  <a:cubicBezTo>
                    <a:pt x="4232470" y="1246798"/>
                    <a:pt x="4174032" y="1305236"/>
                    <a:pt x="4101946" y="1305236"/>
                  </a:cubicBezTo>
                  <a:lnTo>
                    <a:pt x="130524" y="1305235"/>
                  </a:lnTo>
                  <a:cubicBezTo>
                    <a:pt x="58438" y="1305235"/>
                    <a:pt x="0" y="1246797"/>
                    <a:pt x="0" y="1174711"/>
                  </a:cubicBezTo>
                  <a:lnTo>
                    <a:pt x="0" y="130524"/>
                  </a:lnTo>
                  <a:close/>
                </a:path>
              </a:pathLst>
            </a:custGeom>
            <a:blipFill>
              <a:blip r:embed="rId3"/>
              <a:tile tx="0" ty="0" sx="100000" sy="100000" flip="none" algn="tl"/>
            </a:blipFill>
            <a:ln w="28575">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949" tIns="68709" rIns="83949" bIns="68709"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pt-BR"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Thảo luận nhóm, thời gian 3 phút: </a:t>
              </a:r>
              <a:r>
                <a:rPr kumimoji="0" lang="pt-BR" sz="24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Hoàn thành phiếu HT 01:</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sp>
        <p:nvSpPr>
          <p:cNvPr id="7" name="Plaque 6"/>
          <p:cNvSpPr/>
          <p:nvPr/>
        </p:nvSpPr>
        <p:spPr>
          <a:xfrm>
            <a:off x="348542" y="880800"/>
            <a:ext cx="4937833"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429624" y="1392768"/>
            <a:ext cx="2962275" cy="1543050"/>
          </a:xfrm>
          <a:prstGeom prst="ellipse">
            <a:avLst/>
          </a:prstGeom>
          <a:ln>
            <a:noFill/>
          </a:ln>
          <a:effectLst>
            <a:softEdge rad="112500"/>
          </a:effectLst>
        </p:spPr>
      </p:pic>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endPar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927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0897" y="725553"/>
            <a:ext cx="5795414" cy="5201114"/>
          </a:xfrm>
          <a:prstGeom prst="rect">
            <a:avLst/>
          </a:prstGeom>
        </p:spPr>
      </p:pic>
      <p:pic>
        <p:nvPicPr>
          <p:cNvPr id="7" name="Picture 6"/>
          <p:cNvPicPr>
            <a:picLocks noChangeAspect="1"/>
          </p:cNvPicPr>
          <p:nvPr/>
        </p:nvPicPr>
        <p:blipFill>
          <a:blip r:embed="rId3"/>
          <a:stretch>
            <a:fillRect/>
          </a:stretch>
        </p:blipFill>
        <p:spPr>
          <a:xfrm>
            <a:off x="6389511" y="970845"/>
            <a:ext cx="5334841" cy="4955822"/>
          </a:xfrm>
          <a:prstGeom prst="rect">
            <a:avLst/>
          </a:prstGeom>
        </p:spPr>
      </p:pic>
      <p:sp>
        <p:nvSpPr>
          <p:cNvPr id="8" name="TextBox 7"/>
          <p:cNvSpPr txBox="1"/>
          <p:nvPr/>
        </p:nvSpPr>
        <p:spPr>
          <a:xfrm>
            <a:off x="6592711" y="3714044"/>
            <a:ext cx="4978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2313413" y="4360374"/>
            <a:ext cx="1334020" cy="369332"/>
          </a:xfrm>
          <a:prstGeom prst="rect">
            <a:avLst/>
          </a:prstGeom>
          <a:noFill/>
        </p:spPr>
        <p:txBody>
          <a:bodyPr wrap="none" rtlCol="0">
            <a:spAutoFit/>
          </a:bodyPr>
          <a:lstStyle/>
          <a:p>
            <a:pPr algn="ctr"/>
            <a:r>
              <a:rPr lang="en-US" dirty="0" smtClean="0"/>
              <a:t>( </a:t>
            </a: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1,3)</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52561" y="3264090"/>
            <a:ext cx="1334020" cy="369332"/>
          </a:xfrm>
          <a:prstGeom prst="rect">
            <a:avLst/>
          </a:prstGeom>
          <a:noFill/>
        </p:spPr>
        <p:txBody>
          <a:bodyPr wrap="none" rtlCol="0">
            <a:spAutoFit/>
          </a:bodyPr>
          <a:lstStyle/>
          <a:p>
            <a:pPr algn="ctr"/>
            <a:r>
              <a:rPr lang="en-US" dirty="0" smtClean="0"/>
              <a:t>( </a:t>
            </a:r>
            <a:r>
              <a:rPr lang="en-US" b="1" dirty="0" err="1" smtClean="0">
                <a:latin typeface="Times New Roman" panose="02020603050405020304" pitchFamily="18" charset="0"/>
                <a:cs typeface="Times New Roman" panose="02020603050405020304" pitchFamily="18" charset="0"/>
              </a:rPr>
              <a:t>Nhóm</a:t>
            </a:r>
            <a:r>
              <a:rPr lang="en-US" b="1" dirty="0" smtClean="0">
                <a:latin typeface="Times New Roman" panose="02020603050405020304" pitchFamily="18" charset="0"/>
                <a:cs typeface="Times New Roman" panose="02020603050405020304" pitchFamily="18" charset="0"/>
              </a:rPr>
              <a:t> 2,4)</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6797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4" y="800941"/>
            <a:ext cx="4609220"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926123" y="2377440"/>
            <a:ext cx="2199764" cy="2940148"/>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 ra đời của Sọ Dừa: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739662" y="1786597"/>
            <a:ext cx="7526215" cy="4276578"/>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vợ chồng nghèo ngoài 50 tuổi vẫn chưa có con.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vợ uống nước trong sọ dừa và mang thai.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Sinh ra đứa bé không tay chân, tròn như quả dừa , “cứ lăn lông lốc trong nhà, chẳng làm được việc gì”. → tên nhân vật gắn với sự dị hình, dị dạng ấy.</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Nhân dân muốn thể hiện: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Sọ Dừa thuộc kiểu nhân vật mang lốt xấu xí.</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 tâm đến loại người đau khổ nhất, số phận thấp hèn, gợi ở người nghe sự thương cảm với nhân 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Mở ra tình huống khác thường để cốt truyện tiếp tục phát triển.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394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1000"/>
                                        <p:tgtEl>
                                          <p:spTgt spid="9">
                                            <p:txEl>
                                              <p:pRg st="4" end="4"/>
                                            </p:txEl>
                                          </p:spTgt>
                                        </p:tgtEl>
                                      </p:cBhvr>
                                    </p:animEffect>
                                    <p:anim calcmode="lin" valueType="num">
                                      <p:cBhvr>
                                        <p:cTn id="5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animEffect transition="in" filter="fade">
                                      <p:cBhvr>
                                        <p:cTn id="56" dur="1000"/>
                                        <p:tgtEl>
                                          <p:spTgt spid="9">
                                            <p:txEl>
                                              <p:pRg st="5" end="5"/>
                                            </p:txEl>
                                          </p:spTgt>
                                        </p:tgtEl>
                                      </p:cBhvr>
                                    </p:animEffect>
                                    <p:anim calcmode="lin" valueType="num">
                                      <p:cBhvr>
                                        <p:cTn id="5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fade">
                                      <p:cBhvr>
                                        <p:cTn id="63" dur="1000"/>
                                        <p:tgtEl>
                                          <p:spTgt spid="9">
                                            <p:txEl>
                                              <p:pRg st="6" end="6"/>
                                            </p:txEl>
                                          </p:spTgt>
                                        </p:tgtEl>
                                      </p:cBhvr>
                                    </p:animEffect>
                                    <p:anim calcmode="lin" valueType="num">
                                      <p:cBhvr>
                                        <p:cTn id="6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1673" y="351888"/>
            <a:ext cx="10715223" cy="6370975"/>
          </a:xfrm>
          <a:prstGeom prst="rect">
            <a:avLst/>
          </a:prstGeom>
        </p:spPr>
        <p:txBody>
          <a:bodyPr wrap="square">
            <a:spAutoFit/>
          </a:bodyPr>
          <a:lstStyle/>
          <a:p>
            <a:pPr algn="ctr"/>
            <a:r>
              <a:rPr lang="en-US" sz="2400" b="1" dirty="0" smtClean="0">
                <a:solidFill>
                  <a:srgbClr val="C00000"/>
                </a:solidFill>
                <a:latin typeface="Times New Roman" panose="02020603050405020304" pitchFamily="18" charset="0"/>
                <a:ea typeface="Times New Roman" panose="02020603050405020304" pitchFamily="18" charset="0"/>
                <a:cs typeface="Times New Roman" pitchFamily="18" charset="0"/>
              </a:rPr>
              <a:t>THẠCH SANH</a:t>
            </a:r>
          </a:p>
          <a:p>
            <a:pPr algn="just"/>
            <a:r>
              <a:rPr lang="en-US" sz="2400" dirty="0" smtClean="0">
                <a:latin typeface="Times New Roman" panose="02020603050405020304" pitchFamily="18" charset="0"/>
                <a:ea typeface="Times New Roman" panose="02020603050405020304" pitchFamily="18" charset="0"/>
                <a:cs typeface="Times New Roman" pitchFamily="18" charset="0"/>
              </a:rPr>
              <a:t>	</a:t>
            </a:r>
            <a:r>
              <a:rPr lang="en-US" sz="2400" dirty="0" err="1" smtClean="0">
                <a:latin typeface="Times New Roman" panose="02020603050405020304" pitchFamily="18" charset="0"/>
                <a:ea typeface="Times New Roman" panose="02020603050405020304" pitchFamily="18" charset="0"/>
                <a:cs typeface="Times New Roman" pitchFamily="18" charset="0"/>
              </a:rPr>
              <a:t>Thạch</a:t>
            </a:r>
            <a:r>
              <a:rPr lang="en-US" sz="2400" dirty="0" smtClean="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Sanh</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là</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chàng</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trai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nghèo</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sống</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lủi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thủi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một</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mình</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gia</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tài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chỉ</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có</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một</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chiếc</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búa</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kiếm</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củi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a:latin typeface="Times New Roman" panose="02020603050405020304" pitchFamily="18" charset="0"/>
                <a:ea typeface="Times New Roman" panose="02020603050405020304" pitchFamily="18" charset="0"/>
                <a:cs typeface="Times New Roman" pitchFamily="18" charset="0"/>
              </a:rPr>
              <a:t>nuôi</a:t>
            </a:r>
            <a:r>
              <a:rPr lang="en-US" sz="2400" dirty="0">
                <a:latin typeface="Times New Roman" panose="02020603050405020304" pitchFamily="18" charset="0"/>
                <a:ea typeface="Times New Roman" panose="02020603050405020304" pitchFamily="18" charset="0"/>
                <a:cs typeface="Times New Roman" pitchFamily="18" charset="0"/>
              </a:rPr>
              <a:t> </a:t>
            </a:r>
            <a:r>
              <a:rPr lang="en-US" sz="2400" dirty="0" err="1" smtClean="0">
                <a:latin typeface="Times New Roman" panose="02020603050405020304" pitchFamily="18" charset="0"/>
                <a:ea typeface="Times New Roman" panose="02020603050405020304" pitchFamily="18" charset="0"/>
                <a:cs typeface="Times New Roman" pitchFamily="18" charset="0"/>
              </a:rPr>
              <a:t>thân</a:t>
            </a:r>
            <a:r>
              <a:rPr lang="vi-VN" sz="2400" dirty="0" smtClean="0">
                <a:solidFill>
                  <a:schemeClr val="tx1">
                    <a:lumMod val="85000"/>
                    <a:lumOff val="15000"/>
                  </a:schemeClr>
                </a:solidFill>
                <a:latin typeface="Times New Roman" pitchFamily="18" charset="0"/>
                <a:cs typeface="Times New Roman" pitchFamily="18" charset="0"/>
              </a:rPr>
              <a:t>. </a:t>
            </a:r>
            <a:r>
              <a:rPr lang="vi-VN" sz="2400" dirty="0">
                <a:solidFill>
                  <a:schemeClr val="tx1">
                    <a:lumMod val="85000"/>
                    <a:lumOff val="15000"/>
                  </a:schemeClr>
                </a:solidFill>
                <a:latin typeface="Times New Roman" pitchFamily="18" charset="0"/>
                <a:cs typeface="Times New Roman" pitchFamily="18" charset="0"/>
              </a:rPr>
              <a:t>Thấy Thạch Sanh khỏe, Lí Thông lân la kết nghĩa </a:t>
            </a:r>
            <a:r>
              <a:rPr lang="en-US" sz="2400" dirty="0" err="1" smtClean="0">
                <a:solidFill>
                  <a:schemeClr val="tx1">
                    <a:lumMod val="85000"/>
                    <a:lumOff val="15000"/>
                  </a:schemeClr>
                </a:solidFill>
                <a:latin typeface="Times New Roman" pitchFamily="18" charset="0"/>
                <a:cs typeface="Times New Roman" pitchFamily="18" charset="0"/>
              </a:rPr>
              <a:t>anh</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em</a:t>
            </a:r>
            <a:r>
              <a:rPr lang="en-US" sz="2400" dirty="0" smtClean="0">
                <a:solidFill>
                  <a:schemeClr val="tx1">
                    <a:lumMod val="85000"/>
                    <a:lumOff val="15000"/>
                  </a:schemeClr>
                </a:solidFill>
                <a:latin typeface="Times New Roman" pitchFamily="18" charset="0"/>
                <a:cs typeface="Times New Roman" pitchFamily="18" charset="0"/>
              </a:rPr>
              <a:t>.</a:t>
            </a:r>
            <a:r>
              <a:rPr lang="vi-VN" sz="2400" dirty="0" smtClean="0">
                <a:solidFill>
                  <a:schemeClr val="tx1">
                    <a:lumMod val="85000"/>
                    <a:lumOff val="15000"/>
                  </a:schemeClr>
                </a:solidFill>
                <a:latin typeface="Times New Roman" pitchFamily="18" charset="0"/>
                <a:cs typeface="Times New Roman" pitchFamily="18" charset="0"/>
              </a:rPr>
              <a:t>Thạch </a:t>
            </a:r>
            <a:r>
              <a:rPr lang="vi-VN" sz="2400" dirty="0">
                <a:solidFill>
                  <a:schemeClr val="tx1">
                    <a:lumMod val="85000"/>
                    <a:lumOff val="15000"/>
                  </a:schemeClr>
                </a:solidFill>
                <a:latin typeface="Times New Roman" pitchFamily="18" charset="0"/>
                <a:cs typeface="Times New Roman" pitchFamily="18" charset="0"/>
              </a:rPr>
              <a:t>Sanh về sống với mẹ con Lí Thông. Trong vùng có một con </a:t>
            </a:r>
            <a:r>
              <a:rPr lang="en-US" sz="2400" dirty="0" err="1" smtClean="0">
                <a:solidFill>
                  <a:schemeClr val="tx1">
                    <a:lumMod val="85000"/>
                    <a:lumOff val="15000"/>
                  </a:schemeClr>
                </a:solidFill>
                <a:latin typeface="Times New Roman" pitchFamily="18" charset="0"/>
                <a:cs typeface="Times New Roman" pitchFamily="18" charset="0"/>
              </a:rPr>
              <a:t>tră</a:t>
            </a:r>
            <a:r>
              <a:rPr lang="vi-VN" sz="2400" dirty="0" smtClean="0">
                <a:solidFill>
                  <a:schemeClr val="tx1">
                    <a:lumMod val="85000"/>
                    <a:lumOff val="15000"/>
                  </a:schemeClr>
                </a:solidFill>
                <a:latin typeface="Times New Roman" pitchFamily="18" charset="0"/>
                <a:cs typeface="Times New Roman" pitchFamily="18" charset="0"/>
              </a:rPr>
              <a:t>n </a:t>
            </a:r>
            <a:r>
              <a:rPr lang="vi-VN" sz="2400" dirty="0">
                <a:solidFill>
                  <a:schemeClr val="tx1">
                    <a:lumMod val="85000"/>
                    <a:lumOff val="15000"/>
                  </a:schemeClr>
                </a:solidFill>
                <a:latin typeface="Times New Roman" pitchFamily="18" charset="0"/>
                <a:cs typeface="Times New Roman" pitchFamily="18" charset="0"/>
              </a:rPr>
              <a:t>tinh hung dữ, mỗi năm người dân phải nộp người cho nó ăn thịt. Tới phiên Lí Thông, hắn lừa Thạch Sanh đi nộp mạng thay mình. Thạch Sanh giết chết </a:t>
            </a:r>
            <a:r>
              <a:rPr lang="en-US" sz="2400" dirty="0" err="1" smtClean="0">
                <a:solidFill>
                  <a:schemeClr val="tx1">
                    <a:lumMod val="85000"/>
                    <a:lumOff val="15000"/>
                  </a:schemeClr>
                </a:solidFill>
                <a:latin typeface="Times New Roman" pitchFamily="18" charset="0"/>
                <a:cs typeface="Times New Roman" pitchFamily="18" charset="0"/>
              </a:rPr>
              <a:t>tră</a:t>
            </a:r>
            <a:r>
              <a:rPr lang="vi-VN" sz="2400" dirty="0" smtClean="0">
                <a:solidFill>
                  <a:schemeClr val="tx1">
                    <a:lumMod val="85000"/>
                    <a:lumOff val="15000"/>
                  </a:schemeClr>
                </a:solidFill>
                <a:latin typeface="Times New Roman" pitchFamily="18" charset="0"/>
                <a:cs typeface="Times New Roman" pitchFamily="18" charset="0"/>
              </a:rPr>
              <a:t>n </a:t>
            </a:r>
            <a:r>
              <a:rPr lang="vi-VN" sz="2400" dirty="0">
                <a:solidFill>
                  <a:schemeClr val="tx1">
                    <a:lumMod val="85000"/>
                    <a:lumOff val="15000"/>
                  </a:schemeClr>
                </a:solidFill>
                <a:latin typeface="Times New Roman" pitchFamily="18" charset="0"/>
                <a:cs typeface="Times New Roman" pitchFamily="18" charset="0"/>
              </a:rPr>
              <a:t>tinh, Lí Thông lại lừa chàng đi trốn rồi cướp công của Thạch Sanh. Trong ngày hội nhà vua kén phò mã, công chúa bị đại bàng cắp đi. Thạch Sanh thấy đại bàng cắp người thì bắn nó và lần theo dấu máu vào hang cứu công chúa. Lí Thông lại một lần nữa lừa Thạch Sanh, hắn lấp miệng hang nhốt chàng dưới vực. Thạch Sanh giết đại bàng và cứu con vua Thủy Tề, chàng được tặng nhiều vàng bạc nhưng chỉ xin một cây đàn trở về gốc đa. Hồn </a:t>
            </a:r>
            <a:r>
              <a:rPr lang="en-US" sz="2400" dirty="0" err="1" smtClean="0">
                <a:solidFill>
                  <a:schemeClr val="tx1">
                    <a:lumMod val="85000"/>
                    <a:lumOff val="15000"/>
                  </a:schemeClr>
                </a:solidFill>
                <a:latin typeface="Times New Roman" pitchFamily="18" charset="0"/>
                <a:cs typeface="Times New Roman" pitchFamily="18" charset="0"/>
              </a:rPr>
              <a:t>tră</a:t>
            </a:r>
            <a:r>
              <a:rPr lang="vi-VN" sz="2400" dirty="0" smtClean="0">
                <a:solidFill>
                  <a:schemeClr val="tx1">
                    <a:lumMod val="85000"/>
                    <a:lumOff val="15000"/>
                  </a:schemeClr>
                </a:solidFill>
                <a:latin typeface="Times New Roman" pitchFamily="18" charset="0"/>
                <a:cs typeface="Times New Roman" pitchFamily="18" charset="0"/>
              </a:rPr>
              <a:t>n </a:t>
            </a:r>
            <a:r>
              <a:rPr lang="vi-VN" sz="2400" dirty="0">
                <a:solidFill>
                  <a:schemeClr val="tx1">
                    <a:lumMod val="85000"/>
                    <a:lumOff val="15000"/>
                  </a:schemeClr>
                </a:solidFill>
                <a:latin typeface="Times New Roman" pitchFamily="18" charset="0"/>
                <a:cs typeface="Times New Roman" pitchFamily="18" charset="0"/>
              </a:rPr>
              <a:t>tinh và đại bàng vu oan cho Thạch Sanh, chàng bị bắt vào ngục. Trong ngục chàng lôi đàn ra gảy kể về nỗi oan khiên của mình. </a:t>
            </a:r>
            <a:r>
              <a:rPr lang="vi-VN" sz="2400" dirty="0" smtClean="0">
                <a:solidFill>
                  <a:schemeClr val="tx1">
                    <a:lumMod val="85000"/>
                    <a:lumOff val="15000"/>
                  </a:schemeClr>
                </a:solidFill>
                <a:latin typeface="Times New Roman" pitchFamily="18" charset="0"/>
                <a:cs typeface="Times New Roman" pitchFamily="18" charset="0"/>
              </a:rPr>
              <a:t>Lý Thông bị trừng trị, </a:t>
            </a:r>
            <a:r>
              <a:rPr lang="vi-VN" sz="2400" dirty="0">
                <a:solidFill>
                  <a:schemeClr val="tx1">
                    <a:lumMod val="85000"/>
                    <a:lumOff val="15000"/>
                  </a:schemeClr>
                </a:solidFill>
                <a:latin typeface="Times New Roman" pitchFamily="18" charset="0"/>
                <a:cs typeface="Times New Roman" pitchFamily="18" charset="0"/>
              </a:rPr>
              <a:t>Thạch Sanh được nhà vua gả công chúa cho. Các nước chư hầu tức giận đem quân sang đánh, Thạch Sanh mang đàn ra gảy, 18 nước chư hầu xin hàng, Thạch Sanh nấu cơm thết đãi. Quân sĩ coi thường, ăn mãi không hết, họ kính phục rút quân về </a:t>
            </a:r>
            <a:r>
              <a:rPr lang="vi-VN" sz="2400" dirty="0" smtClean="0">
                <a:solidFill>
                  <a:schemeClr val="tx1">
                    <a:lumMod val="85000"/>
                    <a:lumOff val="15000"/>
                  </a:schemeClr>
                </a:solidFill>
                <a:latin typeface="Times New Roman" pitchFamily="18" charset="0"/>
                <a:cs typeface="Times New Roman" pitchFamily="18" charset="0"/>
              </a:rPr>
              <a:t>n</a:t>
            </a:r>
            <a:r>
              <a:rPr lang="en-US" sz="2400" dirty="0" err="1" smtClean="0">
                <a:solidFill>
                  <a:schemeClr val="tx1">
                    <a:lumMod val="85000"/>
                    <a:lumOff val="15000"/>
                  </a:schemeClr>
                </a:solidFill>
                <a:latin typeface="Times New Roman" pitchFamily="18" charset="0"/>
                <a:cs typeface="Times New Roman" pitchFamily="18" charset="0"/>
              </a:rPr>
              <a:t>ước</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Về</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sau</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vua</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không</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có</a:t>
            </a:r>
            <a:r>
              <a:rPr lang="en-US" sz="2400" dirty="0" smtClean="0">
                <a:solidFill>
                  <a:schemeClr val="tx1">
                    <a:lumMod val="85000"/>
                    <a:lumOff val="15000"/>
                  </a:schemeClr>
                </a:solidFill>
                <a:latin typeface="Times New Roman" pitchFamily="18" charset="0"/>
                <a:cs typeface="Times New Roman" pitchFamily="18" charset="0"/>
              </a:rPr>
              <a:t> con </a:t>
            </a:r>
            <a:r>
              <a:rPr lang="en-US" sz="2400" dirty="0" err="1" smtClean="0">
                <a:solidFill>
                  <a:schemeClr val="tx1">
                    <a:lumMod val="85000"/>
                    <a:lumOff val="15000"/>
                  </a:schemeClr>
                </a:solidFill>
                <a:latin typeface="Times New Roman" pitchFamily="18" charset="0"/>
                <a:cs typeface="Times New Roman" pitchFamily="18" charset="0"/>
              </a:rPr>
              <a:t>trai</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nên</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đã</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nhường</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ngôi</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cho</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Thạch</a:t>
            </a:r>
            <a:r>
              <a:rPr lang="en-US" sz="2400" dirty="0" smtClean="0">
                <a:solidFill>
                  <a:schemeClr val="tx1">
                    <a:lumMod val="85000"/>
                    <a:lumOff val="15000"/>
                  </a:schemeClr>
                </a:solidFill>
                <a:latin typeface="Times New Roman" pitchFamily="18" charset="0"/>
                <a:cs typeface="Times New Roman" pitchFamily="18" charset="0"/>
              </a:rPr>
              <a:t> </a:t>
            </a:r>
            <a:r>
              <a:rPr lang="en-US" sz="2400" dirty="0" err="1" smtClean="0">
                <a:solidFill>
                  <a:schemeClr val="tx1">
                    <a:lumMod val="85000"/>
                    <a:lumOff val="15000"/>
                  </a:schemeClr>
                </a:solidFill>
                <a:latin typeface="Times New Roman" pitchFamily="18" charset="0"/>
                <a:cs typeface="Times New Roman" pitchFamily="18" charset="0"/>
              </a:rPr>
              <a:t>Sanh</a:t>
            </a:r>
            <a:r>
              <a:rPr lang="en-US" sz="2400" dirty="0" smtClean="0">
                <a:solidFill>
                  <a:schemeClr val="tx1">
                    <a:lumMod val="85000"/>
                    <a:lumOff val="15000"/>
                  </a:schemeClr>
                </a:solidFill>
                <a:latin typeface="Times New Roman" pitchFamily="18" charset="0"/>
                <a:cs typeface="Times New Roman" pitchFamily="18" charset="0"/>
              </a:rPr>
              <a:t>.</a:t>
            </a:r>
            <a:endParaRPr lang="en-US" sz="2400" dirty="0">
              <a:solidFill>
                <a:schemeClr val="tx1">
                  <a:lumMod val="85000"/>
                  <a:lumOff val="1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318868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9092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759655" y="2525151"/>
            <a:ext cx="2475914" cy="2940148"/>
          </a:xfrm>
          <a:prstGeom prst="rightArrow">
            <a:avLst/>
          </a:prstGeom>
          <a:blipFill>
            <a:blip r:embed="rId2"/>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Tài năng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Sọ Dừa: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587262" y="1758462"/>
            <a:ext cx="7526215" cy="4473526"/>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Sự tài giỏi của Sọ Dừa:</a:t>
            </a:r>
            <a:endPar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Chăn bò giỏi: “Ngày nắng cũng như… no căng”</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Tài thổi sáo.</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Tự biết khả năng của mình: “gì chứ chăn bò thì con chăn được”, “giục mẹ đến hỏi con gái phú ông làm vợ”</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Kiếm đủ sính lễ theo yêu cầu của phú ông.</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Thông minh khác thường, đỗ trạng nguyên.</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Tài dự đoán, lo xa chính xác: “khi chia tay quan trạng….phòng khi dùng đến”</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11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fade">
                                      <p:cBhvr>
                                        <p:cTn id="49" dur="1000"/>
                                        <p:tgtEl>
                                          <p:spTgt spid="9">
                                            <p:txEl>
                                              <p:pRg st="4" end="4"/>
                                            </p:txEl>
                                          </p:spTgt>
                                        </p:tgtEl>
                                      </p:cBhvr>
                                    </p:animEffect>
                                    <p:anim calcmode="lin" valueType="num">
                                      <p:cBhvr>
                                        <p:cTn id="5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5" end="5"/>
                                            </p:txEl>
                                          </p:spTgt>
                                        </p:tgtEl>
                                        <p:attrNameLst>
                                          <p:attrName>style.visibility</p:attrName>
                                        </p:attrNameLst>
                                      </p:cBhvr>
                                      <p:to>
                                        <p:strVal val="visible"/>
                                      </p:to>
                                    </p:set>
                                    <p:animEffect transition="in" filter="fade">
                                      <p:cBhvr>
                                        <p:cTn id="56" dur="1000"/>
                                        <p:tgtEl>
                                          <p:spTgt spid="9">
                                            <p:txEl>
                                              <p:pRg st="5" end="5"/>
                                            </p:txEl>
                                          </p:spTgt>
                                        </p:tgtEl>
                                      </p:cBhvr>
                                    </p:animEffect>
                                    <p:anim calcmode="lin" valueType="num">
                                      <p:cBhvr>
                                        <p:cTn id="5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fade">
                                      <p:cBhvr>
                                        <p:cTn id="63" dur="1000"/>
                                        <p:tgtEl>
                                          <p:spTgt spid="9">
                                            <p:txEl>
                                              <p:pRg st="6" end="6"/>
                                            </p:txEl>
                                          </p:spTgt>
                                        </p:tgtEl>
                                      </p:cBhvr>
                                    </p:animEffect>
                                    <p:anim calcmode="lin" valueType="num">
                                      <p:cBhvr>
                                        <p:cTn id="6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6806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5" name="Right Arrow 4"/>
          <p:cNvSpPr/>
          <p:nvPr/>
        </p:nvSpPr>
        <p:spPr>
          <a:xfrm>
            <a:off x="919089" y="2525151"/>
            <a:ext cx="2475914" cy="2940148"/>
          </a:xfrm>
          <a:prstGeom prst="rightArrow">
            <a:avLst/>
          </a:prstGeom>
          <a:blipFill>
            <a:blip r:embed="rId2"/>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Tài năng</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của Sọ Dừa:</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3746696" y="1758462"/>
            <a:ext cx="7526215" cy="4473526"/>
          </a:xfrm>
          <a:prstGeom prst="roundRect">
            <a:avLst/>
          </a:prstGeom>
          <a:blipFill>
            <a:blip r:embed="rId2"/>
            <a:tile tx="0" ty="0" sx="100000" sy="100000" flip="none" algn="tl"/>
          </a:blip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ngoan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ngoãn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chăn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bò</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thuê</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bụng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lắng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dặn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vợ</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9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705031" y="473140"/>
            <a:ext cx="4743838" cy="1054491"/>
          </a:xfrm>
          <a:prstGeom prst="flowChartDecision">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NHẬN XÉT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p:cNvSpPr/>
          <p:nvPr/>
        </p:nvSpPr>
        <p:spPr>
          <a:xfrm>
            <a:off x="884425" y="3005417"/>
            <a:ext cx="2389497" cy="2286498"/>
          </a:xfrm>
          <a:custGeom>
            <a:avLst/>
            <a:gdLst>
              <a:gd name="connsiteX0" fmla="*/ 0 w 2389497"/>
              <a:gd name="connsiteY0" fmla="*/ 228650 h 2286498"/>
              <a:gd name="connsiteX1" fmla="*/ 228650 w 2389497"/>
              <a:gd name="connsiteY1" fmla="*/ 0 h 2286498"/>
              <a:gd name="connsiteX2" fmla="*/ 2160847 w 2389497"/>
              <a:gd name="connsiteY2" fmla="*/ 0 h 2286498"/>
              <a:gd name="connsiteX3" fmla="*/ 2389497 w 2389497"/>
              <a:gd name="connsiteY3" fmla="*/ 228650 h 2286498"/>
              <a:gd name="connsiteX4" fmla="*/ 2389497 w 2389497"/>
              <a:gd name="connsiteY4" fmla="*/ 2057848 h 2286498"/>
              <a:gd name="connsiteX5" fmla="*/ 2160847 w 2389497"/>
              <a:gd name="connsiteY5" fmla="*/ 2286498 h 2286498"/>
              <a:gd name="connsiteX6" fmla="*/ 228650 w 2389497"/>
              <a:gd name="connsiteY6" fmla="*/ 2286498 h 2286498"/>
              <a:gd name="connsiteX7" fmla="*/ 0 w 2389497"/>
              <a:gd name="connsiteY7" fmla="*/ 2057848 h 2286498"/>
              <a:gd name="connsiteX8" fmla="*/ 0 w 2389497"/>
              <a:gd name="connsiteY8" fmla="*/ 228650 h 22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497" h="2286498">
                <a:moveTo>
                  <a:pt x="0" y="228650"/>
                </a:moveTo>
                <a:cubicBezTo>
                  <a:pt x="0" y="102370"/>
                  <a:pt x="102370" y="0"/>
                  <a:pt x="228650" y="0"/>
                </a:cubicBezTo>
                <a:lnTo>
                  <a:pt x="2160847" y="0"/>
                </a:lnTo>
                <a:cubicBezTo>
                  <a:pt x="2287127" y="0"/>
                  <a:pt x="2389497" y="102370"/>
                  <a:pt x="2389497" y="228650"/>
                </a:cubicBezTo>
                <a:lnTo>
                  <a:pt x="2389497" y="2057848"/>
                </a:lnTo>
                <a:cubicBezTo>
                  <a:pt x="2389497" y="2184128"/>
                  <a:pt x="2287127" y="2286498"/>
                  <a:pt x="2160847" y="2286498"/>
                </a:cubicBezTo>
                <a:lnTo>
                  <a:pt x="228650" y="2286498"/>
                </a:lnTo>
                <a:cubicBezTo>
                  <a:pt x="102370" y="2286498"/>
                  <a:pt x="0" y="2184128"/>
                  <a:pt x="0" y="2057848"/>
                </a:cubicBezTo>
                <a:lnTo>
                  <a:pt x="0" y="228650"/>
                </a:lnTo>
                <a:close/>
              </a:path>
            </a:pathLst>
          </a:custGeom>
          <a:solidFill>
            <a:schemeClr val="accent2"/>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749" tIns="84749" rIns="84749" bIns="84749"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Nhận xét mối quan hệ giữa ngoại hình và phẩm chất Sọ Dừa: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rot="17933579">
            <a:off x="2759650" y="3257623"/>
            <a:ext cx="1990120" cy="39687"/>
          </a:xfrm>
          <a:custGeom>
            <a:avLst/>
            <a:gdLst>
              <a:gd name="connsiteX0" fmla="*/ 0 w 1990120"/>
              <a:gd name="connsiteY0" fmla="*/ 19843 h 39687"/>
              <a:gd name="connsiteX1" fmla="*/ 1990120 w 1990120"/>
              <a:gd name="connsiteY1" fmla="*/ 19843 h 39687"/>
            </a:gdLst>
            <a:ahLst/>
            <a:cxnLst>
              <a:cxn ang="0">
                <a:pos x="connsiteX0" y="connsiteY0"/>
              </a:cxn>
              <a:cxn ang="0">
                <a:pos x="connsiteX1" y="connsiteY1"/>
              </a:cxn>
            </a:cxnLst>
            <a:rect l="l" t="t" r="r" b="b"/>
            <a:pathLst>
              <a:path w="1990120" h="39687">
                <a:moveTo>
                  <a:pt x="0" y="19843"/>
                </a:moveTo>
                <a:lnTo>
                  <a:pt x="1990120"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58006" tIns="-29909" rIns="958007" bIns="-29911"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6"/>
          <p:cNvSpPr/>
          <p:nvPr/>
        </p:nvSpPr>
        <p:spPr>
          <a:xfrm>
            <a:off x="4260588" y="1975018"/>
            <a:ext cx="6999340" cy="862501"/>
          </a:xfrm>
          <a:custGeom>
            <a:avLst/>
            <a:gdLst>
              <a:gd name="connsiteX0" fmla="*/ 0 w 6951861"/>
              <a:gd name="connsiteY0" fmla="*/ 86250 h 862501"/>
              <a:gd name="connsiteX1" fmla="*/ 86250 w 6951861"/>
              <a:gd name="connsiteY1" fmla="*/ 0 h 862501"/>
              <a:gd name="connsiteX2" fmla="*/ 6865611 w 6951861"/>
              <a:gd name="connsiteY2" fmla="*/ 0 h 862501"/>
              <a:gd name="connsiteX3" fmla="*/ 6951861 w 6951861"/>
              <a:gd name="connsiteY3" fmla="*/ 86250 h 862501"/>
              <a:gd name="connsiteX4" fmla="*/ 6951861 w 6951861"/>
              <a:gd name="connsiteY4" fmla="*/ 776251 h 862501"/>
              <a:gd name="connsiteX5" fmla="*/ 6865611 w 6951861"/>
              <a:gd name="connsiteY5" fmla="*/ 862501 h 862501"/>
              <a:gd name="connsiteX6" fmla="*/ 86250 w 6951861"/>
              <a:gd name="connsiteY6" fmla="*/ 862501 h 862501"/>
              <a:gd name="connsiteX7" fmla="*/ 0 w 6951861"/>
              <a:gd name="connsiteY7" fmla="*/ 776251 h 862501"/>
              <a:gd name="connsiteX8" fmla="*/ 0 w 6951861"/>
              <a:gd name="connsiteY8" fmla="*/ 86250 h 86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1861" h="862501">
                <a:moveTo>
                  <a:pt x="0" y="86250"/>
                </a:moveTo>
                <a:cubicBezTo>
                  <a:pt x="0" y="38615"/>
                  <a:pt x="38615" y="0"/>
                  <a:pt x="86250" y="0"/>
                </a:cubicBezTo>
                <a:lnTo>
                  <a:pt x="6865611" y="0"/>
                </a:lnTo>
                <a:cubicBezTo>
                  <a:pt x="6913246" y="0"/>
                  <a:pt x="6951861" y="38615"/>
                  <a:pt x="6951861" y="86250"/>
                </a:cubicBezTo>
                <a:lnTo>
                  <a:pt x="6951861" y="776251"/>
                </a:lnTo>
                <a:cubicBezTo>
                  <a:pt x="6951861" y="823886"/>
                  <a:pt x="6913246" y="862501"/>
                  <a:pt x="6865611" y="862501"/>
                </a:cubicBezTo>
                <a:lnTo>
                  <a:pt x="86250" y="862501"/>
                </a:lnTo>
                <a:cubicBezTo>
                  <a:pt x="38615" y="862501"/>
                  <a:pt x="0" y="823886"/>
                  <a:pt x="0" y="776251"/>
                </a:cubicBezTo>
                <a:lnTo>
                  <a:pt x="0" y="86250"/>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582" tIns="45582" rIns="45582" bIns="45582"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 sự đối lập trái ngược.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Freeform 7"/>
          <p:cNvSpPr/>
          <p:nvPr/>
        </p:nvSpPr>
        <p:spPr>
          <a:xfrm rot="19855765">
            <a:off x="3204623" y="3861542"/>
            <a:ext cx="1100175" cy="39687"/>
          </a:xfrm>
          <a:custGeom>
            <a:avLst/>
            <a:gdLst>
              <a:gd name="connsiteX0" fmla="*/ 0 w 1100175"/>
              <a:gd name="connsiteY0" fmla="*/ 19843 h 39687"/>
              <a:gd name="connsiteX1" fmla="*/ 1100175 w 1100175"/>
              <a:gd name="connsiteY1" fmla="*/ 19843 h 39687"/>
            </a:gdLst>
            <a:ahLst/>
            <a:cxnLst>
              <a:cxn ang="0">
                <a:pos x="connsiteX0" y="connsiteY0"/>
              </a:cxn>
              <a:cxn ang="0">
                <a:pos x="connsiteX1" y="connsiteY1"/>
              </a:cxn>
            </a:cxnLst>
            <a:rect l="l" t="t" r="r" b="b"/>
            <a:pathLst>
              <a:path w="1100175" h="39687">
                <a:moveTo>
                  <a:pt x="0" y="19843"/>
                </a:moveTo>
                <a:lnTo>
                  <a:pt x="1100175"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5283" tIns="-7661" rIns="535283" bIns="-766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8"/>
          <p:cNvSpPr/>
          <p:nvPr/>
        </p:nvSpPr>
        <p:spPr>
          <a:xfrm>
            <a:off x="4260588" y="3016732"/>
            <a:ext cx="6999340" cy="1194748"/>
          </a:xfrm>
          <a:custGeom>
            <a:avLst/>
            <a:gdLst>
              <a:gd name="connsiteX0" fmla="*/ 0 w 6999340"/>
              <a:gd name="connsiteY0" fmla="*/ 119475 h 1194748"/>
              <a:gd name="connsiteX1" fmla="*/ 119475 w 6999340"/>
              <a:gd name="connsiteY1" fmla="*/ 0 h 1194748"/>
              <a:gd name="connsiteX2" fmla="*/ 6879865 w 6999340"/>
              <a:gd name="connsiteY2" fmla="*/ 0 h 1194748"/>
              <a:gd name="connsiteX3" fmla="*/ 6999340 w 6999340"/>
              <a:gd name="connsiteY3" fmla="*/ 119475 h 1194748"/>
              <a:gd name="connsiteX4" fmla="*/ 6999340 w 6999340"/>
              <a:gd name="connsiteY4" fmla="*/ 1075273 h 1194748"/>
              <a:gd name="connsiteX5" fmla="*/ 6879865 w 6999340"/>
              <a:gd name="connsiteY5" fmla="*/ 1194748 h 1194748"/>
              <a:gd name="connsiteX6" fmla="*/ 119475 w 6999340"/>
              <a:gd name="connsiteY6" fmla="*/ 1194748 h 1194748"/>
              <a:gd name="connsiteX7" fmla="*/ 0 w 6999340"/>
              <a:gd name="connsiteY7" fmla="*/ 1075273 h 1194748"/>
              <a:gd name="connsiteX8" fmla="*/ 0 w 6999340"/>
              <a:gd name="connsiteY8" fmla="*/ 119475 h 119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9340" h="1194748">
                <a:moveTo>
                  <a:pt x="0" y="119475"/>
                </a:moveTo>
                <a:cubicBezTo>
                  <a:pt x="0" y="53491"/>
                  <a:pt x="53491" y="0"/>
                  <a:pt x="119475" y="0"/>
                </a:cubicBezTo>
                <a:lnTo>
                  <a:pt x="6879865" y="0"/>
                </a:lnTo>
                <a:cubicBezTo>
                  <a:pt x="6945849" y="0"/>
                  <a:pt x="6999340" y="53491"/>
                  <a:pt x="6999340" y="119475"/>
                </a:cubicBezTo>
                <a:lnTo>
                  <a:pt x="6999340" y="1075273"/>
                </a:lnTo>
                <a:cubicBezTo>
                  <a:pt x="6999340" y="1141257"/>
                  <a:pt x="6945849" y="1194748"/>
                  <a:pt x="6879865" y="1194748"/>
                </a:cubicBezTo>
                <a:lnTo>
                  <a:pt x="119475" y="1194748"/>
                </a:lnTo>
                <a:cubicBezTo>
                  <a:pt x="53491" y="1194748"/>
                  <a:pt x="0" y="1141257"/>
                  <a:pt x="0" y="1075273"/>
                </a:cubicBezTo>
                <a:lnTo>
                  <a:pt x="0" y="119475"/>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773" tIns="52773" rIns="52773" bIns="5277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 sự khẳng định tuyệt đối về con người bên trong, đề cao giá trị chân chính của con người.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rot="2115194">
            <a:off x="3165949" y="4468651"/>
            <a:ext cx="1177524" cy="39687"/>
          </a:xfrm>
          <a:custGeom>
            <a:avLst/>
            <a:gdLst>
              <a:gd name="connsiteX0" fmla="*/ 0 w 1177524"/>
              <a:gd name="connsiteY0" fmla="*/ 19843 h 39687"/>
              <a:gd name="connsiteX1" fmla="*/ 1177524 w 1177524"/>
              <a:gd name="connsiteY1" fmla="*/ 19843 h 39687"/>
            </a:gdLst>
            <a:ahLst/>
            <a:cxnLst>
              <a:cxn ang="0">
                <a:pos x="connsiteX0" y="connsiteY0"/>
              </a:cxn>
              <a:cxn ang="0">
                <a:pos x="connsiteX1" y="connsiteY1"/>
              </a:cxn>
            </a:cxnLst>
            <a:rect l="l" t="t" r="r" b="b"/>
            <a:pathLst>
              <a:path w="1177524" h="39687">
                <a:moveTo>
                  <a:pt x="0" y="19843"/>
                </a:moveTo>
                <a:lnTo>
                  <a:pt x="1177524"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72024" tIns="-9595" rIns="572023" bIns="-9594"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Freeform 10"/>
          <p:cNvSpPr/>
          <p:nvPr/>
        </p:nvSpPr>
        <p:spPr>
          <a:xfrm>
            <a:off x="4260588" y="4390693"/>
            <a:ext cx="7038432" cy="875261"/>
          </a:xfrm>
          <a:custGeom>
            <a:avLst/>
            <a:gdLst>
              <a:gd name="connsiteX0" fmla="*/ 0 w 7038432"/>
              <a:gd name="connsiteY0" fmla="*/ 87526 h 875261"/>
              <a:gd name="connsiteX1" fmla="*/ 87526 w 7038432"/>
              <a:gd name="connsiteY1" fmla="*/ 0 h 875261"/>
              <a:gd name="connsiteX2" fmla="*/ 6950906 w 7038432"/>
              <a:gd name="connsiteY2" fmla="*/ 0 h 875261"/>
              <a:gd name="connsiteX3" fmla="*/ 7038432 w 7038432"/>
              <a:gd name="connsiteY3" fmla="*/ 87526 h 875261"/>
              <a:gd name="connsiteX4" fmla="*/ 7038432 w 7038432"/>
              <a:gd name="connsiteY4" fmla="*/ 787735 h 875261"/>
              <a:gd name="connsiteX5" fmla="*/ 6950906 w 7038432"/>
              <a:gd name="connsiteY5" fmla="*/ 875261 h 875261"/>
              <a:gd name="connsiteX6" fmla="*/ 87526 w 7038432"/>
              <a:gd name="connsiteY6" fmla="*/ 875261 h 875261"/>
              <a:gd name="connsiteX7" fmla="*/ 0 w 7038432"/>
              <a:gd name="connsiteY7" fmla="*/ 787735 h 875261"/>
              <a:gd name="connsiteX8" fmla="*/ 0 w 7038432"/>
              <a:gd name="connsiteY8" fmla="*/ 87526 h 87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8432" h="875261">
                <a:moveTo>
                  <a:pt x="0" y="87526"/>
                </a:moveTo>
                <a:cubicBezTo>
                  <a:pt x="0" y="39187"/>
                  <a:pt x="39187" y="0"/>
                  <a:pt x="87526" y="0"/>
                </a:cubicBezTo>
                <a:lnTo>
                  <a:pt x="6950906" y="0"/>
                </a:lnTo>
                <a:cubicBezTo>
                  <a:pt x="6999245" y="0"/>
                  <a:pt x="7038432" y="39187"/>
                  <a:pt x="7038432" y="87526"/>
                </a:cubicBezTo>
                <a:lnTo>
                  <a:pt x="7038432" y="787735"/>
                </a:lnTo>
                <a:cubicBezTo>
                  <a:pt x="7038432" y="836074"/>
                  <a:pt x="6999245" y="875261"/>
                  <a:pt x="6950906" y="875261"/>
                </a:cubicBezTo>
                <a:lnTo>
                  <a:pt x="87526" y="875261"/>
                </a:lnTo>
                <a:cubicBezTo>
                  <a:pt x="39187" y="875261"/>
                  <a:pt x="0" y="836074"/>
                  <a:pt x="0" y="787735"/>
                </a:cubicBezTo>
                <a:lnTo>
                  <a:pt x="0" y="87526"/>
                </a:lnTo>
                <a:close/>
              </a:path>
            </a:pathLst>
          </a:custGeom>
          <a:solidFill>
            <a:schemeClr val="accent5">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416" tIns="43416" rIns="43416" bIns="4341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 </a:t>
            </a:r>
            <a:r>
              <a:rPr lang="en-US" sz="2800" dirty="0" smtClean="0">
                <a:solidFill>
                  <a:prstClr val="white"/>
                </a:solidFill>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 hiện ước mơ về sự đổi đời của nhân dân lao động.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rot="3660288">
            <a:off x="2762855" y="4996359"/>
            <a:ext cx="1983711" cy="39687"/>
          </a:xfrm>
          <a:custGeom>
            <a:avLst/>
            <a:gdLst>
              <a:gd name="connsiteX0" fmla="*/ 0 w 1983711"/>
              <a:gd name="connsiteY0" fmla="*/ 19843 h 39687"/>
              <a:gd name="connsiteX1" fmla="*/ 1983711 w 1983711"/>
              <a:gd name="connsiteY1" fmla="*/ 19843 h 39687"/>
            </a:gdLst>
            <a:ahLst/>
            <a:cxnLst>
              <a:cxn ang="0">
                <a:pos x="connsiteX0" y="connsiteY0"/>
              </a:cxn>
              <a:cxn ang="0">
                <a:pos x="connsiteX1" y="connsiteY1"/>
              </a:cxn>
            </a:cxnLst>
            <a:rect l="l" t="t" r="r" b="b"/>
            <a:pathLst>
              <a:path w="1983711" h="39687">
                <a:moveTo>
                  <a:pt x="0" y="19843"/>
                </a:moveTo>
                <a:lnTo>
                  <a:pt x="1983711" y="19843"/>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54963" tIns="-29750" rIns="954962" bIns="-29749" numCol="1" spcCol="1270" anchor="ctr" anchorCtr="0">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12"/>
          <p:cNvSpPr/>
          <p:nvPr/>
        </p:nvSpPr>
        <p:spPr>
          <a:xfrm>
            <a:off x="4260588" y="5445166"/>
            <a:ext cx="7046987" cy="877148"/>
          </a:xfrm>
          <a:custGeom>
            <a:avLst/>
            <a:gdLst>
              <a:gd name="connsiteX0" fmla="*/ 0 w 7046987"/>
              <a:gd name="connsiteY0" fmla="*/ 87715 h 877148"/>
              <a:gd name="connsiteX1" fmla="*/ 87715 w 7046987"/>
              <a:gd name="connsiteY1" fmla="*/ 0 h 877148"/>
              <a:gd name="connsiteX2" fmla="*/ 6959272 w 7046987"/>
              <a:gd name="connsiteY2" fmla="*/ 0 h 877148"/>
              <a:gd name="connsiteX3" fmla="*/ 7046987 w 7046987"/>
              <a:gd name="connsiteY3" fmla="*/ 87715 h 877148"/>
              <a:gd name="connsiteX4" fmla="*/ 7046987 w 7046987"/>
              <a:gd name="connsiteY4" fmla="*/ 789433 h 877148"/>
              <a:gd name="connsiteX5" fmla="*/ 6959272 w 7046987"/>
              <a:gd name="connsiteY5" fmla="*/ 877148 h 877148"/>
              <a:gd name="connsiteX6" fmla="*/ 87715 w 7046987"/>
              <a:gd name="connsiteY6" fmla="*/ 877148 h 877148"/>
              <a:gd name="connsiteX7" fmla="*/ 0 w 7046987"/>
              <a:gd name="connsiteY7" fmla="*/ 789433 h 877148"/>
              <a:gd name="connsiteX8" fmla="*/ 0 w 7046987"/>
              <a:gd name="connsiteY8" fmla="*/ 87715 h 87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6987" h="877148">
                <a:moveTo>
                  <a:pt x="0" y="87715"/>
                </a:moveTo>
                <a:cubicBezTo>
                  <a:pt x="0" y="39271"/>
                  <a:pt x="39271" y="0"/>
                  <a:pt x="87715" y="0"/>
                </a:cubicBezTo>
                <a:lnTo>
                  <a:pt x="6959272" y="0"/>
                </a:lnTo>
                <a:cubicBezTo>
                  <a:pt x="7007716" y="0"/>
                  <a:pt x="7046987" y="39271"/>
                  <a:pt x="7046987" y="87715"/>
                </a:cubicBezTo>
                <a:lnTo>
                  <a:pt x="7046987" y="789433"/>
                </a:lnTo>
                <a:cubicBezTo>
                  <a:pt x="7046987" y="837877"/>
                  <a:pt x="7007716" y="877148"/>
                  <a:pt x="6959272" y="877148"/>
                </a:cubicBezTo>
                <a:lnTo>
                  <a:pt x="87715" y="877148"/>
                </a:lnTo>
                <a:cubicBezTo>
                  <a:pt x="39271" y="877148"/>
                  <a:pt x="0" y="837877"/>
                  <a:pt x="0" y="789433"/>
                </a:cubicBezTo>
                <a:lnTo>
                  <a:pt x="0" y="87715"/>
                </a:lnTo>
                <a:close/>
              </a:path>
            </a:pathLst>
          </a:custGeom>
          <a:solidFill>
            <a:srgbClr val="002060"/>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471" tIns="43471" rIns="43471" bIns="4347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lang="en-US" sz="2800" dirty="0">
                <a:solidFill>
                  <a:prstClr val="white"/>
                </a:solidFill>
                <a:latin typeface="Times New Roman" panose="02020603050405020304" pitchFamily="18" charset="0"/>
                <a:cs typeface="Times New Roman" panose="02020603050405020304" pitchFamily="18" charset="0"/>
              </a:rPr>
              <a:t> </a:t>
            </a:r>
            <a:r>
              <a:rPr lang="en-US" sz="2800" dirty="0" smtClean="0">
                <a:solidFill>
                  <a:prstClr val="white"/>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Mở</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huống</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30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4637795"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Nhân vật cô Út.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9" name="Rounded Rectangle 8"/>
          <p:cNvSpPr/>
          <p:nvPr/>
        </p:nvSpPr>
        <p:spPr>
          <a:xfrm>
            <a:off x="1254724" y="1913207"/>
            <a:ext cx="9298745" cy="4473526"/>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nhận biết thực chất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đẹp đẽ của Sọ Dừa nên bằng lòng lấy Sọ Dừa.</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hiền lành, thương người ngay cả khi chưa biết gì về thực chất bên trong Sọ Dừa. Cô đối xử tử tế với chàng, có lòng nhân hậu, thông minh, giàu nghị lực…</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thưởng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quý</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flipH="1">
            <a:off x="9415848" y="209341"/>
            <a:ext cx="2275242" cy="1602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597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348543" y="815009"/>
            <a:ext cx="775546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Ước mơ của người lao động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973487" y="36783"/>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
        <p:nvSpPr>
          <p:cNvPr id="9" name="Rounded Rectangle 8"/>
          <p:cNvSpPr/>
          <p:nvPr/>
        </p:nvSpPr>
        <p:spPr>
          <a:xfrm>
            <a:off x="1446628" y="1855960"/>
            <a:ext cx="9298745" cy="4473526"/>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thúc truyện:</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Sọ Dừa dị hình, dị dạng nhưng được làm quan trạng.</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Cô út được hưởng hạnh phúc.</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cô chị xấu hổ bỏ đi biệt xứ.</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Uớc mơ của nhân dân:</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Mơ ước đổi đời.</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Mơ</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ước</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475471" y="257665"/>
            <a:ext cx="2068830" cy="14448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40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fade">
                                      <p:cBhvr>
                                        <p:cTn id="56" dur="1000"/>
                                        <p:tgtEl>
                                          <p:spTgt spid="9">
                                            <p:txEl>
                                              <p:pRg st="6" end="6"/>
                                            </p:txEl>
                                          </p:spTgt>
                                        </p:tgtEl>
                                      </p:cBhvr>
                                    </p:animEffect>
                                    <p:anim calcmode="lin" valueType="num">
                                      <p:cBhvr>
                                        <p:cTn id="57"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49456" y="1365950"/>
            <a:ext cx="10493088" cy="4126100"/>
            <a:chOff x="788495" y="1685070"/>
            <a:chExt cx="10493088" cy="4126100"/>
          </a:xfrm>
          <a:scene3d>
            <a:camera prst="orthographicFront">
              <a:rot lat="0" lon="0" rev="0"/>
            </a:camera>
            <a:lightRig rig="soft" dir="t">
              <a:rot lat="0" lon="0" rev="0"/>
            </a:lightRig>
          </a:scene3d>
        </p:grpSpPr>
        <p:sp>
          <p:nvSpPr>
            <p:cNvPr id="3" name="Freeform 2"/>
            <p:cNvSpPr/>
            <p:nvPr/>
          </p:nvSpPr>
          <p:spPr>
            <a:xfrm>
              <a:off x="6035039" y="2653640"/>
              <a:ext cx="3712467" cy="644312"/>
            </a:xfrm>
            <a:custGeom>
              <a:avLst/>
              <a:gdLst/>
              <a:ahLst/>
              <a:cxnLst/>
              <a:rect l="0" t="0" r="0" b="0"/>
              <a:pathLst>
                <a:path>
                  <a:moveTo>
                    <a:pt x="0" y="0"/>
                  </a:moveTo>
                  <a:lnTo>
                    <a:pt x="0" y="322156"/>
                  </a:lnTo>
                  <a:lnTo>
                    <a:pt x="3712467" y="322156"/>
                  </a:lnTo>
                  <a:lnTo>
                    <a:pt x="3712467"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5989319" y="2653640"/>
              <a:ext cx="91440" cy="644312"/>
            </a:xfrm>
            <a:custGeom>
              <a:avLst/>
              <a:gdLst/>
              <a:ahLst/>
              <a:cxnLst/>
              <a:rect l="0" t="0" r="0" b="0"/>
              <a:pathLst>
                <a:path>
                  <a:moveTo>
                    <a:pt x="45720" y="0"/>
                  </a:moveTo>
                  <a:lnTo>
                    <a:pt x="45720"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2322572" y="2653640"/>
              <a:ext cx="3712467" cy="644312"/>
            </a:xfrm>
            <a:custGeom>
              <a:avLst/>
              <a:gdLst/>
              <a:ahLst/>
              <a:cxnLst/>
              <a:rect l="0" t="0" r="0" b="0"/>
              <a:pathLst>
                <a:path>
                  <a:moveTo>
                    <a:pt x="3712467" y="0"/>
                  </a:moveTo>
                  <a:lnTo>
                    <a:pt x="3712467" y="322156"/>
                  </a:lnTo>
                  <a:lnTo>
                    <a:pt x="0" y="322156"/>
                  </a:lnTo>
                  <a:lnTo>
                    <a:pt x="0" y="644312"/>
                  </a:lnTo>
                </a:path>
              </a:pathLst>
            </a:custGeom>
            <a:no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4009290" y="1685070"/>
              <a:ext cx="4051498" cy="968570"/>
            </a:xfrm>
            <a:custGeom>
              <a:avLst/>
              <a:gdLst>
                <a:gd name="connsiteX0" fmla="*/ 0 w 4051498"/>
                <a:gd name="connsiteY0" fmla="*/ 0 h 968570"/>
                <a:gd name="connsiteX1" fmla="*/ 4051498 w 4051498"/>
                <a:gd name="connsiteY1" fmla="*/ 0 h 968570"/>
                <a:gd name="connsiteX2" fmla="*/ 4051498 w 4051498"/>
                <a:gd name="connsiteY2" fmla="*/ 968570 h 968570"/>
                <a:gd name="connsiteX3" fmla="*/ 0 w 4051498"/>
                <a:gd name="connsiteY3" fmla="*/ 968570 h 968570"/>
                <a:gd name="connsiteX4" fmla="*/ 0 w 4051498"/>
                <a:gd name="connsiteY4" fmla="*/ 0 h 96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498" h="968570">
                  <a:moveTo>
                    <a:pt x="0" y="0"/>
                  </a:moveTo>
                  <a:lnTo>
                    <a:pt x="4051498" y="0"/>
                  </a:lnTo>
                  <a:lnTo>
                    <a:pt x="4051498" y="968570"/>
                  </a:lnTo>
                  <a:lnTo>
                    <a:pt x="0" y="968570"/>
                  </a:lnTo>
                  <a:lnTo>
                    <a:pt x="0" y="0"/>
                  </a:lnTo>
                  <a:close/>
                </a:path>
              </a:pathLst>
            </a:custGeom>
            <a:solidFill>
              <a:schemeClr val="accent2"/>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 nghĩa của truyện: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788495" y="3297953"/>
              <a:ext cx="3068154" cy="2490666"/>
            </a:xfrm>
            <a:custGeom>
              <a:avLst/>
              <a:gdLst>
                <a:gd name="connsiteX0" fmla="*/ 0 w 3068154"/>
                <a:gd name="connsiteY0" fmla="*/ 0 h 2490666"/>
                <a:gd name="connsiteX1" fmla="*/ 3068154 w 3068154"/>
                <a:gd name="connsiteY1" fmla="*/ 0 h 2490666"/>
                <a:gd name="connsiteX2" fmla="*/ 3068154 w 3068154"/>
                <a:gd name="connsiteY2" fmla="*/ 2490666 h 2490666"/>
                <a:gd name="connsiteX3" fmla="*/ 0 w 3068154"/>
                <a:gd name="connsiteY3" fmla="*/ 2490666 h 2490666"/>
                <a:gd name="connsiteX4" fmla="*/ 0 w 3068154"/>
                <a:gd name="connsiteY4" fmla="*/ 0 h 249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490666">
                  <a:moveTo>
                    <a:pt x="0" y="0"/>
                  </a:moveTo>
                  <a:lnTo>
                    <a:pt x="3068154" y="0"/>
                  </a:lnTo>
                  <a:lnTo>
                    <a:pt x="3068154" y="2490666"/>
                  </a:lnTo>
                  <a:lnTo>
                    <a:pt x="0" y="2490666"/>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Đề cao giá trị đích thực, vẻ đẹp bên trong con người.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4500962" y="3297953"/>
              <a:ext cx="3068154" cy="2494885"/>
            </a:xfrm>
            <a:custGeom>
              <a:avLst/>
              <a:gdLst>
                <a:gd name="connsiteX0" fmla="*/ 0 w 3068154"/>
                <a:gd name="connsiteY0" fmla="*/ 0 h 2494885"/>
                <a:gd name="connsiteX1" fmla="*/ 3068154 w 3068154"/>
                <a:gd name="connsiteY1" fmla="*/ 0 h 2494885"/>
                <a:gd name="connsiteX2" fmla="*/ 3068154 w 3068154"/>
                <a:gd name="connsiteY2" fmla="*/ 2494885 h 2494885"/>
                <a:gd name="connsiteX3" fmla="*/ 0 w 3068154"/>
                <a:gd name="connsiteY3" fmla="*/ 2494885 h 2494885"/>
                <a:gd name="connsiteX4" fmla="*/ 0 w 3068154"/>
                <a:gd name="connsiteY4" fmla="*/ 0 h 2494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494885">
                  <a:moveTo>
                    <a:pt x="0" y="0"/>
                  </a:moveTo>
                  <a:lnTo>
                    <a:pt x="3068154" y="0"/>
                  </a:lnTo>
                  <a:lnTo>
                    <a:pt x="3068154" y="2494885"/>
                  </a:lnTo>
                  <a:lnTo>
                    <a:pt x="0" y="2494885"/>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Đề cao lòng nhân ái đối với người bất hạnh.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0"/>
            <p:cNvSpPr/>
            <p:nvPr/>
          </p:nvSpPr>
          <p:spPr>
            <a:xfrm>
              <a:off x="8213429" y="3297953"/>
              <a:ext cx="3068154" cy="2513217"/>
            </a:xfrm>
            <a:custGeom>
              <a:avLst/>
              <a:gdLst>
                <a:gd name="connsiteX0" fmla="*/ 0 w 3068154"/>
                <a:gd name="connsiteY0" fmla="*/ 0 h 2513217"/>
                <a:gd name="connsiteX1" fmla="*/ 3068154 w 3068154"/>
                <a:gd name="connsiteY1" fmla="*/ 0 h 2513217"/>
                <a:gd name="connsiteX2" fmla="*/ 3068154 w 3068154"/>
                <a:gd name="connsiteY2" fmla="*/ 2513217 h 2513217"/>
                <a:gd name="connsiteX3" fmla="*/ 0 w 3068154"/>
                <a:gd name="connsiteY3" fmla="*/ 2513217 h 2513217"/>
                <a:gd name="connsiteX4" fmla="*/ 0 w 3068154"/>
                <a:gd name="connsiteY4" fmla="*/ 0 h 251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154" h="2513217">
                  <a:moveTo>
                    <a:pt x="0" y="0"/>
                  </a:moveTo>
                  <a:lnTo>
                    <a:pt x="3068154" y="0"/>
                  </a:lnTo>
                  <a:lnTo>
                    <a:pt x="3068154" y="2513217"/>
                  </a:lnTo>
                  <a:lnTo>
                    <a:pt x="0" y="2513217"/>
                  </a:lnTo>
                  <a:lnTo>
                    <a:pt x="0" y="0"/>
                  </a:lnTo>
                  <a:close/>
                </a:path>
              </a:pathLst>
            </a:custGeom>
            <a:solidFill>
              <a:schemeClr val="accent2">
                <a:lumMod val="75000"/>
              </a:schemeClr>
            </a:solidFill>
            <a:ln w="28575">
              <a:solidFill>
                <a:schemeClr val="accent6">
                  <a:lumMod val="50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Toát</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lên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sức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mãnh</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tinh</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 name="Rectangle 4"/>
          <p:cNvSpPr/>
          <p:nvPr/>
        </p:nvSpPr>
        <p:spPr>
          <a:xfrm>
            <a:off x="3165390" y="390726"/>
            <a:ext cx="586122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II. ĐỌC HIỂU VĂN BẢN</a:t>
            </a:r>
          </a:p>
        </p:txBody>
      </p:sp>
    </p:spTree>
    <p:extLst>
      <p:ext uri="{BB962C8B-B14F-4D97-AF65-F5344CB8AC3E}">
        <p14:creationId xmlns:p14="http://schemas.microsoft.com/office/powerpoint/2010/main" val="217017381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3866271" y="465144"/>
            <a:ext cx="4459459" cy="997896"/>
          </a:xfrm>
          <a:prstGeom prst="flowChartPreparation">
            <a:avLst/>
          </a:prstGeom>
          <a:solidFill>
            <a:schemeClr val="accent4">
              <a:lumMod val="75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TỔNG KẾT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43336" y="1856935"/>
            <a:ext cx="7434721" cy="3699344"/>
          </a:xfrm>
          <a:prstGeom prst="rect">
            <a:avLst/>
          </a:prstGeom>
        </p:spPr>
      </p:pic>
      <p:sp>
        <p:nvSpPr>
          <p:cNvPr id="6" name="Rectangle 5"/>
          <p:cNvSpPr/>
          <p:nvPr/>
        </p:nvSpPr>
        <p:spPr>
          <a:xfrm>
            <a:off x="1930489" y="2314816"/>
            <a:ext cx="5260414" cy="1391791"/>
          </a:xfrm>
          <a:prstGeom prst="rect">
            <a:avLst/>
          </a:prstGeom>
        </p:spPr>
        <p:txBody>
          <a:bodyPr wrap="none">
            <a:spAutoFit/>
          </a:bodyP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 bày giá trị nội dung </a:t>
            </a:r>
            <a:endPar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 nghệ thuật của văn bản?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8278056" y="3243799"/>
            <a:ext cx="2933895" cy="2933895"/>
          </a:xfrm>
          <a:prstGeom prst="ellipse">
            <a:avLst/>
          </a:prstGeom>
          <a:ln>
            <a:noFill/>
          </a:ln>
          <a:effectLst>
            <a:softEdge rad="112500"/>
          </a:effectLst>
        </p:spPr>
      </p:pic>
    </p:spTree>
    <p:extLst>
      <p:ext uri="{BB962C8B-B14F-4D97-AF65-F5344CB8AC3E}">
        <p14:creationId xmlns:p14="http://schemas.microsoft.com/office/powerpoint/2010/main" val="380027790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5078443" y="1927275"/>
            <a:ext cx="6617442" cy="3516923"/>
          </a:xfrm>
          <a:custGeom>
            <a:avLst/>
            <a:gdLst>
              <a:gd name="connsiteX0" fmla="*/ 0 w 6617442"/>
              <a:gd name="connsiteY0" fmla="*/ 439615 h 3516923"/>
              <a:gd name="connsiteX1" fmla="*/ 4858981 w 6617442"/>
              <a:gd name="connsiteY1" fmla="*/ 439615 h 3516923"/>
              <a:gd name="connsiteX2" fmla="*/ 4858981 w 6617442"/>
              <a:gd name="connsiteY2" fmla="*/ 0 h 3516923"/>
              <a:gd name="connsiteX3" fmla="*/ 6617442 w 6617442"/>
              <a:gd name="connsiteY3" fmla="*/ 1758462 h 3516923"/>
              <a:gd name="connsiteX4" fmla="*/ 4858981 w 6617442"/>
              <a:gd name="connsiteY4" fmla="*/ 3516923 h 3516923"/>
              <a:gd name="connsiteX5" fmla="*/ 4858981 w 6617442"/>
              <a:gd name="connsiteY5" fmla="*/ 3077308 h 3516923"/>
              <a:gd name="connsiteX6" fmla="*/ 0 w 6617442"/>
              <a:gd name="connsiteY6" fmla="*/ 3077308 h 3516923"/>
              <a:gd name="connsiteX7" fmla="*/ 0 w 6617442"/>
              <a:gd name="connsiteY7" fmla="*/ 439615 h 351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7442" h="3516923">
                <a:moveTo>
                  <a:pt x="0" y="439615"/>
                </a:moveTo>
                <a:lnTo>
                  <a:pt x="4858981" y="439615"/>
                </a:lnTo>
                <a:lnTo>
                  <a:pt x="4858981" y="0"/>
                </a:lnTo>
                <a:lnTo>
                  <a:pt x="6617442" y="1758462"/>
                </a:lnTo>
                <a:lnTo>
                  <a:pt x="4858981" y="3516923"/>
                </a:lnTo>
                <a:lnTo>
                  <a:pt x="4858981" y="3077308"/>
                </a:lnTo>
                <a:lnTo>
                  <a:pt x="0" y="3077308"/>
                </a:lnTo>
                <a:lnTo>
                  <a:pt x="0" y="439615"/>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8575" tIns="468190" rIns="1347421" bIns="468190" numCol="1" spcCol="1270" anchor="t" anchorCtr="0">
            <a:noAutofit/>
          </a:bodyPr>
          <a:lstStyle/>
          <a:p>
            <a:pPr marL="285750" marR="0" lvl="1" indent="-285750" algn="l" defTabSz="2000250" rtl="0" eaLnBrk="1" fontAlgn="auto" latinLnBrk="0" hangingPunct="1">
              <a:lnSpc>
                <a:spcPct val="90000"/>
              </a:lnSpc>
              <a:spcBef>
                <a:spcPct val="0"/>
              </a:spcBef>
              <a:spcAft>
                <a:spcPct val="15000"/>
              </a:spcAft>
              <a:buClrTx/>
              <a:buSzTx/>
              <a:buFontTx/>
              <a:buChar char="••"/>
              <a:tabLst/>
              <a:defRPr/>
            </a:pPr>
            <a:r>
              <a:rPr kumimoji="0" lang="vi-VN"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mn-cs"/>
              </a:rPr>
              <a:t>Chi tiết tưởng tượng hoang đường</a:t>
            </a:r>
            <a:r>
              <a:rPr kumimoji="0" lang="en-US" sz="4500" b="0" i="0" u="none" strike="noStrike" kern="1200" cap="none" spc="0" normalizeH="0" baseline="0" noProof="0" dirty="0" smtClean="0">
                <a:ln>
                  <a:noFill/>
                </a:ln>
                <a:solidFill>
                  <a:prstClr val="black">
                    <a:hueOff val="0"/>
                    <a:satOff val="0"/>
                    <a:lumOff val="0"/>
                    <a:alphaOff val="0"/>
                  </a:prstClr>
                </a:solidFill>
                <a:effectLst/>
                <a:uLnTx/>
                <a:uFillTx/>
                <a:latin typeface="Calibri Light" panose="020F0302020204030204"/>
                <a:ea typeface="+mn-ea"/>
                <a:cs typeface="+mn-cs"/>
              </a:rPr>
              <a:t> </a:t>
            </a:r>
            <a:r>
              <a:rPr kumimoji="0" lang="en-US"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en-US" sz="45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kì</a:t>
            </a:r>
            <a:r>
              <a:rPr kumimoji="0" lang="en-US"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ảo</a:t>
            </a:r>
            <a:r>
              <a:rPr kumimoji="0" lang="en-US"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r>
              <a:rPr kumimoji="0" lang="vi-VN"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45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mn-cs"/>
              </a:rPr>
              <a:t>kể về nhân vật người mang lốt vật hấp dẫn.</a:t>
            </a:r>
            <a:endParaRPr kumimoji="0" lang="en-US" sz="45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sp>
        <p:nvSpPr>
          <p:cNvPr id="5" name="Freeform 4"/>
          <p:cNvSpPr/>
          <p:nvPr/>
        </p:nvSpPr>
        <p:spPr>
          <a:xfrm>
            <a:off x="1415204" y="2518118"/>
            <a:ext cx="3663239" cy="2335236"/>
          </a:xfrm>
          <a:custGeom>
            <a:avLst/>
            <a:gdLst>
              <a:gd name="connsiteX0" fmla="*/ 0 w 3663239"/>
              <a:gd name="connsiteY0" fmla="*/ 389214 h 2335236"/>
              <a:gd name="connsiteX1" fmla="*/ 389214 w 3663239"/>
              <a:gd name="connsiteY1" fmla="*/ 0 h 2335236"/>
              <a:gd name="connsiteX2" fmla="*/ 3274025 w 3663239"/>
              <a:gd name="connsiteY2" fmla="*/ 0 h 2335236"/>
              <a:gd name="connsiteX3" fmla="*/ 3663239 w 3663239"/>
              <a:gd name="connsiteY3" fmla="*/ 389214 h 2335236"/>
              <a:gd name="connsiteX4" fmla="*/ 3663239 w 3663239"/>
              <a:gd name="connsiteY4" fmla="*/ 1946022 h 2335236"/>
              <a:gd name="connsiteX5" fmla="*/ 3274025 w 3663239"/>
              <a:gd name="connsiteY5" fmla="*/ 2335236 h 2335236"/>
              <a:gd name="connsiteX6" fmla="*/ 389214 w 3663239"/>
              <a:gd name="connsiteY6" fmla="*/ 2335236 h 2335236"/>
              <a:gd name="connsiteX7" fmla="*/ 0 w 3663239"/>
              <a:gd name="connsiteY7" fmla="*/ 1946022 h 2335236"/>
              <a:gd name="connsiteX8" fmla="*/ 0 w 3663239"/>
              <a:gd name="connsiteY8" fmla="*/ 389214 h 23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239" h="2335236">
                <a:moveTo>
                  <a:pt x="0" y="389214"/>
                </a:moveTo>
                <a:cubicBezTo>
                  <a:pt x="0" y="174257"/>
                  <a:pt x="174257" y="0"/>
                  <a:pt x="389214" y="0"/>
                </a:cubicBezTo>
                <a:lnTo>
                  <a:pt x="3274025" y="0"/>
                </a:lnTo>
                <a:cubicBezTo>
                  <a:pt x="3488982" y="0"/>
                  <a:pt x="3663239" y="174257"/>
                  <a:pt x="3663239" y="389214"/>
                </a:cubicBezTo>
                <a:lnTo>
                  <a:pt x="3663239" y="1946022"/>
                </a:lnTo>
                <a:cubicBezTo>
                  <a:pt x="3663239" y="2160979"/>
                  <a:pt x="3488982" y="2335236"/>
                  <a:pt x="3274025" y="2335236"/>
                </a:cubicBezTo>
                <a:lnTo>
                  <a:pt x="389214" y="2335236"/>
                </a:lnTo>
                <a:cubicBezTo>
                  <a:pt x="174257" y="2335236"/>
                  <a:pt x="0" y="2160979"/>
                  <a:pt x="0" y="1946022"/>
                </a:cubicBezTo>
                <a:lnTo>
                  <a:pt x="0" y="389214"/>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647" tIns="237822" rIns="361647" bIns="237822"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vi-VN" sz="65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mn-cs"/>
              </a:rPr>
              <a:t>1. Nghệ thuật</a:t>
            </a:r>
            <a:endParaRPr kumimoji="0" lang="en-US" sz="6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p:cNvPicPr>
            <a:picLocks noChangeAspect="1"/>
          </p:cNvPicPr>
          <p:nvPr/>
        </p:nvPicPr>
        <p:blipFill>
          <a:blip r:embed="rId4"/>
          <a:stretch>
            <a:fillRect/>
          </a:stretch>
        </p:blipFill>
        <p:spPr>
          <a:xfrm>
            <a:off x="3899604" y="465821"/>
            <a:ext cx="4505334" cy="10532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5907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281912" y="2278964"/>
            <a:ext cx="2011679" cy="284167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Nội dung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3767797" y="1677570"/>
            <a:ext cx="7399606" cy="4044463"/>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 giá trị chân chính của con người và tình thương đối với người bất hạnh.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Phản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khiếm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bỉu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quanh</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Gửi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gắm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lứa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nghèo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khổ</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3843333" y="240737"/>
            <a:ext cx="4505334" cy="10571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p:cNvPicPr>
            <a:picLocks noChangeAspect="1"/>
          </p:cNvPicPr>
          <p:nvPr/>
        </p:nvPicPr>
        <p:blipFill>
          <a:blip r:embed="rId4"/>
          <a:stretch>
            <a:fillRect/>
          </a:stretch>
        </p:blipFill>
        <p:spPr>
          <a:xfrm>
            <a:off x="739146" y="436495"/>
            <a:ext cx="2554445" cy="1652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100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9484" y="2278965"/>
            <a:ext cx="2011679" cy="2841674"/>
          </a:xfrm>
          <a:prstGeom prst="rightArrow">
            <a:avLst/>
          </a:prstGeom>
          <a:blipFill>
            <a:blip r:embed="rId2"/>
            <a:tile tx="0" ty="0" sx="100000" sy="100000" flip="none" algn="tl"/>
          </a:blipFill>
          <a:ln w="190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Nội dung</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3882683" y="1677570"/>
            <a:ext cx="7399606" cy="4044463"/>
          </a:xfrm>
          <a:prstGeom prst="roundRect">
            <a:avLst/>
          </a:prstGeom>
          <a:blipFill>
            <a:blip r:embed="rId2"/>
            <a:tile tx="0" ty="0" sx="100000" sy="100000" flip="none" algn="tl"/>
          </a:blipFill>
          <a:ln w="19050">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Ca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ngợi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đùm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lẫn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cũng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Kín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đáo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tỏ</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phê</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biệt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cấp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địa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xã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hiền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gặp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lành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báo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3"/>
          <a:stretch>
            <a:fillRect/>
          </a:stretch>
        </p:blipFill>
        <p:spPr>
          <a:xfrm>
            <a:off x="3843333" y="240737"/>
            <a:ext cx="4505334" cy="125588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4"/>
          <a:stretch>
            <a:fillRect/>
          </a:stretch>
        </p:blipFill>
        <p:spPr>
          <a:xfrm>
            <a:off x="597017" y="351693"/>
            <a:ext cx="2554146" cy="1653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685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Callout 6"/>
          <p:cNvSpPr/>
          <p:nvPr/>
        </p:nvSpPr>
        <p:spPr>
          <a:xfrm>
            <a:off x="368300" y="1498600"/>
            <a:ext cx="3581400" cy="3975100"/>
          </a:xfrm>
          <a:prstGeom prst="rightArrowCallout">
            <a:avLst/>
          </a:prstGeom>
          <a:blipFill>
            <a:blip r:embed="rId2"/>
            <a:tile tx="0" ty="0" sx="100000" sy="100000" flip="none" algn="tl"/>
          </a:blipFill>
          <a:ln w="19050"/>
          <a:scene3d>
            <a:camera prst="obliqueTopLef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Đoạn</a:t>
            </a:r>
            <a:r>
              <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phép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lớn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ight Arrow Callout 7"/>
          <p:cNvSpPr/>
          <p:nvPr/>
        </p:nvSpPr>
        <p:spPr>
          <a:xfrm>
            <a:off x="3324225" y="1498600"/>
            <a:ext cx="3581400" cy="3975100"/>
          </a:xfrm>
          <a:prstGeom prst="rightArrowCallout">
            <a:avLst/>
          </a:prstGeom>
          <a:blipFill>
            <a:blip r:embed="rId2"/>
            <a:tile tx="0" ty="0" sx="100000" sy="100000" flip="none" algn="tl"/>
          </a:blipFill>
          <a:ln w="19050"/>
          <a:scene3d>
            <a:camera prst="obliqueTopLef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Đoạn</a:t>
            </a:r>
            <a:r>
              <a:rPr kumimoji="0" lang="en-US" sz="2800" b="0" i="0" u="sng"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Chằn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Lý</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cướp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ight Arrow Callout 8"/>
          <p:cNvSpPr/>
          <p:nvPr/>
        </p:nvSpPr>
        <p:spPr>
          <a:xfrm>
            <a:off x="6343650" y="1498600"/>
            <a:ext cx="3581400" cy="3975100"/>
          </a:xfrm>
          <a:prstGeom prst="rightArrowCallout">
            <a:avLst/>
          </a:prstGeom>
          <a:blipFill>
            <a:blip r:embed="rId2"/>
            <a:tile tx="0" ty="0" sx="100000" sy="100000" flip="none" algn="tl"/>
          </a:blipFill>
          <a:ln w="19050"/>
          <a:scene3d>
            <a:camera prst="obliqueTopLef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Đoạn</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kiếp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bọ</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hung: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cứu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Thuỷ</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trừng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9340850" y="1498600"/>
            <a:ext cx="2266950" cy="3975100"/>
          </a:xfrm>
          <a:prstGeom prst="rect">
            <a:avLst/>
          </a:prstGeom>
          <a:blipFill>
            <a:blip r:embed="rId2"/>
            <a:tile tx="0" ty="0" sx="100000" sy="100000" flip="none" algn="tl"/>
          </a:blipFill>
          <a:ln w="19050"/>
          <a:scene3d>
            <a:camera prst="obliqueTopLef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Đoạn</a:t>
            </a:r>
            <a:r>
              <a:rPr kumimoji="0" lang="en-US" sz="32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Plaque 11"/>
          <p:cNvSpPr/>
          <p:nvPr/>
        </p:nvSpPr>
        <p:spPr>
          <a:xfrm>
            <a:off x="2971800" y="284340"/>
            <a:ext cx="6324600" cy="835378"/>
          </a:xfrm>
          <a:prstGeom prst="plaque">
            <a:avLst/>
          </a:prstGeom>
          <a:blipFill>
            <a:blip r:embed="rId3"/>
            <a:tile tx="0" ty="0" sx="100000" sy="100000" flip="none" algn="tl"/>
          </a:blipFill>
          <a:ln w="19050"/>
          <a:scene3d>
            <a:camera prst="obliqueTopLef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US" sz="3200" b="1" dirty="0">
                <a:solidFill>
                  <a:srgbClr val="000000"/>
                </a:solidFill>
                <a:latin typeface="Times New Roman" panose="02020603050405020304" pitchFamily="18" charset="0"/>
                <a:ea typeface="Times New Roman" panose="02020603050405020304" pitchFamily="18" charset="0"/>
              </a:rPr>
              <a:t>3</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9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0166" y="1716258"/>
            <a:ext cx="7827891" cy="4318781"/>
          </a:xfrm>
          <a:prstGeom prst="rect">
            <a:avLst/>
          </a:prstGeom>
        </p:spPr>
      </p:pic>
      <p:pic>
        <p:nvPicPr>
          <p:cNvPr id="7" name="Picture 6"/>
          <p:cNvPicPr>
            <a:picLocks noChangeAspect="1"/>
          </p:cNvPicPr>
          <p:nvPr/>
        </p:nvPicPr>
        <p:blipFill>
          <a:blip r:embed="rId3"/>
          <a:stretch>
            <a:fillRect/>
          </a:stretch>
        </p:blipFill>
        <p:spPr>
          <a:xfrm>
            <a:off x="8784493" y="3572411"/>
            <a:ext cx="2933895" cy="2933895"/>
          </a:xfrm>
          <a:prstGeom prst="rect">
            <a:avLst/>
          </a:prstGeom>
        </p:spPr>
      </p:pic>
      <p:sp>
        <p:nvSpPr>
          <p:cNvPr id="8" name="Rectangle 7"/>
          <p:cNvSpPr/>
          <p:nvPr/>
        </p:nvSpPr>
        <p:spPr>
          <a:xfrm>
            <a:off x="3180728" y="125661"/>
            <a:ext cx="566174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LUYỆN TẬP VĂN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SỌ DỪA</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908516" y="2147260"/>
            <a:ext cx="5744308" cy="193642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ảo</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Sọ</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Dừa</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Theo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ảo</a:t>
            </a:r>
            <a:r>
              <a:rPr kumimoji="0" lang="en-US" sz="2800" b="0" i="0" u="none" strike="noStrike" kern="1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8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800" b="0" i="0" u="none" strike="noStrike" kern="18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7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0728" y="125661"/>
            <a:ext cx="566174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LUYỆN TẬP VĂN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SỌ DỪA</a:t>
            </a:r>
            <a:endParaRPr kumimoji="0" lang="en-US" sz="40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nvPr>
        </p:nvGraphicFramePr>
        <p:xfrm>
          <a:off x="851022" y="1449100"/>
          <a:ext cx="11022110" cy="5223448"/>
        </p:xfrm>
        <a:graphic>
          <a:graphicData uri="http://schemas.openxmlformats.org/drawingml/2006/table">
            <a:tbl>
              <a:tblPr firstRow="1" bandRow="1">
                <a:tableStyleId>{5C22544A-7EE6-4342-B048-85BDC9FD1C3A}</a:tableStyleId>
              </a:tblPr>
              <a:tblGrid>
                <a:gridCol w="1767415">
                  <a:extLst>
                    <a:ext uri="{9D8B030D-6E8A-4147-A177-3AD203B41FA5}">
                      <a16:colId xmlns:a16="http://schemas.microsoft.com/office/drawing/2014/main" val="3783265982"/>
                    </a:ext>
                  </a:extLst>
                </a:gridCol>
                <a:gridCol w="9254695">
                  <a:extLst>
                    <a:ext uri="{9D8B030D-6E8A-4147-A177-3AD203B41FA5}">
                      <a16:colId xmlns:a16="http://schemas.microsoft.com/office/drawing/2014/main" val="3424621041"/>
                    </a:ext>
                  </a:extLst>
                </a:gridCol>
              </a:tblGrid>
              <a:tr h="370840">
                <a:tc rowSpan="5">
                  <a:txBody>
                    <a:bodyPr/>
                    <a:lstStyle/>
                    <a:p>
                      <a:r>
                        <a:rPr lang="vi-VN" sz="2800" dirty="0" smtClean="0">
                          <a:solidFill>
                            <a:schemeClr val="tx1"/>
                          </a:solidFill>
                          <a:effectLst/>
                          <a:latin typeface="Times New Roman" panose="02020603050405020304" pitchFamily="18" charset="0"/>
                          <a:ea typeface="Times New Roman" panose="02020603050405020304" pitchFamily="18" charset="0"/>
                        </a:rPr>
                        <a:t>Các yếu tố kì ảo trong truyện Sọ Dừa:</a:t>
                      </a:r>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07000"/>
                        </a:lnSpc>
                        <a:spcAft>
                          <a:spcPts val="600"/>
                        </a:spcAft>
                      </a:pPr>
                      <a:r>
                        <a:rPr lang="vi-VN" sz="2600" b="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Sự thần kì trong việc người mẹ uống nước trong một cái sọ dừa và về có thai</a:t>
                      </a:r>
                      <a:endParaRPr lang="en-US" sz="26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52613502"/>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Sọ Dừa sinh ra hình dáng xấu xí, tròn lăn lóc. </a:t>
                      </a:r>
                      <a:endParaRPr lang="en-US" sz="26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8115893"/>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Biến thành chàng trai khôi ngô tuấn tú thổi sáo</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0382877"/>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Trở về hình người sau khi lấy vợ</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20217894"/>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Dự đoán trước được tai họa xảy đến và đưa dao, đá, hai quả trứng gà cho vợ.</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77544962"/>
                  </a:ext>
                </a:extLst>
              </a:tr>
              <a:tr h="370840">
                <a:tc rowSpan="3">
                  <a:txBody>
                    <a:bodyPr/>
                    <a:lstStyle/>
                    <a:p>
                      <a:r>
                        <a:rPr lang="en-US" sz="2800" b="1" dirty="0" err="1" smtClean="0">
                          <a:effectLst/>
                          <a:latin typeface="Times New Roman" panose="02020603050405020304" pitchFamily="18" charset="0"/>
                          <a:ea typeface="Times New Roman" panose="02020603050405020304" pitchFamily="18" charset="0"/>
                        </a:rPr>
                        <a:t>Vai</a:t>
                      </a:r>
                      <a:r>
                        <a:rPr lang="en-US" sz="2800" b="1" baseline="0" dirty="0" smtClean="0">
                          <a:effectLst/>
                          <a:latin typeface="Times New Roman" panose="02020603050405020304" pitchFamily="18" charset="0"/>
                          <a:ea typeface="Times New Roman" panose="02020603050405020304" pitchFamily="18" charset="0"/>
                        </a:rPr>
                        <a:t> </a:t>
                      </a:r>
                      <a:r>
                        <a:rPr lang="en-US" sz="2800" b="1" baseline="0" dirty="0" err="1" smtClean="0">
                          <a:effectLst/>
                          <a:latin typeface="Times New Roman" panose="02020603050405020304" pitchFamily="18" charset="0"/>
                          <a:ea typeface="Times New Roman" panose="02020603050405020304" pitchFamily="18" charset="0"/>
                        </a:rPr>
                        <a:t>trò</a:t>
                      </a:r>
                      <a:r>
                        <a:rPr lang="en-US" sz="2800" b="1" baseline="0" dirty="0" smtClean="0">
                          <a:effectLst/>
                          <a:latin typeface="Times New Roman" panose="02020603050405020304" pitchFamily="18" charset="0"/>
                          <a:ea typeface="Times New Roman" panose="02020603050405020304" pitchFamily="18" charset="0"/>
                        </a:rPr>
                        <a:t> </a:t>
                      </a:r>
                      <a:r>
                        <a:rPr lang="en-US" sz="2800" b="1" baseline="0" dirty="0" err="1" smtClean="0">
                          <a:effectLst/>
                          <a:latin typeface="Times New Roman" panose="02020603050405020304" pitchFamily="18" charset="0"/>
                          <a:ea typeface="Times New Roman" panose="02020603050405020304" pitchFamily="18" charset="0"/>
                        </a:rPr>
                        <a:t>của</a:t>
                      </a:r>
                      <a:r>
                        <a:rPr lang="en-US" sz="2800" b="1" baseline="0" dirty="0" smtClean="0">
                          <a:effectLst/>
                          <a:latin typeface="Times New Roman" panose="02020603050405020304" pitchFamily="18" charset="0"/>
                          <a:ea typeface="Times New Roman" panose="02020603050405020304" pitchFamily="18" charset="0"/>
                        </a:rPr>
                        <a:t> c</a:t>
                      </a:r>
                      <a:r>
                        <a:rPr lang="vi-VN" sz="2800" b="1" dirty="0" smtClean="0">
                          <a:effectLst/>
                          <a:latin typeface="Times New Roman" panose="02020603050405020304" pitchFamily="18" charset="0"/>
                          <a:ea typeface="Times New Roman" panose="02020603050405020304" pitchFamily="18" charset="0"/>
                        </a:rPr>
                        <a:t>ác yếu tố kì ảo có: </a:t>
                      </a:r>
                      <a:endParaRPr lang="en-US" sz="2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+Khẳng định phẩm chất tốt đẹp trong Sọ Dừa. </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784703"/>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+Tạo nên sự liên kết trong mạch truyện </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86645877"/>
                  </a:ext>
                </a:extLst>
              </a:tr>
              <a:tr h="370840">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600"/>
                        </a:spcAft>
                      </a:pPr>
                      <a:r>
                        <a:rPr lang="vi-VN"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Tạo nên sự thu thú, hứng thú với bạn đọc. </a:t>
                      </a:r>
                      <a:endParaRPr lang="en-US" sz="26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47473320"/>
                  </a:ext>
                </a:extLst>
              </a:tr>
            </a:tbl>
          </a:graphicData>
        </a:graphic>
      </p:graphicFrame>
    </p:spTree>
    <p:extLst>
      <p:ext uri="{BB962C8B-B14F-4D97-AF65-F5344CB8AC3E}">
        <p14:creationId xmlns:p14="http://schemas.microsoft.com/office/powerpoint/2010/main" val="29097516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87788" y="1533378"/>
            <a:ext cx="10621108" cy="4487593"/>
          </a:xfrm>
          <a:prstGeom prst="roundRect">
            <a:avLst/>
          </a:prstGeom>
          <a:solidFill>
            <a:schemeClr val="accent4">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bắt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dong“.</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đùm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lẫn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thòi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gặp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641802" y="328694"/>
            <a:ext cx="4908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Calibri" panose="020F0502020204030204"/>
                <a:ea typeface="+mn-ea"/>
                <a:cs typeface="+mn-cs"/>
              </a:rPr>
              <a:t>BÀI HỌC RÚT RA</a:t>
            </a:r>
            <a:endParaRPr kumimoji="0" lang="en-US" sz="54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Calibri" panose="020F0502020204030204"/>
              <a:ea typeface="+mn-ea"/>
              <a:cs typeface="+mn-cs"/>
            </a:endParaRPr>
          </a:p>
        </p:txBody>
      </p:sp>
    </p:spTree>
    <p:extLst>
      <p:ext uri="{BB962C8B-B14F-4D97-AF65-F5344CB8AC3E}">
        <p14:creationId xmlns:p14="http://schemas.microsoft.com/office/powerpoint/2010/main" val="20095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3422" y="350745"/>
            <a:ext cx="642515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VẬN DỤNG SAU BÀI HỌC</a:t>
            </a:r>
            <a:endPar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p:cNvGrpSpPr/>
          <p:nvPr/>
        </p:nvGrpSpPr>
        <p:grpSpPr>
          <a:xfrm>
            <a:off x="1065048" y="1373815"/>
            <a:ext cx="4290095" cy="3350204"/>
            <a:chOff x="1065048" y="1373815"/>
            <a:chExt cx="4290095" cy="3350204"/>
          </a:xfrm>
        </p:grpSpPr>
        <p:sp>
          <p:nvSpPr>
            <p:cNvPr id="3" name="Freeform 2"/>
            <p:cNvSpPr/>
            <p:nvPr/>
          </p:nvSpPr>
          <p:spPr>
            <a:xfrm>
              <a:off x="1065048" y="1373815"/>
              <a:ext cx="3217931" cy="1338997"/>
            </a:xfrm>
            <a:custGeom>
              <a:avLst/>
              <a:gdLst>
                <a:gd name="connsiteX0" fmla="*/ 0 w 3217931"/>
                <a:gd name="connsiteY0" fmla="*/ 133900 h 1338997"/>
                <a:gd name="connsiteX1" fmla="*/ 133900 w 3217931"/>
                <a:gd name="connsiteY1" fmla="*/ 0 h 1338997"/>
                <a:gd name="connsiteX2" fmla="*/ 3084031 w 3217931"/>
                <a:gd name="connsiteY2" fmla="*/ 0 h 1338997"/>
                <a:gd name="connsiteX3" fmla="*/ 3217931 w 3217931"/>
                <a:gd name="connsiteY3" fmla="*/ 133900 h 1338997"/>
                <a:gd name="connsiteX4" fmla="*/ 3217931 w 3217931"/>
                <a:gd name="connsiteY4" fmla="*/ 1205097 h 1338997"/>
                <a:gd name="connsiteX5" fmla="*/ 3084031 w 3217931"/>
                <a:gd name="connsiteY5" fmla="*/ 1338997 h 1338997"/>
                <a:gd name="connsiteX6" fmla="*/ 133900 w 3217931"/>
                <a:gd name="connsiteY6" fmla="*/ 1338997 h 1338997"/>
                <a:gd name="connsiteX7" fmla="*/ 0 w 3217931"/>
                <a:gd name="connsiteY7" fmla="*/ 1205097 h 1338997"/>
                <a:gd name="connsiteX8" fmla="*/ 0 w 3217931"/>
                <a:gd name="connsiteY8" fmla="*/ 133900 h 133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931" h="1338997">
                  <a:moveTo>
                    <a:pt x="0" y="133900"/>
                  </a:moveTo>
                  <a:cubicBezTo>
                    <a:pt x="0" y="59949"/>
                    <a:pt x="59949" y="0"/>
                    <a:pt x="133900" y="0"/>
                  </a:cubicBezTo>
                  <a:lnTo>
                    <a:pt x="3084031" y="0"/>
                  </a:lnTo>
                  <a:cubicBezTo>
                    <a:pt x="3157982" y="0"/>
                    <a:pt x="3217931" y="59949"/>
                    <a:pt x="3217931" y="133900"/>
                  </a:cubicBezTo>
                  <a:lnTo>
                    <a:pt x="3217931" y="1205097"/>
                  </a:lnTo>
                  <a:cubicBezTo>
                    <a:pt x="3217931" y="1279048"/>
                    <a:pt x="3157982" y="1338997"/>
                    <a:pt x="3084031" y="1338997"/>
                  </a:cubicBezTo>
                  <a:lnTo>
                    <a:pt x="133900" y="1338997"/>
                  </a:lnTo>
                  <a:cubicBezTo>
                    <a:pt x="59949" y="1338997"/>
                    <a:pt x="0" y="1279048"/>
                    <a:pt x="0" y="1205097"/>
                  </a:cubicBezTo>
                  <a:lnTo>
                    <a:pt x="0" y="133900"/>
                  </a:lnTo>
                  <a:close/>
                </a:path>
              </a:pathLst>
            </a:custGeom>
            <a:blipFill>
              <a:blip r:embed="rId2"/>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513" tIns="88748" rIns="113513" bIns="88748"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pt-BR" sz="39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1 (bắt buộc).</a:t>
              </a:r>
              <a:endParaRPr kumimoji="0" lang="en-US" sz="3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1386842" y="2712812"/>
              <a:ext cx="321793" cy="1206724"/>
            </a:xfrm>
            <a:custGeom>
              <a:avLst/>
              <a:gdLst/>
              <a:ahLst/>
              <a:cxnLst/>
              <a:rect l="0" t="0" r="0" b="0"/>
              <a:pathLst>
                <a:path>
                  <a:moveTo>
                    <a:pt x="0" y="0"/>
                  </a:moveTo>
                  <a:lnTo>
                    <a:pt x="0" y="1206724"/>
                  </a:lnTo>
                  <a:lnTo>
                    <a:pt x="321793" y="1206724"/>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708635" y="3115054"/>
              <a:ext cx="3646508" cy="1608965"/>
            </a:xfrm>
            <a:custGeom>
              <a:avLst/>
              <a:gdLst>
                <a:gd name="connsiteX0" fmla="*/ 0 w 3646508"/>
                <a:gd name="connsiteY0" fmla="*/ 160897 h 1608965"/>
                <a:gd name="connsiteX1" fmla="*/ 160897 w 3646508"/>
                <a:gd name="connsiteY1" fmla="*/ 0 h 1608965"/>
                <a:gd name="connsiteX2" fmla="*/ 3485612 w 3646508"/>
                <a:gd name="connsiteY2" fmla="*/ 0 h 1608965"/>
                <a:gd name="connsiteX3" fmla="*/ 3646509 w 3646508"/>
                <a:gd name="connsiteY3" fmla="*/ 160897 h 1608965"/>
                <a:gd name="connsiteX4" fmla="*/ 3646508 w 3646508"/>
                <a:gd name="connsiteY4" fmla="*/ 1448069 h 1608965"/>
                <a:gd name="connsiteX5" fmla="*/ 3485611 w 3646508"/>
                <a:gd name="connsiteY5" fmla="*/ 1608966 h 1608965"/>
                <a:gd name="connsiteX6" fmla="*/ 160897 w 3646508"/>
                <a:gd name="connsiteY6" fmla="*/ 1608965 h 1608965"/>
                <a:gd name="connsiteX7" fmla="*/ 0 w 3646508"/>
                <a:gd name="connsiteY7" fmla="*/ 1448068 h 1608965"/>
                <a:gd name="connsiteX8" fmla="*/ 0 w 3646508"/>
                <a:gd name="connsiteY8" fmla="*/ 160897 h 16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6508" h="1608965">
                  <a:moveTo>
                    <a:pt x="0" y="160897"/>
                  </a:moveTo>
                  <a:cubicBezTo>
                    <a:pt x="0" y="72036"/>
                    <a:pt x="72036" y="0"/>
                    <a:pt x="160897" y="0"/>
                  </a:cubicBezTo>
                  <a:lnTo>
                    <a:pt x="3485612" y="0"/>
                  </a:lnTo>
                  <a:cubicBezTo>
                    <a:pt x="3574473" y="0"/>
                    <a:pt x="3646509" y="72036"/>
                    <a:pt x="3646509" y="160897"/>
                  </a:cubicBezTo>
                  <a:cubicBezTo>
                    <a:pt x="3646509" y="589954"/>
                    <a:pt x="3646508" y="1019012"/>
                    <a:pt x="3646508" y="1448069"/>
                  </a:cubicBezTo>
                  <a:cubicBezTo>
                    <a:pt x="3646508" y="1536930"/>
                    <a:pt x="3574472" y="1608966"/>
                    <a:pt x="3485611" y="1608966"/>
                  </a:cubicBezTo>
                  <a:lnTo>
                    <a:pt x="160897" y="1608965"/>
                  </a:lnTo>
                  <a:cubicBezTo>
                    <a:pt x="72036" y="1608965"/>
                    <a:pt x="0" y="1536929"/>
                    <a:pt x="0" y="1448068"/>
                  </a:cubicBezTo>
                  <a:lnTo>
                    <a:pt x="0" y="16089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705" tIns="92845" rIns="115705" bIns="9284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NV1. </a:t>
              </a:r>
              <a:r>
                <a:rPr kumimoji="0" lang="en-US" sz="36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rút</a:t>
              </a:r>
              <a:r>
                <a:rPr kumimoji="0" lang="en-US"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qua </a:t>
              </a:r>
              <a:r>
                <a:rPr kumimoji="0" lang="en-US" sz="3600" b="0" i="0"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Sọ</a:t>
              </a:r>
              <a:r>
                <a:rPr kumimoji="0" lang="en-US" sz="3600" b="0" i="1"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Dừa</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p:cNvGrpSpPr/>
          <p:nvPr/>
        </p:nvGrpSpPr>
        <p:grpSpPr>
          <a:xfrm>
            <a:off x="5516039" y="1373815"/>
            <a:ext cx="6086086" cy="4788297"/>
            <a:chOff x="5516039" y="1373815"/>
            <a:chExt cx="6086086" cy="4788297"/>
          </a:xfrm>
        </p:grpSpPr>
        <p:sp>
          <p:nvSpPr>
            <p:cNvPr id="9" name="Freeform 8"/>
            <p:cNvSpPr/>
            <p:nvPr/>
          </p:nvSpPr>
          <p:spPr>
            <a:xfrm>
              <a:off x="5516039" y="1373815"/>
              <a:ext cx="3217931" cy="1222009"/>
            </a:xfrm>
            <a:custGeom>
              <a:avLst/>
              <a:gdLst>
                <a:gd name="connsiteX0" fmla="*/ 0 w 3217931"/>
                <a:gd name="connsiteY0" fmla="*/ 122201 h 1222009"/>
                <a:gd name="connsiteX1" fmla="*/ 122201 w 3217931"/>
                <a:gd name="connsiteY1" fmla="*/ 0 h 1222009"/>
                <a:gd name="connsiteX2" fmla="*/ 3095730 w 3217931"/>
                <a:gd name="connsiteY2" fmla="*/ 0 h 1222009"/>
                <a:gd name="connsiteX3" fmla="*/ 3217931 w 3217931"/>
                <a:gd name="connsiteY3" fmla="*/ 122201 h 1222009"/>
                <a:gd name="connsiteX4" fmla="*/ 3217931 w 3217931"/>
                <a:gd name="connsiteY4" fmla="*/ 1099808 h 1222009"/>
                <a:gd name="connsiteX5" fmla="*/ 3095730 w 3217931"/>
                <a:gd name="connsiteY5" fmla="*/ 1222009 h 1222009"/>
                <a:gd name="connsiteX6" fmla="*/ 122201 w 3217931"/>
                <a:gd name="connsiteY6" fmla="*/ 1222009 h 1222009"/>
                <a:gd name="connsiteX7" fmla="*/ 0 w 3217931"/>
                <a:gd name="connsiteY7" fmla="*/ 1099808 h 1222009"/>
                <a:gd name="connsiteX8" fmla="*/ 0 w 3217931"/>
                <a:gd name="connsiteY8" fmla="*/ 122201 h 122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7931" h="1222009">
                  <a:moveTo>
                    <a:pt x="0" y="122201"/>
                  </a:moveTo>
                  <a:cubicBezTo>
                    <a:pt x="0" y="54711"/>
                    <a:pt x="54711" y="0"/>
                    <a:pt x="122201" y="0"/>
                  </a:cubicBezTo>
                  <a:lnTo>
                    <a:pt x="3095730" y="0"/>
                  </a:lnTo>
                  <a:cubicBezTo>
                    <a:pt x="3163220" y="0"/>
                    <a:pt x="3217931" y="54711"/>
                    <a:pt x="3217931" y="122201"/>
                  </a:cubicBezTo>
                  <a:lnTo>
                    <a:pt x="3217931" y="1099808"/>
                  </a:lnTo>
                  <a:cubicBezTo>
                    <a:pt x="3217931" y="1167298"/>
                    <a:pt x="3163220" y="1222009"/>
                    <a:pt x="3095730" y="1222009"/>
                  </a:cubicBezTo>
                  <a:lnTo>
                    <a:pt x="122201" y="1222009"/>
                  </a:lnTo>
                  <a:cubicBezTo>
                    <a:pt x="54711" y="1222009"/>
                    <a:pt x="0" y="1167298"/>
                    <a:pt x="0" y="1099808"/>
                  </a:cubicBezTo>
                  <a:lnTo>
                    <a:pt x="0" y="122201"/>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086" tIns="85321" rIns="110086" bIns="85321"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pt-BR" sz="39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2,3 (chọn lựa)</a:t>
              </a:r>
              <a:endParaRPr kumimoji="0" lang="en-US" sz="3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5837833" y="2595825"/>
              <a:ext cx="321793" cy="978661"/>
            </a:xfrm>
            <a:custGeom>
              <a:avLst/>
              <a:gdLst/>
              <a:ahLst/>
              <a:cxnLst/>
              <a:rect l="0" t="0" r="0" b="0"/>
              <a:pathLst>
                <a:path>
                  <a:moveTo>
                    <a:pt x="0" y="0"/>
                  </a:moveTo>
                  <a:lnTo>
                    <a:pt x="0" y="978661"/>
                  </a:lnTo>
                  <a:lnTo>
                    <a:pt x="321793" y="97866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159626" y="2998066"/>
              <a:ext cx="2574344" cy="1152839"/>
            </a:xfrm>
            <a:custGeom>
              <a:avLst/>
              <a:gdLst>
                <a:gd name="connsiteX0" fmla="*/ 0 w 2574344"/>
                <a:gd name="connsiteY0" fmla="*/ 115284 h 1152839"/>
                <a:gd name="connsiteX1" fmla="*/ 115284 w 2574344"/>
                <a:gd name="connsiteY1" fmla="*/ 0 h 1152839"/>
                <a:gd name="connsiteX2" fmla="*/ 2459060 w 2574344"/>
                <a:gd name="connsiteY2" fmla="*/ 0 h 1152839"/>
                <a:gd name="connsiteX3" fmla="*/ 2574344 w 2574344"/>
                <a:gd name="connsiteY3" fmla="*/ 115284 h 1152839"/>
                <a:gd name="connsiteX4" fmla="*/ 2574344 w 2574344"/>
                <a:gd name="connsiteY4" fmla="*/ 1037555 h 1152839"/>
                <a:gd name="connsiteX5" fmla="*/ 2459060 w 2574344"/>
                <a:gd name="connsiteY5" fmla="*/ 1152839 h 1152839"/>
                <a:gd name="connsiteX6" fmla="*/ 115284 w 2574344"/>
                <a:gd name="connsiteY6" fmla="*/ 1152839 h 1152839"/>
                <a:gd name="connsiteX7" fmla="*/ 0 w 2574344"/>
                <a:gd name="connsiteY7" fmla="*/ 1037555 h 1152839"/>
                <a:gd name="connsiteX8" fmla="*/ 0 w 2574344"/>
                <a:gd name="connsiteY8" fmla="*/ 115284 h 115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344" h="1152839">
                  <a:moveTo>
                    <a:pt x="0" y="115284"/>
                  </a:moveTo>
                  <a:cubicBezTo>
                    <a:pt x="0" y="51614"/>
                    <a:pt x="51614" y="0"/>
                    <a:pt x="115284" y="0"/>
                  </a:cubicBezTo>
                  <a:lnTo>
                    <a:pt x="2459060" y="0"/>
                  </a:lnTo>
                  <a:cubicBezTo>
                    <a:pt x="2522730" y="0"/>
                    <a:pt x="2574344" y="51614"/>
                    <a:pt x="2574344" y="115284"/>
                  </a:cubicBezTo>
                  <a:lnTo>
                    <a:pt x="2574344" y="1037555"/>
                  </a:lnTo>
                  <a:cubicBezTo>
                    <a:pt x="2574344" y="1101225"/>
                    <a:pt x="2522730" y="1152839"/>
                    <a:pt x="2459060" y="1152839"/>
                  </a:cubicBezTo>
                  <a:lnTo>
                    <a:pt x="115284" y="1152839"/>
                  </a:lnTo>
                  <a:cubicBezTo>
                    <a:pt x="51614" y="1152839"/>
                    <a:pt x="0" y="1101225"/>
                    <a:pt x="0" y="1037555"/>
                  </a:cubicBezTo>
                  <a:lnTo>
                    <a:pt x="0" y="11528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2346" tIns="79486" rIns="102346" bIns="79486"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NV2. </a:t>
              </a:r>
              <a:r>
                <a:rPr kumimoji="0" lang="pt-BR"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 tranh.</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5837833" y="2595825"/>
              <a:ext cx="321793" cy="2761805"/>
            </a:xfrm>
            <a:custGeom>
              <a:avLst/>
              <a:gdLst/>
              <a:ahLst/>
              <a:cxnLst/>
              <a:rect l="0" t="0" r="0" b="0"/>
              <a:pathLst>
                <a:path>
                  <a:moveTo>
                    <a:pt x="0" y="0"/>
                  </a:moveTo>
                  <a:lnTo>
                    <a:pt x="0" y="2761805"/>
                  </a:lnTo>
                  <a:lnTo>
                    <a:pt x="321793" y="2761805"/>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6159626" y="4553147"/>
              <a:ext cx="5442499" cy="1608965"/>
            </a:xfrm>
            <a:custGeom>
              <a:avLst/>
              <a:gdLst>
                <a:gd name="connsiteX0" fmla="*/ 0 w 5442499"/>
                <a:gd name="connsiteY0" fmla="*/ 160897 h 1608965"/>
                <a:gd name="connsiteX1" fmla="*/ 160897 w 5442499"/>
                <a:gd name="connsiteY1" fmla="*/ 0 h 1608965"/>
                <a:gd name="connsiteX2" fmla="*/ 5281603 w 5442499"/>
                <a:gd name="connsiteY2" fmla="*/ 0 h 1608965"/>
                <a:gd name="connsiteX3" fmla="*/ 5442500 w 5442499"/>
                <a:gd name="connsiteY3" fmla="*/ 160897 h 1608965"/>
                <a:gd name="connsiteX4" fmla="*/ 5442499 w 5442499"/>
                <a:gd name="connsiteY4" fmla="*/ 1448069 h 1608965"/>
                <a:gd name="connsiteX5" fmla="*/ 5281602 w 5442499"/>
                <a:gd name="connsiteY5" fmla="*/ 1608966 h 1608965"/>
                <a:gd name="connsiteX6" fmla="*/ 160897 w 5442499"/>
                <a:gd name="connsiteY6" fmla="*/ 1608965 h 1608965"/>
                <a:gd name="connsiteX7" fmla="*/ 0 w 5442499"/>
                <a:gd name="connsiteY7" fmla="*/ 1448068 h 1608965"/>
                <a:gd name="connsiteX8" fmla="*/ 0 w 5442499"/>
                <a:gd name="connsiteY8" fmla="*/ 160897 h 160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499" h="1608965">
                  <a:moveTo>
                    <a:pt x="0" y="160897"/>
                  </a:moveTo>
                  <a:cubicBezTo>
                    <a:pt x="0" y="72036"/>
                    <a:pt x="72036" y="0"/>
                    <a:pt x="160897" y="0"/>
                  </a:cubicBezTo>
                  <a:lnTo>
                    <a:pt x="5281603" y="0"/>
                  </a:lnTo>
                  <a:cubicBezTo>
                    <a:pt x="5370464" y="0"/>
                    <a:pt x="5442500" y="72036"/>
                    <a:pt x="5442500" y="160897"/>
                  </a:cubicBezTo>
                  <a:cubicBezTo>
                    <a:pt x="5442500" y="589954"/>
                    <a:pt x="5442499" y="1019012"/>
                    <a:pt x="5442499" y="1448069"/>
                  </a:cubicBezTo>
                  <a:cubicBezTo>
                    <a:pt x="5442499" y="1536930"/>
                    <a:pt x="5370463" y="1608966"/>
                    <a:pt x="5281602" y="1608966"/>
                  </a:cubicBezTo>
                  <a:lnTo>
                    <a:pt x="160897" y="1608965"/>
                  </a:lnTo>
                  <a:cubicBezTo>
                    <a:pt x="72036" y="1608965"/>
                    <a:pt x="0" y="1536929"/>
                    <a:pt x="0" y="1448068"/>
                  </a:cubicBezTo>
                  <a:lnTo>
                    <a:pt x="0" y="160897"/>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705" tIns="92845" rIns="115705" bIns="9284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1"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NV3. </a:t>
              </a:r>
              <a:r>
                <a:rPr kumimoji="0" lang="pt-BR" sz="36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Thiết kế sơ đồ tư duy bài học theo ý hiểu của mình</a:t>
              </a:r>
              <a:endParaRPr kumimoji="0" lang="en-US"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9000392" y="2571750"/>
            <a:ext cx="2982174" cy="1780076"/>
          </a:xfrm>
          <a:prstGeom prst="ellipse">
            <a:avLst/>
          </a:prstGeom>
          <a:ln>
            <a:noFill/>
          </a:ln>
          <a:effectLst>
            <a:softEdge rad="112500"/>
          </a:effectLst>
        </p:spPr>
      </p:pic>
    </p:spTree>
    <p:extLst>
      <p:ext uri="{BB962C8B-B14F-4D97-AF65-F5344CB8AC3E}">
        <p14:creationId xmlns:p14="http://schemas.microsoft.com/office/powerpoint/2010/main" val="37199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9801" y="303632"/>
            <a:ext cx="7034298" cy="523220"/>
          </a:xfrm>
          <a:prstGeom prst="rect">
            <a:avLst/>
          </a:prstGeom>
        </p:spPr>
        <p:txBody>
          <a:bodyPr wrap="none">
            <a:spAutoFit/>
          </a:bodyPr>
          <a:lstStyle/>
          <a:p>
            <a:r>
              <a:rPr lang="pt-BR" sz="2800" b="1" dirty="0">
                <a:latin typeface="Times New Roman" panose="02020603050405020304" pitchFamily="18" charset="0"/>
                <a:ea typeface="Times New Roman" panose="02020603050405020304" pitchFamily="18" charset="0"/>
              </a:rPr>
              <a:t>Rubric đánh giá sản phẩm của nhiệm vụ 2, 3</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998695502"/>
              </p:ext>
            </p:extLst>
          </p:nvPr>
        </p:nvGraphicFramePr>
        <p:xfrm>
          <a:off x="609600" y="826852"/>
          <a:ext cx="10934699" cy="5547360"/>
        </p:xfrm>
        <a:graphic>
          <a:graphicData uri="http://schemas.openxmlformats.org/drawingml/2006/table">
            <a:tbl>
              <a:tblPr firstRow="1" firstCol="1" bandRow="1" bandCol="1"/>
              <a:tblGrid>
                <a:gridCol w="2735661">
                  <a:extLst>
                    <a:ext uri="{9D8B030D-6E8A-4147-A177-3AD203B41FA5}">
                      <a16:colId xmlns:a16="http://schemas.microsoft.com/office/drawing/2014/main" val="955254302"/>
                    </a:ext>
                  </a:extLst>
                </a:gridCol>
                <a:gridCol w="2734525">
                  <a:extLst>
                    <a:ext uri="{9D8B030D-6E8A-4147-A177-3AD203B41FA5}">
                      <a16:colId xmlns:a16="http://schemas.microsoft.com/office/drawing/2014/main" val="570850235"/>
                    </a:ext>
                  </a:extLst>
                </a:gridCol>
                <a:gridCol w="2570001">
                  <a:extLst>
                    <a:ext uri="{9D8B030D-6E8A-4147-A177-3AD203B41FA5}">
                      <a16:colId xmlns:a16="http://schemas.microsoft.com/office/drawing/2014/main" val="4125726938"/>
                    </a:ext>
                  </a:extLst>
                </a:gridCol>
                <a:gridCol w="2894512">
                  <a:extLst>
                    <a:ext uri="{9D8B030D-6E8A-4147-A177-3AD203B41FA5}">
                      <a16:colId xmlns:a16="http://schemas.microsoft.com/office/drawing/2014/main" val="4279642194"/>
                    </a:ext>
                  </a:extLst>
                </a:gridCol>
              </a:tblGrid>
              <a:tr h="0">
                <a:tc>
                  <a:txBody>
                    <a:bodyPr/>
                    <a:lstStyle/>
                    <a:p>
                      <a:pPr algn="r">
                        <a:spcAft>
                          <a:spcPts val="0"/>
                        </a:spcAft>
                        <a:tabLst>
                          <a:tab pos="602615" algn="l"/>
                        </a:tabLst>
                      </a:pPr>
                      <a:r>
                        <a:rPr lang="en-US" sz="2800" b="1" dirty="0" smtClean="0">
                          <a:solidFill>
                            <a:srgbClr val="171717"/>
                          </a:solidFill>
                          <a:effectLst/>
                          <a:latin typeface="Times New Roman" panose="02020603050405020304" pitchFamily="18" charset="0"/>
                          <a:ea typeface="Times New Roman" panose="02020603050405020304" pitchFamily="18" charset="0"/>
                        </a:rPr>
                        <a:t>                                                                    </a:t>
                      </a:r>
                      <a:r>
                        <a:rPr lang="en-US" sz="2800" b="1" dirty="0" err="1" smtClean="0">
                          <a:solidFill>
                            <a:srgbClr val="171717"/>
                          </a:solidFill>
                          <a:effectLst/>
                          <a:latin typeface="Times New Roman" panose="02020603050405020304" pitchFamily="18" charset="0"/>
                          <a:ea typeface="Times New Roman" panose="02020603050405020304" pitchFamily="18" charset="0"/>
                        </a:rPr>
                        <a:t>Mức</a:t>
                      </a:r>
                      <a:r>
                        <a:rPr lang="en-US" sz="2800" b="1" dirty="0" smtClean="0">
                          <a:solidFill>
                            <a:srgbClr val="171717"/>
                          </a:solidFill>
                          <a:effectLst/>
                          <a:latin typeface="Times New Roman" panose="02020603050405020304" pitchFamily="18" charset="0"/>
                          <a:ea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rPr>
                        <a:t>độ</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rPr>
                        <a:t>Tiêu</a:t>
                      </a:r>
                      <a:r>
                        <a:rPr lang="en-US" sz="2800" b="1" dirty="0">
                          <a:solidFill>
                            <a:srgbClr val="171717"/>
                          </a:solidFill>
                          <a:effectLst/>
                          <a:latin typeface="Times New Roman" panose="02020603050405020304" pitchFamily="18" charset="0"/>
                          <a:ea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dirty="0">
                          <a:solidFill>
                            <a:srgbClr val="171717"/>
                          </a:solidFill>
                          <a:effectLst/>
                          <a:latin typeface="Times New Roman" panose="02020603050405020304" pitchFamily="18" charset="0"/>
                          <a:ea typeface="Times New Roman" panose="02020603050405020304" pitchFamily="18" charset="0"/>
                        </a:rPr>
                        <a:t>    </a:t>
                      </a:r>
                      <a:r>
                        <a:rPr lang="en-US" sz="2800" b="1" dirty="0" err="1">
                          <a:solidFill>
                            <a:srgbClr val="171717"/>
                          </a:solidFill>
                          <a:effectLst/>
                          <a:latin typeface="Times New Roman" panose="02020603050405020304" pitchFamily="18" charset="0"/>
                          <a:ea typeface="Times New Roman" panose="02020603050405020304" pitchFamily="18" charset="0"/>
                        </a:rPr>
                        <a:t>Mức</a:t>
                      </a:r>
                      <a:r>
                        <a:rPr lang="en-US" sz="2800" b="1" dirty="0">
                          <a:solidFill>
                            <a:srgbClr val="171717"/>
                          </a:solidFill>
                          <a:effectLst/>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tabLst>
                          <a:tab pos="602615" algn="l"/>
                        </a:tabLst>
                      </a:pPr>
                      <a:r>
                        <a:rPr lang="en-US" sz="2800" b="1">
                          <a:solidFill>
                            <a:srgbClr val="171717"/>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a:solidFill>
                            <a:srgbClr val="171717"/>
                          </a:solidFill>
                          <a:effectLst/>
                          <a:latin typeface="Times New Roman" panose="02020603050405020304" pitchFamily="18" charset="0"/>
                          <a:ea typeface="Times New Roman" panose="02020603050405020304" pitchFamily="18" charset="0"/>
                        </a:rPr>
                        <a:t>        Mức 2</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spcAft>
                          <a:spcPts val="0"/>
                        </a:spcAft>
                        <a:tabLst>
                          <a:tab pos="602615" algn="l"/>
                        </a:tabLst>
                      </a:pPr>
                      <a:r>
                        <a:rPr lang="en-US" sz="2800" b="1">
                          <a:solidFill>
                            <a:srgbClr val="171717"/>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a:solidFill>
                            <a:srgbClr val="171717"/>
                          </a:solidFill>
                          <a:effectLst/>
                          <a:latin typeface="Times New Roman" panose="02020603050405020304" pitchFamily="18" charset="0"/>
                          <a:ea typeface="Times New Roman" panose="02020603050405020304" pitchFamily="18" charset="0"/>
                        </a:rPr>
                        <a:t>        Mức 3</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3787097380"/>
                  </a:ext>
                </a:extLst>
              </a:tr>
              <a:tr h="0">
                <a:tc>
                  <a:txBody>
                    <a:bodyPr/>
                    <a:lstStyle/>
                    <a:p>
                      <a:pPr>
                        <a:spcAft>
                          <a:spcPts val="0"/>
                        </a:spcAft>
                        <a:tabLst>
                          <a:tab pos="602615" algn="l"/>
                        </a:tabLst>
                      </a:pPr>
                      <a:r>
                        <a:rPr lang="en-US" sz="2800">
                          <a:solidFill>
                            <a:srgbClr val="171717"/>
                          </a:solidFill>
                          <a:effectLst/>
                          <a:latin typeface="Times New Roman" panose="02020603050405020304" pitchFamily="18" charset="0"/>
                          <a:ea typeface="Times New Roman" panose="02020603050405020304" pitchFamily="18" charset="0"/>
                        </a:rPr>
                        <a:t>Thiết kế sơ đồ tư duy về các truyện cổ tích .</a:t>
                      </a:r>
                      <a:endParaRPr lang="en-US" sz="28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b="1">
                          <a:solidFill>
                            <a:srgbClr val="171717"/>
                          </a:solidFill>
                          <a:effectLst/>
                          <a:latin typeface="Times New Roman" panose="02020603050405020304" pitchFamily="18" charset="0"/>
                          <a:ea typeface="Times New Roman" panose="02020603050405020304" pitchFamily="18" charset="0"/>
                        </a:rPr>
                        <a:t>   (10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spcAft>
                          <a:spcPts val="0"/>
                        </a:spcAft>
                        <a:tabLst>
                          <a:tab pos="602615" algn="l"/>
                        </a:tabLst>
                      </a:pPr>
                      <a:r>
                        <a:rPr lang="en-US" sz="2800" dirty="0" err="1">
                          <a:solidFill>
                            <a:srgbClr val="171717"/>
                          </a:solidFill>
                          <a:effectLst/>
                          <a:latin typeface="Times New Roman" panose="02020603050405020304" pitchFamily="18" charset="0"/>
                          <a:ea typeface="Times New Roman" panose="02020603050405020304" pitchFamily="18" charset="0"/>
                        </a:rPr>
                        <a:t>Sơ</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đồ</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tư</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duy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đầy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đủ</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nội</a:t>
                      </a:r>
                      <a:r>
                        <a:rPr lang="en-US" sz="2800" dirty="0">
                          <a:solidFill>
                            <a:srgbClr val="171717"/>
                          </a:solidFill>
                          <a:effectLst/>
                          <a:latin typeface="Times New Roman" panose="02020603050405020304" pitchFamily="18" charset="0"/>
                          <a:ea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(5 -6 </a:t>
                      </a:r>
                      <a:r>
                        <a:rPr lang="en-US" sz="2800" dirty="0" err="1">
                          <a:solidFill>
                            <a:srgbClr val="171717"/>
                          </a:solidFill>
                          <a:effectLst/>
                          <a:latin typeface="Times New Roman" panose="02020603050405020304" pitchFamily="18" charset="0"/>
                          <a:ea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spcAft>
                          <a:spcPts val="0"/>
                        </a:spcAft>
                        <a:tabLst>
                          <a:tab pos="602615" algn="l"/>
                        </a:tabLst>
                      </a:pPr>
                      <a:r>
                        <a:rPr lang="en-US" sz="2800">
                          <a:solidFill>
                            <a:srgbClr val="171717"/>
                          </a:solidFill>
                          <a:effectLst/>
                          <a:latin typeface="Times New Roman" panose="02020603050405020304" pitchFamily="18" charset="0"/>
                          <a:ea typeface="Times New Roman" panose="02020603050405020304" pitchFamily="18" charset="0"/>
                        </a:rPr>
                        <a:t>Sơ đồ tư duy đủ nội dung nhưng chưa hấp dẫn.</a:t>
                      </a:r>
                      <a:endParaRPr lang="en-US" sz="28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a:solidFill>
                            <a:srgbClr val="171717"/>
                          </a:solidFill>
                          <a:effectLst/>
                          <a:latin typeface="Times New Roman" panose="02020603050405020304" pitchFamily="18" charset="0"/>
                          <a:ea typeface="Times New Roman" panose="02020603050405020304" pitchFamily="18" charset="0"/>
                        </a:rPr>
                        <a:t> (7-8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Sơ</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đồ</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tư</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duy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đầy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đủ</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nội</a:t>
                      </a:r>
                      <a:r>
                        <a:rPr lang="en-US" sz="2800" dirty="0">
                          <a:solidFill>
                            <a:srgbClr val="171717"/>
                          </a:solidFill>
                          <a:effectLst/>
                          <a:latin typeface="Times New Roman" panose="02020603050405020304" pitchFamily="18" charset="0"/>
                          <a:ea typeface="Times New Roman" panose="02020603050405020304" pitchFamily="18" charset="0"/>
                        </a:rPr>
                        <a:t> dung </a:t>
                      </a:r>
                      <a:r>
                        <a:rPr lang="en-US" sz="2800" dirty="0" err="1">
                          <a:solidFill>
                            <a:srgbClr val="171717"/>
                          </a:solidFill>
                          <a:effectLst/>
                          <a:latin typeface="Times New Roman" panose="02020603050405020304" pitchFamily="18" charset="0"/>
                          <a:ea typeface="Times New Roman" panose="02020603050405020304" pitchFamily="18" charset="0"/>
                        </a:rPr>
                        <a:t>và</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đẹp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khoa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học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hấp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smtClean="0">
                          <a:solidFill>
                            <a:srgbClr val="171717"/>
                          </a:solidFill>
                          <a:effectLst/>
                          <a:latin typeface="Times New Roman" panose="02020603050405020304" pitchFamily="18" charset="0"/>
                          <a:ea typeface="Times New Roman" panose="02020603050405020304" pitchFamily="18" charset="0"/>
                        </a:rPr>
                        <a:t>dẫn</a:t>
                      </a:r>
                      <a:r>
                        <a:rPr lang="en-US" sz="2800" dirty="0" smtClean="0">
                          <a:solidFill>
                            <a:srgbClr val="171717"/>
                          </a:solidFill>
                          <a:effectLst/>
                          <a:latin typeface="Times New Roman" panose="02020603050405020304" pitchFamily="18" charset="0"/>
                          <a:ea typeface="Times New Roman" panose="02020603050405020304" pitchFamily="18" charset="0"/>
                        </a:rPr>
                        <a:t>.</a:t>
                      </a:r>
                      <a:r>
                        <a:rPr lang="en-US" sz="2800" baseline="0" dirty="0" smtClean="0">
                          <a:solidFill>
                            <a:srgbClr val="171717"/>
                          </a:solidFill>
                          <a:effectLst/>
                          <a:latin typeface="Times New Roman" panose="02020603050405020304" pitchFamily="18" charset="0"/>
                          <a:ea typeface="Times New Roman" panose="02020603050405020304" pitchFamily="18" charset="0"/>
                        </a:rPr>
                        <a:t> </a:t>
                      </a:r>
                      <a:r>
                        <a:rPr lang="en-US" sz="2800" dirty="0" smtClean="0">
                          <a:solidFill>
                            <a:srgbClr val="171717"/>
                          </a:solidFill>
                          <a:effectLst/>
                          <a:latin typeface="Times New Roman" panose="02020603050405020304" pitchFamily="18" charset="0"/>
                          <a:ea typeface="Times New Roman" panose="02020603050405020304" pitchFamily="18" charset="0"/>
                        </a:rPr>
                        <a:t>(9-10 </a:t>
                      </a:r>
                      <a:r>
                        <a:rPr lang="en-US" sz="2800" dirty="0" err="1">
                          <a:solidFill>
                            <a:srgbClr val="171717"/>
                          </a:solidFill>
                          <a:effectLst/>
                          <a:latin typeface="Times New Roman" panose="02020603050405020304" pitchFamily="18" charset="0"/>
                          <a:ea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94346741"/>
                  </a:ext>
                </a:extLst>
              </a:tr>
              <a:tr h="0">
                <a:tc>
                  <a:txBody>
                    <a:bodyPr/>
                    <a:lstStyle/>
                    <a:p>
                      <a:pPr>
                        <a:spcAft>
                          <a:spcPts val="0"/>
                        </a:spcAft>
                        <a:tabLst>
                          <a:tab pos="602615" algn="l"/>
                        </a:tabLst>
                      </a:pPr>
                      <a:r>
                        <a:rPr lang="en-US" sz="2800">
                          <a:solidFill>
                            <a:srgbClr val="171717"/>
                          </a:solidFill>
                          <a:effectLst/>
                          <a:latin typeface="Times New Roman" panose="02020603050405020304" pitchFamily="18" charset="0"/>
                          <a:ea typeface="Times New Roman" panose="02020603050405020304" pitchFamily="18" charset="0"/>
                        </a:rPr>
                        <a:t>Vẽ tranh về một nhân vật trong truyện cổ tích vừa học </a:t>
                      </a:r>
                      <a:r>
                        <a:rPr lang="en-US" sz="2800" b="1">
                          <a:solidFill>
                            <a:srgbClr val="171717"/>
                          </a:solidFill>
                          <a:effectLst/>
                          <a:latin typeface="Times New Roman" panose="02020603050405020304" pitchFamily="18" charset="0"/>
                          <a:ea typeface="Times New Roman" panose="02020603050405020304" pitchFamily="18" charset="0"/>
                        </a:rPr>
                        <a:t>(10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Các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nét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vẽ</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không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đẹp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và</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bức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tranh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còn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đơn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điệu</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về</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hình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ảnh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màu</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sắc</a:t>
                      </a:r>
                      <a:r>
                        <a:rPr lang="en-US" sz="2800" dirty="0" smtClean="0">
                          <a:solidFill>
                            <a:srgbClr val="171717"/>
                          </a:solidFill>
                          <a:effectLst/>
                          <a:latin typeface="Times New Roman" panose="02020603050405020304" pitchFamily="18" charset="0"/>
                          <a:ea typeface="Times New Roman" panose="02020603050405020304" pitchFamily="18" charset="0"/>
                        </a:rPr>
                        <a:t>.( </a:t>
                      </a:r>
                      <a:r>
                        <a:rPr lang="en-US" sz="2800" dirty="0">
                          <a:solidFill>
                            <a:srgbClr val="171717"/>
                          </a:solidFill>
                          <a:effectLst/>
                          <a:latin typeface="Times New Roman" panose="02020603050405020304" pitchFamily="18" charset="0"/>
                          <a:ea typeface="Times New Roman" panose="02020603050405020304" pitchFamily="18" charset="0"/>
                        </a:rPr>
                        <a:t>5 – 6 </a:t>
                      </a:r>
                      <a:r>
                        <a:rPr lang="en-US" sz="2800" dirty="0" err="1">
                          <a:solidFill>
                            <a:srgbClr val="171717"/>
                          </a:solidFill>
                          <a:effectLst/>
                          <a:latin typeface="Times New Roman" panose="02020603050405020304" pitchFamily="18" charset="0"/>
                          <a:ea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Các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nét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vẽ</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đẹp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nhưng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bức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tranh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thật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phong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phú</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(7-8 </a:t>
                      </a:r>
                      <a:r>
                        <a:rPr lang="en-US" sz="2800" dirty="0" err="1">
                          <a:solidFill>
                            <a:srgbClr val="171717"/>
                          </a:solidFill>
                          <a:effectLst/>
                          <a:latin typeface="Times New Roman" panose="02020603050405020304" pitchFamily="18" charset="0"/>
                          <a:ea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Bức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tranh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với</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nhiều</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đường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nét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đẹp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phong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phú</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hấp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dẫn</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171717"/>
                          </a:solidFill>
                          <a:effectLst/>
                          <a:latin typeface="Times New Roman" panose="02020603050405020304" pitchFamily="18" charset="0"/>
                          <a:ea typeface="Times New Roman" panose="02020603050405020304" pitchFamily="18" charset="0"/>
                        </a:rPr>
                        <a:t> (9-10 </a:t>
                      </a:r>
                      <a:r>
                        <a:rPr lang="en-US" sz="2800" dirty="0" err="1">
                          <a:solidFill>
                            <a:srgbClr val="171717"/>
                          </a:solidFill>
                          <a:effectLst/>
                          <a:latin typeface="Times New Roman" panose="02020603050405020304" pitchFamily="18" charset="0"/>
                          <a:ea typeface="Times New Roman" panose="02020603050405020304" pitchFamily="18" charset="0"/>
                        </a:rPr>
                        <a:t>điểm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037590163"/>
                  </a:ext>
                </a:extLst>
              </a:tr>
            </a:tbl>
          </a:graphicData>
        </a:graphic>
      </p:graphicFrame>
      <p:cxnSp>
        <p:nvCxnSpPr>
          <p:cNvPr id="7" name="Straight Connector 6"/>
          <p:cNvCxnSpPr/>
          <p:nvPr/>
        </p:nvCxnSpPr>
        <p:spPr>
          <a:xfrm>
            <a:off x="609600" y="826852"/>
            <a:ext cx="2694039" cy="16656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69997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Sọ Dừa - Kể Bé Nghe Truyện cổ tích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239" y="1342077"/>
            <a:ext cx="4834431" cy="423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6406670" y="1342077"/>
            <a:ext cx="4174990" cy="4232813"/>
          </a:xfrm>
          <a:prstGeom prst="rect">
            <a:avLst/>
          </a:prstGeom>
        </p:spPr>
      </p:pic>
    </p:spTree>
    <p:extLst>
      <p:ext uri="{BB962C8B-B14F-4D97-AF65-F5344CB8AC3E}">
        <p14:creationId xmlns:p14="http://schemas.microsoft.com/office/powerpoint/2010/main" val="115566850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7265" y="333128"/>
            <a:ext cx="6119369" cy="584775"/>
          </a:xfrm>
          <a:prstGeom prst="rect">
            <a:avLst/>
          </a:prstGeom>
        </p:spPr>
        <p:txBody>
          <a:bodyPr wrap="none">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 CHO CẢ BÀI HỌC</a:t>
            </a:r>
            <a:endParaRPr lang="en-US" sz="3200" dirty="0">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r="53298"/>
          <a:stretch/>
        </p:blipFill>
        <p:spPr>
          <a:xfrm>
            <a:off x="2367731" y="917904"/>
            <a:ext cx="7418438" cy="5689374"/>
          </a:xfrm>
          <a:prstGeom prst="rect">
            <a:avLst/>
          </a:prstGeom>
        </p:spPr>
      </p:pic>
      <p:sp>
        <p:nvSpPr>
          <p:cNvPr id="6" name="Rectangle 5"/>
          <p:cNvSpPr/>
          <p:nvPr/>
        </p:nvSpPr>
        <p:spPr>
          <a:xfrm rot="20763808">
            <a:off x="5043948" y="2740327"/>
            <a:ext cx="3760838" cy="3108543"/>
          </a:xfrm>
          <a:prstGeom prst="rect">
            <a:avLst/>
          </a:prstGeom>
        </p:spPr>
        <p:txBody>
          <a:bodyPr wrap="square">
            <a:spAutoFit/>
          </a:bodyPr>
          <a:lstStyle/>
          <a:p>
            <a:pPr>
              <a:spcAft>
                <a:spcPts val="0"/>
              </a:spcAft>
            </a:pP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200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48239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7265" y="333128"/>
            <a:ext cx="611936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 CHO CẢ BÀI HỌC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1312606" y="1687349"/>
            <a:ext cx="10231694" cy="4401205"/>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miệng</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gốc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mơ</a:t>
            </a:r>
            <a:r>
              <a:rPr lang="en-US" sz="2800" dirty="0">
                <a:latin typeface="Times New Roman" panose="02020603050405020304" pitchFamily="18" charset="0"/>
                <a:ea typeface="Times New Roman" panose="02020603050405020304" pitchFamily="18" charset="0"/>
              </a:rPr>
              <a:t>, hi </a:t>
            </a:r>
            <a:r>
              <a:rPr lang="en-US" sz="2800" dirty="0" err="1">
                <a:latin typeface="Times New Roman" panose="02020603050405020304" pitchFamily="18" charset="0"/>
                <a:ea typeface="Times New Roman" panose="02020603050405020304" pitchFamily="18" charset="0"/>
              </a:rPr>
              <a:t>vọng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77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7265" y="333128"/>
            <a:ext cx="611936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 CHO CẢ BÀI HỌC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5" name="Rectangle 4"/>
          <p:cNvSpPr/>
          <p:nvPr/>
        </p:nvSpPr>
        <p:spPr>
          <a:xfrm>
            <a:off x="1190931" y="1968297"/>
            <a:ext cx="10176388" cy="3539430"/>
          </a:xfrm>
          <a:prstGeom prst="rect">
            <a:avLst/>
          </a:prstGeom>
        </p:spPr>
        <p:txBody>
          <a:bodyPr wrap="square">
            <a:spAutoFit/>
          </a:bodyPr>
          <a:lstStyle/>
          <a:p>
            <a:pPr>
              <a:spcAft>
                <a:spcPts val="0"/>
              </a:spcAft>
            </a:pPr>
            <a:r>
              <a:rPr lang="en-US" sz="3200"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học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nhận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thức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hành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a:t>
            </a: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nuôi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viết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góp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tồn</a:t>
            </a:r>
            <a:r>
              <a:rPr lang="en-US" sz="3200" dirty="0">
                <a:latin typeface="Times New Roman" panose="02020603050405020304" pitchFamily="18" charset="0"/>
                <a:ea typeface="Times New Roman" panose="02020603050405020304" pitchFamily="18" charset="0"/>
              </a:rPr>
              <a:t> VHDG…</a:t>
            </a:r>
          </a:p>
          <a:p>
            <a:pPr>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trò</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bồi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đắp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457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4456955" y="325636"/>
            <a:ext cx="3239990" cy="584775"/>
          </a:xfrm>
          <a:prstGeom prst="rect">
            <a:avLst/>
          </a:prstGeom>
        </p:spPr>
        <p:txBody>
          <a:bodyPr wrap="non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ĐỌC MỞ RỘNG</a:t>
            </a:r>
            <a:endParaRPr lang="en-US" sz="3200" dirty="0">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212873" y="1799303"/>
            <a:ext cx="7728155" cy="3731342"/>
          </a:xfrm>
          <a:prstGeom prst="rect">
            <a:avLst/>
          </a:prstGeom>
        </p:spPr>
      </p:pic>
      <p:sp>
        <p:nvSpPr>
          <p:cNvPr id="7" name="Rectangle 6"/>
          <p:cNvSpPr/>
          <p:nvPr/>
        </p:nvSpPr>
        <p:spPr>
          <a:xfrm>
            <a:off x="2853569" y="2810857"/>
            <a:ext cx="3206771" cy="1384995"/>
          </a:xfrm>
          <a:prstGeom prst="rect">
            <a:avLst/>
          </a:prstGeom>
        </p:spPr>
        <p:txBody>
          <a:bodyPr wrap="squar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1: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sp>
        <p:nvSpPr>
          <p:cNvPr id="8" name="Rectangle 7"/>
          <p:cNvSpPr/>
          <p:nvPr/>
        </p:nvSpPr>
        <p:spPr>
          <a:xfrm>
            <a:off x="6400801" y="2326146"/>
            <a:ext cx="2920180" cy="2677656"/>
          </a:xfrm>
          <a:prstGeom prst="rect">
            <a:avLst/>
          </a:prstGeom>
        </p:spPr>
        <p:txBody>
          <a:bodyPr wrap="square">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000000"/>
                </a:solidFill>
                <a:latin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truyện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em</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thích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nhất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truyện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nào</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sao</a:t>
            </a:r>
            <a:r>
              <a:rPr lang="en-US" sz="2800" b="1" dirty="0">
                <a:solidFill>
                  <a:srgbClr val="000000"/>
                </a:solidFill>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243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445226" y="1007969"/>
            <a:ext cx="6096000" cy="153913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Đọc -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Nhân vật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2.1. Gia cảnh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9"/>
          <a:stretch>
            <a:fillRect/>
          </a:stretch>
        </p:blipFill>
        <p:spPr>
          <a:xfrm>
            <a:off x="4977606" y="2634710"/>
            <a:ext cx="2224088" cy="2224088"/>
          </a:xfrm>
          <a:prstGeom prst="rect">
            <a:avLst/>
          </a:prstGeom>
        </p:spPr>
      </p:pic>
      <p:sp>
        <p:nvSpPr>
          <p:cNvPr id="5" name="Rounded Rectangular Callout 4"/>
          <p:cNvSpPr/>
          <p:nvPr/>
        </p:nvSpPr>
        <p:spPr>
          <a:xfrm>
            <a:off x="7177089" y="1433868"/>
            <a:ext cx="4152900" cy="2109432"/>
          </a:xfrm>
          <a:prstGeom prst="wedgeRoundRectCallout">
            <a:avLst>
              <a:gd name="adj1" fmla="val -64537"/>
              <a:gd name="adj2" fmla="val 68486"/>
              <a:gd name="adj3" fmla="val 16667"/>
            </a:avLst>
          </a:prstGeom>
          <a:blipFill>
            <a:blip r:embed="rId2"/>
            <a:tile tx="0" ty="0" sx="100000" sy="100000" flip="none" algn="tl"/>
          </a:blip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fr-FR" sz="2400" dirty="0" err="1">
                <a:latin typeface="Times New Roman" panose="02020603050405020304" pitchFamily="18" charset="0"/>
                <a:ea typeface="Times New Roman" panose="02020603050405020304" pitchFamily="18" charset="0"/>
              </a:rPr>
              <a:t>Những</a:t>
            </a:r>
            <a:r>
              <a:rPr lang="fr-FR" sz="2400" dirty="0">
                <a:latin typeface="Times New Roman" panose="02020603050405020304" pitchFamily="18" charset="0"/>
                <a:ea typeface="Times New Roman" panose="02020603050405020304" pitchFamily="18" charset="0"/>
              </a:rPr>
              <a:t> chi </a:t>
            </a:r>
            <a:r>
              <a:rPr lang="fr-FR" sz="2400" dirty="0" err="1">
                <a:latin typeface="Times New Roman" panose="02020603050405020304" pitchFamily="18" charset="0"/>
                <a:ea typeface="Times New Roman" panose="02020603050405020304" pitchFamily="18" charset="0"/>
              </a:rPr>
              <a:t>tiết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miêu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về</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cảnh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Thạch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Sanh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như</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vậy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dân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gian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muốn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gửi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gắm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suy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nghĩ</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về</a:t>
            </a:r>
            <a:r>
              <a:rPr lang="fr-FR" sz="2400" dirty="0">
                <a:latin typeface="Times New Roman" panose="02020603050405020304" pitchFamily="18" charset="0"/>
                <a:ea typeface="Times New Roman" panose="02020603050405020304" pitchFamily="18" charset="0"/>
              </a:rPr>
              <a:t> ai, </a:t>
            </a:r>
            <a:r>
              <a:rPr lang="fr-FR" sz="2400" dirty="0" err="1">
                <a:latin typeface="Times New Roman" panose="02020603050405020304" pitchFamily="18" charset="0"/>
                <a:ea typeface="Times New Roman" panose="02020603050405020304" pitchFamily="18" charset="0"/>
              </a:rPr>
              <a:t>về</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điều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gì</a:t>
            </a:r>
            <a:r>
              <a:rPr lang="fr-FR"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660400" y="3746753"/>
            <a:ext cx="3548471" cy="1939671"/>
          </a:xfrm>
          <a:prstGeom prst="wedgeRoundRectCallout">
            <a:avLst>
              <a:gd name="adj1" fmla="val 77411"/>
              <a:gd name="adj2" fmla="val -44108"/>
              <a:gd name="adj3" fmla="val 16667"/>
            </a:avLst>
          </a:prstGeom>
          <a:blipFill>
            <a:blip r:embed="rId2"/>
            <a:tile tx="0" ty="0" sx="100000" sy="100000" flip="none" algn="tl"/>
          </a:blip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latin typeface="Times New Roman" panose="02020603050405020304" pitchFamily="18" charset="0"/>
                <a:ea typeface="Times New Roman" panose="02020603050405020304" pitchFamily="18" charset="0"/>
              </a:rPr>
              <a:t>Gia </a:t>
            </a:r>
            <a:r>
              <a:rPr lang="fr-FR" sz="3200" dirty="0" err="1">
                <a:latin typeface="Times New Roman" panose="02020603050405020304" pitchFamily="18" charset="0"/>
                <a:ea typeface="Times New Roman" panose="02020603050405020304" pitchFamily="18" charset="0"/>
              </a:rPr>
              <a:t>cảnh</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của</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Thạch</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Sanh</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có</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gì</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đặc</a:t>
            </a:r>
            <a:r>
              <a:rPr lang="fr-FR" sz="3200" dirty="0">
                <a:latin typeface="Times New Roman" panose="02020603050405020304" pitchFamily="18" charset="0"/>
                <a:ea typeface="Times New Roman" panose="02020603050405020304" pitchFamily="18" charset="0"/>
              </a:rPr>
              <a:t> </a:t>
            </a:r>
            <a:r>
              <a:rPr lang="fr-FR" sz="3200" dirty="0" err="1">
                <a:latin typeface="Times New Roman" panose="02020603050405020304" pitchFamily="18" charset="0"/>
                <a:ea typeface="Times New Roman" panose="02020603050405020304" pitchFamily="18" charset="0"/>
              </a:rPr>
              <a:t>biệt</a:t>
            </a:r>
            <a:r>
              <a:rPr lang="fr-FR" sz="3200" dirty="0">
                <a:latin typeface="Times New Roman" panose="02020603050405020304" pitchFamily="18" charset="0"/>
                <a:ea typeface="Times New Roman" panose="02020603050405020304" pitchFamily="18" charset="0"/>
              </a:rPr>
              <a:t>?</a:t>
            </a:r>
            <a:endParaRPr lang="en-US" sz="3200" dirty="0"/>
          </a:p>
        </p:txBody>
      </p:sp>
      <p:cxnSp>
        <p:nvCxnSpPr>
          <p:cNvPr id="25" name="Straight Connector 24"/>
          <p:cNvCxnSpPr/>
          <p:nvPr/>
        </p:nvCxnSpPr>
        <p:spPr>
          <a:xfrm>
            <a:off x="4969198" y="2675697"/>
            <a:ext cx="212799" cy="199837"/>
          </a:xfrm>
          <a:prstGeom prst="line">
            <a:avLst/>
          </a:prstGeom>
          <a:ln w="5715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977606" y="4365161"/>
            <a:ext cx="204391" cy="328426"/>
          </a:xfrm>
          <a:prstGeom prst="line">
            <a:avLst/>
          </a:prstGeom>
          <a:ln w="5715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253226" y="2408002"/>
            <a:ext cx="110252" cy="313146"/>
          </a:xfrm>
          <a:prstGeom prst="line">
            <a:avLst/>
          </a:prstGeom>
          <a:ln w="5715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94014" y="4403023"/>
            <a:ext cx="310593" cy="245776"/>
          </a:xfrm>
          <a:prstGeom prst="line">
            <a:avLst/>
          </a:prstGeom>
          <a:ln w="57150">
            <a:solidFill>
              <a:srgbClr val="FF0000"/>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31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indefinite"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500"/>
                                        <p:tgtEl>
                                          <p:spTgt spid="25"/>
                                        </p:tgtEl>
                                      </p:cBhvr>
                                    </p:animEffect>
                                  </p:childTnLst>
                                </p:cTn>
                              </p:par>
                              <p:par>
                                <p:cTn id="8" presetID="6" presetClass="entr" presetSubtype="16" repeatCount="indefinite"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500"/>
                                        <p:tgtEl>
                                          <p:spTgt spid="29"/>
                                        </p:tgtEl>
                                      </p:cBhvr>
                                    </p:animEffect>
                                  </p:childTnLst>
                                </p:cTn>
                              </p:par>
                              <p:par>
                                <p:cTn id="11" presetID="6" presetClass="entr" presetSubtype="16" repeatCount="indefinite"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500"/>
                                        <p:tgtEl>
                                          <p:spTgt spid="30"/>
                                        </p:tgtEl>
                                      </p:cBhvr>
                                    </p:animEffect>
                                  </p:childTnLst>
                                </p:cTn>
                              </p:par>
                              <p:par>
                                <p:cTn id="14" presetID="6" presetClass="entr" presetSubtype="16" repeatCount="indefinite"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4456955" y="325636"/>
            <a:ext cx="32399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MỞ 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266950" y="1506702"/>
            <a:ext cx="7620000" cy="4762500"/>
          </a:xfrm>
          <a:prstGeom prst="rect">
            <a:avLst/>
          </a:prstGeom>
        </p:spPr>
      </p:pic>
      <p:sp>
        <p:nvSpPr>
          <p:cNvPr id="5" name="Rectangle 4"/>
          <p:cNvSpPr/>
          <p:nvPr/>
        </p:nvSpPr>
        <p:spPr>
          <a:xfrm>
            <a:off x="4113812" y="2681335"/>
            <a:ext cx="3964375" cy="2677656"/>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Theo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2448233" y="1666568"/>
            <a:ext cx="1085554" cy="584775"/>
          </a:xfrm>
          <a:prstGeom prst="rect">
            <a:avLst/>
          </a:prstGeom>
          <a:noFill/>
        </p:spPr>
        <p:txBody>
          <a:bodyPr wrap="none" rtlCol="0">
            <a:spAutoFit/>
          </a:bodyPr>
          <a:lstStyle/>
          <a:p>
            <a:r>
              <a:rPr lang="en-US" sz="3200" b="1" dirty="0" err="1" smtClean="0">
                <a:solidFill>
                  <a:schemeClr val="bg1"/>
                </a:solidFill>
                <a:latin typeface="Times New Roman" panose="02020603050405020304" pitchFamily="18" charset="0"/>
                <a:cs typeface="Times New Roman" panose="02020603050405020304" pitchFamily="18" charset="0"/>
              </a:rPr>
              <a:t>Bài</a:t>
            </a:r>
            <a:r>
              <a:rPr lang="en-US" sz="3200" b="1" dirty="0" smtClean="0">
                <a:solidFill>
                  <a:schemeClr val="bg1"/>
                </a:solidFill>
                <a:latin typeface="Times New Roman" panose="02020603050405020304" pitchFamily="18" charset="0"/>
                <a:cs typeface="Times New Roman" panose="02020603050405020304" pitchFamily="18" charset="0"/>
              </a:rPr>
              <a:t> 3</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5102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4456955" y="325636"/>
            <a:ext cx="32399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MỞ 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120877" y="1902793"/>
            <a:ext cx="10305435" cy="3970318"/>
          </a:xfrm>
          <a:prstGeom prst="rect">
            <a:avLst/>
          </a:prstGeom>
        </p:spPr>
        <p:txBody>
          <a:bodyPr wrap="square">
            <a:spAutoFit/>
          </a:bodyPr>
          <a:lstStyle/>
          <a:p>
            <a:pPr algn="just">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lưu</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nhớ</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solidFill>
                  <a:srgbClr val="FF0000"/>
                </a:solidFill>
                <a:latin typeface="Times New Roman" panose="02020603050405020304" pitchFamily="18" charset="0"/>
                <a:ea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dàn</a:t>
            </a:r>
            <a:r>
              <a:rPr lang="en-US" sz="2800" dirty="0">
                <a:latin typeface="Times New Roman" panose="02020603050405020304" pitchFamily="18" charset="0"/>
                <a:ea typeface="Times New Roman" panose="02020603050405020304" pitchFamily="18" charset="0"/>
              </a:rPr>
              <a:t> ý.</a:t>
            </a:r>
          </a:p>
          <a:p>
            <a:pPr algn="just">
              <a:spcAft>
                <a:spcPts val="0"/>
              </a:spcAft>
            </a:pPr>
            <a:r>
              <a:rPr lang="en-US" sz="2800" dirty="0">
                <a:solidFill>
                  <a:srgbClr val="FF0000"/>
                </a:solidFill>
                <a:latin typeface="Times New Roman" panose="02020603050405020304" pitchFamily="18" charset="0"/>
                <a:ea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52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4456955" y="325636"/>
            <a:ext cx="32399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MỞ 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150375" y="1564975"/>
            <a:ext cx="10261190" cy="4401205"/>
          </a:xfrm>
          <a:prstGeom prst="rect">
            <a:avLst/>
          </a:prstGeom>
        </p:spPr>
        <p:txBody>
          <a:bodyPr wrap="squar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nói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lưu</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marL="457200" algn="just">
              <a:spcAft>
                <a:spcPts val="0"/>
              </a:spcAft>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1</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a:t>
            </a:r>
          </a:p>
          <a:p>
            <a:pPr marL="457200" algn="just">
              <a:spcAft>
                <a:spcPts val="0"/>
              </a:spcAft>
            </a:pP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2</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p>
          <a:p>
            <a:pPr marL="457200" algn="just">
              <a:spcAft>
                <a:spcPts val="0"/>
              </a:spcAft>
            </a:pPr>
            <a:r>
              <a:rPr lang="en-US" sz="2800" dirty="0">
                <a:solidFill>
                  <a:srgbClr val="FF0000"/>
                </a:solidFill>
                <a:latin typeface="Times New Roman" panose="02020603050405020304" pitchFamily="18" charset="0"/>
                <a:ea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rPr>
              <a:t>Bước</a:t>
            </a:r>
            <a:r>
              <a:rPr lang="en-US" sz="2800" dirty="0">
                <a:solidFill>
                  <a:srgbClr val="FF0000"/>
                </a:solidFill>
                <a:latin typeface="Times New Roman" panose="02020603050405020304" pitchFamily="18" charset="0"/>
                <a:ea typeface="Times New Roman" panose="02020603050405020304" pitchFamily="18" charset="0"/>
              </a:rPr>
              <a:t> 3</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giọng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034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66" t="11784" r="4195" b="9568"/>
          <a:stretch/>
        </p:blipFill>
        <p:spPr>
          <a:xfrm>
            <a:off x="0" y="917904"/>
            <a:ext cx="12192000" cy="5940096"/>
          </a:xfrm>
          <a:prstGeom prst="rect">
            <a:avLst/>
          </a:prstGeom>
        </p:spPr>
      </p:pic>
      <p:sp>
        <p:nvSpPr>
          <p:cNvPr id="3" name="Rectangle 2"/>
          <p:cNvSpPr/>
          <p:nvPr/>
        </p:nvSpPr>
        <p:spPr>
          <a:xfrm>
            <a:off x="4456955" y="325636"/>
            <a:ext cx="32399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MỞ 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266950" y="1506702"/>
            <a:ext cx="7620000" cy="4762500"/>
          </a:xfrm>
          <a:prstGeom prst="rect">
            <a:avLst/>
          </a:prstGeom>
        </p:spPr>
      </p:pic>
      <p:sp>
        <p:nvSpPr>
          <p:cNvPr id="7" name="TextBox 6"/>
          <p:cNvSpPr txBox="1"/>
          <p:nvPr/>
        </p:nvSpPr>
        <p:spPr>
          <a:xfrm>
            <a:off x="2448233" y="1666568"/>
            <a:ext cx="1085554" cy="584775"/>
          </a:xfrm>
          <a:prstGeom prst="rect">
            <a:avLst/>
          </a:prstGeom>
          <a:noFill/>
        </p:spPr>
        <p:txBody>
          <a:bodyPr wrap="none" rtlCol="0">
            <a:spAutoFit/>
          </a:bodyPr>
          <a:lstStyle/>
          <a:p>
            <a:r>
              <a:rPr lang="en-US" sz="3200" b="1" dirty="0" err="1" smtClean="0">
                <a:solidFill>
                  <a:schemeClr val="bg1"/>
                </a:solidFill>
                <a:latin typeface="Times New Roman" panose="02020603050405020304" pitchFamily="18" charset="0"/>
                <a:cs typeface="Times New Roman" panose="02020603050405020304" pitchFamily="18" charset="0"/>
              </a:rPr>
              <a:t>Bài</a:t>
            </a:r>
            <a:r>
              <a:rPr lang="en-US" sz="3200" b="1" dirty="0" smtClean="0">
                <a:solidFill>
                  <a:schemeClr val="bg1"/>
                </a:solidFill>
                <a:latin typeface="Times New Roman" panose="02020603050405020304" pitchFamily="18" charset="0"/>
                <a:cs typeface="Times New Roman" panose="02020603050405020304" pitchFamily="18" charset="0"/>
              </a:rPr>
              <a:t> 4</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4336026" y="2884600"/>
            <a:ext cx="3810274" cy="2308324"/>
          </a:xfrm>
          <a:prstGeom prst="rect">
            <a:avLst/>
          </a:prstGeom>
        </p:spPr>
        <p:txBody>
          <a:bodyPr wrap="square">
            <a:spAutoFit/>
          </a:bodyPr>
          <a:lstStyle/>
          <a:p>
            <a:pPr algn="just">
              <a:spcAft>
                <a:spcPts val="0"/>
              </a:spcAft>
            </a:pP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đối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cuộc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chúng</a:t>
            </a:r>
            <a:r>
              <a:rPr lang="en-US" sz="3600" dirty="0">
                <a:latin typeface="Times New Roman" panose="02020603050405020304" pitchFamily="18" charset="0"/>
                <a:ea typeface="Times New Roman" panose="02020603050405020304" pitchFamily="18" charset="0"/>
              </a:rPr>
              <a:t> ta?</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188759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42207" y="148656"/>
            <a:ext cx="323999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ĐỌC MỞ 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597198" y="919490"/>
            <a:ext cx="8959504" cy="523220"/>
          </a:xfrm>
          <a:prstGeom prst="rect">
            <a:avLst/>
          </a:prstGeom>
        </p:spPr>
        <p:txBody>
          <a:bodyPr wrap="none">
            <a:spAutoFit/>
          </a:bodyPr>
          <a:lstStyle/>
          <a:p>
            <a:pPr>
              <a:spcAft>
                <a:spcPts val="0"/>
              </a:spcAft>
            </a:pPr>
            <a:r>
              <a:rPr lang="en-US" sz="2800" b="1" dirty="0">
                <a:solidFill>
                  <a:srgbClr val="FF0000"/>
                </a:solidFill>
                <a:latin typeface="Times New Roman" panose="02020603050405020304" pitchFamily="18" charset="0"/>
                <a:ea typeface="Times New Roman" panose="02020603050405020304" pitchFamily="18" charset="0"/>
              </a:rPr>
              <a:t>Rubric (</a:t>
            </a:r>
            <a:r>
              <a:rPr lang="en-US" sz="2800" b="1" dirty="0" err="1">
                <a:solidFill>
                  <a:srgbClr val="FF0000"/>
                </a:solidFill>
                <a:latin typeface="Times New Roman" panose="02020603050405020304" pitchFamily="18" charset="0"/>
                <a:ea typeface="Times New Roman" panose="02020603050405020304" pitchFamily="18" charset="0"/>
              </a:rPr>
              <a:t>đánh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án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khấu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hóa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lớp</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10825589"/>
              </p:ext>
            </p:extLst>
          </p:nvPr>
        </p:nvGraphicFramePr>
        <p:xfrm>
          <a:off x="609600" y="1731161"/>
          <a:ext cx="10934700" cy="3413760"/>
        </p:xfrm>
        <a:graphic>
          <a:graphicData uri="http://schemas.openxmlformats.org/drawingml/2006/table">
            <a:tbl>
              <a:tblPr firstRow="1" firstCol="1" bandRow="1" bandCol="1"/>
              <a:tblGrid>
                <a:gridCol w="2417144">
                  <a:extLst>
                    <a:ext uri="{9D8B030D-6E8A-4147-A177-3AD203B41FA5}">
                      <a16:colId xmlns:a16="http://schemas.microsoft.com/office/drawing/2014/main" val="1856316457"/>
                    </a:ext>
                  </a:extLst>
                </a:gridCol>
                <a:gridCol w="2628165">
                  <a:extLst>
                    <a:ext uri="{9D8B030D-6E8A-4147-A177-3AD203B41FA5}">
                      <a16:colId xmlns:a16="http://schemas.microsoft.com/office/drawing/2014/main" val="2268095942"/>
                    </a:ext>
                  </a:extLst>
                </a:gridCol>
                <a:gridCol w="2666532">
                  <a:extLst>
                    <a:ext uri="{9D8B030D-6E8A-4147-A177-3AD203B41FA5}">
                      <a16:colId xmlns:a16="http://schemas.microsoft.com/office/drawing/2014/main" val="3605486127"/>
                    </a:ext>
                  </a:extLst>
                </a:gridCol>
                <a:gridCol w="3222859">
                  <a:extLst>
                    <a:ext uri="{9D8B030D-6E8A-4147-A177-3AD203B41FA5}">
                      <a16:colId xmlns:a16="http://schemas.microsoft.com/office/drawing/2014/main" val="1162980140"/>
                    </a:ext>
                  </a:extLst>
                </a:gridCol>
              </a:tblGrid>
              <a:tr h="0">
                <a:tc>
                  <a:txBody>
                    <a:bodyPr/>
                    <a:lstStyle/>
                    <a:p>
                      <a:pPr>
                        <a:spcAft>
                          <a:spcPts val="0"/>
                        </a:spcAft>
                        <a:tabLst>
                          <a:tab pos="602615" algn="l"/>
                        </a:tabLst>
                      </a:pPr>
                      <a:r>
                        <a:rPr lang="en-US" sz="2800" dirty="0" err="1">
                          <a:solidFill>
                            <a:srgbClr val="171717"/>
                          </a:solidFill>
                          <a:effectLst/>
                          <a:latin typeface="Times New Roman" panose="02020603050405020304" pitchFamily="18" charset="0"/>
                          <a:ea typeface="Times New Roman" panose="02020603050405020304" pitchFamily="18" charset="0"/>
                        </a:rPr>
                        <a:t>Thiết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kế</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một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kịch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bản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sân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khấu</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hóa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về</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một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đoạn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văn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bản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trong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các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truyện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cổ</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tích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vừa</a:t>
                      </a:r>
                      <a:r>
                        <a:rPr lang="en-US" sz="2800" dirty="0">
                          <a:solidFill>
                            <a:srgbClr val="171717"/>
                          </a:solidFill>
                          <a:effectLst/>
                          <a:latin typeface="Times New Roman" panose="02020603050405020304" pitchFamily="18" charset="0"/>
                          <a:ea typeface="Times New Roman" panose="02020603050405020304" pitchFamily="18" charset="0"/>
                        </a:rPr>
                        <a:t> hoc.</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FF0000"/>
                          </a:solidFill>
                          <a:effectLst/>
                          <a:latin typeface="Times New Roman" panose="02020603050405020304" pitchFamily="18" charset="0"/>
                          <a:ea typeface="Times New Roman" panose="02020603050405020304" pitchFamily="18" charset="0"/>
                        </a:rPr>
                        <a:t>(10 </a:t>
                      </a:r>
                      <a:r>
                        <a:rPr lang="en-US" sz="2800" dirty="0" err="1">
                          <a:solidFill>
                            <a:srgbClr val="FF0000"/>
                          </a:solidFill>
                          <a:effectLst/>
                          <a:latin typeface="Times New Roman" panose="02020603050405020304" pitchFamily="18" charset="0"/>
                          <a:ea typeface="Times New Roman" panose="02020603050405020304" pitchFamily="18" charset="0"/>
                        </a:rPr>
                        <a:t>điểm</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spcAft>
                          <a:spcPts val="0"/>
                        </a:spcAft>
                        <a:tabLst>
                          <a:tab pos="602615" algn="l"/>
                        </a:tabLst>
                      </a:pPr>
                      <a:r>
                        <a:rPr lang="en-US" sz="2800" dirty="0" err="1">
                          <a:solidFill>
                            <a:srgbClr val="171717"/>
                          </a:solidFill>
                          <a:effectLst/>
                          <a:latin typeface="Times New Roman" panose="02020603050405020304" pitchFamily="18" charset="0"/>
                          <a:ea typeface="Times New Roman" panose="02020603050405020304" pitchFamily="18" charset="0"/>
                        </a:rPr>
                        <a:t>Kịch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bản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đúng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hướng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nhưng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đầy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đủ</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nội</a:t>
                      </a:r>
                      <a:r>
                        <a:rPr lang="en-US" sz="2800" dirty="0">
                          <a:solidFill>
                            <a:srgbClr val="171717"/>
                          </a:solidFill>
                          <a:effectLst/>
                          <a:latin typeface="Times New Roman" panose="02020603050405020304" pitchFamily="18" charset="0"/>
                          <a:ea typeface="Times New Roman" panose="02020603050405020304" pitchFamily="18" charset="0"/>
                        </a:rPr>
                        <a:t> dung,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viên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nhập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vai</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tốt</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FF0000"/>
                          </a:solidFill>
                          <a:effectLst/>
                          <a:latin typeface="Times New Roman" panose="02020603050405020304" pitchFamily="18" charset="0"/>
                          <a:ea typeface="Times New Roman" panose="02020603050405020304" pitchFamily="18" charset="0"/>
                        </a:rPr>
                        <a:t>(5– 6 </a:t>
                      </a:r>
                      <a:r>
                        <a:rPr lang="en-US" sz="2800" dirty="0" err="1">
                          <a:solidFill>
                            <a:srgbClr val="FF0000"/>
                          </a:solidFill>
                          <a:effectLst/>
                          <a:latin typeface="Times New Roman" panose="02020603050405020304" pitchFamily="18" charset="0"/>
                          <a:ea typeface="Times New Roman" panose="02020603050405020304" pitchFamily="18" charset="0"/>
                        </a:rPr>
                        <a:t>điểm</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spcAft>
                          <a:spcPts val="0"/>
                        </a:spcAft>
                        <a:tabLst>
                          <a:tab pos="602615" algn="l"/>
                        </a:tabLst>
                      </a:pPr>
                      <a:r>
                        <a:rPr lang="en-US" sz="2800" dirty="0" err="1">
                          <a:solidFill>
                            <a:srgbClr val="171717"/>
                          </a:solidFill>
                          <a:effectLst/>
                          <a:latin typeface="Times New Roman" panose="02020603050405020304" pitchFamily="18" charset="0"/>
                          <a:ea typeface="Times New Roman" panose="02020603050405020304" pitchFamily="18" charset="0"/>
                        </a:rPr>
                        <a:t>Kịch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bản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đủ</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nội</a:t>
                      </a:r>
                      <a:r>
                        <a:rPr lang="en-US" sz="2800" dirty="0">
                          <a:solidFill>
                            <a:srgbClr val="171717"/>
                          </a:solidFill>
                          <a:effectLst/>
                          <a:latin typeface="Times New Roman" panose="02020603050405020304" pitchFamily="18" charset="0"/>
                          <a:ea typeface="Times New Roman" panose="02020603050405020304" pitchFamily="18" charset="0"/>
                        </a:rPr>
                        <a:t> dung </a:t>
                      </a:r>
                      <a:r>
                        <a:rPr lang="en-US" sz="2800" dirty="0" err="1">
                          <a:solidFill>
                            <a:srgbClr val="171717"/>
                          </a:solidFill>
                          <a:effectLst/>
                          <a:latin typeface="Times New Roman" panose="02020603050405020304" pitchFamily="18" charset="0"/>
                          <a:ea typeface="Times New Roman" panose="02020603050405020304" pitchFamily="18" charset="0"/>
                        </a:rPr>
                        <a:t>nhưng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hấp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dẫn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các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viên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có</a:t>
                      </a:r>
                      <a:r>
                        <a:rPr lang="en-US" sz="2800" dirty="0">
                          <a:solidFill>
                            <a:srgbClr val="171717"/>
                          </a:solidFill>
                          <a:effectLst/>
                          <a:latin typeface="Times New Roman" panose="02020603050405020304" pitchFamily="18" charset="0"/>
                          <a:ea typeface="Times New Roman" panose="02020603050405020304" pitchFamily="18" charset="0"/>
                        </a:rPr>
                        <a:t> ý </a:t>
                      </a:r>
                      <a:r>
                        <a:rPr lang="en-US" sz="2800" dirty="0" err="1">
                          <a:solidFill>
                            <a:srgbClr val="171717"/>
                          </a:solidFill>
                          <a:effectLst/>
                          <a:latin typeface="Times New Roman" panose="02020603050405020304" pitchFamily="18" charset="0"/>
                          <a:ea typeface="Times New Roman" panose="02020603050405020304" pitchFamily="18" charset="0"/>
                        </a:rPr>
                        <a:t>thức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xuất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nhưng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chưa</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tạo</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được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ấn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tượng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sâu</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rPr>
                        <a:t>(7- 8  </a:t>
                      </a:r>
                      <a:r>
                        <a:rPr lang="en-US" sz="2800" dirty="0" err="1">
                          <a:solidFill>
                            <a:srgbClr val="FF0000"/>
                          </a:solidFill>
                          <a:effectLst/>
                          <a:latin typeface="Times New Roman" panose="02020603050405020304" pitchFamily="18" charset="0"/>
                          <a:ea typeface="Times New Roman" panose="02020603050405020304" pitchFamily="18" charset="0"/>
                        </a:rPr>
                        <a:t>điểm</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spcAft>
                          <a:spcPts val="0"/>
                        </a:spcAft>
                        <a:tabLst>
                          <a:tab pos="602615" algn="l"/>
                        </a:tabLst>
                      </a:pPr>
                      <a:r>
                        <a:rPr lang="en-US" sz="2800" dirty="0" err="1">
                          <a:solidFill>
                            <a:srgbClr val="171717"/>
                          </a:solidFill>
                          <a:effectLst/>
                          <a:latin typeface="Times New Roman" panose="02020603050405020304" pitchFamily="18" charset="0"/>
                          <a:ea typeface="Times New Roman" panose="02020603050405020304" pitchFamily="18" charset="0"/>
                        </a:rPr>
                        <a:t>Kịch</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bản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đầy</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đủ</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nội</a:t>
                      </a:r>
                      <a:r>
                        <a:rPr lang="en-US" sz="2800" dirty="0">
                          <a:solidFill>
                            <a:srgbClr val="171717"/>
                          </a:solidFill>
                          <a:effectLst/>
                          <a:latin typeface="Times New Roman" panose="02020603050405020304" pitchFamily="18" charset="0"/>
                          <a:ea typeface="Times New Roman" panose="02020603050405020304" pitchFamily="18" charset="0"/>
                        </a:rPr>
                        <a:t> dung </a:t>
                      </a:r>
                      <a:r>
                        <a:rPr lang="en-US" sz="2800" dirty="0" err="1">
                          <a:solidFill>
                            <a:srgbClr val="171717"/>
                          </a:solidFill>
                          <a:effectLst/>
                          <a:latin typeface="Times New Roman" panose="02020603050405020304" pitchFamily="18" charset="0"/>
                          <a:ea typeface="Times New Roman" panose="02020603050405020304" pitchFamily="18" charset="0"/>
                        </a:rPr>
                        <a:t>và</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hấp</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dẫn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cuốn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hút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người</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đọc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viên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diễn</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xuất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tốt</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mang</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lại</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cảm</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xúc</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cho</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người</a:t>
                      </a:r>
                      <a:r>
                        <a:rPr lang="en-US" sz="2800" dirty="0">
                          <a:solidFill>
                            <a:srgbClr val="171717"/>
                          </a:solidFill>
                          <a:effectLst/>
                          <a:latin typeface="Times New Roman" panose="02020603050405020304" pitchFamily="18" charset="0"/>
                          <a:ea typeface="Times New Roman" panose="02020603050405020304" pitchFamily="18" charset="0"/>
                        </a:rPr>
                        <a:t> </a:t>
                      </a:r>
                      <a:r>
                        <a:rPr lang="en-US" sz="2800" dirty="0" err="1">
                          <a:solidFill>
                            <a:srgbClr val="171717"/>
                          </a:solidFill>
                          <a:effectLst/>
                          <a:latin typeface="Times New Roman" panose="02020603050405020304" pitchFamily="18" charset="0"/>
                          <a:ea typeface="Times New Roman" panose="02020603050405020304" pitchFamily="18" charset="0"/>
                        </a:rPr>
                        <a:t>xem</a:t>
                      </a:r>
                      <a:r>
                        <a:rPr lang="en-US" sz="2800" dirty="0">
                          <a:solidFill>
                            <a:srgbClr val="171717"/>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800" dirty="0">
                          <a:solidFill>
                            <a:srgbClr val="FF0000"/>
                          </a:solidFill>
                          <a:effectLst/>
                          <a:latin typeface="Times New Roman" panose="02020603050405020304" pitchFamily="18" charset="0"/>
                          <a:ea typeface="Times New Roman" panose="02020603050405020304" pitchFamily="18" charset="0"/>
                        </a:rPr>
                        <a:t>(9-10 </a:t>
                      </a:r>
                      <a:r>
                        <a:rPr lang="en-US" sz="2800" dirty="0" err="1">
                          <a:solidFill>
                            <a:srgbClr val="FF0000"/>
                          </a:solidFill>
                          <a:effectLst/>
                          <a:latin typeface="Times New Roman" panose="02020603050405020304" pitchFamily="18" charset="0"/>
                          <a:ea typeface="Times New Roman" panose="02020603050405020304" pitchFamily="18" charset="0"/>
                        </a:rPr>
                        <a:t>điểm</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963377752"/>
                  </a:ext>
                </a:extLst>
              </a:tr>
            </a:tbl>
          </a:graphicData>
        </a:graphic>
      </p:graphicFrame>
    </p:spTree>
    <p:extLst>
      <p:ext uri="{BB962C8B-B14F-4D97-AF65-F5344CB8AC3E}">
        <p14:creationId xmlns:p14="http://schemas.microsoft.com/office/powerpoint/2010/main" val="22051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effectLst/>
              <a:uLnTx/>
              <a:uFillTx/>
              <a:latin typeface="Calibri" panose="020F0502020204030204"/>
              <a:cs typeface="+mn-cs"/>
            </a:endParaRPr>
          </a:p>
        </p:txBody>
      </p:sp>
      <p:grpSp>
        <p:nvGrpSpPr>
          <p:cNvPr id="4" name="Group 3"/>
          <p:cNvGrpSpPr/>
          <p:nvPr/>
        </p:nvGrpSpPr>
        <p:grpSpPr>
          <a:xfrm>
            <a:off x="2679428" y="2057400"/>
            <a:ext cx="8864872" cy="4130830"/>
            <a:chOff x="1713220" y="1532599"/>
            <a:chExt cx="8864872" cy="5134622"/>
          </a:xfrm>
        </p:grpSpPr>
        <p:sp>
          <p:nvSpPr>
            <p:cNvPr id="7" name="Rounded Rectangle 6"/>
            <p:cNvSpPr/>
            <p:nvPr/>
          </p:nvSpPr>
          <p:spPr>
            <a:xfrm>
              <a:off x="1713220" y="1538931"/>
              <a:ext cx="3672024" cy="3102715"/>
            </a:xfrm>
            <a:prstGeom prst="roundRect">
              <a:avLst>
                <a:gd name="adj" fmla="val 10000"/>
              </a:avLst>
            </a:prstGeom>
            <a:blipFill rotWithShape="1">
              <a:blip r:embed="rId9"/>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Freeform 8"/>
            <p:cNvSpPr/>
            <p:nvPr/>
          </p:nvSpPr>
          <p:spPr>
            <a:xfrm>
              <a:off x="2124798" y="4254543"/>
              <a:ext cx="3455792" cy="2298036"/>
            </a:xfrm>
            <a:custGeom>
              <a:avLst/>
              <a:gdLst>
                <a:gd name="connsiteX0" fmla="*/ 0 w 3513515"/>
                <a:gd name="connsiteY0" fmla="*/ 349634 h 3496337"/>
                <a:gd name="connsiteX1" fmla="*/ 349634 w 3513515"/>
                <a:gd name="connsiteY1" fmla="*/ 0 h 3496337"/>
                <a:gd name="connsiteX2" fmla="*/ 3163881 w 3513515"/>
                <a:gd name="connsiteY2" fmla="*/ 0 h 3496337"/>
                <a:gd name="connsiteX3" fmla="*/ 3513515 w 3513515"/>
                <a:gd name="connsiteY3" fmla="*/ 349634 h 3496337"/>
                <a:gd name="connsiteX4" fmla="*/ 3513515 w 3513515"/>
                <a:gd name="connsiteY4" fmla="*/ 3146703 h 3496337"/>
                <a:gd name="connsiteX5" fmla="*/ 3163881 w 3513515"/>
                <a:gd name="connsiteY5" fmla="*/ 3496337 h 3496337"/>
                <a:gd name="connsiteX6" fmla="*/ 349634 w 3513515"/>
                <a:gd name="connsiteY6" fmla="*/ 3496337 h 3496337"/>
                <a:gd name="connsiteX7" fmla="*/ 0 w 3513515"/>
                <a:gd name="connsiteY7" fmla="*/ 3146703 h 3496337"/>
                <a:gd name="connsiteX8" fmla="*/ 0 w 3513515"/>
                <a:gd name="connsiteY8" fmla="*/ 349634 h 349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515" h="3496337">
                  <a:moveTo>
                    <a:pt x="0" y="349634"/>
                  </a:moveTo>
                  <a:cubicBezTo>
                    <a:pt x="0" y="156536"/>
                    <a:pt x="156536" y="0"/>
                    <a:pt x="349634" y="0"/>
                  </a:cubicBezTo>
                  <a:lnTo>
                    <a:pt x="3163881" y="0"/>
                  </a:lnTo>
                  <a:cubicBezTo>
                    <a:pt x="3356979" y="0"/>
                    <a:pt x="3513515" y="156536"/>
                    <a:pt x="3513515" y="349634"/>
                  </a:cubicBezTo>
                  <a:lnTo>
                    <a:pt x="3513515" y="3146703"/>
                  </a:lnTo>
                  <a:cubicBezTo>
                    <a:pt x="3513515" y="3339801"/>
                    <a:pt x="3356979" y="3496337"/>
                    <a:pt x="3163881" y="3496337"/>
                  </a:cubicBezTo>
                  <a:lnTo>
                    <a:pt x="349634" y="3496337"/>
                  </a:lnTo>
                  <a:cubicBezTo>
                    <a:pt x="156536" y="3496337"/>
                    <a:pt x="0" y="3339801"/>
                    <a:pt x="0" y="3146703"/>
                  </a:cubicBezTo>
                  <a:lnTo>
                    <a:pt x="0" y="349634"/>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3844" tIns="193844" rIns="193844" bIns="193844" numCol="1" spcCol="1270" anchor="ctr" anchorCtr="0">
              <a:noAutofit/>
            </a:bodyPr>
            <a:lstStyle/>
            <a:p>
              <a:pPr lvl="0" algn="l" defTabSz="1066800">
                <a:lnSpc>
                  <a:spcPct val="90000"/>
                </a:lnSpc>
                <a:spcBef>
                  <a:spcPct val="0"/>
                </a:spcBef>
                <a:spcAft>
                  <a:spcPct val="35000"/>
                </a:spcAft>
              </a:pPr>
              <a:r>
                <a:rPr lang="nl-NL" sz="2700" i="1" kern="1200" dirty="0" smtClean="0">
                  <a:latin typeface="Times New Roman" panose="02020603050405020304" pitchFamily="18" charset="0"/>
                  <a:cs typeface="Times New Roman" panose="02020603050405020304" pitchFamily="18" charset="0"/>
                </a:rPr>
                <a:t>Chàng trai nhà nghèo, sống trong một túp lều cũ dưới gốc đa, cả gia tài chỉ có </a:t>
              </a:r>
              <a:r>
                <a:rPr lang="en-US" sz="2700" i="1" kern="1200" dirty="0" err="1" smtClean="0">
                  <a:latin typeface="Times New Roman" panose="02020603050405020304" pitchFamily="18" charset="0"/>
                  <a:cs typeface="Times New Roman" panose="02020603050405020304" pitchFamily="18" charset="0"/>
                </a:rPr>
                <a:t>một</a:t>
              </a:r>
              <a:r>
                <a:rPr lang="en-US" sz="2700" i="1" kern="1200" dirty="0" smtClean="0">
                  <a:latin typeface="Times New Roman" panose="02020603050405020304" pitchFamily="18" charset="0"/>
                  <a:cs typeface="Times New Roman" panose="02020603050405020304" pitchFamily="18" charset="0"/>
                </a:rPr>
                <a:t> </a:t>
              </a:r>
              <a:r>
                <a:rPr lang="en-US" sz="2700" i="1" kern="1200" dirty="0" err="1" smtClean="0">
                  <a:latin typeface="Times New Roman" panose="02020603050405020304" pitchFamily="18" charset="0"/>
                  <a:cs typeface="Times New Roman" panose="02020603050405020304" pitchFamily="18" charset="0"/>
                </a:rPr>
                <a:t>lưỡi</a:t>
              </a:r>
              <a:r>
                <a:rPr lang="en-US" sz="2700" i="1" kern="1200" dirty="0" smtClean="0">
                  <a:latin typeface="Times New Roman" panose="02020603050405020304" pitchFamily="18" charset="0"/>
                  <a:cs typeface="Times New Roman" panose="02020603050405020304" pitchFamily="18" charset="0"/>
                </a:rPr>
                <a:t> </a:t>
              </a:r>
              <a:r>
                <a:rPr lang="en-US" sz="2700" i="1" kern="1200" dirty="0" err="1" smtClean="0">
                  <a:latin typeface="Times New Roman" panose="02020603050405020304" pitchFamily="18" charset="0"/>
                  <a:cs typeface="Times New Roman" panose="02020603050405020304" pitchFamily="18" charset="0"/>
                </a:rPr>
                <a:t>búa</a:t>
              </a:r>
              <a:endParaRPr lang="en-US" sz="2700" b="1" kern="1200" dirty="0">
                <a:solidFill>
                  <a:srgbClr val="FFFF00"/>
                </a:solidFill>
                <a:latin typeface="Times New Roman" panose="02020603050405020304" pitchFamily="18" charset="0"/>
                <a:cs typeface="Times New Roman" panose="02020603050405020304" pitchFamily="18" charset="0"/>
              </a:endParaRPr>
            </a:p>
          </p:txBody>
        </p:sp>
        <p:sp>
          <p:nvSpPr>
            <p:cNvPr id="11" name="Freeform 10"/>
            <p:cNvSpPr/>
            <p:nvPr/>
          </p:nvSpPr>
          <p:spPr>
            <a:xfrm rot="21571414">
              <a:off x="6081038" y="4941933"/>
              <a:ext cx="631239" cy="814535"/>
            </a:xfrm>
            <a:custGeom>
              <a:avLst/>
              <a:gdLst>
                <a:gd name="connsiteX0" fmla="*/ 0 w 877247"/>
                <a:gd name="connsiteY0" fmla="*/ 140594 h 702972"/>
                <a:gd name="connsiteX1" fmla="*/ 525761 w 877247"/>
                <a:gd name="connsiteY1" fmla="*/ 140594 h 702972"/>
                <a:gd name="connsiteX2" fmla="*/ 525761 w 877247"/>
                <a:gd name="connsiteY2" fmla="*/ 0 h 702972"/>
                <a:gd name="connsiteX3" fmla="*/ 877247 w 877247"/>
                <a:gd name="connsiteY3" fmla="*/ 351486 h 702972"/>
                <a:gd name="connsiteX4" fmla="*/ 525761 w 877247"/>
                <a:gd name="connsiteY4" fmla="*/ 702972 h 702972"/>
                <a:gd name="connsiteX5" fmla="*/ 525761 w 877247"/>
                <a:gd name="connsiteY5" fmla="*/ 562378 h 702972"/>
                <a:gd name="connsiteX6" fmla="*/ 0 w 877247"/>
                <a:gd name="connsiteY6" fmla="*/ 562378 h 702972"/>
                <a:gd name="connsiteX7" fmla="*/ 0 w 877247"/>
                <a:gd name="connsiteY7" fmla="*/ 140594 h 70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7247" h="702972">
                  <a:moveTo>
                    <a:pt x="0" y="140594"/>
                  </a:moveTo>
                  <a:lnTo>
                    <a:pt x="525761" y="140594"/>
                  </a:lnTo>
                  <a:lnTo>
                    <a:pt x="525761" y="0"/>
                  </a:lnTo>
                  <a:lnTo>
                    <a:pt x="877247" y="351486"/>
                  </a:lnTo>
                  <a:lnTo>
                    <a:pt x="525761" y="702972"/>
                  </a:lnTo>
                  <a:lnTo>
                    <a:pt x="525761" y="562378"/>
                  </a:lnTo>
                  <a:lnTo>
                    <a:pt x="0" y="562378"/>
                  </a:lnTo>
                  <a:lnTo>
                    <a:pt x="0" y="140594"/>
                  </a:lnTo>
                  <a:close/>
                </a:path>
              </a:pathLst>
            </a:custGeom>
            <a:solidFill>
              <a:srgbClr val="6600CC"/>
            </a:solidFill>
            <a:ln>
              <a:noFill/>
            </a:ln>
            <a:effectLst/>
            <a:scene3d>
              <a:camera prst="orthographicFront"/>
              <a:lightRig rig="threePt" dir="t"/>
            </a:scene3d>
            <a:sp3d>
              <a:bevelT/>
            </a:sp3d>
          </p:spPr>
          <p:style>
            <a:lnRef idx="0">
              <a:scrgbClr r="0" g="0" b="0"/>
            </a:lnRef>
            <a:fillRef idx="1">
              <a:scrgbClr r="0" g="0" b="0"/>
            </a:fillRef>
            <a:effectRef idx="0">
              <a:scrgbClr r="0" g="0" b="0"/>
            </a:effectRef>
            <a:fontRef idx="minor">
              <a:schemeClr val="lt1"/>
            </a:fontRef>
          </p:style>
          <p:txBody>
            <a:bodyPr spcFirstLastPara="0" vert="horz" wrap="square" lIns="0" tIns="140594" rIns="210891" bIns="140593" numCol="1" spcCol="1270" anchor="ctr" anchorCtr="0">
              <a:noAutofit/>
            </a:bodyPr>
            <a:lstStyle/>
            <a:p>
              <a:pPr lvl="0" algn="ctr" defTabSz="1333500">
                <a:lnSpc>
                  <a:spcPct val="90000"/>
                </a:lnSpc>
                <a:spcBef>
                  <a:spcPct val="0"/>
                </a:spcBef>
                <a:spcAft>
                  <a:spcPct val="35000"/>
                </a:spcAft>
              </a:pPr>
              <a:endParaRPr lang="en-US" sz="3000" kern="1200">
                <a:solidFill>
                  <a:sysClr val="window" lastClr="FFFFFF"/>
                </a:solidFill>
                <a:latin typeface="Calibri"/>
                <a:ea typeface="+mn-ea"/>
                <a:cs typeface="+mn-cs"/>
              </a:endParaRPr>
            </a:p>
          </p:txBody>
        </p:sp>
        <p:sp>
          <p:nvSpPr>
            <p:cNvPr id="22" name="Rounded Rectangle 21"/>
            <p:cNvSpPr/>
            <p:nvPr/>
          </p:nvSpPr>
          <p:spPr>
            <a:xfrm>
              <a:off x="6653003" y="1532599"/>
              <a:ext cx="3718578" cy="3034713"/>
            </a:xfrm>
            <a:prstGeom prst="roundRect">
              <a:avLst>
                <a:gd name="adj" fmla="val 10000"/>
              </a:avLst>
            </a:prstGeom>
            <a:blipFill rotWithShape="1">
              <a:blip r:embed="rId10"/>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3" name="Freeform 22"/>
            <p:cNvSpPr/>
            <p:nvPr/>
          </p:nvSpPr>
          <p:spPr>
            <a:xfrm>
              <a:off x="7041973" y="4160212"/>
              <a:ext cx="3536119" cy="2507009"/>
            </a:xfrm>
            <a:custGeom>
              <a:avLst/>
              <a:gdLst>
                <a:gd name="connsiteX0" fmla="*/ 0 w 3696217"/>
                <a:gd name="connsiteY0" fmla="*/ 358967 h 3589667"/>
                <a:gd name="connsiteX1" fmla="*/ 358967 w 3696217"/>
                <a:gd name="connsiteY1" fmla="*/ 0 h 3589667"/>
                <a:gd name="connsiteX2" fmla="*/ 3337250 w 3696217"/>
                <a:gd name="connsiteY2" fmla="*/ 0 h 3589667"/>
                <a:gd name="connsiteX3" fmla="*/ 3696217 w 3696217"/>
                <a:gd name="connsiteY3" fmla="*/ 358967 h 3589667"/>
                <a:gd name="connsiteX4" fmla="*/ 3696217 w 3696217"/>
                <a:gd name="connsiteY4" fmla="*/ 3230700 h 3589667"/>
                <a:gd name="connsiteX5" fmla="*/ 3337250 w 3696217"/>
                <a:gd name="connsiteY5" fmla="*/ 3589667 h 3589667"/>
                <a:gd name="connsiteX6" fmla="*/ 358967 w 3696217"/>
                <a:gd name="connsiteY6" fmla="*/ 3589667 h 3589667"/>
                <a:gd name="connsiteX7" fmla="*/ 0 w 3696217"/>
                <a:gd name="connsiteY7" fmla="*/ 3230700 h 3589667"/>
                <a:gd name="connsiteX8" fmla="*/ 0 w 3696217"/>
                <a:gd name="connsiteY8" fmla="*/ 358967 h 358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6217" h="3589667">
                  <a:moveTo>
                    <a:pt x="0" y="358967"/>
                  </a:moveTo>
                  <a:cubicBezTo>
                    <a:pt x="0" y="160715"/>
                    <a:pt x="160715" y="0"/>
                    <a:pt x="358967" y="0"/>
                  </a:cubicBezTo>
                  <a:lnTo>
                    <a:pt x="3337250" y="0"/>
                  </a:lnTo>
                  <a:cubicBezTo>
                    <a:pt x="3535502" y="0"/>
                    <a:pt x="3696217" y="160715"/>
                    <a:pt x="3696217" y="358967"/>
                  </a:cubicBezTo>
                  <a:lnTo>
                    <a:pt x="3696217" y="3230700"/>
                  </a:lnTo>
                  <a:cubicBezTo>
                    <a:pt x="3696217" y="3428952"/>
                    <a:pt x="3535502" y="3589667"/>
                    <a:pt x="3337250" y="3589667"/>
                  </a:cubicBezTo>
                  <a:lnTo>
                    <a:pt x="358967" y="3589667"/>
                  </a:lnTo>
                  <a:cubicBezTo>
                    <a:pt x="160715" y="3589667"/>
                    <a:pt x="0" y="3428952"/>
                    <a:pt x="0" y="3230700"/>
                  </a:cubicBezTo>
                  <a:lnTo>
                    <a:pt x="0" y="358967"/>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96578" tIns="196578" rIns="196578" bIns="196578" numCol="1" spcCol="1270" anchor="ctr" anchorCtr="0">
              <a:noAutofit/>
            </a:bodyPr>
            <a:lstStyle/>
            <a:p>
              <a:pPr lvl="0" algn="l" defTabSz="1066800">
                <a:lnSpc>
                  <a:spcPct val="90000"/>
                </a:lnSpc>
                <a:spcBef>
                  <a:spcPct val="0"/>
                </a:spcBef>
                <a:spcAft>
                  <a:spcPct val="35000"/>
                </a:spcAft>
              </a:pPr>
              <a:r>
                <a:rPr lang="nl-NL" sz="2800" i="1" kern="1200" dirty="0" smtClean="0">
                  <a:latin typeface="Times New Roman" panose="02020603050405020304" pitchFamily="18" charset="0"/>
                  <a:cs typeface="Times New Roman" panose="02020603050405020304" pitchFamily="18" charset="0"/>
                </a:rPr>
                <a:t>Sống lủi thủi một mình (cô đơn không người thân thích)</a:t>
              </a:r>
              <a:endParaRPr lang="en-US" sz="2800" b="1" kern="1200" dirty="0">
                <a:solidFill>
                  <a:srgbClr val="FFFF00"/>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445226" y="1007969"/>
            <a:ext cx="6096000" cy="1539139"/>
          </a:xfrm>
          <a:prstGeom prst="rect">
            <a:avLst/>
          </a:prstGeom>
        </p:spPr>
        <p:txBody>
          <a:bodyPr>
            <a:spAutoFit/>
          </a:bodyPr>
          <a:lstStyle/>
          <a:p>
            <a:pPr algn="just">
              <a:lnSpc>
                <a:spcPct val="115000"/>
              </a:lnSpc>
              <a:spcAft>
                <a:spcPts val="0"/>
              </a:spcAft>
            </a:pPr>
            <a:r>
              <a:rPr lang="nl-NL" sz="2800" b="1" dirty="0">
                <a:latin typeface="Times New Roman" panose="02020603050405020304" pitchFamily="18" charset="0"/>
                <a:ea typeface="Times New Roman" panose="02020603050405020304" pitchFamily="18" charset="0"/>
              </a:rPr>
              <a:t>III. Đọc - hiểu văn bản</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nl-NL" sz="2800" b="1" i="1" dirty="0">
                <a:latin typeface="Times New Roman" panose="02020603050405020304" pitchFamily="18" charset="0"/>
                <a:ea typeface="Times New Roman" panose="02020603050405020304" pitchFamily="18" charset="0"/>
              </a:rPr>
              <a:t>1. Nhân vật Thạch Sanh</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nl-NL" sz="2800" b="1" i="1" dirty="0">
                <a:latin typeface="Times New Roman" panose="02020603050405020304" pitchFamily="18" charset="0"/>
                <a:ea typeface="Times New Roman" panose="02020603050405020304" pitchFamily="18" charset="0"/>
              </a:rPr>
              <a:t>2.1. Gia cảnh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91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445226" y="1007969"/>
            <a:ext cx="6096000" cy="153913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Đọc - hiểu văn 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Nhân vật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2.1. Gia cảnh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31824" y="2547108"/>
            <a:ext cx="10858500" cy="3039294"/>
          </a:xfrm>
          <a:prstGeom prst="rect">
            <a:avLst/>
          </a:prstGeom>
        </p:spPr>
        <p:txBody>
          <a:bodyPr>
            <a:spAutoFit/>
          </a:bodyPr>
          <a:lstStyle/>
          <a:p>
            <a:pPr algn="just">
              <a:lnSpc>
                <a:spcPct val="115000"/>
              </a:lnSpc>
              <a:spcBef>
                <a:spcPts val="300"/>
              </a:spcBef>
              <a:spcAft>
                <a:spcPts val="300"/>
              </a:spcAft>
            </a:pPr>
            <a:r>
              <a:rPr lang="en-US" sz="3200" b="1" dirty="0">
                <a:latin typeface="Times New Roman" panose="02020603050405020304" pitchFamily="18" charset="0"/>
                <a:ea typeface="Times New Roman" panose="02020603050405020304" pitchFamily="18" charset="0"/>
                <a:sym typeface="Symbol" panose="05050102010706020507" pitchFamily="18" charset="2"/>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ngắn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rPr>
              <a:t>nhằm</a:t>
            </a:r>
            <a:r>
              <a:rPr lang="en-US" sz="3200" dirty="0">
                <a:latin typeface="Times New Roman" panose="02020603050405020304" pitchFamily="18" charset="0"/>
                <a:ea typeface="Times New Roman" panose="02020603050405020304" pitchFamily="18" charset="0"/>
              </a:rPr>
              <a:t>:</a:t>
            </a:r>
          </a:p>
          <a:p>
            <a:pPr algn="just">
              <a:lnSpc>
                <a:spcPct val="115000"/>
              </a:lnSpc>
              <a:spcBef>
                <a:spcPts val="300"/>
              </a:spcBef>
              <a:spcAft>
                <a:spcPts val="3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dẫn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nghèo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khổ</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cuộc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p>
          <a:p>
            <a:pPr>
              <a:lnSpc>
                <a:spcPct val="115000"/>
              </a:lnSpc>
              <a:spcAft>
                <a:spcPts val="0"/>
              </a:spcAft>
            </a:pPr>
            <a:r>
              <a:rPr lang="nl-NL" sz="3200" b="1" i="1"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49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4181658" y="7138573"/>
            <a:ext cx="5128" cy="5178"/>
          </a:xfrm>
          <a:custGeom>
            <a:avLst/>
            <a:gdLst>
              <a:gd name="connsiteX0" fmla="*/ 0 w 5128"/>
              <a:gd name="connsiteY0" fmla="*/ 0 h 5178"/>
              <a:gd name="connsiteX1" fmla="*/ 5128 w 5128"/>
              <a:gd name="connsiteY1" fmla="*/ 5178 h 5178"/>
              <a:gd name="connsiteX2" fmla="*/ 0 w 5128"/>
              <a:gd name="connsiteY2" fmla="*/ 5178 h 5178"/>
              <a:gd name="connsiteX3" fmla="*/ 0 w 5128"/>
              <a:gd name="connsiteY3" fmla="*/ 0 h 5178"/>
            </a:gdLst>
            <a:ahLst/>
            <a:cxnLst>
              <a:cxn ang="0">
                <a:pos x="connsiteX0" y="connsiteY0"/>
              </a:cxn>
              <a:cxn ang="0">
                <a:pos x="connsiteX1" y="connsiteY1"/>
              </a:cxn>
              <a:cxn ang="0">
                <a:pos x="connsiteX2" y="connsiteY2"/>
              </a:cxn>
              <a:cxn ang="0">
                <a:pos x="connsiteX3" y="connsiteY3"/>
              </a:cxn>
            </a:cxnLst>
            <a:rect l="l" t="t" r="r" b="b"/>
            <a:pathLst>
              <a:path w="5128" h="5178">
                <a:moveTo>
                  <a:pt x="0" y="0"/>
                </a:moveTo>
                <a:lnTo>
                  <a:pt x="5128" y="5178"/>
                </a:lnTo>
                <a:lnTo>
                  <a:pt x="0" y="5178"/>
                </a:lnTo>
                <a:lnTo>
                  <a:pt x="0" y="0"/>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p:cNvPicPr>
            <a:picLocks noChangeAspect="1"/>
          </p:cNvPicPr>
          <p:nvPr/>
        </p:nvPicPr>
        <p:blipFill>
          <a:blip r:embed="rId3"/>
          <a:stretch>
            <a:fillRect/>
          </a:stretch>
        </p:blipFill>
        <p:spPr>
          <a:xfrm>
            <a:off x="5127" y="0"/>
            <a:ext cx="12146109" cy="6858000"/>
          </a:xfrm>
          <a:prstGeom prst="rect">
            <a:avLst/>
          </a:prstGeom>
        </p:spPr>
      </p:pic>
      <p:sp>
        <p:nvSpPr>
          <p:cNvPr id="75" name="Rectangle 74"/>
          <p:cNvSpPr/>
          <p:nvPr/>
        </p:nvSpPr>
        <p:spPr>
          <a:xfrm>
            <a:off x="4550254" y="148788"/>
            <a:ext cx="2851978" cy="2625897"/>
          </a:xfrm>
          <a:prstGeom prst="rect">
            <a:avLst/>
          </a:prstGeom>
          <a:blipFill>
            <a:blip r:embed="rId4"/>
            <a:srcRect/>
            <a:stretch>
              <a:fillRect t="-33000" b="-3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7" name="Rectangle 76"/>
          <p:cNvSpPr/>
          <p:nvPr/>
        </p:nvSpPr>
        <p:spPr>
          <a:xfrm>
            <a:off x="8535161" y="148788"/>
            <a:ext cx="2851978" cy="2625897"/>
          </a:xfrm>
          <a:prstGeom prst="rect">
            <a:avLst/>
          </a:prstGeom>
          <a:blipFill>
            <a:blip r:embed="rId5"/>
            <a:srcRect/>
            <a:stretch>
              <a:fillRect t="-34000" b="-3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8" name="Freeform 77"/>
          <p:cNvSpPr/>
          <p:nvPr/>
        </p:nvSpPr>
        <p:spPr>
          <a:xfrm>
            <a:off x="8485471" y="41124"/>
            <a:ext cx="2901668" cy="2681025"/>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smtClean="0">
                <a:solidFill>
                  <a:schemeClr val="bg1"/>
                </a:solidFill>
                <a:latin typeface="Brush Script MT" panose="03060802040406070304" pitchFamily="66" charset="0"/>
              </a:rPr>
              <a:t>GIỚI</a:t>
            </a:r>
            <a:endParaRPr lang="en-US" sz="8000" kern="1200" dirty="0">
              <a:solidFill>
                <a:schemeClr val="bg1"/>
              </a:solidFill>
              <a:latin typeface="Brush Script MT" panose="03060802040406070304" pitchFamily="66" charset="0"/>
            </a:endParaRPr>
          </a:p>
        </p:txBody>
      </p:sp>
      <p:sp>
        <p:nvSpPr>
          <p:cNvPr id="79" name="Rectangle 78"/>
          <p:cNvSpPr/>
          <p:nvPr/>
        </p:nvSpPr>
        <p:spPr>
          <a:xfrm>
            <a:off x="4550254" y="3609803"/>
            <a:ext cx="2851978" cy="2625897"/>
          </a:xfrm>
          <a:prstGeom prst="rect">
            <a:avLst/>
          </a:prstGeom>
          <a:blipFill>
            <a:blip r:embed="rId6"/>
            <a:srcRect/>
            <a:stretch>
              <a:fillRect t="-8000" b="-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0" name="Freeform 79"/>
          <p:cNvSpPr/>
          <p:nvPr/>
        </p:nvSpPr>
        <p:spPr>
          <a:xfrm>
            <a:off x="4505840" y="3548800"/>
            <a:ext cx="2901668" cy="2558794"/>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smtClean="0">
                <a:solidFill>
                  <a:schemeClr val="bg1"/>
                </a:solidFill>
                <a:latin typeface="Brush Script MT" panose="03060802040406070304" pitchFamily="66" charset="0"/>
              </a:rPr>
              <a:t>CỔ</a:t>
            </a:r>
            <a:endParaRPr lang="en-US" sz="8000" kern="1200" dirty="0">
              <a:solidFill>
                <a:schemeClr val="bg1"/>
              </a:solidFill>
              <a:latin typeface="Brush Script MT" panose="03060802040406070304" pitchFamily="66" charset="0"/>
            </a:endParaRPr>
          </a:p>
        </p:txBody>
      </p:sp>
      <p:sp>
        <p:nvSpPr>
          <p:cNvPr id="81" name="Rectangle 80"/>
          <p:cNvSpPr/>
          <p:nvPr/>
        </p:nvSpPr>
        <p:spPr>
          <a:xfrm>
            <a:off x="8535161" y="3609803"/>
            <a:ext cx="2851978" cy="2625897"/>
          </a:xfrm>
          <a:prstGeom prst="rect">
            <a:avLst/>
          </a:prstGeom>
          <a:blipFill>
            <a:blip r:embed="rId7"/>
            <a:srcRect/>
            <a:stretch>
              <a:fillRect l="-32000" r="-32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2" name="Freeform 81"/>
          <p:cNvSpPr/>
          <p:nvPr/>
        </p:nvSpPr>
        <p:spPr>
          <a:xfrm>
            <a:off x="8485471" y="3562347"/>
            <a:ext cx="2901668" cy="267335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8000" kern="1200" dirty="0" smtClean="0">
                <a:solidFill>
                  <a:schemeClr val="bg1"/>
                </a:solidFill>
                <a:latin typeface="Brush Script MT" panose="03060802040406070304" pitchFamily="66" charset="0"/>
              </a:rPr>
              <a:t>TÍCH</a:t>
            </a:r>
            <a:endParaRPr lang="en-US" sz="8000" kern="1200" dirty="0">
              <a:solidFill>
                <a:schemeClr val="bg1"/>
              </a:solidFill>
              <a:latin typeface="Brush Script MT" panose="03060802040406070304" pitchFamily="66" charset="0"/>
            </a:endParaRPr>
          </a:p>
        </p:txBody>
      </p:sp>
      <p:grpSp>
        <p:nvGrpSpPr>
          <p:cNvPr id="83" name="Group 82"/>
          <p:cNvGrpSpPr/>
          <p:nvPr/>
        </p:nvGrpSpPr>
        <p:grpSpPr>
          <a:xfrm>
            <a:off x="5128" y="0"/>
            <a:ext cx="4809760" cy="6858000"/>
            <a:chOff x="5128" y="0"/>
            <a:chExt cx="4809760" cy="6858000"/>
          </a:xfrm>
        </p:grpSpPr>
        <p:sp>
          <p:nvSpPr>
            <p:cNvPr id="84" name="Freeform 83"/>
            <p:cNvSpPr/>
            <p:nvPr/>
          </p:nvSpPr>
          <p:spPr>
            <a:xfrm>
              <a:off x="5128" y="0"/>
              <a:ext cx="4809760" cy="6858000"/>
            </a:xfrm>
            <a:custGeom>
              <a:avLst/>
              <a:gdLst>
                <a:gd name="connsiteX0" fmla="*/ 0 w 4176530"/>
                <a:gd name="connsiteY0" fmla="*/ 0 h 6858000"/>
                <a:gd name="connsiteX1" fmla="*/ 4176530 w 4176530"/>
                <a:gd name="connsiteY1" fmla="*/ 0 h 6858000"/>
                <a:gd name="connsiteX2" fmla="*/ 4176530 w 4176530"/>
                <a:gd name="connsiteY2" fmla="*/ 132702 h 6858000"/>
                <a:gd name="connsiteX3" fmla="*/ 4143375 w 4176530"/>
                <a:gd name="connsiteY3" fmla="*/ 142875 h 6858000"/>
                <a:gd name="connsiteX4" fmla="*/ 4057650 w 4176530"/>
                <a:gd name="connsiteY4" fmla="*/ 171450 h 6858000"/>
                <a:gd name="connsiteX5" fmla="*/ 3900488 w 4176530"/>
                <a:gd name="connsiteY5" fmla="*/ 185738 h 6858000"/>
                <a:gd name="connsiteX6" fmla="*/ 3829050 w 4176530"/>
                <a:gd name="connsiteY6" fmla="*/ 200025 h 6858000"/>
                <a:gd name="connsiteX7" fmla="*/ 3729038 w 4176530"/>
                <a:gd name="connsiteY7" fmla="*/ 228600 h 6858000"/>
                <a:gd name="connsiteX8" fmla="*/ 3586163 w 4176530"/>
                <a:gd name="connsiteY8" fmla="*/ 271463 h 6858000"/>
                <a:gd name="connsiteX9" fmla="*/ 3543300 w 4176530"/>
                <a:gd name="connsiteY9" fmla="*/ 314325 h 6858000"/>
                <a:gd name="connsiteX10" fmla="*/ 3486150 w 4176530"/>
                <a:gd name="connsiteY10" fmla="*/ 400050 h 6858000"/>
                <a:gd name="connsiteX11" fmla="*/ 3443288 w 4176530"/>
                <a:gd name="connsiteY11" fmla="*/ 528638 h 6858000"/>
                <a:gd name="connsiteX12" fmla="*/ 3429000 w 4176530"/>
                <a:gd name="connsiteY12" fmla="*/ 571500 h 6858000"/>
                <a:gd name="connsiteX13" fmla="*/ 3414713 w 4176530"/>
                <a:gd name="connsiteY13" fmla="*/ 614363 h 6858000"/>
                <a:gd name="connsiteX14" fmla="*/ 3429000 w 4176530"/>
                <a:gd name="connsiteY14" fmla="*/ 885825 h 6858000"/>
                <a:gd name="connsiteX15" fmla="*/ 3457575 w 4176530"/>
                <a:gd name="connsiteY15" fmla="*/ 971550 h 6858000"/>
                <a:gd name="connsiteX16" fmla="*/ 3500438 w 4176530"/>
                <a:gd name="connsiteY16" fmla="*/ 1057275 h 6858000"/>
                <a:gd name="connsiteX17" fmla="*/ 3500438 w 4176530"/>
                <a:gd name="connsiteY17" fmla="*/ 1228725 h 6858000"/>
                <a:gd name="connsiteX18" fmla="*/ 3486150 w 4176530"/>
                <a:gd name="connsiteY18" fmla="*/ 1271588 h 6858000"/>
                <a:gd name="connsiteX19" fmla="*/ 3443288 w 4176530"/>
                <a:gd name="connsiteY19" fmla="*/ 1300163 h 6858000"/>
                <a:gd name="connsiteX20" fmla="*/ 3414713 w 4176530"/>
                <a:gd name="connsiteY20" fmla="*/ 1343025 h 6858000"/>
                <a:gd name="connsiteX21" fmla="*/ 3386138 w 4176530"/>
                <a:gd name="connsiteY21" fmla="*/ 1428750 h 6858000"/>
                <a:gd name="connsiteX22" fmla="*/ 3400425 w 4176530"/>
                <a:gd name="connsiteY22" fmla="*/ 1585913 h 6858000"/>
                <a:gd name="connsiteX23" fmla="*/ 3429000 w 4176530"/>
                <a:gd name="connsiteY23" fmla="*/ 1628775 h 6858000"/>
                <a:gd name="connsiteX24" fmla="*/ 3441905 w 4176530"/>
                <a:gd name="connsiteY24" fmla="*/ 1669939 h 6858000"/>
                <a:gd name="connsiteX25" fmla="*/ 3439320 w 4176530"/>
                <a:gd name="connsiteY25" fmla="*/ 1666476 h 6858000"/>
                <a:gd name="connsiteX26" fmla="*/ 3438936 w 4176530"/>
                <a:gd name="connsiteY26" fmla="*/ 1665921 h 6858000"/>
                <a:gd name="connsiteX27" fmla="*/ 3437911 w 4176530"/>
                <a:gd name="connsiteY27" fmla="*/ 1664590 h 6858000"/>
                <a:gd name="connsiteX28" fmla="*/ 3439320 w 4176530"/>
                <a:gd name="connsiteY28" fmla="*/ 1666476 h 6858000"/>
                <a:gd name="connsiteX29" fmla="*/ 3448936 w 4176530"/>
                <a:gd name="connsiteY29" fmla="*/ 1680402 h 6858000"/>
                <a:gd name="connsiteX30" fmla="*/ 3471863 w 4176530"/>
                <a:gd name="connsiteY30" fmla="*/ 1714500 h 6858000"/>
                <a:gd name="connsiteX31" fmla="*/ 3500438 w 4176530"/>
                <a:gd name="connsiteY31" fmla="*/ 1828800 h 6858000"/>
                <a:gd name="connsiteX32" fmla="*/ 3443288 w 4176530"/>
                <a:gd name="connsiteY32" fmla="*/ 1943100 h 6858000"/>
                <a:gd name="connsiteX33" fmla="*/ 3371850 w 4176530"/>
                <a:gd name="connsiteY33" fmla="*/ 2014538 h 6858000"/>
                <a:gd name="connsiteX34" fmla="*/ 3314700 w 4176530"/>
                <a:gd name="connsiteY34" fmla="*/ 2100263 h 6858000"/>
                <a:gd name="connsiteX35" fmla="*/ 3271838 w 4176530"/>
                <a:gd name="connsiteY35" fmla="*/ 2200275 h 6858000"/>
                <a:gd name="connsiteX36" fmla="*/ 3286125 w 4176530"/>
                <a:gd name="connsiteY36" fmla="*/ 2414588 h 6858000"/>
                <a:gd name="connsiteX37" fmla="*/ 3357563 w 4176530"/>
                <a:gd name="connsiteY37" fmla="*/ 2543175 h 6858000"/>
                <a:gd name="connsiteX38" fmla="*/ 3400425 w 4176530"/>
                <a:gd name="connsiteY38" fmla="*/ 2600325 h 6858000"/>
                <a:gd name="connsiteX39" fmla="*/ 3457575 w 4176530"/>
                <a:gd name="connsiteY39" fmla="*/ 2686050 h 6858000"/>
                <a:gd name="connsiteX40" fmla="*/ 3486150 w 4176530"/>
                <a:gd name="connsiteY40" fmla="*/ 2728913 h 6858000"/>
                <a:gd name="connsiteX41" fmla="*/ 3443288 w 4176530"/>
                <a:gd name="connsiteY41" fmla="*/ 2914650 h 6858000"/>
                <a:gd name="connsiteX42" fmla="*/ 3400425 w 4176530"/>
                <a:gd name="connsiteY42" fmla="*/ 2943225 h 6858000"/>
                <a:gd name="connsiteX43" fmla="*/ 3343275 w 4176530"/>
                <a:gd name="connsiteY43" fmla="*/ 3028950 h 6858000"/>
                <a:gd name="connsiteX44" fmla="*/ 3286125 w 4176530"/>
                <a:gd name="connsiteY44" fmla="*/ 3114675 h 6858000"/>
                <a:gd name="connsiteX45" fmla="*/ 3286125 w 4176530"/>
                <a:gd name="connsiteY45" fmla="*/ 3328988 h 6858000"/>
                <a:gd name="connsiteX46" fmla="*/ 3328988 w 4176530"/>
                <a:gd name="connsiteY46" fmla="*/ 3386138 h 6858000"/>
                <a:gd name="connsiteX47" fmla="*/ 3371850 w 4176530"/>
                <a:gd name="connsiteY47" fmla="*/ 3514725 h 6858000"/>
                <a:gd name="connsiteX48" fmla="*/ 3400425 w 4176530"/>
                <a:gd name="connsiteY48" fmla="*/ 3657600 h 6858000"/>
                <a:gd name="connsiteX49" fmla="*/ 3471863 w 4176530"/>
                <a:gd name="connsiteY49" fmla="*/ 3743325 h 6858000"/>
                <a:gd name="connsiteX50" fmla="*/ 3471863 w 4176530"/>
                <a:gd name="connsiteY50" fmla="*/ 3929063 h 6858000"/>
                <a:gd name="connsiteX51" fmla="*/ 3443288 w 4176530"/>
                <a:gd name="connsiteY51" fmla="*/ 4014788 h 6858000"/>
                <a:gd name="connsiteX52" fmla="*/ 3343275 w 4176530"/>
                <a:gd name="connsiteY52" fmla="*/ 4086225 h 6858000"/>
                <a:gd name="connsiteX53" fmla="*/ 3257550 w 4176530"/>
                <a:gd name="connsiteY53" fmla="*/ 4171950 h 6858000"/>
                <a:gd name="connsiteX54" fmla="*/ 3214688 w 4176530"/>
                <a:gd name="connsiteY54" fmla="*/ 4300538 h 6858000"/>
                <a:gd name="connsiteX55" fmla="*/ 3200400 w 4176530"/>
                <a:gd name="connsiteY55" fmla="*/ 4343400 h 6858000"/>
                <a:gd name="connsiteX56" fmla="*/ 3186113 w 4176530"/>
                <a:gd name="connsiteY56" fmla="*/ 4386263 h 6858000"/>
                <a:gd name="connsiteX57" fmla="*/ 3200400 w 4176530"/>
                <a:gd name="connsiteY57" fmla="*/ 4600575 h 6858000"/>
                <a:gd name="connsiteX58" fmla="*/ 3214688 w 4176530"/>
                <a:gd name="connsiteY58" fmla="*/ 4643438 h 6858000"/>
                <a:gd name="connsiteX59" fmla="*/ 3271838 w 4176530"/>
                <a:gd name="connsiteY59" fmla="*/ 4729163 h 6858000"/>
                <a:gd name="connsiteX60" fmla="*/ 3314700 w 4176530"/>
                <a:gd name="connsiteY60" fmla="*/ 4772025 h 6858000"/>
                <a:gd name="connsiteX61" fmla="*/ 3386138 w 4176530"/>
                <a:gd name="connsiteY61" fmla="*/ 4829175 h 6858000"/>
                <a:gd name="connsiteX62" fmla="*/ 3408676 w 4176530"/>
                <a:gd name="connsiteY62" fmla="*/ 4863665 h 6858000"/>
                <a:gd name="connsiteX63" fmla="*/ 3417623 w 4176530"/>
                <a:gd name="connsiteY63" fmla="*/ 4878247 h 6858000"/>
                <a:gd name="connsiteX64" fmla="*/ 3418734 w 4176530"/>
                <a:gd name="connsiteY64" fmla="*/ 4880444 h 6858000"/>
                <a:gd name="connsiteX65" fmla="*/ 3417985 w 4176530"/>
                <a:gd name="connsiteY65" fmla="*/ 4878837 h 6858000"/>
                <a:gd name="connsiteX66" fmla="*/ 3417623 w 4176530"/>
                <a:gd name="connsiteY66" fmla="*/ 4878247 h 6858000"/>
                <a:gd name="connsiteX67" fmla="*/ 3415596 w 4176530"/>
                <a:gd name="connsiteY67" fmla="*/ 4874239 h 6858000"/>
                <a:gd name="connsiteX68" fmla="*/ 3457575 w 4176530"/>
                <a:gd name="connsiteY68" fmla="*/ 4886325 h 6858000"/>
                <a:gd name="connsiteX69" fmla="*/ 3486150 w 4176530"/>
                <a:gd name="connsiteY69" fmla="*/ 4929188 h 6858000"/>
                <a:gd name="connsiteX70" fmla="*/ 3471863 w 4176530"/>
                <a:gd name="connsiteY70" fmla="*/ 4972050 h 6858000"/>
                <a:gd name="connsiteX71" fmla="*/ 3400425 w 4176530"/>
                <a:gd name="connsiteY71" fmla="*/ 5057775 h 6858000"/>
                <a:gd name="connsiteX72" fmla="*/ 3271838 w 4176530"/>
                <a:gd name="connsiteY72" fmla="*/ 5157788 h 6858000"/>
                <a:gd name="connsiteX73" fmla="*/ 3214688 w 4176530"/>
                <a:gd name="connsiteY73" fmla="*/ 5243513 h 6858000"/>
                <a:gd name="connsiteX74" fmla="*/ 3186113 w 4176530"/>
                <a:gd name="connsiteY74" fmla="*/ 5286375 h 6858000"/>
                <a:gd name="connsiteX75" fmla="*/ 3157538 w 4176530"/>
                <a:gd name="connsiteY75" fmla="*/ 5329238 h 6858000"/>
                <a:gd name="connsiteX76" fmla="*/ 3114675 w 4176530"/>
                <a:gd name="connsiteY76" fmla="*/ 5472113 h 6858000"/>
                <a:gd name="connsiteX77" fmla="*/ 3100388 w 4176530"/>
                <a:gd name="connsiteY77" fmla="*/ 5514975 h 6858000"/>
                <a:gd name="connsiteX78" fmla="*/ 3114675 w 4176530"/>
                <a:gd name="connsiteY78" fmla="*/ 5629275 h 6858000"/>
                <a:gd name="connsiteX79" fmla="*/ 3171825 w 4176530"/>
                <a:gd name="connsiteY79" fmla="*/ 5772150 h 6858000"/>
                <a:gd name="connsiteX80" fmla="*/ 3300413 w 4176530"/>
                <a:gd name="connsiteY80" fmla="*/ 5929313 h 6858000"/>
                <a:gd name="connsiteX81" fmla="*/ 3443288 w 4176530"/>
                <a:gd name="connsiteY81" fmla="*/ 5972175 h 6858000"/>
                <a:gd name="connsiteX82" fmla="*/ 3486150 w 4176530"/>
                <a:gd name="connsiteY82" fmla="*/ 5986463 h 6858000"/>
                <a:gd name="connsiteX83" fmla="*/ 3629025 w 4176530"/>
                <a:gd name="connsiteY83" fmla="*/ 6015038 h 6858000"/>
                <a:gd name="connsiteX84" fmla="*/ 3642799 w 4176530"/>
                <a:gd name="connsiteY84" fmla="*/ 6056789 h 6858000"/>
                <a:gd name="connsiteX85" fmla="*/ 3645554 w 4176530"/>
                <a:gd name="connsiteY85" fmla="*/ 6065458 h 6858000"/>
                <a:gd name="connsiteX86" fmla="*/ 3646012 w 4176530"/>
                <a:gd name="connsiteY86" fmla="*/ 6067041 h 6858000"/>
                <a:gd name="connsiteX87" fmla="*/ 3647320 w 4176530"/>
                <a:gd name="connsiteY87" fmla="*/ 6071013 h 6858000"/>
                <a:gd name="connsiteX88" fmla="*/ 3645554 w 4176530"/>
                <a:gd name="connsiteY88" fmla="*/ 6065458 h 6858000"/>
                <a:gd name="connsiteX89" fmla="*/ 3642300 w 4176530"/>
                <a:gd name="connsiteY89" fmla="*/ 6054201 h 6858000"/>
                <a:gd name="connsiteX90" fmla="*/ 3671888 w 4176530"/>
                <a:gd name="connsiteY90" fmla="*/ 6100763 h 6858000"/>
                <a:gd name="connsiteX91" fmla="*/ 3714750 w 4176530"/>
                <a:gd name="connsiteY91" fmla="*/ 6229350 h 6858000"/>
                <a:gd name="connsiteX92" fmla="*/ 3729038 w 4176530"/>
                <a:gd name="connsiteY92" fmla="*/ 6272213 h 6858000"/>
                <a:gd name="connsiteX93" fmla="*/ 3757613 w 4176530"/>
                <a:gd name="connsiteY93" fmla="*/ 6315075 h 6858000"/>
                <a:gd name="connsiteX94" fmla="*/ 3786188 w 4176530"/>
                <a:gd name="connsiteY94" fmla="*/ 6400800 h 6858000"/>
                <a:gd name="connsiteX95" fmla="*/ 3800475 w 4176530"/>
                <a:gd name="connsiteY95" fmla="*/ 6443663 h 6858000"/>
                <a:gd name="connsiteX96" fmla="*/ 3900488 w 4176530"/>
                <a:gd name="connsiteY96" fmla="*/ 6572250 h 6858000"/>
                <a:gd name="connsiteX97" fmla="*/ 3943350 w 4176530"/>
                <a:gd name="connsiteY97" fmla="*/ 6600825 h 6858000"/>
                <a:gd name="connsiteX98" fmla="*/ 4057650 w 4176530"/>
                <a:gd name="connsiteY98" fmla="*/ 6700838 h 6858000"/>
                <a:gd name="connsiteX99" fmla="*/ 4100513 w 4176530"/>
                <a:gd name="connsiteY99" fmla="*/ 6729413 h 6858000"/>
                <a:gd name="connsiteX100" fmla="*/ 4114800 w 4176530"/>
                <a:gd name="connsiteY100" fmla="*/ 6772275 h 6858000"/>
                <a:gd name="connsiteX101" fmla="*/ 4169352 w 4176530"/>
                <a:gd name="connsiteY101" fmla="*/ 6845574 h 6858000"/>
                <a:gd name="connsiteX102" fmla="*/ 4176530 w 4176530"/>
                <a:gd name="connsiteY102" fmla="*/ 6852822 h 6858000"/>
                <a:gd name="connsiteX103" fmla="*/ 4176530 w 4176530"/>
                <a:gd name="connsiteY103" fmla="*/ 6858000 h 6858000"/>
                <a:gd name="connsiteX104" fmla="*/ 0 w 4176530"/>
                <a:gd name="connsiteY104" fmla="*/ 6858000 h 6858000"/>
                <a:gd name="connsiteX105" fmla="*/ 0 w 4176530"/>
                <a:gd name="connsiteY10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176530" h="6858000">
                  <a:moveTo>
                    <a:pt x="0" y="0"/>
                  </a:moveTo>
                  <a:lnTo>
                    <a:pt x="4176530" y="0"/>
                  </a:lnTo>
                  <a:lnTo>
                    <a:pt x="4176530" y="132702"/>
                  </a:lnTo>
                  <a:lnTo>
                    <a:pt x="4143375" y="142875"/>
                  </a:lnTo>
                  <a:cubicBezTo>
                    <a:pt x="4143368" y="142877"/>
                    <a:pt x="4057657" y="171449"/>
                    <a:pt x="4057650" y="171450"/>
                  </a:cubicBezTo>
                  <a:lnTo>
                    <a:pt x="3900488" y="185738"/>
                  </a:lnTo>
                  <a:cubicBezTo>
                    <a:pt x="3876675" y="190500"/>
                    <a:pt x="3852756" y="194757"/>
                    <a:pt x="3829050" y="200025"/>
                  </a:cubicBezTo>
                  <a:cubicBezTo>
                    <a:pt x="3748570" y="217909"/>
                    <a:pt x="3797216" y="208147"/>
                    <a:pt x="3729038" y="228600"/>
                  </a:cubicBezTo>
                  <a:cubicBezTo>
                    <a:pt x="3565511" y="277658"/>
                    <a:pt x="3683216" y="239111"/>
                    <a:pt x="3586163" y="271463"/>
                  </a:cubicBezTo>
                  <a:cubicBezTo>
                    <a:pt x="3571875" y="285750"/>
                    <a:pt x="3555705" y="298376"/>
                    <a:pt x="3543300" y="314325"/>
                  </a:cubicBezTo>
                  <a:cubicBezTo>
                    <a:pt x="3522215" y="341434"/>
                    <a:pt x="3486150" y="400050"/>
                    <a:pt x="3486150" y="400050"/>
                  </a:cubicBezTo>
                  <a:lnTo>
                    <a:pt x="3443288" y="528638"/>
                  </a:lnTo>
                  <a:lnTo>
                    <a:pt x="3429000" y="571500"/>
                  </a:lnTo>
                  <a:lnTo>
                    <a:pt x="3414713" y="614363"/>
                  </a:lnTo>
                  <a:cubicBezTo>
                    <a:pt x="3419475" y="704850"/>
                    <a:pt x="3418204" y="795858"/>
                    <a:pt x="3429000" y="885825"/>
                  </a:cubicBezTo>
                  <a:cubicBezTo>
                    <a:pt x="3432589" y="915731"/>
                    <a:pt x="3448050" y="942975"/>
                    <a:pt x="3457575" y="971550"/>
                  </a:cubicBezTo>
                  <a:cubicBezTo>
                    <a:pt x="3477293" y="1030702"/>
                    <a:pt x="3463510" y="1001883"/>
                    <a:pt x="3500438" y="1057275"/>
                  </a:cubicBezTo>
                  <a:cubicBezTo>
                    <a:pt x="3526505" y="1135480"/>
                    <a:pt x="3521705" y="1101122"/>
                    <a:pt x="3500438" y="1228725"/>
                  </a:cubicBezTo>
                  <a:cubicBezTo>
                    <a:pt x="3497962" y="1243581"/>
                    <a:pt x="3495558" y="1259828"/>
                    <a:pt x="3486150" y="1271588"/>
                  </a:cubicBezTo>
                  <a:cubicBezTo>
                    <a:pt x="3475423" y="1284997"/>
                    <a:pt x="3457575" y="1290638"/>
                    <a:pt x="3443288" y="1300163"/>
                  </a:cubicBezTo>
                  <a:cubicBezTo>
                    <a:pt x="3433763" y="1314450"/>
                    <a:pt x="3421687" y="1327334"/>
                    <a:pt x="3414713" y="1343025"/>
                  </a:cubicBezTo>
                  <a:cubicBezTo>
                    <a:pt x="3402480" y="1370550"/>
                    <a:pt x="3386138" y="1428750"/>
                    <a:pt x="3386138" y="1428750"/>
                  </a:cubicBezTo>
                  <a:cubicBezTo>
                    <a:pt x="3390900" y="1481138"/>
                    <a:pt x="3389403" y="1534477"/>
                    <a:pt x="3400425" y="1585913"/>
                  </a:cubicBezTo>
                  <a:cubicBezTo>
                    <a:pt x="3404023" y="1602703"/>
                    <a:pt x="3421321" y="1613417"/>
                    <a:pt x="3429000" y="1628775"/>
                  </a:cubicBezTo>
                  <a:cubicBezTo>
                    <a:pt x="3458577" y="1687928"/>
                    <a:pt x="3448820" y="1678650"/>
                    <a:pt x="3441905" y="1669939"/>
                  </a:cubicBezTo>
                  <a:lnTo>
                    <a:pt x="3439320" y="1666476"/>
                  </a:lnTo>
                  <a:lnTo>
                    <a:pt x="3438936" y="1665921"/>
                  </a:lnTo>
                  <a:cubicBezTo>
                    <a:pt x="3437319" y="1663645"/>
                    <a:pt x="3437196" y="1663561"/>
                    <a:pt x="3437911" y="1664590"/>
                  </a:cubicBezTo>
                  <a:lnTo>
                    <a:pt x="3439320" y="1666476"/>
                  </a:lnTo>
                  <a:lnTo>
                    <a:pt x="3448936" y="1680402"/>
                  </a:lnTo>
                  <a:cubicBezTo>
                    <a:pt x="3454204" y="1688139"/>
                    <a:pt x="3461627" y="1699146"/>
                    <a:pt x="3471863" y="1714500"/>
                  </a:cubicBezTo>
                  <a:cubicBezTo>
                    <a:pt x="3483136" y="1748320"/>
                    <a:pt x="3500438" y="1794323"/>
                    <a:pt x="3500438" y="1828800"/>
                  </a:cubicBezTo>
                  <a:cubicBezTo>
                    <a:pt x="3500438" y="1912581"/>
                    <a:pt x="3488136" y="1889282"/>
                    <a:pt x="3443288" y="1943100"/>
                  </a:cubicBezTo>
                  <a:cubicBezTo>
                    <a:pt x="3383757" y="2014538"/>
                    <a:pt x="3450432" y="1962151"/>
                    <a:pt x="3371850" y="2014538"/>
                  </a:cubicBezTo>
                  <a:cubicBezTo>
                    <a:pt x="3352800" y="2043113"/>
                    <a:pt x="3323029" y="2066945"/>
                    <a:pt x="3314700" y="2100263"/>
                  </a:cubicBezTo>
                  <a:cubicBezTo>
                    <a:pt x="3296248" y="2174072"/>
                    <a:pt x="3311305" y="2141075"/>
                    <a:pt x="3271838" y="2200275"/>
                  </a:cubicBezTo>
                  <a:cubicBezTo>
                    <a:pt x="3276600" y="2271713"/>
                    <a:pt x="3274959" y="2343868"/>
                    <a:pt x="3286125" y="2414588"/>
                  </a:cubicBezTo>
                  <a:cubicBezTo>
                    <a:pt x="3288943" y="2432433"/>
                    <a:pt x="3353518" y="2537107"/>
                    <a:pt x="3357563" y="2543175"/>
                  </a:cubicBezTo>
                  <a:cubicBezTo>
                    <a:pt x="3370772" y="2562988"/>
                    <a:pt x="3386770" y="2580817"/>
                    <a:pt x="3400425" y="2600325"/>
                  </a:cubicBezTo>
                  <a:cubicBezTo>
                    <a:pt x="3420119" y="2628460"/>
                    <a:pt x="3438525" y="2657475"/>
                    <a:pt x="3457575" y="2686050"/>
                  </a:cubicBezTo>
                  <a:lnTo>
                    <a:pt x="3486150" y="2728913"/>
                  </a:lnTo>
                  <a:cubicBezTo>
                    <a:pt x="3478690" y="2803513"/>
                    <a:pt x="3495350" y="2862588"/>
                    <a:pt x="3443288" y="2914650"/>
                  </a:cubicBezTo>
                  <a:cubicBezTo>
                    <a:pt x="3431146" y="2926792"/>
                    <a:pt x="3414713" y="2933700"/>
                    <a:pt x="3400425" y="2943225"/>
                  </a:cubicBezTo>
                  <a:cubicBezTo>
                    <a:pt x="3373101" y="3025200"/>
                    <a:pt x="3405706" y="2948683"/>
                    <a:pt x="3343275" y="3028950"/>
                  </a:cubicBezTo>
                  <a:cubicBezTo>
                    <a:pt x="3322190" y="3056059"/>
                    <a:pt x="3286125" y="3114675"/>
                    <a:pt x="3286125" y="3114675"/>
                  </a:cubicBezTo>
                  <a:cubicBezTo>
                    <a:pt x="3258367" y="3197952"/>
                    <a:pt x="3252829" y="3195806"/>
                    <a:pt x="3286125" y="3328988"/>
                  </a:cubicBezTo>
                  <a:cubicBezTo>
                    <a:pt x="3291900" y="3352090"/>
                    <a:pt x="3314700" y="3367088"/>
                    <a:pt x="3328988" y="3386138"/>
                  </a:cubicBezTo>
                  <a:cubicBezTo>
                    <a:pt x="3343275" y="3429000"/>
                    <a:pt x="3365460" y="3469998"/>
                    <a:pt x="3371850" y="3514725"/>
                  </a:cubicBezTo>
                  <a:cubicBezTo>
                    <a:pt x="3377115" y="3551578"/>
                    <a:pt x="3380477" y="3617703"/>
                    <a:pt x="3400425" y="3657600"/>
                  </a:cubicBezTo>
                  <a:cubicBezTo>
                    <a:pt x="3420317" y="3697385"/>
                    <a:pt x="3440263" y="3711726"/>
                    <a:pt x="3471863" y="3743325"/>
                  </a:cubicBezTo>
                  <a:cubicBezTo>
                    <a:pt x="3498503" y="3823249"/>
                    <a:pt x="3496489" y="3797724"/>
                    <a:pt x="3471863" y="3929063"/>
                  </a:cubicBezTo>
                  <a:cubicBezTo>
                    <a:pt x="3466312" y="3958668"/>
                    <a:pt x="3467798" y="3997281"/>
                    <a:pt x="3443288" y="4014788"/>
                  </a:cubicBezTo>
                  <a:cubicBezTo>
                    <a:pt x="3409950" y="4038600"/>
                    <a:pt x="3373727" y="4058819"/>
                    <a:pt x="3343275" y="4086225"/>
                  </a:cubicBezTo>
                  <a:cubicBezTo>
                    <a:pt x="3191373" y="4222936"/>
                    <a:pt x="3391428" y="4082699"/>
                    <a:pt x="3257550" y="4171950"/>
                  </a:cubicBezTo>
                  <a:lnTo>
                    <a:pt x="3214688" y="4300538"/>
                  </a:lnTo>
                  <a:lnTo>
                    <a:pt x="3200400" y="4343400"/>
                  </a:lnTo>
                  <a:lnTo>
                    <a:pt x="3186113" y="4386263"/>
                  </a:lnTo>
                  <a:cubicBezTo>
                    <a:pt x="3190875" y="4457700"/>
                    <a:pt x="3192494" y="4529417"/>
                    <a:pt x="3200400" y="4600575"/>
                  </a:cubicBezTo>
                  <a:cubicBezTo>
                    <a:pt x="3202063" y="4615543"/>
                    <a:pt x="3207374" y="4630273"/>
                    <a:pt x="3214688" y="4643438"/>
                  </a:cubicBezTo>
                  <a:cubicBezTo>
                    <a:pt x="3231366" y="4673459"/>
                    <a:pt x="3250754" y="4702054"/>
                    <a:pt x="3271838" y="4729163"/>
                  </a:cubicBezTo>
                  <a:cubicBezTo>
                    <a:pt x="3284243" y="4745112"/>
                    <a:pt x="3301765" y="4756503"/>
                    <a:pt x="3314700" y="4772025"/>
                  </a:cubicBezTo>
                  <a:cubicBezTo>
                    <a:pt x="3364412" y="4831680"/>
                    <a:pt x="3315773" y="4805721"/>
                    <a:pt x="3386138" y="4829175"/>
                  </a:cubicBezTo>
                  <a:cubicBezTo>
                    <a:pt x="3396375" y="4844530"/>
                    <a:pt x="3403628" y="4855707"/>
                    <a:pt x="3408676" y="4863665"/>
                  </a:cubicBezTo>
                  <a:lnTo>
                    <a:pt x="3417623" y="4878247"/>
                  </a:lnTo>
                  <a:lnTo>
                    <a:pt x="3418734" y="4880444"/>
                  </a:lnTo>
                  <a:cubicBezTo>
                    <a:pt x="3419392" y="4881531"/>
                    <a:pt x="3419402" y="4881314"/>
                    <a:pt x="3417985" y="4878837"/>
                  </a:cubicBezTo>
                  <a:lnTo>
                    <a:pt x="3417623" y="4878247"/>
                  </a:lnTo>
                  <a:lnTo>
                    <a:pt x="3415596" y="4874239"/>
                  </a:lnTo>
                  <a:cubicBezTo>
                    <a:pt x="3410895" y="4863312"/>
                    <a:pt x="3408281" y="4846890"/>
                    <a:pt x="3457575" y="4886325"/>
                  </a:cubicBezTo>
                  <a:cubicBezTo>
                    <a:pt x="3470984" y="4897052"/>
                    <a:pt x="3476625" y="4914900"/>
                    <a:pt x="3486150" y="4929188"/>
                  </a:cubicBezTo>
                  <a:cubicBezTo>
                    <a:pt x="3481388" y="4943475"/>
                    <a:pt x="3478598" y="4958580"/>
                    <a:pt x="3471863" y="4972050"/>
                  </a:cubicBezTo>
                  <a:cubicBezTo>
                    <a:pt x="3456853" y="5002070"/>
                    <a:pt x="3426280" y="5037666"/>
                    <a:pt x="3400425" y="5057775"/>
                  </a:cubicBezTo>
                  <a:cubicBezTo>
                    <a:pt x="3339651" y="5105043"/>
                    <a:pt x="3314413" y="5103049"/>
                    <a:pt x="3271838" y="5157788"/>
                  </a:cubicBezTo>
                  <a:cubicBezTo>
                    <a:pt x="3250754" y="5184897"/>
                    <a:pt x="3233738" y="5214938"/>
                    <a:pt x="3214688" y="5243513"/>
                  </a:cubicBezTo>
                  <a:lnTo>
                    <a:pt x="3186113" y="5286375"/>
                  </a:lnTo>
                  <a:lnTo>
                    <a:pt x="3157538" y="5329238"/>
                  </a:lnTo>
                  <a:cubicBezTo>
                    <a:pt x="3135944" y="5415611"/>
                    <a:pt x="3149460" y="5367756"/>
                    <a:pt x="3114675" y="5472113"/>
                  </a:cubicBezTo>
                  <a:lnTo>
                    <a:pt x="3100388" y="5514975"/>
                  </a:lnTo>
                  <a:cubicBezTo>
                    <a:pt x="3105150" y="5553075"/>
                    <a:pt x="3106630" y="5591731"/>
                    <a:pt x="3114675" y="5629275"/>
                  </a:cubicBezTo>
                  <a:cubicBezTo>
                    <a:pt x="3123306" y="5669554"/>
                    <a:pt x="3148645" y="5734482"/>
                    <a:pt x="3171825" y="5772150"/>
                  </a:cubicBezTo>
                  <a:cubicBezTo>
                    <a:pt x="3208582" y="5831880"/>
                    <a:pt x="3234185" y="5899878"/>
                    <a:pt x="3300413" y="5929313"/>
                  </a:cubicBezTo>
                  <a:cubicBezTo>
                    <a:pt x="3361538" y="5956479"/>
                    <a:pt x="3385098" y="5955549"/>
                    <a:pt x="3443288" y="5972175"/>
                  </a:cubicBezTo>
                  <a:cubicBezTo>
                    <a:pt x="3457769" y="5976312"/>
                    <a:pt x="3471475" y="5983077"/>
                    <a:pt x="3486150" y="5986463"/>
                  </a:cubicBezTo>
                  <a:cubicBezTo>
                    <a:pt x="3533474" y="5997384"/>
                    <a:pt x="3629025" y="6015038"/>
                    <a:pt x="3629025" y="6015038"/>
                  </a:cubicBezTo>
                  <a:cubicBezTo>
                    <a:pt x="3635539" y="6034580"/>
                    <a:pt x="3639940" y="6047978"/>
                    <a:pt x="3642799" y="6056789"/>
                  </a:cubicBezTo>
                  <a:lnTo>
                    <a:pt x="3645554" y="6065458"/>
                  </a:lnTo>
                  <a:lnTo>
                    <a:pt x="3646012" y="6067041"/>
                  </a:lnTo>
                  <a:cubicBezTo>
                    <a:pt x="3647039" y="6070361"/>
                    <a:pt x="3647666" y="6072204"/>
                    <a:pt x="3647320" y="6071013"/>
                  </a:cubicBezTo>
                  <a:lnTo>
                    <a:pt x="3645554" y="6065458"/>
                  </a:lnTo>
                  <a:lnTo>
                    <a:pt x="3642300" y="6054201"/>
                  </a:lnTo>
                  <a:cubicBezTo>
                    <a:pt x="3637268" y="6035317"/>
                    <a:pt x="3634956" y="6017665"/>
                    <a:pt x="3671888" y="6100763"/>
                  </a:cubicBezTo>
                  <a:cubicBezTo>
                    <a:pt x="3671892" y="6100773"/>
                    <a:pt x="3707604" y="6207913"/>
                    <a:pt x="3714750" y="6229350"/>
                  </a:cubicBezTo>
                  <a:cubicBezTo>
                    <a:pt x="3719513" y="6243638"/>
                    <a:pt x="3720684" y="6259682"/>
                    <a:pt x="3729038" y="6272213"/>
                  </a:cubicBezTo>
                  <a:lnTo>
                    <a:pt x="3757613" y="6315075"/>
                  </a:lnTo>
                  <a:lnTo>
                    <a:pt x="3786188" y="6400800"/>
                  </a:lnTo>
                  <a:cubicBezTo>
                    <a:pt x="3790950" y="6415088"/>
                    <a:pt x="3792121" y="6431132"/>
                    <a:pt x="3800475" y="6443663"/>
                  </a:cubicBezTo>
                  <a:cubicBezTo>
                    <a:pt x="3840304" y="6503407"/>
                    <a:pt x="3850126" y="6530282"/>
                    <a:pt x="3900488" y="6572250"/>
                  </a:cubicBezTo>
                  <a:cubicBezTo>
                    <a:pt x="3913679" y="6583243"/>
                    <a:pt x="3929063" y="6591300"/>
                    <a:pt x="3943350" y="6600825"/>
                  </a:cubicBezTo>
                  <a:cubicBezTo>
                    <a:pt x="3990975" y="6672263"/>
                    <a:pt x="3957638" y="6634163"/>
                    <a:pt x="4057650" y="6700838"/>
                  </a:cubicBezTo>
                  <a:lnTo>
                    <a:pt x="4100513" y="6729413"/>
                  </a:lnTo>
                  <a:cubicBezTo>
                    <a:pt x="4105275" y="6743700"/>
                    <a:pt x="4108065" y="6758805"/>
                    <a:pt x="4114800" y="6772275"/>
                  </a:cubicBezTo>
                  <a:cubicBezTo>
                    <a:pt x="4125537" y="6793749"/>
                    <a:pt x="4147011" y="6821162"/>
                    <a:pt x="4169352" y="6845574"/>
                  </a:cubicBezTo>
                  <a:lnTo>
                    <a:pt x="4176530" y="6852822"/>
                  </a:lnTo>
                  <a:lnTo>
                    <a:pt x="4176530" y="6858000"/>
                  </a:lnTo>
                  <a:lnTo>
                    <a:pt x="0" y="6858000"/>
                  </a:lnTo>
                  <a:lnTo>
                    <a:pt x="0" y="0"/>
                  </a:lnTo>
                  <a:close/>
                </a:path>
              </a:pathLst>
            </a:cu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735475" y="2357438"/>
              <a:ext cx="2286000" cy="2143124"/>
            </a:xfrm>
            <a:prstGeom prst="ellips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Brush Script MT" panose="03060802040406070304" pitchFamily="66" charset="0"/>
                  <a:cs typeface="Times New Roman" panose="02020603050405020304" pitchFamily="18" charset="0"/>
                </a:rPr>
                <a:t>NGỮ VĂN 6</a:t>
              </a:r>
              <a:endParaRPr lang="en-US" sz="3600" b="1" dirty="0">
                <a:solidFill>
                  <a:srgbClr val="FF0000"/>
                </a:solidFill>
                <a:latin typeface="Brush Script MT" panose="03060802040406070304" pitchFamily="66" charset="0"/>
                <a:cs typeface="Times New Roman" panose="02020603050405020304" pitchFamily="18" charset="0"/>
              </a:endParaRPr>
            </a:p>
          </p:txBody>
        </p:sp>
        <p:sp>
          <p:nvSpPr>
            <p:cNvPr id="86" name="Freeform 85"/>
            <p:cNvSpPr/>
            <p:nvPr/>
          </p:nvSpPr>
          <p:spPr>
            <a:xfrm>
              <a:off x="142875" y="4579087"/>
              <a:ext cx="3471201" cy="1043044"/>
            </a:xfrm>
            <a:custGeom>
              <a:avLst/>
              <a:gdLst>
                <a:gd name="connsiteX0" fmla="*/ 1957669 w 3471201"/>
                <a:gd name="connsiteY0" fmla="*/ 1225 h 1043044"/>
                <a:gd name="connsiteX1" fmla="*/ 2021540 w 3471201"/>
                <a:gd name="connsiteY1" fmla="*/ 14344 h 1043044"/>
                <a:gd name="connsiteX2" fmla="*/ 2150127 w 3471201"/>
                <a:gd name="connsiteY2" fmla="*/ 85782 h 1043044"/>
                <a:gd name="connsiteX3" fmla="*/ 2207277 w 3471201"/>
                <a:gd name="connsiteY3" fmla="*/ 71494 h 1043044"/>
                <a:gd name="connsiteX4" fmla="*/ 2250140 w 3471201"/>
                <a:gd name="connsiteY4" fmla="*/ 57207 h 1043044"/>
                <a:gd name="connsiteX5" fmla="*/ 2293002 w 3471201"/>
                <a:gd name="connsiteY5" fmla="*/ 71494 h 1043044"/>
                <a:gd name="connsiteX6" fmla="*/ 2307290 w 3471201"/>
                <a:gd name="connsiteY6" fmla="*/ 114357 h 1043044"/>
                <a:gd name="connsiteX7" fmla="*/ 2393015 w 3471201"/>
                <a:gd name="connsiteY7" fmla="*/ 85782 h 1043044"/>
                <a:gd name="connsiteX8" fmla="*/ 2435877 w 3471201"/>
                <a:gd name="connsiteY8" fmla="*/ 71494 h 1043044"/>
                <a:gd name="connsiteX9" fmla="*/ 2478740 w 3471201"/>
                <a:gd name="connsiteY9" fmla="*/ 85782 h 1043044"/>
                <a:gd name="connsiteX10" fmla="*/ 2535890 w 3471201"/>
                <a:gd name="connsiteY10" fmla="*/ 71494 h 1043044"/>
                <a:gd name="connsiteX11" fmla="*/ 2621615 w 3471201"/>
                <a:gd name="connsiteY11" fmla="*/ 128644 h 1043044"/>
                <a:gd name="connsiteX12" fmla="*/ 2664477 w 3471201"/>
                <a:gd name="connsiteY12" fmla="*/ 100069 h 1043044"/>
                <a:gd name="connsiteX13" fmla="*/ 2764490 w 3471201"/>
                <a:gd name="connsiteY13" fmla="*/ 42919 h 1043044"/>
                <a:gd name="connsiteX14" fmla="*/ 2807352 w 3471201"/>
                <a:gd name="connsiteY14" fmla="*/ 71494 h 1043044"/>
                <a:gd name="connsiteX15" fmla="*/ 2821640 w 3471201"/>
                <a:gd name="connsiteY15" fmla="*/ 114357 h 1043044"/>
                <a:gd name="connsiteX16" fmla="*/ 2878790 w 3471201"/>
                <a:gd name="connsiteY16" fmla="*/ 142932 h 1043044"/>
                <a:gd name="connsiteX17" fmla="*/ 3093102 w 3471201"/>
                <a:gd name="connsiteY17" fmla="*/ 142932 h 1043044"/>
                <a:gd name="connsiteX18" fmla="*/ 3135965 w 3471201"/>
                <a:gd name="connsiteY18" fmla="*/ 171507 h 1043044"/>
                <a:gd name="connsiteX19" fmla="*/ 3150252 w 3471201"/>
                <a:gd name="connsiteY19" fmla="*/ 214369 h 1043044"/>
                <a:gd name="connsiteX20" fmla="*/ 3207402 w 3471201"/>
                <a:gd name="connsiteY20" fmla="*/ 228657 h 1043044"/>
                <a:gd name="connsiteX21" fmla="*/ 3307415 w 3471201"/>
                <a:gd name="connsiteY21" fmla="*/ 242944 h 1043044"/>
                <a:gd name="connsiteX22" fmla="*/ 3321702 w 3471201"/>
                <a:gd name="connsiteY22" fmla="*/ 300094 h 1043044"/>
                <a:gd name="connsiteX23" fmla="*/ 3350277 w 3471201"/>
                <a:gd name="connsiteY23" fmla="*/ 400107 h 1043044"/>
                <a:gd name="connsiteX24" fmla="*/ 3364565 w 3471201"/>
                <a:gd name="connsiteY24" fmla="*/ 500119 h 1043044"/>
                <a:gd name="connsiteX25" fmla="*/ 3407427 w 3471201"/>
                <a:gd name="connsiteY25" fmla="*/ 528694 h 1043044"/>
                <a:gd name="connsiteX26" fmla="*/ 3450290 w 3471201"/>
                <a:gd name="connsiteY26" fmla="*/ 571557 h 1043044"/>
                <a:gd name="connsiteX27" fmla="*/ 3450290 w 3471201"/>
                <a:gd name="connsiteY27" fmla="*/ 714432 h 1043044"/>
                <a:gd name="connsiteX28" fmla="*/ 3364565 w 3471201"/>
                <a:gd name="connsiteY28" fmla="*/ 743007 h 1043044"/>
                <a:gd name="connsiteX29" fmla="*/ 3164540 w 3471201"/>
                <a:gd name="connsiteY29" fmla="*/ 757294 h 1043044"/>
                <a:gd name="connsiteX30" fmla="*/ 3121677 w 3471201"/>
                <a:gd name="connsiteY30" fmla="*/ 785869 h 1043044"/>
                <a:gd name="connsiteX31" fmla="*/ 3093102 w 3471201"/>
                <a:gd name="connsiteY31" fmla="*/ 828732 h 1043044"/>
                <a:gd name="connsiteX32" fmla="*/ 2964515 w 3471201"/>
                <a:gd name="connsiteY32" fmla="*/ 900169 h 1043044"/>
                <a:gd name="connsiteX33" fmla="*/ 2864502 w 3471201"/>
                <a:gd name="connsiteY33" fmla="*/ 885882 h 1043044"/>
                <a:gd name="connsiteX34" fmla="*/ 2821640 w 3471201"/>
                <a:gd name="connsiteY34" fmla="*/ 871594 h 1043044"/>
                <a:gd name="connsiteX35" fmla="*/ 2735915 w 3471201"/>
                <a:gd name="connsiteY35" fmla="*/ 885882 h 1043044"/>
                <a:gd name="connsiteX36" fmla="*/ 2535890 w 3471201"/>
                <a:gd name="connsiteY36" fmla="*/ 871594 h 1043044"/>
                <a:gd name="connsiteX37" fmla="*/ 2478740 w 3471201"/>
                <a:gd name="connsiteY37" fmla="*/ 885882 h 1043044"/>
                <a:gd name="connsiteX38" fmla="*/ 2393015 w 3471201"/>
                <a:gd name="connsiteY38" fmla="*/ 914457 h 1043044"/>
                <a:gd name="connsiteX39" fmla="*/ 2121552 w 3471201"/>
                <a:gd name="connsiteY39" fmla="*/ 914457 h 1043044"/>
                <a:gd name="connsiteX40" fmla="*/ 1978677 w 3471201"/>
                <a:gd name="connsiteY40" fmla="*/ 900169 h 1043044"/>
                <a:gd name="connsiteX41" fmla="*/ 1835802 w 3471201"/>
                <a:gd name="connsiteY41" fmla="*/ 885882 h 1043044"/>
                <a:gd name="connsiteX42" fmla="*/ 1792940 w 3471201"/>
                <a:gd name="connsiteY42" fmla="*/ 928744 h 1043044"/>
                <a:gd name="connsiteX43" fmla="*/ 1750077 w 3471201"/>
                <a:gd name="connsiteY43" fmla="*/ 957319 h 1043044"/>
                <a:gd name="connsiteX44" fmla="*/ 1721502 w 3471201"/>
                <a:gd name="connsiteY44" fmla="*/ 1000182 h 1043044"/>
                <a:gd name="connsiteX45" fmla="*/ 1635777 w 3471201"/>
                <a:gd name="connsiteY45" fmla="*/ 1043044 h 1043044"/>
                <a:gd name="connsiteX46" fmla="*/ 1550052 w 3471201"/>
                <a:gd name="connsiteY46" fmla="*/ 985894 h 1043044"/>
                <a:gd name="connsiteX47" fmla="*/ 1378602 w 3471201"/>
                <a:gd name="connsiteY47" fmla="*/ 857307 h 1043044"/>
                <a:gd name="connsiteX48" fmla="*/ 1250015 w 3471201"/>
                <a:gd name="connsiteY48" fmla="*/ 900169 h 1043044"/>
                <a:gd name="connsiteX49" fmla="*/ 1221440 w 3471201"/>
                <a:gd name="connsiteY49" fmla="*/ 943032 h 1043044"/>
                <a:gd name="connsiteX50" fmla="*/ 1121427 w 3471201"/>
                <a:gd name="connsiteY50" fmla="*/ 1043044 h 1043044"/>
                <a:gd name="connsiteX51" fmla="*/ 992840 w 3471201"/>
                <a:gd name="connsiteY51" fmla="*/ 1014469 h 1043044"/>
                <a:gd name="connsiteX52" fmla="*/ 864252 w 3471201"/>
                <a:gd name="connsiteY52" fmla="*/ 900169 h 1043044"/>
                <a:gd name="connsiteX53" fmla="*/ 821390 w 3471201"/>
                <a:gd name="connsiteY53" fmla="*/ 885882 h 1043044"/>
                <a:gd name="connsiteX54" fmla="*/ 678515 w 3471201"/>
                <a:gd name="connsiteY54" fmla="*/ 900169 h 1043044"/>
                <a:gd name="connsiteX55" fmla="*/ 592790 w 3471201"/>
                <a:gd name="connsiteY55" fmla="*/ 928744 h 1043044"/>
                <a:gd name="connsiteX56" fmla="*/ 478490 w 3471201"/>
                <a:gd name="connsiteY56" fmla="*/ 914457 h 1043044"/>
                <a:gd name="connsiteX57" fmla="*/ 392765 w 3471201"/>
                <a:gd name="connsiteY57" fmla="*/ 885882 h 1043044"/>
                <a:gd name="connsiteX58" fmla="*/ 335615 w 3471201"/>
                <a:gd name="connsiteY58" fmla="*/ 900169 h 1043044"/>
                <a:gd name="connsiteX59" fmla="*/ 235602 w 3471201"/>
                <a:gd name="connsiteY59" fmla="*/ 885882 h 1043044"/>
                <a:gd name="connsiteX60" fmla="*/ 192740 w 3471201"/>
                <a:gd name="connsiteY60" fmla="*/ 843019 h 1043044"/>
                <a:gd name="connsiteX61" fmla="*/ 149877 w 3471201"/>
                <a:gd name="connsiteY61" fmla="*/ 757294 h 1043044"/>
                <a:gd name="connsiteX62" fmla="*/ 121302 w 3471201"/>
                <a:gd name="connsiteY62" fmla="*/ 714432 h 1043044"/>
                <a:gd name="connsiteX63" fmla="*/ 107015 w 3471201"/>
                <a:gd name="connsiteY63" fmla="*/ 671569 h 1043044"/>
                <a:gd name="connsiteX64" fmla="*/ 102523 w 3471201"/>
                <a:gd name="connsiteY64" fmla="*/ 620720 h 1043044"/>
                <a:gd name="connsiteX65" fmla="*/ 96767 w 3471201"/>
                <a:gd name="connsiteY65" fmla="*/ 591832 h 1043044"/>
                <a:gd name="connsiteX66" fmla="*/ 98543 w 3471201"/>
                <a:gd name="connsiteY66" fmla="*/ 592989 h 1043044"/>
                <a:gd name="connsiteX67" fmla="*/ 164165 w 3471201"/>
                <a:gd name="connsiteY67" fmla="*/ 642994 h 1043044"/>
                <a:gd name="connsiteX68" fmla="*/ 96114 w 3471201"/>
                <a:gd name="connsiteY68" fmla="*/ 588553 h 1043044"/>
                <a:gd name="connsiteX69" fmla="*/ 92727 w 3471201"/>
                <a:gd name="connsiteY69" fmla="*/ 571557 h 1043044"/>
                <a:gd name="connsiteX70" fmla="*/ 91579 w 3471201"/>
                <a:gd name="connsiteY70" fmla="*/ 570493 h 1043044"/>
                <a:gd name="connsiteX71" fmla="*/ 91442 w 3471201"/>
                <a:gd name="connsiteY71" fmla="*/ 569850 h 1043044"/>
                <a:gd name="connsiteX72" fmla="*/ 78440 w 3471201"/>
                <a:gd name="connsiteY72" fmla="*/ 542982 h 1043044"/>
                <a:gd name="connsiteX73" fmla="*/ 21290 w 3471201"/>
                <a:gd name="connsiteY73" fmla="*/ 457257 h 1043044"/>
                <a:gd name="connsiteX74" fmla="*/ 21290 w 3471201"/>
                <a:gd name="connsiteY74" fmla="*/ 257232 h 1043044"/>
                <a:gd name="connsiteX75" fmla="*/ 149877 w 3471201"/>
                <a:gd name="connsiteY75" fmla="*/ 185794 h 1043044"/>
                <a:gd name="connsiteX76" fmla="*/ 307040 w 3471201"/>
                <a:gd name="connsiteY76" fmla="*/ 200082 h 1043044"/>
                <a:gd name="connsiteX77" fmla="*/ 392765 w 3471201"/>
                <a:gd name="connsiteY77" fmla="*/ 200082 h 1043044"/>
                <a:gd name="connsiteX78" fmla="*/ 421340 w 3471201"/>
                <a:gd name="connsiteY78" fmla="*/ 157219 h 1043044"/>
                <a:gd name="connsiteX79" fmla="*/ 492777 w 3471201"/>
                <a:gd name="connsiteY79" fmla="*/ 85782 h 1043044"/>
                <a:gd name="connsiteX80" fmla="*/ 621365 w 3471201"/>
                <a:gd name="connsiteY80" fmla="*/ 114357 h 1043044"/>
                <a:gd name="connsiteX81" fmla="*/ 707090 w 3471201"/>
                <a:gd name="connsiteY81" fmla="*/ 157219 h 1043044"/>
                <a:gd name="connsiteX82" fmla="*/ 792815 w 3471201"/>
                <a:gd name="connsiteY82" fmla="*/ 142932 h 1043044"/>
                <a:gd name="connsiteX83" fmla="*/ 878540 w 3471201"/>
                <a:gd name="connsiteY83" fmla="*/ 114357 h 1043044"/>
                <a:gd name="connsiteX84" fmla="*/ 907115 w 3471201"/>
                <a:gd name="connsiteY84" fmla="*/ 71494 h 1043044"/>
                <a:gd name="connsiteX85" fmla="*/ 949977 w 3471201"/>
                <a:gd name="connsiteY85" fmla="*/ 57207 h 1043044"/>
                <a:gd name="connsiteX86" fmla="*/ 992840 w 3471201"/>
                <a:gd name="connsiteY86" fmla="*/ 28632 h 1043044"/>
                <a:gd name="connsiteX87" fmla="*/ 1035702 w 3471201"/>
                <a:gd name="connsiteY87" fmla="*/ 42919 h 1043044"/>
                <a:gd name="connsiteX88" fmla="*/ 1078565 w 3471201"/>
                <a:gd name="connsiteY88" fmla="*/ 85782 h 1043044"/>
                <a:gd name="connsiteX89" fmla="*/ 1121427 w 3471201"/>
                <a:gd name="connsiteY89" fmla="*/ 114357 h 1043044"/>
                <a:gd name="connsiteX90" fmla="*/ 1221440 w 3471201"/>
                <a:gd name="connsiteY90" fmla="*/ 85782 h 1043044"/>
                <a:gd name="connsiteX91" fmla="*/ 1307165 w 3471201"/>
                <a:gd name="connsiteY91" fmla="*/ 28632 h 1043044"/>
                <a:gd name="connsiteX92" fmla="*/ 1521477 w 3471201"/>
                <a:gd name="connsiteY92" fmla="*/ 42919 h 1043044"/>
                <a:gd name="connsiteX93" fmla="*/ 1564340 w 3471201"/>
                <a:gd name="connsiteY93" fmla="*/ 57207 h 1043044"/>
                <a:gd name="connsiteX94" fmla="*/ 1578627 w 3471201"/>
                <a:gd name="connsiteY94" fmla="*/ 100069 h 1043044"/>
                <a:gd name="connsiteX95" fmla="*/ 1707215 w 3471201"/>
                <a:gd name="connsiteY95" fmla="*/ 171507 h 1043044"/>
                <a:gd name="connsiteX96" fmla="*/ 1807227 w 3471201"/>
                <a:gd name="connsiteY96" fmla="*/ 128644 h 1043044"/>
                <a:gd name="connsiteX97" fmla="*/ 1819315 w 3471201"/>
                <a:gd name="connsiteY97" fmla="*/ 86665 h 1043044"/>
                <a:gd name="connsiteX98" fmla="*/ 1815299 w 3471201"/>
                <a:gd name="connsiteY98" fmla="*/ 88696 h 1043044"/>
                <a:gd name="connsiteX99" fmla="*/ 1829889 w 3471201"/>
                <a:gd name="connsiteY99" fmla="*/ 79745 h 1043044"/>
                <a:gd name="connsiteX100" fmla="*/ 1864377 w 3471201"/>
                <a:gd name="connsiteY100" fmla="*/ 57207 h 1043044"/>
                <a:gd name="connsiteX101" fmla="*/ 1892952 w 3471201"/>
                <a:gd name="connsiteY101" fmla="*/ 14344 h 1043044"/>
                <a:gd name="connsiteX102" fmla="*/ 1957669 w 3471201"/>
                <a:gd name="connsiteY102" fmla="*/ 1225 h 104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71201" h="1043044">
                  <a:moveTo>
                    <a:pt x="1957669" y="1225"/>
                  </a:moveTo>
                  <a:cubicBezTo>
                    <a:pt x="1980861" y="4129"/>
                    <a:pt x="2003912" y="11406"/>
                    <a:pt x="2021540" y="14344"/>
                  </a:cubicBezTo>
                  <a:cubicBezTo>
                    <a:pt x="2119796" y="79848"/>
                    <a:pt x="2074685" y="60633"/>
                    <a:pt x="2150127" y="85782"/>
                  </a:cubicBezTo>
                  <a:cubicBezTo>
                    <a:pt x="2169177" y="81019"/>
                    <a:pt x="2188396" y="76888"/>
                    <a:pt x="2207277" y="71494"/>
                  </a:cubicBezTo>
                  <a:cubicBezTo>
                    <a:pt x="2221758" y="67357"/>
                    <a:pt x="2235080" y="57207"/>
                    <a:pt x="2250140" y="57207"/>
                  </a:cubicBezTo>
                  <a:cubicBezTo>
                    <a:pt x="2265200" y="57207"/>
                    <a:pt x="2278715" y="66732"/>
                    <a:pt x="2293002" y="71494"/>
                  </a:cubicBezTo>
                  <a:cubicBezTo>
                    <a:pt x="2297765" y="85782"/>
                    <a:pt x="2292381" y="112227"/>
                    <a:pt x="2307290" y="114357"/>
                  </a:cubicBezTo>
                  <a:cubicBezTo>
                    <a:pt x="2337108" y="118617"/>
                    <a:pt x="2364440" y="95307"/>
                    <a:pt x="2393015" y="85782"/>
                  </a:cubicBezTo>
                  <a:lnTo>
                    <a:pt x="2435877" y="71494"/>
                  </a:lnTo>
                  <a:cubicBezTo>
                    <a:pt x="2450165" y="76257"/>
                    <a:pt x="2463679" y="85782"/>
                    <a:pt x="2478740" y="85782"/>
                  </a:cubicBezTo>
                  <a:cubicBezTo>
                    <a:pt x="2498376" y="85782"/>
                    <a:pt x="2517082" y="65852"/>
                    <a:pt x="2535890" y="71494"/>
                  </a:cubicBezTo>
                  <a:cubicBezTo>
                    <a:pt x="2568785" y="81362"/>
                    <a:pt x="2621615" y="128644"/>
                    <a:pt x="2621615" y="128644"/>
                  </a:cubicBezTo>
                  <a:cubicBezTo>
                    <a:pt x="2635902" y="119119"/>
                    <a:pt x="2649568" y="108588"/>
                    <a:pt x="2664477" y="100069"/>
                  </a:cubicBezTo>
                  <a:cubicBezTo>
                    <a:pt x="2791376" y="27555"/>
                    <a:pt x="2660055" y="112542"/>
                    <a:pt x="2764490" y="42919"/>
                  </a:cubicBezTo>
                  <a:cubicBezTo>
                    <a:pt x="2778777" y="52444"/>
                    <a:pt x="2796625" y="58085"/>
                    <a:pt x="2807352" y="71494"/>
                  </a:cubicBezTo>
                  <a:cubicBezTo>
                    <a:pt x="2816760" y="83254"/>
                    <a:pt x="2810991" y="103708"/>
                    <a:pt x="2821640" y="114357"/>
                  </a:cubicBezTo>
                  <a:cubicBezTo>
                    <a:pt x="2836700" y="129417"/>
                    <a:pt x="2859740" y="133407"/>
                    <a:pt x="2878790" y="142932"/>
                  </a:cubicBezTo>
                  <a:cubicBezTo>
                    <a:pt x="2971433" y="124403"/>
                    <a:pt x="2976770" y="116086"/>
                    <a:pt x="3093102" y="142932"/>
                  </a:cubicBezTo>
                  <a:cubicBezTo>
                    <a:pt x="3109834" y="146793"/>
                    <a:pt x="3121677" y="161982"/>
                    <a:pt x="3135965" y="171507"/>
                  </a:cubicBezTo>
                  <a:cubicBezTo>
                    <a:pt x="3140727" y="185794"/>
                    <a:pt x="3138492" y="204961"/>
                    <a:pt x="3150252" y="214369"/>
                  </a:cubicBezTo>
                  <a:cubicBezTo>
                    <a:pt x="3165585" y="226636"/>
                    <a:pt x="3188082" y="225144"/>
                    <a:pt x="3207402" y="228657"/>
                  </a:cubicBezTo>
                  <a:cubicBezTo>
                    <a:pt x="3240535" y="234681"/>
                    <a:pt x="3274077" y="238182"/>
                    <a:pt x="3307415" y="242944"/>
                  </a:cubicBezTo>
                  <a:cubicBezTo>
                    <a:pt x="3312177" y="261994"/>
                    <a:pt x="3316308" y="281213"/>
                    <a:pt x="3321702" y="300094"/>
                  </a:cubicBezTo>
                  <a:cubicBezTo>
                    <a:pt x="3337007" y="353660"/>
                    <a:pt x="3339108" y="338679"/>
                    <a:pt x="3350277" y="400107"/>
                  </a:cubicBezTo>
                  <a:cubicBezTo>
                    <a:pt x="3356301" y="433240"/>
                    <a:pt x="3350888" y="469346"/>
                    <a:pt x="3364565" y="500119"/>
                  </a:cubicBezTo>
                  <a:cubicBezTo>
                    <a:pt x="3371539" y="515810"/>
                    <a:pt x="3394236" y="517701"/>
                    <a:pt x="3407427" y="528694"/>
                  </a:cubicBezTo>
                  <a:cubicBezTo>
                    <a:pt x="3422949" y="541629"/>
                    <a:pt x="3436002" y="557269"/>
                    <a:pt x="3450290" y="571557"/>
                  </a:cubicBezTo>
                  <a:cubicBezTo>
                    <a:pt x="3465437" y="616999"/>
                    <a:pt x="3488596" y="665181"/>
                    <a:pt x="3450290" y="714432"/>
                  </a:cubicBezTo>
                  <a:cubicBezTo>
                    <a:pt x="3431798" y="738208"/>
                    <a:pt x="3394609" y="740861"/>
                    <a:pt x="3364565" y="743007"/>
                  </a:cubicBezTo>
                  <a:lnTo>
                    <a:pt x="3164540" y="757294"/>
                  </a:lnTo>
                  <a:cubicBezTo>
                    <a:pt x="3150252" y="766819"/>
                    <a:pt x="3133819" y="773727"/>
                    <a:pt x="3121677" y="785869"/>
                  </a:cubicBezTo>
                  <a:cubicBezTo>
                    <a:pt x="3109535" y="798011"/>
                    <a:pt x="3106025" y="817424"/>
                    <a:pt x="3093102" y="828732"/>
                  </a:cubicBezTo>
                  <a:cubicBezTo>
                    <a:pt x="3032637" y="881639"/>
                    <a:pt x="3023386" y="880546"/>
                    <a:pt x="2964515" y="900169"/>
                  </a:cubicBezTo>
                  <a:cubicBezTo>
                    <a:pt x="2931177" y="895407"/>
                    <a:pt x="2897524" y="892486"/>
                    <a:pt x="2864502" y="885882"/>
                  </a:cubicBezTo>
                  <a:cubicBezTo>
                    <a:pt x="2849734" y="882928"/>
                    <a:pt x="2836700" y="871594"/>
                    <a:pt x="2821640" y="871594"/>
                  </a:cubicBezTo>
                  <a:cubicBezTo>
                    <a:pt x="2792671" y="871594"/>
                    <a:pt x="2764490" y="881119"/>
                    <a:pt x="2735915" y="885882"/>
                  </a:cubicBezTo>
                  <a:cubicBezTo>
                    <a:pt x="2669240" y="881119"/>
                    <a:pt x="2602735" y="871594"/>
                    <a:pt x="2535890" y="871594"/>
                  </a:cubicBezTo>
                  <a:cubicBezTo>
                    <a:pt x="2516254" y="871594"/>
                    <a:pt x="2497548" y="880239"/>
                    <a:pt x="2478740" y="885882"/>
                  </a:cubicBezTo>
                  <a:cubicBezTo>
                    <a:pt x="2449890" y="894537"/>
                    <a:pt x="2393015" y="914457"/>
                    <a:pt x="2393015" y="914457"/>
                  </a:cubicBezTo>
                  <a:cubicBezTo>
                    <a:pt x="2166004" y="882026"/>
                    <a:pt x="2446151" y="914457"/>
                    <a:pt x="2121552" y="914457"/>
                  </a:cubicBezTo>
                  <a:cubicBezTo>
                    <a:pt x="2073689" y="914457"/>
                    <a:pt x="2026302" y="904932"/>
                    <a:pt x="1978677" y="900169"/>
                  </a:cubicBezTo>
                  <a:cubicBezTo>
                    <a:pt x="1874323" y="865384"/>
                    <a:pt x="1922173" y="864288"/>
                    <a:pt x="1835802" y="885882"/>
                  </a:cubicBezTo>
                  <a:cubicBezTo>
                    <a:pt x="1821515" y="900169"/>
                    <a:pt x="1808462" y="915809"/>
                    <a:pt x="1792940" y="928744"/>
                  </a:cubicBezTo>
                  <a:cubicBezTo>
                    <a:pt x="1779748" y="939737"/>
                    <a:pt x="1762219" y="945177"/>
                    <a:pt x="1750077" y="957319"/>
                  </a:cubicBezTo>
                  <a:cubicBezTo>
                    <a:pt x="1737935" y="969461"/>
                    <a:pt x="1733644" y="988040"/>
                    <a:pt x="1721502" y="1000182"/>
                  </a:cubicBezTo>
                  <a:cubicBezTo>
                    <a:pt x="1693805" y="1027880"/>
                    <a:pt x="1670639" y="1031424"/>
                    <a:pt x="1635777" y="1043044"/>
                  </a:cubicBezTo>
                  <a:cubicBezTo>
                    <a:pt x="1560451" y="1017936"/>
                    <a:pt x="1621401" y="1045352"/>
                    <a:pt x="1550052" y="985894"/>
                  </a:cubicBezTo>
                  <a:cubicBezTo>
                    <a:pt x="1455290" y="906925"/>
                    <a:pt x="1451663" y="906014"/>
                    <a:pt x="1378602" y="857307"/>
                  </a:cubicBezTo>
                  <a:cubicBezTo>
                    <a:pt x="1321129" y="866885"/>
                    <a:pt x="1290195" y="859989"/>
                    <a:pt x="1250015" y="900169"/>
                  </a:cubicBezTo>
                  <a:cubicBezTo>
                    <a:pt x="1237873" y="912311"/>
                    <a:pt x="1232927" y="930268"/>
                    <a:pt x="1221440" y="943032"/>
                  </a:cubicBezTo>
                  <a:cubicBezTo>
                    <a:pt x="1189901" y="978076"/>
                    <a:pt x="1121427" y="1043044"/>
                    <a:pt x="1121427" y="1043044"/>
                  </a:cubicBezTo>
                  <a:cubicBezTo>
                    <a:pt x="1119251" y="1042681"/>
                    <a:pt x="1012027" y="1029392"/>
                    <a:pt x="992840" y="1014469"/>
                  </a:cubicBezTo>
                  <a:cubicBezTo>
                    <a:pt x="924681" y="961456"/>
                    <a:pt x="928116" y="932100"/>
                    <a:pt x="864252" y="900169"/>
                  </a:cubicBezTo>
                  <a:cubicBezTo>
                    <a:pt x="850782" y="893434"/>
                    <a:pt x="835677" y="890644"/>
                    <a:pt x="821390" y="885882"/>
                  </a:cubicBezTo>
                  <a:cubicBezTo>
                    <a:pt x="773765" y="890644"/>
                    <a:pt x="725558" y="891349"/>
                    <a:pt x="678515" y="900169"/>
                  </a:cubicBezTo>
                  <a:cubicBezTo>
                    <a:pt x="648910" y="905720"/>
                    <a:pt x="592790" y="928744"/>
                    <a:pt x="592790" y="928744"/>
                  </a:cubicBezTo>
                  <a:cubicBezTo>
                    <a:pt x="554690" y="923982"/>
                    <a:pt x="516034" y="922502"/>
                    <a:pt x="478490" y="914457"/>
                  </a:cubicBezTo>
                  <a:cubicBezTo>
                    <a:pt x="449038" y="908146"/>
                    <a:pt x="392765" y="885882"/>
                    <a:pt x="392765" y="885882"/>
                  </a:cubicBezTo>
                  <a:cubicBezTo>
                    <a:pt x="373715" y="890644"/>
                    <a:pt x="355251" y="900169"/>
                    <a:pt x="335615" y="900169"/>
                  </a:cubicBezTo>
                  <a:cubicBezTo>
                    <a:pt x="301939" y="900169"/>
                    <a:pt x="266869" y="898389"/>
                    <a:pt x="235602" y="885882"/>
                  </a:cubicBezTo>
                  <a:cubicBezTo>
                    <a:pt x="216842" y="878378"/>
                    <a:pt x="205675" y="858541"/>
                    <a:pt x="192740" y="843019"/>
                  </a:cubicBezTo>
                  <a:cubicBezTo>
                    <a:pt x="141557" y="781599"/>
                    <a:pt x="182097" y="821733"/>
                    <a:pt x="149877" y="757294"/>
                  </a:cubicBezTo>
                  <a:cubicBezTo>
                    <a:pt x="142198" y="741936"/>
                    <a:pt x="130827" y="728719"/>
                    <a:pt x="121302" y="714432"/>
                  </a:cubicBezTo>
                  <a:cubicBezTo>
                    <a:pt x="116540" y="700144"/>
                    <a:pt x="109969" y="686337"/>
                    <a:pt x="107015" y="671569"/>
                  </a:cubicBezTo>
                  <a:cubicBezTo>
                    <a:pt x="103713" y="655058"/>
                    <a:pt x="103560" y="637748"/>
                    <a:pt x="102523" y="620720"/>
                  </a:cubicBezTo>
                  <a:lnTo>
                    <a:pt x="96767" y="591832"/>
                  </a:lnTo>
                  <a:lnTo>
                    <a:pt x="98543" y="592989"/>
                  </a:lnTo>
                  <a:cubicBezTo>
                    <a:pt x="109093" y="600262"/>
                    <a:pt x="128828" y="614725"/>
                    <a:pt x="164165" y="642994"/>
                  </a:cubicBezTo>
                  <a:lnTo>
                    <a:pt x="96114" y="588553"/>
                  </a:lnTo>
                  <a:lnTo>
                    <a:pt x="92727" y="571557"/>
                  </a:lnTo>
                  <a:lnTo>
                    <a:pt x="91579" y="570493"/>
                  </a:lnTo>
                  <a:lnTo>
                    <a:pt x="91442" y="569850"/>
                  </a:lnTo>
                  <a:cubicBezTo>
                    <a:pt x="89088" y="563508"/>
                    <a:pt x="85021" y="554828"/>
                    <a:pt x="78440" y="542982"/>
                  </a:cubicBezTo>
                  <a:cubicBezTo>
                    <a:pt x="61762" y="512961"/>
                    <a:pt x="21290" y="457257"/>
                    <a:pt x="21290" y="457257"/>
                  </a:cubicBezTo>
                  <a:cubicBezTo>
                    <a:pt x="4278" y="389210"/>
                    <a:pt x="-16608" y="333027"/>
                    <a:pt x="21290" y="257232"/>
                  </a:cubicBezTo>
                  <a:cubicBezTo>
                    <a:pt x="40941" y="217931"/>
                    <a:pt x="108905" y="199452"/>
                    <a:pt x="149877" y="185794"/>
                  </a:cubicBezTo>
                  <a:cubicBezTo>
                    <a:pt x="202265" y="190557"/>
                    <a:pt x="254965" y="192643"/>
                    <a:pt x="307040" y="200082"/>
                  </a:cubicBezTo>
                  <a:cubicBezTo>
                    <a:pt x="387049" y="211512"/>
                    <a:pt x="312754" y="226751"/>
                    <a:pt x="392765" y="200082"/>
                  </a:cubicBezTo>
                  <a:cubicBezTo>
                    <a:pt x="402290" y="185794"/>
                    <a:pt x="409198" y="169361"/>
                    <a:pt x="421340" y="157219"/>
                  </a:cubicBezTo>
                  <a:cubicBezTo>
                    <a:pt x="516592" y="61966"/>
                    <a:pt x="416574" y="200085"/>
                    <a:pt x="492777" y="85782"/>
                  </a:cubicBezTo>
                  <a:cubicBezTo>
                    <a:pt x="525706" y="91270"/>
                    <a:pt x="586191" y="96770"/>
                    <a:pt x="621365" y="114357"/>
                  </a:cubicBezTo>
                  <a:cubicBezTo>
                    <a:pt x="732145" y="169747"/>
                    <a:pt x="599359" y="121310"/>
                    <a:pt x="707090" y="157219"/>
                  </a:cubicBezTo>
                  <a:cubicBezTo>
                    <a:pt x="735665" y="152457"/>
                    <a:pt x="764711" y="149958"/>
                    <a:pt x="792815" y="142932"/>
                  </a:cubicBezTo>
                  <a:cubicBezTo>
                    <a:pt x="822036" y="135627"/>
                    <a:pt x="878540" y="114357"/>
                    <a:pt x="878540" y="114357"/>
                  </a:cubicBezTo>
                  <a:cubicBezTo>
                    <a:pt x="888065" y="100069"/>
                    <a:pt x="893706" y="82221"/>
                    <a:pt x="907115" y="71494"/>
                  </a:cubicBezTo>
                  <a:cubicBezTo>
                    <a:pt x="918875" y="62086"/>
                    <a:pt x="936507" y="63942"/>
                    <a:pt x="949977" y="57207"/>
                  </a:cubicBezTo>
                  <a:cubicBezTo>
                    <a:pt x="965336" y="49528"/>
                    <a:pt x="978552" y="38157"/>
                    <a:pt x="992840" y="28632"/>
                  </a:cubicBezTo>
                  <a:cubicBezTo>
                    <a:pt x="1007127" y="33394"/>
                    <a:pt x="1023171" y="34565"/>
                    <a:pt x="1035702" y="42919"/>
                  </a:cubicBezTo>
                  <a:cubicBezTo>
                    <a:pt x="1052514" y="54127"/>
                    <a:pt x="1063043" y="72847"/>
                    <a:pt x="1078565" y="85782"/>
                  </a:cubicBezTo>
                  <a:cubicBezTo>
                    <a:pt x="1091756" y="96775"/>
                    <a:pt x="1107140" y="104832"/>
                    <a:pt x="1121427" y="114357"/>
                  </a:cubicBezTo>
                  <a:cubicBezTo>
                    <a:pt x="1134873" y="110995"/>
                    <a:pt x="1204674" y="95097"/>
                    <a:pt x="1221440" y="85782"/>
                  </a:cubicBezTo>
                  <a:cubicBezTo>
                    <a:pt x="1251461" y="69104"/>
                    <a:pt x="1307165" y="28632"/>
                    <a:pt x="1307165" y="28632"/>
                  </a:cubicBezTo>
                  <a:cubicBezTo>
                    <a:pt x="1378602" y="33394"/>
                    <a:pt x="1450319" y="35013"/>
                    <a:pt x="1521477" y="42919"/>
                  </a:cubicBezTo>
                  <a:cubicBezTo>
                    <a:pt x="1536445" y="44582"/>
                    <a:pt x="1553691" y="46558"/>
                    <a:pt x="1564340" y="57207"/>
                  </a:cubicBezTo>
                  <a:cubicBezTo>
                    <a:pt x="1574989" y="67856"/>
                    <a:pt x="1567978" y="89420"/>
                    <a:pt x="1578627" y="100069"/>
                  </a:cubicBezTo>
                  <a:cubicBezTo>
                    <a:pt x="1627754" y="149196"/>
                    <a:pt x="1653316" y="153540"/>
                    <a:pt x="1707215" y="171507"/>
                  </a:cubicBezTo>
                  <a:cubicBezTo>
                    <a:pt x="1741533" y="162927"/>
                    <a:pt x="1782560" y="159478"/>
                    <a:pt x="1807227" y="128644"/>
                  </a:cubicBezTo>
                  <a:cubicBezTo>
                    <a:pt x="1846662" y="79351"/>
                    <a:pt x="1830241" y="81964"/>
                    <a:pt x="1819315" y="86665"/>
                  </a:cubicBezTo>
                  <a:lnTo>
                    <a:pt x="1815299" y="88696"/>
                  </a:lnTo>
                  <a:lnTo>
                    <a:pt x="1829889" y="79745"/>
                  </a:lnTo>
                  <a:cubicBezTo>
                    <a:pt x="1837846" y="74697"/>
                    <a:pt x="1849023" y="67444"/>
                    <a:pt x="1864377" y="57207"/>
                  </a:cubicBezTo>
                  <a:cubicBezTo>
                    <a:pt x="1873902" y="42919"/>
                    <a:pt x="1879543" y="25071"/>
                    <a:pt x="1892952" y="14344"/>
                  </a:cubicBezTo>
                  <a:cubicBezTo>
                    <a:pt x="1911145" y="-209"/>
                    <a:pt x="1934478" y="-1678"/>
                    <a:pt x="1957669" y="1225"/>
                  </a:cubicBezTo>
                  <a:close/>
                </a:path>
              </a:pathLst>
            </a:custGeom>
            <a:blipFill>
              <a:blip r:embed="rId9"/>
              <a:tile tx="0" ty="0" sx="100000" sy="100000" flip="none" algn="tl"/>
            </a:blip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KẾT NỐI TRI THỨC</a:t>
              </a:r>
              <a:endParaRPr lang="en-US" sz="2400" b="1" dirty="0">
                <a:latin typeface="Times New Roman" panose="02020603050405020304" pitchFamily="18" charset="0"/>
                <a:cs typeface="Times New Roman" panose="02020603050405020304" pitchFamily="18" charset="0"/>
              </a:endParaRPr>
            </a:p>
          </p:txBody>
        </p:sp>
      </p:grpSp>
      <p:sp>
        <p:nvSpPr>
          <p:cNvPr id="93" name="5-Point Star 92"/>
          <p:cNvSpPr/>
          <p:nvPr/>
        </p:nvSpPr>
        <p:spPr>
          <a:xfrm>
            <a:off x="223781"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5-Point Star 93"/>
          <p:cNvSpPr/>
          <p:nvPr/>
        </p:nvSpPr>
        <p:spPr>
          <a:xfrm>
            <a:off x="1674294"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5-Point Star 94"/>
          <p:cNvSpPr/>
          <p:nvPr/>
        </p:nvSpPr>
        <p:spPr>
          <a:xfrm>
            <a:off x="3124808" y="33810"/>
            <a:ext cx="685800" cy="657225"/>
          </a:xfrm>
          <a:prstGeom prst="star5">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95"/>
          <p:cNvSpPr/>
          <p:nvPr/>
        </p:nvSpPr>
        <p:spPr>
          <a:xfrm>
            <a:off x="4500564" y="131392"/>
            <a:ext cx="2901668" cy="2643293"/>
          </a:xfrm>
          <a:custGeom>
            <a:avLst/>
            <a:gdLst>
              <a:gd name="connsiteX0" fmla="*/ 0 w 3616077"/>
              <a:gd name="connsiteY0" fmla="*/ 0 h 743857"/>
              <a:gd name="connsiteX1" fmla="*/ 3616077 w 3616077"/>
              <a:gd name="connsiteY1" fmla="*/ 0 h 743857"/>
              <a:gd name="connsiteX2" fmla="*/ 3616077 w 3616077"/>
              <a:gd name="connsiteY2" fmla="*/ 743857 h 743857"/>
              <a:gd name="connsiteX3" fmla="*/ 0 w 3616077"/>
              <a:gd name="connsiteY3" fmla="*/ 743857 h 743857"/>
              <a:gd name="connsiteX4" fmla="*/ 0 w 3616077"/>
              <a:gd name="connsiteY4" fmla="*/ 0 h 74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77" h="743857">
                <a:moveTo>
                  <a:pt x="0" y="0"/>
                </a:moveTo>
                <a:lnTo>
                  <a:pt x="3616077" y="0"/>
                </a:lnTo>
                <a:lnTo>
                  <a:pt x="3616077" y="743857"/>
                </a:lnTo>
                <a:lnTo>
                  <a:pt x="0" y="74385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203200" tIns="203200" rIns="203200" bIns="203200" numCol="1" spcCol="1270" anchor="ctr" anchorCtr="0">
            <a:noAutofit/>
          </a:bodyPr>
          <a:lstStyle/>
          <a:p>
            <a:pPr lvl="0" algn="ctr" defTabSz="3556000">
              <a:lnSpc>
                <a:spcPct val="90000"/>
              </a:lnSpc>
              <a:spcBef>
                <a:spcPct val="0"/>
              </a:spcBef>
              <a:spcAft>
                <a:spcPct val="35000"/>
              </a:spcAft>
            </a:pPr>
            <a:r>
              <a:rPr lang="en-US" sz="8000" kern="1200" dirty="0" smtClean="0">
                <a:solidFill>
                  <a:schemeClr val="bg1"/>
                </a:solidFill>
                <a:latin typeface="Brush Script MT" panose="03060802040406070304" pitchFamily="66" charset="0"/>
              </a:rPr>
              <a:t>THẾ</a:t>
            </a:r>
            <a:endParaRPr lang="en-US" sz="8000" kern="1200" dirty="0">
              <a:solidFill>
                <a:schemeClr val="bg1"/>
              </a:solidFill>
              <a:latin typeface="Brush Script MT" panose="03060802040406070304" pitchFamily="66" charset="0"/>
            </a:endParaRPr>
          </a:p>
        </p:txBody>
      </p:sp>
      <p:sp>
        <p:nvSpPr>
          <p:cNvPr id="97" name="Right Triangle 96"/>
          <p:cNvSpPr/>
          <p:nvPr/>
        </p:nvSpPr>
        <p:spPr>
          <a:xfrm rot="16200000">
            <a:off x="11236836" y="5918787"/>
            <a:ext cx="914400" cy="914400"/>
          </a:xfrm>
          <a:prstGeom prst="rtTriangle">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97"/>
          <p:cNvSpPr/>
          <p:nvPr/>
        </p:nvSpPr>
        <p:spPr>
          <a:xfrm>
            <a:off x="6619963" y="2373532"/>
            <a:ext cx="2640615" cy="1482299"/>
          </a:xfrm>
          <a:custGeom>
            <a:avLst/>
            <a:gdLst>
              <a:gd name="connsiteX0" fmla="*/ 1228725 w 1500188"/>
              <a:gd name="connsiteY0" fmla="*/ 0 h 757238"/>
              <a:gd name="connsiteX1" fmla="*/ 1257300 w 1500188"/>
              <a:gd name="connsiteY1" fmla="*/ 85725 h 757238"/>
              <a:gd name="connsiteX2" fmla="*/ 1300163 w 1500188"/>
              <a:gd name="connsiteY2" fmla="*/ 171450 h 757238"/>
              <a:gd name="connsiteX3" fmla="*/ 1314450 w 1500188"/>
              <a:gd name="connsiteY3" fmla="*/ 357188 h 757238"/>
              <a:gd name="connsiteX4" fmla="*/ 1371600 w 1500188"/>
              <a:gd name="connsiteY4" fmla="*/ 371475 h 757238"/>
              <a:gd name="connsiteX5" fmla="*/ 1414463 w 1500188"/>
              <a:gd name="connsiteY5" fmla="*/ 414338 h 757238"/>
              <a:gd name="connsiteX6" fmla="*/ 1443038 w 1500188"/>
              <a:gd name="connsiteY6" fmla="*/ 500063 h 757238"/>
              <a:gd name="connsiteX7" fmla="*/ 1457325 w 1500188"/>
              <a:gd name="connsiteY7" fmla="*/ 542925 h 757238"/>
              <a:gd name="connsiteX8" fmla="*/ 1500188 w 1500188"/>
              <a:gd name="connsiteY8" fmla="*/ 585788 h 757238"/>
              <a:gd name="connsiteX9" fmla="*/ 1485900 w 1500188"/>
              <a:gd name="connsiteY9" fmla="*/ 657225 h 757238"/>
              <a:gd name="connsiteX10" fmla="*/ 1443038 w 1500188"/>
              <a:gd name="connsiteY10" fmla="*/ 671513 h 757238"/>
              <a:gd name="connsiteX11" fmla="*/ 1143000 w 1500188"/>
              <a:gd name="connsiteY11" fmla="*/ 685800 h 757238"/>
              <a:gd name="connsiteX12" fmla="*/ 1057275 w 1500188"/>
              <a:gd name="connsiteY12" fmla="*/ 714375 h 757238"/>
              <a:gd name="connsiteX13" fmla="*/ 571500 w 1500188"/>
              <a:gd name="connsiteY13" fmla="*/ 742950 h 757238"/>
              <a:gd name="connsiteX14" fmla="*/ 500063 w 1500188"/>
              <a:gd name="connsiteY14" fmla="*/ 757238 h 757238"/>
              <a:gd name="connsiteX15" fmla="*/ 371475 w 1500188"/>
              <a:gd name="connsiteY15" fmla="*/ 728663 h 757238"/>
              <a:gd name="connsiteX16" fmla="*/ 300038 w 1500188"/>
              <a:gd name="connsiteY16" fmla="*/ 657225 h 757238"/>
              <a:gd name="connsiteX17" fmla="*/ 311446 w 1500188"/>
              <a:gd name="connsiteY17" fmla="*/ 635114 h 757238"/>
              <a:gd name="connsiteX18" fmla="*/ 322747 w 1500188"/>
              <a:gd name="connsiteY18" fmla="*/ 621454 h 757238"/>
              <a:gd name="connsiteX19" fmla="*/ 333508 w 1500188"/>
              <a:gd name="connsiteY19" fmla="*/ 632455 h 757238"/>
              <a:gd name="connsiteX20" fmla="*/ 357188 w 1500188"/>
              <a:gd name="connsiteY20" fmla="*/ 657225 h 757238"/>
              <a:gd name="connsiteX21" fmla="*/ 328613 w 1500188"/>
              <a:gd name="connsiteY21" fmla="*/ 600075 h 757238"/>
              <a:gd name="connsiteX22" fmla="*/ 328613 w 1500188"/>
              <a:gd name="connsiteY22" fmla="*/ 614363 h 757238"/>
              <a:gd name="connsiteX23" fmla="*/ 322747 w 1500188"/>
              <a:gd name="connsiteY23" fmla="*/ 621454 h 757238"/>
              <a:gd name="connsiteX24" fmla="*/ 305496 w 1500188"/>
              <a:gd name="connsiteY24" fmla="*/ 603817 h 757238"/>
              <a:gd name="connsiteX25" fmla="*/ 242888 w 1500188"/>
              <a:gd name="connsiteY25" fmla="*/ 557213 h 757238"/>
              <a:gd name="connsiteX26" fmla="*/ 157163 w 1500188"/>
              <a:gd name="connsiteY26" fmla="*/ 528638 h 757238"/>
              <a:gd name="connsiteX27" fmla="*/ 114300 w 1500188"/>
              <a:gd name="connsiteY27" fmla="*/ 500063 h 757238"/>
              <a:gd name="connsiteX28" fmla="*/ 71438 w 1500188"/>
              <a:gd name="connsiteY28" fmla="*/ 485775 h 757238"/>
              <a:gd name="connsiteX29" fmla="*/ 0 w 1500188"/>
              <a:gd name="connsiteY29" fmla="*/ 357188 h 757238"/>
              <a:gd name="connsiteX30" fmla="*/ 14288 w 1500188"/>
              <a:gd name="connsiteY30" fmla="*/ 257175 h 757238"/>
              <a:gd name="connsiteX31" fmla="*/ 100013 w 1500188"/>
              <a:gd name="connsiteY31" fmla="*/ 228600 h 757238"/>
              <a:gd name="connsiteX32" fmla="*/ 228600 w 1500188"/>
              <a:gd name="connsiteY32" fmla="*/ 128588 h 757238"/>
              <a:gd name="connsiteX33" fmla="*/ 242888 w 1500188"/>
              <a:gd name="connsiteY33" fmla="*/ 85725 h 757238"/>
              <a:gd name="connsiteX34" fmla="*/ 328613 w 1500188"/>
              <a:gd name="connsiteY34" fmla="*/ 142875 h 757238"/>
              <a:gd name="connsiteX35" fmla="*/ 400050 w 1500188"/>
              <a:gd name="connsiteY35" fmla="*/ 128588 h 757238"/>
              <a:gd name="connsiteX36" fmla="*/ 500063 w 1500188"/>
              <a:gd name="connsiteY36" fmla="*/ 28575 h 757238"/>
              <a:gd name="connsiteX37" fmla="*/ 571500 w 1500188"/>
              <a:gd name="connsiteY37" fmla="*/ 85725 h 757238"/>
              <a:gd name="connsiteX38" fmla="*/ 642938 w 1500188"/>
              <a:gd name="connsiteY38" fmla="*/ 171450 h 757238"/>
              <a:gd name="connsiteX39" fmla="*/ 685800 w 1500188"/>
              <a:gd name="connsiteY39" fmla="*/ 200025 h 757238"/>
              <a:gd name="connsiteX40" fmla="*/ 714375 w 1500188"/>
              <a:gd name="connsiteY40" fmla="*/ 242888 h 757238"/>
              <a:gd name="connsiteX41" fmla="*/ 800100 w 1500188"/>
              <a:gd name="connsiteY41" fmla="*/ 285750 h 757238"/>
              <a:gd name="connsiteX42" fmla="*/ 828675 w 1500188"/>
              <a:gd name="connsiteY42" fmla="*/ 242888 h 757238"/>
              <a:gd name="connsiteX43" fmla="*/ 871538 w 1500188"/>
              <a:gd name="connsiteY43" fmla="*/ 214313 h 757238"/>
              <a:gd name="connsiteX44" fmla="*/ 928688 w 1500188"/>
              <a:gd name="connsiteY44" fmla="*/ 128588 h 757238"/>
              <a:gd name="connsiteX45" fmla="*/ 957263 w 1500188"/>
              <a:gd name="connsiteY45" fmla="*/ 85725 h 757238"/>
              <a:gd name="connsiteX46" fmla="*/ 985838 w 1500188"/>
              <a:gd name="connsiteY46" fmla="*/ 42863 h 757238"/>
              <a:gd name="connsiteX47" fmla="*/ 1014413 w 1500188"/>
              <a:gd name="connsiteY47" fmla="*/ 85725 h 757238"/>
              <a:gd name="connsiteX48" fmla="*/ 1027317 w 1500188"/>
              <a:gd name="connsiteY48" fmla="*/ 126889 h 757238"/>
              <a:gd name="connsiteX49" fmla="*/ 1024732 w 1500188"/>
              <a:gd name="connsiteY49" fmla="*/ 123426 h 757238"/>
              <a:gd name="connsiteX50" fmla="*/ 1024348 w 1500188"/>
              <a:gd name="connsiteY50" fmla="*/ 122871 h 757238"/>
              <a:gd name="connsiteX51" fmla="*/ 1023323 w 1500188"/>
              <a:gd name="connsiteY51" fmla="*/ 121540 h 757238"/>
              <a:gd name="connsiteX52" fmla="*/ 1024732 w 1500188"/>
              <a:gd name="connsiteY52" fmla="*/ 123426 h 757238"/>
              <a:gd name="connsiteX53" fmla="*/ 1034348 w 1500188"/>
              <a:gd name="connsiteY53" fmla="*/ 137352 h 757238"/>
              <a:gd name="connsiteX54" fmla="*/ 1057275 w 1500188"/>
              <a:gd name="connsiteY54" fmla="*/ 171450 h 757238"/>
              <a:gd name="connsiteX55" fmla="*/ 1114425 w 1500188"/>
              <a:gd name="connsiteY55" fmla="*/ 157163 h 757238"/>
              <a:gd name="connsiteX56" fmla="*/ 1157288 w 1500188"/>
              <a:gd name="connsiteY56" fmla="*/ 71438 h 757238"/>
              <a:gd name="connsiteX57" fmla="*/ 1228725 w 1500188"/>
              <a:gd name="connsiteY57" fmla="*/ 0 h 7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00188" h="757238">
                <a:moveTo>
                  <a:pt x="1228725" y="0"/>
                </a:moveTo>
                <a:cubicBezTo>
                  <a:pt x="1238250" y="28575"/>
                  <a:pt x="1240592" y="60663"/>
                  <a:pt x="1257300" y="85725"/>
                </a:cubicBezTo>
                <a:cubicBezTo>
                  <a:pt x="1294229" y="141119"/>
                  <a:pt x="1280445" y="112298"/>
                  <a:pt x="1300163" y="171450"/>
                </a:cubicBezTo>
                <a:cubicBezTo>
                  <a:pt x="1304925" y="233363"/>
                  <a:pt x="1293565" y="298710"/>
                  <a:pt x="1314450" y="357188"/>
                </a:cubicBezTo>
                <a:cubicBezTo>
                  <a:pt x="1321054" y="375680"/>
                  <a:pt x="1354551" y="361733"/>
                  <a:pt x="1371600" y="371475"/>
                </a:cubicBezTo>
                <a:cubicBezTo>
                  <a:pt x="1389144" y="381500"/>
                  <a:pt x="1400175" y="400050"/>
                  <a:pt x="1414463" y="414338"/>
                </a:cubicBezTo>
                <a:lnTo>
                  <a:pt x="1443038" y="500063"/>
                </a:lnTo>
                <a:cubicBezTo>
                  <a:pt x="1447800" y="514350"/>
                  <a:pt x="1446676" y="532276"/>
                  <a:pt x="1457325" y="542925"/>
                </a:cubicBezTo>
                <a:lnTo>
                  <a:pt x="1500188" y="585788"/>
                </a:lnTo>
                <a:cubicBezTo>
                  <a:pt x="1495425" y="609600"/>
                  <a:pt x="1499370" y="637020"/>
                  <a:pt x="1485900" y="657225"/>
                </a:cubicBezTo>
                <a:cubicBezTo>
                  <a:pt x="1477546" y="669756"/>
                  <a:pt x="1458046" y="670262"/>
                  <a:pt x="1443038" y="671513"/>
                </a:cubicBezTo>
                <a:cubicBezTo>
                  <a:pt x="1343258" y="679828"/>
                  <a:pt x="1243013" y="681038"/>
                  <a:pt x="1143000" y="685800"/>
                </a:cubicBezTo>
                <a:cubicBezTo>
                  <a:pt x="1114425" y="695325"/>
                  <a:pt x="1087246" y="711378"/>
                  <a:pt x="1057275" y="714375"/>
                </a:cubicBezTo>
                <a:cubicBezTo>
                  <a:pt x="800569" y="740047"/>
                  <a:pt x="962221" y="726671"/>
                  <a:pt x="571500" y="742950"/>
                </a:cubicBezTo>
                <a:cubicBezTo>
                  <a:pt x="547688" y="747713"/>
                  <a:pt x="524347" y="757238"/>
                  <a:pt x="500063" y="757238"/>
                </a:cubicBezTo>
                <a:cubicBezTo>
                  <a:pt x="449777" y="757238"/>
                  <a:pt x="415674" y="743395"/>
                  <a:pt x="371475" y="728663"/>
                </a:cubicBezTo>
                <a:cubicBezTo>
                  <a:pt x="352425" y="715963"/>
                  <a:pt x="300038" y="688975"/>
                  <a:pt x="300038" y="657225"/>
                </a:cubicBezTo>
                <a:cubicBezTo>
                  <a:pt x="300038" y="648640"/>
                  <a:pt x="305262" y="641764"/>
                  <a:pt x="311446" y="635114"/>
                </a:cubicBezTo>
                <a:lnTo>
                  <a:pt x="322747" y="621454"/>
                </a:lnTo>
                <a:lnTo>
                  <a:pt x="333508" y="632455"/>
                </a:lnTo>
                <a:cubicBezTo>
                  <a:pt x="342213" y="641666"/>
                  <a:pt x="350195" y="650232"/>
                  <a:pt x="357188" y="657225"/>
                </a:cubicBezTo>
                <a:lnTo>
                  <a:pt x="328613" y="600075"/>
                </a:lnTo>
                <a:cubicBezTo>
                  <a:pt x="328613" y="604838"/>
                  <a:pt x="330743" y="610103"/>
                  <a:pt x="328613" y="614363"/>
                </a:cubicBezTo>
                <a:lnTo>
                  <a:pt x="322747" y="621454"/>
                </a:lnTo>
                <a:lnTo>
                  <a:pt x="305496" y="603817"/>
                </a:lnTo>
                <a:cubicBezTo>
                  <a:pt x="285734" y="584674"/>
                  <a:pt x="264152" y="566664"/>
                  <a:pt x="242888" y="557213"/>
                </a:cubicBezTo>
                <a:cubicBezTo>
                  <a:pt x="215363" y="544980"/>
                  <a:pt x="157163" y="528638"/>
                  <a:pt x="157163" y="528638"/>
                </a:cubicBezTo>
                <a:cubicBezTo>
                  <a:pt x="142875" y="519113"/>
                  <a:pt x="129659" y="507742"/>
                  <a:pt x="114300" y="500063"/>
                </a:cubicBezTo>
                <a:cubicBezTo>
                  <a:pt x="100830" y="493328"/>
                  <a:pt x="82087" y="496424"/>
                  <a:pt x="71438" y="485775"/>
                </a:cubicBezTo>
                <a:cubicBezTo>
                  <a:pt x="22311" y="436647"/>
                  <a:pt x="17967" y="411086"/>
                  <a:pt x="0" y="357188"/>
                </a:cubicBezTo>
                <a:cubicBezTo>
                  <a:pt x="4763" y="323850"/>
                  <a:pt x="-6387" y="283757"/>
                  <a:pt x="14288" y="257175"/>
                </a:cubicBezTo>
                <a:cubicBezTo>
                  <a:pt x="32780" y="233399"/>
                  <a:pt x="74951" y="245308"/>
                  <a:pt x="100013" y="228600"/>
                </a:cubicBezTo>
                <a:cubicBezTo>
                  <a:pt x="202550" y="160242"/>
                  <a:pt x="161454" y="195734"/>
                  <a:pt x="228600" y="128588"/>
                </a:cubicBezTo>
                <a:cubicBezTo>
                  <a:pt x="233363" y="114300"/>
                  <a:pt x="227979" y="83595"/>
                  <a:pt x="242888" y="85725"/>
                </a:cubicBezTo>
                <a:cubicBezTo>
                  <a:pt x="276886" y="90582"/>
                  <a:pt x="328613" y="142875"/>
                  <a:pt x="328613" y="142875"/>
                </a:cubicBezTo>
                <a:cubicBezTo>
                  <a:pt x="352425" y="138113"/>
                  <a:pt x="380881" y="143497"/>
                  <a:pt x="400050" y="128588"/>
                </a:cubicBezTo>
                <a:cubicBezTo>
                  <a:pt x="572000" y="-5151"/>
                  <a:pt x="377939" y="69284"/>
                  <a:pt x="500063" y="28575"/>
                </a:cubicBezTo>
                <a:cubicBezTo>
                  <a:pt x="563970" y="124437"/>
                  <a:pt x="488687" y="30516"/>
                  <a:pt x="571500" y="85725"/>
                </a:cubicBezTo>
                <a:cubicBezTo>
                  <a:pt x="641718" y="132537"/>
                  <a:pt x="590226" y="118738"/>
                  <a:pt x="642938" y="171450"/>
                </a:cubicBezTo>
                <a:cubicBezTo>
                  <a:pt x="655080" y="183592"/>
                  <a:pt x="671513" y="190500"/>
                  <a:pt x="685800" y="200025"/>
                </a:cubicBezTo>
                <a:cubicBezTo>
                  <a:pt x="695325" y="214313"/>
                  <a:pt x="702233" y="230746"/>
                  <a:pt x="714375" y="242888"/>
                </a:cubicBezTo>
                <a:cubicBezTo>
                  <a:pt x="742072" y="270585"/>
                  <a:pt x="765239" y="274130"/>
                  <a:pt x="800100" y="285750"/>
                </a:cubicBezTo>
                <a:cubicBezTo>
                  <a:pt x="809625" y="271463"/>
                  <a:pt x="816533" y="255030"/>
                  <a:pt x="828675" y="242888"/>
                </a:cubicBezTo>
                <a:cubicBezTo>
                  <a:pt x="840817" y="230746"/>
                  <a:pt x="860230" y="227236"/>
                  <a:pt x="871538" y="214313"/>
                </a:cubicBezTo>
                <a:cubicBezTo>
                  <a:pt x="894153" y="188467"/>
                  <a:pt x="909638" y="157163"/>
                  <a:pt x="928688" y="128588"/>
                </a:cubicBezTo>
                <a:lnTo>
                  <a:pt x="957263" y="85725"/>
                </a:lnTo>
                <a:lnTo>
                  <a:pt x="985838" y="42863"/>
                </a:lnTo>
                <a:cubicBezTo>
                  <a:pt x="995363" y="57150"/>
                  <a:pt x="1006734" y="70366"/>
                  <a:pt x="1014413" y="85725"/>
                </a:cubicBezTo>
                <a:cubicBezTo>
                  <a:pt x="1043989" y="144878"/>
                  <a:pt x="1034232" y="135600"/>
                  <a:pt x="1027317" y="126889"/>
                </a:cubicBezTo>
                <a:lnTo>
                  <a:pt x="1024732" y="123426"/>
                </a:lnTo>
                <a:lnTo>
                  <a:pt x="1024348" y="122871"/>
                </a:lnTo>
                <a:cubicBezTo>
                  <a:pt x="1022731" y="120595"/>
                  <a:pt x="1022608" y="120511"/>
                  <a:pt x="1023323" y="121540"/>
                </a:cubicBezTo>
                <a:lnTo>
                  <a:pt x="1024732" y="123426"/>
                </a:lnTo>
                <a:lnTo>
                  <a:pt x="1034348" y="137352"/>
                </a:lnTo>
                <a:cubicBezTo>
                  <a:pt x="1039616" y="145089"/>
                  <a:pt x="1047039" y="156096"/>
                  <a:pt x="1057275" y="171450"/>
                </a:cubicBezTo>
                <a:cubicBezTo>
                  <a:pt x="1076325" y="166688"/>
                  <a:pt x="1098087" y="168055"/>
                  <a:pt x="1114425" y="157163"/>
                </a:cubicBezTo>
                <a:cubicBezTo>
                  <a:pt x="1145133" y="136691"/>
                  <a:pt x="1143026" y="99962"/>
                  <a:pt x="1157288" y="71438"/>
                </a:cubicBezTo>
                <a:cubicBezTo>
                  <a:pt x="1181101" y="23812"/>
                  <a:pt x="1185862" y="28576"/>
                  <a:pt x="1228725" y="0"/>
                </a:cubicBezTo>
                <a:close/>
              </a:path>
            </a:pathLst>
          </a:custGeom>
          <a:blipFill>
            <a:blip r:embed="rId11"/>
            <a:tile tx="0" ty="0" sx="100000" sy="100000" flip="none" algn="tl"/>
          </a:blipFill>
          <a:ln>
            <a:noFill/>
          </a:ln>
          <a:effectLst>
            <a:glow rad="1016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Brush Script MT" panose="03060802040406070304" pitchFamily="66" charset="0"/>
              </a:rPr>
              <a:t>BÀI 7</a:t>
            </a:r>
            <a:endParaRPr lang="en-US" sz="3600" dirty="0">
              <a:latin typeface="Brush Script MT" panose="03060802040406070304" pitchFamily="66" charset="0"/>
            </a:endParaRPr>
          </a:p>
        </p:txBody>
      </p:sp>
    </p:spTree>
    <p:extLst>
      <p:ext uri="{BB962C8B-B14F-4D97-AF65-F5344CB8AC3E}">
        <p14:creationId xmlns:p14="http://schemas.microsoft.com/office/powerpoint/2010/main" val="5030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0" fill="hold"/>
                                        <p:tgtEl>
                                          <p:spTgt spid="96"/>
                                        </p:tgtEl>
                                        <p:attrNameLst>
                                          <p:attrName>ppt_w</p:attrName>
                                        </p:attrNameLst>
                                      </p:cBhvr>
                                      <p:tavLst>
                                        <p:tav tm="0">
                                          <p:val>
                                            <p:fltVal val="0"/>
                                          </p:val>
                                        </p:tav>
                                        <p:tav tm="100000">
                                          <p:val>
                                            <p:strVal val="#ppt_w"/>
                                          </p:val>
                                        </p:tav>
                                      </p:tavLst>
                                    </p:anim>
                                    <p:anim calcmode="lin" valueType="num">
                                      <p:cBhvr>
                                        <p:cTn id="8" dur="5000" fill="hold"/>
                                        <p:tgtEl>
                                          <p:spTgt spid="96"/>
                                        </p:tgtEl>
                                        <p:attrNameLst>
                                          <p:attrName>ppt_h</p:attrName>
                                        </p:attrNameLst>
                                      </p:cBhvr>
                                      <p:tavLst>
                                        <p:tav tm="0">
                                          <p:val>
                                            <p:fltVal val="0"/>
                                          </p:val>
                                        </p:tav>
                                        <p:tav tm="100000">
                                          <p:val>
                                            <p:strVal val="#ppt_h"/>
                                          </p:val>
                                        </p:tav>
                                      </p:tavLst>
                                    </p:anim>
                                    <p:anim calcmode="lin" valueType="num">
                                      <p:cBhvr>
                                        <p:cTn id="9" dur="5000" fill="hold"/>
                                        <p:tgtEl>
                                          <p:spTgt spid="96"/>
                                        </p:tgtEl>
                                        <p:attrNameLst>
                                          <p:attrName>style.rotation</p:attrName>
                                        </p:attrNameLst>
                                      </p:cBhvr>
                                      <p:tavLst>
                                        <p:tav tm="0">
                                          <p:val>
                                            <p:fltVal val="360"/>
                                          </p:val>
                                        </p:tav>
                                        <p:tav tm="100000">
                                          <p:val>
                                            <p:fltVal val="0"/>
                                          </p:val>
                                        </p:tav>
                                      </p:tavLst>
                                    </p:anim>
                                    <p:animEffect transition="in" filter="fade">
                                      <p:cBhvr>
                                        <p:cTn id="10" dur="5000"/>
                                        <p:tgtEl>
                                          <p:spTgt spid="96"/>
                                        </p:tgtEl>
                                      </p:cBhvr>
                                    </p:animEffect>
                                  </p:childTnLst>
                                </p:cTn>
                              </p:par>
                              <p:par>
                                <p:cTn id="11" presetID="49" presetClass="entr" presetSubtype="0" repeatCount="indefinite" decel="100000" fill="hold" grpId="0" nodeType="withEffect">
                                  <p:stCondLst>
                                    <p:cond delay="500"/>
                                  </p:stCondLst>
                                  <p:childTnLst>
                                    <p:set>
                                      <p:cBhvr>
                                        <p:cTn id="12" dur="1" fill="hold">
                                          <p:stCondLst>
                                            <p:cond delay="0"/>
                                          </p:stCondLst>
                                        </p:cTn>
                                        <p:tgtEl>
                                          <p:spTgt spid="78"/>
                                        </p:tgtEl>
                                        <p:attrNameLst>
                                          <p:attrName>style.visibility</p:attrName>
                                        </p:attrNameLst>
                                      </p:cBhvr>
                                      <p:to>
                                        <p:strVal val="visible"/>
                                      </p:to>
                                    </p:set>
                                    <p:anim calcmode="lin" valueType="num">
                                      <p:cBhvr>
                                        <p:cTn id="13" dur="5000" fill="hold"/>
                                        <p:tgtEl>
                                          <p:spTgt spid="78"/>
                                        </p:tgtEl>
                                        <p:attrNameLst>
                                          <p:attrName>ppt_w</p:attrName>
                                        </p:attrNameLst>
                                      </p:cBhvr>
                                      <p:tavLst>
                                        <p:tav tm="0">
                                          <p:val>
                                            <p:fltVal val="0"/>
                                          </p:val>
                                        </p:tav>
                                        <p:tav tm="100000">
                                          <p:val>
                                            <p:strVal val="#ppt_w"/>
                                          </p:val>
                                        </p:tav>
                                      </p:tavLst>
                                    </p:anim>
                                    <p:anim calcmode="lin" valueType="num">
                                      <p:cBhvr>
                                        <p:cTn id="14" dur="5000" fill="hold"/>
                                        <p:tgtEl>
                                          <p:spTgt spid="78"/>
                                        </p:tgtEl>
                                        <p:attrNameLst>
                                          <p:attrName>ppt_h</p:attrName>
                                        </p:attrNameLst>
                                      </p:cBhvr>
                                      <p:tavLst>
                                        <p:tav tm="0">
                                          <p:val>
                                            <p:fltVal val="0"/>
                                          </p:val>
                                        </p:tav>
                                        <p:tav tm="100000">
                                          <p:val>
                                            <p:strVal val="#ppt_h"/>
                                          </p:val>
                                        </p:tav>
                                      </p:tavLst>
                                    </p:anim>
                                    <p:anim calcmode="lin" valueType="num">
                                      <p:cBhvr>
                                        <p:cTn id="15" dur="5000" fill="hold"/>
                                        <p:tgtEl>
                                          <p:spTgt spid="78"/>
                                        </p:tgtEl>
                                        <p:attrNameLst>
                                          <p:attrName>style.rotation</p:attrName>
                                        </p:attrNameLst>
                                      </p:cBhvr>
                                      <p:tavLst>
                                        <p:tav tm="0">
                                          <p:val>
                                            <p:fltVal val="360"/>
                                          </p:val>
                                        </p:tav>
                                        <p:tav tm="100000">
                                          <p:val>
                                            <p:fltVal val="0"/>
                                          </p:val>
                                        </p:tav>
                                      </p:tavLst>
                                    </p:anim>
                                    <p:animEffect transition="in" filter="fade">
                                      <p:cBhvr>
                                        <p:cTn id="16" dur="5000"/>
                                        <p:tgtEl>
                                          <p:spTgt spid="78"/>
                                        </p:tgtEl>
                                      </p:cBhvr>
                                    </p:animEffect>
                                  </p:childTnLst>
                                </p:cTn>
                              </p:par>
                              <p:par>
                                <p:cTn id="17" presetID="49" presetClass="entr" presetSubtype="0" repeatCount="indefinite" decel="100000" fill="hold" grpId="0"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0" fill="hold"/>
                                        <p:tgtEl>
                                          <p:spTgt spid="80"/>
                                        </p:tgtEl>
                                        <p:attrNameLst>
                                          <p:attrName>ppt_w</p:attrName>
                                        </p:attrNameLst>
                                      </p:cBhvr>
                                      <p:tavLst>
                                        <p:tav tm="0">
                                          <p:val>
                                            <p:fltVal val="0"/>
                                          </p:val>
                                        </p:tav>
                                        <p:tav tm="100000">
                                          <p:val>
                                            <p:strVal val="#ppt_w"/>
                                          </p:val>
                                        </p:tav>
                                      </p:tavLst>
                                    </p:anim>
                                    <p:anim calcmode="lin" valueType="num">
                                      <p:cBhvr>
                                        <p:cTn id="20" dur="5000" fill="hold"/>
                                        <p:tgtEl>
                                          <p:spTgt spid="80"/>
                                        </p:tgtEl>
                                        <p:attrNameLst>
                                          <p:attrName>ppt_h</p:attrName>
                                        </p:attrNameLst>
                                      </p:cBhvr>
                                      <p:tavLst>
                                        <p:tav tm="0">
                                          <p:val>
                                            <p:fltVal val="0"/>
                                          </p:val>
                                        </p:tav>
                                        <p:tav tm="100000">
                                          <p:val>
                                            <p:strVal val="#ppt_h"/>
                                          </p:val>
                                        </p:tav>
                                      </p:tavLst>
                                    </p:anim>
                                    <p:anim calcmode="lin" valueType="num">
                                      <p:cBhvr>
                                        <p:cTn id="21" dur="5000" fill="hold"/>
                                        <p:tgtEl>
                                          <p:spTgt spid="80"/>
                                        </p:tgtEl>
                                        <p:attrNameLst>
                                          <p:attrName>style.rotation</p:attrName>
                                        </p:attrNameLst>
                                      </p:cBhvr>
                                      <p:tavLst>
                                        <p:tav tm="0">
                                          <p:val>
                                            <p:fltVal val="360"/>
                                          </p:val>
                                        </p:tav>
                                        <p:tav tm="100000">
                                          <p:val>
                                            <p:fltVal val="0"/>
                                          </p:val>
                                        </p:tav>
                                      </p:tavLst>
                                    </p:anim>
                                    <p:animEffect transition="in" filter="fade">
                                      <p:cBhvr>
                                        <p:cTn id="22" dur="5000"/>
                                        <p:tgtEl>
                                          <p:spTgt spid="80"/>
                                        </p:tgtEl>
                                      </p:cBhvr>
                                    </p:animEffect>
                                  </p:childTnLst>
                                </p:cTn>
                              </p:par>
                              <p:par>
                                <p:cTn id="23" presetID="49" presetClass="entr" presetSubtype="0" repeatCount="indefinite" decel="100000" fill="hold" grpId="0" nodeType="withEffect">
                                  <p:stCondLst>
                                    <p:cond delay="500"/>
                                  </p:stCondLst>
                                  <p:childTnLst>
                                    <p:set>
                                      <p:cBhvr>
                                        <p:cTn id="24" dur="1" fill="hold">
                                          <p:stCondLst>
                                            <p:cond delay="0"/>
                                          </p:stCondLst>
                                        </p:cTn>
                                        <p:tgtEl>
                                          <p:spTgt spid="82"/>
                                        </p:tgtEl>
                                        <p:attrNameLst>
                                          <p:attrName>style.visibility</p:attrName>
                                        </p:attrNameLst>
                                      </p:cBhvr>
                                      <p:to>
                                        <p:strVal val="visible"/>
                                      </p:to>
                                    </p:set>
                                    <p:anim calcmode="lin" valueType="num">
                                      <p:cBhvr>
                                        <p:cTn id="25" dur="5000" fill="hold"/>
                                        <p:tgtEl>
                                          <p:spTgt spid="82"/>
                                        </p:tgtEl>
                                        <p:attrNameLst>
                                          <p:attrName>ppt_w</p:attrName>
                                        </p:attrNameLst>
                                      </p:cBhvr>
                                      <p:tavLst>
                                        <p:tav tm="0">
                                          <p:val>
                                            <p:fltVal val="0"/>
                                          </p:val>
                                        </p:tav>
                                        <p:tav tm="100000">
                                          <p:val>
                                            <p:strVal val="#ppt_w"/>
                                          </p:val>
                                        </p:tav>
                                      </p:tavLst>
                                    </p:anim>
                                    <p:anim calcmode="lin" valueType="num">
                                      <p:cBhvr>
                                        <p:cTn id="26" dur="5000" fill="hold"/>
                                        <p:tgtEl>
                                          <p:spTgt spid="82"/>
                                        </p:tgtEl>
                                        <p:attrNameLst>
                                          <p:attrName>ppt_h</p:attrName>
                                        </p:attrNameLst>
                                      </p:cBhvr>
                                      <p:tavLst>
                                        <p:tav tm="0">
                                          <p:val>
                                            <p:fltVal val="0"/>
                                          </p:val>
                                        </p:tav>
                                        <p:tav tm="100000">
                                          <p:val>
                                            <p:strVal val="#ppt_h"/>
                                          </p:val>
                                        </p:tav>
                                      </p:tavLst>
                                    </p:anim>
                                    <p:anim calcmode="lin" valueType="num">
                                      <p:cBhvr>
                                        <p:cTn id="27" dur="5000" fill="hold"/>
                                        <p:tgtEl>
                                          <p:spTgt spid="82"/>
                                        </p:tgtEl>
                                        <p:attrNameLst>
                                          <p:attrName>style.rotation</p:attrName>
                                        </p:attrNameLst>
                                      </p:cBhvr>
                                      <p:tavLst>
                                        <p:tav tm="0">
                                          <p:val>
                                            <p:fltVal val="360"/>
                                          </p:val>
                                        </p:tav>
                                        <p:tav tm="100000">
                                          <p:val>
                                            <p:fltVal val="0"/>
                                          </p:val>
                                        </p:tav>
                                      </p:tavLst>
                                    </p:anim>
                                    <p:animEffect transition="in" filter="fade">
                                      <p:cBhvr>
                                        <p:cTn id="28" dur="5000"/>
                                        <p:tgtEl>
                                          <p:spTgt spid="82"/>
                                        </p:tgtEl>
                                      </p:cBhvr>
                                    </p:animEffect>
                                  </p:childTnLst>
                                </p:cTn>
                              </p:par>
                              <p:par>
                                <p:cTn id="29" presetID="6" presetClass="emph" presetSubtype="0" repeatCount="indefinite" fill="hold" grpId="0" nodeType="withEffect">
                                  <p:stCondLst>
                                    <p:cond delay="500"/>
                                  </p:stCondLst>
                                  <p:childTnLst>
                                    <p:animScale>
                                      <p:cBhvr>
                                        <p:cTn id="30" dur="5000" fill="hold"/>
                                        <p:tgtEl>
                                          <p:spTgt spid="98"/>
                                        </p:tgtEl>
                                      </p:cBhvr>
                                      <p:by x="150000" y="150000"/>
                                    </p:animScale>
                                  </p:childTnLst>
                                </p:cTn>
                              </p:par>
                            </p:childTnLst>
                          </p:cTn>
                        </p:par>
                        <p:par>
                          <p:cTn id="31" fill="hold">
                            <p:stCondLst>
                              <p:cond delay="5500"/>
                            </p:stCondLst>
                            <p:childTnLst>
                              <p:par>
                                <p:cTn id="32" presetID="1" presetClass="exit" presetSubtype="0" fill="hold" nodeType="afterEffect">
                                  <p:stCondLst>
                                    <p:cond delay="1000"/>
                                  </p:stCondLst>
                                  <p:childTnLst>
                                    <p:set>
                                      <p:cBhvr>
                                        <p:cTn id="33" dur="1" fill="hold">
                                          <p:stCondLst>
                                            <p:cond delay="0"/>
                                          </p:stCondLst>
                                        </p:cTn>
                                        <p:tgtEl>
                                          <p:spTgt spid="75"/>
                                        </p:tgtEl>
                                        <p:attrNameLst>
                                          <p:attrName>style.visibility</p:attrName>
                                        </p:attrNameLst>
                                      </p:cBhvr>
                                      <p:to>
                                        <p:strVal val="hidden"/>
                                      </p:to>
                                    </p:set>
                                  </p:childTnLst>
                                </p:cTn>
                              </p:par>
                            </p:childTnLst>
                          </p:cTn>
                        </p:par>
                        <p:par>
                          <p:cTn id="34" fill="hold">
                            <p:stCondLst>
                              <p:cond delay="6500"/>
                            </p:stCondLst>
                            <p:childTnLst>
                              <p:par>
                                <p:cTn id="35" presetID="1" presetClass="exit" presetSubtype="0" fill="hold" nodeType="afterEffect">
                                  <p:stCondLst>
                                    <p:cond delay="1000"/>
                                  </p:stCondLst>
                                  <p:childTnLst>
                                    <p:set>
                                      <p:cBhvr>
                                        <p:cTn id="36" dur="1" fill="hold">
                                          <p:stCondLst>
                                            <p:cond delay="0"/>
                                          </p:stCondLst>
                                        </p:cTn>
                                        <p:tgtEl>
                                          <p:spTgt spid="77"/>
                                        </p:tgtEl>
                                        <p:attrNameLst>
                                          <p:attrName>style.visibility</p:attrName>
                                        </p:attrNameLst>
                                      </p:cBhvr>
                                      <p:to>
                                        <p:strVal val="hidden"/>
                                      </p:to>
                                    </p:set>
                                  </p:childTnLst>
                                </p:cTn>
                              </p:par>
                            </p:childTnLst>
                          </p:cTn>
                        </p:par>
                        <p:par>
                          <p:cTn id="37" fill="hold">
                            <p:stCondLst>
                              <p:cond delay="7500"/>
                            </p:stCondLst>
                            <p:childTnLst>
                              <p:par>
                                <p:cTn id="38" presetID="1" presetClass="exit" presetSubtype="0" fill="hold" nodeType="afterEffect">
                                  <p:stCondLst>
                                    <p:cond delay="1000"/>
                                  </p:stCondLst>
                                  <p:childTnLst>
                                    <p:set>
                                      <p:cBhvr>
                                        <p:cTn id="39" dur="1" fill="hold">
                                          <p:stCondLst>
                                            <p:cond delay="0"/>
                                          </p:stCondLst>
                                        </p:cTn>
                                        <p:tgtEl>
                                          <p:spTgt spid="81"/>
                                        </p:tgtEl>
                                        <p:attrNameLst>
                                          <p:attrName>style.visibility</p:attrName>
                                        </p:attrNameLst>
                                      </p:cBhvr>
                                      <p:to>
                                        <p:strVal val="hidden"/>
                                      </p:to>
                                    </p:set>
                                  </p:childTnLst>
                                </p:cTn>
                              </p:par>
                            </p:childTnLst>
                          </p:cTn>
                        </p:par>
                        <p:par>
                          <p:cTn id="40" fill="hold">
                            <p:stCondLst>
                              <p:cond delay="8500"/>
                            </p:stCondLst>
                            <p:childTnLst>
                              <p:par>
                                <p:cTn id="41" presetID="1" presetClass="exit" presetSubtype="0" fill="hold" nodeType="afterEffect">
                                  <p:stCondLst>
                                    <p:cond delay="100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0" grpId="0" animBg="1"/>
      <p:bldP spid="82" grpId="0" animBg="1"/>
      <p:bldP spid="96" grpId="0" animBg="1"/>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359954" y="1063642"/>
            <a:ext cx="60960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Nhân vật Thạch </a:t>
            </a: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08709" y="1498162"/>
            <a:ext cx="8090676" cy="587853"/>
          </a:xfrm>
          <a:prstGeom prst="rect">
            <a:avLst/>
          </a:prstGeom>
        </p:spPr>
        <p:txBody>
          <a:bodyPr wrap="none">
            <a:spAutoFit/>
          </a:bodyPr>
          <a:lstStyle/>
          <a:p>
            <a:pPr>
              <a:lnSpc>
                <a:spcPct val="115000"/>
              </a:lnSpc>
              <a:spcAft>
                <a:spcPts val="0"/>
              </a:spcAft>
            </a:pPr>
            <a:r>
              <a:rPr lang="nl-NL" sz="2800" b="1" i="1" dirty="0">
                <a:latin typeface="Times New Roman" panose="02020603050405020304" pitchFamily="18" charset="0"/>
                <a:ea typeface="Times New Roman" panose="02020603050405020304" pitchFamily="18" charset="0"/>
              </a:rPr>
              <a:t>2.2. Những thử thách và chiến công của Thạch Sanh</a:t>
            </a:r>
            <a:endParaRPr lang="en-US" sz="2800" dirty="0">
              <a:effectLst/>
              <a:latin typeface="Times New Roman" panose="02020603050405020304" pitchFamily="18" charset="0"/>
              <a:ea typeface="Times New Roman" panose="02020603050405020304" pitchFamily="18" charset="0"/>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HOẠT ĐỘNG NHÓM</a:t>
            </a:r>
            <a:endParaRPr lang="en-US" sz="32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9"/>
          <a:stretch>
            <a:fillRect/>
          </a:stretch>
        </p:blipFill>
        <p:spPr>
          <a:xfrm>
            <a:off x="2453482" y="2899801"/>
            <a:ext cx="5048249" cy="3161077"/>
          </a:xfrm>
          <a:prstGeom prst="rect">
            <a:avLst/>
          </a:prstGeom>
        </p:spPr>
      </p:pic>
      <p:pic>
        <p:nvPicPr>
          <p:cNvPr id="11" name="Picture 10"/>
          <p:cNvPicPr>
            <a:picLocks noChangeAspect="1"/>
          </p:cNvPicPr>
          <p:nvPr/>
        </p:nvPicPr>
        <p:blipFill>
          <a:blip r:embed="rId10"/>
          <a:stretch>
            <a:fillRect/>
          </a:stretch>
        </p:blipFill>
        <p:spPr>
          <a:xfrm>
            <a:off x="1600200" y="3311288"/>
            <a:ext cx="853282" cy="479971"/>
          </a:xfrm>
          <a:prstGeom prst="rect">
            <a:avLst/>
          </a:prstGeom>
        </p:spPr>
      </p:pic>
      <p:pic>
        <p:nvPicPr>
          <p:cNvPr id="20" name="Picture 19"/>
          <p:cNvPicPr>
            <a:picLocks noChangeAspect="1"/>
          </p:cNvPicPr>
          <p:nvPr/>
        </p:nvPicPr>
        <p:blipFill>
          <a:blip r:embed="rId10"/>
          <a:stretch>
            <a:fillRect/>
          </a:stretch>
        </p:blipFill>
        <p:spPr>
          <a:xfrm>
            <a:off x="1600200" y="5054152"/>
            <a:ext cx="853282" cy="479971"/>
          </a:xfrm>
          <a:prstGeom prst="rect">
            <a:avLst/>
          </a:prstGeom>
        </p:spPr>
      </p:pic>
      <p:sp>
        <p:nvSpPr>
          <p:cNvPr id="12" name="Rectangle 11"/>
          <p:cNvSpPr/>
          <p:nvPr/>
        </p:nvSpPr>
        <p:spPr>
          <a:xfrm>
            <a:off x="7575551" y="2205341"/>
            <a:ext cx="4168774" cy="36933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wrap="square">
            <a:spAutoFit/>
          </a:bodyPr>
          <a:lstStyle/>
          <a:p>
            <a:pPr algn="just">
              <a:spcAft>
                <a:spcPts val="0"/>
              </a:spcAft>
            </a:pPr>
            <a:r>
              <a:rPr lang="vi-VN" sz="2600" b="1" i="1" dirty="0">
                <a:latin typeface="Times New Roman" panose="02020603050405020304" pitchFamily="18" charset="0"/>
                <a:ea typeface="Calibri" panose="020F0502020204030204" pitchFamily="34" charset="0"/>
              </a:rPr>
              <a:t>* Vòng chuyên sâu  (</a:t>
            </a:r>
            <a:r>
              <a:rPr lang="en-US" sz="2600" b="1" i="1" dirty="0">
                <a:latin typeface="Times New Roman" panose="02020603050405020304" pitchFamily="18" charset="0"/>
                <a:ea typeface="Calibri" panose="020F0502020204030204" pitchFamily="34" charset="0"/>
              </a:rPr>
              <a:t>5</a:t>
            </a:r>
            <a:r>
              <a:rPr lang="vi-VN" sz="2600" b="1" i="1" dirty="0">
                <a:latin typeface="Times New Roman" panose="02020603050405020304" pitchFamily="18" charset="0"/>
                <a:ea typeface="Calibri" panose="020F0502020204030204" pitchFamily="34" charset="0"/>
              </a:rPr>
              <a:t> phút)</a:t>
            </a:r>
            <a:endParaRPr lang="en-US" sz="2600" dirty="0">
              <a:latin typeface="Times New Roman" panose="02020603050405020304" pitchFamily="18" charset="0"/>
              <a:ea typeface="Calibri" panose="020F0502020204030204" pitchFamily="34" charset="0"/>
            </a:endParaRPr>
          </a:p>
          <a:p>
            <a:pPr algn="just">
              <a:spcAft>
                <a:spcPts val="0"/>
              </a:spcAft>
            </a:pPr>
            <a:r>
              <a:rPr lang="vi-VN" sz="2600" dirty="0">
                <a:latin typeface="Times New Roman" panose="02020603050405020304" pitchFamily="18" charset="0"/>
                <a:ea typeface="Calibri" panose="020F0502020204030204" pitchFamily="34" charset="0"/>
              </a:rPr>
              <a:t>- Chia lớp ra làm 3 nhóm hoặc 6 nhóm:</a:t>
            </a:r>
            <a:endParaRPr lang="en-US" sz="2600" dirty="0">
              <a:latin typeface="Times New Roman" panose="02020603050405020304" pitchFamily="18" charset="0"/>
              <a:ea typeface="Calibri" panose="020F0502020204030204" pitchFamily="34" charset="0"/>
            </a:endParaRPr>
          </a:p>
          <a:p>
            <a:pPr marL="285750" indent="-285750">
              <a:buFontTx/>
              <a:buChar char="-"/>
            </a:pPr>
            <a:r>
              <a:rPr lang="vi-VN" sz="2600" dirty="0" smtClean="0">
                <a:latin typeface="Times New Roman" panose="02020603050405020304" pitchFamily="18" charset="0"/>
                <a:ea typeface="Times New Roman" panose="02020603050405020304" pitchFamily="18" charset="0"/>
              </a:rPr>
              <a:t>Yêu </a:t>
            </a:r>
            <a:r>
              <a:rPr lang="vi-VN" sz="2600" dirty="0">
                <a:latin typeface="Times New Roman" panose="02020603050405020304" pitchFamily="18" charset="0"/>
                <a:ea typeface="Times New Roman" panose="02020603050405020304" pitchFamily="18" charset="0"/>
              </a:rPr>
              <a:t>cầu các em ở mỗi nhóm đánh số 1,2,3… (nếu 3 nhóm) hoặc 1,2,3,4,5,6 (nếu 6 nhóm</a:t>
            </a:r>
            <a:r>
              <a:rPr lang="vi-VN" sz="2600" dirty="0" smtClean="0">
                <a:latin typeface="Times New Roman" panose="02020603050405020304" pitchFamily="18" charset="0"/>
                <a:ea typeface="Times New Roman" panose="02020603050405020304" pitchFamily="18" charset="0"/>
              </a:rPr>
              <a:t>)...</a:t>
            </a:r>
            <a:endParaRPr lang="en-US" sz="2600" dirty="0" smtClean="0">
              <a:latin typeface="Times New Roman" panose="02020603050405020304" pitchFamily="18" charset="0"/>
              <a:ea typeface="Times New Roman" panose="02020603050405020304" pitchFamily="18" charset="0"/>
            </a:endParaRPr>
          </a:p>
          <a:p>
            <a:pPr marL="285750" indent="-285750">
              <a:buFontTx/>
              <a:buChar char="-"/>
            </a:pPr>
            <a:r>
              <a:rPr lang="en-US" sz="2600" dirty="0" err="1" smtClean="0">
                <a:latin typeface="Times New Roman" panose="02020603050405020304" pitchFamily="18" charset="0"/>
              </a:rPr>
              <a:t>Hoàn</a:t>
            </a:r>
            <a:r>
              <a:rPr lang="en-US" sz="2600" dirty="0" smtClean="0">
                <a:latin typeface="Times New Roman" panose="02020603050405020304" pitchFamily="18" charset="0"/>
              </a:rPr>
              <a:t> </a:t>
            </a:r>
            <a:r>
              <a:rPr lang="en-US" sz="2600" dirty="0" err="1" smtClean="0">
                <a:latin typeface="Times New Roman" panose="02020603050405020304" pitchFamily="18" charset="0"/>
              </a:rPr>
              <a:t>thành</a:t>
            </a:r>
            <a:r>
              <a:rPr lang="en-US" sz="2600" dirty="0" smtClean="0">
                <a:latin typeface="Times New Roman" panose="02020603050405020304" pitchFamily="18" charset="0"/>
              </a:rPr>
              <a:t> </a:t>
            </a:r>
            <a:r>
              <a:rPr lang="en-US" sz="2600" dirty="0" err="1" smtClean="0">
                <a:latin typeface="Times New Roman" panose="02020603050405020304" pitchFamily="18" charset="0"/>
              </a:rPr>
              <a:t>phiếu</a:t>
            </a:r>
            <a:r>
              <a:rPr lang="en-US" sz="2600" dirty="0" smtClean="0">
                <a:latin typeface="Times New Roman" panose="02020603050405020304" pitchFamily="18" charset="0"/>
              </a:rPr>
              <a:t> </a:t>
            </a:r>
            <a:r>
              <a:rPr lang="en-US" sz="2600" dirty="0" err="1" smtClean="0">
                <a:latin typeface="Times New Roman" panose="02020603050405020304" pitchFamily="18" charset="0"/>
              </a:rPr>
              <a:t>học</a:t>
            </a:r>
            <a:r>
              <a:rPr lang="en-US" sz="2600" dirty="0" smtClean="0">
                <a:latin typeface="Times New Roman" panose="02020603050405020304" pitchFamily="18" charset="0"/>
              </a:rPr>
              <a:t> </a:t>
            </a:r>
            <a:r>
              <a:rPr lang="en-US" sz="2600" dirty="0" err="1" smtClean="0">
                <a:latin typeface="Times New Roman" panose="02020603050405020304" pitchFamily="18" charset="0"/>
              </a:rPr>
              <a:t>tập</a:t>
            </a:r>
            <a:r>
              <a:rPr lang="en-US" sz="2600" dirty="0" smtClean="0">
                <a:latin typeface="Times New Roman" panose="02020603050405020304" pitchFamily="18" charset="0"/>
              </a:rPr>
              <a:t> 01</a:t>
            </a:r>
            <a:endParaRPr lang="en-US" sz="2600" dirty="0"/>
          </a:p>
        </p:txBody>
      </p:sp>
    </p:spTree>
    <p:extLst>
      <p:ext uri="{BB962C8B-B14F-4D97-AF65-F5344CB8AC3E}">
        <p14:creationId xmlns:p14="http://schemas.microsoft.com/office/powerpoint/2010/main" val="3338777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359954" y="1063642"/>
            <a:ext cx="60960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Nhân vật Thạch </a:t>
            </a: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08709" y="1498162"/>
            <a:ext cx="809067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Những thử thách và chiến công của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011622884"/>
              </p:ext>
            </p:extLst>
          </p:nvPr>
        </p:nvGraphicFramePr>
        <p:xfrm>
          <a:off x="6696843" y="2860247"/>
          <a:ext cx="4847457" cy="3154680"/>
        </p:xfrm>
        <a:graphic>
          <a:graphicData uri="http://schemas.openxmlformats.org/drawingml/2006/table">
            <a:tbl>
              <a:tblPr firstRow="1" firstCol="1" bandRow="1" bandCol="1"/>
              <a:tblGrid>
                <a:gridCol w="2423234">
                  <a:extLst>
                    <a:ext uri="{9D8B030D-6E8A-4147-A177-3AD203B41FA5}">
                      <a16:colId xmlns:a16="http://schemas.microsoft.com/office/drawing/2014/main" val="4260834834"/>
                    </a:ext>
                  </a:extLst>
                </a:gridCol>
                <a:gridCol w="2424223">
                  <a:extLst>
                    <a:ext uri="{9D8B030D-6E8A-4147-A177-3AD203B41FA5}">
                      <a16:colId xmlns:a16="http://schemas.microsoft.com/office/drawing/2014/main" val="1251864932"/>
                    </a:ext>
                  </a:extLst>
                </a:gridCol>
              </a:tblGrid>
              <a:tr h="0">
                <a:tc>
                  <a:txBody>
                    <a:bodyPr/>
                    <a:lstStyle/>
                    <a:p>
                      <a:pPr algn="just">
                        <a:lnSpc>
                          <a:spcPct val="115000"/>
                        </a:lnSpc>
                        <a:spcAft>
                          <a:spcPts val="0"/>
                        </a:spcAft>
                      </a:pPr>
                      <a:r>
                        <a:rPr lang="nl-NL" sz="3600" dirty="0">
                          <a:effectLst/>
                          <a:latin typeface="Times New Roman" panose="02020603050405020304" pitchFamily="18" charset="0"/>
                          <a:ea typeface="Times New Roman" panose="02020603050405020304" pitchFamily="18" charset="0"/>
                        </a:rPr>
                        <a:t>Thử thách</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3600">
                          <a:effectLst/>
                          <a:latin typeface="Times New Roman" panose="02020603050405020304" pitchFamily="18" charset="0"/>
                          <a:ea typeface="Times New Roman" panose="02020603050405020304" pitchFamily="18" charset="0"/>
                        </a:rPr>
                        <a:t>Chiến công</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237301"/>
                  </a:ext>
                </a:extLst>
              </a:tr>
              <a:tr h="73025">
                <a:tc>
                  <a:txBody>
                    <a:bodyPr/>
                    <a:lstStyle/>
                    <a:p>
                      <a:pPr algn="just">
                        <a:lnSpc>
                          <a:spcPct val="115000"/>
                        </a:lnSpc>
                        <a:spcAft>
                          <a:spcPts val="0"/>
                        </a:spcAft>
                      </a:pPr>
                      <a:r>
                        <a:rPr lang="nl-NL" sz="3600" dirty="0">
                          <a:effectLst/>
                          <a:latin typeface="Times New Roman" panose="02020603050405020304" pitchFamily="18" charset="0"/>
                          <a:ea typeface="Times New Roman" panose="02020603050405020304" pitchFamily="18" charset="0"/>
                        </a:rPr>
                        <a:t>-Lần 1:</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3600" i="1" dirty="0">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214804"/>
                  </a:ext>
                </a:extLst>
              </a:tr>
              <a:tr h="100965">
                <a:tc>
                  <a:txBody>
                    <a:bodyPr/>
                    <a:lstStyle/>
                    <a:p>
                      <a:pPr algn="just">
                        <a:lnSpc>
                          <a:spcPct val="115000"/>
                        </a:lnSpc>
                        <a:spcAft>
                          <a:spcPts val="0"/>
                        </a:spcAft>
                      </a:pPr>
                      <a:r>
                        <a:rPr lang="nl-NL" sz="3600">
                          <a:effectLst/>
                          <a:latin typeface="Times New Roman" panose="02020603050405020304" pitchFamily="18" charset="0"/>
                          <a:ea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3600" i="1" dirty="0">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826255"/>
                  </a:ext>
                </a:extLst>
              </a:tr>
              <a:tr h="94615">
                <a:tc>
                  <a:txBody>
                    <a:bodyPr/>
                    <a:lstStyle/>
                    <a:p>
                      <a:pPr algn="just">
                        <a:lnSpc>
                          <a:spcPct val="115000"/>
                        </a:lnSpc>
                        <a:spcAft>
                          <a:spcPts val="0"/>
                        </a:spcAft>
                      </a:pPr>
                      <a:r>
                        <a:rPr lang="nl-NL" sz="3600">
                          <a:effectLst/>
                          <a:latin typeface="Times New Roman" panose="02020603050405020304" pitchFamily="18" charset="0"/>
                          <a:ea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3600" i="1" dirty="0">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6711830"/>
                  </a:ext>
                </a:extLst>
              </a:tr>
              <a:tr h="0">
                <a:tc>
                  <a:txBody>
                    <a:bodyPr/>
                    <a:lstStyle/>
                    <a:p>
                      <a:pPr algn="just">
                        <a:lnSpc>
                          <a:spcPct val="115000"/>
                        </a:lnSpc>
                        <a:spcAft>
                          <a:spcPts val="0"/>
                        </a:spcAft>
                      </a:pPr>
                      <a:r>
                        <a:rPr lang="nl-NL" sz="3600" dirty="0">
                          <a:effectLst/>
                          <a:latin typeface="Times New Roman" panose="02020603050405020304" pitchFamily="18" charset="0"/>
                          <a:ea typeface="Times New Roman" panose="02020603050405020304" pitchFamily="18" charset="0"/>
                        </a:rPr>
                        <a:t>Nhận xét:</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nl-NL" sz="3600" dirty="0">
                          <a:effectLst/>
                          <a:latin typeface="Times New Roman" panose="02020603050405020304" pitchFamily="18" charset="0"/>
                          <a:ea typeface="Times New Roman" panose="02020603050405020304" pitchFamily="18" charset="0"/>
                        </a:rPr>
                        <a:t>Nhận xét:</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713054"/>
                  </a:ext>
                </a:extLst>
              </a:tr>
            </a:tbl>
          </a:graphicData>
        </a:graphic>
      </p:graphicFrame>
      <p:pic>
        <p:nvPicPr>
          <p:cNvPr id="13" name="Picture 12"/>
          <p:cNvPicPr>
            <a:picLocks noChangeAspect="1"/>
          </p:cNvPicPr>
          <p:nvPr/>
        </p:nvPicPr>
        <p:blipFill>
          <a:blip r:embed="rId9"/>
          <a:stretch>
            <a:fillRect/>
          </a:stretch>
        </p:blipFill>
        <p:spPr>
          <a:xfrm>
            <a:off x="359954" y="2482075"/>
            <a:ext cx="6096000" cy="3777595"/>
          </a:xfrm>
          <a:prstGeom prst="rect">
            <a:avLst/>
          </a:prstGeom>
        </p:spPr>
      </p:pic>
      <p:sp>
        <p:nvSpPr>
          <p:cNvPr id="22" name="Rectangle 21"/>
          <p:cNvSpPr/>
          <p:nvPr/>
        </p:nvSpPr>
        <p:spPr>
          <a:xfrm>
            <a:off x="1481522" y="3333430"/>
            <a:ext cx="4138613" cy="2530180"/>
          </a:xfrm>
          <a:prstGeom prst="rect">
            <a:avLst/>
          </a:prstGeom>
        </p:spPr>
        <p:txBody>
          <a:bodyPr wrap="square">
            <a:spAutoFit/>
          </a:bodyPr>
          <a:lstStyle/>
          <a:p>
            <a:pPr algn="just">
              <a:lnSpc>
                <a:spcPct val="115000"/>
              </a:lnSpc>
              <a:spcAft>
                <a:spcPts val="0"/>
              </a:spcAft>
            </a:pPr>
            <a:r>
              <a:rPr lang="nl-NL" sz="2800" i="1" dirty="0">
                <a:latin typeface="Times New Roman" panose="02020603050405020304" pitchFamily="18" charset="0"/>
                <a:ea typeface="Times New Roman" panose="02020603050405020304" pitchFamily="18" charset="0"/>
              </a:rPr>
              <a:t>Thạch Sanh trải qua mấy lần thử thách ? Chiến công chàng đạt được ?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nl-NL" sz="2800" i="1" dirty="0">
                <a:latin typeface="Times New Roman" panose="02020603050405020304" pitchFamily="18" charset="0"/>
                <a:ea typeface="Times New Roman" panose="02020603050405020304" pitchFamily="18" charset="0"/>
              </a:rPr>
              <a:t>Nhận xét về mức độ các thử thách và chiến công ? </a:t>
            </a:r>
            <a:endParaRPr lang="en-US" sz="2800" dirty="0">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4478440" y="2079511"/>
            <a:ext cx="345896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01</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551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359954" y="1063642"/>
            <a:ext cx="6096000" cy="548099"/>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1</a:t>
            </a: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Nhân vật Thạch </a:t>
            </a:r>
            <a:r>
              <a:rPr kumimoji="0" lang="nl-NL"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08709" y="1498162"/>
            <a:ext cx="809067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Những thử thách và chiến công của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9"/>
          <a:stretch>
            <a:fillRect/>
          </a:stretch>
        </p:blipFill>
        <p:spPr>
          <a:xfrm>
            <a:off x="2453482" y="2899801"/>
            <a:ext cx="5048249" cy="3161077"/>
          </a:xfrm>
          <a:prstGeom prst="rect">
            <a:avLst/>
          </a:prstGeom>
        </p:spPr>
      </p:pic>
      <p:pic>
        <p:nvPicPr>
          <p:cNvPr id="11" name="Picture 10"/>
          <p:cNvPicPr>
            <a:picLocks noChangeAspect="1"/>
          </p:cNvPicPr>
          <p:nvPr/>
        </p:nvPicPr>
        <p:blipFill>
          <a:blip r:embed="rId10"/>
          <a:stretch>
            <a:fillRect/>
          </a:stretch>
        </p:blipFill>
        <p:spPr>
          <a:xfrm>
            <a:off x="1600200" y="3311288"/>
            <a:ext cx="853282" cy="479971"/>
          </a:xfrm>
          <a:prstGeom prst="rect">
            <a:avLst/>
          </a:prstGeom>
        </p:spPr>
      </p:pic>
      <p:pic>
        <p:nvPicPr>
          <p:cNvPr id="20" name="Picture 19"/>
          <p:cNvPicPr>
            <a:picLocks noChangeAspect="1"/>
          </p:cNvPicPr>
          <p:nvPr/>
        </p:nvPicPr>
        <p:blipFill>
          <a:blip r:embed="rId10"/>
          <a:stretch>
            <a:fillRect/>
          </a:stretch>
        </p:blipFill>
        <p:spPr>
          <a:xfrm>
            <a:off x="1600200" y="5054152"/>
            <a:ext cx="853282" cy="479971"/>
          </a:xfrm>
          <a:prstGeom prst="rect">
            <a:avLst/>
          </a:prstGeom>
        </p:spPr>
      </p:pic>
      <p:sp>
        <p:nvSpPr>
          <p:cNvPr id="3" name="Rectangle 2"/>
          <p:cNvSpPr/>
          <p:nvPr/>
        </p:nvSpPr>
        <p:spPr>
          <a:xfrm>
            <a:off x="7595189" y="2087024"/>
            <a:ext cx="4119177" cy="386240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b="1" i="1" dirty="0">
                <a:latin typeface="Times New Roman" panose="02020603050405020304" pitchFamily="18" charset="0"/>
                <a:ea typeface="Calibri" panose="020F0502020204030204" pitchFamily="34" charset="0"/>
              </a:rPr>
              <a:t>* Vòng mảnh ghép (5 phút)</a:t>
            </a:r>
            <a:endParaRPr lang="en-US" sz="2400" dirty="0">
              <a:latin typeface="Times New Roman" panose="02020603050405020304" pitchFamily="18" charset="0"/>
              <a:ea typeface="Calibri" panose="020F0502020204030204" pitchFamily="34" charset="0"/>
            </a:endParaRPr>
          </a:p>
          <a:p>
            <a:pPr algn="just">
              <a:spcAft>
                <a:spcPts val="0"/>
              </a:spcAft>
            </a:pPr>
            <a:r>
              <a:rPr lang="vi-VN" sz="2400" dirty="0">
                <a:latin typeface="Times New Roman" panose="02020603050405020304" pitchFamily="18" charset="0"/>
                <a:ea typeface="Calibri" panose="020F0502020204030204" pitchFamily="34" charset="0"/>
              </a:rPr>
              <a:t>- Tạo nhóm mới (các em số 1 tạo thành nhóm I mới, số 2 tạo thành nhóm II mới, số 3 tạo thành nhóm III</a:t>
            </a:r>
            <a:r>
              <a:rPr lang="en-US" sz="2400" dirty="0">
                <a:latin typeface="Times New Roman" panose="02020603050405020304" pitchFamily="18" charset="0"/>
                <a:ea typeface="Calibri" panose="020F0502020204030204" pitchFamily="34" charset="0"/>
              </a:rPr>
              <a:t>…</a:t>
            </a:r>
            <a:r>
              <a:rPr lang="vi-VN" sz="2400" dirty="0">
                <a:latin typeface="Times New Roman" panose="02020603050405020304" pitchFamily="18" charset="0"/>
                <a:ea typeface="Calibri" panose="020F0502020204030204" pitchFamily="34" charset="0"/>
              </a:rPr>
              <a:t> mới &amp; giao nhiệm vụ mới: </a:t>
            </a:r>
            <a:endParaRPr lang="en-US" sz="2400" dirty="0">
              <a:latin typeface="Times New Roman" panose="02020603050405020304" pitchFamily="18" charset="0"/>
              <a:ea typeface="Calibri" panose="020F0502020204030204" pitchFamily="34" charset="0"/>
            </a:endParaRPr>
          </a:p>
          <a:p>
            <a:pPr algn="just">
              <a:spcAft>
                <a:spcPts val="0"/>
              </a:spcAft>
            </a:pPr>
            <a:r>
              <a:rPr lang="vi-VN" sz="2400" dirty="0">
                <a:latin typeface="Times New Roman" panose="02020603050405020304" pitchFamily="18" charset="0"/>
                <a:ea typeface="Calibri" panose="020F0502020204030204" pitchFamily="34" charset="0"/>
              </a:rPr>
              <a:t>1. Chia sẻ kết quả thảo luận ở vòng chuyên sâu?</a:t>
            </a:r>
            <a:endParaRPr lang="en-US" sz="2400" dirty="0">
              <a:latin typeface="Times New Roman" panose="02020603050405020304" pitchFamily="18" charset="0"/>
              <a:ea typeface="Calibri" panose="020F0502020204030204" pitchFamily="34" charset="0"/>
            </a:endParaRPr>
          </a:p>
          <a:p>
            <a:pPr algn="just">
              <a:lnSpc>
                <a:spcPct val="115000"/>
              </a:lnSpc>
              <a:spcAft>
                <a:spcPts val="0"/>
              </a:spcAft>
            </a:pPr>
            <a:r>
              <a:rPr lang="nl-NL" sz="2400" i="1" dirty="0">
                <a:latin typeface="Times New Roman" panose="02020603050405020304" pitchFamily="18" charset="0"/>
                <a:ea typeface="Times New Roman" panose="02020603050405020304" pitchFamily="18" charset="0"/>
              </a:rPr>
              <a:t>Em rút ra những phẩm chất nhân vật Thạch Sanh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490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08709" y="1164431"/>
            <a:ext cx="809067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Những thử thách và chiến công của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322225249"/>
              </p:ext>
            </p:extLst>
          </p:nvPr>
        </p:nvGraphicFramePr>
        <p:xfrm>
          <a:off x="635793" y="1758944"/>
          <a:ext cx="10858501" cy="4074795"/>
        </p:xfrm>
        <a:graphic>
          <a:graphicData uri="http://schemas.openxmlformats.org/drawingml/2006/table">
            <a:tbl>
              <a:tblPr firstRow="1" firstCol="1" bandRow="1" bandCol="1"/>
              <a:tblGrid>
                <a:gridCol w="5697539">
                  <a:extLst>
                    <a:ext uri="{9D8B030D-6E8A-4147-A177-3AD203B41FA5}">
                      <a16:colId xmlns:a16="http://schemas.microsoft.com/office/drawing/2014/main" val="1599041987"/>
                    </a:ext>
                  </a:extLst>
                </a:gridCol>
                <a:gridCol w="5160962">
                  <a:extLst>
                    <a:ext uri="{9D8B030D-6E8A-4147-A177-3AD203B41FA5}">
                      <a16:colId xmlns:a16="http://schemas.microsoft.com/office/drawing/2014/main" val="410671370"/>
                    </a:ext>
                  </a:extLst>
                </a:gridCol>
              </a:tblGrid>
              <a:tr h="279828">
                <a:tc>
                  <a:txBody>
                    <a:bodyPr/>
                    <a:lstStyle/>
                    <a:p>
                      <a:pPr algn="ctr">
                        <a:lnSpc>
                          <a:spcPct val="115000"/>
                        </a:lnSpc>
                        <a:spcBef>
                          <a:spcPts val="300"/>
                        </a:spcBef>
                        <a:spcAft>
                          <a:spcPts val="300"/>
                        </a:spcAft>
                      </a:pPr>
                      <a:r>
                        <a:rPr lang="en-US" sz="2400" i="1" dirty="0" err="1">
                          <a:effectLst/>
                          <a:latin typeface="Times New Roman" panose="02020603050405020304" pitchFamily="18" charset="0"/>
                          <a:ea typeface="Times New Roman" panose="02020603050405020304" pitchFamily="18" charset="0"/>
                        </a:rPr>
                        <a:t>Thử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thách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Bef>
                          <a:spcPts val="300"/>
                        </a:spcBef>
                        <a:spcAft>
                          <a:spcPts val="300"/>
                        </a:spcAft>
                      </a:pPr>
                      <a:r>
                        <a:rPr lang="en-US" sz="2400" i="1" dirty="0" err="1">
                          <a:effectLst/>
                          <a:latin typeface="Times New Roman" panose="02020603050405020304" pitchFamily="18" charset="0"/>
                          <a:ea typeface="Times New Roman" panose="02020603050405020304" pitchFamily="18" charset="0"/>
                        </a:rPr>
                        <a:t>Chiến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công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22427877"/>
                  </a:ext>
                </a:extLst>
              </a:tr>
              <a:tr h="800100">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lừa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miếu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thờ</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mạng</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chằn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cung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vàng</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60327015"/>
                  </a:ext>
                </a:extLst>
              </a:tr>
              <a:tr h="990600">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rPr>
                        <a:t>Xuống</a:t>
                      </a:r>
                      <a:r>
                        <a:rPr lang="en-US" sz="2400" dirty="0">
                          <a:effectLst/>
                          <a:latin typeface="Times New Roman" panose="02020603050405020304" pitchFamily="18" charset="0"/>
                          <a:ea typeface="Times New Roman" panose="02020603050405020304" pitchFamily="18" charset="0"/>
                        </a:rPr>
                        <a:t> hang </a:t>
                      </a:r>
                      <a:r>
                        <a:rPr lang="en-US" sz="2400" dirty="0" err="1">
                          <a:effectLst/>
                          <a:latin typeface="Times New Roman" panose="02020603050405020304" pitchFamily="18" charset="0"/>
                          <a:ea typeface="Times New Roman" panose="02020603050405020304" pitchFamily="18" charset="0"/>
                        </a:rPr>
                        <a:t>diệt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chúa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lấp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hang</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Diệt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chúa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cứu</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vưa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Thuỷ</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tặng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thần</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13437128"/>
                  </a:ext>
                </a:extLst>
              </a:tr>
              <a:tr h="781050">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hồn</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chằn</a:t>
                      </a:r>
                      <a:r>
                        <a:rPr lang="en-US" sz="2400" dirty="0" smtClean="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bàng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ngục</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Thạch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Sanh</a:t>
                      </a:r>
                      <a:r>
                        <a:rPr lang="en-US" sz="2400" dirty="0">
                          <a:effectLst/>
                          <a:latin typeface="Times New Roman" panose="02020603050405020304" pitchFamily="18" charset="0"/>
                          <a:ea typeface="Times New Roman" panose="02020603050405020304" pitchFamily="18" charset="0"/>
                        </a:rPr>
                        <a:t>  minh </a:t>
                      </a:r>
                      <a:r>
                        <a:rPr lang="en-US" sz="2400" dirty="0" err="1">
                          <a:effectLst/>
                          <a:latin typeface="Times New Roman" panose="02020603050405020304" pitchFamily="18" charset="0"/>
                          <a:ea typeface="Times New Roman" panose="02020603050405020304" pitchFamily="18" charset="0"/>
                        </a:rPr>
                        <a:t>oan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chúa</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41731042"/>
                  </a:ext>
                </a:extLst>
              </a:tr>
              <a:tr h="981075">
                <a:tc>
                  <a:txBody>
                    <a:bodyPr/>
                    <a:lstStyle/>
                    <a:p>
                      <a:pPr>
                        <a:lnSpc>
                          <a:spcPct val="115000"/>
                        </a:lnSpc>
                        <a:spcBef>
                          <a:spcPts val="300"/>
                        </a:spcBef>
                        <a:spcAft>
                          <a:spcPts val="300"/>
                        </a:spcAft>
                      </a:pPr>
                      <a:r>
                        <a:rPr lang="en-US" sz="2400" dirty="0">
                          <a:effectLst/>
                          <a:latin typeface="Times New Roman" panose="02020603050405020304" pitchFamily="18" charset="0"/>
                          <a:ea typeface="Times New Roman" panose="02020603050405020304" pitchFamily="18" charset="0"/>
                        </a:rPr>
                        <a:t>- 18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kéo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quân</a:t>
                      </a:r>
                      <a:r>
                        <a:rPr lang="en-US" sz="2400" dirty="0">
                          <a:effectLst/>
                          <a:latin typeface="Times New Roman" panose="02020603050405020304" pitchFamily="18" charset="0"/>
                          <a:ea typeface="Times New Roman" panose="02020603050405020304" pitchFamily="18" charset="0"/>
                        </a:rPr>
                        <a:t> sang </a:t>
                      </a:r>
                      <a:r>
                        <a:rPr lang="en-US" sz="2400" dirty="0" err="1">
                          <a:effectLst/>
                          <a:latin typeface="Times New Roman" panose="02020603050405020304" pitchFamily="18" charset="0"/>
                          <a:ea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nSpc>
                          <a:spcPct val="115000"/>
                        </a:lnSpc>
                        <a:spcBef>
                          <a:spcPts val="300"/>
                        </a:spcBef>
                        <a:spcAft>
                          <a:spcPts val="30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thắng</a:t>
                      </a:r>
                      <a:r>
                        <a:rPr lang="en-US" sz="2400" dirty="0">
                          <a:effectLst/>
                          <a:latin typeface="Times New Roman" panose="02020603050405020304" pitchFamily="18" charset="0"/>
                          <a:ea typeface="Times New Roman" panose="02020603050405020304" pitchFamily="18" charset="0"/>
                        </a:rPr>
                        <a:t> 18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hầu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vua</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809361211"/>
                  </a:ext>
                </a:extLst>
              </a:tr>
            </a:tbl>
          </a:graphicData>
        </a:graphic>
      </p:graphicFrame>
    </p:spTree>
    <p:extLst>
      <p:ext uri="{BB962C8B-B14F-4D97-AF65-F5344CB8AC3E}">
        <p14:creationId xmlns:p14="http://schemas.microsoft.com/office/powerpoint/2010/main" val="2571984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08709" y="1164431"/>
            <a:ext cx="809067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Những thử thách và chiến công của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Freeform 22"/>
          <p:cNvSpPr/>
          <p:nvPr/>
        </p:nvSpPr>
        <p:spPr>
          <a:xfrm>
            <a:off x="1059264" y="2147890"/>
            <a:ext cx="2122798" cy="988959"/>
          </a:xfrm>
          <a:custGeom>
            <a:avLst/>
            <a:gdLst>
              <a:gd name="connsiteX0" fmla="*/ 628650 w 1972363"/>
              <a:gd name="connsiteY0" fmla="*/ 0 h 757238"/>
              <a:gd name="connsiteX1" fmla="*/ 685800 w 1972363"/>
              <a:gd name="connsiteY1" fmla="*/ 42863 h 757238"/>
              <a:gd name="connsiteX2" fmla="*/ 771525 w 1972363"/>
              <a:gd name="connsiteY2" fmla="*/ 114300 h 757238"/>
              <a:gd name="connsiteX3" fmla="*/ 900112 w 1972363"/>
              <a:gd name="connsiteY3" fmla="*/ 85725 h 757238"/>
              <a:gd name="connsiteX4" fmla="*/ 985837 w 1972363"/>
              <a:gd name="connsiteY4" fmla="*/ 42863 h 757238"/>
              <a:gd name="connsiteX5" fmla="*/ 1057275 w 1972363"/>
              <a:gd name="connsiteY5" fmla="*/ 57150 h 757238"/>
              <a:gd name="connsiteX6" fmla="*/ 1143000 w 1972363"/>
              <a:gd name="connsiteY6" fmla="*/ 85725 h 757238"/>
              <a:gd name="connsiteX7" fmla="*/ 1214437 w 1972363"/>
              <a:gd name="connsiteY7" fmla="*/ 142875 h 757238"/>
              <a:gd name="connsiteX8" fmla="*/ 1257300 w 1972363"/>
              <a:gd name="connsiteY8" fmla="*/ 128588 h 757238"/>
              <a:gd name="connsiteX9" fmla="*/ 1371600 w 1972363"/>
              <a:gd name="connsiteY9" fmla="*/ 100013 h 757238"/>
              <a:gd name="connsiteX10" fmla="*/ 1471612 w 1972363"/>
              <a:gd name="connsiteY10" fmla="*/ 57150 h 757238"/>
              <a:gd name="connsiteX11" fmla="*/ 1728787 w 1972363"/>
              <a:gd name="connsiteY11" fmla="*/ 85725 h 757238"/>
              <a:gd name="connsiteX12" fmla="*/ 1771650 w 1972363"/>
              <a:gd name="connsiteY12" fmla="*/ 100013 h 757238"/>
              <a:gd name="connsiteX13" fmla="*/ 1814512 w 1972363"/>
              <a:gd name="connsiteY13" fmla="*/ 185738 h 757238"/>
              <a:gd name="connsiteX14" fmla="*/ 1843087 w 1972363"/>
              <a:gd name="connsiteY14" fmla="*/ 228600 h 757238"/>
              <a:gd name="connsiteX15" fmla="*/ 1885950 w 1972363"/>
              <a:gd name="connsiteY15" fmla="*/ 314325 h 757238"/>
              <a:gd name="connsiteX16" fmla="*/ 1928812 w 1972363"/>
              <a:gd name="connsiteY16" fmla="*/ 342900 h 757238"/>
              <a:gd name="connsiteX17" fmla="*/ 1971675 w 1972363"/>
              <a:gd name="connsiteY17" fmla="*/ 428625 h 757238"/>
              <a:gd name="connsiteX18" fmla="*/ 1871662 w 1972363"/>
              <a:gd name="connsiteY18" fmla="*/ 542925 h 757238"/>
              <a:gd name="connsiteX19" fmla="*/ 1814512 w 1972363"/>
              <a:gd name="connsiteY19" fmla="*/ 628650 h 757238"/>
              <a:gd name="connsiteX20" fmla="*/ 1800225 w 1972363"/>
              <a:gd name="connsiteY20" fmla="*/ 700088 h 757238"/>
              <a:gd name="connsiteX21" fmla="*/ 1700212 w 1972363"/>
              <a:gd name="connsiteY21" fmla="*/ 742950 h 757238"/>
              <a:gd name="connsiteX22" fmla="*/ 1585912 w 1972363"/>
              <a:gd name="connsiteY22" fmla="*/ 728663 h 757238"/>
              <a:gd name="connsiteX23" fmla="*/ 1471612 w 1972363"/>
              <a:gd name="connsiteY23" fmla="*/ 685800 h 757238"/>
              <a:gd name="connsiteX24" fmla="*/ 1414462 w 1972363"/>
              <a:gd name="connsiteY24" fmla="*/ 671513 h 757238"/>
              <a:gd name="connsiteX25" fmla="*/ 1257300 w 1972363"/>
              <a:gd name="connsiteY25" fmla="*/ 685800 h 757238"/>
              <a:gd name="connsiteX26" fmla="*/ 1171575 w 1972363"/>
              <a:gd name="connsiteY26" fmla="*/ 714375 h 757238"/>
              <a:gd name="connsiteX27" fmla="*/ 1085850 w 1972363"/>
              <a:gd name="connsiteY27" fmla="*/ 757238 h 757238"/>
              <a:gd name="connsiteX28" fmla="*/ 714375 w 1972363"/>
              <a:gd name="connsiteY28" fmla="*/ 728663 h 757238"/>
              <a:gd name="connsiteX29" fmla="*/ 242887 w 1972363"/>
              <a:gd name="connsiteY29" fmla="*/ 714375 h 757238"/>
              <a:gd name="connsiteX30" fmla="*/ 157162 w 1972363"/>
              <a:gd name="connsiteY30" fmla="*/ 628650 h 757238"/>
              <a:gd name="connsiteX31" fmla="*/ 71437 w 1972363"/>
              <a:gd name="connsiteY31" fmla="*/ 557213 h 757238"/>
              <a:gd name="connsiteX32" fmla="*/ 57150 w 1972363"/>
              <a:gd name="connsiteY32" fmla="*/ 514350 h 757238"/>
              <a:gd name="connsiteX33" fmla="*/ 0 w 1972363"/>
              <a:gd name="connsiteY33" fmla="*/ 242888 h 757238"/>
              <a:gd name="connsiteX34" fmla="*/ 42862 w 1972363"/>
              <a:gd name="connsiteY34" fmla="*/ 157163 h 757238"/>
              <a:gd name="connsiteX35" fmla="*/ 100012 w 1972363"/>
              <a:gd name="connsiteY35" fmla="*/ 128588 h 757238"/>
              <a:gd name="connsiteX36" fmla="*/ 471487 w 1972363"/>
              <a:gd name="connsiteY36" fmla="*/ 142875 h 757238"/>
              <a:gd name="connsiteX37" fmla="*/ 557212 w 1972363"/>
              <a:gd name="connsiteY37" fmla="*/ 142875 h 757238"/>
              <a:gd name="connsiteX38" fmla="*/ 585787 w 1972363"/>
              <a:gd name="connsiteY38" fmla="*/ 85725 h 757238"/>
              <a:gd name="connsiteX39" fmla="*/ 614362 w 1972363"/>
              <a:gd name="connsiteY39" fmla="*/ 42863 h 757238"/>
              <a:gd name="connsiteX40" fmla="*/ 628650 w 1972363"/>
              <a:gd name="connsiteY40" fmla="*/ 0 h 75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72363" h="757238">
                <a:moveTo>
                  <a:pt x="628650" y="0"/>
                </a:moveTo>
                <a:cubicBezTo>
                  <a:pt x="647700" y="14288"/>
                  <a:pt x="668962" y="26025"/>
                  <a:pt x="685800" y="42863"/>
                </a:cubicBezTo>
                <a:cubicBezTo>
                  <a:pt x="763647" y="120711"/>
                  <a:pt x="689660" y="87013"/>
                  <a:pt x="771525" y="114300"/>
                </a:cubicBezTo>
                <a:cubicBezTo>
                  <a:pt x="804456" y="108812"/>
                  <a:pt x="864937" y="103313"/>
                  <a:pt x="900112" y="85725"/>
                </a:cubicBezTo>
                <a:cubicBezTo>
                  <a:pt x="1010891" y="30335"/>
                  <a:pt x="878110" y="78771"/>
                  <a:pt x="985837" y="42863"/>
                </a:cubicBezTo>
                <a:cubicBezTo>
                  <a:pt x="1009650" y="47625"/>
                  <a:pt x="1033846" y="50760"/>
                  <a:pt x="1057275" y="57150"/>
                </a:cubicBezTo>
                <a:cubicBezTo>
                  <a:pt x="1086334" y="65075"/>
                  <a:pt x="1143000" y="85725"/>
                  <a:pt x="1143000" y="85725"/>
                </a:cubicBezTo>
                <a:cubicBezTo>
                  <a:pt x="1164941" y="118637"/>
                  <a:pt x="1168429" y="142875"/>
                  <a:pt x="1214437" y="142875"/>
                </a:cubicBezTo>
                <a:cubicBezTo>
                  <a:pt x="1229497" y="142875"/>
                  <a:pt x="1242770" y="132551"/>
                  <a:pt x="1257300" y="128588"/>
                </a:cubicBezTo>
                <a:cubicBezTo>
                  <a:pt x="1295189" y="118255"/>
                  <a:pt x="1371600" y="100013"/>
                  <a:pt x="1371600" y="100013"/>
                </a:cubicBezTo>
                <a:cubicBezTo>
                  <a:pt x="1382757" y="94435"/>
                  <a:pt x="1450591" y="57150"/>
                  <a:pt x="1471612" y="57150"/>
                </a:cubicBezTo>
                <a:cubicBezTo>
                  <a:pt x="1571765" y="57150"/>
                  <a:pt x="1637093" y="70443"/>
                  <a:pt x="1728787" y="85725"/>
                </a:cubicBezTo>
                <a:cubicBezTo>
                  <a:pt x="1743075" y="90488"/>
                  <a:pt x="1759890" y="90605"/>
                  <a:pt x="1771650" y="100013"/>
                </a:cubicBezTo>
                <a:cubicBezTo>
                  <a:pt x="1805773" y="127311"/>
                  <a:pt x="1797256" y="151226"/>
                  <a:pt x="1814512" y="185738"/>
                </a:cubicBezTo>
                <a:cubicBezTo>
                  <a:pt x="1822191" y="201097"/>
                  <a:pt x="1835408" y="213242"/>
                  <a:pt x="1843087" y="228600"/>
                </a:cubicBezTo>
                <a:cubicBezTo>
                  <a:pt x="1866328" y="275082"/>
                  <a:pt x="1845004" y="273379"/>
                  <a:pt x="1885950" y="314325"/>
                </a:cubicBezTo>
                <a:cubicBezTo>
                  <a:pt x="1898092" y="326467"/>
                  <a:pt x="1914525" y="333375"/>
                  <a:pt x="1928812" y="342900"/>
                </a:cubicBezTo>
                <a:cubicBezTo>
                  <a:pt x="1935765" y="353329"/>
                  <a:pt x="1978247" y="408909"/>
                  <a:pt x="1971675" y="428625"/>
                </a:cubicBezTo>
                <a:cubicBezTo>
                  <a:pt x="1947863" y="500063"/>
                  <a:pt x="1921669" y="509588"/>
                  <a:pt x="1871662" y="542925"/>
                </a:cubicBezTo>
                <a:cubicBezTo>
                  <a:pt x="1852612" y="571500"/>
                  <a:pt x="1821247" y="594974"/>
                  <a:pt x="1814512" y="628650"/>
                </a:cubicBezTo>
                <a:cubicBezTo>
                  <a:pt x="1809750" y="652463"/>
                  <a:pt x="1814340" y="680327"/>
                  <a:pt x="1800225" y="700088"/>
                </a:cubicBezTo>
                <a:cubicBezTo>
                  <a:pt x="1789190" y="715537"/>
                  <a:pt x="1721147" y="735972"/>
                  <a:pt x="1700212" y="742950"/>
                </a:cubicBezTo>
                <a:cubicBezTo>
                  <a:pt x="1662112" y="738188"/>
                  <a:pt x="1623162" y="737976"/>
                  <a:pt x="1585912" y="728663"/>
                </a:cubicBezTo>
                <a:cubicBezTo>
                  <a:pt x="1546436" y="718794"/>
                  <a:pt x="1510215" y="698668"/>
                  <a:pt x="1471612" y="685800"/>
                </a:cubicBezTo>
                <a:cubicBezTo>
                  <a:pt x="1452983" y="679590"/>
                  <a:pt x="1433512" y="676275"/>
                  <a:pt x="1414462" y="671513"/>
                </a:cubicBezTo>
                <a:cubicBezTo>
                  <a:pt x="1362075" y="676275"/>
                  <a:pt x="1309103" y="676658"/>
                  <a:pt x="1257300" y="685800"/>
                </a:cubicBezTo>
                <a:cubicBezTo>
                  <a:pt x="1227638" y="691034"/>
                  <a:pt x="1171575" y="714375"/>
                  <a:pt x="1171575" y="714375"/>
                </a:cubicBezTo>
                <a:cubicBezTo>
                  <a:pt x="1149906" y="728821"/>
                  <a:pt x="1115424" y="757238"/>
                  <a:pt x="1085850" y="757238"/>
                </a:cubicBezTo>
                <a:cubicBezTo>
                  <a:pt x="899436" y="757238"/>
                  <a:pt x="883778" y="736363"/>
                  <a:pt x="714375" y="728663"/>
                </a:cubicBezTo>
                <a:cubicBezTo>
                  <a:pt x="557302" y="721523"/>
                  <a:pt x="400050" y="719138"/>
                  <a:pt x="242887" y="714375"/>
                </a:cubicBezTo>
                <a:cubicBezTo>
                  <a:pt x="167433" y="664072"/>
                  <a:pt x="228049" y="711351"/>
                  <a:pt x="157162" y="628650"/>
                </a:cubicBezTo>
                <a:cubicBezTo>
                  <a:pt x="120492" y="585868"/>
                  <a:pt x="115531" y="586608"/>
                  <a:pt x="71437" y="557213"/>
                </a:cubicBezTo>
                <a:cubicBezTo>
                  <a:pt x="66675" y="542925"/>
                  <a:pt x="58727" y="529328"/>
                  <a:pt x="57150" y="514350"/>
                </a:cubicBezTo>
                <a:cubicBezTo>
                  <a:pt x="43971" y="389149"/>
                  <a:pt x="96222" y="307036"/>
                  <a:pt x="0" y="242888"/>
                </a:cubicBezTo>
                <a:cubicBezTo>
                  <a:pt x="9752" y="213631"/>
                  <a:pt x="17294" y="178469"/>
                  <a:pt x="42862" y="157163"/>
                </a:cubicBezTo>
                <a:cubicBezTo>
                  <a:pt x="59224" y="143528"/>
                  <a:pt x="80962" y="138113"/>
                  <a:pt x="100012" y="128588"/>
                </a:cubicBezTo>
                <a:cubicBezTo>
                  <a:pt x="223837" y="133350"/>
                  <a:pt x="347864" y="134349"/>
                  <a:pt x="471487" y="142875"/>
                </a:cubicBezTo>
                <a:cubicBezTo>
                  <a:pt x="566193" y="149406"/>
                  <a:pt x="462508" y="174445"/>
                  <a:pt x="557212" y="142875"/>
                </a:cubicBezTo>
                <a:cubicBezTo>
                  <a:pt x="566737" y="123825"/>
                  <a:pt x="575220" y="104217"/>
                  <a:pt x="585787" y="85725"/>
                </a:cubicBezTo>
                <a:cubicBezTo>
                  <a:pt x="594306" y="70816"/>
                  <a:pt x="606683" y="58221"/>
                  <a:pt x="614362" y="42863"/>
                </a:cubicBezTo>
                <a:cubicBezTo>
                  <a:pt x="621097" y="29392"/>
                  <a:pt x="623887" y="14288"/>
                  <a:pt x="628650" y="0"/>
                </a:cubicBezTo>
                <a:close/>
              </a:path>
            </a:pathLst>
          </a:custGeom>
          <a:blipFill>
            <a:blip r:embed="rId2"/>
            <a:tile tx="0" ty="0" sx="100000" sy="100000" flip="none" algn="tl"/>
          </a:blip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Thử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thách</a:t>
            </a:r>
            <a:endParaRPr lang="en-US" sz="2800" b="1" dirty="0">
              <a:latin typeface="Times New Roman" panose="02020603050405020304" pitchFamily="18" charset="0"/>
              <a:cs typeface="Times New Roman" panose="02020603050405020304" pitchFamily="18" charset="0"/>
            </a:endParaRPr>
          </a:p>
        </p:txBody>
      </p:sp>
      <p:sp>
        <p:nvSpPr>
          <p:cNvPr id="21" name="Freeform 20"/>
          <p:cNvSpPr/>
          <p:nvPr/>
        </p:nvSpPr>
        <p:spPr>
          <a:xfrm>
            <a:off x="8391513" y="2954718"/>
            <a:ext cx="2359169" cy="802164"/>
          </a:xfrm>
          <a:custGeom>
            <a:avLst/>
            <a:gdLst>
              <a:gd name="connsiteX0" fmla="*/ 135734 w 2015225"/>
              <a:gd name="connsiteY0" fmla="*/ 0 h 485775"/>
              <a:gd name="connsiteX1" fmla="*/ 1878803 w 2015225"/>
              <a:gd name="connsiteY1" fmla="*/ 0 h 485775"/>
              <a:gd name="connsiteX2" fmla="*/ 2014537 w 2015225"/>
              <a:gd name="connsiteY2" fmla="*/ 135734 h 485775"/>
              <a:gd name="connsiteX3" fmla="*/ 2014537 w 2015225"/>
              <a:gd name="connsiteY3" fmla="*/ 485775 h 485775"/>
              <a:gd name="connsiteX4" fmla="*/ 1971674 w 2015225"/>
              <a:gd name="connsiteY4" fmla="*/ 400050 h 485775"/>
              <a:gd name="connsiteX5" fmla="*/ 1928812 w 2015225"/>
              <a:gd name="connsiteY5" fmla="*/ 371475 h 485775"/>
              <a:gd name="connsiteX6" fmla="*/ 1885949 w 2015225"/>
              <a:gd name="connsiteY6" fmla="*/ 285750 h 485775"/>
              <a:gd name="connsiteX7" fmla="*/ 1857374 w 2015225"/>
              <a:gd name="connsiteY7" fmla="*/ 242888 h 485775"/>
              <a:gd name="connsiteX8" fmla="*/ 1814512 w 2015225"/>
              <a:gd name="connsiteY8" fmla="*/ 157163 h 485775"/>
              <a:gd name="connsiteX9" fmla="*/ 1771649 w 2015225"/>
              <a:gd name="connsiteY9" fmla="*/ 142875 h 485775"/>
              <a:gd name="connsiteX10" fmla="*/ 1514474 w 2015225"/>
              <a:gd name="connsiteY10" fmla="*/ 114300 h 485775"/>
              <a:gd name="connsiteX11" fmla="*/ 1414462 w 2015225"/>
              <a:gd name="connsiteY11" fmla="*/ 157163 h 485775"/>
              <a:gd name="connsiteX12" fmla="*/ 1300162 w 2015225"/>
              <a:gd name="connsiteY12" fmla="*/ 185738 h 485775"/>
              <a:gd name="connsiteX13" fmla="*/ 1257299 w 2015225"/>
              <a:gd name="connsiteY13" fmla="*/ 200025 h 485775"/>
              <a:gd name="connsiteX14" fmla="*/ 1185862 w 2015225"/>
              <a:gd name="connsiteY14" fmla="*/ 142875 h 485775"/>
              <a:gd name="connsiteX15" fmla="*/ 1100137 w 2015225"/>
              <a:gd name="connsiteY15" fmla="*/ 114300 h 485775"/>
              <a:gd name="connsiteX16" fmla="*/ 1028699 w 2015225"/>
              <a:gd name="connsiteY16" fmla="*/ 100013 h 485775"/>
              <a:gd name="connsiteX17" fmla="*/ 942974 w 2015225"/>
              <a:gd name="connsiteY17" fmla="*/ 142875 h 485775"/>
              <a:gd name="connsiteX18" fmla="*/ 814387 w 2015225"/>
              <a:gd name="connsiteY18" fmla="*/ 171450 h 485775"/>
              <a:gd name="connsiteX19" fmla="*/ 728662 w 2015225"/>
              <a:gd name="connsiteY19" fmla="*/ 100013 h 485775"/>
              <a:gd name="connsiteX20" fmla="*/ 671512 w 2015225"/>
              <a:gd name="connsiteY20" fmla="*/ 57150 h 485775"/>
              <a:gd name="connsiteX21" fmla="*/ 657224 w 2015225"/>
              <a:gd name="connsiteY21" fmla="*/ 100013 h 485775"/>
              <a:gd name="connsiteX22" fmla="*/ 628649 w 2015225"/>
              <a:gd name="connsiteY22" fmla="*/ 142875 h 485775"/>
              <a:gd name="connsiteX23" fmla="*/ 600074 w 2015225"/>
              <a:gd name="connsiteY23" fmla="*/ 200025 h 485775"/>
              <a:gd name="connsiteX24" fmla="*/ 514349 w 2015225"/>
              <a:gd name="connsiteY24" fmla="*/ 200025 h 485775"/>
              <a:gd name="connsiteX25" fmla="*/ 142874 w 2015225"/>
              <a:gd name="connsiteY25" fmla="*/ 185738 h 485775"/>
              <a:gd name="connsiteX26" fmla="*/ 85724 w 2015225"/>
              <a:gd name="connsiteY26" fmla="*/ 214313 h 485775"/>
              <a:gd name="connsiteX27" fmla="*/ 42862 w 2015225"/>
              <a:gd name="connsiteY27" fmla="*/ 300038 h 485775"/>
              <a:gd name="connsiteX28" fmla="*/ 22089 w 2015225"/>
              <a:gd name="connsiteY28" fmla="*/ 291547 h 485775"/>
              <a:gd name="connsiteX29" fmla="*/ 0 w 2015225"/>
              <a:gd name="connsiteY29" fmla="*/ 285750 h 485775"/>
              <a:gd name="connsiteX30" fmla="*/ 0 w 2015225"/>
              <a:gd name="connsiteY30" fmla="*/ 135734 h 485775"/>
              <a:gd name="connsiteX31" fmla="*/ 135734 w 2015225"/>
              <a:gd name="connsiteY31" fmla="*/ 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15225" h="485775">
                <a:moveTo>
                  <a:pt x="135734" y="0"/>
                </a:moveTo>
                <a:lnTo>
                  <a:pt x="1878803" y="0"/>
                </a:lnTo>
                <a:cubicBezTo>
                  <a:pt x="1953767" y="0"/>
                  <a:pt x="2014537" y="60770"/>
                  <a:pt x="2014537" y="135734"/>
                </a:cubicBezTo>
                <a:lnTo>
                  <a:pt x="2014537" y="485775"/>
                </a:lnTo>
                <a:cubicBezTo>
                  <a:pt x="2021109" y="466059"/>
                  <a:pt x="1978627" y="410479"/>
                  <a:pt x="1971674" y="400050"/>
                </a:cubicBezTo>
                <a:cubicBezTo>
                  <a:pt x="1957387" y="390525"/>
                  <a:pt x="1940954" y="383617"/>
                  <a:pt x="1928812" y="371475"/>
                </a:cubicBezTo>
                <a:cubicBezTo>
                  <a:pt x="1887866" y="330529"/>
                  <a:pt x="1909190" y="332232"/>
                  <a:pt x="1885949" y="285750"/>
                </a:cubicBezTo>
                <a:cubicBezTo>
                  <a:pt x="1878270" y="270392"/>
                  <a:pt x="1865053" y="258247"/>
                  <a:pt x="1857374" y="242888"/>
                </a:cubicBezTo>
                <a:cubicBezTo>
                  <a:pt x="1840118" y="208376"/>
                  <a:pt x="1848635" y="184461"/>
                  <a:pt x="1814512" y="157163"/>
                </a:cubicBezTo>
                <a:cubicBezTo>
                  <a:pt x="1802752" y="147755"/>
                  <a:pt x="1785937" y="147638"/>
                  <a:pt x="1771649" y="142875"/>
                </a:cubicBezTo>
                <a:cubicBezTo>
                  <a:pt x="1679955" y="127593"/>
                  <a:pt x="1614627" y="114300"/>
                  <a:pt x="1514474" y="114300"/>
                </a:cubicBezTo>
                <a:cubicBezTo>
                  <a:pt x="1493453" y="114300"/>
                  <a:pt x="1425619" y="151585"/>
                  <a:pt x="1414462" y="157163"/>
                </a:cubicBezTo>
                <a:cubicBezTo>
                  <a:pt x="1414462" y="157163"/>
                  <a:pt x="1338051" y="175405"/>
                  <a:pt x="1300162" y="185738"/>
                </a:cubicBezTo>
                <a:cubicBezTo>
                  <a:pt x="1285632" y="189701"/>
                  <a:pt x="1272359" y="200025"/>
                  <a:pt x="1257299" y="200025"/>
                </a:cubicBezTo>
                <a:cubicBezTo>
                  <a:pt x="1211291" y="200025"/>
                  <a:pt x="1207803" y="175787"/>
                  <a:pt x="1185862" y="142875"/>
                </a:cubicBezTo>
                <a:cubicBezTo>
                  <a:pt x="1185862" y="142875"/>
                  <a:pt x="1129196" y="122225"/>
                  <a:pt x="1100137" y="114300"/>
                </a:cubicBezTo>
                <a:cubicBezTo>
                  <a:pt x="1076708" y="107910"/>
                  <a:pt x="1052512" y="104775"/>
                  <a:pt x="1028699" y="100013"/>
                </a:cubicBezTo>
                <a:cubicBezTo>
                  <a:pt x="920972" y="135921"/>
                  <a:pt x="1053753" y="87485"/>
                  <a:pt x="942974" y="142875"/>
                </a:cubicBezTo>
                <a:cubicBezTo>
                  <a:pt x="907799" y="160463"/>
                  <a:pt x="847318" y="165962"/>
                  <a:pt x="814387" y="171450"/>
                </a:cubicBezTo>
                <a:cubicBezTo>
                  <a:pt x="732522" y="144163"/>
                  <a:pt x="806509" y="177861"/>
                  <a:pt x="728662" y="100013"/>
                </a:cubicBezTo>
                <a:cubicBezTo>
                  <a:pt x="711824" y="83175"/>
                  <a:pt x="690562" y="71438"/>
                  <a:pt x="671512" y="57150"/>
                </a:cubicBezTo>
                <a:cubicBezTo>
                  <a:pt x="666749" y="71438"/>
                  <a:pt x="663959" y="86542"/>
                  <a:pt x="657224" y="100013"/>
                </a:cubicBezTo>
                <a:cubicBezTo>
                  <a:pt x="649545" y="115371"/>
                  <a:pt x="637168" y="127966"/>
                  <a:pt x="628649" y="142875"/>
                </a:cubicBezTo>
                <a:cubicBezTo>
                  <a:pt x="618082" y="161367"/>
                  <a:pt x="609599" y="180975"/>
                  <a:pt x="600074" y="200025"/>
                </a:cubicBezTo>
                <a:cubicBezTo>
                  <a:pt x="505370" y="231595"/>
                  <a:pt x="609055" y="206556"/>
                  <a:pt x="514349" y="200025"/>
                </a:cubicBezTo>
                <a:cubicBezTo>
                  <a:pt x="390726" y="191499"/>
                  <a:pt x="266699" y="190500"/>
                  <a:pt x="142874" y="185738"/>
                </a:cubicBezTo>
                <a:cubicBezTo>
                  <a:pt x="123824" y="195263"/>
                  <a:pt x="102086" y="200678"/>
                  <a:pt x="85724" y="214313"/>
                </a:cubicBezTo>
                <a:cubicBezTo>
                  <a:pt x="60156" y="235619"/>
                  <a:pt x="52614" y="270781"/>
                  <a:pt x="42862" y="300038"/>
                </a:cubicBezTo>
                <a:cubicBezTo>
                  <a:pt x="36597" y="295861"/>
                  <a:pt x="29453" y="293480"/>
                  <a:pt x="22089" y="291547"/>
                </a:cubicBezTo>
                <a:lnTo>
                  <a:pt x="0" y="285750"/>
                </a:lnTo>
                <a:lnTo>
                  <a:pt x="0" y="135734"/>
                </a:lnTo>
                <a:cubicBezTo>
                  <a:pt x="0" y="60770"/>
                  <a:pt x="60770" y="0"/>
                  <a:pt x="135734" y="0"/>
                </a:cubicBez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Chiến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công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Bent-Up Arrow 10"/>
          <p:cNvSpPr/>
          <p:nvPr/>
        </p:nvSpPr>
        <p:spPr>
          <a:xfrm rot="5400000">
            <a:off x="2389235" y="2667622"/>
            <a:ext cx="811204" cy="1655295"/>
          </a:xfrm>
          <a:prstGeom prst="bentUpArrow">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irect Access Storage 11"/>
          <p:cNvSpPr/>
          <p:nvPr/>
        </p:nvSpPr>
        <p:spPr>
          <a:xfrm>
            <a:off x="3595238" y="2587869"/>
            <a:ext cx="3659049" cy="2344383"/>
          </a:xfrm>
          <a:custGeom>
            <a:avLst/>
            <a:gdLst>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666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7659 w 10000"/>
              <a:gd name="connsiteY1" fmla="*/ 5183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8461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8461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879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860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879 w 10000"/>
              <a:gd name="connsiteY5" fmla="*/ 5000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860 w 10000"/>
              <a:gd name="connsiteY1" fmla="*/ 5000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59 w 10000"/>
              <a:gd name="connsiteY5" fmla="*/ 4939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6899 w 10000"/>
              <a:gd name="connsiteY1" fmla="*/ 5609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59 w 10000"/>
              <a:gd name="connsiteY5" fmla="*/ 4939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9086 w 10000"/>
              <a:gd name="connsiteY1" fmla="*/ 5731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59 w 10000"/>
              <a:gd name="connsiteY5" fmla="*/ 4939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9086 w 10000"/>
              <a:gd name="connsiteY1" fmla="*/ 5731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410 w 10000"/>
              <a:gd name="connsiteY5" fmla="*/ 4817 h 10000"/>
              <a:gd name="connsiteX6" fmla="*/ 1667 w 10000"/>
              <a:gd name="connsiteY6" fmla="*/ 0 h 10000"/>
              <a:gd name="connsiteX0" fmla="*/ 1667 w 11195"/>
              <a:gd name="connsiteY0" fmla="*/ 0 h 10000"/>
              <a:gd name="connsiteX1" fmla="*/ 8333 w 11195"/>
              <a:gd name="connsiteY1" fmla="*/ 0 h 10000"/>
              <a:gd name="connsiteX2" fmla="*/ 10000 w 11195"/>
              <a:gd name="connsiteY2" fmla="*/ 5000 h 10000"/>
              <a:gd name="connsiteX3" fmla="*/ 8333 w 11195"/>
              <a:gd name="connsiteY3" fmla="*/ 10000 h 10000"/>
              <a:gd name="connsiteX4" fmla="*/ 1667 w 11195"/>
              <a:gd name="connsiteY4" fmla="*/ 10000 h 10000"/>
              <a:gd name="connsiteX5" fmla="*/ 0 w 11195"/>
              <a:gd name="connsiteY5" fmla="*/ 5000 h 10000"/>
              <a:gd name="connsiteX6" fmla="*/ 1667 w 11195"/>
              <a:gd name="connsiteY6" fmla="*/ 0 h 10000"/>
              <a:gd name="connsiteX0" fmla="*/ 8333 w 11195"/>
              <a:gd name="connsiteY0" fmla="*/ 10000 h 10000"/>
              <a:gd name="connsiteX1" fmla="*/ 11195 w 11195"/>
              <a:gd name="connsiteY1" fmla="*/ 5975 h 10000"/>
              <a:gd name="connsiteX2" fmla="*/ 8333 w 11195"/>
              <a:gd name="connsiteY2" fmla="*/ 0 h 10000"/>
              <a:gd name="connsiteX0" fmla="*/ 1667 w 11195"/>
              <a:gd name="connsiteY0" fmla="*/ 0 h 10000"/>
              <a:gd name="connsiteX1" fmla="*/ 8333 w 11195"/>
              <a:gd name="connsiteY1" fmla="*/ 0 h 10000"/>
              <a:gd name="connsiteX2" fmla="*/ 10000 w 11195"/>
              <a:gd name="connsiteY2" fmla="*/ 5000 h 10000"/>
              <a:gd name="connsiteX3" fmla="*/ 8333 w 11195"/>
              <a:gd name="connsiteY3" fmla="*/ 10000 h 10000"/>
              <a:gd name="connsiteX4" fmla="*/ 1667 w 11195"/>
              <a:gd name="connsiteY4" fmla="*/ 10000 h 10000"/>
              <a:gd name="connsiteX5" fmla="*/ 410 w 11195"/>
              <a:gd name="connsiteY5" fmla="*/ 4817 h 10000"/>
              <a:gd name="connsiteX6" fmla="*/ 1667 w 11195"/>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9243 w 10000"/>
              <a:gd name="connsiteY1" fmla="*/ 5487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410 w 10000"/>
              <a:gd name="connsiteY5" fmla="*/ 4817 h 10000"/>
              <a:gd name="connsiteX6" fmla="*/ 1667 w 10000"/>
              <a:gd name="connsiteY6"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8333 w 10000"/>
              <a:gd name="connsiteY0" fmla="*/ 10000 h 10000"/>
              <a:gd name="connsiteX1" fmla="*/ 9594 w 10000"/>
              <a:gd name="connsiteY1" fmla="*/ 5426 h 10000"/>
              <a:gd name="connsiteX2" fmla="*/ 8333 w 10000"/>
              <a:gd name="connsiteY2" fmla="*/ 0 h 10000"/>
              <a:gd name="connsiteX0" fmla="*/ 1667 w 10000"/>
              <a:gd name="connsiteY0" fmla="*/ 0 h 10000"/>
              <a:gd name="connsiteX1" fmla="*/ 8333 w 10000"/>
              <a:gd name="connsiteY1" fmla="*/ 0 h 10000"/>
              <a:gd name="connsiteX2" fmla="*/ 10000 w 10000"/>
              <a:gd name="connsiteY2" fmla="*/ 5000 h 10000"/>
              <a:gd name="connsiteX3" fmla="*/ 8333 w 10000"/>
              <a:gd name="connsiteY3" fmla="*/ 10000 h 10000"/>
              <a:gd name="connsiteX4" fmla="*/ 1667 w 10000"/>
              <a:gd name="connsiteY4" fmla="*/ 10000 h 10000"/>
              <a:gd name="connsiteX5" fmla="*/ 410 w 10000"/>
              <a:gd name="connsiteY5" fmla="*/ 4817 h 10000"/>
              <a:gd name="connsiteX6" fmla="*/ 1667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stroke="0" extrusionOk="0">
                <a:moveTo>
                  <a:pt x="1667" y="0"/>
                </a:moveTo>
                <a:lnTo>
                  <a:pt x="8333" y="0"/>
                </a:lnTo>
                <a:cubicBezTo>
                  <a:pt x="9254" y="0"/>
                  <a:pt x="10000" y="2239"/>
                  <a:pt x="10000" y="5000"/>
                </a:cubicBezTo>
                <a:cubicBezTo>
                  <a:pt x="10000" y="7761"/>
                  <a:pt x="9254" y="10000"/>
                  <a:pt x="8333" y="10000"/>
                </a:cubicBezTo>
                <a:lnTo>
                  <a:pt x="1667" y="10000"/>
                </a:lnTo>
                <a:cubicBezTo>
                  <a:pt x="746" y="10000"/>
                  <a:pt x="0" y="7761"/>
                  <a:pt x="0" y="5000"/>
                </a:cubicBezTo>
                <a:cubicBezTo>
                  <a:pt x="0" y="2239"/>
                  <a:pt x="746" y="0"/>
                  <a:pt x="1667" y="0"/>
                </a:cubicBezTo>
                <a:close/>
              </a:path>
              <a:path w="10000" h="10000" fill="none" extrusionOk="0">
                <a:moveTo>
                  <a:pt x="8333" y="10000"/>
                </a:moveTo>
                <a:cubicBezTo>
                  <a:pt x="7412" y="10000"/>
                  <a:pt x="9594" y="8187"/>
                  <a:pt x="9594" y="5426"/>
                </a:cubicBezTo>
                <a:cubicBezTo>
                  <a:pt x="9594" y="2665"/>
                  <a:pt x="7412" y="0"/>
                  <a:pt x="8333" y="0"/>
                </a:cubicBezTo>
              </a:path>
              <a:path w="10000" h="10000" fill="none">
                <a:moveTo>
                  <a:pt x="1667" y="0"/>
                </a:moveTo>
                <a:lnTo>
                  <a:pt x="8333" y="0"/>
                </a:lnTo>
                <a:cubicBezTo>
                  <a:pt x="9254" y="0"/>
                  <a:pt x="10000" y="2239"/>
                  <a:pt x="10000" y="5000"/>
                </a:cubicBezTo>
                <a:cubicBezTo>
                  <a:pt x="10000" y="7761"/>
                  <a:pt x="9254" y="10000"/>
                  <a:pt x="8333" y="10000"/>
                </a:cubicBezTo>
                <a:lnTo>
                  <a:pt x="1667" y="10000"/>
                </a:lnTo>
                <a:cubicBezTo>
                  <a:pt x="746" y="10000"/>
                  <a:pt x="410" y="7578"/>
                  <a:pt x="410" y="4817"/>
                </a:cubicBezTo>
                <a:cubicBezTo>
                  <a:pt x="410" y="2056"/>
                  <a:pt x="746" y="0"/>
                  <a:pt x="1667" y="0"/>
                </a:cubicBezTo>
                <a:close/>
              </a:path>
            </a:pathLst>
          </a:cu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ea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một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tăng</a:t>
            </a:r>
            <a:r>
              <a:rPr lang="en-US" sz="3200" dirty="0">
                <a:solidFill>
                  <a:srgbClr val="FF0000"/>
                </a:solidFill>
                <a:latin typeface="Times New Roman" panose="02020603050405020304" pitchFamily="18" charset="0"/>
                <a:ea typeface="Times New Roman" panose="02020603050405020304" pitchFamily="18" charset="0"/>
              </a:rPr>
              <a:t>, </a:t>
            </a:r>
            <a:endParaRPr lang="en-US" sz="3200" dirty="0" smtClean="0">
              <a:solidFill>
                <a:srgbClr val="FF0000"/>
              </a:solidFill>
              <a:latin typeface="Times New Roman" panose="02020603050405020304" pitchFamily="18" charset="0"/>
              <a:ea typeface="Times New Roman" panose="02020603050405020304" pitchFamily="18" charset="0"/>
            </a:endParaRPr>
          </a:p>
          <a:p>
            <a:pPr algn="ctr"/>
            <a:r>
              <a:rPr lang="en-US" sz="3200" dirty="0" err="1" smtClean="0">
                <a:solidFill>
                  <a:srgbClr val="FF0000"/>
                </a:solidFill>
                <a:latin typeface="Times New Roman" panose="02020603050405020304" pitchFamily="18" charset="0"/>
                <a:ea typeface="Times New Roman" panose="02020603050405020304" pitchFamily="18" charset="0"/>
              </a:rPr>
              <a:t>mức</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độ</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càng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nguy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hiểm</a:t>
            </a:r>
            <a:r>
              <a:rPr lang="en-US" sz="3200" dirty="0" smtClean="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ndParaRPr>
          </a:p>
        </p:txBody>
      </p:sp>
      <p:sp>
        <p:nvSpPr>
          <p:cNvPr id="13" name="Flowchart: Magnetic Disk 12"/>
          <p:cNvSpPr/>
          <p:nvPr/>
        </p:nvSpPr>
        <p:spPr>
          <a:xfrm>
            <a:off x="8091675" y="3955674"/>
            <a:ext cx="3028361" cy="2326228"/>
          </a:xfrm>
          <a:custGeom>
            <a:avLst/>
            <a:gdLst>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5000 w 10000"/>
              <a:gd name="connsiteY1" fmla="*/ 3334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10000 w 10000"/>
              <a:gd name="connsiteY0" fmla="*/ 1667 h 10000"/>
              <a:gd name="connsiteX1" fmla="*/ 4959 w 10000"/>
              <a:gd name="connsiteY1" fmla="*/ 1146 h 10000"/>
              <a:gd name="connsiteX2" fmla="*/ 0 w 10000"/>
              <a:gd name="connsiteY2" fmla="*/ 1667 h 10000"/>
              <a:gd name="connsiteX0" fmla="*/ 0 w 10000"/>
              <a:gd name="connsiteY0" fmla="*/ 1667 h 10000"/>
              <a:gd name="connsiteX1" fmla="*/ 5000 w 10000"/>
              <a:gd name="connsiteY1" fmla="*/ 0 h 10000"/>
              <a:gd name="connsiteX2" fmla="*/ 10000 w 10000"/>
              <a:gd name="connsiteY2" fmla="*/ 1667 h 10000"/>
              <a:gd name="connsiteX3" fmla="*/ 10000 w 10000"/>
              <a:gd name="connsiteY3" fmla="*/ 8333 h 10000"/>
              <a:gd name="connsiteX4" fmla="*/ 5000 w 10000"/>
              <a:gd name="connsiteY4" fmla="*/ 10000 h 10000"/>
              <a:gd name="connsiteX5" fmla="*/ 0 w 10000"/>
              <a:gd name="connsiteY5" fmla="*/ 8333 h 10000"/>
              <a:gd name="connsiteX6" fmla="*/ 0 w 10000"/>
              <a:gd name="connsiteY6" fmla="*/ 1667 h 10000"/>
              <a:gd name="connsiteX0" fmla="*/ 0 w 10000"/>
              <a:gd name="connsiteY0" fmla="*/ 1667 h 10796"/>
              <a:gd name="connsiteX1" fmla="*/ 5000 w 10000"/>
              <a:gd name="connsiteY1" fmla="*/ 0 h 10796"/>
              <a:gd name="connsiteX2" fmla="*/ 10000 w 10000"/>
              <a:gd name="connsiteY2" fmla="*/ 1667 h 10796"/>
              <a:gd name="connsiteX3" fmla="*/ 10000 w 10000"/>
              <a:gd name="connsiteY3" fmla="*/ 8333 h 10796"/>
              <a:gd name="connsiteX4" fmla="*/ 5000 w 10000"/>
              <a:gd name="connsiteY4" fmla="*/ 10000 h 10796"/>
              <a:gd name="connsiteX5" fmla="*/ 0 w 10000"/>
              <a:gd name="connsiteY5" fmla="*/ 8333 h 10796"/>
              <a:gd name="connsiteX6" fmla="*/ 0 w 10000"/>
              <a:gd name="connsiteY6" fmla="*/ 1667 h 10796"/>
              <a:gd name="connsiteX0" fmla="*/ 10000 w 10000"/>
              <a:gd name="connsiteY0" fmla="*/ 1667 h 10796"/>
              <a:gd name="connsiteX1" fmla="*/ 4959 w 10000"/>
              <a:gd name="connsiteY1" fmla="*/ 1146 h 10796"/>
              <a:gd name="connsiteX2" fmla="*/ 0 w 10000"/>
              <a:gd name="connsiteY2" fmla="*/ 1667 h 10796"/>
              <a:gd name="connsiteX0" fmla="*/ 0 w 10000"/>
              <a:gd name="connsiteY0" fmla="*/ 1667 h 10796"/>
              <a:gd name="connsiteX1" fmla="*/ 5000 w 10000"/>
              <a:gd name="connsiteY1" fmla="*/ 0 h 10796"/>
              <a:gd name="connsiteX2" fmla="*/ 10000 w 10000"/>
              <a:gd name="connsiteY2" fmla="*/ 1667 h 10796"/>
              <a:gd name="connsiteX3" fmla="*/ 10000 w 10000"/>
              <a:gd name="connsiteY3" fmla="*/ 8333 h 10796"/>
              <a:gd name="connsiteX4" fmla="*/ 5041 w 10000"/>
              <a:gd name="connsiteY4" fmla="*/ 10796 h 10796"/>
              <a:gd name="connsiteX5" fmla="*/ 0 w 10000"/>
              <a:gd name="connsiteY5" fmla="*/ 8333 h 10796"/>
              <a:gd name="connsiteX6" fmla="*/ 0 w 10000"/>
              <a:gd name="connsiteY6" fmla="*/ 1667 h 1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796" stroke="0" extrusionOk="0">
                <a:moveTo>
                  <a:pt x="0" y="1667"/>
                </a:moveTo>
                <a:cubicBezTo>
                  <a:pt x="0" y="746"/>
                  <a:pt x="2239" y="0"/>
                  <a:pt x="5000" y="0"/>
                </a:cubicBezTo>
                <a:cubicBezTo>
                  <a:pt x="7761" y="0"/>
                  <a:pt x="10000" y="746"/>
                  <a:pt x="10000" y="1667"/>
                </a:cubicBezTo>
                <a:lnTo>
                  <a:pt x="10000" y="8333"/>
                </a:lnTo>
                <a:cubicBezTo>
                  <a:pt x="10000" y="9254"/>
                  <a:pt x="7761" y="10000"/>
                  <a:pt x="5000" y="10000"/>
                </a:cubicBezTo>
                <a:cubicBezTo>
                  <a:pt x="2239" y="10000"/>
                  <a:pt x="0" y="9254"/>
                  <a:pt x="0" y="8333"/>
                </a:cubicBezTo>
                <a:lnTo>
                  <a:pt x="0" y="1667"/>
                </a:lnTo>
                <a:close/>
              </a:path>
              <a:path w="10000" h="10796" fill="none" extrusionOk="0">
                <a:moveTo>
                  <a:pt x="10000" y="1667"/>
                </a:moveTo>
                <a:cubicBezTo>
                  <a:pt x="10000" y="2588"/>
                  <a:pt x="7720" y="1146"/>
                  <a:pt x="4959" y="1146"/>
                </a:cubicBezTo>
                <a:cubicBezTo>
                  <a:pt x="2198" y="1146"/>
                  <a:pt x="0" y="2588"/>
                  <a:pt x="0" y="1667"/>
                </a:cubicBezTo>
              </a:path>
              <a:path w="10000" h="10796" fill="none">
                <a:moveTo>
                  <a:pt x="0" y="1667"/>
                </a:moveTo>
                <a:cubicBezTo>
                  <a:pt x="0" y="746"/>
                  <a:pt x="2239" y="0"/>
                  <a:pt x="5000" y="0"/>
                </a:cubicBezTo>
                <a:cubicBezTo>
                  <a:pt x="7761" y="0"/>
                  <a:pt x="10000" y="746"/>
                  <a:pt x="10000" y="1667"/>
                </a:cubicBezTo>
                <a:lnTo>
                  <a:pt x="10000" y="8333"/>
                </a:lnTo>
                <a:cubicBezTo>
                  <a:pt x="10000" y="9254"/>
                  <a:pt x="7802" y="10796"/>
                  <a:pt x="5041" y="10796"/>
                </a:cubicBezTo>
                <a:cubicBezTo>
                  <a:pt x="2280" y="10796"/>
                  <a:pt x="0" y="9254"/>
                  <a:pt x="0" y="8333"/>
                </a:cubicBezTo>
                <a:lnTo>
                  <a:pt x="0" y="1667"/>
                </a:lnTo>
                <a:close/>
              </a:path>
            </a:pathLst>
          </a:cu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rực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rỡ</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vẻ</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vang</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
        <p:nvSpPr>
          <p:cNvPr id="14" name="Right Arrow 13"/>
          <p:cNvSpPr/>
          <p:nvPr/>
        </p:nvSpPr>
        <p:spPr>
          <a:xfrm>
            <a:off x="7439222" y="3162294"/>
            <a:ext cx="467518" cy="1406027"/>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a:stretch>
            <a:fillRect/>
          </a:stretch>
        </p:blipFill>
        <p:spPr>
          <a:xfrm>
            <a:off x="771526" y="4102261"/>
            <a:ext cx="2387720" cy="2035304"/>
          </a:xfrm>
          <a:prstGeom prst="rect">
            <a:avLst/>
          </a:prstGeom>
        </p:spPr>
      </p:pic>
      <p:pic>
        <p:nvPicPr>
          <p:cNvPr id="25" name="Picture 24"/>
          <p:cNvPicPr>
            <a:picLocks noChangeAspect="1"/>
          </p:cNvPicPr>
          <p:nvPr/>
        </p:nvPicPr>
        <p:blipFill>
          <a:blip r:embed="rId12"/>
          <a:stretch>
            <a:fillRect/>
          </a:stretch>
        </p:blipFill>
        <p:spPr>
          <a:xfrm>
            <a:off x="9265348" y="1221281"/>
            <a:ext cx="1714132" cy="1366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378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1000" fill="hold"/>
                                        <p:tgtEl>
                                          <p:spTgt spid="23"/>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08709" y="1164431"/>
            <a:ext cx="809067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nl-NL"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Những thử thách và chiến công của Thạch Sanh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625355"/>
            <a:ext cx="5063727" cy="2151358"/>
          </a:xfrm>
          <a:prstGeom prst="rect">
            <a:avLst/>
          </a:prstGeom>
        </p:spPr>
        <p:txBody>
          <a:bodyPr wrap="square">
            <a:spAutoFit/>
          </a:bodyPr>
          <a:lstStyle/>
          <a:p>
            <a:pPr algn="just">
              <a:lnSpc>
                <a:spcPct val="115000"/>
              </a:lnSpc>
              <a:spcBef>
                <a:spcPts val="300"/>
              </a:spcBef>
              <a:spcAft>
                <a:spcPts val="300"/>
              </a:spcAft>
            </a:pPr>
            <a:r>
              <a:rPr lang="en-US" sz="2800" b="1"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Phẩm</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chất</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của</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Thạch</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 </a:t>
            </a:r>
          </a:p>
          <a:p>
            <a:pPr algn="just">
              <a:lnSpc>
                <a:spcPct val="115000"/>
              </a:lnSpc>
              <a:spcBef>
                <a:spcPts val="300"/>
              </a:spcBef>
              <a:spcAft>
                <a:spcPts val="300"/>
              </a:spcAft>
            </a:pP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20" name="Picture 2" descr="vinarises – Trung Tâm Anh Ngữ Anh Việt Bà Rịa Vũng Tàu">
            <a:extLst>
              <a:ext uri="{FF2B5EF4-FFF2-40B4-BE49-F238E27FC236}">
                <a16:creationId xmlns:a16="http://schemas.microsoft.com/office/drawing/2014/main" id="{A412D075-4466-44B6-9C7E-C1CF9ED8E4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5828" y="3101006"/>
            <a:ext cx="1314618" cy="131461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9422093" y="1752284"/>
            <a:ext cx="1934167" cy="169030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phác</a:t>
            </a:r>
            <a:endParaRPr lang="en-US" sz="2800" dirty="0"/>
          </a:p>
        </p:txBody>
      </p:sp>
      <p:sp>
        <p:nvSpPr>
          <p:cNvPr id="22" name="Oval 21"/>
          <p:cNvSpPr/>
          <p:nvPr/>
        </p:nvSpPr>
        <p:spPr>
          <a:xfrm>
            <a:off x="8844593" y="4359057"/>
            <a:ext cx="2056770" cy="1817737"/>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300"/>
              </a:spcBef>
              <a:spcAft>
                <a:spcPts val="300"/>
              </a:spcAft>
            </a:pPr>
            <a:r>
              <a:rPr lang="en-US" sz="2000" dirty="0" err="1">
                <a:latin typeface="Times New Roman" panose="02020603050405020304" pitchFamily="18" charset="0"/>
                <a:ea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hậu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thượng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bình</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24" name="Oval 23"/>
          <p:cNvSpPr/>
          <p:nvPr/>
        </p:nvSpPr>
        <p:spPr>
          <a:xfrm>
            <a:off x="6053652" y="2415128"/>
            <a:ext cx="2042431" cy="177993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endParaRPr lang="en-US" sz="2800" dirty="0"/>
          </a:p>
        </p:txBody>
      </p:sp>
      <p:pic>
        <p:nvPicPr>
          <p:cNvPr id="7" name="Picture 6"/>
          <p:cNvPicPr>
            <a:picLocks noChangeAspect="1"/>
          </p:cNvPicPr>
          <p:nvPr/>
        </p:nvPicPr>
        <p:blipFill>
          <a:blip r:embed="rId10"/>
          <a:stretch>
            <a:fillRect/>
          </a:stretch>
        </p:blipFill>
        <p:spPr>
          <a:xfrm>
            <a:off x="2729736" y="3499932"/>
            <a:ext cx="2984896" cy="24389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99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3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91351" y="1243012"/>
            <a:ext cx="5379999" cy="587853"/>
          </a:xfrm>
          <a:prstGeom prst="rect">
            <a:avLst/>
          </a:prstGeom>
        </p:spPr>
        <p:txBody>
          <a:bodyPr wrap="none">
            <a:spAutoFit/>
          </a:bodyPr>
          <a:lstStyle/>
          <a:p>
            <a:pPr algn="just">
              <a:lnSpc>
                <a:spcPct val="115000"/>
              </a:lnSpc>
              <a:spcBef>
                <a:spcPts val="300"/>
              </a:spcBef>
              <a:spcAft>
                <a:spcPts val="300"/>
              </a:spcAft>
            </a:pPr>
            <a:r>
              <a:rPr lang="en-US" sz="2800" b="1" dirty="0">
                <a:solidFill>
                  <a:srgbClr val="0000FF"/>
                </a:solidFill>
                <a:latin typeface="Times New Roman" panose="02020603050405020304" pitchFamily="18" charset="0"/>
                <a:ea typeface="Times New Roman" panose="02020603050405020304" pitchFamily="18" charset="0"/>
              </a:rPr>
              <a:t>2.3. </a:t>
            </a:r>
            <a:r>
              <a:rPr lang="en-US" sz="2800" b="1" dirty="0" err="1">
                <a:solidFill>
                  <a:srgbClr val="0000FF"/>
                </a:solidFill>
                <a:latin typeface="Times New Roman" panose="02020603050405020304" pitchFamily="18" charset="0"/>
                <a:ea typeface="Times New Roman" panose="02020603050405020304" pitchFamily="18" charset="0"/>
              </a:rPr>
              <a:t>Các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yếu</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tố</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hoang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đường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kì</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ảo</a:t>
            </a:r>
            <a:endParaRPr lang="en-US" sz="2800" dirty="0">
              <a:effectLst/>
              <a:latin typeface="Times New Roman" panose="02020603050405020304" pitchFamily="18" charset="0"/>
              <a:ea typeface="Times New Roman" panose="02020603050405020304" pitchFamily="18" charset="0"/>
            </a:endParaRPr>
          </a:p>
        </p:txBody>
      </p:sp>
      <p:sp>
        <p:nvSpPr>
          <p:cNvPr id="11" name="Parallelogram 10"/>
          <p:cNvSpPr/>
          <p:nvPr/>
        </p:nvSpPr>
        <p:spPr>
          <a:xfrm>
            <a:off x="644525" y="2063035"/>
            <a:ext cx="4568824" cy="648016"/>
          </a:xfrm>
          <a:prstGeom prst="parallelogram">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stretch>
            <a:fillRect/>
          </a:stretch>
        </p:blipFill>
        <p:spPr>
          <a:xfrm>
            <a:off x="965320" y="3246865"/>
            <a:ext cx="4585475" cy="289050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497478546"/>
              </p:ext>
            </p:extLst>
          </p:nvPr>
        </p:nvGraphicFramePr>
        <p:xfrm>
          <a:off x="5888241" y="2015517"/>
          <a:ext cx="5589178" cy="3913632"/>
        </p:xfrm>
        <a:graphic>
          <a:graphicData uri="http://schemas.openxmlformats.org/drawingml/2006/table">
            <a:tbl>
              <a:tblPr firstRow="1" bandRow="1">
                <a:tableStyleId>{5940675A-B579-460E-94D1-54222C63F5DA}</a:tableStyleId>
              </a:tblPr>
              <a:tblGrid>
                <a:gridCol w="2794589">
                  <a:extLst>
                    <a:ext uri="{9D8B030D-6E8A-4147-A177-3AD203B41FA5}">
                      <a16:colId xmlns:a16="http://schemas.microsoft.com/office/drawing/2014/main" val="1318036801"/>
                    </a:ext>
                  </a:extLst>
                </a:gridCol>
                <a:gridCol w="2794589">
                  <a:extLst>
                    <a:ext uri="{9D8B030D-6E8A-4147-A177-3AD203B41FA5}">
                      <a16:colId xmlns:a16="http://schemas.microsoft.com/office/drawing/2014/main" val="2312233434"/>
                    </a:ext>
                  </a:extLst>
                </a:gridCol>
              </a:tblGrid>
              <a:tr h="370840">
                <a:tc>
                  <a:txBody>
                    <a:bodyPr/>
                    <a:lstStyle/>
                    <a:p>
                      <a:pPr algn="ctr"/>
                      <a:r>
                        <a:rPr lang="en-US" sz="2400" b="1" dirty="0"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1,2</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3,4</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07783078"/>
                  </a:ext>
                </a:extLst>
              </a:tr>
              <a:tr h="370840">
                <a:tc>
                  <a:txBody>
                    <a:bodyPr/>
                    <a:lstStyle/>
                    <a:p>
                      <a:pPr>
                        <a:lnSpc>
                          <a:spcPct val="115000"/>
                        </a:lnSpc>
                        <a:spcAft>
                          <a:spcPts val="0"/>
                        </a:spcAft>
                      </a:pPr>
                      <a:r>
                        <a:rPr lang="en-US" sz="2400" b="1" dirty="0" smtClean="0">
                          <a:solidFill>
                            <a:srgbClr val="FF0000"/>
                          </a:solidFill>
                          <a:effectLst/>
                          <a:latin typeface="Times New Roman" panose="02020603050405020304" pitchFamily="18" charset="0"/>
                          <a:ea typeface="MS Mincho"/>
                        </a:rPr>
                        <a:t>(1)</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rPr>
                        <a:t> Thach </a:t>
                      </a:r>
                      <a:r>
                        <a:rPr lang="en-US" sz="2400" dirty="0" err="1" smtClean="0">
                          <a:effectLst/>
                          <a:latin typeface="Times New Roman" panose="02020603050405020304" pitchFamily="18" charset="0"/>
                          <a:ea typeface="Times New Roman" panose="02020603050405020304" pitchFamily="18" charset="0"/>
                        </a:rPr>
                        <a:t>Sanh</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những</a:t>
                      </a:r>
                      <a:r>
                        <a:rPr lang="en-US" sz="2400" dirty="0" smtClean="0">
                          <a:effectLst/>
                          <a:latin typeface="Times New Roman" panose="02020603050405020304" pitchFamily="18" charset="0"/>
                          <a:ea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Chúng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đặc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điểm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khác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thường</a:t>
                      </a:r>
                      <a:r>
                        <a:rPr lang="en-US" sz="2400" dirty="0" smtClean="0">
                          <a:effectLst/>
                          <a:latin typeface="Times New Roman" panose="02020603050405020304" pitchFamily="18" charset="0"/>
                          <a:ea typeface="Times New Roman" panose="02020603050405020304" pitchFamily="18" charset="0"/>
                        </a:rPr>
                        <a:t>. Ý </a:t>
                      </a:r>
                      <a:r>
                        <a:rPr lang="en-US" sz="2400" dirty="0" err="1" smtClean="0">
                          <a:effectLst/>
                          <a:latin typeface="Times New Roman" panose="02020603050405020304" pitchFamily="18" charset="0"/>
                          <a:ea typeface="Times New Roman" panose="02020603050405020304" pitchFamily="18" charset="0"/>
                        </a:rPr>
                        <a:t>nghĩa</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rPr>
                        <a:t> chi </a:t>
                      </a:r>
                      <a:r>
                        <a:rPr lang="en-US" sz="2400" dirty="0" err="1" smtClean="0">
                          <a:effectLst/>
                          <a:latin typeface="Times New Roman" panose="02020603050405020304" pitchFamily="18" charset="0"/>
                          <a:ea typeface="Times New Roman" panose="02020603050405020304" pitchFamily="18" charset="0"/>
                        </a:rPr>
                        <a:t>tiết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hoang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đường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rPr>
                        <a:t>?.</a:t>
                      </a:r>
                    </a:p>
                  </a:txBody>
                  <a:tcPr/>
                </a:tc>
                <a:tc>
                  <a:txBody>
                    <a:bodyPr/>
                    <a:lstStyle/>
                    <a:p>
                      <a:pPr>
                        <a:lnSpc>
                          <a:spcPct val="115000"/>
                        </a:lnSpc>
                        <a:spcAft>
                          <a:spcPts val="0"/>
                        </a:spcAft>
                      </a:pPr>
                      <a:r>
                        <a:rPr lang="en-US" sz="2400" b="1" dirty="0" smtClean="0">
                          <a:solidFill>
                            <a:srgbClr val="FF0000"/>
                          </a:solidFill>
                          <a:effectLst/>
                          <a:latin typeface="Times New Roman" panose="02020603050405020304" pitchFamily="18" charset="0"/>
                          <a:ea typeface="MS Mincho"/>
                        </a:rPr>
                        <a:t>(2)</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rPr>
                        <a:t> Thach </a:t>
                      </a:r>
                      <a:r>
                        <a:rPr lang="en-US" sz="2400" dirty="0" err="1" smtClean="0">
                          <a:effectLst/>
                          <a:latin typeface="Times New Roman" panose="02020603050405020304" pitchFamily="18" charset="0"/>
                          <a:ea typeface="Times New Roman" panose="02020603050405020304" pitchFamily="18" charset="0"/>
                        </a:rPr>
                        <a:t>Sanh</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những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đồ</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Chúng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đặc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điểm</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khác</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thường.Ý</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nghĩa</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rPr>
                        <a:t> chi </a:t>
                      </a:r>
                      <a:r>
                        <a:rPr lang="en-US" sz="2400" dirty="0" err="1" smtClean="0">
                          <a:effectLst/>
                          <a:latin typeface="Times New Roman" panose="02020603050405020304" pitchFamily="18" charset="0"/>
                          <a:ea typeface="Times New Roman" panose="02020603050405020304" pitchFamily="18" charset="0"/>
                        </a:rPr>
                        <a:t>tiết</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hoang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đường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rPr>
                        <a:t>?.</a:t>
                      </a:r>
                    </a:p>
                  </a:txBody>
                  <a:tcPr/>
                </a:tc>
                <a:extLst>
                  <a:ext uri="{0D108BD9-81ED-4DB2-BD59-A6C34878D82A}">
                    <a16:rowId xmlns:a16="http://schemas.microsoft.com/office/drawing/2014/main" val="224842693"/>
                  </a:ext>
                </a:extLst>
              </a:tr>
            </a:tbl>
          </a:graphicData>
        </a:graphic>
      </p:graphicFrame>
    </p:spTree>
    <p:extLst>
      <p:ext uri="{BB962C8B-B14F-4D97-AF65-F5344CB8AC3E}">
        <p14:creationId xmlns:p14="http://schemas.microsoft.com/office/powerpoint/2010/main" val="3699160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91351" y="1243012"/>
            <a:ext cx="5379999" cy="587853"/>
          </a:xfrm>
          <a:prstGeom prst="rect">
            <a:avLst/>
          </a:prstGeom>
        </p:spPr>
        <p:txBody>
          <a:bodyPr wrap="none">
            <a:spAutoFit/>
          </a:bodyPr>
          <a:lstStyle/>
          <a:p>
            <a:pPr marL="0" marR="0" lvl="0" indent="0" algn="just" defTabSz="914400" rtl="0" eaLnBrk="1" fontAlgn="auto" latinLnBrk="0" hangingPunct="1">
              <a:lnSpc>
                <a:spcPct val="115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2.3.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hoang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đường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kì</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5" name="Group 14"/>
          <p:cNvGrpSpPr/>
          <p:nvPr/>
        </p:nvGrpSpPr>
        <p:grpSpPr>
          <a:xfrm>
            <a:off x="1103312" y="1896660"/>
            <a:ext cx="2359024" cy="4140044"/>
            <a:chOff x="1564375" y="2235642"/>
            <a:chExt cx="1712189" cy="3801061"/>
          </a:xfrm>
        </p:grpSpPr>
        <p:sp>
          <p:nvSpPr>
            <p:cNvPr id="17" name="Rounded Rectangle 16"/>
            <p:cNvSpPr/>
            <p:nvPr/>
          </p:nvSpPr>
          <p:spPr>
            <a:xfrm>
              <a:off x="1564375" y="2235642"/>
              <a:ext cx="1712189" cy="1179698"/>
            </a:xfrm>
            <a:prstGeom prst="roundRect">
              <a:avLst/>
            </a:prstGeom>
            <a:blipFill>
              <a:blip r:embed="rId9"/>
              <a:srcRect/>
              <a:stretch>
                <a:fillRect t="-4000" b="-4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a:off x="1564375" y="3415341"/>
              <a:ext cx="1712189" cy="635222"/>
            </a:xfrm>
            <a:custGeom>
              <a:avLst/>
              <a:gdLst>
                <a:gd name="connsiteX0" fmla="*/ 0 w 1712189"/>
                <a:gd name="connsiteY0" fmla="*/ 0 h 635222"/>
                <a:gd name="connsiteX1" fmla="*/ 1712189 w 1712189"/>
                <a:gd name="connsiteY1" fmla="*/ 0 h 635222"/>
                <a:gd name="connsiteX2" fmla="*/ 1712189 w 1712189"/>
                <a:gd name="connsiteY2" fmla="*/ 635222 h 635222"/>
                <a:gd name="connsiteX3" fmla="*/ 0 w 1712189"/>
                <a:gd name="connsiteY3" fmla="*/ 635222 h 635222"/>
                <a:gd name="connsiteX4" fmla="*/ 0 w 1712189"/>
                <a:gd name="connsiteY4" fmla="*/ 0 h 63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189" h="635222">
                  <a:moveTo>
                    <a:pt x="0" y="0"/>
                  </a:moveTo>
                  <a:lnTo>
                    <a:pt x="1712189" y="0"/>
                  </a:lnTo>
                  <a:lnTo>
                    <a:pt x="1712189" y="635222"/>
                  </a:lnTo>
                  <a:lnTo>
                    <a:pt x="0" y="6352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b="1" smtClean="0">
                  <a:latin typeface="Times New Roman" panose="02020603050405020304" pitchFamily="18" charset="0"/>
                  <a:cs typeface="Times New Roman" panose="02020603050405020304" pitchFamily="18" charset="0"/>
                </a:rPr>
                <a:t>tră</a:t>
              </a:r>
              <a:r>
                <a:rPr lang="en-US" sz="2400" b="1" kern="1200" smtClean="0">
                  <a:latin typeface="Times New Roman" panose="02020603050405020304" pitchFamily="18" charset="0"/>
                  <a:cs typeface="Times New Roman" panose="02020603050405020304" pitchFamily="18" charset="0"/>
                </a:rPr>
                <a:t>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tinh</a:t>
              </a:r>
              <a:endParaRPr lang="en-US" sz="24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1564375" y="4221782"/>
              <a:ext cx="1712189" cy="1179698"/>
            </a:xfrm>
            <a:prstGeom prst="roundRect">
              <a:avLst/>
            </a:prstGeom>
            <a:blipFill>
              <a:blip r:embed="rId10"/>
              <a:srcRect/>
              <a:stretch>
                <a:fillRect t="-13000" b="-1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a:off x="1564375" y="5401481"/>
              <a:ext cx="1712189" cy="635222"/>
            </a:xfrm>
            <a:custGeom>
              <a:avLst/>
              <a:gdLst>
                <a:gd name="connsiteX0" fmla="*/ 0 w 1712189"/>
                <a:gd name="connsiteY0" fmla="*/ 0 h 635222"/>
                <a:gd name="connsiteX1" fmla="*/ 1712189 w 1712189"/>
                <a:gd name="connsiteY1" fmla="*/ 0 h 635222"/>
                <a:gd name="connsiteX2" fmla="*/ 1712189 w 1712189"/>
                <a:gd name="connsiteY2" fmla="*/ 635222 h 635222"/>
                <a:gd name="connsiteX3" fmla="*/ 0 w 1712189"/>
                <a:gd name="connsiteY3" fmla="*/ 635222 h 635222"/>
                <a:gd name="connsiteX4" fmla="*/ 0 w 1712189"/>
                <a:gd name="connsiteY4" fmla="*/ 0 h 63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189" h="635222">
                  <a:moveTo>
                    <a:pt x="0" y="0"/>
                  </a:moveTo>
                  <a:lnTo>
                    <a:pt x="1712189" y="0"/>
                  </a:lnTo>
                  <a:lnTo>
                    <a:pt x="1712189" y="635222"/>
                  </a:lnTo>
                  <a:lnTo>
                    <a:pt x="0" y="6352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0" numCol="1" spcCol="1270" anchor="t" anchorCtr="0">
              <a:noAutofit/>
            </a:bodyPr>
            <a:lstStyle/>
            <a:p>
              <a:pPr lvl="0" algn="ctr"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Đại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bàng</a:t>
              </a:r>
              <a:endParaRPr lang="en-US" sz="2400" kern="1200" dirty="0">
                <a:latin typeface="Times New Roman" panose="02020603050405020304" pitchFamily="18" charset="0"/>
                <a:cs typeface="Times New Roman" panose="02020603050405020304" pitchFamily="18" charset="0"/>
              </a:endParaRPr>
            </a:p>
          </p:txBody>
        </p:sp>
      </p:grpSp>
      <p:sp>
        <p:nvSpPr>
          <p:cNvPr id="7" name="Right Brace 6"/>
          <p:cNvSpPr/>
          <p:nvPr/>
        </p:nvSpPr>
        <p:spPr>
          <a:xfrm>
            <a:off x="3462336" y="2557452"/>
            <a:ext cx="403224" cy="2235975"/>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126320" y="2498521"/>
            <a:ext cx="6949667" cy="22691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pP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nỗi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gây</a:t>
            </a:r>
            <a:r>
              <a:rPr lang="en-US" sz="2800" dirty="0">
                <a:latin typeface="Times New Roman" panose="02020603050405020304" pitchFamily="18" charset="0"/>
                <a:ea typeface="Times New Roman" panose="02020603050405020304" pitchFamily="18" charset="0"/>
              </a:rPr>
              <a:t> tai </a:t>
            </a:r>
            <a:r>
              <a:rPr lang="en-US" sz="2800" dirty="0" err="1">
                <a:latin typeface="Times New Roman" panose="02020603050405020304" pitchFamily="18" charset="0"/>
                <a:ea typeface="Times New Roman" panose="02020603050405020304" pitchFamily="18" charset="0"/>
              </a:rPr>
              <a:t>họa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sĩ</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559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91351" y="1243012"/>
            <a:ext cx="5379999" cy="587853"/>
          </a:xfrm>
          <a:prstGeom prst="rect">
            <a:avLst/>
          </a:prstGeom>
        </p:spPr>
        <p:txBody>
          <a:bodyPr wrap="none">
            <a:spAutoFit/>
          </a:bodyPr>
          <a:lstStyle/>
          <a:p>
            <a:pPr marL="0" marR="0" lvl="0" indent="0" algn="just" defTabSz="914400" rtl="0" eaLnBrk="1" fontAlgn="auto" latinLnBrk="0" hangingPunct="1">
              <a:lnSpc>
                <a:spcPct val="115000"/>
              </a:lnSpc>
              <a:spcBef>
                <a:spcPts val="300"/>
              </a:spcBef>
              <a:spcAft>
                <a:spcPts val="30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2.3.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yếu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tố</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hoang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đường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kì</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18348" y="1729821"/>
            <a:ext cx="2420856" cy="587853"/>
          </a:xfrm>
          <a:prstGeom prst="rect">
            <a:avLst/>
          </a:prstGeom>
        </p:spPr>
        <p:txBody>
          <a:bodyPr wrap="none">
            <a:spAutoFit/>
          </a:bodyPr>
          <a:lstStyle/>
          <a:p>
            <a:pPr algn="just">
              <a:lnSpc>
                <a:spcPct val="115000"/>
              </a:lnSpc>
              <a:spcBef>
                <a:spcPts val="300"/>
              </a:spcBef>
              <a:spcAft>
                <a:spcPts val="30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Đồ</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kì</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ảo</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817062" y="2320773"/>
            <a:ext cx="2818400" cy="587853"/>
          </a:xfrm>
          <a:prstGeom prst="rect">
            <a:avLst/>
          </a:prstGeom>
        </p:spPr>
        <p:txBody>
          <a:bodyPr wrap="none">
            <a:spAutoFit/>
          </a:bodyPr>
          <a:lstStyle/>
          <a:p>
            <a:pPr algn="just">
              <a:lnSpc>
                <a:spcPct val="115000"/>
              </a:lnSpc>
              <a:spcBef>
                <a:spcPts val="300"/>
              </a:spcBef>
              <a:spcAft>
                <a:spcPts val="300"/>
              </a:spcAft>
            </a:pPr>
            <a:r>
              <a:rPr lang="en-US" sz="2800" b="1" u="sng" dirty="0">
                <a:solidFill>
                  <a:srgbClr val="FF0000"/>
                </a:solidFill>
                <a:latin typeface="Times New Roman" panose="02020603050405020304" pitchFamily="18" charset="0"/>
                <a:ea typeface="Times New Roman" panose="02020603050405020304" pitchFamily="18" charset="0"/>
              </a:rPr>
              <a:t>- </a:t>
            </a:r>
            <a:r>
              <a:rPr lang="en-US" sz="2800" b="1" u="sng" dirty="0" err="1">
                <a:solidFill>
                  <a:srgbClr val="FF0000"/>
                </a:solidFill>
                <a:latin typeface="Times New Roman" panose="02020603050405020304" pitchFamily="18" charset="0"/>
                <a:ea typeface="Times New Roman" panose="02020603050405020304" pitchFamily="18" charset="0"/>
              </a:rPr>
              <a:t>Niêu</a:t>
            </a:r>
            <a:r>
              <a:rPr lang="en-US" sz="2800" b="1" u="sng" dirty="0">
                <a:solidFill>
                  <a:srgbClr val="FF0000"/>
                </a:solidFill>
                <a:latin typeface="Times New Roman" panose="02020603050405020304" pitchFamily="18" charset="0"/>
                <a:ea typeface="Times New Roman" panose="02020603050405020304" pitchFamily="18" charset="0"/>
              </a:rPr>
              <a:t> </a:t>
            </a:r>
            <a:r>
              <a:rPr lang="en-US" sz="2800" b="1" u="sng" dirty="0" err="1">
                <a:solidFill>
                  <a:srgbClr val="FF0000"/>
                </a:solidFill>
                <a:latin typeface="Times New Roman" panose="02020603050405020304" pitchFamily="18" charset="0"/>
                <a:ea typeface="Times New Roman" panose="02020603050405020304" pitchFamily="18" charset="0"/>
              </a:rPr>
              <a:t>cơm</a:t>
            </a:r>
            <a:r>
              <a:rPr lang="en-US" sz="2800" b="1" u="sng" dirty="0">
                <a:solidFill>
                  <a:srgbClr val="FF0000"/>
                </a:solidFill>
                <a:latin typeface="Times New Roman" panose="02020603050405020304" pitchFamily="18" charset="0"/>
                <a:ea typeface="Times New Roman" panose="02020603050405020304" pitchFamily="18" charset="0"/>
              </a:rPr>
              <a:t> </a:t>
            </a:r>
            <a:r>
              <a:rPr lang="en-US" sz="2800" b="1" u="sng" dirty="0" err="1">
                <a:solidFill>
                  <a:srgbClr val="FF0000"/>
                </a:solidFill>
                <a:latin typeface="Times New Roman" panose="02020603050405020304" pitchFamily="18" charset="0"/>
                <a:ea typeface="Times New Roman" panose="02020603050405020304" pitchFamily="18" charset="0"/>
              </a:rPr>
              <a:t>kì</a:t>
            </a:r>
            <a:r>
              <a:rPr lang="en-US" sz="2800" b="1" u="sng" dirty="0">
                <a:solidFill>
                  <a:srgbClr val="FF0000"/>
                </a:solidFill>
                <a:latin typeface="Times New Roman" panose="02020603050405020304" pitchFamily="18" charset="0"/>
                <a:ea typeface="Times New Roman" panose="02020603050405020304" pitchFamily="18" charset="0"/>
              </a:rPr>
              <a:t> </a:t>
            </a:r>
            <a:r>
              <a:rPr lang="en-US" sz="2800" b="1" u="sng" dirty="0" err="1">
                <a:solidFill>
                  <a:srgbClr val="FF0000"/>
                </a:solidFill>
                <a:latin typeface="Times New Roman" panose="02020603050405020304" pitchFamily="18" charset="0"/>
                <a:ea typeface="Times New Roman" panose="02020603050405020304" pitchFamily="18" charset="0"/>
              </a:rPr>
              <a:t>ảo</a:t>
            </a:r>
            <a:r>
              <a:rPr lang="en-US" sz="2800" b="1" u="sng"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30" name="Picture 29"/>
          <p:cNvPicPr>
            <a:picLocks noChangeAspect="1"/>
          </p:cNvPicPr>
          <p:nvPr/>
        </p:nvPicPr>
        <p:blipFill>
          <a:blip r:embed="rId9"/>
          <a:srcRect l="5412"/>
          <a:stretch>
            <a:fillRect/>
          </a:stretch>
        </p:blipFill>
        <p:spPr>
          <a:xfrm>
            <a:off x="504515" y="3069836"/>
            <a:ext cx="3662572" cy="2409754"/>
          </a:xfrm>
          <a:custGeom>
            <a:avLst/>
            <a:gdLst>
              <a:gd name="connsiteX0" fmla="*/ 1831286 w 3662572"/>
              <a:gd name="connsiteY0" fmla="*/ 0 h 2409754"/>
              <a:gd name="connsiteX1" fmla="*/ 3662572 w 3662572"/>
              <a:gd name="connsiteY1" fmla="*/ 920444 h 2409754"/>
              <a:gd name="connsiteX2" fmla="*/ 2963083 w 3662572"/>
              <a:gd name="connsiteY2" fmla="*/ 2409754 h 2409754"/>
              <a:gd name="connsiteX3" fmla="*/ 699489 w 3662572"/>
              <a:gd name="connsiteY3" fmla="*/ 2409754 h 2409754"/>
              <a:gd name="connsiteX4" fmla="*/ 0 w 3662572"/>
              <a:gd name="connsiteY4" fmla="*/ 920444 h 2409754"/>
              <a:gd name="connsiteX5" fmla="*/ 1831286 w 3662572"/>
              <a:gd name="connsiteY5" fmla="*/ 0 h 240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572" h="2409754">
                <a:moveTo>
                  <a:pt x="1831286" y="0"/>
                </a:moveTo>
                <a:lnTo>
                  <a:pt x="3662572" y="920444"/>
                </a:lnTo>
                <a:lnTo>
                  <a:pt x="2963083" y="2409754"/>
                </a:lnTo>
                <a:lnTo>
                  <a:pt x="699489" y="2409754"/>
                </a:lnTo>
                <a:lnTo>
                  <a:pt x="0" y="920444"/>
                </a:lnTo>
                <a:lnTo>
                  <a:pt x="1831286"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5" name="Rectangle 24"/>
          <p:cNvSpPr/>
          <p:nvPr/>
        </p:nvSpPr>
        <p:spPr>
          <a:xfrm>
            <a:off x="4305040" y="2561205"/>
            <a:ext cx="3853271" cy="2723823"/>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a:t>
            </a:r>
            <a:endParaRPr lang="en-US" sz="2800" dirty="0">
              <a:latin typeface="Times New Roman" panose="02020603050405020304" pitchFamily="18" charset="0"/>
              <a:ea typeface="Times New Roman" panose="02020603050405020304" pitchFamily="18" charset="0"/>
            </a:endParaRPr>
          </a:p>
          <a:p>
            <a:pPr algn="just">
              <a:lnSpc>
                <a:spcPct val="115000"/>
              </a:lnSpc>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đuổi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thù</a:t>
            </a:r>
            <a:r>
              <a:rPr lang="en-US" sz="2800" dirty="0">
                <a:latin typeface="Times New Roman" panose="02020603050405020304" pitchFamily="18" charset="0"/>
                <a:ea typeface="Times New Roman" panose="02020603050405020304" pitchFamily="18" charset="0"/>
              </a:rPr>
              <a:t>.</a:t>
            </a:r>
          </a:p>
          <a:p>
            <a:pPr algn="just">
              <a:lnSpc>
                <a:spcPct val="115000"/>
              </a:lnSpc>
              <a:spcBef>
                <a:spcPts val="300"/>
              </a:spcBef>
              <a:spcAft>
                <a:spcPts val="3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endParaRPr lang="en-US" sz="2800" dirty="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8827889" y="2368199"/>
            <a:ext cx="2836070" cy="302570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spcBef>
                <a:spcPts val="300"/>
              </a:spcBef>
              <a:spcAft>
                <a:spcPts val="300"/>
              </a:spcAft>
            </a:pPr>
            <a:r>
              <a:rPr lang="pt-BR" sz="2800" dirty="0">
                <a:latin typeface="Times New Roman" panose="02020603050405020304" pitchFamily="18" charset="0"/>
                <a:ea typeface="Times New Roman" panose="02020603050405020304" pitchFamily="18" charset="0"/>
              </a:rPr>
              <a:t>Góp phần tô đậm vẻ đẹp kì diệu của truyện, góp sức cho chiến công của chàng dũng sĩ Thạch Sanh.</a:t>
            </a:r>
            <a:endParaRPr lang="en-US" sz="2800" dirty="0">
              <a:effectLst/>
              <a:latin typeface="Times New Roman" panose="02020603050405020304" pitchFamily="18" charset="0"/>
              <a:ea typeface="Times New Roman" panose="02020603050405020304" pitchFamily="18" charset="0"/>
            </a:endParaRPr>
          </a:p>
        </p:txBody>
      </p:sp>
      <p:sp>
        <p:nvSpPr>
          <p:cNvPr id="33" name="Right Arrow 32"/>
          <p:cNvSpPr/>
          <p:nvPr/>
        </p:nvSpPr>
        <p:spPr>
          <a:xfrm>
            <a:off x="8305204" y="3287322"/>
            <a:ext cx="395089" cy="1271588"/>
          </a:xfrm>
          <a:prstGeom prst="rightArrow">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401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p:cNvPicPr>
          <p:nvPr/>
        </p:nvPicPr>
        <p:blipFill>
          <a:blip r:embed="rId9">
            <a:duotone>
              <a:schemeClr val="accent2">
                <a:shade val="45000"/>
                <a:satMod val="135000"/>
              </a:schemeClr>
              <a:prstClr val="white"/>
            </a:duotone>
          </a:blip>
          <a:stretch>
            <a:fillRect/>
          </a:stretch>
        </p:blipFill>
        <p:spPr>
          <a:xfrm>
            <a:off x="660400" y="1130299"/>
            <a:ext cx="10858500" cy="500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359783" y="1031258"/>
            <a:ext cx="3542893" cy="548099"/>
          </a:xfrm>
          <a:prstGeom prst="rect">
            <a:avLst/>
          </a:prstGeom>
        </p:spPr>
        <p:txBody>
          <a:bodyPr wrap="none">
            <a:spAutoFit/>
          </a:bodyPr>
          <a:lstStyle/>
          <a:p>
            <a:pPr algn="just">
              <a:lnSpc>
                <a:spcPct val="115000"/>
              </a:lnSpc>
              <a:spcBef>
                <a:spcPts val="300"/>
              </a:spcBef>
              <a:spcAft>
                <a:spcPts val="3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Lý</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Thông</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769946" y="1318066"/>
            <a:ext cx="2990242" cy="587853"/>
          </a:xfrm>
          <a:prstGeom prst="rect">
            <a:avLst/>
          </a:prstGeom>
        </p:spPr>
        <p:txBody>
          <a:bodyPr wrap="none">
            <a:spAutoFit/>
          </a:bodyPr>
          <a:lstStyle/>
          <a:p>
            <a:pPr marR="30480" algn="just">
              <a:lnSpc>
                <a:spcPct val="115000"/>
              </a:lnSpc>
              <a:spcAft>
                <a:spcPts val="1200"/>
              </a:spcAft>
            </a:pPr>
            <a:r>
              <a:rPr lang="en-US" sz="2800" b="1" dirty="0" err="1">
                <a:solidFill>
                  <a:srgbClr val="000000"/>
                </a:solidFill>
                <a:latin typeface="Times New Roman" panose="02020603050405020304" pitchFamily="18" charset="0"/>
                <a:ea typeface="Calibri" panose="020F0502020204030204" pitchFamily="34" charset="0"/>
              </a:rPr>
              <a:t>Phiếu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số</a:t>
            </a:r>
            <a:r>
              <a:rPr lang="en-US" sz="2800" b="1" dirty="0">
                <a:solidFill>
                  <a:srgbClr val="000000"/>
                </a:solidFill>
                <a:latin typeface="Times New Roman" panose="02020603050405020304" pitchFamily="18" charset="0"/>
                <a:ea typeface="Calibri" panose="020F0502020204030204" pitchFamily="34" charset="0"/>
              </a:rPr>
              <a:t> 2</a:t>
            </a:r>
            <a:endParaRPr lang="en-US" sz="2800" dirty="0">
              <a:effectLst/>
              <a:latin typeface="Times New Roman" panose="02020603050405020304" pitchFamily="18" charset="0"/>
              <a:ea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822856141"/>
              </p:ext>
            </p:extLst>
          </p:nvPr>
        </p:nvGraphicFramePr>
        <p:xfrm>
          <a:off x="660400" y="1905920"/>
          <a:ext cx="10858500" cy="4408641"/>
        </p:xfrm>
        <a:graphic>
          <a:graphicData uri="http://schemas.openxmlformats.org/drawingml/2006/table">
            <a:tbl>
              <a:tblPr firstRow="1" firstCol="1" lastRow="1" lastCol="1" bandRow="1" bandCol="1"/>
              <a:tblGrid>
                <a:gridCol w="5090134">
                  <a:extLst>
                    <a:ext uri="{9D8B030D-6E8A-4147-A177-3AD203B41FA5}">
                      <a16:colId xmlns:a16="http://schemas.microsoft.com/office/drawing/2014/main" val="731420256"/>
                    </a:ext>
                  </a:extLst>
                </a:gridCol>
                <a:gridCol w="3044133">
                  <a:extLst>
                    <a:ext uri="{9D8B030D-6E8A-4147-A177-3AD203B41FA5}">
                      <a16:colId xmlns:a16="http://schemas.microsoft.com/office/drawing/2014/main" val="1963226133"/>
                    </a:ext>
                  </a:extLst>
                </a:gridCol>
                <a:gridCol w="2724233">
                  <a:extLst>
                    <a:ext uri="{9D8B030D-6E8A-4147-A177-3AD203B41FA5}">
                      <a16:colId xmlns:a16="http://schemas.microsoft.com/office/drawing/2014/main" val="2377071538"/>
                    </a:ext>
                  </a:extLst>
                </a:gridCol>
              </a:tblGrid>
              <a:tr h="214862">
                <a:tc>
                  <a:txBody>
                    <a:bodyPr/>
                    <a:lstStyle/>
                    <a:p>
                      <a:pPr marR="30480" algn="ctr">
                        <a:lnSpc>
                          <a:spcPct val="115000"/>
                        </a:lnSpc>
                        <a:spcAft>
                          <a:spcPts val="1200"/>
                        </a:spcAft>
                      </a:pPr>
                      <a:r>
                        <a:rPr lang="en-US" sz="2000" b="1" dirty="0" err="1">
                          <a:solidFill>
                            <a:srgbClr val="000000"/>
                          </a:solidFill>
                          <a:effectLst/>
                          <a:latin typeface="Times New Roman" panose="02020603050405020304" pitchFamily="18" charset="0"/>
                          <a:ea typeface="Calibri" panose="020F0502020204030204" pitchFamily="34" charset="0"/>
                        </a:rPr>
                        <a:t>Sự</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việc</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000000"/>
                          </a:solidFill>
                          <a:effectLst/>
                          <a:latin typeface="Times New Roman" panose="02020603050405020304" pitchFamily="18" charset="0"/>
                          <a:ea typeface="Calibri" panose="020F0502020204030204" pitchFamily="34" charset="0"/>
                        </a:rPr>
                        <a:t>Mục</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đích</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của</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Lý</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Thông</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000000"/>
                          </a:solidFill>
                          <a:effectLst/>
                          <a:latin typeface="Times New Roman" panose="02020603050405020304" pitchFamily="18" charset="0"/>
                          <a:ea typeface="Calibri" panose="020F0502020204030204" pitchFamily="34" charset="0"/>
                        </a:rPr>
                        <a:t>Bản</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chất</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của</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Lý</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Thông</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10660"/>
                  </a:ext>
                </a:extLst>
              </a:tr>
              <a:tr h="1049371">
                <a:tc>
                  <a:txBody>
                    <a:bodyPr/>
                    <a:lstStyle/>
                    <a:p>
                      <a:pPr marR="30480" algn="just">
                        <a:lnSpc>
                          <a:spcPct val="115000"/>
                        </a:lnSpc>
                        <a:spcAft>
                          <a:spcPts val="1200"/>
                        </a:spcAft>
                      </a:pPr>
                      <a:r>
                        <a:rPr lang="pt-BR" sz="2000" i="1" dirty="0">
                          <a:effectLst/>
                          <a:latin typeface="Times New Roman" panose="02020603050405020304" pitchFamily="18" charset="0"/>
                          <a:ea typeface="Calibri" panose="020F0502020204030204" pitchFamily="34" charset="0"/>
                        </a:rPr>
                        <a:t>- Một hôm, có người hàng rượu tên Lý Thông...Thấy Thạch Sanh gánh một gánh củi lớn về hắn nghĩ bụng..</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R="30480" algn="just">
                        <a:lnSpc>
                          <a:spcPct val="115000"/>
                        </a:lnSpc>
                        <a:spcAft>
                          <a:spcPts val="1200"/>
                        </a:spcAft>
                      </a:pP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509384"/>
                  </a:ext>
                </a:extLst>
              </a:tr>
              <a:tr h="1049371">
                <a:tc>
                  <a:txBody>
                    <a:bodyPr/>
                    <a:lstStyle/>
                    <a:p>
                      <a:pPr marR="30480" algn="just">
                        <a:lnSpc>
                          <a:spcPct val="115000"/>
                        </a:lnSpc>
                        <a:spcAft>
                          <a:spcPts val="1200"/>
                        </a:spcAft>
                      </a:pPr>
                      <a:r>
                        <a:rPr lang="pt-BR" sz="2000" i="1" dirty="0">
                          <a:effectLst/>
                          <a:latin typeface="Times New Roman" panose="02020603050405020304" pitchFamily="18" charset="0"/>
                          <a:ea typeface="Calibri" panose="020F0502020204030204" pitchFamily="34" charset="0"/>
                        </a:rPr>
                        <a:t>- ...Chiều hôm đó, chờ Thạch Sanh đi kiếm củi, Lý Thông dọn một mâm thịt rượu ê hề mời ăn, rồi bảo...</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69313758"/>
                  </a:ext>
                </a:extLst>
              </a:tr>
              <a:tr h="1049371">
                <a:tc>
                  <a:txBody>
                    <a:bodyPr/>
                    <a:lstStyle/>
                    <a:p>
                      <a:pPr>
                        <a:lnSpc>
                          <a:spcPct val="115000"/>
                        </a:lnSpc>
                        <a:spcAft>
                          <a:spcPts val="0"/>
                        </a:spcAft>
                      </a:pPr>
                      <a:r>
                        <a:rPr lang="pt-BR" sz="2000" i="1" dirty="0">
                          <a:effectLst/>
                          <a:latin typeface="Times New Roman" panose="02020603050405020304" pitchFamily="18" charset="0"/>
                          <a:ea typeface="Times New Roman" panose="02020603050405020304" pitchFamily="18" charset="0"/>
                        </a:rPr>
                        <a:t>- ...Thạch Sanh vào nhà kể cho nghe chuyện giết trăn tinh, chúng mới hoàn hồn. Nhưng Lý Thông nói</a:t>
                      </a:r>
                      <a:r>
                        <a:rPr lang="pt-BR" sz="2000" i="1" dirty="0" smtClean="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53705526"/>
                  </a:ext>
                </a:extLst>
              </a:tr>
              <a:tr h="903441">
                <a:tc>
                  <a:txBody>
                    <a:bodyPr/>
                    <a:lstStyle/>
                    <a:p>
                      <a:pPr>
                        <a:lnSpc>
                          <a:spcPct val="115000"/>
                        </a:lnSpc>
                        <a:spcAft>
                          <a:spcPts val="0"/>
                        </a:spcAft>
                      </a:pPr>
                      <a:r>
                        <a:rPr lang="pt-BR" sz="2000" i="1" dirty="0">
                          <a:effectLst/>
                          <a:latin typeface="Times New Roman" panose="02020603050405020304" pitchFamily="18" charset="0"/>
                          <a:ea typeface="Times New Roman" panose="02020603050405020304" pitchFamily="18" charset="0"/>
                        </a:rPr>
                        <a:t>- ...Lý Thông lệnh cho quân sĩ vần những tảng đá lớn lấp kín cửa hang</a:t>
                      </a:r>
                      <a:r>
                        <a:rPr lang="pt-BR" sz="2000" i="1" dirty="0" smtClean="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700140746"/>
                  </a:ext>
                </a:extLst>
              </a:tr>
            </a:tbl>
          </a:graphicData>
        </a:graphic>
      </p:graphicFrame>
    </p:spTree>
    <p:extLst>
      <p:ext uri="{BB962C8B-B14F-4D97-AF65-F5344CB8AC3E}">
        <p14:creationId xmlns:p14="http://schemas.microsoft.com/office/powerpoint/2010/main" val="3256989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*THẾ GIỚI CỔ TÍCH *</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4880825" y="796319"/>
            <a:ext cx="2417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KHỞI ĐỘNG</a:t>
            </a:r>
            <a:r>
              <a:rPr kumimoji="0" lang="fr-F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7"/>
          <a:stretch>
            <a:fillRect/>
          </a:stretch>
        </p:blipFill>
        <p:spPr>
          <a:xfrm>
            <a:off x="655645" y="1507188"/>
            <a:ext cx="2695238" cy="2409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8"/>
          <a:stretch>
            <a:fillRect/>
          </a:stretch>
        </p:blipFill>
        <p:spPr>
          <a:xfrm>
            <a:off x="3446307" y="2050471"/>
            <a:ext cx="2723809" cy="24340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9"/>
          <a:stretch>
            <a:fillRect/>
          </a:stretch>
        </p:blipFill>
        <p:spPr>
          <a:xfrm>
            <a:off x="6265540" y="2562915"/>
            <a:ext cx="2542857" cy="24380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10"/>
          <a:stretch>
            <a:fillRect/>
          </a:stretch>
        </p:blipFill>
        <p:spPr>
          <a:xfrm>
            <a:off x="8917482" y="2959651"/>
            <a:ext cx="2714286" cy="24380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Rectangle 6"/>
          <p:cNvSpPr/>
          <p:nvPr/>
        </p:nvSpPr>
        <p:spPr>
          <a:xfrm>
            <a:off x="985838" y="4065220"/>
            <a:ext cx="2026517" cy="523220"/>
          </a:xfrm>
          <a:prstGeom prst="rect">
            <a:avLst/>
          </a:prstGeom>
        </p:spPr>
        <p:txBody>
          <a:bodyPr wrap="none">
            <a:spAutoFit/>
          </a:bodyPr>
          <a:lstStyle/>
          <a:p>
            <a:r>
              <a:rPr lang="en-US" sz="2800" b="1" i="1" dirty="0" err="1">
                <a:latin typeface="Times New Roman" panose="02020603050405020304" pitchFamily="18" charset="0"/>
                <a:ea typeface="Times New Roman" panose="02020603050405020304" pitchFamily="18" charset="0"/>
              </a:rPr>
              <a:t>Cô</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bé</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lọ</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lem</a:t>
            </a:r>
            <a:endParaRPr lang="en-US" sz="2800" dirty="0"/>
          </a:p>
        </p:txBody>
      </p:sp>
      <p:sp>
        <p:nvSpPr>
          <p:cNvPr id="11" name="Rectangle 10"/>
          <p:cNvSpPr/>
          <p:nvPr/>
        </p:nvSpPr>
        <p:spPr>
          <a:xfrm>
            <a:off x="3120560" y="4588440"/>
            <a:ext cx="2904962" cy="461665"/>
          </a:xfrm>
          <a:prstGeom prst="rect">
            <a:avLst/>
          </a:prstGeom>
        </p:spPr>
        <p:txBody>
          <a:bodyPr wrap="none">
            <a:spAutoFit/>
          </a:bodyPr>
          <a:lstStyle/>
          <a:p>
            <a:r>
              <a:rPr lang="en-US" sz="2400" b="1" i="1" dirty="0" err="1">
                <a:latin typeface="Times New Roman" panose="02020603050405020304" pitchFamily="18" charset="0"/>
                <a:ea typeface="Times New Roman" panose="02020603050405020304" pitchFamily="18" charset="0"/>
              </a:rPr>
              <a:t>Cô</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bé</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quàng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khăn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đỏ</a:t>
            </a:r>
            <a:endParaRPr lang="en-US" sz="2400" dirty="0"/>
          </a:p>
        </p:txBody>
      </p:sp>
      <p:sp>
        <p:nvSpPr>
          <p:cNvPr id="12" name="Rectangle 11"/>
          <p:cNvSpPr/>
          <p:nvPr/>
        </p:nvSpPr>
        <p:spPr>
          <a:xfrm>
            <a:off x="5400476" y="5079592"/>
            <a:ext cx="340792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Truyện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tích</a:t>
            </a:r>
            <a:r>
              <a:rPr lang="en-US" sz="2400" b="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Tấm</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Cám</a:t>
            </a:r>
            <a:endParaRPr lang="en-US" sz="2400" dirty="0"/>
          </a:p>
        </p:txBody>
      </p:sp>
      <p:sp>
        <p:nvSpPr>
          <p:cNvPr id="14" name="Rectangle 13"/>
          <p:cNvSpPr/>
          <p:nvPr/>
        </p:nvSpPr>
        <p:spPr>
          <a:xfrm>
            <a:off x="8124877" y="5554866"/>
            <a:ext cx="3776611" cy="461665"/>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Truyện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cổ</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tích</a:t>
            </a:r>
            <a:r>
              <a:rPr lang="en-US" sz="2400" b="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Nàng</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tiên</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cá</a:t>
            </a:r>
            <a:endParaRPr lang="en-US" sz="2400" dirty="0"/>
          </a:p>
        </p:txBody>
      </p:sp>
      <p:pic>
        <p:nvPicPr>
          <p:cNvPr id="15" name="Picture 14"/>
          <p:cNvPicPr>
            <a:picLocks noChangeAspect="1"/>
          </p:cNvPicPr>
          <p:nvPr/>
        </p:nvPicPr>
        <p:blipFill>
          <a:blip r:embed="rId11"/>
          <a:stretch>
            <a:fillRect/>
          </a:stretch>
        </p:blipFill>
        <p:spPr>
          <a:xfrm>
            <a:off x="4301827" y="1365055"/>
            <a:ext cx="7132938" cy="493819"/>
          </a:xfrm>
          <a:prstGeom prst="rect">
            <a:avLst/>
          </a:pr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12">
            <a:extLst>
              <a:ext uri="{BEBA8EAE-BF5A-486C-A8C5-ECC9F3942E4B}">
                <a14:imgProps xmlns:a14="http://schemas.microsoft.com/office/drawing/2010/main">
                  <a14:imgLayer r:embed="rId13">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Tree>
    <p:extLst>
      <p:ext uri="{BB962C8B-B14F-4D97-AF65-F5344CB8AC3E}">
        <p14:creationId xmlns:p14="http://schemas.microsoft.com/office/powerpoint/2010/main" val="423229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circle(in)">
                                      <p:cBhvr>
                                        <p:cTn id="45" dur="2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0-#ppt_w/2"/>
                                          </p:val>
                                        </p:tav>
                                        <p:tav tm="100000">
                                          <p:val>
                                            <p:strVal val="#ppt_x"/>
                                          </p:val>
                                        </p:tav>
                                      </p:tavLst>
                                    </p:anim>
                                    <p:anim calcmode="lin" valueType="num">
                                      <p:cBhvr additive="base">
                                        <p:cTn id="5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359783" y="1031258"/>
            <a:ext cx="3542893" cy="548099"/>
          </a:xfrm>
          <a:prstGeom prst="rect">
            <a:avLst/>
          </a:prstGeom>
        </p:spPr>
        <p:txBody>
          <a:bodyPr wrap="none">
            <a:spAutoFit/>
          </a:bodyPr>
          <a:lstStyle/>
          <a:p>
            <a:pPr marL="0" marR="0" lvl="0" indent="0" algn="just" defTabSz="914400" rtl="0" eaLnBrk="1" fontAlgn="auto" latinLnBrk="0" hangingPunct="1">
              <a:lnSpc>
                <a:spcPct val="115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Lý</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992620736"/>
              </p:ext>
            </p:extLst>
          </p:nvPr>
        </p:nvGraphicFramePr>
        <p:xfrm>
          <a:off x="660400" y="1579357"/>
          <a:ext cx="10858500" cy="4556760"/>
        </p:xfrm>
        <a:graphic>
          <a:graphicData uri="http://schemas.openxmlformats.org/drawingml/2006/table">
            <a:tbl>
              <a:tblPr firstRow="1" firstCol="1" lastRow="1" lastCol="1" bandRow="1" bandCol="1"/>
              <a:tblGrid>
                <a:gridCol w="5249518">
                  <a:extLst>
                    <a:ext uri="{9D8B030D-6E8A-4147-A177-3AD203B41FA5}">
                      <a16:colId xmlns:a16="http://schemas.microsoft.com/office/drawing/2014/main" val="944805253"/>
                    </a:ext>
                  </a:extLst>
                </a:gridCol>
                <a:gridCol w="3204648">
                  <a:extLst>
                    <a:ext uri="{9D8B030D-6E8A-4147-A177-3AD203B41FA5}">
                      <a16:colId xmlns:a16="http://schemas.microsoft.com/office/drawing/2014/main" val="3111733215"/>
                    </a:ext>
                  </a:extLst>
                </a:gridCol>
                <a:gridCol w="2404334">
                  <a:extLst>
                    <a:ext uri="{9D8B030D-6E8A-4147-A177-3AD203B41FA5}">
                      <a16:colId xmlns:a16="http://schemas.microsoft.com/office/drawing/2014/main" val="4075898910"/>
                    </a:ext>
                  </a:extLst>
                </a:gridCol>
              </a:tblGrid>
              <a:tr h="0">
                <a:tc>
                  <a:txBody>
                    <a:bodyPr/>
                    <a:lstStyle/>
                    <a:p>
                      <a:pPr marR="30480" algn="ctr">
                        <a:lnSpc>
                          <a:spcPct val="115000"/>
                        </a:lnSpc>
                        <a:spcAft>
                          <a:spcPts val="1200"/>
                        </a:spcAft>
                      </a:pPr>
                      <a:r>
                        <a:rPr lang="en-US" sz="2000" b="1" dirty="0" err="1">
                          <a:solidFill>
                            <a:srgbClr val="000000"/>
                          </a:solidFill>
                          <a:effectLst/>
                          <a:latin typeface="Times New Roman" panose="02020603050405020304" pitchFamily="18" charset="0"/>
                          <a:ea typeface="Calibri" panose="020F0502020204030204" pitchFamily="34" charset="0"/>
                        </a:rPr>
                        <a:t>Sự</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việc</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000000"/>
                          </a:solidFill>
                          <a:effectLst/>
                          <a:latin typeface="Times New Roman" panose="02020603050405020304" pitchFamily="18" charset="0"/>
                          <a:ea typeface="Calibri" panose="020F0502020204030204" pitchFamily="34" charset="0"/>
                        </a:rPr>
                        <a:t>Mục đích của Lý Thông</a:t>
                      </a:r>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000000"/>
                          </a:solidFill>
                          <a:effectLst/>
                          <a:latin typeface="Times New Roman" panose="02020603050405020304" pitchFamily="18" charset="0"/>
                          <a:ea typeface="Calibri" panose="020F0502020204030204" pitchFamily="34" charset="0"/>
                        </a:rPr>
                        <a:t>Bản chất của Lý Thông</a:t>
                      </a:r>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2213240"/>
                  </a:ext>
                </a:extLst>
              </a:tr>
              <a:tr h="584200">
                <a:tc>
                  <a:txBody>
                    <a:bodyPr/>
                    <a:lstStyle/>
                    <a:p>
                      <a:pPr marR="30480" algn="just">
                        <a:lnSpc>
                          <a:spcPct val="115000"/>
                        </a:lnSpc>
                        <a:spcAft>
                          <a:spcPts val="1200"/>
                        </a:spcAft>
                      </a:pPr>
                      <a:r>
                        <a:rPr lang="pt-BR" sz="2000" i="1" dirty="0">
                          <a:effectLst/>
                          <a:latin typeface="Times New Roman" panose="02020603050405020304" pitchFamily="18" charset="0"/>
                          <a:ea typeface="Calibri" panose="020F0502020204030204" pitchFamily="34" charset="0"/>
                        </a:rPr>
                        <a:t>- Một hôm, có người hàng rượu tên Lý Thông...Thấy Thạch Sanh gánh một gánh củi lớn về hắn nghĩ bụng..</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000" dirty="0">
                          <a:effectLst/>
                          <a:latin typeface="Times New Roman" panose="02020603050405020304" pitchFamily="18" charset="0"/>
                          <a:ea typeface="Calibri" panose="020F0502020204030204" pitchFamily="34" charset="0"/>
                        </a:rPr>
                        <a:t>- Kết nghĩa anh em anh em với Thạch Sanh là để mưu lợi.</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R="30480" algn="just">
                        <a:lnSpc>
                          <a:spcPct val="115000"/>
                        </a:lnSpc>
                        <a:spcAft>
                          <a:spcPts val="1200"/>
                        </a:spcAft>
                      </a:pPr>
                      <a:r>
                        <a:rPr lang="en-US" sz="2000" dirty="0" err="1">
                          <a:solidFill>
                            <a:srgbClr val="000000"/>
                          </a:solidFill>
                          <a:effectLst/>
                          <a:latin typeface="Times New Roman" panose="02020603050405020304" pitchFamily="18" charset="0"/>
                          <a:ea typeface="Calibri" panose="020F0502020204030204" pitchFamily="34" charset="0"/>
                        </a:rPr>
                        <a:t>Bản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cuả</a:t>
                      </a:r>
                      <a:r>
                        <a:rPr lang="en-US" sz="2000" dirty="0">
                          <a:solidFill>
                            <a:srgbClr val="000000"/>
                          </a:solidFill>
                          <a:effectLst/>
                          <a:latin typeface="Times New Roman" panose="02020603050405020304" pitchFamily="18" charset="0"/>
                          <a:ea typeface="Calibri" panose="020F0502020204030204" pitchFamily="34" charset="0"/>
                        </a:rPr>
                        <a:t> con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Lý</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lừa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lọc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phản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phúc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nham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hiểm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quyệt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nghĩa</a:t>
                      </a: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000" b="1" dirty="0">
                          <a:solidFill>
                            <a:srgbClr val="000000"/>
                          </a:solidFill>
                          <a:effectLst/>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915397"/>
                  </a:ext>
                </a:extLst>
              </a:tr>
              <a:tr h="0">
                <a:tc>
                  <a:txBody>
                    <a:bodyPr/>
                    <a:lstStyle/>
                    <a:p>
                      <a:pPr marR="30480" algn="just">
                        <a:lnSpc>
                          <a:spcPct val="115000"/>
                        </a:lnSpc>
                        <a:spcAft>
                          <a:spcPts val="1200"/>
                        </a:spcAft>
                      </a:pPr>
                      <a:r>
                        <a:rPr lang="pt-BR" sz="2000" i="1">
                          <a:effectLst/>
                          <a:latin typeface="Times New Roman" panose="02020603050405020304" pitchFamily="18" charset="0"/>
                          <a:ea typeface="Calibri" panose="020F0502020204030204" pitchFamily="34" charset="0"/>
                        </a:rPr>
                        <a:t>- ...Chiều hôm đó, chờ Thạch Sanh đi kiếm củi, Lý Thông dọn một mâm thịt rượu ê hề mời ăn, rồi bảo...</a:t>
                      </a:r>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000" dirty="0">
                          <a:effectLst/>
                          <a:latin typeface="Times New Roman" panose="02020603050405020304" pitchFamily="18" charset="0"/>
                          <a:ea typeface="Calibri" panose="020F0502020204030204" pitchFamily="34" charset="0"/>
                        </a:rPr>
                        <a:t>- Lừa Thạch Sanh đi nộp mạng thay cho mình.</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55211386"/>
                  </a:ext>
                </a:extLst>
              </a:tr>
              <a:tr h="158750">
                <a:tc>
                  <a:txBody>
                    <a:bodyPr/>
                    <a:lstStyle/>
                    <a:p>
                      <a:pPr>
                        <a:lnSpc>
                          <a:spcPct val="115000"/>
                        </a:lnSpc>
                        <a:spcAft>
                          <a:spcPts val="0"/>
                        </a:spcAft>
                      </a:pPr>
                      <a:r>
                        <a:rPr lang="pt-BR" sz="2000" i="1">
                          <a:effectLst/>
                          <a:latin typeface="Times New Roman" panose="02020603050405020304" pitchFamily="18" charset="0"/>
                          <a:ea typeface="Times New Roman" panose="02020603050405020304" pitchFamily="18" charset="0"/>
                        </a:rPr>
                        <a:t>- ...Thạch Sanh vào nhà kể cho nghe chuyện giết trăn tinh, chúng mới hoàn hồn. Nhưng Lý Thông nói..</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Cướp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giết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smtClean="0">
                          <a:solidFill>
                            <a:srgbClr val="000000"/>
                          </a:solidFill>
                          <a:effectLst/>
                          <a:latin typeface="Times New Roman" panose="02020603050405020304" pitchFamily="18" charset="0"/>
                          <a:ea typeface="Calibri" panose="020F0502020204030204" pitchFamily="34" charset="0"/>
                        </a:rPr>
                        <a:t>chằn</a:t>
                      </a:r>
                      <a:r>
                        <a:rPr lang="en-US" sz="2000" dirty="0" smtClean="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tinh</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233041302"/>
                  </a:ext>
                </a:extLst>
              </a:tr>
              <a:tr h="677545">
                <a:tc>
                  <a:txBody>
                    <a:bodyPr/>
                    <a:lstStyle/>
                    <a:p>
                      <a:pPr>
                        <a:lnSpc>
                          <a:spcPct val="115000"/>
                        </a:lnSpc>
                        <a:spcAft>
                          <a:spcPts val="0"/>
                        </a:spcAft>
                      </a:pPr>
                      <a:r>
                        <a:rPr lang="pt-BR" sz="2000" i="1">
                          <a:effectLst/>
                          <a:latin typeface="Times New Roman" panose="02020603050405020304" pitchFamily="18" charset="0"/>
                          <a:ea typeface="Times New Roman" panose="02020603050405020304" pitchFamily="18" charset="0"/>
                        </a:rPr>
                        <a:t>- ...Lý Thông lệnh cho quân sĩ vần những tảng đá lớn lấp kín cửa hang...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15000"/>
                        </a:lnSpc>
                        <a:spcAft>
                          <a:spcPts val="1200"/>
                        </a:spcAft>
                      </a:pPr>
                      <a:r>
                        <a:rPr lang="vi-VN" sz="2000" dirty="0">
                          <a:effectLst/>
                          <a:latin typeface="Times New Roman" panose="02020603050405020304" pitchFamily="18" charset="0"/>
                          <a:ea typeface="Calibri" panose="020F0502020204030204" pitchFamily="34" charset="0"/>
                        </a:rPr>
                        <a:t>- Cướp công cứu công chúa và hãm hại Thạch Sạnh</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317008919"/>
                  </a:ext>
                </a:extLst>
              </a:tr>
            </a:tbl>
          </a:graphicData>
        </a:graphic>
      </p:graphicFrame>
    </p:spTree>
    <p:extLst>
      <p:ext uri="{BB962C8B-B14F-4D97-AF65-F5344CB8AC3E}">
        <p14:creationId xmlns:p14="http://schemas.microsoft.com/office/powerpoint/2010/main" val="3895611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87888" y="978852"/>
            <a:ext cx="3009478"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3. </a:t>
            </a:r>
            <a:r>
              <a:rPr lang="en-US" sz="2800" b="1" dirty="0" err="1">
                <a:solidFill>
                  <a:srgbClr val="000000"/>
                </a:solidFill>
                <a:latin typeface="Times New Roman" panose="02020603050405020304" pitchFamily="18" charset="0"/>
                <a:ea typeface="Calibri" panose="020F0502020204030204" pitchFamily="34" charset="0"/>
              </a:rPr>
              <a:t>Kết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thúc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truyện</a:t>
            </a:r>
            <a:endParaRPr lang="en-US" sz="2800" dirty="0">
              <a:effectLst/>
              <a:latin typeface="Times New Roman" panose="02020603050405020304" pitchFamily="18" charset="0"/>
              <a:ea typeface="Calibri" panose="020F0502020204030204" pitchFamily="34" charset="0"/>
            </a:endParaRPr>
          </a:p>
        </p:txBody>
      </p:sp>
      <p:sp>
        <p:nvSpPr>
          <p:cNvPr id="5" name="Rectangle 4"/>
          <p:cNvSpPr/>
          <p:nvPr/>
        </p:nvSpPr>
        <p:spPr>
          <a:xfrm>
            <a:off x="660400" y="1552342"/>
            <a:ext cx="10858500" cy="4658263"/>
          </a:xfrm>
          <a:prstGeom prst="rect">
            <a:avLst/>
          </a:prstGeom>
        </p:spPr>
        <p:txBody>
          <a:bodyPr>
            <a:spAutoFit/>
          </a:bodyPr>
          <a:lstStyle/>
          <a:p>
            <a:pPr marR="30480" algn="just">
              <a:lnSpc>
                <a:spcPct val="115000"/>
              </a:lnSpc>
              <a:spcAft>
                <a:spcPts val="1200"/>
              </a:spcAft>
            </a:pPr>
            <a:r>
              <a:rPr lang="en-US" sz="2600" dirty="0">
                <a:solidFill>
                  <a:srgbClr val="000000"/>
                </a:solidFill>
                <a:latin typeface="Times New Roman" panose="02020603050405020304" pitchFamily="18" charset="0"/>
                <a:ea typeface="Calibri" panose="020F0502020204030204" pitchFamily="34" charset="0"/>
              </a:rPr>
              <a:t>- </a:t>
            </a:r>
            <a:r>
              <a:rPr lang="vi-VN" sz="2600" dirty="0">
                <a:solidFill>
                  <a:srgbClr val="000000"/>
                </a:solidFill>
                <a:latin typeface="Times New Roman" panose="02020603050405020304" pitchFamily="18" charset="0"/>
                <a:ea typeface="Calibri" panose="020F0502020204030204" pitchFamily="34" charset="0"/>
              </a:rPr>
              <a:t>Thạch Sanh được cưới công chúa, </a:t>
            </a:r>
            <a:r>
              <a:rPr lang="en-US" sz="2600" dirty="0" err="1">
                <a:solidFill>
                  <a:srgbClr val="000000"/>
                </a:solidFill>
                <a:latin typeface="Times New Roman" panose="02020603050405020304" pitchFamily="18" charset="0"/>
                <a:ea typeface="Calibri" panose="020F0502020204030204" pitchFamily="34" charset="0"/>
              </a:rPr>
              <a:t>lên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ngôi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vua</a:t>
            </a:r>
            <a:r>
              <a:rPr lang="en-US" sz="2600" dirty="0">
                <a:solidFill>
                  <a:srgbClr val="000000"/>
                </a:solidFill>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6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Phần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thưởng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xứng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đáng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lớn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lao</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với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những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khó</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khăn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thách</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mà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nhân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đã</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phải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trải</a:t>
            </a:r>
            <a:r>
              <a:rPr lang="en-US" sz="2600" dirty="0">
                <a:solidFill>
                  <a:srgbClr val="000000"/>
                </a:solidFill>
                <a:latin typeface="Times New Roman" panose="02020603050405020304" pitchFamily="18" charset="0"/>
                <a:ea typeface="Calibri" panose="020F0502020204030204" pitchFamily="34" charset="0"/>
              </a:rPr>
              <a:t> qua. </a:t>
            </a:r>
            <a:r>
              <a:rPr lang="en-US" sz="2600" dirty="0" err="1">
                <a:solidFill>
                  <a:srgbClr val="000000"/>
                </a:solidFill>
                <a:latin typeface="Times New Roman" panose="02020603050405020304" pitchFamily="18" charset="0"/>
                <a:ea typeface="Calibri" panose="020F0502020204030204" pitchFamily="34" charset="0"/>
              </a:rPr>
              <a:t>Từ</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đó</a:t>
            </a:r>
            <a:r>
              <a:rPr lang="en-US" sz="2600" dirty="0">
                <a:solidFill>
                  <a:srgbClr val="000000"/>
                </a:solidFill>
                <a:latin typeface="Times New Roman" panose="02020603050405020304" pitchFamily="18" charset="0"/>
                <a:ea typeface="Calibri" panose="020F0502020204030204" pitchFamily="34" charset="0"/>
              </a:rPr>
              <a:t> ca </a:t>
            </a:r>
            <a:r>
              <a:rPr lang="en-US" sz="2600" dirty="0" err="1">
                <a:solidFill>
                  <a:srgbClr val="000000"/>
                </a:solidFill>
                <a:latin typeface="Times New Roman" panose="02020603050405020304" pitchFamily="18" charset="0"/>
                <a:ea typeface="Calibri" panose="020F0502020204030204" pitchFamily="34" charset="0"/>
              </a:rPr>
              <a:t>ngợi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những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phẩm</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chất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tài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năng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của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chàng</a:t>
            </a:r>
            <a:r>
              <a:rPr lang="en-US" sz="2600" dirty="0">
                <a:solidFill>
                  <a:srgbClr val="000000"/>
                </a:solidFill>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600" dirty="0">
                <a:solidFill>
                  <a:srgbClr val="000000"/>
                </a:solidFill>
                <a:latin typeface="Times New Roman" panose="02020603050405020304" pitchFamily="18" charset="0"/>
                <a:ea typeface="Calibri" panose="020F0502020204030204" pitchFamily="34" charset="0"/>
              </a:rPr>
              <a:t>- M</a:t>
            </a:r>
            <a:r>
              <a:rPr lang="vi-VN" sz="2600" dirty="0">
                <a:solidFill>
                  <a:srgbClr val="000000"/>
                </a:solidFill>
                <a:latin typeface="Times New Roman" panose="02020603050405020304" pitchFamily="18" charset="0"/>
                <a:ea typeface="Calibri" panose="020F0502020204030204" pitchFamily="34" charset="0"/>
              </a:rPr>
              <a:t>ẹ con Lý Thông bị sét đánh chết.</a:t>
            </a:r>
            <a:r>
              <a:rPr lang="en-US" sz="26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Đó</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sự</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trừng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phạt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tương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xứng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với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tội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ác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thủ</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đoạn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ghê</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tởm</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của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mẹ</a:t>
            </a:r>
            <a:r>
              <a:rPr lang="en-US" sz="2600" dirty="0">
                <a:solidFill>
                  <a:srgbClr val="000000"/>
                </a:solidFill>
                <a:latin typeface="Times New Roman" panose="02020603050405020304" pitchFamily="18" charset="0"/>
                <a:ea typeface="Calibri" panose="020F0502020204030204" pitchFamily="34" charset="0"/>
              </a:rPr>
              <a:t> con </a:t>
            </a:r>
            <a:r>
              <a:rPr lang="en-US" sz="2600" dirty="0" err="1">
                <a:solidFill>
                  <a:srgbClr val="000000"/>
                </a:solidFill>
                <a:latin typeface="Times New Roman" panose="02020603050405020304" pitchFamily="18" charset="0"/>
                <a:ea typeface="Calibri" panose="020F0502020204030204" pitchFamily="34" charset="0"/>
              </a:rPr>
              <a:t>Lý</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Thông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đã</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gây</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ra.</a:t>
            </a:r>
            <a:endParaRPr lang="en-US" sz="2600" dirty="0">
              <a:latin typeface="Times New Roman" panose="02020603050405020304" pitchFamily="18" charset="0"/>
              <a:ea typeface="Calibri" panose="020F0502020204030204" pitchFamily="34" charset="0"/>
            </a:endParaRPr>
          </a:p>
          <a:p>
            <a:pPr marR="30480" algn="just">
              <a:lnSpc>
                <a:spcPct val="115000"/>
              </a:lnSpc>
              <a:spcAft>
                <a:spcPts val="1200"/>
              </a:spcAft>
            </a:pPr>
            <a:r>
              <a:rPr lang="en-US" sz="26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600" dirty="0">
                <a:solidFill>
                  <a:srgbClr val="000000"/>
                </a:solidFill>
                <a:latin typeface="Times New Roman" panose="02020603050405020304" pitchFamily="18" charset="0"/>
                <a:ea typeface="Calibri" panose="020F0502020204030204" pitchFamily="34" charset="0"/>
              </a:rPr>
              <a:t> Ý </a:t>
            </a:r>
            <a:r>
              <a:rPr lang="en-US" sz="2600" dirty="0" err="1">
                <a:solidFill>
                  <a:srgbClr val="000000"/>
                </a:solidFill>
                <a:latin typeface="Times New Roman" panose="02020603050405020304" pitchFamily="18" charset="0"/>
                <a:ea typeface="Calibri" panose="020F0502020204030204" pitchFamily="34" charset="0"/>
              </a:rPr>
              <a:t>nghĩa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kết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thúc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truyện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Đây</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kết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thúc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có</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hậu</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thể</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hiện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công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xã</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hội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ước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mơ</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của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nhân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dân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về</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lẽ</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công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bằng</a:t>
            </a:r>
            <a:r>
              <a:rPr lang="en-US" sz="2600" dirty="0">
                <a:solidFill>
                  <a:srgbClr val="000000"/>
                </a:solidFill>
                <a:latin typeface="Times New Roman" panose="02020603050405020304" pitchFamily="18" charset="0"/>
                <a:ea typeface="Calibri" panose="020F0502020204030204" pitchFamily="34" charset="0"/>
              </a:rPr>
              <a:t> “ ở </a:t>
            </a:r>
            <a:r>
              <a:rPr lang="en-US" sz="2600" dirty="0" err="1">
                <a:solidFill>
                  <a:srgbClr val="000000"/>
                </a:solidFill>
                <a:latin typeface="Times New Roman" panose="02020603050405020304" pitchFamily="18" charset="0"/>
                <a:ea typeface="Calibri" panose="020F0502020204030204" pitchFamily="34" charset="0"/>
              </a:rPr>
              <a:t>hiền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gặp</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lành</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ác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giả</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ác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báo</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về</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một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sự</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đổi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đời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Nhân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tưởng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là</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Thạch</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Sanh</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được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hưởng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cuộc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sống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giàu</a:t>
            </a:r>
            <a:r>
              <a:rPr lang="en-US" sz="2600" dirty="0">
                <a:solidFill>
                  <a:srgbClr val="000000"/>
                </a:solidFill>
                <a:latin typeface="Times New Roman" panose="02020603050405020304" pitchFamily="18" charset="0"/>
                <a:ea typeface="Calibri" panose="020F0502020204030204" pitchFamily="34" charset="0"/>
              </a:rPr>
              <a:t> sang, sung </a:t>
            </a:r>
            <a:r>
              <a:rPr lang="en-US" sz="2600" dirty="0" err="1">
                <a:solidFill>
                  <a:srgbClr val="000000"/>
                </a:solidFill>
                <a:latin typeface="Times New Roman" panose="02020603050405020304" pitchFamily="18" charset="0"/>
                <a:ea typeface="Calibri" panose="020F0502020204030204" pitchFamily="34" charset="0"/>
              </a:rPr>
              <a:t>sướng</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hạnh</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phúc</a:t>
            </a:r>
            <a:r>
              <a:rPr lang="en-US" sz="2600" dirty="0">
                <a:solidFill>
                  <a:srgbClr val="000000"/>
                </a:solidFill>
                <a:latin typeface="Times New Roman" panose="02020603050405020304" pitchFamily="18" charset="0"/>
                <a:ea typeface="Calibri" panose="020F0502020204030204" pitchFamily="34" charset="0"/>
              </a:rPr>
              <a:t>. </a:t>
            </a:r>
            <a:endParaRPr lang="en-US" sz="2600" dirty="0">
              <a:effectLst/>
              <a:latin typeface="Times New Roman" panose="02020603050405020304" pitchFamily="18" charset="0"/>
              <a:ea typeface="Calibri" panose="020F0502020204030204" pitchFamily="34" charset="0"/>
            </a:endParaRPr>
          </a:p>
        </p:txBody>
      </p:sp>
      <p:pic>
        <p:nvPicPr>
          <p:cNvPr id="35" name="Picture 34"/>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5320" r="25605" b="90246"/>
          <a:stretch>
            <a:fillRect/>
          </a:stretch>
        </p:blipFill>
        <p:spPr>
          <a:xfrm>
            <a:off x="4137432" y="2210106"/>
            <a:ext cx="3832997" cy="390219"/>
          </a:xfrm>
          <a:custGeom>
            <a:avLst/>
            <a:gdLst>
              <a:gd name="connsiteX0" fmla="*/ 0 w 3832997"/>
              <a:gd name="connsiteY0" fmla="*/ 0 h 390219"/>
              <a:gd name="connsiteX1" fmla="*/ 3832997 w 3832997"/>
              <a:gd name="connsiteY1" fmla="*/ 0 h 390219"/>
              <a:gd name="connsiteX2" fmla="*/ 3832997 w 3832997"/>
              <a:gd name="connsiteY2" fmla="*/ 390219 h 390219"/>
              <a:gd name="connsiteX3" fmla="*/ 0 w 3832997"/>
              <a:gd name="connsiteY3" fmla="*/ 390219 h 390219"/>
              <a:gd name="connsiteX4" fmla="*/ 0 w 3832997"/>
              <a:gd name="connsiteY4" fmla="*/ 0 h 390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997" h="390219">
                <a:moveTo>
                  <a:pt x="0" y="0"/>
                </a:moveTo>
                <a:lnTo>
                  <a:pt x="3832997" y="0"/>
                </a:lnTo>
                <a:lnTo>
                  <a:pt x="3832997" y="390219"/>
                </a:lnTo>
                <a:lnTo>
                  <a:pt x="0" y="390219"/>
                </a:lnTo>
                <a:lnTo>
                  <a:pt x="0" y="0"/>
                </a:lnTo>
                <a:close/>
              </a:path>
            </a:pathLst>
          </a:custGeom>
        </p:spPr>
      </p:pic>
      <p:grpSp>
        <p:nvGrpSpPr>
          <p:cNvPr id="15" name="Group 14"/>
          <p:cNvGrpSpPr/>
          <p:nvPr/>
        </p:nvGrpSpPr>
        <p:grpSpPr>
          <a:xfrm>
            <a:off x="2157413" y="1674200"/>
            <a:ext cx="7643812" cy="4157145"/>
            <a:chOff x="2157413" y="1674200"/>
            <a:chExt cx="7643812" cy="4157145"/>
          </a:xfrm>
        </p:grpSpPr>
        <p:pic>
          <p:nvPicPr>
            <p:cNvPr id="33" name="Picture 32"/>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5320" t="9754" r="25605" b="31769"/>
            <a:stretch>
              <a:fillRect/>
            </a:stretch>
          </p:blipFill>
          <p:spPr>
            <a:xfrm>
              <a:off x="2157413" y="1674200"/>
              <a:ext cx="7643812" cy="4157145"/>
            </a:xfrm>
            <a:custGeom>
              <a:avLst/>
              <a:gdLst>
                <a:gd name="connsiteX0" fmla="*/ 0 w 3832997"/>
                <a:gd name="connsiteY0" fmla="*/ 0 h 2339366"/>
                <a:gd name="connsiteX1" fmla="*/ 3832997 w 3832997"/>
                <a:gd name="connsiteY1" fmla="*/ 0 h 2339366"/>
                <a:gd name="connsiteX2" fmla="*/ 3832997 w 3832997"/>
                <a:gd name="connsiteY2" fmla="*/ 2339366 h 2339366"/>
                <a:gd name="connsiteX3" fmla="*/ 0 w 3832997"/>
                <a:gd name="connsiteY3" fmla="*/ 2339366 h 2339366"/>
                <a:gd name="connsiteX4" fmla="*/ 0 w 3832997"/>
                <a:gd name="connsiteY4" fmla="*/ 0 h 233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997" h="2339366">
                  <a:moveTo>
                    <a:pt x="0" y="0"/>
                  </a:moveTo>
                  <a:lnTo>
                    <a:pt x="3832997" y="0"/>
                  </a:lnTo>
                  <a:lnTo>
                    <a:pt x="3832997" y="2339366"/>
                  </a:lnTo>
                  <a:lnTo>
                    <a:pt x="0" y="2339366"/>
                  </a:lnTo>
                  <a:lnTo>
                    <a:pt x="0" y="0"/>
                  </a:lnTo>
                  <a:close/>
                </a:path>
              </a:pathLst>
            </a:custGeom>
          </p:spPr>
        </p:pic>
        <p:sp>
          <p:nvSpPr>
            <p:cNvPr id="14" name="Rectangle 13"/>
            <p:cNvSpPr/>
            <p:nvPr/>
          </p:nvSpPr>
          <p:spPr>
            <a:xfrm>
              <a:off x="3743325" y="2963707"/>
              <a:ext cx="4643438" cy="2215991"/>
            </a:xfrm>
            <a:prstGeom prst="rect">
              <a:avLst/>
            </a:prstGeom>
          </p:spPr>
          <p:txBody>
            <a:bodyPr wrap="square">
              <a:spAutoFit/>
            </a:bodyPr>
            <a:lstStyle/>
            <a:p>
              <a:pPr>
                <a:lnSpc>
                  <a:spcPct val="115000"/>
                </a:lnSpc>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Truyện</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smtClean="0">
                  <a:solidFill>
                    <a:srgbClr val="000000"/>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Qua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dân</a:t>
              </a:r>
              <a:r>
                <a:rPr lang="en-US" sz="2400" dirty="0">
                  <a:solidFill>
                    <a:srgbClr val="000000"/>
                  </a:solidFill>
                  <a:latin typeface="Times New Roman" panose="02020603050405020304" pitchFamily="18" charset="0"/>
                  <a:ea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rPr>
                <a:t>muốn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gì</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00789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iamond 3"/>
          <p:cNvSpPr/>
          <p:nvPr/>
        </p:nvSpPr>
        <p:spPr>
          <a:xfrm>
            <a:off x="4267002" y="1282263"/>
            <a:ext cx="3645296" cy="738493"/>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nl-NL" sz="2400" b="1" dirty="0">
                <a:solidFill>
                  <a:schemeClr val="bg1"/>
                </a:solidFill>
                <a:latin typeface="Times New Roman" panose="02020603050405020304" pitchFamily="18" charset="0"/>
                <a:ea typeface="Times New Roman" panose="02020603050405020304" pitchFamily="18" charset="0"/>
              </a:rPr>
              <a:t>IV. Tổng kết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1" name="Freeform 10"/>
          <p:cNvSpPr/>
          <p:nvPr/>
        </p:nvSpPr>
        <p:spPr>
          <a:xfrm>
            <a:off x="814388" y="1868106"/>
            <a:ext cx="3549253" cy="801503"/>
          </a:xfrm>
          <a:custGeom>
            <a:avLst/>
            <a:gdLst>
              <a:gd name="connsiteX0" fmla="*/ 0 w 2278062"/>
              <a:gd name="connsiteY0" fmla="*/ 113903 h 1139031"/>
              <a:gd name="connsiteX1" fmla="*/ 113903 w 2278062"/>
              <a:gd name="connsiteY1" fmla="*/ 0 h 1139031"/>
              <a:gd name="connsiteX2" fmla="*/ 2164159 w 2278062"/>
              <a:gd name="connsiteY2" fmla="*/ 0 h 1139031"/>
              <a:gd name="connsiteX3" fmla="*/ 2278062 w 2278062"/>
              <a:gd name="connsiteY3" fmla="*/ 113903 h 1139031"/>
              <a:gd name="connsiteX4" fmla="*/ 2278062 w 2278062"/>
              <a:gd name="connsiteY4" fmla="*/ 1025128 h 1139031"/>
              <a:gd name="connsiteX5" fmla="*/ 2164159 w 2278062"/>
              <a:gd name="connsiteY5" fmla="*/ 1139031 h 1139031"/>
              <a:gd name="connsiteX6" fmla="*/ 113903 w 2278062"/>
              <a:gd name="connsiteY6" fmla="*/ 1139031 h 1139031"/>
              <a:gd name="connsiteX7" fmla="*/ 0 w 2278062"/>
              <a:gd name="connsiteY7" fmla="*/ 1025128 h 1139031"/>
              <a:gd name="connsiteX8" fmla="*/ 0 w 2278062"/>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062" h="1139031">
                <a:moveTo>
                  <a:pt x="0" y="113903"/>
                </a:moveTo>
                <a:cubicBezTo>
                  <a:pt x="0" y="50996"/>
                  <a:pt x="50996" y="0"/>
                  <a:pt x="113903" y="0"/>
                </a:cubicBezTo>
                <a:lnTo>
                  <a:pt x="2164159" y="0"/>
                </a:lnTo>
                <a:cubicBezTo>
                  <a:pt x="2227066" y="0"/>
                  <a:pt x="2278062" y="50996"/>
                  <a:pt x="2278062" y="113903"/>
                </a:cubicBezTo>
                <a:lnTo>
                  <a:pt x="2278062" y="1025128"/>
                </a:lnTo>
                <a:cubicBezTo>
                  <a:pt x="2278062" y="1088035"/>
                  <a:pt x="2227066" y="1139031"/>
                  <a:pt x="2164159" y="1139031"/>
                </a:cubicBezTo>
                <a:lnTo>
                  <a:pt x="113903" y="1139031"/>
                </a:lnTo>
                <a:cubicBezTo>
                  <a:pt x="50996" y="1139031"/>
                  <a:pt x="0" y="1088035"/>
                  <a:pt x="0" y="1025128"/>
                </a:cubicBezTo>
                <a:lnTo>
                  <a:pt x="0" y="1139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846" tIns="80351" rIns="103846" bIns="80351" numCol="1" spcCol="1270" anchor="ctr" anchorCtr="0">
            <a:noAutofit/>
          </a:bodyPr>
          <a:lstStyle/>
          <a:p>
            <a:pPr lvl="0" algn="ctr" defTabSz="16446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1. </a:t>
            </a:r>
            <a:r>
              <a:rPr lang="en-US" sz="2800" b="1" kern="1200" dirty="0" err="1" smtClean="0">
                <a:latin typeface="Times New Roman" panose="02020603050405020304" pitchFamily="18" charset="0"/>
                <a:cs typeface="Times New Roman" panose="02020603050405020304" pitchFamily="18" charset="0"/>
              </a:rPr>
              <a:t>Nghệ</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thuật</a:t>
            </a:r>
            <a:r>
              <a:rPr lang="en-US" sz="3700" b="1"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1562614" y="2798198"/>
            <a:ext cx="3898265" cy="1016398"/>
          </a:xfrm>
          <a:custGeom>
            <a:avLst/>
            <a:gdLst>
              <a:gd name="connsiteX0" fmla="*/ 0 w 1822450"/>
              <a:gd name="connsiteY0" fmla="*/ 113903 h 1139031"/>
              <a:gd name="connsiteX1" fmla="*/ 113903 w 1822450"/>
              <a:gd name="connsiteY1" fmla="*/ 0 h 1139031"/>
              <a:gd name="connsiteX2" fmla="*/ 1708547 w 1822450"/>
              <a:gd name="connsiteY2" fmla="*/ 0 h 1139031"/>
              <a:gd name="connsiteX3" fmla="*/ 1822450 w 1822450"/>
              <a:gd name="connsiteY3" fmla="*/ 113903 h 1139031"/>
              <a:gd name="connsiteX4" fmla="*/ 1822450 w 1822450"/>
              <a:gd name="connsiteY4" fmla="*/ 1025128 h 1139031"/>
              <a:gd name="connsiteX5" fmla="*/ 1708547 w 1822450"/>
              <a:gd name="connsiteY5" fmla="*/ 1139031 h 1139031"/>
              <a:gd name="connsiteX6" fmla="*/ 113903 w 1822450"/>
              <a:gd name="connsiteY6" fmla="*/ 1139031 h 1139031"/>
              <a:gd name="connsiteX7" fmla="*/ 0 w 1822450"/>
              <a:gd name="connsiteY7" fmla="*/ 1025128 h 1139031"/>
              <a:gd name="connsiteX8" fmla="*/ 0 w 1822450"/>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450" h="1139031">
                <a:moveTo>
                  <a:pt x="0" y="113903"/>
                </a:moveTo>
                <a:cubicBezTo>
                  <a:pt x="0" y="50996"/>
                  <a:pt x="50996" y="0"/>
                  <a:pt x="113903" y="0"/>
                </a:cubicBezTo>
                <a:lnTo>
                  <a:pt x="1708547" y="0"/>
                </a:lnTo>
                <a:cubicBezTo>
                  <a:pt x="1771454" y="0"/>
                  <a:pt x="1822450" y="50996"/>
                  <a:pt x="1822450" y="113903"/>
                </a:cubicBezTo>
                <a:lnTo>
                  <a:pt x="1822450" y="1025128"/>
                </a:lnTo>
                <a:cubicBezTo>
                  <a:pt x="1822450" y="1088035"/>
                  <a:pt x="1771454" y="1139031"/>
                  <a:pt x="1708547" y="1139031"/>
                </a:cubicBezTo>
                <a:lnTo>
                  <a:pt x="113903" y="1139031"/>
                </a:lnTo>
                <a:cubicBezTo>
                  <a:pt x="50996" y="1139031"/>
                  <a:pt x="0" y="1088035"/>
                  <a:pt x="0" y="1025128"/>
                </a:cubicBezTo>
                <a:lnTo>
                  <a:pt x="0" y="11390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41" tIns="53681" rIns="63841" bIns="53681"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Kết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cốt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xếp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khéo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léo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sức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hấp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1562614" y="3949478"/>
            <a:ext cx="3898265" cy="882440"/>
          </a:xfrm>
          <a:custGeom>
            <a:avLst/>
            <a:gdLst>
              <a:gd name="connsiteX0" fmla="*/ 0 w 1822450"/>
              <a:gd name="connsiteY0" fmla="*/ 113903 h 1139031"/>
              <a:gd name="connsiteX1" fmla="*/ 113903 w 1822450"/>
              <a:gd name="connsiteY1" fmla="*/ 0 h 1139031"/>
              <a:gd name="connsiteX2" fmla="*/ 1708547 w 1822450"/>
              <a:gd name="connsiteY2" fmla="*/ 0 h 1139031"/>
              <a:gd name="connsiteX3" fmla="*/ 1822450 w 1822450"/>
              <a:gd name="connsiteY3" fmla="*/ 113903 h 1139031"/>
              <a:gd name="connsiteX4" fmla="*/ 1822450 w 1822450"/>
              <a:gd name="connsiteY4" fmla="*/ 1025128 h 1139031"/>
              <a:gd name="connsiteX5" fmla="*/ 1708547 w 1822450"/>
              <a:gd name="connsiteY5" fmla="*/ 1139031 h 1139031"/>
              <a:gd name="connsiteX6" fmla="*/ 113903 w 1822450"/>
              <a:gd name="connsiteY6" fmla="*/ 1139031 h 1139031"/>
              <a:gd name="connsiteX7" fmla="*/ 0 w 1822450"/>
              <a:gd name="connsiteY7" fmla="*/ 1025128 h 1139031"/>
              <a:gd name="connsiteX8" fmla="*/ 0 w 1822450"/>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450" h="1139031">
                <a:moveTo>
                  <a:pt x="0" y="113903"/>
                </a:moveTo>
                <a:cubicBezTo>
                  <a:pt x="0" y="50996"/>
                  <a:pt x="50996" y="0"/>
                  <a:pt x="113903" y="0"/>
                </a:cubicBezTo>
                <a:lnTo>
                  <a:pt x="1708547" y="0"/>
                </a:lnTo>
                <a:cubicBezTo>
                  <a:pt x="1771454" y="0"/>
                  <a:pt x="1822450" y="50996"/>
                  <a:pt x="1822450" y="113903"/>
                </a:cubicBezTo>
                <a:lnTo>
                  <a:pt x="1822450" y="1025128"/>
                </a:lnTo>
                <a:cubicBezTo>
                  <a:pt x="1822450" y="1088035"/>
                  <a:pt x="1771454" y="1139031"/>
                  <a:pt x="1708547" y="1139031"/>
                </a:cubicBezTo>
                <a:lnTo>
                  <a:pt x="113903" y="1139031"/>
                </a:lnTo>
                <a:cubicBezTo>
                  <a:pt x="50996" y="1139031"/>
                  <a:pt x="0" y="1088035"/>
                  <a:pt x="0" y="1025128"/>
                </a:cubicBezTo>
                <a:lnTo>
                  <a:pt x="0" y="11390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41" tIns="53681" rIns="63841" bIns="53681"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Xây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phản</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1562614" y="5052528"/>
            <a:ext cx="3898265" cy="882440"/>
          </a:xfrm>
          <a:custGeom>
            <a:avLst/>
            <a:gdLst>
              <a:gd name="connsiteX0" fmla="*/ 0 w 1822450"/>
              <a:gd name="connsiteY0" fmla="*/ 113903 h 1139031"/>
              <a:gd name="connsiteX1" fmla="*/ 113903 w 1822450"/>
              <a:gd name="connsiteY1" fmla="*/ 0 h 1139031"/>
              <a:gd name="connsiteX2" fmla="*/ 1708547 w 1822450"/>
              <a:gd name="connsiteY2" fmla="*/ 0 h 1139031"/>
              <a:gd name="connsiteX3" fmla="*/ 1822450 w 1822450"/>
              <a:gd name="connsiteY3" fmla="*/ 113903 h 1139031"/>
              <a:gd name="connsiteX4" fmla="*/ 1822450 w 1822450"/>
              <a:gd name="connsiteY4" fmla="*/ 1025128 h 1139031"/>
              <a:gd name="connsiteX5" fmla="*/ 1708547 w 1822450"/>
              <a:gd name="connsiteY5" fmla="*/ 1139031 h 1139031"/>
              <a:gd name="connsiteX6" fmla="*/ 113903 w 1822450"/>
              <a:gd name="connsiteY6" fmla="*/ 1139031 h 1139031"/>
              <a:gd name="connsiteX7" fmla="*/ 0 w 1822450"/>
              <a:gd name="connsiteY7" fmla="*/ 1025128 h 1139031"/>
              <a:gd name="connsiteX8" fmla="*/ 0 w 1822450"/>
              <a:gd name="connsiteY8" fmla="*/ 113903 h 1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450" h="1139031">
                <a:moveTo>
                  <a:pt x="0" y="113903"/>
                </a:moveTo>
                <a:cubicBezTo>
                  <a:pt x="0" y="50996"/>
                  <a:pt x="50996" y="0"/>
                  <a:pt x="113903" y="0"/>
                </a:cubicBezTo>
                <a:lnTo>
                  <a:pt x="1708547" y="0"/>
                </a:lnTo>
                <a:cubicBezTo>
                  <a:pt x="1771454" y="0"/>
                  <a:pt x="1822450" y="50996"/>
                  <a:pt x="1822450" y="113903"/>
                </a:cubicBezTo>
                <a:lnTo>
                  <a:pt x="1822450" y="1025128"/>
                </a:lnTo>
                <a:cubicBezTo>
                  <a:pt x="1822450" y="1088035"/>
                  <a:pt x="1771454" y="1139031"/>
                  <a:pt x="1708547" y="1139031"/>
                </a:cubicBezTo>
                <a:lnTo>
                  <a:pt x="113903" y="1139031"/>
                </a:lnTo>
                <a:cubicBezTo>
                  <a:pt x="50996" y="1139031"/>
                  <a:pt x="0" y="1088035"/>
                  <a:pt x="0" y="1025128"/>
                </a:cubicBezTo>
                <a:lnTo>
                  <a:pt x="0" y="113903"/>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41" tIns="53681" rIns="63841" bIns="53681" numCol="1" spcCol="1270" anchor="ctr" anchorCtr="0">
            <a:noAutofit/>
          </a:bodyPr>
          <a:lstStyle/>
          <a:p>
            <a:pPr lvl="0" algn="ctr" defTabSz="7112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kì</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ảo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hoang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giàu</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nghĩa</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1328738" y="2669609"/>
            <a:ext cx="14287" cy="275964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328738" y="5429250"/>
            <a:ext cx="23387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328738" y="4357688"/>
            <a:ext cx="233876" cy="142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343025" y="3232436"/>
            <a:ext cx="21958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6326717" y="2172549"/>
            <a:ext cx="5190224" cy="3658797"/>
            <a:chOff x="6303962" y="1716240"/>
            <a:chExt cx="3094456" cy="4475604"/>
          </a:xfrm>
        </p:grpSpPr>
        <p:sp>
          <p:nvSpPr>
            <p:cNvPr id="41" name="Freeform 40"/>
            <p:cNvSpPr/>
            <p:nvPr/>
          </p:nvSpPr>
          <p:spPr>
            <a:xfrm>
              <a:off x="6303962" y="1716240"/>
              <a:ext cx="2430575" cy="1019933"/>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154" tIns="101214" rIns="129154" bIns="101214" numCol="1" spcCol="1270" anchor="ctr" anchorCtr="0">
              <a:noAutofit/>
            </a:bodyPr>
            <a:lstStyle/>
            <a:p>
              <a:pPr lvl="0" algn="ctr" defTabSz="1955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 </a:t>
              </a:r>
              <a:r>
                <a:rPr lang="en-US" sz="2800" b="1" kern="1200" dirty="0" err="1" smtClean="0">
                  <a:latin typeface="Times New Roman" panose="02020603050405020304" pitchFamily="18" charset="0"/>
                  <a:cs typeface="Times New Roman" panose="02020603050405020304" pitchFamily="18" charset="0"/>
                </a:rPr>
                <a:t>Nội</a:t>
              </a:r>
              <a:r>
                <a:rPr lang="en-US" sz="2800" b="1" kern="1200" dirty="0" smtClean="0">
                  <a:latin typeface="Times New Roman" panose="02020603050405020304" pitchFamily="18" charset="0"/>
                  <a:cs typeface="Times New Roman" panose="02020603050405020304" pitchFamily="18" charset="0"/>
                </a:rPr>
                <a:t> dung, ý </a:t>
              </a:r>
              <a:r>
                <a:rPr lang="en-US" sz="2800" b="1" kern="1200" dirty="0" err="1" smtClean="0">
                  <a:latin typeface="Times New Roman" panose="02020603050405020304" pitchFamily="18" charset="0"/>
                  <a:cs typeface="Times New Roman" panose="02020603050405020304" pitchFamily="18" charset="0"/>
                </a:rPr>
                <a:t>nghĩa</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43" name="Freeform 42"/>
            <p:cNvSpPr/>
            <p:nvPr/>
          </p:nvSpPr>
          <p:spPr>
            <a:xfrm>
              <a:off x="6921919" y="2910539"/>
              <a:ext cx="2476499" cy="1547812"/>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814" tIns="65654" rIns="75814" bIns="65654" numCol="1" spcCol="1270" anchor="ctr" anchorCtr="0">
              <a:noAutofit/>
            </a:bodyPr>
            <a:lstStyle/>
            <a:p>
              <a:pPr lvl="0" algn="ctr" defTabSz="7112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Nội</a:t>
              </a:r>
              <a:r>
                <a:rPr lang="en-US" sz="2400" kern="1200" dirty="0" smtClean="0">
                  <a:latin typeface="Times New Roman" panose="02020603050405020304" pitchFamily="18" charset="0"/>
                  <a:cs typeface="Times New Roman" panose="02020603050405020304" pitchFamily="18" charset="0"/>
                </a:rPr>
                <a:t> dung: </a:t>
              </a:r>
              <a:r>
                <a:rPr lang="en-US" sz="2400" kern="1200" dirty="0" err="1" smtClean="0">
                  <a:latin typeface="Times New Roman" panose="02020603050405020304" pitchFamily="18" charset="0"/>
                  <a:cs typeface="Times New Roman" panose="02020603050405020304" pitchFamily="18" charset="0"/>
                </a:rPr>
                <a:t>Thạch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anh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cứu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45" name="Freeform 44"/>
            <p:cNvSpPr/>
            <p:nvPr/>
          </p:nvSpPr>
          <p:spPr>
            <a:xfrm>
              <a:off x="6906050" y="4644032"/>
              <a:ext cx="2476499" cy="1547812"/>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814" tIns="65654" rIns="75814" bIns="65654" numCol="1" spcCol="1270" anchor="ctr" anchorCtr="0">
              <a:noAutofit/>
            </a:bodyPr>
            <a:lstStyle/>
            <a:p>
              <a:pPr lvl="0" algn="ctr" defTabSz="7112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Ý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Truyện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hiện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ước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mơ</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niềm</a:t>
              </a:r>
              <a:r>
                <a:rPr lang="en-US" sz="2000" kern="1200" dirty="0" smtClean="0">
                  <a:latin typeface="Times New Roman" panose="02020603050405020304" pitchFamily="18" charset="0"/>
                  <a:cs typeface="Times New Roman" panose="02020603050405020304" pitchFamily="18" charset="0"/>
                </a:rPr>
                <a:t> tin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nhân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dân</a:t>
              </a:r>
              <a:r>
                <a:rPr lang="en-US" sz="2000" kern="1200" dirty="0" smtClean="0">
                  <a:latin typeface="Times New Roman" panose="02020603050405020304" pitchFamily="18" charset="0"/>
                  <a:cs typeface="Times New Roman" panose="02020603050405020304" pitchFamily="18" charset="0"/>
                </a:rPr>
                <a:t> ta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lý</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hội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sự</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chiến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thắng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của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những</a:t>
              </a:r>
              <a:r>
                <a:rPr lang="en-US" sz="2000" kern="1200" dirty="0" smtClean="0">
                  <a:latin typeface="Times New Roman" panose="02020603050405020304" pitchFamily="18" charset="0"/>
                  <a:cs typeface="Times New Roman" panose="02020603050405020304" pitchFamily="18" charset="0"/>
                </a:rPr>
                <a:t> con </a:t>
              </a:r>
              <a:r>
                <a:rPr lang="en-US" sz="2000" kern="1200" dirty="0" err="1" smtClean="0">
                  <a:latin typeface="Times New Roman" panose="02020603050405020304" pitchFamily="18" charset="0"/>
                  <a:cs typeface="Times New Roman" panose="02020603050405020304" pitchFamily="18" charset="0"/>
                </a:rPr>
                <a:t>người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chính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nghĩa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lương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thiện</a:t>
              </a:r>
              <a:r>
                <a:rPr lang="en-US" sz="2000" kern="1200" dirty="0" smtClean="0">
                  <a:latin typeface="Times New Roman" panose="02020603050405020304" pitchFamily="18" charset="0"/>
                  <a:cs typeface="Times New Roman" panose="02020603050405020304" pitchFamily="18" charset="0"/>
                </a:rPr>
                <a:t> .</a:t>
              </a:r>
              <a:endParaRPr lang="en-US" sz="2000" kern="1200" dirty="0">
                <a:latin typeface="Times New Roman" panose="02020603050405020304" pitchFamily="18" charset="0"/>
                <a:cs typeface="Times New Roman" panose="02020603050405020304" pitchFamily="18" charset="0"/>
              </a:endParaRPr>
            </a:p>
          </p:txBody>
        </p:sp>
      </p:grpSp>
      <p:cxnSp>
        <p:nvCxnSpPr>
          <p:cNvPr id="47" name="Straight Connector 46"/>
          <p:cNvCxnSpPr/>
          <p:nvPr/>
        </p:nvCxnSpPr>
        <p:spPr>
          <a:xfrm>
            <a:off x="7000875" y="3006342"/>
            <a:ext cx="0" cy="21657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00875" y="3686176"/>
            <a:ext cx="362320" cy="239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000875" y="5172075"/>
            <a:ext cx="33570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84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56110" y="1043669"/>
            <a:ext cx="2145331" cy="523220"/>
          </a:xfrm>
          <a:prstGeom prst="rect">
            <a:avLst/>
          </a:prstGeom>
        </p:spPr>
        <p:txBody>
          <a:bodyPr wrap="none">
            <a:spAutoFit/>
          </a:bodyPr>
          <a:lstStyle/>
          <a:p>
            <a:r>
              <a:rPr lang="pt-BR" sz="2800" b="1" dirty="0">
                <a:latin typeface="Times New Roman" panose="02020603050405020304" pitchFamily="18" charset="0"/>
                <a:ea typeface="Times New Roman" panose="02020603050405020304" pitchFamily="18" charset="0"/>
              </a:rPr>
              <a:t>V. Luyện tập</a:t>
            </a:r>
            <a:endParaRPr lang="en-US" sz="2800" dirty="0"/>
          </a:p>
        </p:txBody>
      </p:sp>
      <p:grpSp>
        <p:nvGrpSpPr>
          <p:cNvPr id="12" name="Group 11"/>
          <p:cNvGrpSpPr/>
          <p:nvPr/>
        </p:nvGrpSpPr>
        <p:grpSpPr>
          <a:xfrm>
            <a:off x="814388" y="1674385"/>
            <a:ext cx="4184464" cy="1686522"/>
            <a:chOff x="2070078" y="2156816"/>
            <a:chExt cx="4184464" cy="1686522"/>
          </a:xfrm>
        </p:grpSpPr>
        <p:sp>
          <p:nvSpPr>
            <p:cNvPr id="22" name="Freeform 21"/>
            <p:cNvSpPr/>
            <p:nvPr/>
          </p:nvSpPr>
          <p:spPr>
            <a:xfrm>
              <a:off x="2070078" y="2156816"/>
              <a:ext cx="1401785" cy="1686522"/>
            </a:xfrm>
            <a:custGeom>
              <a:avLst/>
              <a:gdLst>
                <a:gd name="connsiteX0" fmla="*/ 22223 w 1747922"/>
                <a:gd name="connsiteY0" fmla="*/ 997 h 1986558"/>
                <a:gd name="connsiteX1" fmla="*/ 101622 w 1747922"/>
                <a:gd name="connsiteY1" fmla="*/ 14883 h 1986558"/>
                <a:gd name="connsiteX2" fmla="*/ 187347 w 1747922"/>
                <a:gd name="connsiteY2" fmla="*/ 72033 h 1986558"/>
                <a:gd name="connsiteX3" fmla="*/ 273072 w 1747922"/>
                <a:gd name="connsiteY3" fmla="*/ 114896 h 1986558"/>
                <a:gd name="connsiteX4" fmla="*/ 387372 w 1747922"/>
                <a:gd name="connsiteY4" fmla="*/ 114896 h 1986558"/>
                <a:gd name="connsiteX5" fmla="*/ 315935 w 1747922"/>
                <a:gd name="connsiteY5" fmla="*/ 100608 h 1986558"/>
                <a:gd name="connsiteX6" fmla="*/ 673122 w 1747922"/>
                <a:gd name="connsiteY6" fmla="*/ 86321 h 1986558"/>
                <a:gd name="connsiteX7" fmla="*/ 715985 w 1747922"/>
                <a:gd name="connsiteY7" fmla="*/ 72033 h 1986558"/>
                <a:gd name="connsiteX8" fmla="*/ 858860 w 1747922"/>
                <a:gd name="connsiteY8" fmla="*/ 114896 h 1986558"/>
                <a:gd name="connsiteX9" fmla="*/ 1358922 w 1747922"/>
                <a:gd name="connsiteY9" fmla="*/ 129183 h 1986558"/>
                <a:gd name="connsiteX10" fmla="*/ 1373210 w 1747922"/>
                <a:gd name="connsiteY10" fmla="*/ 200621 h 1986558"/>
                <a:gd name="connsiteX11" fmla="*/ 1416072 w 1747922"/>
                <a:gd name="connsiteY11" fmla="*/ 172046 h 1986558"/>
                <a:gd name="connsiteX12" fmla="*/ 1501797 w 1747922"/>
                <a:gd name="connsiteY12" fmla="*/ 143471 h 1986558"/>
                <a:gd name="connsiteX13" fmla="*/ 1701822 w 1747922"/>
                <a:gd name="connsiteY13" fmla="*/ 157758 h 1986558"/>
                <a:gd name="connsiteX14" fmla="*/ 1744685 w 1747922"/>
                <a:gd name="connsiteY14" fmla="*/ 172046 h 1986558"/>
                <a:gd name="connsiteX15" fmla="*/ 1730397 w 1747922"/>
                <a:gd name="connsiteY15" fmla="*/ 414933 h 1986558"/>
                <a:gd name="connsiteX16" fmla="*/ 1701822 w 1747922"/>
                <a:gd name="connsiteY16" fmla="*/ 457796 h 1986558"/>
                <a:gd name="connsiteX17" fmla="*/ 1644672 w 1747922"/>
                <a:gd name="connsiteY17" fmla="*/ 472083 h 1986558"/>
                <a:gd name="connsiteX18" fmla="*/ 1416072 w 1747922"/>
                <a:gd name="connsiteY18" fmla="*/ 443508 h 1986558"/>
                <a:gd name="connsiteX19" fmla="*/ 1373210 w 1747922"/>
                <a:gd name="connsiteY19" fmla="*/ 429221 h 1986558"/>
                <a:gd name="connsiteX20" fmla="*/ 1273197 w 1747922"/>
                <a:gd name="connsiteY20" fmla="*/ 457796 h 1986558"/>
                <a:gd name="connsiteX21" fmla="*/ 1244622 w 1747922"/>
                <a:gd name="connsiteY21" fmla="*/ 500658 h 1986558"/>
                <a:gd name="connsiteX22" fmla="*/ 1230335 w 1747922"/>
                <a:gd name="connsiteY22" fmla="*/ 543521 h 1986558"/>
                <a:gd name="connsiteX23" fmla="*/ 1258910 w 1747922"/>
                <a:gd name="connsiteY23" fmla="*/ 1215033 h 1986558"/>
                <a:gd name="connsiteX24" fmla="*/ 1273197 w 1747922"/>
                <a:gd name="connsiteY24" fmla="*/ 1729383 h 1986558"/>
                <a:gd name="connsiteX25" fmla="*/ 1216047 w 1747922"/>
                <a:gd name="connsiteY25" fmla="*/ 1986558 h 1986558"/>
                <a:gd name="connsiteX26" fmla="*/ 773135 w 1747922"/>
                <a:gd name="connsiteY26" fmla="*/ 1972271 h 1986558"/>
                <a:gd name="connsiteX27" fmla="*/ 758847 w 1747922"/>
                <a:gd name="connsiteY27" fmla="*/ 1929408 h 1986558"/>
                <a:gd name="connsiteX28" fmla="*/ 787422 w 1747922"/>
                <a:gd name="connsiteY28" fmla="*/ 1500783 h 1986558"/>
                <a:gd name="connsiteX29" fmla="*/ 815997 w 1747922"/>
                <a:gd name="connsiteY29" fmla="*/ 1329333 h 1986558"/>
                <a:gd name="connsiteX30" fmla="*/ 801710 w 1747922"/>
                <a:gd name="connsiteY30" fmla="*/ 400646 h 1986558"/>
                <a:gd name="connsiteX31" fmla="*/ 758847 w 1747922"/>
                <a:gd name="connsiteY31" fmla="*/ 414933 h 1986558"/>
                <a:gd name="connsiteX32" fmla="*/ 687410 w 1747922"/>
                <a:gd name="connsiteY32" fmla="*/ 429221 h 1986558"/>
                <a:gd name="connsiteX33" fmla="*/ 515960 w 1747922"/>
                <a:gd name="connsiteY33" fmla="*/ 457796 h 1986558"/>
                <a:gd name="connsiteX34" fmla="*/ 273072 w 1747922"/>
                <a:gd name="connsiteY34" fmla="*/ 443508 h 1986558"/>
                <a:gd name="connsiteX35" fmla="*/ 230210 w 1747922"/>
                <a:gd name="connsiteY35" fmla="*/ 429221 h 1986558"/>
                <a:gd name="connsiteX36" fmla="*/ 201635 w 1747922"/>
                <a:gd name="connsiteY36" fmla="*/ 386358 h 1986558"/>
                <a:gd name="connsiteX37" fmla="*/ 158772 w 1747922"/>
                <a:gd name="connsiteY37" fmla="*/ 357783 h 1986558"/>
                <a:gd name="connsiteX38" fmla="*/ 144485 w 1747922"/>
                <a:gd name="connsiteY38" fmla="*/ 314921 h 1986558"/>
                <a:gd name="connsiteX39" fmla="*/ 87335 w 1747922"/>
                <a:gd name="connsiteY39" fmla="*/ 229196 h 1986558"/>
                <a:gd name="connsiteX40" fmla="*/ 58760 w 1747922"/>
                <a:gd name="connsiteY40" fmla="*/ 143471 h 1986558"/>
                <a:gd name="connsiteX41" fmla="*/ 44472 w 1747922"/>
                <a:gd name="connsiteY41" fmla="*/ 100608 h 1986558"/>
                <a:gd name="connsiteX42" fmla="*/ 15897 w 1747922"/>
                <a:gd name="connsiteY42" fmla="*/ 57746 h 1986558"/>
                <a:gd name="connsiteX43" fmla="*/ 1610 w 1747922"/>
                <a:gd name="connsiteY43" fmla="*/ 14883 h 1986558"/>
                <a:gd name="connsiteX44" fmla="*/ 22223 w 1747922"/>
                <a:gd name="connsiteY44" fmla="*/ 997 h 198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47922" h="1986558">
                  <a:moveTo>
                    <a:pt x="22223" y="997"/>
                  </a:moveTo>
                  <a:cubicBezTo>
                    <a:pt x="49694" y="-4211"/>
                    <a:pt x="92344" y="12563"/>
                    <a:pt x="101622" y="14883"/>
                  </a:cubicBezTo>
                  <a:lnTo>
                    <a:pt x="187347" y="72033"/>
                  </a:lnTo>
                  <a:cubicBezTo>
                    <a:pt x="214341" y="90029"/>
                    <a:pt x="238828" y="111783"/>
                    <a:pt x="273072" y="114896"/>
                  </a:cubicBezTo>
                  <a:cubicBezTo>
                    <a:pt x="311016" y="118346"/>
                    <a:pt x="349272" y="114896"/>
                    <a:pt x="387372" y="114896"/>
                  </a:cubicBezTo>
                  <a:lnTo>
                    <a:pt x="315935" y="100608"/>
                  </a:lnTo>
                  <a:cubicBezTo>
                    <a:pt x="434997" y="95846"/>
                    <a:pt x="554267" y="94811"/>
                    <a:pt x="673122" y="86321"/>
                  </a:cubicBezTo>
                  <a:cubicBezTo>
                    <a:pt x="688144" y="85248"/>
                    <a:pt x="700924" y="72033"/>
                    <a:pt x="715985" y="72033"/>
                  </a:cubicBezTo>
                  <a:cubicBezTo>
                    <a:pt x="772240" y="72033"/>
                    <a:pt x="800703" y="113234"/>
                    <a:pt x="858860" y="114896"/>
                  </a:cubicBezTo>
                  <a:lnTo>
                    <a:pt x="1358922" y="129183"/>
                  </a:lnTo>
                  <a:cubicBezTo>
                    <a:pt x="1363685" y="152996"/>
                    <a:pt x="1353783" y="186050"/>
                    <a:pt x="1373210" y="200621"/>
                  </a:cubicBezTo>
                  <a:cubicBezTo>
                    <a:pt x="1386947" y="210924"/>
                    <a:pt x="1400381" y="179020"/>
                    <a:pt x="1416072" y="172046"/>
                  </a:cubicBezTo>
                  <a:cubicBezTo>
                    <a:pt x="1443597" y="159813"/>
                    <a:pt x="1501797" y="143471"/>
                    <a:pt x="1501797" y="143471"/>
                  </a:cubicBezTo>
                  <a:cubicBezTo>
                    <a:pt x="1568472" y="148233"/>
                    <a:pt x="1635435" y="149948"/>
                    <a:pt x="1701822" y="157758"/>
                  </a:cubicBezTo>
                  <a:cubicBezTo>
                    <a:pt x="1716779" y="159518"/>
                    <a:pt x="1743022" y="157078"/>
                    <a:pt x="1744685" y="172046"/>
                  </a:cubicBezTo>
                  <a:cubicBezTo>
                    <a:pt x="1753641" y="252652"/>
                    <a:pt x="1742428" y="334728"/>
                    <a:pt x="1730397" y="414933"/>
                  </a:cubicBezTo>
                  <a:cubicBezTo>
                    <a:pt x="1727850" y="431915"/>
                    <a:pt x="1716110" y="448271"/>
                    <a:pt x="1701822" y="457796"/>
                  </a:cubicBezTo>
                  <a:cubicBezTo>
                    <a:pt x="1685484" y="468688"/>
                    <a:pt x="1663722" y="467321"/>
                    <a:pt x="1644672" y="472083"/>
                  </a:cubicBezTo>
                  <a:cubicBezTo>
                    <a:pt x="1572793" y="464895"/>
                    <a:pt x="1488590" y="459623"/>
                    <a:pt x="1416072" y="443508"/>
                  </a:cubicBezTo>
                  <a:cubicBezTo>
                    <a:pt x="1401370" y="440241"/>
                    <a:pt x="1387497" y="433983"/>
                    <a:pt x="1373210" y="429221"/>
                  </a:cubicBezTo>
                  <a:cubicBezTo>
                    <a:pt x="1369473" y="430155"/>
                    <a:pt x="1282516" y="450341"/>
                    <a:pt x="1273197" y="457796"/>
                  </a:cubicBezTo>
                  <a:cubicBezTo>
                    <a:pt x="1259788" y="468523"/>
                    <a:pt x="1254147" y="486371"/>
                    <a:pt x="1244622" y="500658"/>
                  </a:cubicBezTo>
                  <a:cubicBezTo>
                    <a:pt x="1239860" y="514946"/>
                    <a:pt x="1230335" y="528461"/>
                    <a:pt x="1230335" y="543521"/>
                  </a:cubicBezTo>
                  <a:cubicBezTo>
                    <a:pt x="1230335" y="1042790"/>
                    <a:pt x="1220345" y="945091"/>
                    <a:pt x="1258910" y="1215033"/>
                  </a:cubicBezTo>
                  <a:cubicBezTo>
                    <a:pt x="1263672" y="1386483"/>
                    <a:pt x="1273197" y="1557867"/>
                    <a:pt x="1273197" y="1729383"/>
                  </a:cubicBezTo>
                  <a:cubicBezTo>
                    <a:pt x="1273197" y="1982249"/>
                    <a:pt x="1333034" y="1947564"/>
                    <a:pt x="1216047" y="1986558"/>
                  </a:cubicBezTo>
                  <a:cubicBezTo>
                    <a:pt x="1068410" y="1981796"/>
                    <a:pt x="919708" y="1990593"/>
                    <a:pt x="773135" y="1972271"/>
                  </a:cubicBezTo>
                  <a:cubicBezTo>
                    <a:pt x="758191" y="1970403"/>
                    <a:pt x="758847" y="1944469"/>
                    <a:pt x="758847" y="1929408"/>
                  </a:cubicBezTo>
                  <a:cubicBezTo>
                    <a:pt x="758847" y="1731591"/>
                    <a:pt x="762468" y="1658828"/>
                    <a:pt x="787422" y="1500783"/>
                  </a:cubicBezTo>
                  <a:cubicBezTo>
                    <a:pt x="796458" y="1443554"/>
                    <a:pt x="815997" y="1329333"/>
                    <a:pt x="815997" y="1329333"/>
                  </a:cubicBezTo>
                  <a:cubicBezTo>
                    <a:pt x="811235" y="1019771"/>
                    <a:pt x="821022" y="709642"/>
                    <a:pt x="801710" y="400646"/>
                  </a:cubicBezTo>
                  <a:cubicBezTo>
                    <a:pt x="800771" y="385615"/>
                    <a:pt x="773458" y="411280"/>
                    <a:pt x="758847" y="414933"/>
                  </a:cubicBezTo>
                  <a:cubicBezTo>
                    <a:pt x="735288" y="420823"/>
                    <a:pt x="711364" y="425229"/>
                    <a:pt x="687410" y="429221"/>
                  </a:cubicBezTo>
                  <a:cubicBezTo>
                    <a:pt x="474749" y="464665"/>
                    <a:pt x="684315" y="424124"/>
                    <a:pt x="515960" y="457796"/>
                  </a:cubicBezTo>
                  <a:cubicBezTo>
                    <a:pt x="434997" y="453033"/>
                    <a:pt x="353772" y="451578"/>
                    <a:pt x="273072" y="443508"/>
                  </a:cubicBezTo>
                  <a:cubicBezTo>
                    <a:pt x="258087" y="442009"/>
                    <a:pt x="241970" y="438629"/>
                    <a:pt x="230210" y="429221"/>
                  </a:cubicBezTo>
                  <a:cubicBezTo>
                    <a:pt x="216801" y="418494"/>
                    <a:pt x="213777" y="398500"/>
                    <a:pt x="201635" y="386358"/>
                  </a:cubicBezTo>
                  <a:cubicBezTo>
                    <a:pt x="189493" y="374216"/>
                    <a:pt x="173060" y="367308"/>
                    <a:pt x="158772" y="357783"/>
                  </a:cubicBezTo>
                  <a:cubicBezTo>
                    <a:pt x="154010" y="343496"/>
                    <a:pt x="151799" y="328086"/>
                    <a:pt x="144485" y="314921"/>
                  </a:cubicBezTo>
                  <a:cubicBezTo>
                    <a:pt x="127807" y="284900"/>
                    <a:pt x="98195" y="261777"/>
                    <a:pt x="87335" y="229196"/>
                  </a:cubicBezTo>
                  <a:lnTo>
                    <a:pt x="58760" y="143471"/>
                  </a:lnTo>
                  <a:cubicBezTo>
                    <a:pt x="53997" y="129183"/>
                    <a:pt x="52826" y="113139"/>
                    <a:pt x="44472" y="100608"/>
                  </a:cubicBezTo>
                  <a:lnTo>
                    <a:pt x="15897" y="57746"/>
                  </a:lnTo>
                  <a:cubicBezTo>
                    <a:pt x="11135" y="43458"/>
                    <a:pt x="-5125" y="28353"/>
                    <a:pt x="1610" y="14883"/>
                  </a:cubicBezTo>
                  <a:cubicBezTo>
                    <a:pt x="5596" y="6912"/>
                    <a:pt x="13066" y="2734"/>
                    <a:pt x="22223" y="997"/>
                  </a:cubicBezTo>
                  <a:close/>
                </a:path>
              </a:pathLst>
            </a:cu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87301" y="2514581"/>
              <a:ext cx="3267241" cy="646331"/>
            </a:xfrm>
            <a:prstGeom prst="rect">
              <a:avLst/>
            </a:prstGeom>
            <a:noFill/>
          </p:spPr>
          <p:txBody>
            <a:bodyPr wrap="none" rtlCol="0">
              <a:spAutoFit/>
            </a:bodyPr>
            <a:lstStyle/>
            <a:p>
              <a:r>
                <a:rPr lang="en-US" sz="3600" b="1" dirty="0" smtClean="0">
                  <a:solidFill>
                    <a:srgbClr val="FF0000"/>
                  </a:solidFill>
                  <a:latin typeface="Freestyle Script" panose="030804020302050B0404" pitchFamily="66" charset="0"/>
                </a:rPr>
                <a:t>RÒ CHƠI ĐÓNG VAI</a:t>
              </a:r>
              <a:endParaRPr lang="en-US" sz="3600" b="1" dirty="0">
                <a:solidFill>
                  <a:srgbClr val="FF0000"/>
                </a:solidFill>
                <a:latin typeface="Freestyle Script" panose="030804020302050B0404" pitchFamily="66" charset="0"/>
              </a:endParaRPr>
            </a:p>
          </p:txBody>
        </p:sp>
      </p:grpSp>
      <p:pic>
        <p:nvPicPr>
          <p:cNvPr id="29" name="Picture 28"/>
          <p:cNvPicPr>
            <a:picLocks noChangeAspect="1"/>
          </p:cNvPicPr>
          <p:nvPr/>
        </p:nvPicPr>
        <p:blipFill>
          <a:blip r:embed="rId10"/>
          <a:srcRect/>
          <a:stretch>
            <a:fillRect/>
          </a:stretch>
        </p:blipFill>
        <p:spPr>
          <a:xfrm rot="20320276">
            <a:off x="1416712" y="3426216"/>
            <a:ext cx="3024449" cy="2005072"/>
          </a:xfrm>
          <a:custGeom>
            <a:avLst/>
            <a:gdLst>
              <a:gd name="connsiteX0" fmla="*/ 266699 w 3652838"/>
              <a:gd name="connsiteY0" fmla="*/ 525631 h 2005072"/>
              <a:gd name="connsiteX1" fmla="*/ 266699 w 3652838"/>
              <a:gd name="connsiteY1" fmla="*/ 1634832 h 2005072"/>
              <a:gd name="connsiteX2" fmla="*/ 3324225 w 3652838"/>
              <a:gd name="connsiteY2" fmla="*/ 1634832 h 2005072"/>
              <a:gd name="connsiteX3" fmla="*/ 3324225 w 3652838"/>
              <a:gd name="connsiteY3" fmla="*/ 525631 h 2005072"/>
              <a:gd name="connsiteX4" fmla="*/ 0 w 3652838"/>
              <a:gd name="connsiteY4" fmla="*/ 0 h 2005072"/>
              <a:gd name="connsiteX5" fmla="*/ 3652838 w 3652838"/>
              <a:gd name="connsiteY5" fmla="*/ 0 h 2005072"/>
              <a:gd name="connsiteX6" fmla="*/ 3652838 w 3652838"/>
              <a:gd name="connsiteY6" fmla="*/ 2005072 h 2005072"/>
              <a:gd name="connsiteX7" fmla="*/ 0 w 3652838"/>
              <a:gd name="connsiteY7" fmla="*/ 2005072 h 200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2838" h="2005072">
                <a:moveTo>
                  <a:pt x="266699" y="525631"/>
                </a:moveTo>
                <a:lnTo>
                  <a:pt x="266699" y="1634832"/>
                </a:lnTo>
                <a:lnTo>
                  <a:pt x="3324225" y="1634832"/>
                </a:lnTo>
                <a:lnTo>
                  <a:pt x="3324225" y="525631"/>
                </a:lnTo>
                <a:close/>
                <a:moveTo>
                  <a:pt x="0" y="0"/>
                </a:moveTo>
                <a:lnTo>
                  <a:pt x="3652838" y="0"/>
                </a:lnTo>
                <a:lnTo>
                  <a:pt x="3652838" y="2005072"/>
                </a:lnTo>
                <a:lnTo>
                  <a:pt x="0" y="2005072"/>
                </a:lnTo>
                <a:close/>
              </a:path>
            </a:pathLst>
          </a:custGeom>
        </p:spPr>
      </p:pic>
      <p:sp>
        <p:nvSpPr>
          <p:cNvPr id="20" name="Rectangle 19"/>
          <p:cNvSpPr/>
          <p:nvPr/>
        </p:nvSpPr>
        <p:spPr>
          <a:xfrm rot="20367662">
            <a:off x="1861200" y="4245414"/>
            <a:ext cx="2156360" cy="523220"/>
          </a:xfrm>
          <a:prstGeom prst="rect">
            <a:avLst/>
          </a:prstGeom>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giết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chằn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tinh</a:t>
            </a:r>
            <a:endParaRPr lang="en-US" sz="2800" dirty="0"/>
          </a:p>
        </p:txBody>
      </p:sp>
      <p:pic>
        <p:nvPicPr>
          <p:cNvPr id="34" name="Picture 33"/>
          <p:cNvPicPr>
            <a:picLocks noChangeAspect="1"/>
          </p:cNvPicPr>
          <p:nvPr/>
        </p:nvPicPr>
        <p:blipFill>
          <a:blip r:embed="rId10"/>
          <a:srcRect/>
          <a:stretch>
            <a:fillRect/>
          </a:stretch>
        </p:blipFill>
        <p:spPr>
          <a:xfrm rot="628440">
            <a:off x="5501329" y="1675945"/>
            <a:ext cx="3024449" cy="2005072"/>
          </a:xfrm>
          <a:custGeom>
            <a:avLst/>
            <a:gdLst>
              <a:gd name="connsiteX0" fmla="*/ 266699 w 3652838"/>
              <a:gd name="connsiteY0" fmla="*/ 525631 h 2005072"/>
              <a:gd name="connsiteX1" fmla="*/ 266699 w 3652838"/>
              <a:gd name="connsiteY1" fmla="*/ 1634832 h 2005072"/>
              <a:gd name="connsiteX2" fmla="*/ 3324225 w 3652838"/>
              <a:gd name="connsiteY2" fmla="*/ 1634832 h 2005072"/>
              <a:gd name="connsiteX3" fmla="*/ 3324225 w 3652838"/>
              <a:gd name="connsiteY3" fmla="*/ 525631 h 2005072"/>
              <a:gd name="connsiteX4" fmla="*/ 0 w 3652838"/>
              <a:gd name="connsiteY4" fmla="*/ 0 h 2005072"/>
              <a:gd name="connsiteX5" fmla="*/ 3652838 w 3652838"/>
              <a:gd name="connsiteY5" fmla="*/ 0 h 2005072"/>
              <a:gd name="connsiteX6" fmla="*/ 3652838 w 3652838"/>
              <a:gd name="connsiteY6" fmla="*/ 2005072 h 2005072"/>
              <a:gd name="connsiteX7" fmla="*/ 0 w 3652838"/>
              <a:gd name="connsiteY7" fmla="*/ 2005072 h 200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2838" h="2005072">
                <a:moveTo>
                  <a:pt x="266699" y="525631"/>
                </a:moveTo>
                <a:lnTo>
                  <a:pt x="266699" y="1634832"/>
                </a:lnTo>
                <a:lnTo>
                  <a:pt x="3324225" y="1634832"/>
                </a:lnTo>
                <a:lnTo>
                  <a:pt x="3324225" y="525631"/>
                </a:lnTo>
                <a:close/>
                <a:moveTo>
                  <a:pt x="0" y="0"/>
                </a:moveTo>
                <a:lnTo>
                  <a:pt x="3652838" y="0"/>
                </a:lnTo>
                <a:lnTo>
                  <a:pt x="3652838" y="2005072"/>
                </a:lnTo>
                <a:lnTo>
                  <a:pt x="0" y="2005072"/>
                </a:lnTo>
                <a:close/>
              </a:path>
            </a:pathLst>
          </a:custGeom>
        </p:spPr>
      </p:pic>
      <p:sp>
        <p:nvSpPr>
          <p:cNvPr id="23" name="Rectangle 22"/>
          <p:cNvSpPr/>
          <p:nvPr/>
        </p:nvSpPr>
        <p:spPr>
          <a:xfrm rot="555001">
            <a:off x="6007231" y="2269506"/>
            <a:ext cx="2169184" cy="954107"/>
          </a:xfrm>
          <a:prstGeom prst="rect">
            <a:avLst/>
          </a:prstGeom>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bắn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bàng</a:t>
            </a:r>
            <a:r>
              <a:rPr lang="en-US" sz="2800" i="1" dirty="0">
                <a:solidFill>
                  <a:srgbClr val="000000"/>
                </a:solidFill>
                <a:latin typeface="Times New Roman" panose="02020603050405020304" pitchFamily="18" charset="0"/>
                <a:ea typeface="Times New Roman" panose="02020603050405020304" pitchFamily="18" charset="0"/>
              </a:rPr>
              <a:t> </a:t>
            </a:r>
            <a:endParaRPr lang="en-US" sz="2800" i="1" dirty="0" smtClean="0">
              <a:solidFill>
                <a:srgbClr val="000000"/>
              </a:solidFill>
              <a:latin typeface="Times New Roman" panose="02020603050405020304" pitchFamily="18" charset="0"/>
              <a:ea typeface="Times New Roman" panose="02020603050405020304" pitchFamily="18" charset="0"/>
            </a:endParaRPr>
          </a:p>
          <a:p>
            <a:r>
              <a:rPr lang="en-US" sz="2800" i="1" dirty="0" err="1" smtClean="0">
                <a:solidFill>
                  <a:srgbClr val="000000"/>
                </a:solidFill>
                <a:latin typeface="Times New Roman" panose="02020603050405020304" pitchFamily="18" charset="0"/>
                <a:ea typeface="Times New Roman" panose="02020603050405020304" pitchFamily="18" charset="0"/>
              </a:rPr>
              <a:t>bị</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thương</a:t>
            </a:r>
            <a:endParaRPr lang="en-US" sz="2800" dirty="0"/>
          </a:p>
        </p:txBody>
      </p:sp>
      <p:pic>
        <p:nvPicPr>
          <p:cNvPr id="36" name="Picture 35"/>
          <p:cNvPicPr>
            <a:picLocks noChangeAspect="1"/>
          </p:cNvPicPr>
          <p:nvPr/>
        </p:nvPicPr>
        <p:blipFill>
          <a:blip r:embed="rId10"/>
          <a:srcRect/>
          <a:stretch>
            <a:fillRect/>
          </a:stretch>
        </p:blipFill>
        <p:spPr>
          <a:xfrm rot="19025685">
            <a:off x="8211040" y="3541300"/>
            <a:ext cx="3305240" cy="2005072"/>
          </a:xfrm>
          <a:custGeom>
            <a:avLst/>
            <a:gdLst>
              <a:gd name="connsiteX0" fmla="*/ 266699 w 3652838"/>
              <a:gd name="connsiteY0" fmla="*/ 525631 h 2005072"/>
              <a:gd name="connsiteX1" fmla="*/ 266699 w 3652838"/>
              <a:gd name="connsiteY1" fmla="*/ 1634832 h 2005072"/>
              <a:gd name="connsiteX2" fmla="*/ 3324225 w 3652838"/>
              <a:gd name="connsiteY2" fmla="*/ 1634832 h 2005072"/>
              <a:gd name="connsiteX3" fmla="*/ 3324225 w 3652838"/>
              <a:gd name="connsiteY3" fmla="*/ 525631 h 2005072"/>
              <a:gd name="connsiteX4" fmla="*/ 0 w 3652838"/>
              <a:gd name="connsiteY4" fmla="*/ 0 h 2005072"/>
              <a:gd name="connsiteX5" fmla="*/ 3652838 w 3652838"/>
              <a:gd name="connsiteY5" fmla="*/ 0 h 2005072"/>
              <a:gd name="connsiteX6" fmla="*/ 3652838 w 3652838"/>
              <a:gd name="connsiteY6" fmla="*/ 2005072 h 2005072"/>
              <a:gd name="connsiteX7" fmla="*/ 0 w 3652838"/>
              <a:gd name="connsiteY7" fmla="*/ 2005072 h 200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2838" h="2005072">
                <a:moveTo>
                  <a:pt x="266699" y="525631"/>
                </a:moveTo>
                <a:lnTo>
                  <a:pt x="266699" y="1634832"/>
                </a:lnTo>
                <a:lnTo>
                  <a:pt x="3324225" y="1634832"/>
                </a:lnTo>
                <a:lnTo>
                  <a:pt x="3324225" y="525631"/>
                </a:lnTo>
                <a:close/>
                <a:moveTo>
                  <a:pt x="0" y="0"/>
                </a:moveTo>
                <a:lnTo>
                  <a:pt x="3652838" y="0"/>
                </a:lnTo>
                <a:lnTo>
                  <a:pt x="3652838" y="2005072"/>
                </a:lnTo>
                <a:lnTo>
                  <a:pt x="0" y="2005072"/>
                </a:lnTo>
                <a:close/>
              </a:path>
            </a:pathLst>
          </a:custGeom>
        </p:spPr>
      </p:pic>
      <p:sp>
        <p:nvSpPr>
          <p:cNvPr id="24" name="Rectangle 23"/>
          <p:cNvSpPr/>
          <p:nvPr/>
        </p:nvSpPr>
        <p:spPr>
          <a:xfrm rot="19001210">
            <a:off x="8522556" y="4039985"/>
            <a:ext cx="2871299" cy="954107"/>
          </a:xfrm>
          <a:prstGeom prst="rect">
            <a:avLst/>
          </a:prstGeom>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đuổi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giặc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chư</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hầu</a:t>
            </a:r>
            <a:r>
              <a:rPr lang="en-US" sz="2800" i="1" dirty="0">
                <a:solidFill>
                  <a:srgbClr val="000000"/>
                </a:solidFill>
                <a:latin typeface="Times New Roman" panose="02020603050405020304" pitchFamily="18" charset="0"/>
                <a:ea typeface="Times New Roman" panose="02020603050405020304" pitchFamily="18" charset="0"/>
              </a:rPr>
              <a:t> </a:t>
            </a:r>
            <a:endParaRPr lang="en-US" sz="2800" i="1" dirty="0" smtClean="0">
              <a:solidFill>
                <a:srgbClr val="000000"/>
              </a:solidFill>
              <a:latin typeface="Times New Roman" panose="02020603050405020304" pitchFamily="18" charset="0"/>
              <a:ea typeface="Times New Roman" panose="02020603050405020304" pitchFamily="18" charset="0"/>
            </a:endParaRPr>
          </a:p>
          <a:p>
            <a:r>
              <a:rPr lang="en-US" sz="2800" i="1" dirty="0" err="1" smtClean="0">
                <a:solidFill>
                  <a:srgbClr val="000000"/>
                </a:solidFill>
                <a:latin typeface="Times New Roman" panose="02020603050405020304" pitchFamily="18" charset="0"/>
                <a:ea typeface="Times New Roman" panose="02020603050405020304" pitchFamily="18" charset="0"/>
              </a:rPr>
              <a:t>bằng</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tiếng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đàn</a:t>
            </a:r>
            <a:endParaRPr lang="en-US" sz="2800" dirty="0"/>
          </a:p>
        </p:txBody>
      </p:sp>
      <p:sp>
        <p:nvSpPr>
          <p:cNvPr id="25" name="Oval 24"/>
          <p:cNvSpPr/>
          <p:nvPr/>
        </p:nvSpPr>
        <p:spPr>
          <a:xfrm rot="20118411">
            <a:off x="1745058" y="4100039"/>
            <a:ext cx="2367755" cy="914400"/>
          </a:xfrm>
          <a:prstGeom prst="ellipse">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THẺ 1</a:t>
            </a:r>
            <a:endParaRPr lang="en-US" sz="3200" b="1" dirty="0">
              <a:latin typeface="Times New Roman" panose="02020603050405020304" pitchFamily="18" charset="0"/>
              <a:cs typeface="Times New Roman" panose="02020603050405020304" pitchFamily="18" charset="0"/>
            </a:endParaRPr>
          </a:p>
        </p:txBody>
      </p:sp>
      <p:sp>
        <p:nvSpPr>
          <p:cNvPr id="37" name="Oval 36"/>
          <p:cNvSpPr/>
          <p:nvPr/>
        </p:nvSpPr>
        <p:spPr>
          <a:xfrm rot="605939">
            <a:off x="5720110" y="2284364"/>
            <a:ext cx="2441281" cy="922055"/>
          </a:xfrm>
          <a:prstGeom prst="ellipse">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THẺ 2</a:t>
            </a:r>
            <a:endParaRPr lang="en-US" sz="3200" b="1" dirty="0">
              <a:latin typeface="Times New Roman" panose="02020603050405020304" pitchFamily="18" charset="0"/>
              <a:cs typeface="Times New Roman" panose="02020603050405020304" pitchFamily="18" charset="0"/>
            </a:endParaRPr>
          </a:p>
        </p:txBody>
      </p:sp>
      <p:sp>
        <p:nvSpPr>
          <p:cNvPr id="38" name="Oval 37"/>
          <p:cNvSpPr/>
          <p:nvPr/>
        </p:nvSpPr>
        <p:spPr>
          <a:xfrm rot="18904473">
            <a:off x="8505446" y="3999147"/>
            <a:ext cx="2816969" cy="1237082"/>
          </a:xfrm>
          <a:prstGeom prst="ellipse">
            <a:avLst/>
          </a:pr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THẺ 3</a:t>
            </a:r>
            <a:endParaRPr lang="en-US" sz="3200" b="1" dirty="0">
              <a:latin typeface="Times New Roman" panose="02020603050405020304" pitchFamily="18" charset="0"/>
              <a:cs typeface="Times New Roman" panose="02020603050405020304" pitchFamily="18" charset="0"/>
            </a:endParaRPr>
          </a:p>
        </p:txBody>
      </p:sp>
      <p:sp>
        <p:nvSpPr>
          <p:cNvPr id="30" name="Diamond 29"/>
          <p:cNvSpPr/>
          <p:nvPr/>
        </p:nvSpPr>
        <p:spPr>
          <a:xfrm>
            <a:off x="4808700" y="4046715"/>
            <a:ext cx="2953216" cy="1062727"/>
          </a:xfrm>
          <a:prstGeom prst="diamond">
            <a:avLst/>
          </a:prstGeom>
          <a:blipFill>
            <a:blip r:embed="rId1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Bốc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thẻ</a:t>
            </a:r>
            <a:endParaRPr lang="en-US" sz="32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4557713" y="5467207"/>
            <a:ext cx="3267541" cy="583077"/>
          </a:xfrm>
          <a:prstGeom prst="roundRect">
            <a:avLst/>
          </a:prstGeom>
          <a:blipFill>
            <a:blip r:embed="rId1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KÍCH CHUỘT VÀO THẺ </a:t>
            </a:r>
            <a:endParaRPr lang="en-US" b="1" dirty="0"/>
          </a:p>
        </p:txBody>
      </p:sp>
    </p:spTree>
    <p:extLst>
      <p:ext uri="{BB962C8B-B14F-4D97-AF65-F5344CB8AC3E}">
        <p14:creationId xmlns:p14="http://schemas.microsoft.com/office/powerpoint/2010/main" val="40251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1000"/>
                                        <p:tgtEl>
                                          <p:spTgt spid="25"/>
                                        </p:tgtEl>
                                      </p:cBhvr>
                                    </p:animEffect>
                                    <p:set>
                                      <p:cBhvr>
                                        <p:cTn id="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p:stCondLst>
                        <p:cond delay="0"/>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37"/>
                                        </p:tgtEl>
                                      </p:cBhvr>
                                    </p:animEffect>
                                    <p:set>
                                      <p:cBhvr>
                                        <p:cTn id="22"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38"/>
                                        </p:tgtEl>
                                      </p:cBhvr>
                                    </p:animEffect>
                                    <p:set>
                                      <p:cBhvr>
                                        <p:cTn id="28"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25" grpId="0" animBg="1"/>
      <p:bldP spid="37" grpId="0" animBg="1"/>
      <p:bldP spid="38"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56110" y="1043669"/>
            <a:ext cx="214533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 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984440176"/>
              </p:ext>
            </p:extLst>
          </p:nvPr>
        </p:nvGraphicFramePr>
        <p:xfrm>
          <a:off x="660399" y="1604604"/>
          <a:ext cx="10858500" cy="4206240"/>
        </p:xfrm>
        <a:graphic>
          <a:graphicData uri="http://schemas.openxmlformats.org/drawingml/2006/table">
            <a:tbl>
              <a:tblPr firstRow="1" firstCol="1" bandRow="1" bandCol="1"/>
              <a:tblGrid>
                <a:gridCol w="2655666">
                  <a:extLst>
                    <a:ext uri="{9D8B030D-6E8A-4147-A177-3AD203B41FA5}">
                      <a16:colId xmlns:a16="http://schemas.microsoft.com/office/drawing/2014/main" val="1460362431"/>
                    </a:ext>
                  </a:extLst>
                </a:gridCol>
                <a:gridCol w="2218644">
                  <a:extLst>
                    <a:ext uri="{9D8B030D-6E8A-4147-A177-3AD203B41FA5}">
                      <a16:colId xmlns:a16="http://schemas.microsoft.com/office/drawing/2014/main" val="2507663699"/>
                    </a:ext>
                  </a:extLst>
                </a:gridCol>
                <a:gridCol w="3066981">
                  <a:extLst>
                    <a:ext uri="{9D8B030D-6E8A-4147-A177-3AD203B41FA5}">
                      <a16:colId xmlns:a16="http://schemas.microsoft.com/office/drawing/2014/main" val="2609392658"/>
                    </a:ext>
                  </a:extLst>
                </a:gridCol>
                <a:gridCol w="2917209">
                  <a:extLst>
                    <a:ext uri="{9D8B030D-6E8A-4147-A177-3AD203B41FA5}">
                      <a16:colId xmlns:a16="http://schemas.microsoft.com/office/drawing/2014/main" val="3855222894"/>
                    </a:ext>
                  </a:extLst>
                </a:gridCol>
              </a:tblGrid>
              <a:tr h="0">
                <a:tc>
                  <a:txBody>
                    <a:bodyPr/>
                    <a:lstStyle/>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smtClean="0">
                          <a:solidFill>
                            <a:srgbClr val="172103"/>
                          </a:solidFill>
                          <a:effectLst/>
                          <a:latin typeface="Times New Roman" panose="02020603050405020304" pitchFamily="18" charset="0"/>
                          <a:ea typeface="Times New Roman" panose="02020603050405020304" pitchFamily="18" charset="0"/>
                        </a:rPr>
                        <a:t>Mức</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smtClean="0">
                          <a:solidFill>
                            <a:srgbClr val="172103"/>
                          </a:solidFill>
                          <a:effectLst/>
                          <a:latin typeface="Times New Roman" panose="02020603050405020304" pitchFamily="18" charset="0"/>
                          <a:ea typeface="Times New Roman" panose="02020603050405020304" pitchFamily="18" charset="0"/>
                        </a:rPr>
                        <a:t>Tiêu</a:t>
                      </a:r>
                      <a:r>
                        <a:rPr lang="en-US" sz="2400" b="1" dirty="0" smtClean="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2</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        </a:t>
                      </a:r>
                      <a:r>
                        <a:rPr lang="en-US" sz="2400" b="1" dirty="0" err="1">
                          <a:solidFill>
                            <a:srgbClr val="172103"/>
                          </a:solidFill>
                          <a:effectLst/>
                          <a:latin typeface="Times New Roman" panose="02020603050405020304" pitchFamily="18" charset="0"/>
                          <a:ea typeface="Times New Roman" panose="02020603050405020304" pitchFamily="18" charset="0"/>
                        </a:rPr>
                        <a:t>Mức</a:t>
                      </a:r>
                      <a:r>
                        <a:rPr lang="en-US" sz="2400" b="1" dirty="0">
                          <a:solidFill>
                            <a:srgbClr val="172103"/>
                          </a:solidFill>
                          <a:effectLst/>
                          <a:latin typeface="Times New Roman" panose="02020603050405020304" pitchFamily="18" charset="0"/>
                          <a:ea typeface="Times New Roman" panose="02020603050405020304" pitchFamily="18" charset="0"/>
                        </a:rPr>
                        <a:t> 3</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a16="http://schemas.microsoft.com/office/drawing/2014/main" val="320333743"/>
                  </a:ext>
                </a:extLst>
              </a:tr>
              <a:tr h="0">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Thiết kế một kịch bản (sân khấu hóa) và đóng vai về một đoạn văn bản trong truyện cổ tích “Thạch Sanh”</a:t>
                      </a:r>
                      <a:endParaRPr lang="en-US" sz="24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Kịch bản đúng hướng nhưng chưa đầy đủ nội dung , diễn viên chưa nhập vai tốt.</a:t>
                      </a:r>
                      <a:endParaRPr lang="en-US" sz="24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(5-6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ý </a:t>
                      </a:r>
                      <a:r>
                        <a:rPr lang="en-US" sz="2400" dirty="0" err="1">
                          <a:solidFill>
                            <a:srgbClr val="172103"/>
                          </a:solidFill>
                          <a:effectLst/>
                          <a:latin typeface="Times New Roman" panose="02020603050405020304" pitchFamily="18" charset="0"/>
                          <a:ea typeface="Times New Roman" panose="02020603050405020304" pitchFamily="18" charset="0"/>
                        </a:rPr>
                        <a:t>thức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tượng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 (7 -8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đầy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cuốn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hút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đọc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tốt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mang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xem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(9 - 10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176144"/>
                  </a:ext>
                </a:extLst>
              </a:tr>
            </a:tbl>
          </a:graphicData>
        </a:graphic>
      </p:graphicFrame>
      <p:cxnSp>
        <p:nvCxnSpPr>
          <p:cNvPr id="7" name="Straight Connector 6"/>
          <p:cNvCxnSpPr/>
          <p:nvPr/>
        </p:nvCxnSpPr>
        <p:spPr>
          <a:xfrm>
            <a:off x="660400" y="1618986"/>
            <a:ext cx="2668588" cy="1195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8548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56110" y="1043669"/>
            <a:ext cx="214533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 Luyện 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354047" y="1371073"/>
            <a:ext cx="6404317"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rPr>
              <a:t>Vẽ</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tranh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chủ</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đề</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Nhiệm</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vụ</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về</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nhà</a:t>
            </a:r>
            <a:r>
              <a:rPr lang="en-US" sz="2800" b="1" dirty="0" smtClean="0">
                <a:solidFill>
                  <a:srgbClr val="FF0000"/>
                </a:solidFill>
                <a:latin typeface="Times New Roman" panose="02020603050405020304" pitchFamily="18" charset="0"/>
                <a:ea typeface="Times New Roman" panose="02020603050405020304" pitchFamily="18" charset="0"/>
              </a:rPr>
              <a:t>)</a:t>
            </a:r>
            <a:r>
              <a:rPr lang="en-US" sz="2800" dirty="0" smtClean="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pic>
        <p:nvPicPr>
          <p:cNvPr id="9" name="Picture 8"/>
          <p:cNvPicPr>
            <a:picLocks noChangeAspect="1"/>
          </p:cNvPicPr>
          <p:nvPr/>
        </p:nvPicPr>
        <p:blipFill rotWithShape="1">
          <a:blip r:embed="rId9"/>
          <a:srcRect l="17160"/>
          <a:stretch/>
        </p:blipFill>
        <p:spPr>
          <a:xfrm>
            <a:off x="865582" y="1774740"/>
            <a:ext cx="4386262" cy="37747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Plaque 10"/>
          <p:cNvSpPr/>
          <p:nvPr/>
        </p:nvSpPr>
        <p:spPr>
          <a:xfrm>
            <a:off x="6025354" y="2364128"/>
            <a:ext cx="5314951" cy="814388"/>
          </a:xfrm>
          <a:prstGeom prst="plaque">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ea typeface="Times New Roman" panose="02020603050405020304" pitchFamily="18" charset="0"/>
              </a:rPr>
              <a:t>Thạch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túp</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lều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tranh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dưới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gốc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đa</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19" name="Plaque 18"/>
          <p:cNvSpPr/>
          <p:nvPr/>
        </p:nvSpPr>
        <p:spPr>
          <a:xfrm>
            <a:off x="6025354" y="3384923"/>
            <a:ext cx="5314951" cy="814388"/>
          </a:xfrm>
          <a:prstGeom prst="plaque">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0000"/>
                </a:solidFill>
                <a:latin typeface="Times New Roman" panose="02020603050405020304" pitchFamily="18" charset="0"/>
                <a:ea typeface="Times New Roman" panose="02020603050405020304" pitchFamily="18" charset="0"/>
              </a:rPr>
              <a:t>Thạch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diệt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chằn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tinh</a:t>
            </a:r>
            <a:r>
              <a:rPr lang="en-US" sz="2800" i="1" dirty="0" smtClean="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20" name="Plaque 19"/>
          <p:cNvSpPr/>
          <p:nvPr/>
        </p:nvSpPr>
        <p:spPr>
          <a:xfrm>
            <a:off x="6025354" y="4479957"/>
            <a:ext cx="5314951" cy="814388"/>
          </a:xfrm>
          <a:prstGeom prst="plaque">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rgbClr val="000000"/>
                </a:solidFill>
                <a:latin typeface="Times New Roman" panose="02020603050405020304" pitchFamily="18" charset="0"/>
                <a:ea typeface="Times New Roman" panose="02020603050405020304" pitchFamily="18" charset="0"/>
              </a:rPr>
              <a:t>Thạch Sanh xuống hang diệt đại bàng, cứu công chúa.</a:t>
            </a:r>
            <a:endParaRPr lang="en-US" sz="2800" dirty="0"/>
          </a:p>
        </p:txBody>
      </p:sp>
    </p:spTree>
    <p:extLst>
      <p:ext uri="{BB962C8B-B14F-4D97-AF65-F5344CB8AC3E}">
        <p14:creationId xmlns:p14="http://schemas.microsoft.com/office/powerpoint/2010/main" val="16826087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3" name="Rectangle 2"/>
          <p:cNvSpPr/>
          <p:nvPr/>
        </p:nvSpPr>
        <p:spPr>
          <a:xfrm>
            <a:off x="3254451" y="1237740"/>
            <a:ext cx="5670398" cy="523220"/>
          </a:xfrm>
          <a:prstGeom prst="rect">
            <a:avLst/>
          </a:prstGeom>
        </p:spPr>
        <p:txBody>
          <a:bodyPr wrap="none">
            <a:spAutoFit/>
          </a:bodyPr>
          <a:lstStyle/>
          <a:p>
            <a:pPr marR="30480" algn="ctr">
              <a:spcAft>
                <a:spcPts val="1200"/>
              </a:spcAft>
            </a:pPr>
            <a:r>
              <a:rPr lang="en-US" sz="2800" b="1" dirty="0" err="1" smtClean="0">
                <a:solidFill>
                  <a:srgbClr val="000000"/>
                </a:solidFill>
                <a:latin typeface="Times New Roman" panose="02020603050405020304" pitchFamily="18" charset="0"/>
                <a:ea typeface="Calibri" panose="020F0502020204030204" pitchFamily="34" charset="0"/>
              </a:rPr>
              <a:t>Tiêu</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đánh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sản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phẩm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học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tập</a:t>
            </a:r>
            <a:endParaRPr lang="en-US" sz="2800" dirty="0">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210852516"/>
              </p:ext>
            </p:extLst>
          </p:nvPr>
        </p:nvGraphicFramePr>
        <p:xfrm>
          <a:off x="660399" y="1861228"/>
          <a:ext cx="10858500" cy="4416552"/>
        </p:xfrm>
        <a:graphic>
          <a:graphicData uri="http://schemas.openxmlformats.org/drawingml/2006/table">
            <a:tbl>
              <a:tblPr firstRow="1" firstCol="1" bandRow="1" bandCol="1"/>
              <a:tblGrid>
                <a:gridCol w="2811027">
                  <a:extLst>
                    <a:ext uri="{9D8B030D-6E8A-4147-A177-3AD203B41FA5}">
                      <a16:colId xmlns:a16="http://schemas.microsoft.com/office/drawing/2014/main" val="2124399503"/>
                    </a:ext>
                  </a:extLst>
                </a:gridCol>
                <a:gridCol w="2716022">
                  <a:extLst>
                    <a:ext uri="{9D8B030D-6E8A-4147-A177-3AD203B41FA5}">
                      <a16:colId xmlns:a16="http://schemas.microsoft.com/office/drawing/2014/main" val="3968265573"/>
                    </a:ext>
                  </a:extLst>
                </a:gridCol>
                <a:gridCol w="2414242">
                  <a:extLst>
                    <a:ext uri="{9D8B030D-6E8A-4147-A177-3AD203B41FA5}">
                      <a16:colId xmlns:a16="http://schemas.microsoft.com/office/drawing/2014/main" val="1243612889"/>
                    </a:ext>
                  </a:extLst>
                </a:gridCol>
                <a:gridCol w="2917209">
                  <a:extLst>
                    <a:ext uri="{9D8B030D-6E8A-4147-A177-3AD203B41FA5}">
                      <a16:colId xmlns:a16="http://schemas.microsoft.com/office/drawing/2014/main" val="1126166696"/>
                    </a:ext>
                  </a:extLst>
                </a:gridCol>
              </a:tblGrid>
              <a:tr h="0">
                <a:tc>
                  <a:txBody>
                    <a:bodyPr/>
                    <a:lstStyle/>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r>
                        <a:rPr lang="en-US" sz="2800" b="1" dirty="0" smtClean="0">
                          <a:solidFill>
                            <a:srgbClr val="172103"/>
                          </a:solidFill>
                          <a:effectLst/>
                          <a:latin typeface="Times New Roman" panose="02020603050405020304" pitchFamily="18" charset="0"/>
                          <a:ea typeface="Times New Roman" panose="02020603050405020304" pitchFamily="18" charset="0"/>
                        </a:rPr>
                        <a:t>            </a:t>
                      </a:r>
                      <a:r>
                        <a:rPr lang="en-US" sz="2800" b="1" dirty="0" err="1" smtClean="0">
                          <a:solidFill>
                            <a:srgbClr val="172103"/>
                          </a:solidFill>
                          <a:effectLst/>
                          <a:latin typeface="Times New Roman" panose="02020603050405020304" pitchFamily="18" charset="0"/>
                          <a:ea typeface="Times New Roman" panose="02020603050405020304" pitchFamily="18" charset="0"/>
                        </a:rPr>
                        <a:t>Mức</a:t>
                      </a:r>
                      <a:r>
                        <a:rPr lang="en-US" sz="2800" b="1" dirty="0" smtClean="0">
                          <a:solidFill>
                            <a:srgbClr val="172103"/>
                          </a:solidFill>
                          <a:effectLst/>
                          <a:latin typeface="Times New Roman" panose="02020603050405020304" pitchFamily="18" charset="0"/>
                          <a:ea typeface="Times New Roman" panose="02020603050405020304" pitchFamily="18" charset="0"/>
                        </a:rPr>
                        <a:t> </a:t>
                      </a:r>
                      <a:r>
                        <a:rPr lang="en-US" sz="2800" b="1" dirty="0" err="1">
                          <a:solidFill>
                            <a:srgbClr val="172103"/>
                          </a:solidFill>
                          <a:effectLst/>
                          <a:latin typeface="Times New Roman" panose="02020603050405020304" pitchFamily="18" charset="0"/>
                          <a:ea typeface="Times New Roman" panose="02020603050405020304" pitchFamily="18" charset="0"/>
                        </a:rPr>
                        <a:t>độ</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r>
                        <a:rPr lang="en-US" sz="2800" b="1" dirty="0" err="1">
                          <a:solidFill>
                            <a:srgbClr val="172103"/>
                          </a:solidFill>
                          <a:effectLst/>
                          <a:latin typeface="Times New Roman" panose="02020603050405020304" pitchFamily="18" charset="0"/>
                          <a:ea typeface="Times New Roman" panose="02020603050405020304" pitchFamily="18" charset="0"/>
                        </a:rPr>
                        <a:t>Tiêu</a:t>
                      </a:r>
                      <a:r>
                        <a:rPr lang="en-US" sz="2800" b="1" dirty="0">
                          <a:solidFill>
                            <a:srgbClr val="172103"/>
                          </a:solidFill>
                          <a:effectLst/>
                          <a:latin typeface="Times New Roman" panose="02020603050405020304" pitchFamily="18" charset="0"/>
                          <a:ea typeface="Times New Roman" panose="02020603050405020304" pitchFamily="18" charset="0"/>
                        </a:rPr>
                        <a:t> </a:t>
                      </a:r>
                      <a:r>
                        <a:rPr lang="en-US" sz="2800" b="1" dirty="0" err="1">
                          <a:solidFill>
                            <a:srgbClr val="172103"/>
                          </a:solidFill>
                          <a:effectLst/>
                          <a:latin typeface="Times New Roman" panose="02020603050405020304" pitchFamily="18" charset="0"/>
                          <a:ea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r>
                        <a:rPr lang="en-US" sz="2800" b="1" dirty="0" err="1">
                          <a:solidFill>
                            <a:srgbClr val="172103"/>
                          </a:solidFill>
                          <a:effectLst/>
                          <a:latin typeface="Times New Roman" panose="02020603050405020304" pitchFamily="18" charset="0"/>
                          <a:ea typeface="Times New Roman" panose="02020603050405020304" pitchFamily="18" charset="0"/>
                        </a:rPr>
                        <a:t>Mức</a:t>
                      </a:r>
                      <a:r>
                        <a:rPr lang="en-US" sz="2800" b="1" dirty="0">
                          <a:solidFill>
                            <a:srgbClr val="172103"/>
                          </a:solidFill>
                          <a:effectLst/>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b="1" dirty="0">
                          <a:solidFill>
                            <a:srgbClr val="172103"/>
                          </a:solidFill>
                          <a:effectLst/>
                          <a:latin typeface="Times New Roman" panose="02020603050405020304" pitchFamily="18" charset="0"/>
                          <a:ea typeface="Times New Roman" panose="02020603050405020304" pitchFamily="18" charset="0"/>
                        </a:rPr>
                        <a:t>        </a:t>
                      </a:r>
                      <a:r>
                        <a:rPr lang="en-US" sz="2800" b="1" dirty="0" err="1">
                          <a:solidFill>
                            <a:srgbClr val="172103"/>
                          </a:solidFill>
                          <a:effectLst/>
                          <a:latin typeface="Times New Roman" panose="02020603050405020304" pitchFamily="18" charset="0"/>
                          <a:ea typeface="Times New Roman" panose="02020603050405020304" pitchFamily="18" charset="0"/>
                        </a:rPr>
                        <a:t>Mức</a:t>
                      </a:r>
                      <a:r>
                        <a:rPr lang="en-US" sz="2800" b="1" dirty="0">
                          <a:solidFill>
                            <a:srgbClr val="172103"/>
                          </a:solidFill>
                          <a:effectLst/>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nSpc>
                          <a:spcPct val="115000"/>
                        </a:lnSpc>
                        <a:spcAft>
                          <a:spcPts val="0"/>
                        </a:spcAft>
                        <a:tabLst>
                          <a:tab pos="602615" algn="l"/>
                        </a:tabLst>
                      </a:pPr>
                      <a:r>
                        <a:rPr lang="en-US" sz="2800" b="1">
                          <a:solidFill>
                            <a:srgbClr val="172103"/>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b="1">
                          <a:solidFill>
                            <a:srgbClr val="172103"/>
                          </a:solidFill>
                          <a:effectLst/>
                          <a:latin typeface="Times New Roman" panose="02020603050405020304" pitchFamily="18" charset="0"/>
                          <a:ea typeface="Times New Roman" panose="02020603050405020304" pitchFamily="18" charset="0"/>
                        </a:rPr>
                        <a:t>        Mức 3</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val="1967015098"/>
                  </a:ext>
                </a:extLst>
              </a:tr>
              <a:tr h="0">
                <a:tc>
                  <a:txBody>
                    <a:bodyPr/>
                    <a:lstStyle/>
                    <a:p>
                      <a:pPr>
                        <a:lnSpc>
                          <a:spcPct val="115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Vẽ tranh về một nhân vật trong truyện cổ tích vừa học </a:t>
                      </a:r>
                      <a:endParaRPr lang="en-US" sz="28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 Các nét vẽ không đẹp và bức tranh còn đơn điệu về hình ảnh, màu sắc.</a:t>
                      </a:r>
                      <a:endParaRPr lang="en-US" sz="28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a:solidFill>
                            <a:srgbClr val="172103"/>
                          </a:solidFill>
                          <a:effectLst/>
                          <a:latin typeface="Times New Roman" panose="02020603050405020304" pitchFamily="18" charset="0"/>
                          <a:ea typeface="Times New Roman" panose="02020603050405020304" pitchFamily="18" charset="0"/>
                        </a:rPr>
                        <a:t>(5-6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Các</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nét</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vẽ</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đẹp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nhưng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bức</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tranh</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chưa</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thật</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phong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phú</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(7-8 </a:t>
                      </a:r>
                      <a:r>
                        <a:rPr lang="en-US" sz="2800" dirty="0" err="1">
                          <a:solidFill>
                            <a:srgbClr val="172103"/>
                          </a:solidFill>
                          <a:effectLst/>
                          <a:latin typeface="Times New Roman" panose="02020603050405020304" pitchFamily="18" charset="0"/>
                          <a:ea typeface="Times New Roman" panose="02020603050405020304" pitchFamily="18" charset="0"/>
                        </a:rPr>
                        <a:t>điểm</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Bức</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tranh</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với</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nhiều</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đường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nét</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đẹp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phong</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phú</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hấp</a:t>
                      </a:r>
                      <a:r>
                        <a:rPr lang="en-US" sz="2800" dirty="0">
                          <a:solidFill>
                            <a:srgbClr val="172103"/>
                          </a:solidFill>
                          <a:effectLst/>
                          <a:latin typeface="Times New Roman" panose="02020603050405020304" pitchFamily="18" charset="0"/>
                          <a:ea typeface="Times New Roman" panose="02020603050405020304" pitchFamily="18" charset="0"/>
                        </a:rPr>
                        <a:t> </a:t>
                      </a:r>
                      <a:r>
                        <a:rPr lang="en-US" sz="2800" dirty="0" err="1">
                          <a:solidFill>
                            <a:srgbClr val="172103"/>
                          </a:solidFill>
                          <a:effectLst/>
                          <a:latin typeface="Times New Roman" panose="02020603050405020304" pitchFamily="18" charset="0"/>
                          <a:ea typeface="Times New Roman" panose="02020603050405020304" pitchFamily="18" charset="0"/>
                        </a:rPr>
                        <a:t>dẫn</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800" dirty="0">
                          <a:solidFill>
                            <a:srgbClr val="172103"/>
                          </a:solidFill>
                          <a:effectLst/>
                          <a:latin typeface="Times New Roman" panose="02020603050405020304" pitchFamily="18" charset="0"/>
                          <a:ea typeface="Times New Roman" panose="02020603050405020304" pitchFamily="18" charset="0"/>
                        </a:rPr>
                        <a:t> (9 - 10 </a:t>
                      </a:r>
                      <a:r>
                        <a:rPr lang="en-US" sz="2800" dirty="0" err="1">
                          <a:solidFill>
                            <a:srgbClr val="172103"/>
                          </a:solidFill>
                          <a:effectLst/>
                          <a:latin typeface="Times New Roman" panose="02020603050405020304" pitchFamily="18" charset="0"/>
                          <a:ea typeface="Times New Roman" panose="02020603050405020304" pitchFamily="18" charset="0"/>
                        </a:rPr>
                        <a:t>điểm</a:t>
                      </a:r>
                      <a:r>
                        <a:rPr lang="en-US" sz="2800" dirty="0">
                          <a:solidFill>
                            <a:srgbClr val="17210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982386"/>
                  </a:ext>
                </a:extLst>
              </a:tr>
            </a:tbl>
          </a:graphicData>
        </a:graphic>
      </p:graphicFrame>
      <p:cxnSp>
        <p:nvCxnSpPr>
          <p:cNvPr id="13" name="Straight Connector 12"/>
          <p:cNvCxnSpPr/>
          <p:nvPr/>
        </p:nvCxnSpPr>
        <p:spPr>
          <a:xfrm>
            <a:off x="660400" y="1868456"/>
            <a:ext cx="2811463" cy="140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824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5029103" y="626953"/>
            <a:ext cx="2121093" cy="646331"/>
          </a:xfrm>
          <a:prstGeom prst="rect">
            <a:avLst/>
          </a:prstGeom>
        </p:spPr>
        <p:txBody>
          <a:bodyPr wrap="none">
            <a:spAutoFit/>
          </a:bodyPr>
          <a:lstStyle/>
          <a:p>
            <a:r>
              <a:rPr lang="en-US" sz="3600" b="1" dirty="0" err="1">
                <a:solidFill>
                  <a:srgbClr val="0000FF"/>
                </a:solidFill>
                <a:latin typeface="Times New Roman" panose="02020603050405020304" pitchFamily="18" charset="0"/>
                <a:ea typeface="Times New Roman" panose="02020603050405020304" pitchFamily="18" charset="0"/>
              </a:rPr>
              <a:t>Vận</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dụng</a:t>
            </a:r>
            <a:endParaRPr lang="en-US" sz="3600" dirty="0"/>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3590" b="95897" l="3475" r="93050">
                        <a14:foregroundMark x1="86873" y1="54359" x2="86873" y2="54359"/>
                        <a14:foregroundMark x1="94208" y1="54359" x2="94208" y2="54359"/>
                        <a14:foregroundMark x1="17375" y1="23077" x2="17375" y2="23077"/>
                      </a14:backgroundRemoval>
                    </a14:imgEffect>
                    <a14:imgEffect>
                      <a14:sharpenSoften amount="-50000"/>
                    </a14:imgEffect>
                  </a14:imgLayer>
                </a14:imgProps>
              </a:ext>
            </a:extLst>
          </a:blip>
          <a:stretch>
            <a:fillRect/>
          </a:stretch>
        </p:blipFill>
        <p:spPr>
          <a:xfrm>
            <a:off x="1400175" y="1401872"/>
            <a:ext cx="9058275" cy="5362578"/>
          </a:xfrm>
          <a:prstGeom prst="rect">
            <a:avLst/>
          </a:prstGeom>
        </p:spPr>
      </p:pic>
      <p:sp>
        <p:nvSpPr>
          <p:cNvPr id="12" name="Rectangle 11"/>
          <p:cNvSpPr/>
          <p:nvPr/>
        </p:nvSpPr>
        <p:spPr>
          <a:xfrm>
            <a:off x="2071682" y="1755310"/>
            <a:ext cx="5100638" cy="3674147"/>
          </a:xfrm>
          <a:prstGeom prst="rect">
            <a:avLst/>
          </a:prstGeom>
        </p:spPr>
        <p:txBody>
          <a:bodyPr wrap="square">
            <a:spAutoFit/>
          </a:bodyPr>
          <a:lstStyle/>
          <a:p>
            <a:pPr>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rPr>
              <a:t>1</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rPr>
              <a:t> ý </a:t>
            </a:r>
            <a:r>
              <a:rPr lang="en-US" sz="2000" dirty="0" err="1">
                <a:solidFill>
                  <a:schemeClr val="bg1"/>
                </a:solidFill>
                <a:latin typeface="Times New Roman" panose="02020603050405020304" pitchFamily="18" charset="0"/>
                <a:ea typeface="Times New Roman" panose="02020603050405020304" pitchFamily="18" charset="0"/>
              </a:rPr>
              <a:t>kiến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cho</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rằng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Thạch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Sanh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chỉ</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tồn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trong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truyện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cổ</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tích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Em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đồng</a:t>
            </a:r>
            <a:r>
              <a:rPr lang="en-US" sz="2000" dirty="0">
                <a:solidFill>
                  <a:schemeClr val="bg1"/>
                </a:solidFill>
                <a:latin typeface="Times New Roman" panose="02020603050405020304" pitchFamily="18" charset="0"/>
                <a:ea typeface="Times New Roman" panose="02020603050405020304" pitchFamily="18" charset="0"/>
              </a:rPr>
              <a:t> ý </a:t>
            </a:r>
            <a:r>
              <a:rPr lang="en-US" sz="2000" dirty="0" err="1">
                <a:solidFill>
                  <a:schemeClr val="bg1"/>
                </a:solidFill>
                <a:latin typeface="Times New Roman" panose="02020603050405020304" pitchFamily="18" charset="0"/>
                <a:ea typeface="Times New Roman" panose="02020603050405020304" pitchFamily="18" charset="0"/>
              </a:rPr>
              <a:t>không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Vì</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sao</a:t>
            </a:r>
            <a:r>
              <a:rPr lang="en-US" sz="2000" dirty="0">
                <a:solidFill>
                  <a:schemeClr val="bg1"/>
                </a:solidFill>
                <a:latin typeface="Times New Roman" panose="02020603050405020304" pitchFamily="18" charset="0"/>
                <a:ea typeface="Times New Roman" panose="02020603050405020304" pitchFamily="18" charset="0"/>
              </a:rPr>
              <a:t>?</a:t>
            </a:r>
          </a:p>
          <a:p>
            <a:pPr>
              <a:lnSpc>
                <a:spcPct val="115000"/>
              </a:lnSpc>
              <a:spcAft>
                <a:spcPts val="0"/>
              </a:spcAft>
            </a:pPr>
            <a:r>
              <a:rPr lang="en-US" sz="2000" dirty="0">
                <a:solidFill>
                  <a:schemeClr val="bg1"/>
                </a:solidFill>
                <a:latin typeface="Times New Roman" panose="02020603050405020304" pitchFamily="18" charset="0"/>
                <a:ea typeface="Times New Roman" panose="02020603050405020304" pitchFamily="18" charset="0"/>
              </a:rPr>
              <a:t>2. </a:t>
            </a:r>
            <a:r>
              <a:rPr lang="en-US" sz="2000" dirty="0" err="1">
                <a:solidFill>
                  <a:schemeClr val="bg1"/>
                </a:solidFill>
                <a:latin typeface="Times New Roman" panose="02020603050405020304" pitchFamily="18" charset="0"/>
                <a:ea typeface="Times New Roman" panose="02020603050405020304" pitchFamily="18" charset="0"/>
              </a:rPr>
              <a:t>Hình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ảnh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chàng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Thạch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Sanh</a:t>
            </a:r>
            <a:r>
              <a:rPr lang="en-US" sz="2000" dirty="0">
                <a:solidFill>
                  <a:schemeClr val="bg1"/>
                </a:solidFill>
                <a:latin typeface="Times New Roman" panose="02020603050405020304" pitchFamily="18" charset="0"/>
                <a:ea typeface="Times New Roman" panose="02020603050405020304" pitchFamily="18" charset="0"/>
              </a:rPr>
              <a:t> – </a:t>
            </a:r>
            <a:r>
              <a:rPr lang="en-US" sz="2000" dirty="0" err="1">
                <a:solidFill>
                  <a:schemeClr val="bg1"/>
                </a:solidFill>
                <a:latin typeface="Times New Roman" panose="02020603050405020304" pitchFamily="18" charset="0"/>
                <a:ea typeface="Times New Roman" panose="02020603050405020304" pitchFamily="18" charset="0"/>
              </a:rPr>
              <a:t>người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dũng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sĩ</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dân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gian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ảnh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đẹp</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có</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lòng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dũng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cảm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chiến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đấu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để</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diệt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trừ</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ác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bảo</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vệ</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cuộc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sống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cộng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đồng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Viết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đoạn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văn</a:t>
            </a:r>
            <a:r>
              <a:rPr lang="en-US" sz="2000" dirty="0">
                <a:solidFill>
                  <a:schemeClr val="bg1"/>
                </a:solidFill>
                <a:latin typeface="Times New Roman" panose="02020603050405020304" pitchFamily="18" charset="0"/>
                <a:ea typeface="Times New Roman" panose="02020603050405020304" pitchFamily="18" charset="0"/>
              </a:rPr>
              <a:t> (5-7 </a:t>
            </a:r>
            <a:r>
              <a:rPr lang="en-US" sz="2000" dirty="0" err="1">
                <a:solidFill>
                  <a:schemeClr val="bg1"/>
                </a:solidFill>
                <a:latin typeface="Times New Roman" panose="02020603050405020304" pitchFamily="18" charset="0"/>
                <a:ea typeface="Times New Roman" panose="02020603050405020304" pitchFamily="18" charset="0"/>
              </a:rPr>
              <a:t>câu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kể</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về</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dũng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sĩ</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em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gặp</a:t>
            </a:r>
            <a:r>
              <a:rPr lang="en-US" sz="2000" dirty="0">
                <a:solidFill>
                  <a:schemeClr val="bg1"/>
                </a:solidFill>
                <a:latin typeface="Times New Roman" panose="02020603050405020304" pitchFamily="18" charset="0"/>
                <a:ea typeface="Times New Roman" panose="02020603050405020304" pitchFamily="18" charset="0"/>
              </a:rPr>
              <a:t> ở </a:t>
            </a:r>
            <a:r>
              <a:rPr lang="en-US" sz="2000" dirty="0" err="1">
                <a:solidFill>
                  <a:schemeClr val="bg1"/>
                </a:solidFill>
                <a:latin typeface="Times New Roman" panose="02020603050405020304" pitchFamily="18" charset="0"/>
                <a:ea typeface="Times New Roman" panose="02020603050405020304" pitchFamily="18" charset="0"/>
              </a:rPr>
              <a:t>ngoài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đời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biết</a:t>
            </a:r>
            <a:r>
              <a:rPr lang="en-US" sz="2000" dirty="0">
                <a:solidFill>
                  <a:schemeClr val="bg1"/>
                </a:solidFill>
                <a:latin typeface="Times New Roman" panose="02020603050405020304" pitchFamily="18" charset="0"/>
                <a:ea typeface="Times New Roman" panose="02020603050405020304" pitchFamily="18" charset="0"/>
              </a:rPr>
              <a:t> qua </a:t>
            </a:r>
            <a:r>
              <a:rPr lang="en-US" sz="2000" dirty="0" err="1">
                <a:solidFill>
                  <a:schemeClr val="bg1"/>
                </a:solidFill>
                <a:latin typeface="Times New Roman" panose="02020603050405020304" pitchFamily="18" charset="0"/>
                <a:ea typeface="Times New Roman" panose="02020603050405020304" pitchFamily="18" charset="0"/>
              </a:rPr>
              <a:t>sách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báo</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hoặc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vẽ</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tranh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làm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thơ</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dựng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một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hoạt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cảnh</a:t>
            </a:r>
            <a:r>
              <a:rPr lang="en-US" sz="2000" dirty="0">
                <a:solidFill>
                  <a:schemeClr val="bg1"/>
                </a:solidFill>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7071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5029103" y="626953"/>
            <a:ext cx="212109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09165" y="1537287"/>
            <a:ext cx="1083951" cy="646331"/>
          </a:xfrm>
          <a:prstGeom prst="rect">
            <a:avLst/>
          </a:prstGeom>
          <a:noFill/>
        </p:spPr>
        <p:txBody>
          <a:bodyPr wrap="none" rtlCol="0">
            <a:spAutoFit/>
          </a:bodyPr>
          <a:lstStyle/>
          <a:p>
            <a:r>
              <a:rPr lang="en-US" sz="3600" b="1" dirty="0" err="1" smtClean="0">
                <a:solidFill>
                  <a:srgbClr val="7030A0"/>
                </a:solidFill>
                <a:latin typeface="Brush Script MT" panose="03060802040406070304" pitchFamily="66" charset="0"/>
                <a:cs typeface="Times New Roman" panose="02020603050405020304" pitchFamily="18" charset="0"/>
              </a:rPr>
              <a:t>Câu</a:t>
            </a:r>
            <a:r>
              <a:rPr lang="en-US" sz="3600" b="1" dirty="0" smtClean="0">
                <a:solidFill>
                  <a:srgbClr val="7030A0"/>
                </a:solidFill>
                <a:latin typeface="Brush Script MT" panose="03060802040406070304" pitchFamily="66" charset="0"/>
                <a:cs typeface="Times New Roman" panose="02020603050405020304" pitchFamily="18" charset="0"/>
              </a:rPr>
              <a:t> 1</a:t>
            </a:r>
            <a:endParaRPr lang="en-US" sz="3600" b="1" dirty="0">
              <a:solidFill>
                <a:srgbClr val="7030A0"/>
              </a:solidFill>
              <a:latin typeface="Brush Script MT" panose="03060802040406070304" pitchFamily="66" charset="0"/>
              <a:cs typeface="Times New Roman" panose="02020603050405020304" pitchFamily="18" charset="0"/>
            </a:endParaRPr>
          </a:p>
        </p:txBody>
      </p:sp>
      <p:pic>
        <p:nvPicPr>
          <p:cNvPr id="2050" name="Picture 2" descr="Chó đồng Ý GIF - Đồng Ý Dạ TôiĐồng Ý - Descubre &amp;amp; Comparte GIF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42199" y="1537289"/>
            <a:ext cx="3116264" cy="31162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ổng hợp 25 hình ảnh động hài hước nhất năm 2017 - QuanTriMang.com"/>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5596" y="2772562"/>
            <a:ext cx="2813848" cy="2774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2914649" y="2136818"/>
            <a:ext cx="1814513" cy="841891"/>
          </a:xfrm>
          <a:prstGeom prst="wedgeRoundRectCallout">
            <a:avLst>
              <a:gd name="adj1" fmla="val -46474"/>
              <a:gd name="adj2" fmla="val 92817"/>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đồng</a:t>
            </a:r>
            <a:r>
              <a:rPr lang="en-US" sz="2400" b="1" dirty="0" smtClean="0">
                <a:latin typeface="Times New Roman" panose="02020603050405020304" pitchFamily="18" charset="0"/>
                <a:cs typeface="Times New Roman" panose="02020603050405020304" pitchFamily="18" charset="0"/>
              </a:rPr>
              <a:t> ý</a:t>
            </a:r>
            <a:endParaRPr lang="en-US" sz="2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4715181" y="3057290"/>
            <a:ext cx="2818711" cy="1875724"/>
          </a:xfrm>
          <a:prstGeom prst="rect">
            <a:avLst/>
          </a:prstGeom>
        </p:spPr>
      </p:pic>
    </p:spTree>
    <p:extLst>
      <p:ext uri="{BB962C8B-B14F-4D97-AF65-F5344CB8AC3E}">
        <p14:creationId xmlns:p14="http://schemas.microsoft.com/office/powerpoint/2010/main" val="276789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5029103" y="626953"/>
            <a:ext cx="212109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547628" y="1031258"/>
            <a:ext cx="11608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Brush Script MT" panose="03060802040406070304" pitchFamily="66" charset="0"/>
                <a:ea typeface="+mn-ea"/>
                <a:cs typeface="Times New Roman" panose="02020603050405020304" pitchFamily="18" charset="0"/>
              </a:rPr>
              <a:t>Câu</a:t>
            </a:r>
            <a:r>
              <a:rPr kumimoji="0" lang="en-US" sz="3600" b="1" i="0" u="none" strike="noStrike" kern="1200" cap="none" spc="0" normalizeH="0" baseline="0" noProof="0" dirty="0" smtClean="0">
                <a:ln>
                  <a:noFill/>
                </a:ln>
                <a:solidFill>
                  <a:srgbClr val="7030A0"/>
                </a:solidFill>
                <a:effectLst/>
                <a:uLnTx/>
                <a:uFillTx/>
                <a:latin typeface="Brush Script MT" panose="03060802040406070304" pitchFamily="66" charset="0"/>
                <a:ea typeface="+mn-ea"/>
                <a:cs typeface="Times New Roman" panose="02020603050405020304" pitchFamily="18" charset="0"/>
              </a:rPr>
              <a:t> 2</a:t>
            </a:r>
            <a:endParaRPr kumimoji="0" lang="en-US" sz="3600" b="1" i="0" u="none" strike="noStrike" kern="1200" cap="none" spc="0" normalizeH="0" baseline="0" noProof="0" dirty="0">
              <a:ln>
                <a:noFill/>
              </a:ln>
              <a:solidFill>
                <a:srgbClr val="7030A0"/>
              </a:solidFill>
              <a:effectLst/>
              <a:uLnTx/>
              <a:uFillTx/>
              <a:latin typeface="Brush Script MT" panose="03060802040406070304" pitchFamily="66" charset="0"/>
              <a:ea typeface="+mn-ea"/>
              <a:cs typeface="Times New Roman" panose="02020603050405020304" pitchFamily="18" charset="0"/>
            </a:endParaRPr>
          </a:p>
        </p:txBody>
      </p:sp>
      <p:sp>
        <p:nvSpPr>
          <p:cNvPr id="5" name="Rectangle 4"/>
          <p:cNvSpPr/>
          <p:nvPr/>
        </p:nvSpPr>
        <p:spPr>
          <a:xfrm>
            <a:off x="1628776" y="1316145"/>
            <a:ext cx="9890124" cy="954107"/>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Viết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đoạn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hoặc vẽ tranh, làm thơ, dựng một hoạt cảnh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gặp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tế</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9" name="Rectangle 8"/>
          <p:cNvSpPr/>
          <p:nvPr/>
        </p:nvSpPr>
        <p:spPr>
          <a:xfrm>
            <a:off x="547628" y="2270252"/>
            <a:ext cx="10971272" cy="3841052"/>
          </a:xfrm>
          <a:prstGeom prst="rect">
            <a:avLst/>
          </a:prstGeom>
        </p:spPr>
        <p:txBody>
          <a:bodyPr wrap="square">
            <a:spAutoFit/>
          </a:bodyPr>
          <a:lstStyle/>
          <a:p>
            <a:pPr algn="just"/>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Nội</a:t>
            </a:r>
            <a:r>
              <a:rPr lang="en-US" sz="2400" dirty="0">
                <a:solidFill>
                  <a:srgbClr val="000000"/>
                </a:solidFill>
                <a:latin typeface="Times New Roman" panose="02020603050405020304" pitchFamily="18" charset="0"/>
                <a:ea typeface="Calibri" panose="020F0502020204030204" pitchFamily="34" charset="0"/>
              </a:rPr>
              <a:t> dung </a:t>
            </a:r>
            <a:r>
              <a:rPr lang="en-US" sz="2400" dirty="0" err="1">
                <a:solidFill>
                  <a:srgbClr val="000000"/>
                </a:solidFill>
                <a:latin typeface="Times New Roman" panose="02020603050405020304" pitchFamily="18" charset="0"/>
                <a:ea typeface="Calibri" panose="020F0502020204030204" pitchFamily="34" charset="0"/>
              </a:rPr>
              <a:t>đoạn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văn</a:t>
            </a:r>
            <a:endParaRPr lang="en-US" sz="2400" dirty="0">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định</a:t>
            </a:r>
            <a:r>
              <a:rPr lang="en-US" sz="2400" dirty="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một dũng sĩ mà em gặp ở ngoài đời hoặc biết qua sách báo </a:t>
            </a:r>
            <a:r>
              <a:rPr lang="vi-VN" sz="2400" dirty="0">
                <a:latin typeface="Times New Roman" panose="02020603050405020304" pitchFamily="18" charset="0"/>
                <a:ea typeface="Calibri" panose="020F0502020204030204" pitchFamily="34" charset="0"/>
              </a:rPr>
              <a:t>để lại ấn tượng sâu sắc nhất</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ai</a:t>
            </a:r>
            <a:r>
              <a:rPr lang="en-US" sz="2400" dirty="0">
                <a:solidFill>
                  <a:srgbClr val="000000"/>
                </a:solidFill>
                <a:latin typeface="Times New Roman" panose="02020603050405020304" pitchFamily="18" charset="0"/>
                <a:ea typeface="Calibri" panose="020F0502020204030204" pitchFamily="34" charset="0"/>
              </a:rPr>
              <a:t>? (Thu </a:t>
            </a:r>
            <a:r>
              <a:rPr lang="en-US" sz="2400" dirty="0" err="1">
                <a:solidFill>
                  <a:srgbClr val="000000"/>
                </a:solidFill>
                <a:latin typeface="Times New Roman" panose="02020603050405020304" pitchFamily="18" charset="0"/>
                <a:ea typeface="Calibri" panose="020F0502020204030204" pitchFamily="34" charset="0"/>
              </a:rPr>
              <a:t>thập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thông</a:t>
            </a:r>
            <a:r>
              <a:rPr lang="en-US" sz="2400" dirty="0">
                <a:solidFill>
                  <a:srgbClr val="000000"/>
                </a:solidFill>
                <a:latin typeface="Times New Roman" panose="02020603050405020304" pitchFamily="18" charset="0"/>
                <a:ea typeface="Calibri" panose="020F0502020204030204" pitchFamily="34" charset="0"/>
              </a:rPr>
              <a:t> tin </a:t>
            </a:r>
            <a:r>
              <a:rPr lang="en-US" sz="2400" dirty="0" err="1">
                <a:solidFill>
                  <a:srgbClr val="000000"/>
                </a:solidFill>
                <a:latin typeface="Times New Roman" panose="02020603050405020304" pitchFamily="18" charset="0"/>
                <a:ea typeface="Calibri" panose="020F0502020204030204" pitchFamily="34" charset="0"/>
              </a:rPr>
              <a:t>liên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quan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em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ấn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tượng</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việc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động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cụ</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thể</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những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chiến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nào</a:t>
            </a:r>
            <a:r>
              <a:rPr lang="en-US" sz="2400" dirty="0">
                <a:solidFill>
                  <a:srgbClr val="000000"/>
                </a:solidFill>
                <a:latin typeface="Times New Roman" panose="02020603050405020304" pitchFamily="18" charset="0"/>
                <a:ea typeface="Calibri" panose="020F0502020204030204" pitchFamily="34" charset="0"/>
              </a:rPr>
              <a:t> phi </a:t>
            </a:r>
            <a:r>
              <a:rPr lang="en-US" sz="2400" dirty="0" err="1">
                <a:solidFill>
                  <a:srgbClr val="000000"/>
                </a:solidFill>
                <a:latin typeface="Times New Roman" panose="02020603050405020304" pitchFamily="18" charset="0"/>
                <a:ea typeface="Calibri" panose="020F0502020204030204" pitchFamily="34" charset="0"/>
              </a:rPr>
              <a:t>thường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tạo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niềm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mọi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  </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xúc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em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trước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gương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người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dũng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sĩ</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đó</a:t>
            </a:r>
            <a:r>
              <a:rPr lang="en-US" sz="24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r>
              <a:rPr lang="en-US" sz="2400" dirty="0" err="1">
                <a:solidFill>
                  <a:srgbClr val="000000"/>
                </a:solidFill>
                <a:latin typeface="Times New Roman" panose="02020603050405020304" pitchFamily="18" charset="0"/>
                <a:ea typeface="Times New Roman" panose="02020603050405020304" pitchFamily="18" charset="0"/>
              </a:rPr>
              <a:t>Lưu</a:t>
            </a:r>
            <a:r>
              <a:rPr lang="en-US" sz="2400" dirty="0">
                <a:solidFill>
                  <a:srgbClr val="000000"/>
                </a:solidFill>
                <a:latin typeface="Times New Roman" panose="02020603050405020304" pitchFamily="18" charset="0"/>
                <a:ea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dựng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khuyến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khích</a:t>
            </a:r>
            <a:r>
              <a:rPr lang="en-US" sz="2400" dirty="0">
                <a:solidFill>
                  <a:srgbClr val="000000"/>
                </a:solidFill>
                <a:latin typeface="Times New Roman" panose="02020603050405020304" pitchFamily="18" charset="0"/>
                <a:ea typeface="Times New Roman" panose="02020603050405020304" pitchFamily="18" charset="0"/>
              </a:rPr>
              <a:t> HS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khiếu,về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27422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Lst>
          </a:blip>
          <a:stretch>
            <a:fillRect/>
          </a:stretch>
        </p:blipFill>
        <p:spPr>
          <a:xfrm>
            <a:off x="0" y="0"/>
            <a:ext cx="12192000" cy="6858000"/>
          </a:xfrm>
          <a:prstGeom prst="rect">
            <a:avLst/>
          </a:prstGeom>
        </p:spPr>
      </p:pic>
      <p:sp>
        <p:nvSpPr>
          <p:cNvPr id="5" name="Rectangle 4"/>
          <p:cNvSpPr/>
          <p:nvPr/>
        </p:nvSpPr>
        <p:spPr>
          <a:xfrm>
            <a:off x="660400" y="1861245"/>
            <a:ext cx="11141075" cy="3539430"/>
          </a:xfrm>
          <a:prstGeom prst="rect">
            <a:avLst/>
          </a:prstGeom>
        </p:spPr>
        <p:txBody>
          <a:bodyPr wrap="square">
            <a:spAutoFit/>
          </a:bodyPr>
          <a:lstStyle/>
          <a:p>
            <a:pPr algn="just">
              <a:spcAft>
                <a:spcPts val="0"/>
              </a:spcAft>
            </a:pPr>
            <a:r>
              <a:rPr lang="en-US" sz="3200" dirty="0" err="1">
                <a:solidFill>
                  <a:schemeClr val="bg1"/>
                </a:solidFill>
                <a:latin typeface="Times New Roman" panose="02020603050405020304" pitchFamily="18" charset="0"/>
                <a:ea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thuở</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ấu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ai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trong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chúng</a:t>
            </a:r>
            <a:r>
              <a:rPr lang="en-US" sz="3200" dirty="0">
                <a:solidFill>
                  <a:schemeClr val="bg1"/>
                </a:solidFill>
                <a:latin typeface="Times New Roman" panose="02020603050405020304" pitchFamily="18" charset="0"/>
                <a:ea typeface="Times New Roman" panose="02020603050405020304" pitchFamily="18" charset="0"/>
              </a:rPr>
              <a:t> ta </a:t>
            </a:r>
            <a:r>
              <a:rPr lang="en-US" sz="3200" dirty="0" err="1">
                <a:solidFill>
                  <a:schemeClr val="bg1"/>
                </a:solidFill>
                <a:latin typeface="Times New Roman" panose="02020603050405020304" pitchFamily="18" charset="0"/>
                <a:ea typeface="Times New Roman" panose="02020603050405020304" pitchFamily="18" charset="0"/>
              </a:rPr>
              <a:t>cũng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từng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được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hoặc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kể</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nghe</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chuyện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cổ</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tích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bắt</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đầu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bằng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ngày</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xửa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ngày</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xưa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được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đắm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trong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thế</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giới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kì</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ảo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với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nàng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tiên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hoàng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tử</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khu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vườn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cánh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rừng</a:t>
            </a:r>
            <a:r>
              <a:rPr lang="en-US" sz="3200" dirty="0">
                <a:solidFill>
                  <a:schemeClr val="bg1"/>
                </a:solidFill>
                <a:latin typeface="Times New Roman" panose="02020603050405020304" pitchFamily="18" charset="0"/>
                <a:ea typeface="Times New Roman" panose="02020603050405020304" pitchFamily="18" charset="0"/>
              </a:rPr>
              <a:t>…</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đó</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theo</a:t>
            </a:r>
            <a:r>
              <a:rPr lang="en-US" sz="3200" dirty="0">
                <a:solidFill>
                  <a:schemeClr val="bg1"/>
                </a:solidFill>
                <a:latin typeface="Times New Roman" panose="02020603050405020304" pitchFamily="18" charset="0"/>
                <a:ea typeface="Times New Roman" panose="02020603050405020304" pitchFamily="18" charset="0"/>
              </a:rPr>
              <a:t> ta </a:t>
            </a:r>
            <a:r>
              <a:rPr lang="en-US" sz="3200" dirty="0" err="1">
                <a:solidFill>
                  <a:schemeClr val="bg1"/>
                </a:solidFill>
                <a:latin typeface="Times New Roman" panose="02020603050405020304" pitchFamily="18" charset="0"/>
                <a:ea typeface="Times New Roman" panose="02020603050405020304" pitchFamily="18" charset="0"/>
              </a:rPr>
              <a:t>vào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giấc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ngủ</a:t>
            </a:r>
            <a:r>
              <a:rPr lang="en-US" sz="3200" dirty="0">
                <a:solidFill>
                  <a:schemeClr val="bg1"/>
                </a:solidFill>
                <a:latin typeface="Times New Roman" panose="02020603050405020304" pitchFamily="18" charset="0"/>
                <a:ea typeface="Times New Roman" panose="02020603050405020304" pitchFamily="18" charset="0"/>
              </a:rPr>
              <a:t> say </a:t>
            </a:r>
            <a:r>
              <a:rPr lang="en-US" sz="3200" dirty="0" err="1">
                <a:solidFill>
                  <a:schemeClr val="bg1"/>
                </a:solidFill>
                <a:latin typeface="Times New Roman" panose="02020603050405020304" pitchFamily="18" charset="0"/>
                <a:ea typeface="Times New Roman" panose="02020603050405020304" pitchFamily="18" charset="0"/>
              </a:rPr>
              <a:t>nồng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khi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tỉnh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giấc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tâm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hồn</a:t>
            </a:r>
            <a:r>
              <a:rPr lang="en-US" sz="3200" dirty="0">
                <a:solidFill>
                  <a:schemeClr val="bg1"/>
                </a:solidFill>
                <a:latin typeface="Times New Roman" panose="02020603050405020304" pitchFamily="18" charset="0"/>
                <a:ea typeface="Times New Roman" panose="02020603050405020304" pitchFamily="18" charset="0"/>
              </a:rPr>
              <a:t> ta </a:t>
            </a:r>
            <a:r>
              <a:rPr lang="en-US" sz="3200" dirty="0" err="1">
                <a:solidFill>
                  <a:schemeClr val="bg1"/>
                </a:solidFill>
                <a:latin typeface="Times New Roman" panose="02020603050405020304" pitchFamily="18" charset="0"/>
                <a:ea typeface="Times New Roman" panose="02020603050405020304" pitchFamily="18" charset="0"/>
              </a:rPr>
              <a:t>thấm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đẫm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điều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kì</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diệu</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vào</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cuộc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sống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bài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học</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làm</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lương</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thiện</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368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THỰC</a:t>
                </a:r>
                <a:r>
                  <a:rPr kumimoji="0" lang="en-US" altLang="en-US" sz="32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HÀNH TIẾNG VIỆT</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3"/>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p:cNvSpPr/>
          <p:nvPr/>
        </p:nvSpPr>
        <p:spPr>
          <a:xfrm>
            <a:off x="626570" y="3918109"/>
            <a:ext cx="6845793" cy="2156873"/>
          </a:xfrm>
          <a:prstGeom prst="rect">
            <a:avLst/>
          </a:prstGeom>
          <a:ln w="38100">
            <a:solidFill>
              <a:schemeClr val="bg1"/>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4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Đội</a:t>
            </a:r>
            <a:r>
              <a:rPr lang="en-US" sz="2400" dirty="0" smtClean="0">
                <a:solidFill>
                  <a:prstClr val="white"/>
                </a:solidFill>
                <a:latin typeface="Times New Roman" panose="02020603050405020304" pitchFamily="18" charset="0"/>
                <a:ea typeface="Times New Roman" panose="02020603050405020304" pitchFamily="18" charset="0"/>
              </a:rPr>
              <a:t> 1,2 </a:t>
            </a:r>
            <a:r>
              <a:rPr lang="en-US" sz="2400" dirty="0" err="1" smtClean="0">
                <a:solidFill>
                  <a:prstClr val="white"/>
                </a:solidFill>
                <a:latin typeface="Times New Roman" panose="02020603050405020304" pitchFamily="18" charset="0"/>
                <a:ea typeface="Times New Roman" panose="02020603050405020304" pitchFamily="18" charset="0"/>
              </a:rPr>
              <a:t>thực</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hiện</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câu</a:t>
            </a:r>
            <a:r>
              <a:rPr lang="en-US" sz="2400" dirty="0" smtClean="0">
                <a:solidFill>
                  <a:prstClr val="white"/>
                </a:solidFill>
                <a:latin typeface="Times New Roman" panose="02020603050405020304" pitchFamily="18" charset="0"/>
                <a:ea typeface="Times New Roman" panose="02020603050405020304" pitchFamily="18" charset="0"/>
              </a:rPr>
              <a:t> 1.</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Đội</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3,4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thực</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2.</a:t>
            </a:r>
          </a:p>
          <a:p>
            <a:pPr>
              <a:lnSpc>
                <a:spcPct val="107000"/>
              </a:lnSpc>
              <a:spcAft>
                <a:spcPts val="0"/>
              </a:spcAft>
              <a:tabLst>
                <a:tab pos="1386840" algn="l"/>
              </a:tabLst>
            </a:pPr>
            <a:r>
              <a:rPr lang="en-US" sz="2400" dirty="0" err="1" smtClean="0">
                <a:solidFill>
                  <a:schemeClr val="bg1"/>
                </a:solidFill>
                <a:latin typeface="Times New Roman" panose="02020603050405020304" pitchFamily="18" charset="0"/>
                <a:ea typeface="Times New Roman" panose="02020603050405020304" pitchFamily="18" charset="0"/>
              </a:rPr>
              <a:t>Trong</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thời</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gian</a:t>
            </a:r>
            <a:r>
              <a:rPr lang="en-US" sz="2400" dirty="0" smtClean="0">
                <a:solidFill>
                  <a:schemeClr val="bg1"/>
                </a:solidFill>
                <a:latin typeface="Times New Roman" panose="02020603050405020304" pitchFamily="18" charset="0"/>
                <a:ea typeface="Times New Roman" panose="02020603050405020304" pitchFamily="18" charset="0"/>
              </a:rPr>
              <a:t> 3 </a:t>
            </a:r>
            <a:r>
              <a:rPr lang="en-US" sz="2400" dirty="0" err="1" smtClean="0">
                <a:solidFill>
                  <a:schemeClr val="bg1"/>
                </a:solidFill>
                <a:latin typeface="Times New Roman" panose="02020603050405020304" pitchFamily="18" charset="0"/>
                <a:ea typeface="Times New Roman" panose="02020603050405020304" pitchFamily="18" charset="0"/>
              </a:rPr>
              <a:t>phút</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đội</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lí</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phù</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hợp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nghĩa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từ</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thì</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chiến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smtClean="0">
                <a:solidFill>
                  <a:schemeClr val="bg1"/>
                </a:solidFill>
                <a:latin typeface="Times New Roman" panose="02020603050405020304" pitchFamily="18" charset="0"/>
                <a:ea typeface="Times New Roman" panose="02020603050405020304" pitchFamily="18" charset="0"/>
              </a:rPr>
              <a:t>thắng</a:t>
            </a:r>
            <a:r>
              <a:rPr lang="en-US" sz="2400" dirty="0" smtClean="0">
                <a:solidFill>
                  <a:schemeClr val="bg1"/>
                </a:solidFill>
                <a:latin typeface="Times New Roman" panose="02020603050405020304" pitchFamily="18" charset="0"/>
                <a:ea typeface="Times New Roman" panose="02020603050405020304" pitchFamily="18" charset="0"/>
              </a:rPr>
              <a:t>.</a:t>
            </a:r>
            <a:endParaRPr lang="en-US" sz="2000" dirty="0">
              <a:solidFill>
                <a:schemeClr val="bg1"/>
              </a:solidFill>
              <a:latin typeface="Times New Roman" panose="02020603050405020304" pitchFamily="18" charset="0"/>
              <a:ea typeface="Times New Roman" panose="02020603050405020304" pitchFamily="18" charset="0"/>
            </a:endParaRPr>
          </a:p>
        </p:txBody>
      </p:sp>
      <p:sp>
        <p:nvSpPr>
          <p:cNvPr id="8" name="Rectangle 7"/>
          <p:cNvSpPr/>
          <p:nvPr/>
        </p:nvSpPr>
        <p:spPr>
          <a:xfrm>
            <a:off x="2410170" y="3139960"/>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6" name="Rectangle 5"/>
          <p:cNvSpPr/>
          <p:nvPr/>
        </p:nvSpPr>
        <p:spPr>
          <a:xfrm>
            <a:off x="1967775" y="1812336"/>
            <a:ext cx="4990853" cy="646331"/>
          </a:xfrm>
          <a:prstGeom prst="rect">
            <a:avLst/>
          </a:prstGeom>
          <a:noFill/>
        </p:spPr>
        <p:txBody>
          <a:bodyPr wrap="none" lIns="91440" tIns="45720" rIns="91440" bIns="45720">
            <a:prstTxWarp prst="textTriangleInverted">
              <a:avLst/>
            </a:prstTxWarp>
            <a:spAutoFit/>
          </a:bodyPr>
          <a:lstStyle/>
          <a:p>
            <a:pPr algn="ctr"/>
            <a:r>
              <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rPr>
              <a:t>NGHĨ NHANH ĐÁP ĐÚNG</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a:off x="3388868" y="1191337"/>
            <a:ext cx="2148665" cy="646331"/>
          </a:xfrm>
          <a:prstGeom prst="rect">
            <a:avLst/>
          </a:prstGeom>
          <a:noFill/>
          <a:effectLst>
            <a:glow rad="139700">
              <a:schemeClr val="accent2">
                <a:satMod val="175000"/>
                <a:alpha val="40000"/>
              </a:schemeClr>
            </a:glow>
          </a:effectLst>
        </p:spPr>
        <p:txBody>
          <a:bodyPr wrap="none" lIns="91440" tIns="45720" rIns="91440" bIns="45720">
            <a:spAutoFit/>
          </a:bodyPr>
          <a:lstStyle/>
          <a:p>
            <a:pPr algn="ctr"/>
            <a:r>
              <a:rPr 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TRÒ CHƠI</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7641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cs typeface="Times New Roman" panose="02020603050405020304" pitchFamily="18" charset="0"/>
              </a:rPr>
              <a:t>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7" name="Rectangle 6"/>
          <p:cNvSpPr/>
          <p:nvPr/>
        </p:nvSpPr>
        <p:spPr>
          <a:xfrm>
            <a:off x="5186449" y="693447"/>
            <a:ext cx="2040943" cy="584775"/>
          </a:xfrm>
          <a:prstGeom prst="rect">
            <a:avLst/>
          </a:prstGeom>
        </p:spPr>
        <p:txBody>
          <a:bodyPr wrap="none">
            <a:spAutoFit/>
          </a:bodyPr>
          <a:lstStyle/>
          <a:p>
            <a:r>
              <a:rPr lang="pt-BR" sz="3200" b="1" dirty="0" smtClean="0">
                <a:solidFill>
                  <a:srgbClr val="0000FF"/>
                </a:solidFill>
                <a:latin typeface="Times New Roman" panose="02020603050405020304" pitchFamily="18" charset="0"/>
                <a:ea typeface="MS Mincho"/>
              </a:rPr>
              <a:t>Khởi </a:t>
            </a:r>
            <a:r>
              <a:rPr lang="pt-BR" sz="3200" b="1" dirty="0">
                <a:solidFill>
                  <a:srgbClr val="0000FF"/>
                </a:solidFill>
                <a:latin typeface="Times New Roman" panose="02020603050405020304" pitchFamily="18" charset="0"/>
                <a:ea typeface="MS Mincho"/>
              </a:rPr>
              <a:t>động</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005284324"/>
              </p:ext>
            </p:extLst>
          </p:nvPr>
        </p:nvGraphicFramePr>
        <p:xfrm>
          <a:off x="660400" y="1433868"/>
          <a:ext cx="10858500" cy="4718685"/>
        </p:xfrm>
        <a:graphic>
          <a:graphicData uri="http://schemas.openxmlformats.org/drawingml/2006/table">
            <a:tbl>
              <a:tblPr firstRow="1" bandRow="1">
                <a:tableStyleId>{5940675A-B579-460E-94D1-54222C63F5DA}</a:tableStyleId>
              </a:tblPr>
              <a:tblGrid>
                <a:gridCol w="5429250">
                  <a:extLst>
                    <a:ext uri="{9D8B030D-6E8A-4147-A177-3AD203B41FA5}">
                      <a16:colId xmlns:a16="http://schemas.microsoft.com/office/drawing/2014/main" val="918558861"/>
                    </a:ext>
                  </a:extLst>
                </a:gridCol>
                <a:gridCol w="5429250">
                  <a:extLst>
                    <a:ext uri="{9D8B030D-6E8A-4147-A177-3AD203B41FA5}">
                      <a16:colId xmlns:a16="http://schemas.microsoft.com/office/drawing/2014/main" val="4146559488"/>
                    </a:ext>
                  </a:extLst>
                </a:gridCol>
              </a:tblGrid>
              <a:tr h="370840">
                <a:tc>
                  <a:txBody>
                    <a:bodyPr/>
                    <a:lstStyle/>
                    <a:p>
                      <a:pPr algn="ctr"/>
                      <a:r>
                        <a:rPr lang="en-US" sz="2800" b="1" dirty="0" err="1" smtClean="0">
                          <a:latin typeface="Times New Roman" panose="02020603050405020304" pitchFamily="18" charset="0"/>
                          <a:cs typeface="Times New Roman" panose="02020603050405020304" pitchFamily="18" charset="0"/>
                        </a:rPr>
                        <a:t>Nhóm</a:t>
                      </a:r>
                      <a:r>
                        <a:rPr lang="en-US" sz="2800" b="1" baseline="0" dirty="0" smtClean="0">
                          <a:latin typeface="Times New Roman" panose="02020603050405020304" pitchFamily="18" charset="0"/>
                          <a:cs typeface="Times New Roman" panose="02020603050405020304" pitchFamily="18" charset="0"/>
                        </a:rPr>
                        <a:t> 1,2</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en-US" sz="2800" b="1" dirty="0" err="1" smtClean="0">
                          <a:latin typeface="Times New Roman" panose="02020603050405020304" pitchFamily="18" charset="0"/>
                          <a:cs typeface="Times New Roman" panose="02020603050405020304" pitchFamily="18" charset="0"/>
                        </a:rPr>
                        <a:t>Nhóm</a:t>
                      </a:r>
                      <a:r>
                        <a:rPr lang="en-US" sz="2800" b="1" baseline="0" dirty="0" smtClean="0">
                          <a:latin typeface="Times New Roman" panose="02020603050405020304" pitchFamily="18" charset="0"/>
                          <a:cs typeface="Times New Roman" panose="02020603050405020304" pitchFamily="18" charset="0"/>
                        </a:rPr>
                        <a:t> 3,4</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8330629"/>
                  </a:ext>
                </a:extLst>
              </a:tr>
              <a:tr h="370840">
                <a:tc>
                  <a:txBody>
                    <a:bodyPr/>
                    <a:lstStyle/>
                    <a:p>
                      <a:pPr>
                        <a:lnSpc>
                          <a:spcPct val="107000"/>
                        </a:lnSpc>
                        <a:spcAft>
                          <a:spcPts val="0"/>
                        </a:spcAft>
                        <a:tabLst>
                          <a:tab pos="1386840" algn="l"/>
                        </a:tabLst>
                      </a:pPr>
                      <a:r>
                        <a:rPr lang="en-US" sz="2800" b="1" dirty="0" err="1" smtClean="0">
                          <a:effectLst/>
                          <a:latin typeface="Times New Roman" panose="02020603050405020304" pitchFamily="18" charset="0"/>
                          <a:ea typeface="Times New Roman" panose="02020603050405020304" pitchFamily="18" charset="0"/>
                        </a:rPr>
                        <a:t>Câu</a:t>
                      </a:r>
                      <a:r>
                        <a:rPr lang="en-US" sz="2800" b="1" dirty="0" smtClean="0">
                          <a:effectLst/>
                          <a:latin typeface="Times New Roman" panose="02020603050405020304" pitchFamily="18" charset="0"/>
                          <a:ea typeface="Times New Roman" panose="02020603050405020304" pitchFamily="18" charset="0"/>
                        </a:rPr>
                        <a:t> 1:</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câu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văn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Tiếng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rao</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hàng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tiếng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trả</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giá</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tiếng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nói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cười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râm</a:t>
                      </a:r>
                      <a:r>
                        <a:rPr lang="en-US" sz="2800" i="1" dirty="0" smtClean="0">
                          <a:effectLst/>
                          <a:latin typeface="Times New Roman" panose="02020603050405020304" pitchFamily="18" charset="0"/>
                          <a:ea typeface="Times New Roman" panose="02020603050405020304" pitchFamily="18" charset="0"/>
                        </a:rPr>
                        <a:t> ran </a:t>
                      </a:r>
                      <a:r>
                        <a:rPr lang="en-US" sz="2800" i="1" dirty="0" err="1" smtClean="0">
                          <a:effectLst/>
                          <a:latin typeface="Times New Roman" panose="02020603050405020304" pitchFamily="18" charset="0"/>
                          <a:ea typeface="Times New Roman" panose="02020603050405020304" pitchFamily="18" charset="0"/>
                        </a:rPr>
                        <a:t>cả</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trường</a:t>
                      </a:r>
                      <a:r>
                        <a:rPr lang="en-US" sz="2800" i="1"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thay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a:t>
                      </a:r>
                      <a:r>
                        <a:rPr lang="en-US" sz="2800" dirty="0" smtClean="0">
                          <a:effectLst/>
                          <a:latin typeface="Times New Roman" panose="02020603050405020304" pitchFamily="18" charset="0"/>
                          <a:ea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rPr>
                        <a:t>râm</a:t>
                      </a:r>
                      <a:r>
                        <a:rPr lang="en-US" sz="2800" b="1" i="1" dirty="0" smtClean="0">
                          <a:effectLst/>
                          <a:latin typeface="Times New Roman" panose="02020603050405020304" pitchFamily="18" charset="0"/>
                          <a:ea typeface="Times New Roman" panose="02020603050405020304" pitchFamily="18" charset="0"/>
                        </a:rPr>
                        <a:t> ran”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bằng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a:t>
                      </a:r>
                      <a:r>
                        <a:rPr lang="en-US" sz="2800" dirty="0" smtClean="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vang</a:t>
                      </a:r>
                      <a:r>
                        <a:rPr lang="en-US" sz="2800" b="1" dirty="0" smtClean="0">
                          <a:effectLst/>
                          <a:latin typeface="Times New Roman" panose="02020603050405020304" pitchFamily="18" charset="0"/>
                          <a:ea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giúp</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đọc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hình</a:t>
                      </a:r>
                      <a:r>
                        <a:rPr lang="en-US" sz="2800" dirty="0" smtClean="0">
                          <a:effectLst/>
                          <a:latin typeface="Times New Roman" panose="02020603050405020304" pitchFamily="18" charset="0"/>
                          <a:ea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khí</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hội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xuân</a:t>
                      </a:r>
                      <a:r>
                        <a:rPr lang="en-US" sz="2800" dirty="0" smtClean="0">
                          <a:effectLst/>
                          <a:latin typeface="Times New Roman" panose="02020603050405020304" pitchFamily="18" charset="0"/>
                          <a:ea typeface="Times New Roman" panose="02020603050405020304" pitchFamily="18" charset="0"/>
                        </a:rPr>
                        <a:t> ở </a:t>
                      </a:r>
                      <a:r>
                        <a:rPr lang="en-US" sz="2800" dirty="0" err="1" smtClean="0">
                          <a:effectLst/>
                          <a:latin typeface="Times New Roman" panose="02020603050405020304" pitchFamily="18" charset="0"/>
                          <a:ea typeface="Times New Roman" panose="02020603050405020304" pitchFamily="18" charset="0"/>
                        </a:rPr>
                        <a:t>trường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sao</a:t>
                      </a:r>
                      <a:r>
                        <a:rPr lang="en-US" sz="2800" dirty="0" smtClean="0">
                          <a:effectLst/>
                          <a:latin typeface="Times New Roman" panose="02020603050405020304" pitchFamily="18" charset="0"/>
                          <a:ea typeface="Times New Roman" panose="02020603050405020304" pitchFamily="18" charset="0"/>
                        </a:rPr>
                        <a:t>?</a:t>
                      </a:r>
                    </a:p>
                    <a:p>
                      <a:endParaRPr lang="en-US" sz="2800" dirty="0"/>
                    </a:p>
                  </a:txBody>
                  <a:tcPr/>
                </a:tc>
                <a:tc>
                  <a:txBody>
                    <a:bodyPr/>
                    <a:lstStyle/>
                    <a:p>
                      <a:pPr>
                        <a:lnSpc>
                          <a:spcPct val="107000"/>
                        </a:lnSpc>
                        <a:spcAft>
                          <a:spcPts val="0"/>
                        </a:spcAft>
                        <a:tabLst>
                          <a:tab pos="1386840" algn="l"/>
                        </a:tabLst>
                      </a:pPr>
                      <a:r>
                        <a:rPr lang="en-US" sz="2800" b="1" dirty="0" err="1" smtClean="0">
                          <a:effectLst/>
                          <a:latin typeface="Times New Roman" panose="02020603050405020304" pitchFamily="18" charset="0"/>
                          <a:ea typeface="Times New Roman" panose="02020603050405020304" pitchFamily="18" charset="0"/>
                        </a:rPr>
                        <a:t>Câu</a:t>
                      </a:r>
                      <a:r>
                        <a:rPr lang="en-US" sz="2800" b="1" dirty="0" smtClean="0">
                          <a:effectLst/>
                          <a:latin typeface="Times New Roman" panose="02020603050405020304" pitchFamily="18" charset="0"/>
                          <a:ea typeface="Times New Roman" panose="02020603050405020304" pitchFamily="18" charset="0"/>
                        </a:rPr>
                        <a:t> 2:</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câu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văn</a:t>
                      </a:r>
                      <a:r>
                        <a:rPr lang="en-US" sz="2800" dirty="0" smtClean="0">
                          <a:effectLst/>
                          <a:latin typeface="Times New Roman" panose="02020603050405020304" pitchFamily="18" charset="0"/>
                          <a:ea typeface="Times New Roman" panose="02020603050405020304" pitchFamily="18" charset="0"/>
                        </a:rPr>
                        <a:t>: “</a:t>
                      </a:r>
                      <a:r>
                        <a:rPr lang="en-US" sz="2800" i="1" dirty="0" smtClean="0">
                          <a:effectLst/>
                          <a:latin typeface="Times New Roman" panose="02020603050405020304" pitchFamily="18" charset="0"/>
                          <a:ea typeface="Times New Roman" panose="02020603050405020304" pitchFamily="18" charset="0"/>
                        </a:rPr>
                        <a:t>Hai </a:t>
                      </a:r>
                      <a:r>
                        <a:rPr lang="en-US" sz="2800" i="1" dirty="0" err="1" smtClean="0">
                          <a:effectLst/>
                          <a:latin typeface="Times New Roman" panose="02020603050405020304" pitchFamily="18" charset="0"/>
                          <a:ea typeface="Times New Roman" panose="02020603050405020304" pitchFamily="18" charset="0"/>
                        </a:rPr>
                        <a:t>bên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đánh</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nhau</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ròng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rã</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suốt</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mấy</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tháng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trời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cuối</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cùng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Sơn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Tinh</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vẫn</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vững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vàng</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mà</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sức</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Thủy</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Tinh</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thì</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đã</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kiệt</a:t>
                      </a:r>
                      <a:r>
                        <a:rPr lang="en-US" sz="2800" i="1" dirty="0" smtClean="0">
                          <a:effectLst/>
                          <a:latin typeface="Times New Roman" panose="02020603050405020304" pitchFamily="18" charset="0"/>
                          <a:ea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thay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a:t>
                      </a:r>
                      <a:r>
                        <a:rPr lang="en-US" sz="2800" dirty="0" smtClean="0">
                          <a:effectLst/>
                          <a:latin typeface="Times New Roman" panose="02020603050405020304" pitchFamily="18" charset="0"/>
                          <a:ea typeface="Times New Roman" panose="02020603050405020304" pitchFamily="18" charset="0"/>
                        </a:rPr>
                        <a:t> </a:t>
                      </a:r>
                      <a:r>
                        <a:rPr lang="en-US" sz="2800" b="1" i="1" dirty="0" smtClean="0">
                          <a:effectLst/>
                          <a:latin typeface="Times New Roman" panose="02020603050405020304" pitchFamily="18" charset="0"/>
                          <a:ea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rPr>
                        <a:t>ròng</a:t>
                      </a:r>
                      <a:r>
                        <a:rPr lang="en-US" sz="2800" b="1" i="1" dirty="0" smtClean="0">
                          <a:effectLst/>
                          <a:latin typeface="Times New Roman" panose="02020603050405020304" pitchFamily="18" charset="0"/>
                          <a:ea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rPr>
                        <a:t>rã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bằng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từ</a:t>
                      </a:r>
                      <a:r>
                        <a:rPr lang="en-US" sz="2800" dirty="0" smtClean="0">
                          <a:effectLst/>
                          <a:latin typeface="Times New Roman" panose="02020603050405020304" pitchFamily="18" charset="0"/>
                          <a:ea typeface="Times New Roman" panose="02020603050405020304" pitchFamily="18" charset="0"/>
                        </a:rPr>
                        <a:t> </a:t>
                      </a:r>
                      <a:r>
                        <a:rPr lang="en-US" sz="2800" b="1" dirty="0" smtClean="0">
                          <a:effectLst/>
                          <a:latin typeface="Times New Roman" panose="02020603050405020304" pitchFamily="18" charset="0"/>
                          <a:ea typeface="Times New Roman" panose="02020603050405020304" pitchFamily="18" charset="0"/>
                        </a:rPr>
                        <a:t>“</a:t>
                      </a:r>
                      <a:r>
                        <a:rPr lang="en-US" sz="2800" b="1" dirty="0" err="1" smtClean="0">
                          <a:effectLst/>
                          <a:latin typeface="Times New Roman" panose="02020603050405020304" pitchFamily="18" charset="0"/>
                          <a:ea typeface="Times New Roman" panose="02020603050405020304" pitchFamily="18" charset="0"/>
                        </a:rPr>
                        <a:t>mãi</a:t>
                      </a:r>
                      <a:r>
                        <a:rPr lang="en-US" sz="2800" b="1" dirty="0" smtClean="0">
                          <a:effectLst/>
                          <a:latin typeface="Times New Roman" panose="02020603050405020304" pitchFamily="18" charset="0"/>
                          <a:ea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độ</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căng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thẳng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trận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giao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tranh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giữa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Sơn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Tinh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Thủy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Tinh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mất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tính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chất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quyết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liệt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sao</a:t>
                      </a:r>
                      <a:r>
                        <a:rPr lang="en-US" sz="2800" dirty="0" smtClean="0">
                          <a:effectLst/>
                          <a:latin typeface="Times New Roman" panose="02020603050405020304" pitchFamily="18" charset="0"/>
                          <a:ea typeface="Times New Roman" panose="02020603050405020304" pitchFamily="18" charset="0"/>
                        </a:rPr>
                        <a:t>?</a:t>
                      </a:r>
                    </a:p>
                  </a:txBody>
                  <a:tcPr/>
                </a:tc>
                <a:extLst>
                  <a:ext uri="{0D108BD9-81ED-4DB2-BD59-A6C34878D82A}">
                    <a16:rowId xmlns:a16="http://schemas.microsoft.com/office/drawing/2014/main" val="1452222179"/>
                  </a:ext>
                </a:extLst>
              </a:tr>
            </a:tbl>
          </a:graphicData>
        </a:graphic>
      </p:graphicFrame>
    </p:spTree>
    <p:extLst>
      <p:ext uri="{BB962C8B-B14F-4D97-AF65-F5344CB8AC3E}">
        <p14:creationId xmlns:p14="http://schemas.microsoft.com/office/powerpoint/2010/main" val="3223610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7" name="Rectangle 6"/>
          <p:cNvSpPr/>
          <p:nvPr/>
        </p:nvSpPr>
        <p:spPr>
          <a:xfrm>
            <a:off x="5186449" y="693447"/>
            <a:ext cx="20409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Khởi động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422110"/>
            <a:ext cx="10858500" cy="2246769"/>
          </a:xfrm>
          <a:prstGeom prst="rect">
            <a:avLst/>
          </a:prstGeom>
        </p:spPr>
        <p:txBody>
          <a:bodyPr>
            <a:spAutoFit/>
          </a:bodyPr>
          <a:lstStyle/>
          <a:p>
            <a:pPr>
              <a:spcAft>
                <a:spcPts val="0"/>
              </a:spcAft>
            </a:pPr>
            <a:r>
              <a:rPr lang="en-US" sz="1300" b="1" dirty="0" smtClean="0">
                <a:latin typeface="Times New Roman" panose="02020603050405020304" pitchFamily="18" charset="0"/>
              </a:rPr>
              <a:t> </a:t>
            </a:r>
            <a:r>
              <a:rPr lang="en-US" sz="2800" b="1" dirty="0" err="1">
                <a:latin typeface="Times New Roman" panose="02020603050405020304" pitchFamily="18" charset="0"/>
              </a:rPr>
              <a:t>Câu</a:t>
            </a:r>
            <a:r>
              <a:rPr lang="en-US" sz="2800" b="1" dirty="0">
                <a:latin typeface="Times New Roman" panose="02020603050405020304" pitchFamily="18" charset="0"/>
              </a:rPr>
              <a:t> 1: </a:t>
            </a:r>
            <a:r>
              <a:rPr lang="en-US" sz="2800" b="1" dirty="0" err="1">
                <a:latin typeface="Times New Roman" panose="02020603050405020304" pitchFamily="18" charset="0"/>
              </a:rPr>
              <a:t>Râm</a:t>
            </a:r>
            <a:r>
              <a:rPr lang="en-US" sz="2800" b="1" dirty="0">
                <a:latin typeface="Times New Roman" panose="02020603050405020304" pitchFamily="18" charset="0"/>
              </a:rPr>
              <a:t> ran: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tiếng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hoà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rộn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dung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náo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rộn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xuân</a:t>
            </a:r>
            <a:r>
              <a:rPr lang="en-US" sz="2800" dirty="0">
                <a:latin typeface="Times New Roman" panose="02020603050405020304" pitchFamily="18" charset="0"/>
                <a:ea typeface="Calibri" panose="020F0502020204030204" pitchFamily="34" charset="0"/>
              </a:rPr>
              <a:t> ở </a:t>
            </a:r>
            <a:r>
              <a:rPr lang="en-US" sz="2800" dirty="0" err="1">
                <a:latin typeface="Times New Roman" panose="02020603050405020304" pitchFamily="18" charset="0"/>
                <a:ea typeface="Calibri" panose="020F0502020204030204" pitchFamily="34" charset="0"/>
              </a:rPr>
              <a:t>trường</a:t>
            </a:r>
            <a:r>
              <a:rPr lang="en-US" sz="2800" dirty="0">
                <a:latin typeface="Times New Roman" panose="02020603050405020304" pitchFamily="18" charset="0"/>
                <a:ea typeface="Calibri" panose="020F0502020204030204" pitchFamily="34" charset="0"/>
              </a:rPr>
              <a:t>.</a:t>
            </a:r>
            <a:endParaRPr lang="en-US" sz="2800" b="1" dirty="0">
              <a:latin typeface="Times New Roman" panose="02020603050405020304" pitchFamily="18" charset="0"/>
            </a:endParaRPr>
          </a:p>
          <a:p>
            <a:pPr>
              <a:spcAft>
                <a:spcPts val="0"/>
              </a:spcAft>
            </a:pPr>
            <a:r>
              <a:rPr lang="en-US" sz="2800"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âm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tỏa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Chưa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nổi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vui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đúc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náo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xuân</a:t>
            </a:r>
            <a:r>
              <a:rPr lang="en-US" sz="2800" dirty="0">
                <a:latin typeface="Times New Roman" panose="02020603050405020304" pitchFamily="18" charset="0"/>
                <a:ea typeface="Calibri" panose="020F0502020204030204" pitchFamily="34" charset="0"/>
              </a:rPr>
              <a:t> ở </a:t>
            </a:r>
            <a:r>
              <a:rPr lang="en-US" sz="2800" dirty="0" err="1">
                <a:latin typeface="Times New Roman" panose="02020603050405020304" pitchFamily="18" charset="0"/>
                <a:ea typeface="Calibri" panose="020F0502020204030204" pitchFamily="34" charset="0"/>
              </a:rPr>
              <a:t>trường</a:t>
            </a:r>
            <a:r>
              <a:rPr lang="en-US" sz="2800" dirty="0">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ndParaRPr>
          </a:p>
        </p:txBody>
      </p:sp>
      <p:sp>
        <p:nvSpPr>
          <p:cNvPr id="5" name="Rectangle 4"/>
          <p:cNvSpPr/>
          <p:nvPr/>
        </p:nvSpPr>
        <p:spPr>
          <a:xfrm>
            <a:off x="609600" y="3860948"/>
            <a:ext cx="10858500" cy="1815882"/>
          </a:xfrm>
          <a:prstGeom prst="rect">
            <a:avLst/>
          </a:prstGeom>
        </p:spPr>
        <p:txBody>
          <a:bodyPr>
            <a:spAutoFit/>
          </a:bodyPr>
          <a:lstStyle/>
          <a:p>
            <a:pPr>
              <a:spcAft>
                <a:spcPts val="0"/>
              </a:spcAft>
            </a:pPr>
            <a:r>
              <a:rPr lang="en-US" sz="2800" b="1" dirty="0" err="1">
                <a:latin typeface="Times New Roman" panose="02020603050405020304" pitchFamily="18" charset="0"/>
                <a:ea typeface="Calibri" panose="020F0502020204030204" pitchFamily="34" charset="0"/>
              </a:rPr>
              <a:t>Câu</a:t>
            </a:r>
            <a:r>
              <a:rPr lang="en-US" sz="2800" b="1" dirty="0">
                <a:latin typeface="Times New Roman" panose="02020603050405020304" pitchFamily="18" charset="0"/>
                <a:ea typeface="Calibri" panose="020F0502020204030204" pitchFamily="34" charset="0"/>
              </a:rPr>
              <a:t> 2:</a:t>
            </a:r>
            <a:r>
              <a:rPr lang="en-US" sz="2800"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Ròng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rã</a:t>
            </a:r>
            <a:r>
              <a:rPr lang="en-US" sz="2800" b="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tục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quyết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giằng</a:t>
            </a:r>
            <a:r>
              <a:rPr lang="en-US" sz="2800" dirty="0">
                <a:latin typeface="Times New Roman" panose="02020603050405020304" pitchFamily="18" charset="0"/>
                <a:ea typeface="Calibri" panose="020F0502020204030204" pitchFamily="34" charset="0"/>
              </a:rPr>
              <a:t> co, </a:t>
            </a:r>
            <a:r>
              <a:rPr lang="en-US" sz="2800" dirty="0" err="1">
                <a:latin typeface="Times New Roman" panose="02020603050405020304" pitchFamily="18" charset="0"/>
                <a:ea typeface="Calibri" panose="020F0502020204030204" pitchFamily="34" charset="0"/>
              </a:rPr>
              <a:t>căng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kéo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giao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giữa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Thủy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Tinh</a:t>
            </a:r>
            <a:r>
              <a:rPr lang="en-US" sz="2800" dirty="0">
                <a:latin typeface="Times New Roman" panose="02020603050405020304" pitchFamily="18" charset="0"/>
                <a:ea typeface="Calibri" panose="020F0502020204030204" pitchFamily="34" charset="0"/>
              </a:rPr>
              <a:t>. </a:t>
            </a:r>
            <a:endParaRPr lang="en-US" sz="2800" b="1" dirty="0">
              <a:latin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Mãi</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96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3" name="Rectangle 2"/>
          <p:cNvSpPr/>
          <p:nvPr/>
        </p:nvSpPr>
        <p:spPr>
          <a:xfrm>
            <a:off x="4501154" y="580787"/>
            <a:ext cx="3127779" cy="738664"/>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I. Nhắc lại lí thuyết</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60400" y="1340998"/>
            <a:ext cx="10858500" cy="4401205"/>
          </a:xfrm>
          <a:prstGeom prst="rect">
            <a:avLst/>
          </a:prstGeom>
        </p:spPr>
        <p:txBody>
          <a:bodyPr>
            <a:spAutoFit/>
          </a:bodyPr>
          <a:lstStyle/>
          <a:p>
            <a:pPr algn="just"/>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giải</a:t>
            </a:r>
            <a:r>
              <a:rPr lang="en-US" sz="2800" b="1" dirty="0">
                <a:latin typeface="Times New Roman" panose="02020603050405020304" pitchFamily="18" charset="0"/>
                <a:ea typeface="Calibri" panose="020F0502020204030204" pitchFamily="34" charset="0"/>
              </a:rPr>
              <a:t> n</a:t>
            </a:r>
            <a:r>
              <a:rPr lang="vi-VN" sz="2800" b="1" dirty="0">
                <a:latin typeface="Times New Roman" panose="02020603050405020304" pitchFamily="18" charset="0"/>
                <a:ea typeface="Calibri" panose="020F0502020204030204" pitchFamily="34" charset="0"/>
              </a:rPr>
              <a:t>ghĩa của từ ngữ</a:t>
            </a:r>
            <a:r>
              <a:rPr lang="vi-VN" sz="2800" b="1"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dùng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sau</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Cách</a:t>
            </a:r>
            <a:r>
              <a:rPr lang="en-US" sz="2800" b="1" dirty="0">
                <a:solidFill>
                  <a:srgbClr val="000000"/>
                </a:solidFill>
                <a:latin typeface="Times New Roman" panose="02020603050405020304" pitchFamily="18" charset="0"/>
                <a:ea typeface="Calibri" panose="020F0502020204030204" pitchFamily="34" charset="0"/>
              </a:rPr>
              <a:t> 1: </a:t>
            </a:r>
            <a:r>
              <a:rPr lang="en-US" sz="2800" dirty="0" err="1">
                <a:solidFill>
                  <a:srgbClr val="000000"/>
                </a:solidFill>
                <a:latin typeface="Times New Roman" panose="02020603050405020304" pitchFamily="18" charset="0"/>
                <a:ea typeface="Calibri" panose="020F0502020204030204" pitchFamily="34" charset="0"/>
              </a:rPr>
              <a:t>Tra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điển</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Cách</a:t>
            </a:r>
            <a:r>
              <a:rPr lang="en-US" sz="2800" b="1" dirty="0">
                <a:solidFill>
                  <a:srgbClr val="000000"/>
                </a:solidFill>
                <a:latin typeface="Times New Roman" panose="02020603050405020304" pitchFamily="18" charset="0"/>
                <a:ea typeface="Calibri" panose="020F0502020204030204" pitchFamily="34" charset="0"/>
              </a:rPr>
              <a:t> 2: </a:t>
            </a:r>
            <a:r>
              <a:rPr lang="en-US" sz="2800" dirty="0" err="1">
                <a:solidFill>
                  <a:srgbClr val="000000"/>
                </a:solidFill>
                <a:latin typeface="Times New Roman" panose="02020603050405020304" pitchFamily="18" charset="0"/>
                <a:ea typeface="Calibri" panose="020F0502020204030204" pitchFamily="34" charset="0"/>
              </a:rPr>
              <a:t>Dựa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yếu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ngữ</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đoán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nghĩa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nó</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gia</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err="1">
                <a:solidFill>
                  <a:srgbClr val="000000"/>
                </a:solidFill>
                <a:latin typeface="Times New Roman" panose="02020603050405020304" pitchFamily="18" charset="0"/>
                <a:ea typeface="Calibri" panose="020F0502020204030204" pitchFamily="34" charset="0"/>
              </a:rPr>
              <a:t>tài</a:t>
            </a:r>
            <a:r>
              <a:rPr lang="en-US" sz="2800" i="1" dirty="0">
                <a:solidFill>
                  <a:srgbClr val="000000"/>
                </a:solidFill>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r>
              <a:rPr lang="en-US" sz="2800" b="1"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gia</a:t>
            </a:r>
            <a:r>
              <a:rPr lang="vi-VN" sz="2800" dirty="0">
                <a:latin typeface="Times New Roman" panose="02020603050405020304" pitchFamily="18" charset="0"/>
                <a:ea typeface="Calibri" panose="020F0502020204030204" pitchFamily="34" charset="0"/>
              </a:rPr>
              <a:t> là nhà,</a:t>
            </a:r>
            <a:endParaRPr lang="en-US"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tài</a:t>
            </a:r>
            <a:r>
              <a:rPr lang="vi-VN" sz="2800" dirty="0">
                <a:latin typeface="Times New Roman" panose="02020603050405020304" pitchFamily="18" charset="0"/>
                <a:ea typeface="Calibri" panose="020F0502020204030204" pitchFamily="34" charset="0"/>
              </a:rPr>
              <a:t> là của </a:t>
            </a:r>
            <a:r>
              <a:rPr lang="vi-VN" sz="2800" dirty="0" smtClean="0">
                <a:latin typeface="Times New Roman" panose="02020603050405020304" pitchFamily="18" charset="0"/>
                <a:ea typeface="Calibri" panose="020F0502020204030204" pitchFamily="34" charset="0"/>
              </a:rPr>
              <a:t>cải</a:t>
            </a:r>
            <a:r>
              <a:rPr lang="vi-VN" sz="2800" dirty="0">
                <a:solidFill>
                  <a:srgbClr val="444444"/>
                </a:solidFill>
                <a:ea typeface="Calibri" panose="020F0502020204030204" pitchFamily="34" charset="0"/>
              </a:rPr>
              <a:t/>
            </a:r>
            <a:br>
              <a:rPr lang="vi-VN" sz="2800" dirty="0">
                <a:solidFill>
                  <a:srgbClr val="444444"/>
                </a:solidFill>
                <a:ea typeface="Calibri" panose="020F0502020204030204" pitchFamily="34" charset="0"/>
              </a:rPr>
            </a:br>
            <a:r>
              <a:rPr lang="en-US" sz="2800" dirty="0">
                <a:solidFill>
                  <a:srgbClr val="000000"/>
                </a:solidFill>
                <a:latin typeface="Times New Roman" panose="02020603050405020304" pitchFamily="18" charset="0"/>
                <a:ea typeface="Calibri" panose="020F0502020204030204" pitchFamily="34" charset="0"/>
                <a:sym typeface="Wingdings" panose="05000000000000000000" pitchFamily="2" charset="2"/>
              </a:rPr>
              <a:t></a:t>
            </a:r>
            <a:r>
              <a:rPr lang="en-US" sz="2800" b="1" dirty="0" err="1">
                <a:solidFill>
                  <a:srgbClr val="000000"/>
                </a:solidFill>
                <a:latin typeface="Times New Roman" panose="02020603050405020304" pitchFamily="18" charset="0"/>
                <a:ea typeface="Calibri" panose="020F0502020204030204" pitchFamily="34" charset="0"/>
              </a:rPr>
              <a:t>gia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tài</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riêng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hay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đình</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r>
              <a:rPr lang="en-US" sz="2800" b="1" dirty="0">
                <a:solidFill>
                  <a:srgbClr val="000000"/>
                </a:solidFill>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Đ</a:t>
            </a:r>
            <a:r>
              <a:rPr lang="vi-VN" sz="2800" dirty="0">
                <a:latin typeface="Times New Roman" panose="02020603050405020304" pitchFamily="18" charset="0"/>
                <a:ea typeface="Calibri" panose="020F0502020204030204" pitchFamily="34" charset="0"/>
              </a:rPr>
              <a:t>ể giải thích nghĩa của từ ngữ trong câu, đoạn văn, nên dựa vào các từ ngữ xung quanh</a:t>
            </a:r>
            <a:r>
              <a:rPr lang="vi-VN" sz="2800" b="1"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4453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3" name="Rectangle 2"/>
          <p:cNvSpPr/>
          <p:nvPr/>
        </p:nvSpPr>
        <p:spPr>
          <a:xfrm>
            <a:off x="4620613" y="591870"/>
            <a:ext cx="312777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 Nhắc lại lí thuyết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1439922"/>
            <a:ext cx="10858500" cy="3697166"/>
          </a:xfrm>
          <a:prstGeom prst="rect">
            <a:avLst/>
          </a:prstGeom>
        </p:spPr>
        <p:txBody>
          <a:bodyPr>
            <a:spAutoFit/>
          </a:bodyPr>
          <a:lstStyle/>
          <a:p>
            <a:pPr algn="just">
              <a:lnSpc>
                <a:spcPct val="150000"/>
              </a:lnSpc>
            </a:pPr>
            <a:r>
              <a:rPr lang="en-US" sz="3200" b="1" dirty="0" err="1">
                <a:solidFill>
                  <a:srgbClr val="000000"/>
                </a:solidFill>
                <a:latin typeface="Times New Roman" panose="02020603050405020304" pitchFamily="18" charset="0"/>
                <a:ea typeface="Calibri" panose="020F0502020204030204" pitchFamily="34" charset="0"/>
              </a:rPr>
              <a:t>Ví</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a:solidFill>
                  <a:srgbClr val="000000"/>
                </a:solidFill>
                <a:latin typeface="Times New Roman" panose="02020603050405020304" pitchFamily="18" charset="0"/>
                <a:ea typeface="Calibri" panose="020F0502020204030204" pitchFamily="34" charset="0"/>
              </a:rPr>
              <a:t>dụ</a:t>
            </a:r>
            <a:r>
              <a:rPr lang="en-US" sz="3200" b="1" dirty="0">
                <a:solidFill>
                  <a:srgbClr val="000000"/>
                </a:solidFill>
                <a:latin typeface="Times New Roman" panose="02020603050405020304" pitchFamily="18" charset="0"/>
                <a:ea typeface="Calibri" panose="020F0502020204030204" pitchFamily="34" charset="0"/>
              </a:rPr>
              <a:t>: “</a:t>
            </a:r>
            <a:r>
              <a:rPr lang="vi-VN" sz="3200" i="1" dirty="0">
                <a:latin typeface="Times New Roman" panose="02020603050405020304" pitchFamily="18" charset="0"/>
                <a:ea typeface="Calibri" panose="020F0502020204030204" pitchFamily="34" charset="0"/>
              </a:rPr>
              <a:t>Hai bên đánh nhau </a:t>
            </a:r>
            <a:r>
              <a:rPr lang="vi-VN" sz="3200" b="1" i="1" dirty="0">
                <a:latin typeface="Times New Roman" panose="02020603050405020304" pitchFamily="18" charset="0"/>
                <a:ea typeface="Calibri" panose="020F0502020204030204" pitchFamily="34" charset="0"/>
              </a:rPr>
              <a:t>ròng rã</a:t>
            </a:r>
            <a:r>
              <a:rPr lang="vi-VN" sz="3200" i="1" dirty="0">
                <a:latin typeface="Times New Roman" panose="02020603050405020304" pitchFamily="18" charset="0"/>
                <a:ea typeface="Calibri" panose="020F0502020204030204" pitchFamily="34" charset="0"/>
              </a:rPr>
              <a:t> suốt mấy tháng trời, cuối cùng Sơn Tinh vẫn vững vàng mà sức Thủy Tinh thì đã kiệt.”</a:t>
            </a:r>
            <a:endParaRPr lang="en-US" sz="3200" dirty="0">
              <a:latin typeface="Times New Roman" panose="02020603050405020304" pitchFamily="18" charset="0"/>
              <a:ea typeface="Calibri" panose="020F0502020204030204" pitchFamily="34" charset="0"/>
            </a:endParaRPr>
          </a:p>
          <a:p>
            <a:pPr algn="just">
              <a:lnSpc>
                <a:spcPct val="150000"/>
              </a:lnSpc>
            </a:pP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Nghĩa</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của</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từ</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ròng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rã</a:t>
            </a:r>
            <a:r>
              <a:rPr lang="en-US" sz="3200" i="1"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dựa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xung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quanh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như</a:t>
            </a:r>
            <a:r>
              <a:rPr lang="en-US" sz="3200" dirty="0">
                <a:latin typeface="Times New Roman" panose="02020603050405020304" pitchFamily="18" charset="0"/>
                <a:ea typeface="Calibri" panose="020F0502020204030204" pitchFamily="34" charset="0"/>
              </a:rPr>
              <a:t> </a:t>
            </a:r>
            <a:r>
              <a:rPr lang="en-US" sz="3200" i="1" dirty="0">
                <a:latin typeface="Times New Roman" panose="02020603050405020304" pitchFamily="18" charset="0"/>
                <a:ea typeface="Calibri" panose="020F0502020204030204" pitchFamily="34" charset="0"/>
              </a:rPr>
              <a:t>“</a:t>
            </a:r>
            <a:r>
              <a:rPr lang="en-US" sz="3200" i="1" dirty="0" err="1">
                <a:latin typeface="Times New Roman" panose="02020603050405020304" pitchFamily="18" charset="0"/>
                <a:ea typeface="Calibri" panose="020F0502020204030204" pitchFamily="34" charset="0"/>
              </a:rPr>
              <a:t>suốt</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mấy</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tháng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trời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cuối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cùng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đã</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kiệt</a:t>
            </a:r>
            <a:r>
              <a:rPr lang="en-US" sz="3200" i="1"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để</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suy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nghĩa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ròng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rã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tục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kéo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dai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rồi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mới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thúc</a:t>
            </a:r>
            <a:r>
              <a:rPr lang="en-US" sz="3200" dirty="0">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83583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algn="just">
              <a:lnSpc>
                <a:spcPct val="150000"/>
              </a:lnSpc>
              <a:spcAft>
                <a:spcPts val="0"/>
              </a:spcAft>
              <a:tabLst>
                <a:tab pos="2110105" algn="l"/>
              </a:tabLst>
            </a:pPr>
            <a:r>
              <a:rPr lang="pt-BR" sz="3200" b="1" dirty="0">
                <a:solidFill>
                  <a:srgbClr val="0000FF"/>
                </a:solidFill>
                <a:latin typeface="Times New Roman" panose="02020603050405020304" pitchFamily="18" charset="0"/>
                <a:ea typeface="MS Mincho"/>
              </a:rPr>
              <a:t>II. Thực hành</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82688" y="1475419"/>
            <a:ext cx="2092176"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MS Mincho"/>
              </a:rPr>
              <a:t>Bài  1/tr 30: </a:t>
            </a:r>
            <a:endParaRPr lang="en-US" sz="2800" dirty="0"/>
          </a:p>
        </p:txBody>
      </p:sp>
      <p:sp>
        <p:nvSpPr>
          <p:cNvPr id="9" name="Rectangle 8"/>
          <p:cNvSpPr/>
          <p:nvPr/>
        </p:nvSpPr>
        <p:spPr>
          <a:xfrm>
            <a:off x="4520150" y="1230274"/>
            <a:ext cx="3139001" cy="661207"/>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Phiếu học tập số 01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780609624"/>
              </p:ext>
            </p:extLst>
          </p:nvPr>
        </p:nvGraphicFramePr>
        <p:xfrm>
          <a:off x="660399" y="2020070"/>
          <a:ext cx="10858501" cy="3901440"/>
        </p:xfrm>
        <a:graphic>
          <a:graphicData uri="http://schemas.openxmlformats.org/drawingml/2006/table">
            <a:tbl>
              <a:tblPr firstRow="1" firstCol="1" bandRow="1" bandCol="1"/>
              <a:tblGrid>
                <a:gridCol w="1075135">
                  <a:extLst>
                    <a:ext uri="{9D8B030D-6E8A-4147-A177-3AD203B41FA5}">
                      <a16:colId xmlns:a16="http://schemas.microsoft.com/office/drawing/2014/main" val="3589442936"/>
                    </a:ext>
                  </a:extLst>
                </a:gridCol>
                <a:gridCol w="2317352">
                  <a:extLst>
                    <a:ext uri="{9D8B030D-6E8A-4147-A177-3AD203B41FA5}">
                      <a16:colId xmlns:a16="http://schemas.microsoft.com/office/drawing/2014/main" val="3461519743"/>
                    </a:ext>
                  </a:extLst>
                </a:gridCol>
                <a:gridCol w="2573423">
                  <a:extLst>
                    <a:ext uri="{9D8B030D-6E8A-4147-A177-3AD203B41FA5}">
                      <a16:colId xmlns:a16="http://schemas.microsoft.com/office/drawing/2014/main" val="2113558227"/>
                    </a:ext>
                  </a:extLst>
                </a:gridCol>
                <a:gridCol w="2575239">
                  <a:extLst>
                    <a:ext uri="{9D8B030D-6E8A-4147-A177-3AD203B41FA5}">
                      <a16:colId xmlns:a16="http://schemas.microsoft.com/office/drawing/2014/main" val="726161822"/>
                    </a:ext>
                  </a:extLst>
                </a:gridCol>
                <a:gridCol w="2317352">
                  <a:extLst>
                    <a:ext uri="{9D8B030D-6E8A-4147-A177-3AD203B41FA5}">
                      <a16:colId xmlns:a16="http://schemas.microsoft.com/office/drawing/2014/main" val="2761790781"/>
                    </a:ext>
                  </a:extLst>
                </a:gridCol>
              </a:tblGrid>
              <a:tr h="0">
                <a:tc>
                  <a:txBody>
                    <a:bodyPr/>
                    <a:lstStyle/>
                    <a:p>
                      <a:pPr algn="just">
                        <a:spcAft>
                          <a:spcPts val="0"/>
                        </a:spcAft>
                      </a:pPr>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en-US" sz="3200" dirty="0" err="1">
                          <a:effectLst/>
                          <a:latin typeface="Times New Roman" panose="02020603050405020304" pitchFamily="18" charset="0"/>
                          <a:ea typeface="Times New Roman" panose="02020603050405020304" pitchFamily="18" charset="0"/>
                        </a:rPr>
                        <a:t>Stt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Yếu tố Hán Việt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Nghĩa của yếu tố Hán Việt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Từ Hán Việt (</a:t>
                      </a:r>
                      <a:r>
                        <a:rPr lang="en-US" sz="3200" i="1">
                          <a:effectLst/>
                          <a:latin typeface="Times New Roman" panose="02020603050405020304" pitchFamily="18" charset="0"/>
                          <a:ea typeface="Times New Roman" panose="02020603050405020304" pitchFamily="18" charset="0"/>
                        </a:rPr>
                        <a:t>gia</a:t>
                      </a:r>
                      <a:r>
                        <a:rPr lang="en-US" sz="32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Nghĩa của từ Hán Việt (</a:t>
                      </a:r>
                      <a:r>
                        <a:rPr lang="en-US" sz="3200" i="1">
                          <a:effectLst/>
                          <a:latin typeface="Times New Roman" panose="02020603050405020304" pitchFamily="18" charset="0"/>
                          <a:ea typeface="Times New Roman" panose="02020603050405020304" pitchFamily="18" charset="0"/>
                        </a:rPr>
                        <a:t>gia</a:t>
                      </a:r>
                      <a:r>
                        <a:rPr lang="en-US" sz="32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extLst>
                  <a:ext uri="{0D108BD9-81ED-4DB2-BD59-A6C34878D82A}">
                    <a16:rowId xmlns:a16="http://schemas.microsoft.com/office/drawing/2014/main" val="3812670202"/>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err="1">
                          <a:effectLst/>
                          <a:latin typeface="Times New Roman" panose="02020603050405020304" pitchFamily="18" charset="0"/>
                          <a:ea typeface="Times New Roman" panose="02020603050405020304" pitchFamily="18" charset="0"/>
                        </a:rPr>
                        <a:t>tiên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gia tiên</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125002"/>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err="1">
                          <a:effectLst/>
                          <a:latin typeface="Times New Roman" panose="02020603050405020304" pitchFamily="18" charset="0"/>
                          <a:ea typeface="Times New Roman" panose="02020603050405020304" pitchFamily="18" charset="0"/>
                        </a:rPr>
                        <a:t>truyền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gia truyền</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31507"/>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err="1">
                          <a:effectLst/>
                          <a:latin typeface="Times New Roman" panose="02020603050405020304" pitchFamily="18" charset="0"/>
                          <a:ea typeface="Times New Roman" panose="02020603050405020304" pitchFamily="18" charset="0"/>
                        </a:rPr>
                        <a:t>cảnh</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gia cảnh</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370738"/>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sản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gia sản</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211455"/>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súc</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err="1">
                          <a:effectLst/>
                          <a:latin typeface="Times New Roman" panose="02020603050405020304" pitchFamily="18" charset="0"/>
                          <a:ea typeface="Times New Roman" panose="02020603050405020304" pitchFamily="18" charset="0"/>
                        </a:rPr>
                        <a:t>gia</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súc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0428840"/>
                  </a:ext>
                </a:extLst>
              </a:tr>
            </a:tbl>
          </a:graphicData>
        </a:graphic>
      </p:graphicFrame>
      <p:sp>
        <p:nvSpPr>
          <p:cNvPr id="3" name="Rectangle 2"/>
          <p:cNvSpPr/>
          <p:nvPr/>
        </p:nvSpPr>
        <p:spPr>
          <a:xfrm>
            <a:off x="429622" y="831241"/>
            <a:ext cx="2635658" cy="738664"/>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1. Nghĩa của từ:</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8737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914649" y="6326984"/>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715625146"/>
              </p:ext>
            </p:extLst>
          </p:nvPr>
        </p:nvGraphicFramePr>
        <p:xfrm>
          <a:off x="660399" y="1300162"/>
          <a:ext cx="10858501" cy="4754880"/>
        </p:xfrm>
        <a:graphic>
          <a:graphicData uri="http://schemas.openxmlformats.org/drawingml/2006/table">
            <a:tbl>
              <a:tblPr firstRow="1" firstCol="1" bandRow="1" bandCol="1"/>
              <a:tblGrid>
                <a:gridCol w="690020">
                  <a:extLst>
                    <a:ext uri="{9D8B030D-6E8A-4147-A177-3AD203B41FA5}">
                      <a16:colId xmlns:a16="http://schemas.microsoft.com/office/drawing/2014/main" val="1755339630"/>
                    </a:ext>
                  </a:extLst>
                </a:gridCol>
                <a:gridCol w="1235619">
                  <a:extLst>
                    <a:ext uri="{9D8B030D-6E8A-4147-A177-3AD203B41FA5}">
                      <a16:colId xmlns:a16="http://schemas.microsoft.com/office/drawing/2014/main" val="2744587962"/>
                    </a:ext>
                  </a:extLst>
                </a:gridCol>
                <a:gridCol w="2014537">
                  <a:extLst>
                    <a:ext uri="{9D8B030D-6E8A-4147-A177-3AD203B41FA5}">
                      <a16:colId xmlns:a16="http://schemas.microsoft.com/office/drawing/2014/main" val="526303378"/>
                    </a:ext>
                  </a:extLst>
                </a:gridCol>
                <a:gridCol w="1638269">
                  <a:extLst>
                    <a:ext uri="{9D8B030D-6E8A-4147-A177-3AD203B41FA5}">
                      <a16:colId xmlns:a16="http://schemas.microsoft.com/office/drawing/2014/main" val="4199935563"/>
                    </a:ext>
                  </a:extLst>
                </a:gridCol>
                <a:gridCol w="5280056">
                  <a:extLst>
                    <a:ext uri="{9D8B030D-6E8A-4147-A177-3AD203B41FA5}">
                      <a16:colId xmlns:a16="http://schemas.microsoft.com/office/drawing/2014/main" val="359757362"/>
                    </a:ext>
                  </a:extLst>
                </a:gridCol>
              </a:tblGrid>
              <a:tr h="0">
                <a:tc>
                  <a:txBody>
                    <a:bodyPr/>
                    <a:lstStyle/>
                    <a:p>
                      <a:pPr algn="just">
                        <a:spcAft>
                          <a:spcPts val="0"/>
                        </a:spcAft>
                      </a:pPr>
                      <a:r>
                        <a:rPr lang="vi-VN"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dirty="0" err="1">
                          <a:effectLst/>
                          <a:latin typeface="Times New Roman" panose="02020603050405020304" pitchFamily="18" charset="0"/>
                          <a:ea typeface="Times New Roman" panose="02020603050405020304" pitchFamily="18" charset="0"/>
                        </a:rPr>
                        <a:t>Stt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Yếu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Việt</a:t>
                      </a:r>
                      <a:r>
                        <a:rPr lang="en-US" sz="2400" dirty="0">
                          <a:effectLst/>
                          <a:latin typeface="Times New Roman" panose="02020603050405020304" pitchFamily="18" charset="0"/>
                          <a:ea typeface="Times New Roman" panose="02020603050405020304" pitchFamily="18" charset="0"/>
                        </a:rPr>
                        <a:t>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rPr>
                        <a:t>Nghĩa của yếu tố Hán Việt 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rPr>
                        <a:t>Từ Hán Việt (</a:t>
                      </a:r>
                      <a:r>
                        <a:rPr lang="en-US" sz="2400" i="1">
                          <a:effectLst/>
                          <a:latin typeface="Times New Roman" panose="02020603050405020304" pitchFamily="18" charset="0"/>
                          <a:ea typeface="Times New Roman" panose="02020603050405020304" pitchFamily="18" charset="0"/>
                        </a:rPr>
                        <a:t>gia</a:t>
                      </a:r>
                      <a:r>
                        <a:rPr lang="en-US" sz="24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just">
                        <a:spcAft>
                          <a:spcPts val="0"/>
                        </a:spcAft>
                      </a:pPr>
                      <a:r>
                        <a:rPr lang="en-US" sz="2400">
                          <a:effectLst/>
                          <a:latin typeface="Times New Roman" panose="02020603050405020304" pitchFamily="18" charset="0"/>
                          <a:ea typeface="Times New Roman" panose="02020603050405020304" pitchFamily="18" charset="0"/>
                        </a:rPr>
                        <a:t>Nghĩa của từ Hán Việt (</a:t>
                      </a:r>
                      <a:r>
                        <a:rPr lang="en-US" sz="2400" i="1">
                          <a:effectLst/>
                          <a:latin typeface="Times New Roman" panose="02020603050405020304" pitchFamily="18" charset="0"/>
                          <a:ea typeface="Times New Roman" panose="02020603050405020304" pitchFamily="18" charset="0"/>
                        </a:rPr>
                        <a:t>gia</a:t>
                      </a:r>
                      <a:r>
                        <a:rPr lang="en-US" sz="240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extLst>
                  <a:ext uri="{0D108BD9-81ED-4DB2-BD59-A6C34878D82A}">
                    <a16:rowId xmlns:a16="http://schemas.microsoft.com/office/drawing/2014/main" val="3368724780"/>
                  </a:ext>
                </a:extLst>
              </a:tr>
              <a:tr h="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tiên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sớm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tiên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Tổ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80919867"/>
                  </a:ext>
                </a:extLst>
              </a:tr>
              <a:tr h="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truyền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trao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giao</a:t>
                      </a:r>
                      <a:r>
                        <a:rPr lang="en-US" sz="24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truyền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chuyển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truyền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rPr>
                        <a:t> qua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thế</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27119152"/>
                  </a:ext>
                </a:extLst>
              </a:tr>
              <a:tr h="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cảnh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nhìn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cảnh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Hoàn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00981909"/>
                  </a:ext>
                </a:extLst>
              </a:tr>
              <a:tr h="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sản</a:t>
                      </a:r>
                      <a:r>
                        <a:rPr lang="en-US" sz="2400" i="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cải</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sản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27138486"/>
                  </a:ext>
                </a:extLst>
              </a:tr>
              <a:tr h="0">
                <a:tc>
                  <a:txBody>
                    <a:bodyPr/>
                    <a:lstStyle/>
                    <a:p>
                      <a:pPr algn="just">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súc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chó</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just">
                        <a:spcAft>
                          <a:spcPts val="0"/>
                        </a:spcAft>
                      </a:pP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súc</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spcAft>
                          <a:spcPts val="0"/>
                        </a:spcAft>
                      </a:pP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thú</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nuôi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bò</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dê</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đình</a:t>
                      </a: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79232121"/>
                  </a:ext>
                </a:extLst>
              </a:tr>
            </a:tbl>
          </a:graphicData>
        </a:graphic>
      </p:graphicFrame>
    </p:spTree>
    <p:extLst>
      <p:ext uri="{BB962C8B-B14F-4D97-AF65-F5344CB8AC3E}">
        <p14:creationId xmlns:p14="http://schemas.microsoft.com/office/powerpoint/2010/main" val="14715451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65292" y="1105196"/>
            <a:ext cx="2002408"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MS Mincho"/>
              </a:rPr>
              <a:t>Bài 2/tr 30: </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1090675309"/>
              </p:ext>
            </p:extLst>
          </p:nvPr>
        </p:nvGraphicFramePr>
        <p:xfrm>
          <a:off x="609600" y="1788729"/>
          <a:ext cx="10858500" cy="4732141"/>
        </p:xfrm>
        <a:graphic>
          <a:graphicData uri="http://schemas.openxmlformats.org/drawingml/2006/table">
            <a:tbl>
              <a:tblPr firstRow="1" firstCol="1" bandRow="1" bandCol="1"/>
              <a:tblGrid>
                <a:gridCol w="7721626">
                  <a:extLst>
                    <a:ext uri="{9D8B030D-6E8A-4147-A177-3AD203B41FA5}">
                      <a16:colId xmlns:a16="http://schemas.microsoft.com/office/drawing/2014/main" val="3953428127"/>
                    </a:ext>
                  </a:extLst>
                </a:gridCol>
                <a:gridCol w="1619224">
                  <a:extLst>
                    <a:ext uri="{9D8B030D-6E8A-4147-A177-3AD203B41FA5}">
                      <a16:colId xmlns:a16="http://schemas.microsoft.com/office/drawing/2014/main" val="3243787218"/>
                    </a:ext>
                  </a:extLst>
                </a:gridCol>
                <a:gridCol w="1517650">
                  <a:extLst>
                    <a:ext uri="{9D8B030D-6E8A-4147-A177-3AD203B41FA5}">
                      <a16:colId xmlns:a16="http://schemas.microsoft.com/office/drawing/2014/main" val="1999895302"/>
                    </a:ext>
                  </a:extLst>
                </a:gridCol>
              </a:tblGrid>
              <a:tr h="569807">
                <a:tc>
                  <a:txBody>
                    <a:bodyPr/>
                    <a:lstStyle/>
                    <a:p>
                      <a:pPr algn="ctr">
                        <a:spcAft>
                          <a:spcPts val="0"/>
                        </a:spcAft>
                      </a:pPr>
                      <a:r>
                        <a:rPr lang="en-US" sz="2000" dirty="0" err="1">
                          <a:effectLst/>
                          <a:latin typeface="Times New Roman" panose="02020603050405020304" pitchFamily="18" charset="0"/>
                          <a:ea typeface="Times New Roman" panose="02020603050405020304" pitchFamily="18" charset="0"/>
                        </a:rPr>
                        <a:t>Đoạn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trích</a:t>
                      </a:r>
                      <a:endParaRPr lang="en-US" sz="20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endParaRPr lang="en-US" sz="20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n-US" sz="2000" dirty="0" err="1">
                          <a:effectLst/>
                          <a:latin typeface="Times New Roman" panose="02020603050405020304" pitchFamily="18" charset="0"/>
                          <a:ea typeface="Times New Roman" panose="02020603050405020304" pitchFamily="18" charset="0"/>
                        </a:rPr>
                        <a:t>Nghĩa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ngữ</a:t>
                      </a:r>
                      <a:endParaRPr lang="en-US" sz="20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3325809439"/>
                  </a:ext>
                </a:extLst>
              </a:tr>
              <a:tr h="709037">
                <a:tc>
                  <a:txBody>
                    <a:bodyPr/>
                    <a:lstStyle/>
                    <a:p>
                      <a:pPr marL="368300" indent="-165100" algn="just">
                        <a:lnSpc>
                          <a:spcPct val="134000"/>
                        </a:lnSpc>
                        <a:spcAft>
                          <a:spcPts val="0"/>
                        </a:spcAft>
                        <a:tabLst>
                          <a:tab pos="871855"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Trăn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trăn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dirty="0" err="1">
                          <a:effectLst/>
                          <a:latin typeface="Times New Roman" panose="02020603050405020304" pitchFamily="18" charset="0"/>
                          <a:ea typeface="Times New Roman" panose="02020603050405020304" pitchFamily="18" charset="0"/>
                        </a:rPr>
                        <a:t>hiện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nguyên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hình</a:t>
                      </a:r>
                      <a:endParaRPr lang="en-US" sz="18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dirty="0">
                          <a:effectLst/>
                          <a:latin typeface="Times New Roman" panose="02020603050405020304" pitchFamily="18" charset="0"/>
                          <a:ea typeface="Times New Roman" panose="02020603050405020304" pitchFamily="18" charset="0"/>
                        </a:rPr>
                        <a:t> </a:t>
                      </a: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507720"/>
                  </a:ext>
                </a:extLst>
              </a:tr>
              <a:tr h="945382">
                <a:tc>
                  <a:txBody>
                    <a:bodyPr/>
                    <a:lstStyle/>
                    <a:p>
                      <a:pPr marL="368300" indent="-165100" algn="just">
                        <a:lnSpc>
                          <a:spcPct val="134000"/>
                        </a:lnSpc>
                        <a:spcAft>
                          <a:spcPts val="0"/>
                        </a:spcAft>
                        <a:tabLst>
                          <a:tab pos="871855" algn="l"/>
                        </a:tabLst>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trăn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lang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trộm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quăng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gốc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vu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vạ</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Thạch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ngục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dirty="0">
                          <a:effectLst/>
                          <a:latin typeface="Times New Roman" panose="02020603050405020304" pitchFamily="18" charset="0"/>
                          <a:ea typeface="Times New Roman" panose="02020603050405020304" pitchFamily="18" charset="0"/>
                        </a:rPr>
                        <a:t>vu </a:t>
                      </a:r>
                      <a:r>
                        <a:rPr lang="en-US" sz="1800" b="1" dirty="0" err="1">
                          <a:effectLst/>
                          <a:latin typeface="Times New Roman" panose="02020603050405020304" pitchFamily="18" charset="0"/>
                          <a:ea typeface="Times New Roman" panose="02020603050405020304" pitchFamily="18" charset="0"/>
                        </a:rPr>
                        <a:t>vạ</a:t>
                      </a:r>
                      <a:endParaRPr lang="en-US" sz="18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dirty="0">
                          <a:effectLst/>
                          <a:latin typeface="Times New Roman" panose="02020603050405020304" pitchFamily="18" charset="0"/>
                          <a:ea typeface="Times New Roman" panose="02020603050405020304" pitchFamily="18" charset="0"/>
                        </a:rPr>
                        <a:t> </a:t>
                      </a: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672798"/>
                  </a:ext>
                </a:extLst>
              </a:tr>
              <a:tr h="945382">
                <a:tc>
                  <a:txBody>
                    <a:bodyPr/>
                    <a:lstStyle/>
                    <a:p>
                      <a:pPr marL="368300" indent="-165100" algn="just">
                        <a:lnSpc>
                          <a:spcPct val="134000"/>
                        </a:lnSpc>
                        <a:spcAft>
                          <a:spcPts val="0"/>
                        </a:spcAft>
                        <a:tabLst>
                          <a:tab pos="871855" algn="l"/>
                        </a:tabLs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c. Mọi người bấy giờ mới hiểu ra tất cả sự thật. Vua sai bắt giam hai mẹ con Lý Thông lại giao cho Thạch Sanh xét xử. Chàng </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rộng lượng </a:t>
                      </a: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tha thứ cho chúng về quê làm ăn.</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dirty="0" err="1">
                          <a:effectLst/>
                          <a:latin typeface="Times New Roman" panose="02020603050405020304" pitchFamily="18" charset="0"/>
                          <a:ea typeface="Times New Roman" panose="02020603050405020304" pitchFamily="18" charset="0"/>
                        </a:rPr>
                        <a:t>rộng</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lượng</a:t>
                      </a:r>
                      <a:endParaRPr lang="en-US" sz="18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dirty="0">
                          <a:effectLst/>
                          <a:latin typeface="Times New Roman" panose="02020603050405020304" pitchFamily="18" charset="0"/>
                          <a:ea typeface="Times New Roman" panose="02020603050405020304" pitchFamily="18" charset="0"/>
                        </a:rPr>
                        <a:t> </a:t>
                      </a: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3626400"/>
                  </a:ext>
                </a:extLst>
              </a:tr>
              <a:tr h="1181728">
                <a:tc>
                  <a:txBody>
                    <a:bodyPr/>
                    <a:lstStyle/>
                    <a:p>
                      <a:pPr marL="368300" indent="-165100" algn="just">
                        <a:lnSpc>
                          <a:spcPct val="134000"/>
                        </a:lnSpc>
                        <a:spcAft>
                          <a:spcPts val="0"/>
                        </a:spcAft>
                        <a:tabLst>
                          <a:tab pos="871855" algn="l"/>
                        </a:tabLs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d. Thạch Sanh xin nhà vua đừng động binh. Chàng một mình cầm cây đàn ra trước quân giặc. Tiếng đàn của chàng vừa cất lẻn thì quân sĩ của mười tám nước </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bủn rủn </a:t>
                      </a: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tay chân, không còn nghĩ gì được tới chuyện đánh nhau nữa.</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800" b="1" dirty="0" err="1">
                          <a:effectLst/>
                          <a:latin typeface="Times New Roman" panose="02020603050405020304" pitchFamily="18" charset="0"/>
                          <a:ea typeface="Times New Roman" panose="02020603050405020304" pitchFamily="18" charset="0"/>
                        </a:rPr>
                        <a:t>bủn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rủn</a:t>
                      </a:r>
                      <a:endParaRPr lang="en-US" sz="1800" dirty="0">
                        <a:effectLst/>
                        <a:latin typeface="Times New Roman" panose="02020603050405020304" pitchFamily="18" charset="0"/>
                        <a:ea typeface="Times New Roman" panose="02020603050405020304" pitchFamily="18" charset="0"/>
                      </a:endParaRP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dirty="0">
                          <a:effectLst/>
                          <a:latin typeface="Times New Roman" panose="02020603050405020304" pitchFamily="18" charset="0"/>
                          <a:ea typeface="Times New Roman" panose="02020603050405020304" pitchFamily="18" charset="0"/>
                        </a:rPr>
                        <a:t> </a:t>
                      </a:r>
                    </a:p>
                  </a:txBody>
                  <a:tcPr marL="61051" marR="610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02244"/>
                  </a:ext>
                </a:extLst>
              </a:tr>
            </a:tbl>
          </a:graphicData>
        </a:graphic>
      </p:graphicFrame>
      <p:sp>
        <p:nvSpPr>
          <p:cNvPr id="7" name="Rectangle 6"/>
          <p:cNvSpPr/>
          <p:nvPr/>
        </p:nvSpPr>
        <p:spPr>
          <a:xfrm>
            <a:off x="4609917" y="1085674"/>
            <a:ext cx="2959465" cy="661207"/>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Phiếu học tập số 2</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16119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09600" y="1071921"/>
            <a:ext cx="10533589" cy="661207"/>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Bài 2/tr 30: </a:t>
            </a:r>
            <a:r>
              <a:rPr lang="pt-BR" sz="2800" b="1" dirty="0">
                <a:latin typeface="Times New Roman" panose="02020603050405020304" pitchFamily="18" charset="0"/>
                <a:ea typeface="MS Mincho"/>
              </a:rPr>
              <a:t>S</a:t>
            </a:r>
            <a:r>
              <a:rPr lang="en-US" sz="2800" dirty="0" err="1">
                <a:latin typeface="Times New Roman" panose="02020603050405020304" pitchFamily="18" charset="0"/>
                <a:ea typeface="Times New Roman" panose="02020603050405020304" pitchFamily="18" charset="0"/>
              </a:rPr>
              <a:t>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142301274"/>
              </p:ext>
            </p:extLst>
          </p:nvPr>
        </p:nvGraphicFramePr>
        <p:xfrm>
          <a:off x="660400" y="1814420"/>
          <a:ext cx="10858500" cy="4267200"/>
        </p:xfrm>
        <a:graphic>
          <a:graphicData uri="http://schemas.openxmlformats.org/drawingml/2006/table">
            <a:tbl>
              <a:tblPr firstRow="1" firstCol="1" bandRow="1" bandCol="1"/>
              <a:tblGrid>
                <a:gridCol w="2009879">
                  <a:extLst>
                    <a:ext uri="{9D8B030D-6E8A-4147-A177-3AD203B41FA5}">
                      <a16:colId xmlns:a16="http://schemas.microsoft.com/office/drawing/2014/main" val="954458182"/>
                    </a:ext>
                  </a:extLst>
                </a:gridCol>
                <a:gridCol w="2605112">
                  <a:extLst>
                    <a:ext uri="{9D8B030D-6E8A-4147-A177-3AD203B41FA5}">
                      <a16:colId xmlns:a16="http://schemas.microsoft.com/office/drawing/2014/main" val="837439996"/>
                    </a:ext>
                  </a:extLst>
                </a:gridCol>
                <a:gridCol w="6243509">
                  <a:extLst>
                    <a:ext uri="{9D8B030D-6E8A-4147-A177-3AD203B41FA5}">
                      <a16:colId xmlns:a16="http://schemas.microsoft.com/office/drawing/2014/main" val="2920592786"/>
                    </a:ext>
                  </a:extLst>
                </a:gridCol>
              </a:tblGrid>
              <a:tr h="0">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Đoạn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trích</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n-US" sz="2800" b="1" dirty="0" err="1">
                          <a:effectLst/>
                          <a:latin typeface="Times New Roman" panose="02020603050405020304" pitchFamily="18" charset="0"/>
                          <a:ea typeface="Times New Roman" panose="02020603050405020304" pitchFamily="18" charset="0"/>
                        </a:rPr>
                        <a:t>Nghĩa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223358539"/>
                  </a:ext>
                </a:extLst>
              </a:tr>
              <a:tr h="0">
                <a:tc>
                  <a:txBody>
                    <a:bodyPr/>
                    <a:lstStyle/>
                    <a:p>
                      <a:pPr marL="368300" indent="-165100" algn="just">
                        <a:lnSpc>
                          <a:spcPct val="134000"/>
                        </a:lnSpc>
                        <a:spcAft>
                          <a:spcPts val="0"/>
                        </a:spcAft>
                        <a:tabLst>
                          <a:tab pos="871855"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800" b="1" i="1" dirty="0" err="1">
                          <a:effectLst/>
                          <a:latin typeface="Times New Roman" panose="02020603050405020304" pitchFamily="18" charset="0"/>
                          <a:ea typeface="Times New Roman" panose="02020603050405020304" pitchFamily="18" charset="0"/>
                        </a:rPr>
                        <a:t>hiện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nguyên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192901"/>
                  </a:ext>
                </a:extLst>
              </a:tr>
              <a:tr h="0">
                <a:tc>
                  <a:txBody>
                    <a:bodyPr/>
                    <a:lstStyle/>
                    <a:p>
                      <a:pPr marL="368300" indent="-165100" algn="just">
                        <a:lnSpc>
                          <a:spcPct val="134000"/>
                        </a:lnSpc>
                        <a:spcAft>
                          <a:spcPts val="0"/>
                        </a:spcAft>
                        <a:tabLst>
                          <a:tab pos="871855"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a:effectLst/>
                          <a:latin typeface="Times New Roman" panose="02020603050405020304" pitchFamily="18" charset="0"/>
                          <a:ea typeface="Times New Roman" panose="02020603050405020304" pitchFamily="18" charset="0"/>
                        </a:rPr>
                        <a:t>vu </a:t>
                      </a:r>
                      <a:r>
                        <a:rPr lang="en-US" sz="2800" b="1" i="1" dirty="0" err="1">
                          <a:effectLst/>
                          <a:latin typeface="Times New Roman" panose="02020603050405020304" pitchFamily="18" charset="0"/>
                          <a:ea typeface="Times New Roman" panose="02020603050405020304" pitchFamily="18" charset="0"/>
                        </a:rPr>
                        <a:t>vạ</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Đổ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470971"/>
                  </a:ext>
                </a:extLst>
              </a:tr>
              <a:tr h="0">
                <a:tc>
                  <a:txBody>
                    <a:bodyPr/>
                    <a:lstStyle/>
                    <a:p>
                      <a:pPr marL="368300" indent="-165100" algn="just">
                        <a:lnSpc>
                          <a:spcPct val="134000"/>
                        </a:lnSpc>
                        <a:spcAft>
                          <a:spcPts val="0"/>
                        </a:spcAft>
                        <a:tabLst>
                          <a:tab pos="871855"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dirty="0" err="1">
                          <a:effectLst/>
                          <a:latin typeface="Times New Roman" panose="02020603050405020304" pitchFamily="18" charset="0"/>
                          <a:ea typeface="Times New Roman" panose="02020603050405020304" pitchFamily="18" charset="0"/>
                        </a:rPr>
                        <a:t>rộng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lượng</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Tấm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lầm</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060604"/>
                  </a:ext>
                </a:extLst>
              </a:tr>
              <a:tr h="0">
                <a:tc>
                  <a:txBody>
                    <a:bodyPr/>
                    <a:lstStyle/>
                    <a:p>
                      <a:pPr marL="368300" indent="-165100" algn="just">
                        <a:lnSpc>
                          <a:spcPct val="134000"/>
                        </a:lnSpc>
                        <a:spcAft>
                          <a:spcPts val="0"/>
                        </a:spcAft>
                        <a:tabLst>
                          <a:tab pos="871855"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effectLst/>
                          <a:latin typeface="Times New Roman" panose="02020603050405020304" pitchFamily="18" charset="0"/>
                          <a:ea typeface="Times New Roman" panose="02020603050405020304" pitchFamily="18" charset="0"/>
                        </a:rPr>
                        <a:t>bủn rủn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rPr>
                        <a:t>gân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399583"/>
                  </a:ext>
                </a:extLst>
              </a:tr>
            </a:tbl>
          </a:graphicData>
        </a:graphic>
      </p:graphicFrame>
    </p:spTree>
    <p:extLst>
      <p:ext uri="{BB962C8B-B14F-4D97-AF65-F5344CB8AC3E}">
        <p14:creationId xmlns:p14="http://schemas.microsoft.com/office/powerpoint/2010/main" val="1144053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65292" y="885825"/>
            <a:ext cx="2002408" cy="738664"/>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Bài 3/tr 31: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609917" y="1118978"/>
            <a:ext cx="2959465" cy="661207"/>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Phiếu học tập số 3</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024810272"/>
              </p:ext>
            </p:extLst>
          </p:nvPr>
        </p:nvGraphicFramePr>
        <p:xfrm>
          <a:off x="660400" y="1815905"/>
          <a:ext cx="10858500" cy="3901440"/>
        </p:xfrm>
        <a:graphic>
          <a:graphicData uri="http://schemas.openxmlformats.org/drawingml/2006/table">
            <a:tbl>
              <a:tblPr firstRow="1" firstCol="1" bandRow="1" bandCol="1"/>
              <a:tblGrid>
                <a:gridCol w="1307568">
                  <a:extLst>
                    <a:ext uri="{9D8B030D-6E8A-4147-A177-3AD203B41FA5}">
                      <a16:colId xmlns:a16="http://schemas.microsoft.com/office/drawing/2014/main" val="4213320307"/>
                    </a:ext>
                  </a:extLst>
                </a:gridCol>
                <a:gridCol w="5129491">
                  <a:extLst>
                    <a:ext uri="{9D8B030D-6E8A-4147-A177-3AD203B41FA5}">
                      <a16:colId xmlns:a16="http://schemas.microsoft.com/office/drawing/2014/main" val="2192186130"/>
                    </a:ext>
                  </a:extLst>
                </a:gridCol>
                <a:gridCol w="4421441">
                  <a:extLst>
                    <a:ext uri="{9D8B030D-6E8A-4147-A177-3AD203B41FA5}">
                      <a16:colId xmlns:a16="http://schemas.microsoft.com/office/drawing/2014/main" val="88443690"/>
                    </a:ext>
                  </a:extLst>
                </a:gridCol>
              </a:tblGrid>
              <a:tr h="0">
                <a:tc>
                  <a:txBody>
                    <a:bodyPr/>
                    <a:lstStyle/>
                    <a:p>
                      <a:pPr algn="just">
                        <a:spcAft>
                          <a:spcPts val="0"/>
                        </a:spcAft>
                      </a:pPr>
                      <a:r>
                        <a:rPr lang="en-US" sz="3200" dirty="0" err="1">
                          <a:effectLst/>
                          <a:latin typeface="Times New Roman" panose="02020603050405020304" pitchFamily="18" charset="0"/>
                          <a:ea typeface="Times New Roman" panose="02020603050405020304" pitchFamily="18" charset="0"/>
                        </a:rPr>
                        <a:t>Stt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Từ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Nghĩa của từ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649220"/>
                  </a:ext>
                </a:extLst>
              </a:tr>
              <a:tr h="0">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khoẻ</a:t>
                      </a: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như</a:t>
                      </a: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voi</a:t>
                      </a:r>
                      <a:r>
                        <a:rPr lang="fr-FR"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lân</a:t>
                      </a:r>
                      <a:r>
                        <a:rPr lang="fr-FR" sz="3200" i="1" dirty="0">
                          <a:effectLst/>
                          <a:latin typeface="Times New Roman" panose="02020603050405020304" pitchFamily="18" charset="0"/>
                          <a:ea typeface="Times New Roman" panose="02020603050405020304" pitchFamily="18" charset="0"/>
                        </a:rPr>
                        <a:t> la:</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gạ</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573132"/>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Hí hửng: </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9198642"/>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Khôi ngô tuấn tú:</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224520"/>
                  </a:ext>
                </a:extLst>
              </a:tr>
              <a:tr h="0">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 bất hạnh:</a:t>
                      </a:r>
                      <a:endParaRPr lang="en-US" sz="3200">
                        <a:effectLst/>
                        <a:latin typeface="Times New Roman" panose="02020603050405020304" pitchFamily="18" charset="0"/>
                        <a:ea typeface="Times New Roman" panose="02020603050405020304" pitchFamily="18" charset="0"/>
                      </a:endParaRPr>
                    </a:p>
                    <a:p>
                      <a:pPr algn="just">
                        <a:spcAft>
                          <a:spcPts val="0"/>
                        </a:spcAft>
                      </a:pPr>
                      <a:r>
                        <a:rPr lang="en-US" sz="3200" i="1">
                          <a:effectLst/>
                          <a:latin typeface="Times New Roman" panose="02020603050405020304" pitchFamily="18" charset="0"/>
                          <a:ea typeface="Times New Roman" panose="02020603050405020304" pitchFamily="18" charset="0"/>
                        </a:rPr>
                        <a:t>- buồn rười rượi:</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524659"/>
                  </a:ext>
                </a:extLst>
              </a:tr>
            </a:tbl>
          </a:graphicData>
        </a:graphic>
      </p:graphicFrame>
    </p:spTree>
    <p:extLst>
      <p:ext uri="{BB962C8B-B14F-4D97-AF65-F5344CB8AC3E}">
        <p14:creationId xmlns:p14="http://schemas.microsoft.com/office/powerpoint/2010/main" val="1725005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7434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65292" y="885825"/>
            <a:ext cx="2002408"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Bài 3/tr 31: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3712200439"/>
              </p:ext>
            </p:extLst>
          </p:nvPr>
        </p:nvGraphicFramePr>
        <p:xfrm>
          <a:off x="660400" y="1615779"/>
          <a:ext cx="10858501" cy="4389120"/>
        </p:xfrm>
        <a:graphic>
          <a:graphicData uri="http://schemas.openxmlformats.org/drawingml/2006/table">
            <a:tbl>
              <a:tblPr firstRow="1" firstCol="1" bandRow="1" bandCol="1"/>
              <a:tblGrid>
                <a:gridCol w="754064">
                  <a:extLst>
                    <a:ext uri="{9D8B030D-6E8A-4147-A177-3AD203B41FA5}">
                      <a16:colId xmlns:a16="http://schemas.microsoft.com/office/drawing/2014/main" val="1454001494"/>
                    </a:ext>
                  </a:extLst>
                </a:gridCol>
                <a:gridCol w="3214688">
                  <a:extLst>
                    <a:ext uri="{9D8B030D-6E8A-4147-A177-3AD203B41FA5}">
                      <a16:colId xmlns:a16="http://schemas.microsoft.com/office/drawing/2014/main" val="4042892256"/>
                    </a:ext>
                  </a:extLst>
                </a:gridCol>
                <a:gridCol w="6889749">
                  <a:extLst>
                    <a:ext uri="{9D8B030D-6E8A-4147-A177-3AD203B41FA5}">
                      <a16:colId xmlns:a16="http://schemas.microsoft.com/office/drawing/2014/main" val="2009537876"/>
                    </a:ext>
                  </a:extLst>
                </a:gridCol>
              </a:tblGrid>
              <a:tr h="333300">
                <a:tc>
                  <a:txBody>
                    <a:bodyPr/>
                    <a:lstStyle/>
                    <a:p>
                      <a:pPr algn="just">
                        <a:spcAft>
                          <a:spcPts val="0"/>
                        </a:spcAft>
                      </a:pPr>
                      <a:r>
                        <a:rPr lang="en-US" sz="3200" dirty="0" err="1">
                          <a:effectLst/>
                          <a:latin typeface="Times New Roman" panose="02020603050405020304" pitchFamily="18" charset="0"/>
                          <a:ea typeface="Times New Roman" panose="02020603050405020304" pitchFamily="18" charset="0"/>
                        </a:rPr>
                        <a:t>Stt</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ngữ</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effectLst/>
                          <a:latin typeface="Times New Roman" panose="02020603050405020304" pitchFamily="18" charset="0"/>
                          <a:ea typeface="Times New Roman" panose="02020603050405020304" pitchFamily="18" charset="0"/>
                        </a:rPr>
                        <a:t>Nghĩa của từ</a:t>
                      </a: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645166"/>
                  </a:ext>
                </a:extLst>
              </a:tr>
              <a:tr h="999899">
                <a:tc>
                  <a:txBody>
                    <a:bodyPr/>
                    <a:lstStyle/>
                    <a:p>
                      <a:pPr algn="just">
                        <a:spcAft>
                          <a:spcPts val="0"/>
                        </a:spcAft>
                      </a:pPr>
                      <a:r>
                        <a:rPr lang="en-US" sz="3200" i="1" dirty="0">
                          <a:effectLst/>
                          <a:latin typeface="Times New Roman" panose="02020603050405020304" pitchFamily="18" charset="0"/>
                          <a:ea typeface="Times New Roman" panose="02020603050405020304" pitchFamily="18" charset="0"/>
                        </a:rPr>
                        <a:t>a</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khoẻ</a:t>
                      </a: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như</a:t>
                      </a: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voi</a:t>
                      </a:r>
                      <a:r>
                        <a:rPr lang="fr-FR"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fr-FR" sz="3200" i="1" dirty="0">
                          <a:effectLst/>
                          <a:latin typeface="Times New Roman" panose="02020603050405020304" pitchFamily="18" charset="0"/>
                          <a:ea typeface="Times New Roman" panose="02020603050405020304" pitchFamily="18" charset="0"/>
                        </a:rPr>
                        <a:t>- </a:t>
                      </a:r>
                      <a:r>
                        <a:rPr lang="fr-FR" sz="3200" i="1" dirty="0" err="1">
                          <a:effectLst/>
                          <a:latin typeface="Times New Roman" panose="02020603050405020304" pitchFamily="18" charset="0"/>
                          <a:ea typeface="Times New Roman" panose="02020603050405020304" pitchFamily="18" charset="0"/>
                        </a:rPr>
                        <a:t>lân</a:t>
                      </a:r>
                      <a:r>
                        <a:rPr lang="fr-FR" sz="3200" i="1" dirty="0">
                          <a:effectLst/>
                          <a:latin typeface="Times New Roman" panose="02020603050405020304" pitchFamily="18" charset="0"/>
                          <a:ea typeface="Times New Roman" panose="02020603050405020304" pitchFamily="18" charset="0"/>
                        </a:rPr>
                        <a:t> la:</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gạ</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khoẻ</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khoẻ</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thường</a:t>
                      </a:r>
                      <a:r>
                        <a:rPr lang="en-US" sz="3200" dirty="0">
                          <a:effectLst/>
                          <a:latin typeface="Times New Roman" panose="02020603050405020304" pitchFamily="18" charset="0"/>
                          <a:ea typeface="Times New Roman" panose="02020603050405020304" pitchFamily="18" charset="0"/>
                        </a:rPr>
                        <a:t>.</a:t>
                      </a:r>
                    </a:p>
                    <a:p>
                      <a:pPr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tiếp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a:t>
                      </a:r>
                      <a:r>
                        <a:rPr lang="en-US" sz="3200" dirty="0" err="1" smtClean="0">
                          <a:effectLst/>
                          <a:latin typeface="Times New Roman" panose="02020603050405020304" pitchFamily="18" charset="0"/>
                          <a:ea typeface="Times New Roman" panose="02020603050405020304" pitchFamily="18" charset="0"/>
                        </a:rPr>
                        <a:t>ó</a:t>
                      </a:r>
                      <a:r>
                        <a:rPr lang="en-US" sz="3200" dirty="0">
                          <a:effectLst/>
                          <a:latin typeface="Times New Roman" panose="02020603050405020304" pitchFamily="18" charset="0"/>
                          <a:ea typeface="Times New Roman" panose="02020603050405020304" pitchFamily="18" charset="0"/>
                        </a:rPr>
                        <a:t>.</a:t>
                      </a:r>
                    </a:p>
                    <a:p>
                      <a:pPr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dỗ</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a:t>
                      </a:r>
                      <a:r>
                        <a:rPr lang="en-US" sz="3200" smtClean="0">
                          <a:effectLst/>
                          <a:latin typeface="Times New Roman" panose="02020603050405020304" pitchFamily="18" charset="0"/>
                          <a:ea typeface="Times New Roman" panose="02020603050405020304" pitchFamily="18" charset="0"/>
                        </a:rPr>
                        <a:t>ó</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41542"/>
                  </a:ext>
                </a:extLst>
              </a:tr>
              <a:tr h="333300">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b</a:t>
                      </a:r>
                      <a:endParaRPr lang="en-US" sz="320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Hí hửng: </a:t>
                      </a:r>
                      <a:endParaRPr lang="en-US" sz="320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err="1">
                          <a:effectLst/>
                          <a:latin typeface="Times New Roman" panose="02020603050405020304" pitchFamily="18" charset="0"/>
                          <a:ea typeface="Times New Roman" panose="02020603050405020304" pitchFamily="18" charset="0"/>
                        </a:rPr>
                        <a:t>vui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mừng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quá</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585113"/>
                  </a:ext>
                </a:extLst>
              </a:tr>
              <a:tr h="373444">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c</a:t>
                      </a:r>
                      <a:endParaRPr lang="en-US" sz="320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err="1">
                          <a:effectLst/>
                          <a:latin typeface="Times New Roman" panose="02020603050405020304" pitchFamily="18" charset="0"/>
                          <a:ea typeface="Times New Roman" panose="02020603050405020304" pitchFamily="18" charset="0"/>
                        </a:rPr>
                        <a:t>Khôi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ngô</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tuấn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tú</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err="1">
                          <a:effectLst/>
                          <a:latin typeface="Times New Roman" panose="02020603050405020304" pitchFamily="18" charset="0"/>
                          <a:ea typeface="Times New Roman" panose="02020603050405020304" pitchFamily="18" charset="0"/>
                        </a:rPr>
                        <a:t>diện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đẽ</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láng</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052838"/>
                  </a:ext>
                </a:extLst>
              </a:tr>
              <a:tr h="1144643">
                <a:tc>
                  <a:txBody>
                    <a:bodyPr/>
                    <a:lstStyle/>
                    <a:p>
                      <a:pPr algn="just">
                        <a:spcAft>
                          <a:spcPts val="0"/>
                        </a:spcAft>
                      </a:pPr>
                      <a:r>
                        <a:rPr lang="en-US" sz="3200" i="1">
                          <a:effectLst/>
                          <a:latin typeface="Times New Roman" panose="02020603050405020304" pitchFamily="18" charset="0"/>
                          <a:ea typeface="Times New Roman" panose="02020603050405020304" pitchFamily="18" charset="0"/>
                        </a:rPr>
                        <a:t>d</a:t>
                      </a:r>
                      <a:endParaRPr lang="en-US" sz="320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bất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hạnh</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en-US" sz="3200" i="1" dirty="0">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spcAft>
                          <a:spcPts val="0"/>
                        </a:spcAft>
                      </a:pP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buồn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rười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rượi</a:t>
                      </a:r>
                      <a:r>
                        <a:rPr lang="en-US" sz="3200" i="1"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may, </a:t>
                      </a:r>
                      <a:r>
                        <a:rPr lang="en-US" sz="3200" dirty="0" err="1">
                          <a:effectLst/>
                          <a:latin typeface="Times New Roman" panose="02020603050405020304" pitchFamily="18" charset="0"/>
                          <a:ea typeface="Times New Roman" panose="02020603050405020304" pitchFamily="18" charset="0"/>
                        </a:rPr>
                        <a:t>gặp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rủi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đau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khổ</a:t>
                      </a:r>
                      <a:r>
                        <a:rPr lang="en-US" sz="3200" dirty="0">
                          <a:effectLst/>
                          <a:latin typeface="Times New Roman" panose="02020603050405020304" pitchFamily="18" charset="0"/>
                          <a:ea typeface="Times New Roman" panose="02020603050405020304" pitchFamily="18" charset="0"/>
                        </a:rPr>
                        <a:t>.</a:t>
                      </a:r>
                    </a:p>
                    <a:p>
                      <a:pPr algn="just">
                        <a:spcAft>
                          <a:spcPts val="0"/>
                        </a:spcAft>
                      </a:pPr>
                      <a:r>
                        <a:rPr lang="en-US" sz="3200" dirty="0" err="1">
                          <a:effectLst/>
                          <a:latin typeface="Times New Roman" panose="02020603050405020304" pitchFamily="18" charset="0"/>
                          <a:ea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lặng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lẽ</a:t>
                      </a:r>
                      <a:endParaRPr lang="en-US" sz="3200" dirty="0">
                        <a:effectLst/>
                        <a:latin typeface="Times New Roman" panose="02020603050405020304" pitchFamily="18" charset="0"/>
                        <a:ea typeface="Times New Roman" panose="02020603050405020304" pitchFamily="18" charset="0"/>
                      </a:endParaRPr>
                    </a:p>
                  </a:txBody>
                  <a:tcPr marL="68465" marR="6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477876"/>
                  </a:ext>
                </a:extLst>
              </a:tr>
            </a:tbl>
          </a:graphicData>
        </a:graphic>
      </p:graphicFrame>
    </p:spTree>
    <p:extLst>
      <p:ext uri="{BB962C8B-B14F-4D97-AF65-F5344CB8AC3E}">
        <p14:creationId xmlns:p14="http://schemas.microsoft.com/office/powerpoint/2010/main" val="1710696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895413" y="535809"/>
            <a:ext cx="2625014"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32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II. Thực hành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20988" y="854809"/>
            <a:ext cx="2241255" cy="661207"/>
          </a:xfrm>
          <a:prstGeom prst="rect">
            <a:avLst/>
          </a:prstGeom>
        </p:spPr>
        <p:txBody>
          <a:bodyPr wrap="none">
            <a:spAutoFit/>
          </a:bodyPr>
          <a:lstStyle/>
          <a:p>
            <a:pPr algn="just">
              <a:lnSpc>
                <a:spcPct val="150000"/>
              </a:lnSpc>
              <a:spcAft>
                <a:spcPts val="0"/>
              </a:spcAft>
              <a:tabLst>
                <a:tab pos="2110105" algn="l"/>
              </a:tabLst>
            </a:pPr>
            <a:r>
              <a:rPr lang="pt-BR" sz="2800" b="1" dirty="0">
                <a:solidFill>
                  <a:srgbClr val="0000FF"/>
                </a:solidFill>
                <a:latin typeface="Times New Roman" panose="02020603050405020304" pitchFamily="18" charset="0"/>
                <a:ea typeface="MS Mincho"/>
              </a:rPr>
              <a:t>2. Thành ngữ</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550455" y="1243012"/>
            <a:ext cx="2382319" cy="738664"/>
          </a:xfrm>
          <a:prstGeom prst="rect">
            <a:avLst/>
          </a:prstGeom>
        </p:spPr>
        <p:txBody>
          <a:bodyPr wrap="none">
            <a:spAutoFit/>
          </a:bodyPr>
          <a:lstStyle/>
          <a:p>
            <a:pPr algn="just">
              <a:lnSpc>
                <a:spcPct val="150000"/>
              </a:lnSpc>
              <a:spcAft>
                <a:spcPts val="0"/>
              </a:spcAft>
              <a:tabLst>
                <a:tab pos="2110105" algn="l"/>
              </a:tabLst>
            </a:pPr>
            <a:r>
              <a:rPr lang="pt-BR" sz="2800" b="1" u="sng" dirty="0">
                <a:latin typeface="Times New Roman" panose="02020603050405020304" pitchFamily="18" charset="0"/>
                <a:ea typeface="MS Mincho"/>
              </a:rPr>
              <a:t>Bài tập 4/tr 32</a:t>
            </a:r>
            <a:endParaRPr lang="en-US" sz="2800"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660400" y="1879006"/>
            <a:ext cx="10858500" cy="2554545"/>
          </a:xfrm>
          <a:prstGeom prst="rect">
            <a:avLst/>
          </a:prstGeom>
        </p:spPr>
        <p:txBody>
          <a:bodyPr>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Niêu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cơm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Thạch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hạn</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Hiền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như</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cô</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Tấm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Truyện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Tấm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Cám</a:t>
            </a:r>
            <a:r>
              <a:rPr lang="en-US" sz="3200" i="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hiền</a:t>
            </a:r>
            <a:r>
              <a:rPr lang="en-US" sz="3200" dirty="0">
                <a:latin typeface="Times New Roman" panose="02020603050405020304" pitchFamily="18" charset="0"/>
                <a:ea typeface="Times New Roman" panose="02020603050405020304" pitchFamily="18" charset="0"/>
              </a:rPr>
              <a:t>.</a:t>
            </a:r>
          </a:p>
          <a:p>
            <a:r>
              <a:rPr lang="en-US" sz="3200"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Thạch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Sùng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còn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thiếu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mẻ</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truyện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Thạch</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Sùng</a:t>
            </a:r>
            <a:r>
              <a:rPr lang="en-US" sz="3200" i="1" dirty="0">
                <a:latin typeface="Times New Roman" panose="02020603050405020304" pitchFamily="18" charset="0"/>
                <a:ea typeface="Times New Roman" panose="02020603050405020304" pitchFamily="18" charset="0"/>
              </a:rPr>
              <a:t>)</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Trên</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đời</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khó</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có</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ai</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được</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hoàn</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toàn</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đầy</a:t>
            </a:r>
            <a:r>
              <a:rPr lang="en-US" sz="3200" dirty="0">
                <a:solidFill>
                  <a:srgbClr val="202124"/>
                </a:solidFill>
                <a:latin typeface="Times New Roman" panose="02020603050405020304" pitchFamily="18" charset="0"/>
                <a:ea typeface="Times New Roman" panose="02020603050405020304" pitchFamily="18" charset="0"/>
              </a:rPr>
              <a:t> </a:t>
            </a:r>
            <a:r>
              <a:rPr lang="en-US" sz="3200" dirty="0" err="1">
                <a:solidFill>
                  <a:srgbClr val="202124"/>
                </a:solidFill>
                <a:latin typeface="Times New Roman" panose="02020603050405020304" pitchFamily="18" charset="0"/>
                <a:ea typeface="Times New Roman" panose="02020603050405020304" pitchFamily="18" charset="0"/>
              </a:rPr>
              <a:t>đủ</a:t>
            </a:r>
            <a:r>
              <a:rPr lang="en-US" sz="3200" dirty="0">
                <a:solidFill>
                  <a:srgbClr val="202124"/>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634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BẢN 2. </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3" name="Rectangle 2"/>
          <p:cNvSpPr/>
          <p:nvPr/>
        </p:nvSpPr>
        <p:spPr>
          <a:xfrm>
            <a:off x="5183793" y="757236"/>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9" name="Picture 8"/>
          <p:cNvPicPr>
            <a:picLocks noChangeAspect="1"/>
          </p:cNvPicPr>
          <p:nvPr/>
        </p:nvPicPr>
        <p:blipFill>
          <a:blip r:embed="rId9"/>
          <a:stretch>
            <a:fillRect/>
          </a:stretch>
        </p:blipFill>
        <p:spPr>
          <a:xfrm>
            <a:off x="2255044" y="1613660"/>
            <a:ext cx="7620000" cy="4572000"/>
          </a:xfrm>
          <a:prstGeom prst="rect">
            <a:avLst/>
          </a:prstGeom>
        </p:spPr>
      </p:pic>
      <p:sp>
        <p:nvSpPr>
          <p:cNvPr id="15" name="TextBox 14"/>
          <p:cNvSpPr txBox="1"/>
          <p:nvPr/>
        </p:nvSpPr>
        <p:spPr>
          <a:xfrm>
            <a:off x="3070121" y="3006089"/>
            <a:ext cx="598984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(KHÁM PHÁ CÁC HÒN ĐẢO Ở VIỆT NAM YOUTUBE)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754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2: CÂY</a:t>
            </a:r>
            <a:r>
              <a:rPr kumimoji="0" lang="en-US" sz="4000" b="1" i="0" u="none" strike="noStrike" kern="1200" cap="none" spc="0" normalizeH="0" noProof="0" dirty="0" smtClean="0">
                <a:ln>
                  <a:noFill/>
                </a:ln>
                <a:solidFill>
                  <a:prstClr val="white"/>
                </a:solidFill>
                <a:effectLst/>
                <a:uLnTx/>
                <a:uFillTx/>
                <a:latin typeface="Brush Script MT" panose="03060802040406070304" pitchFamily="66" charset="0"/>
                <a:ea typeface="+mn-ea"/>
                <a:cs typeface="+mn-cs"/>
              </a:rPr>
              <a:t> KHẾ</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329405" y="1129773"/>
            <a:ext cx="8353425" cy="1197507"/>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I. </a:t>
            </a:r>
            <a:r>
              <a:rPr lang="en-US" sz="2800" b="1" dirty="0">
                <a:solidFill>
                  <a:srgbClr val="0000FF"/>
                </a:solidFill>
                <a:latin typeface="Times New Roman" panose="02020603050405020304" pitchFamily="18" charset="0"/>
                <a:ea typeface="Calibri" panose="020F0502020204030204" pitchFamily="34" charset="0"/>
              </a:rPr>
              <a:t>T</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Calibri" panose="020F0502020204030204" pitchFamily="34" charset="0"/>
                <a:cs typeface="+mn-cs"/>
              </a:rPr>
              <a:t>ìm</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mn-cs"/>
              </a:rPr>
              <a:t>chung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Calibri" panose="020F0502020204030204" pitchFamily="34" charset="0"/>
                <a:cs typeface="+mn-cs"/>
              </a:rPr>
              <a:t>.</a:t>
            </a: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chú</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30" name="Picture 29"/>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t="5956"/>
          <a:stretch>
            <a:fillRect/>
          </a:stretch>
        </p:blipFill>
        <p:spPr>
          <a:xfrm>
            <a:off x="3686174" y="2367035"/>
            <a:ext cx="7634839" cy="3868666"/>
          </a:xfrm>
          <a:custGeom>
            <a:avLst/>
            <a:gdLst>
              <a:gd name="connsiteX0" fmla="*/ 0 w 7480858"/>
              <a:gd name="connsiteY0" fmla="*/ 0 h 3409043"/>
              <a:gd name="connsiteX1" fmla="*/ 7480858 w 7480858"/>
              <a:gd name="connsiteY1" fmla="*/ 0 h 3409043"/>
              <a:gd name="connsiteX2" fmla="*/ 7480858 w 7480858"/>
              <a:gd name="connsiteY2" fmla="*/ 3409043 h 3409043"/>
              <a:gd name="connsiteX3" fmla="*/ 0 w 7480858"/>
              <a:gd name="connsiteY3" fmla="*/ 3409043 h 3409043"/>
              <a:gd name="connsiteX4" fmla="*/ 0 w 7480858"/>
              <a:gd name="connsiteY4" fmla="*/ 0 h 340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858" h="3409043">
                <a:moveTo>
                  <a:pt x="0" y="0"/>
                </a:moveTo>
                <a:lnTo>
                  <a:pt x="7480858" y="0"/>
                </a:lnTo>
                <a:lnTo>
                  <a:pt x="7480858" y="3409043"/>
                </a:lnTo>
                <a:lnTo>
                  <a:pt x="0" y="3409043"/>
                </a:lnTo>
                <a:lnTo>
                  <a:pt x="0" y="0"/>
                </a:lnTo>
                <a:close/>
              </a:path>
            </a:pathLst>
          </a:custGeom>
        </p:spPr>
      </p:pic>
      <p:sp>
        <p:nvSpPr>
          <p:cNvPr id="11" name="Rectangle 10"/>
          <p:cNvSpPr/>
          <p:nvPr/>
        </p:nvSpPr>
        <p:spPr>
          <a:xfrm>
            <a:off x="479303" y="2338749"/>
            <a:ext cx="3729568" cy="2382191"/>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Đọc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Tìm hiểu chú thích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iải thích từ khó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SGK-T</a:t>
            </a:r>
            <a:r>
              <a:rPr lang="en-US" sz="2800" dirty="0" smtClean="0">
                <a:solidFill>
                  <a:srgbClr val="000000"/>
                </a:solidFill>
                <a:latin typeface="Times New Roman" panose="02020603050405020304" pitchFamily="18" charset="0"/>
                <a:ea typeface="Calibri" panose="020F0502020204030204" pitchFamily="34" charset="0"/>
              </a:rPr>
              <a:t>r 32</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sym typeface="Wingdings" panose="05000000000000000000" pitchFamily="2" charset="2"/>
              </a:rPr>
              <a:t></a:t>
            </a:r>
            <a:r>
              <a:rPr lang="en-US" sz="2800" dirty="0" smtClean="0">
                <a:solidFill>
                  <a:srgbClr val="000000"/>
                </a:solidFill>
                <a:latin typeface="Times New Roman" panose="02020603050405020304" pitchFamily="18" charset="0"/>
                <a:ea typeface="Calibri" panose="020F0502020204030204" pitchFamily="34" charset="0"/>
                <a:sym typeface="Wingdings" panose="05000000000000000000" pitchFamily="2" charset="2"/>
              </a:rPr>
              <a:t>34</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5958680" y="3348294"/>
            <a:ext cx="3313908" cy="2308324"/>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Đ</a:t>
            </a:r>
            <a:r>
              <a:rPr lang="en-US" sz="2400" dirty="0" err="1" smtClean="0">
                <a:solidFill>
                  <a:srgbClr val="000000"/>
                </a:solidFill>
                <a:latin typeface="Times New Roman" panose="02020603050405020304" pitchFamily="18" charset="0"/>
                <a:ea typeface="Times New Roman" panose="02020603050405020304" pitchFamily="18" charset="0"/>
              </a:rPr>
              <a:t>ọc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to, </a:t>
            </a:r>
            <a:r>
              <a:rPr lang="en-US" sz="2400" dirty="0" err="1">
                <a:solidFill>
                  <a:srgbClr val="000000"/>
                </a:solidFill>
                <a:latin typeface="Times New Roman" panose="02020603050405020304" pitchFamily="18" charset="0"/>
                <a:ea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mạnh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biệt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mỗi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397783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fade">
                                      <p:cBhvr>
                                        <p:cTn id="26" dur="1000"/>
                                        <p:tgtEl>
                                          <p:spTgt spid="11">
                                            <p:txEl>
                                              <p:pRg st="1" end="1"/>
                                            </p:txEl>
                                          </p:spTgt>
                                        </p:tgtEl>
                                      </p:cBhvr>
                                    </p:animEffect>
                                    <p:anim calcmode="lin" valueType="num">
                                      <p:cBhvr>
                                        <p:cTn id="2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1000"/>
                                        <p:tgtEl>
                                          <p:spTgt spid="11">
                                            <p:txEl>
                                              <p:pRg st="2" end="2"/>
                                            </p:txEl>
                                          </p:spTgt>
                                        </p:tgtEl>
                                      </p:cBhvr>
                                    </p:animEffect>
                                    <p:anim calcmode="lin" valueType="num">
                                      <p:cBhvr>
                                        <p:cTn id="3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algn="just">
              <a:spcAft>
                <a:spcPts val="0"/>
              </a:spcAft>
            </a:pPr>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67517" y="998477"/>
            <a:ext cx="2983766"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Tìm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hiểu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chung</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9"/>
          <a:stretch>
            <a:fillRect/>
          </a:stretch>
        </p:blipFill>
        <p:spPr>
          <a:xfrm>
            <a:off x="4876039" y="2477749"/>
            <a:ext cx="2957037" cy="2940937"/>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Oval Callout 8"/>
          <p:cNvSpPr/>
          <p:nvPr/>
        </p:nvSpPr>
        <p:spPr>
          <a:xfrm>
            <a:off x="8059494" y="1329934"/>
            <a:ext cx="3539261" cy="1907382"/>
          </a:xfrm>
          <a:prstGeom prst="wedgeEllipseCallout">
            <a:avLst>
              <a:gd name="adj1" fmla="val -81028"/>
              <a:gd name="adj2" fmla="val 44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814388" y="1813639"/>
            <a:ext cx="3207161" cy="2561186"/>
          </a:xfrm>
          <a:prstGeom prst="wedgeRoundRectCallout">
            <a:avLst>
              <a:gd name="adj1" fmla="val 94054"/>
              <a:gd name="adj2" fmla="val 5733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Oval Callout 12"/>
          <p:cNvSpPr/>
          <p:nvPr/>
        </p:nvSpPr>
        <p:spPr>
          <a:xfrm>
            <a:off x="8229600" y="3731432"/>
            <a:ext cx="3369155" cy="2504267"/>
          </a:xfrm>
          <a:prstGeom prst="wedgeEllipseCallout">
            <a:avLst>
              <a:gd name="adj1" fmla="val -83634"/>
              <a:gd name="adj2" fmla="val -403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Dựa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91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7517" y="998477"/>
            <a:ext cx="2983766"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11" name="Group 10"/>
          <p:cNvGrpSpPr/>
          <p:nvPr/>
        </p:nvGrpSpPr>
        <p:grpSpPr>
          <a:xfrm>
            <a:off x="3414742" y="1491108"/>
            <a:ext cx="6206929" cy="4134935"/>
            <a:chOff x="3457633" y="2085908"/>
            <a:chExt cx="6206929" cy="4134935"/>
          </a:xfrm>
        </p:grpSpPr>
        <p:sp>
          <p:nvSpPr>
            <p:cNvPr id="14" name="Freeform 13"/>
            <p:cNvSpPr/>
            <p:nvPr/>
          </p:nvSpPr>
          <p:spPr>
            <a:xfrm>
              <a:off x="5366415" y="3701612"/>
              <a:ext cx="1391570" cy="1327024"/>
            </a:xfrm>
            <a:custGeom>
              <a:avLst/>
              <a:gdLst>
                <a:gd name="connsiteX0" fmla="*/ 0 w 1391570"/>
                <a:gd name="connsiteY0" fmla="*/ 221175 h 1327024"/>
                <a:gd name="connsiteX1" fmla="*/ 221175 w 1391570"/>
                <a:gd name="connsiteY1" fmla="*/ 0 h 1327024"/>
                <a:gd name="connsiteX2" fmla="*/ 1170395 w 1391570"/>
                <a:gd name="connsiteY2" fmla="*/ 0 h 1327024"/>
                <a:gd name="connsiteX3" fmla="*/ 1391570 w 1391570"/>
                <a:gd name="connsiteY3" fmla="*/ 221175 h 1327024"/>
                <a:gd name="connsiteX4" fmla="*/ 1391570 w 1391570"/>
                <a:gd name="connsiteY4" fmla="*/ 1105849 h 1327024"/>
                <a:gd name="connsiteX5" fmla="*/ 1170395 w 1391570"/>
                <a:gd name="connsiteY5" fmla="*/ 1327024 h 1327024"/>
                <a:gd name="connsiteX6" fmla="*/ 221175 w 1391570"/>
                <a:gd name="connsiteY6" fmla="*/ 1327024 h 1327024"/>
                <a:gd name="connsiteX7" fmla="*/ 0 w 1391570"/>
                <a:gd name="connsiteY7" fmla="*/ 1105849 h 1327024"/>
                <a:gd name="connsiteX8" fmla="*/ 0 w 1391570"/>
                <a:gd name="connsiteY8" fmla="*/ 221175 h 132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570" h="1327024">
                  <a:moveTo>
                    <a:pt x="0" y="221175"/>
                  </a:moveTo>
                  <a:cubicBezTo>
                    <a:pt x="0" y="99023"/>
                    <a:pt x="99023" y="0"/>
                    <a:pt x="221175" y="0"/>
                  </a:cubicBezTo>
                  <a:lnTo>
                    <a:pt x="1170395" y="0"/>
                  </a:lnTo>
                  <a:cubicBezTo>
                    <a:pt x="1292547" y="0"/>
                    <a:pt x="1391570" y="99023"/>
                    <a:pt x="1391570" y="221175"/>
                  </a:cubicBezTo>
                  <a:lnTo>
                    <a:pt x="1391570" y="1105849"/>
                  </a:lnTo>
                  <a:cubicBezTo>
                    <a:pt x="1391570" y="1228001"/>
                    <a:pt x="1292547" y="1327024"/>
                    <a:pt x="1170395" y="1327024"/>
                  </a:cubicBezTo>
                  <a:lnTo>
                    <a:pt x="221175" y="1327024"/>
                  </a:lnTo>
                  <a:cubicBezTo>
                    <a:pt x="99023" y="1327024"/>
                    <a:pt x="0" y="1228001"/>
                    <a:pt x="0" y="1105849"/>
                  </a:cubicBezTo>
                  <a:lnTo>
                    <a:pt x="0" y="22117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0" tIns="146060" rIns="146060" bIns="14606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a. </a:t>
              </a:r>
              <a:r>
                <a:rPr lang="en-US" sz="3200" b="1" kern="1200" dirty="0" err="1" smtClean="0">
                  <a:latin typeface="Times New Roman" panose="02020603050405020304" pitchFamily="18" charset="0"/>
                  <a:cs typeface="Times New Roman" panose="02020603050405020304" pitchFamily="18" charset="0"/>
                </a:rPr>
                <a:t>Thể</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loại</a:t>
              </a:r>
              <a:r>
                <a:rPr lang="en-US" sz="3200" b="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6256124">
              <a:off x="5867047" y="3492235"/>
              <a:ext cx="418809" cy="0"/>
            </a:xfrm>
            <a:custGeom>
              <a:avLst/>
              <a:gdLst/>
              <a:ahLst/>
              <a:cxnLst/>
              <a:rect l="0" t="0" r="0" b="0"/>
              <a:pathLst>
                <a:path>
                  <a:moveTo>
                    <a:pt x="0" y="0"/>
                  </a:moveTo>
                  <a:lnTo>
                    <a:pt x="418809"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186363" y="2085908"/>
              <a:ext cx="1806557" cy="1196950"/>
            </a:xfrm>
            <a:custGeom>
              <a:avLst/>
              <a:gdLst>
                <a:gd name="connsiteX0" fmla="*/ 0 w 1806557"/>
                <a:gd name="connsiteY0" fmla="*/ 199496 h 1196950"/>
                <a:gd name="connsiteX1" fmla="*/ 199496 w 1806557"/>
                <a:gd name="connsiteY1" fmla="*/ 0 h 1196950"/>
                <a:gd name="connsiteX2" fmla="*/ 1607061 w 1806557"/>
                <a:gd name="connsiteY2" fmla="*/ 0 h 1196950"/>
                <a:gd name="connsiteX3" fmla="*/ 1806557 w 1806557"/>
                <a:gd name="connsiteY3" fmla="*/ 199496 h 1196950"/>
                <a:gd name="connsiteX4" fmla="*/ 1806557 w 1806557"/>
                <a:gd name="connsiteY4" fmla="*/ 997454 h 1196950"/>
                <a:gd name="connsiteX5" fmla="*/ 1607061 w 1806557"/>
                <a:gd name="connsiteY5" fmla="*/ 1196950 h 1196950"/>
                <a:gd name="connsiteX6" fmla="*/ 199496 w 1806557"/>
                <a:gd name="connsiteY6" fmla="*/ 1196950 h 1196950"/>
                <a:gd name="connsiteX7" fmla="*/ 0 w 1806557"/>
                <a:gd name="connsiteY7" fmla="*/ 997454 h 1196950"/>
                <a:gd name="connsiteX8" fmla="*/ 0 w 1806557"/>
                <a:gd name="connsiteY8" fmla="*/ 199496 h 11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6557" h="1196950">
                  <a:moveTo>
                    <a:pt x="0" y="199496"/>
                  </a:moveTo>
                  <a:cubicBezTo>
                    <a:pt x="0" y="89317"/>
                    <a:pt x="89317" y="0"/>
                    <a:pt x="199496" y="0"/>
                  </a:cubicBezTo>
                  <a:lnTo>
                    <a:pt x="1607061" y="0"/>
                  </a:lnTo>
                  <a:cubicBezTo>
                    <a:pt x="1717240" y="0"/>
                    <a:pt x="1806557" y="89317"/>
                    <a:pt x="1806557" y="199496"/>
                  </a:cubicBezTo>
                  <a:lnTo>
                    <a:pt x="1806557" y="997454"/>
                  </a:lnTo>
                  <a:cubicBezTo>
                    <a:pt x="1806557" y="1107633"/>
                    <a:pt x="1717240" y="1196950"/>
                    <a:pt x="1607061" y="1196950"/>
                  </a:cubicBezTo>
                  <a:lnTo>
                    <a:pt x="199496" y="1196950"/>
                  </a:lnTo>
                  <a:cubicBezTo>
                    <a:pt x="89317" y="1196950"/>
                    <a:pt x="0" y="1107633"/>
                    <a:pt x="0" y="997454"/>
                  </a:cubicBezTo>
                  <a:lnTo>
                    <a:pt x="0" y="1994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90" tIns="144790" rIns="144790" bIns="144790" numCol="1" spcCol="1270" anchor="ctr" anchorCtr="0">
              <a:noAutofit/>
            </a:bodyPr>
            <a:lstStyle/>
            <a:p>
              <a:pPr lvl="0" algn="ctr" defTabSz="15113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Truyện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cổ</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tích</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rot="1800000">
              <a:off x="6742356" y="4825165"/>
              <a:ext cx="233317" cy="0"/>
            </a:xfrm>
            <a:custGeom>
              <a:avLst/>
              <a:gdLst/>
              <a:ahLst/>
              <a:cxnLst/>
              <a:rect l="0" t="0" r="0" b="0"/>
              <a:pathLst>
                <a:path>
                  <a:moveTo>
                    <a:pt x="0" y="0"/>
                  </a:moveTo>
                  <a:lnTo>
                    <a:pt x="23331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6960044" y="4643646"/>
              <a:ext cx="1804544" cy="1481873"/>
            </a:xfrm>
            <a:custGeom>
              <a:avLst/>
              <a:gdLst>
                <a:gd name="connsiteX0" fmla="*/ 0 w 1735819"/>
                <a:gd name="connsiteY0" fmla="*/ 246984 h 1481873"/>
                <a:gd name="connsiteX1" fmla="*/ 246984 w 1735819"/>
                <a:gd name="connsiteY1" fmla="*/ 0 h 1481873"/>
                <a:gd name="connsiteX2" fmla="*/ 1488835 w 1735819"/>
                <a:gd name="connsiteY2" fmla="*/ 0 h 1481873"/>
                <a:gd name="connsiteX3" fmla="*/ 1735819 w 1735819"/>
                <a:gd name="connsiteY3" fmla="*/ 246984 h 1481873"/>
                <a:gd name="connsiteX4" fmla="*/ 1735819 w 1735819"/>
                <a:gd name="connsiteY4" fmla="*/ 1234889 h 1481873"/>
                <a:gd name="connsiteX5" fmla="*/ 1488835 w 1735819"/>
                <a:gd name="connsiteY5" fmla="*/ 1481873 h 1481873"/>
                <a:gd name="connsiteX6" fmla="*/ 246984 w 1735819"/>
                <a:gd name="connsiteY6" fmla="*/ 1481873 h 1481873"/>
                <a:gd name="connsiteX7" fmla="*/ 0 w 1735819"/>
                <a:gd name="connsiteY7" fmla="*/ 1234889 h 1481873"/>
                <a:gd name="connsiteX8" fmla="*/ 0 w 1735819"/>
                <a:gd name="connsiteY8" fmla="*/ 246984 h 148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5819" h="1481873">
                  <a:moveTo>
                    <a:pt x="0" y="246984"/>
                  </a:moveTo>
                  <a:cubicBezTo>
                    <a:pt x="0" y="110579"/>
                    <a:pt x="110579" y="0"/>
                    <a:pt x="246984" y="0"/>
                  </a:cubicBezTo>
                  <a:lnTo>
                    <a:pt x="1488835" y="0"/>
                  </a:lnTo>
                  <a:cubicBezTo>
                    <a:pt x="1625240" y="0"/>
                    <a:pt x="1735819" y="110579"/>
                    <a:pt x="1735819" y="246984"/>
                  </a:cubicBezTo>
                  <a:lnTo>
                    <a:pt x="1735819" y="1234889"/>
                  </a:lnTo>
                  <a:cubicBezTo>
                    <a:pt x="1735819" y="1371294"/>
                    <a:pt x="1625240" y="1481873"/>
                    <a:pt x="1488835" y="1481873"/>
                  </a:cubicBezTo>
                  <a:lnTo>
                    <a:pt x="246984" y="1481873"/>
                  </a:lnTo>
                  <a:cubicBezTo>
                    <a:pt x="110579" y="1481873"/>
                    <a:pt x="0" y="1371294"/>
                    <a:pt x="0" y="1234889"/>
                  </a:cubicBezTo>
                  <a:lnTo>
                    <a:pt x="0" y="2469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39" tIns="148539" rIns="148539" bIns="148539" numCol="1" spcCol="1270" anchor="ctr" anchorCtr="0">
              <a:noAutofit/>
            </a:bodyPr>
            <a:lstStyle/>
            <a:p>
              <a:pPr lvl="0" algn="ctr" defTabSz="133350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Kiểu nhân vật: bất hạnh.</a:t>
              </a:r>
              <a:endParaRPr lang="en-US" sz="30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rot="9000000">
              <a:off x="5075899" y="4844679"/>
              <a:ext cx="311373" cy="0"/>
            </a:xfrm>
            <a:custGeom>
              <a:avLst/>
              <a:gdLst/>
              <a:ahLst/>
              <a:cxnLst/>
              <a:rect l="0" t="0" r="0" b="0"/>
              <a:pathLst>
                <a:path>
                  <a:moveTo>
                    <a:pt x="0" y="0"/>
                  </a:moveTo>
                  <a:lnTo>
                    <a:pt x="311373"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p:cNvSpPr/>
            <p:nvPr/>
          </p:nvSpPr>
          <p:spPr>
            <a:xfrm>
              <a:off x="5409277" y="3796936"/>
              <a:ext cx="1391570" cy="1327024"/>
            </a:xfrm>
            <a:custGeom>
              <a:avLst/>
              <a:gdLst>
                <a:gd name="connsiteX0" fmla="*/ 0 w 1391570"/>
                <a:gd name="connsiteY0" fmla="*/ 221175 h 1327024"/>
                <a:gd name="connsiteX1" fmla="*/ 221175 w 1391570"/>
                <a:gd name="connsiteY1" fmla="*/ 0 h 1327024"/>
                <a:gd name="connsiteX2" fmla="*/ 1170395 w 1391570"/>
                <a:gd name="connsiteY2" fmla="*/ 0 h 1327024"/>
                <a:gd name="connsiteX3" fmla="*/ 1391570 w 1391570"/>
                <a:gd name="connsiteY3" fmla="*/ 221175 h 1327024"/>
                <a:gd name="connsiteX4" fmla="*/ 1391570 w 1391570"/>
                <a:gd name="connsiteY4" fmla="*/ 1105849 h 1327024"/>
                <a:gd name="connsiteX5" fmla="*/ 1170395 w 1391570"/>
                <a:gd name="connsiteY5" fmla="*/ 1327024 h 1327024"/>
                <a:gd name="connsiteX6" fmla="*/ 221175 w 1391570"/>
                <a:gd name="connsiteY6" fmla="*/ 1327024 h 1327024"/>
                <a:gd name="connsiteX7" fmla="*/ 0 w 1391570"/>
                <a:gd name="connsiteY7" fmla="*/ 1105849 h 1327024"/>
                <a:gd name="connsiteX8" fmla="*/ 0 w 1391570"/>
                <a:gd name="connsiteY8" fmla="*/ 221175 h 132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1570" h="1327024">
                  <a:moveTo>
                    <a:pt x="0" y="221175"/>
                  </a:moveTo>
                  <a:cubicBezTo>
                    <a:pt x="0" y="99023"/>
                    <a:pt x="99023" y="0"/>
                    <a:pt x="221175" y="0"/>
                  </a:cubicBezTo>
                  <a:lnTo>
                    <a:pt x="1170395" y="0"/>
                  </a:lnTo>
                  <a:cubicBezTo>
                    <a:pt x="1292547" y="0"/>
                    <a:pt x="1391570" y="99023"/>
                    <a:pt x="1391570" y="221175"/>
                  </a:cubicBezTo>
                  <a:lnTo>
                    <a:pt x="1391570" y="1105849"/>
                  </a:lnTo>
                  <a:cubicBezTo>
                    <a:pt x="1391570" y="1228001"/>
                    <a:pt x="1292547" y="1327024"/>
                    <a:pt x="1170395" y="1327024"/>
                  </a:cubicBezTo>
                  <a:lnTo>
                    <a:pt x="221175" y="1327024"/>
                  </a:lnTo>
                  <a:cubicBezTo>
                    <a:pt x="99023" y="1327024"/>
                    <a:pt x="0" y="1228001"/>
                    <a:pt x="0" y="1105849"/>
                  </a:cubicBezTo>
                  <a:lnTo>
                    <a:pt x="0" y="22117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0" tIns="146060" rIns="146060" bIns="14606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a. </a:t>
              </a:r>
              <a:r>
                <a:rPr lang="en-US" sz="3200" b="1" kern="1200" dirty="0" err="1" smtClean="0">
                  <a:latin typeface="Times New Roman" panose="02020603050405020304" pitchFamily="18" charset="0"/>
                  <a:cs typeface="Times New Roman" panose="02020603050405020304" pitchFamily="18" charset="0"/>
                </a:rPr>
                <a:t>Thể</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loại</a:t>
              </a:r>
              <a:r>
                <a:rPr lang="en-US" sz="3200" b="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5229225" y="2181232"/>
              <a:ext cx="1806557" cy="1196950"/>
            </a:xfrm>
            <a:custGeom>
              <a:avLst/>
              <a:gdLst>
                <a:gd name="connsiteX0" fmla="*/ 0 w 1806557"/>
                <a:gd name="connsiteY0" fmla="*/ 199496 h 1196950"/>
                <a:gd name="connsiteX1" fmla="*/ 199496 w 1806557"/>
                <a:gd name="connsiteY1" fmla="*/ 0 h 1196950"/>
                <a:gd name="connsiteX2" fmla="*/ 1607061 w 1806557"/>
                <a:gd name="connsiteY2" fmla="*/ 0 h 1196950"/>
                <a:gd name="connsiteX3" fmla="*/ 1806557 w 1806557"/>
                <a:gd name="connsiteY3" fmla="*/ 199496 h 1196950"/>
                <a:gd name="connsiteX4" fmla="*/ 1806557 w 1806557"/>
                <a:gd name="connsiteY4" fmla="*/ 997454 h 1196950"/>
                <a:gd name="connsiteX5" fmla="*/ 1607061 w 1806557"/>
                <a:gd name="connsiteY5" fmla="*/ 1196950 h 1196950"/>
                <a:gd name="connsiteX6" fmla="*/ 199496 w 1806557"/>
                <a:gd name="connsiteY6" fmla="*/ 1196950 h 1196950"/>
                <a:gd name="connsiteX7" fmla="*/ 0 w 1806557"/>
                <a:gd name="connsiteY7" fmla="*/ 997454 h 1196950"/>
                <a:gd name="connsiteX8" fmla="*/ 0 w 1806557"/>
                <a:gd name="connsiteY8" fmla="*/ 199496 h 11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6557" h="1196950">
                  <a:moveTo>
                    <a:pt x="0" y="199496"/>
                  </a:moveTo>
                  <a:cubicBezTo>
                    <a:pt x="0" y="89317"/>
                    <a:pt x="89317" y="0"/>
                    <a:pt x="199496" y="0"/>
                  </a:cubicBezTo>
                  <a:lnTo>
                    <a:pt x="1607061" y="0"/>
                  </a:lnTo>
                  <a:cubicBezTo>
                    <a:pt x="1717240" y="0"/>
                    <a:pt x="1806557" y="89317"/>
                    <a:pt x="1806557" y="199496"/>
                  </a:cubicBezTo>
                  <a:lnTo>
                    <a:pt x="1806557" y="997454"/>
                  </a:lnTo>
                  <a:cubicBezTo>
                    <a:pt x="1806557" y="1107633"/>
                    <a:pt x="1717240" y="1196950"/>
                    <a:pt x="1607061" y="1196950"/>
                  </a:cubicBezTo>
                  <a:lnTo>
                    <a:pt x="199496" y="1196950"/>
                  </a:lnTo>
                  <a:cubicBezTo>
                    <a:pt x="89317" y="1196950"/>
                    <a:pt x="0" y="1107633"/>
                    <a:pt x="0" y="997454"/>
                  </a:cubicBezTo>
                  <a:lnTo>
                    <a:pt x="0" y="19949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90" tIns="144790" rIns="144790" bIns="144790" numCol="1" spcCol="1270" anchor="ctr" anchorCtr="0">
              <a:noAutofit/>
            </a:bodyPr>
            <a:lstStyle/>
            <a:p>
              <a:pPr lvl="0" algn="ctr" defTabSz="15113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Truyện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cổ</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tích</a:t>
              </a:r>
              <a:r>
                <a:rPr lang="en-US" sz="3200"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7002905" y="4738970"/>
              <a:ext cx="2661657" cy="1481873"/>
            </a:xfrm>
            <a:custGeom>
              <a:avLst/>
              <a:gdLst>
                <a:gd name="connsiteX0" fmla="*/ 0 w 1735819"/>
                <a:gd name="connsiteY0" fmla="*/ 246984 h 1481873"/>
                <a:gd name="connsiteX1" fmla="*/ 246984 w 1735819"/>
                <a:gd name="connsiteY1" fmla="*/ 0 h 1481873"/>
                <a:gd name="connsiteX2" fmla="*/ 1488835 w 1735819"/>
                <a:gd name="connsiteY2" fmla="*/ 0 h 1481873"/>
                <a:gd name="connsiteX3" fmla="*/ 1735819 w 1735819"/>
                <a:gd name="connsiteY3" fmla="*/ 246984 h 1481873"/>
                <a:gd name="connsiteX4" fmla="*/ 1735819 w 1735819"/>
                <a:gd name="connsiteY4" fmla="*/ 1234889 h 1481873"/>
                <a:gd name="connsiteX5" fmla="*/ 1488835 w 1735819"/>
                <a:gd name="connsiteY5" fmla="*/ 1481873 h 1481873"/>
                <a:gd name="connsiteX6" fmla="*/ 246984 w 1735819"/>
                <a:gd name="connsiteY6" fmla="*/ 1481873 h 1481873"/>
                <a:gd name="connsiteX7" fmla="*/ 0 w 1735819"/>
                <a:gd name="connsiteY7" fmla="*/ 1234889 h 1481873"/>
                <a:gd name="connsiteX8" fmla="*/ 0 w 1735819"/>
                <a:gd name="connsiteY8" fmla="*/ 246984 h 148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5819" h="1481873">
                  <a:moveTo>
                    <a:pt x="0" y="246984"/>
                  </a:moveTo>
                  <a:cubicBezTo>
                    <a:pt x="0" y="110579"/>
                    <a:pt x="110579" y="0"/>
                    <a:pt x="246984" y="0"/>
                  </a:cubicBezTo>
                  <a:lnTo>
                    <a:pt x="1488835" y="0"/>
                  </a:lnTo>
                  <a:cubicBezTo>
                    <a:pt x="1625240" y="0"/>
                    <a:pt x="1735819" y="110579"/>
                    <a:pt x="1735819" y="246984"/>
                  </a:cubicBezTo>
                  <a:lnTo>
                    <a:pt x="1735819" y="1234889"/>
                  </a:lnTo>
                  <a:cubicBezTo>
                    <a:pt x="1735819" y="1371294"/>
                    <a:pt x="1625240" y="1481873"/>
                    <a:pt x="1488835" y="1481873"/>
                  </a:cubicBezTo>
                  <a:lnTo>
                    <a:pt x="246984" y="1481873"/>
                  </a:lnTo>
                  <a:cubicBezTo>
                    <a:pt x="110579" y="1481873"/>
                    <a:pt x="0" y="1371294"/>
                    <a:pt x="0" y="1234889"/>
                  </a:cubicBezTo>
                  <a:lnTo>
                    <a:pt x="0" y="24698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539" tIns="148539" rIns="148539" bIns="148539" numCol="1" spcCol="1270" anchor="ctr" anchorCtr="0">
              <a:noAutofit/>
            </a:bodyPr>
            <a:lstStyle/>
            <a:p>
              <a:pPr lvl="0" algn="ctr" defTabSz="133350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Kiểu nhân vật: </a:t>
              </a:r>
              <a:r>
                <a:rPr lang="en-US" sz="3000" kern="1200" dirty="0" err="1" smtClean="0">
                  <a:latin typeface="Times New Roman" panose="02020603050405020304" pitchFamily="18" charset="0"/>
                  <a:cs typeface="Times New Roman" panose="02020603050405020304" pitchFamily="18" charset="0"/>
                </a:rPr>
                <a:t>người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em</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út</a:t>
              </a:r>
              <a:r>
                <a:rPr lang="vi-VN" sz="3000" kern="1200" dirty="0" smtClean="0">
                  <a:latin typeface="Times New Roman" panose="02020603050405020304" pitchFamily="18" charset="0"/>
                  <a:cs typeface="Times New Roman" panose="02020603050405020304" pitchFamily="18" charset="0"/>
                </a:rPr>
                <a:t>.</a:t>
              </a:r>
              <a:endParaRPr lang="en-US" sz="3000" kern="1200" dirty="0">
                <a:latin typeface="Times New Roman" panose="02020603050405020304" pitchFamily="18" charset="0"/>
                <a:cs typeface="Times New Roman" panose="02020603050405020304" pitchFamily="18" charset="0"/>
              </a:endParaRPr>
            </a:p>
          </p:txBody>
        </p:sp>
        <p:sp>
          <p:nvSpPr>
            <p:cNvPr id="33" name="Freeform 32"/>
            <p:cNvSpPr/>
            <p:nvPr/>
          </p:nvSpPr>
          <p:spPr>
            <a:xfrm>
              <a:off x="3500495" y="4766835"/>
              <a:ext cx="1639124" cy="1426144"/>
            </a:xfrm>
            <a:custGeom>
              <a:avLst/>
              <a:gdLst>
                <a:gd name="connsiteX0" fmla="*/ 0 w 1600622"/>
                <a:gd name="connsiteY0" fmla="*/ 237695 h 1426144"/>
                <a:gd name="connsiteX1" fmla="*/ 237695 w 1600622"/>
                <a:gd name="connsiteY1" fmla="*/ 0 h 1426144"/>
                <a:gd name="connsiteX2" fmla="*/ 1362927 w 1600622"/>
                <a:gd name="connsiteY2" fmla="*/ 0 h 1426144"/>
                <a:gd name="connsiteX3" fmla="*/ 1600622 w 1600622"/>
                <a:gd name="connsiteY3" fmla="*/ 237695 h 1426144"/>
                <a:gd name="connsiteX4" fmla="*/ 1600622 w 1600622"/>
                <a:gd name="connsiteY4" fmla="*/ 1188449 h 1426144"/>
                <a:gd name="connsiteX5" fmla="*/ 1362927 w 1600622"/>
                <a:gd name="connsiteY5" fmla="*/ 1426144 h 1426144"/>
                <a:gd name="connsiteX6" fmla="*/ 237695 w 1600622"/>
                <a:gd name="connsiteY6" fmla="*/ 1426144 h 1426144"/>
                <a:gd name="connsiteX7" fmla="*/ 0 w 1600622"/>
                <a:gd name="connsiteY7" fmla="*/ 1188449 h 1426144"/>
                <a:gd name="connsiteX8" fmla="*/ 0 w 1600622"/>
                <a:gd name="connsiteY8" fmla="*/ 237695 h 142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622" h="1426144">
                  <a:moveTo>
                    <a:pt x="0" y="237695"/>
                  </a:moveTo>
                  <a:cubicBezTo>
                    <a:pt x="0" y="106420"/>
                    <a:pt x="106420" y="0"/>
                    <a:pt x="237695" y="0"/>
                  </a:cubicBezTo>
                  <a:lnTo>
                    <a:pt x="1362927" y="0"/>
                  </a:lnTo>
                  <a:cubicBezTo>
                    <a:pt x="1494202" y="0"/>
                    <a:pt x="1600622" y="106420"/>
                    <a:pt x="1600622" y="237695"/>
                  </a:cubicBezTo>
                  <a:lnTo>
                    <a:pt x="1600622" y="1188449"/>
                  </a:lnTo>
                  <a:cubicBezTo>
                    <a:pt x="1600622" y="1319724"/>
                    <a:pt x="1494202" y="1426144"/>
                    <a:pt x="1362927" y="1426144"/>
                  </a:cubicBezTo>
                  <a:lnTo>
                    <a:pt x="237695" y="1426144"/>
                  </a:lnTo>
                  <a:cubicBezTo>
                    <a:pt x="106420" y="1426144"/>
                    <a:pt x="0" y="1319724"/>
                    <a:pt x="0" y="1188449"/>
                  </a:cubicBezTo>
                  <a:lnTo>
                    <a:pt x="0" y="23769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279" tIns="143279" rIns="143279" bIns="143279" numCol="1" spcCol="1270" anchor="ctr" anchorCtr="0">
              <a:noAutofit/>
            </a:bodyPr>
            <a:lstStyle/>
            <a:p>
              <a:pPr lvl="0" algn="ctr" defTabSz="1289050">
                <a:lnSpc>
                  <a:spcPct val="90000"/>
                </a:lnSpc>
                <a:spcBef>
                  <a:spcPct val="0"/>
                </a:spcBef>
                <a:spcAft>
                  <a:spcPct val="35000"/>
                </a:spcAft>
              </a:pPr>
              <a:r>
                <a:rPr lang="vi-VN" sz="2900" kern="1200" dirty="0" smtClean="0">
                  <a:latin typeface="Times New Roman" panose="02020603050405020304" pitchFamily="18" charset="0"/>
                  <a:cs typeface="Times New Roman" panose="02020603050405020304" pitchFamily="18" charset="0"/>
                </a:rPr>
                <a:t>Ngôi kể: thứ ba.</a:t>
              </a:r>
              <a:endParaRPr lang="en-US" sz="29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457633" y="4671511"/>
              <a:ext cx="1639124" cy="1426144"/>
            </a:xfrm>
            <a:custGeom>
              <a:avLst/>
              <a:gdLst>
                <a:gd name="connsiteX0" fmla="*/ 0 w 1600622"/>
                <a:gd name="connsiteY0" fmla="*/ 237695 h 1426144"/>
                <a:gd name="connsiteX1" fmla="*/ 237695 w 1600622"/>
                <a:gd name="connsiteY1" fmla="*/ 0 h 1426144"/>
                <a:gd name="connsiteX2" fmla="*/ 1362927 w 1600622"/>
                <a:gd name="connsiteY2" fmla="*/ 0 h 1426144"/>
                <a:gd name="connsiteX3" fmla="*/ 1600622 w 1600622"/>
                <a:gd name="connsiteY3" fmla="*/ 237695 h 1426144"/>
                <a:gd name="connsiteX4" fmla="*/ 1600622 w 1600622"/>
                <a:gd name="connsiteY4" fmla="*/ 1188449 h 1426144"/>
                <a:gd name="connsiteX5" fmla="*/ 1362927 w 1600622"/>
                <a:gd name="connsiteY5" fmla="*/ 1426144 h 1426144"/>
                <a:gd name="connsiteX6" fmla="*/ 237695 w 1600622"/>
                <a:gd name="connsiteY6" fmla="*/ 1426144 h 1426144"/>
                <a:gd name="connsiteX7" fmla="*/ 0 w 1600622"/>
                <a:gd name="connsiteY7" fmla="*/ 1188449 h 1426144"/>
                <a:gd name="connsiteX8" fmla="*/ 0 w 1600622"/>
                <a:gd name="connsiteY8" fmla="*/ 237695 h 142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622" h="1426144">
                  <a:moveTo>
                    <a:pt x="0" y="237695"/>
                  </a:moveTo>
                  <a:cubicBezTo>
                    <a:pt x="0" y="106420"/>
                    <a:pt x="106420" y="0"/>
                    <a:pt x="237695" y="0"/>
                  </a:cubicBezTo>
                  <a:lnTo>
                    <a:pt x="1362927" y="0"/>
                  </a:lnTo>
                  <a:cubicBezTo>
                    <a:pt x="1494202" y="0"/>
                    <a:pt x="1600622" y="106420"/>
                    <a:pt x="1600622" y="237695"/>
                  </a:cubicBezTo>
                  <a:lnTo>
                    <a:pt x="1600622" y="1188449"/>
                  </a:lnTo>
                  <a:cubicBezTo>
                    <a:pt x="1600622" y="1319724"/>
                    <a:pt x="1494202" y="1426144"/>
                    <a:pt x="1362927" y="1426144"/>
                  </a:cubicBezTo>
                  <a:lnTo>
                    <a:pt x="237695" y="1426144"/>
                  </a:lnTo>
                  <a:cubicBezTo>
                    <a:pt x="106420" y="1426144"/>
                    <a:pt x="0" y="1319724"/>
                    <a:pt x="0" y="1188449"/>
                  </a:cubicBezTo>
                  <a:lnTo>
                    <a:pt x="0" y="23769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279" tIns="143279" rIns="143279" bIns="143279" numCol="1" spcCol="1270" anchor="ctr" anchorCtr="0">
              <a:noAutofit/>
            </a:bodyPr>
            <a:lstStyle/>
            <a:p>
              <a:pPr lvl="0" algn="ctr" defTabSz="1289050">
                <a:lnSpc>
                  <a:spcPct val="90000"/>
                </a:lnSpc>
                <a:spcBef>
                  <a:spcPct val="0"/>
                </a:spcBef>
                <a:spcAft>
                  <a:spcPct val="35000"/>
                </a:spcAft>
              </a:pPr>
              <a:r>
                <a:rPr lang="vi-VN" sz="2900" kern="1200" dirty="0" smtClean="0">
                  <a:latin typeface="Times New Roman" panose="02020603050405020304" pitchFamily="18" charset="0"/>
                  <a:cs typeface="Times New Roman" panose="02020603050405020304" pitchFamily="18" charset="0"/>
                </a:rPr>
                <a:t>Ngôi kể: thứ ba.</a:t>
              </a:r>
              <a:endParaRPr lang="en-US" sz="29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5847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7517" y="998477"/>
            <a:ext cx="2983766"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Rectangle 4"/>
          <p:cNvSpPr/>
          <p:nvPr/>
        </p:nvSpPr>
        <p:spPr>
          <a:xfrm>
            <a:off x="865285" y="1453309"/>
            <a:ext cx="8574783" cy="523220"/>
          </a:xfrm>
          <a:prstGeom prst="rect">
            <a:avLst/>
          </a:prstGeom>
        </p:spPr>
        <p:txBody>
          <a:bodyPr wrap="none">
            <a:spAutoFit/>
          </a:bodyPr>
          <a:lstStyle/>
          <a:p>
            <a:r>
              <a:rPr lang="en-US" sz="2800" dirty="0" err="1" smtClean="0">
                <a:latin typeface="Times New Roman" panose="02020603050405020304" pitchFamily="18" charset="0"/>
                <a:ea typeface="Times New Roman" panose="02020603050405020304" pitchFamily="18" charset="0"/>
              </a:rPr>
              <a:t>Sắp</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1674272288"/>
              </p:ext>
            </p:extLst>
          </p:nvPr>
        </p:nvGraphicFramePr>
        <p:xfrm>
          <a:off x="660400" y="2118049"/>
          <a:ext cx="10858501" cy="4133088"/>
        </p:xfrm>
        <a:graphic>
          <a:graphicData uri="http://schemas.openxmlformats.org/drawingml/2006/table">
            <a:tbl>
              <a:tblPr firstRow="1" firstCol="1" lastRow="1" lastCol="1" bandRow="1" bandCol="1"/>
              <a:tblGrid>
                <a:gridCol w="1311275">
                  <a:extLst>
                    <a:ext uri="{9D8B030D-6E8A-4147-A177-3AD203B41FA5}">
                      <a16:colId xmlns:a16="http://schemas.microsoft.com/office/drawing/2014/main" val="3132628881"/>
                    </a:ext>
                  </a:extLst>
                </a:gridCol>
                <a:gridCol w="857250">
                  <a:extLst>
                    <a:ext uri="{9D8B030D-6E8A-4147-A177-3AD203B41FA5}">
                      <a16:colId xmlns:a16="http://schemas.microsoft.com/office/drawing/2014/main" val="2434677530"/>
                    </a:ext>
                  </a:extLst>
                </a:gridCol>
                <a:gridCol w="8689976">
                  <a:extLst>
                    <a:ext uri="{9D8B030D-6E8A-4147-A177-3AD203B41FA5}">
                      <a16:colId xmlns:a16="http://schemas.microsoft.com/office/drawing/2014/main" val="658595298"/>
                    </a:ext>
                  </a:extLst>
                </a:gridCol>
              </a:tblGrid>
              <a:tr h="0">
                <a:tc>
                  <a:txBody>
                    <a:bodyPr/>
                    <a:lstStyle/>
                    <a:p>
                      <a:pPr algn="ct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a:effectLst/>
                          <a:latin typeface="Times New Roman" panose="02020603050405020304" pitchFamily="18" charset="0"/>
                          <a:ea typeface="Times New Roman" panose="02020603050405020304" pitchFamily="18" charset="0"/>
                        </a:rPr>
                        <a:t>a. </a:t>
                      </a:r>
                      <a:r>
                        <a:rPr lang="en-US" sz="2400" i="1">
                          <a:effectLst/>
                          <a:latin typeface="Times New Roman" panose="02020603050405020304" pitchFamily="18" charset="0"/>
                          <a:ea typeface="Times New Roman" panose="02020603050405020304" pitchFamily="18" charset="0"/>
                        </a:rPr>
                        <a:t>Chim chở người em bay ra đảo lấy vàng, nhờ thế người em trở nên giàu có</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746982"/>
                  </a:ext>
                </a:extLst>
              </a:tr>
              <a:tr h="0">
                <a:tc>
                  <a:txBody>
                    <a:bodyPr/>
                    <a:lstStyle/>
                    <a:p>
                      <a:pPr algn="ct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a:effectLst/>
                          <a:latin typeface="Times New Roman" panose="02020603050405020304" pitchFamily="18" charset="0"/>
                          <a:ea typeface="Times New Roman" panose="02020603050405020304" pitchFamily="18" charset="0"/>
                        </a:rPr>
                        <a:t>b. Cha mẹ chết, người anh chia gia tài, người em chỉ được cây khế.</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293750"/>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c.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đổi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tài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mình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lấy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bằng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lòng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861673"/>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d. </a:t>
                      </a:r>
                      <a:r>
                        <a:rPr lang="en-US" sz="2400" i="1" dirty="0" err="1">
                          <a:effectLst/>
                          <a:latin typeface="Times New Roman" panose="02020603050405020304" pitchFamily="18" charset="0"/>
                          <a:ea typeface="Times New Roman" panose="02020603050405020304" pitchFamily="18" charset="0"/>
                        </a:rPr>
                        <a:t>Cây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khế</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có</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em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phàn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nàn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hẹn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ơn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bằng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175504"/>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e. </a:t>
                      </a:r>
                      <a:r>
                        <a:rPr lang="en-US" sz="2400" i="1" dirty="0" err="1">
                          <a:effectLst/>
                          <a:latin typeface="Times New Roman" panose="02020603050405020304" pitchFamily="18" charset="0"/>
                          <a:ea typeface="Times New Roman" panose="02020603050405020304" pitchFamily="18" charset="0"/>
                        </a:rPr>
                        <a:t>Chim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đến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mọi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chuyện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diễn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cũ</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may </a:t>
                      </a:r>
                      <a:r>
                        <a:rPr lang="en-US" sz="2400" i="1" dirty="0" err="1">
                          <a:effectLst/>
                          <a:latin typeface="Times New Roman" panose="02020603050405020304" pitchFamily="18" charset="0"/>
                          <a:ea typeface="Times New Roman" panose="02020603050405020304" pitchFamily="18" charset="0"/>
                        </a:rPr>
                        <a:t>túi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to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lấy</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quá</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nhiều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vàng</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5896"/>
                  </a:ext>
                </a:extLst>
              </a:tr>
              <a:tr h="0">
                <a:tc>
                  <a:txBody>
                    <a:bodyPr/>
                    <a:lstStyle/>
                    <a:p>
                      <a:pPr algn="ct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spcAft>
                          <a:spcPts val="0"/>
                        </a:spcAft>
                      </a:pPr>
                      <a:r>
                        <a:rPr lang="en-US" sz="2400" i="1" dirty="0">
                          <a:effectLst/>
                          <a:latin typeface="Times New Roman" panose="02020603050405020304" pitchFamily="18" charset="0"/>
                          <a:ea typeface="Times New Roman" panose="02020603050405020304" pitchFamily="18" charset="0"/>
                        </a:rPr>
                        <a:t>g. </a:t>
                      </a:r>
                      <a:r>
                        <a:rPr lang="en-US" sz="2400" i="1" dirty="0" err="1">
                          <a:effectLst/>
                          <a:latin typeface="Times New Roman" panose="02020603050405020304" pitchFamily="18" charset="0"/>
                          <a:ea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bị</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rơi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xuống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biển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chết</a:t>
                      </a:r>
                      <a:r>
                        <a:rPr lang="en-US" sz="2400" dirty="0">
                          <a:effectLst/>
                          <a:latin typeface="Times New Roman" panose="02020603050405020304" pitchFamily="18" charset="0"/>
                          <a:ea typeface="Times New Roman" panose="02020603050405020304" pitchFamily="18" charset="0"/>
                        </a:rPr>
                        <a:t>.</a:t>
                      </a:r>
                    </a:p>
                    <a:p>
                      <a:pPr>
                        <a:lnSpc>
                          <a:spcPct val="115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3773449"/>
                  </a:ext>
                </a:extLst>
              </a:tr>
            </a:tbl>
          </a:graphicData>
        </a:graphic>
      </p:graphicFrame>
      <p:cxnSp>
        <p:nvCxnSpPr>
          <p:cNvPr id="12" name="Straight Arrow Connector 11"/>
          <p:cNvCxnSpPr/>
          <p:nvPr/>
        </p:nvCxnSpPr>
        <p:spPr>
          <a:xfrm>
            <a:off x="1959400" y="2431361"/>
            <a:ext cx="969537" cy="5857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59400" y="3017149"/>
            <a:ext cx="969537" cy="12685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59400" y="2431361"/>
            <a:ext cx="969537" cy="12200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959400" y="3426405"/>
            <a:ext cx="969537" cy="9021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959400" y="4933636"/>
            <a:ext cx="96953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959400" y="5729288"/>
            <a:ext cx="969537" cy="142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9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16211" y="954107"/>
            <a:ext cx="2262479" cy="548099"/>
          </a:xfrm>
          <a:prstGeom prst="rect">
            <a:avLst/>
          </a:prstGeom>
        </p:spPr>
        <p:txBody>
          <a:bodyPr wrap="none">
            <a:spAutoFit/>
          </a:bodyPr>
          <a:lstStyle/>
          <a:p>
            <a:pPr marR="30480" algn="just">
              <a:lnSpc>
                <a:spcPct val="115000"/>
              </a:lnSpc>
              <a:spcAft>
                <a:spcPts val="1200"/>
              </a:spcAft>
            </a:pPr>
            <a:r>
              <a:rPr lang="vi-VN" sz="2800" b="1" dirty="0">
                <a:latin typeface="Times New Roman" panose="02020603050405020304" pitchFamily="18" charset="0"/>
                <a:ea typeface="Calibri" panose="020F0502020204030204" pitchFamily="34" charset="0"/>
              </a:rPr>
              <a:t>b. Cốt truyện</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576265" y="1402881"/>
            <a:ext cx="10858500" cy="1384995"/>
          </a:xfrm>
          <a:prstGeom prst="rect">
            <a:avLst/>
          </a:prstGeom>
        </p:spPr>
        <p:txBody>
          <a:bodyPr>
            <a:spAutoFit/>
          </a:bodyPr>
          <a:lstStyle/>
          <a:p>
            <a:pPr algn="just">
              <a:spcAft>
                <a:spcPts val="0"/>
              </a:spcAft>
            </a:pPr>
            <a:r>
              <a:rPr lang="vi-VN"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N</a:t>
            </a:r>
            <a:r>
              <a:rPr lang="vi-VN" sz="2800" dirty="0">
                <a:latin typeface="Times New Roman" panose="02020603050405020304" pitchFamily="18" charset="0"/>
                <a:ea typeface="Times New Roman" panose="02020603050405020304" pitchFamily="18" charset="0"/>
              </a:rPr>
              <a:t>hân vật: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chim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a:t>
            </a:r>
          </a:p>
          <a:p>
            <a:pPr algn="just">
              <a:spcAft>
                <a:spcPts val="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vi-VN"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371673" y="4872624"/>
            <a:ext cx="3055937"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i="1" dirty="0">
                <a:latin typeface="Times New Roman" panose="02020603050405020304" pitchFamily="18" charset="0"/>
                <a:ea typeface="Calibri" panose="020F0502020204030204" pitchFamily="34" charset="0"/>
              </a:rPr>
              <a:t>Cha mẹ chết, người anh chia gia tài, người em chỉ được cây khế.</a:t>
            </a:r>
            <a:endParaRPr lang="en-US" sz="2400" dirty="0">
              <a:effectLst/>
              <a:latin typeface="Times New Roman" panose="02020603050405020304" pitchFamily="18" charset="0"/>
              <a:ea typeface="Calibri" panose="020F0502020204030204" pitchFamily="34" charset="0"/>
            </a:endParaRPr>
          </a:p>
        </p:txBody>
      </p:sp>
      <p:sp>
        <p:nvSpPr>
          <p:cNvPr id="22" name="Rectangle 21"/>
          <p:cNvSpPr/>
          <p:nvPr/>
        </p:nvSpPr>
        <p:spPr>
          <a:xfrm>
            <a:off x="975391" y="2407402"/>
            <a:ext cx="3806597"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i="1" dirty="0">
                <a:latin typeface="Times New Roman" panose="02020603050405020304" pitchFamily="18" charset="0"/>
                <a:ea typeface="Calibri" panose="020F0502020204030204" pitchFamily="34" charset="0"/>
              </a:rPr>
              <a:t>Cây khế có quả, chim đến ăn, người em phàn nàn và chim hẹn trả ơn bằng vàng.</a:t>
            </a:r>
            <a:endParaRPr lang="en-US" sz="2400" dirty="0">
              <a:effectLst/>
              <a:latin typeface="Times New Roman" panose="02020603050405020304" pitchFamily="18" charset="0"/>
              <a:ea typeface="Calibri" panose="020F0502020204030204" pitchFamily="34" charset="0"/>
            </a:endParaRPr>
          </a:p>
        </p:txBody>
      </p:sp>
      <p:sp>
        <p:nvSpPr>
          <p:cNvPr id="23" name="Rectangle 22"/>
          <p:cNvSpPr/>
          <p:nvPr/>
        </p:nvSpPr>
        <p:spPr>
          <a:xfrm>
            <a:off x="3533924" y="4897367"/>
            <a:ext cx="3374827"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i="1" dirty="0">
                <a:latin typeface="Times New Roman" panose="02020603050405020304" pitchFamily="18" charset="0"/>
                <a:ea typeface="Calibri" panose="020F0502020204030204" pitchFamily="34" charset="0"/>
              </a:rPr>
              <a:t>Chim chở người em bay ra đảo lấy vàng, nhờ thế người em trở nên giàu có.</a:t>
            </a:r>
            <a:endParaRPr lang="en-US" sz="2400" dirty="0">
              <a:effectLst/>
              <a:latin typeface="Times New Roman" panose="02020603050405020304" pitchFamily="18" charset="0"/>
              <a:ea typeface="Calibri" panose="020F0502020204030204" pitchFamily="34" charset="0"/>
            </a:endParaRPr>
          </a:p>
        </p:txBody>
      </p:sp>
      <p:sp>
        <p:nvSpPr>
          <p:cNvPr id="47" name="Freeform 46"/>
          <p:cNvSpPr/>
          <p:nvPr/>
        </p:nvSpPr>
        <p:spPr>
          <a:xfrm>
            <a:off x="616210" y="3701140"/>
            <a:ext cx="10858501" cy="1122899"/>
          </a:xfrm>
          <a:custGeom>
            <a:avLst/>
            <a:gdLst>
              <a:gd name="connsiteX0" fmla="*/ 7902576 w 10858501"/>
              <a:gd name="connsiteY0" fmla="*/ 783453 h 1122899"/>
              <a:gd name="connsiteX1" fmla="*/ 8359776 w 10858501"/>
              <a:gd name="connsiteY1" fmla="*/ 783453 h 1122899"/>
              <a:gd name="connsiteX2" fmla="*/ 8359776 w 10858501"/>
              <a:gd name="connsiteY2" fmla="*/ 880053 h 1122899"/>
              <a:gd name="connsiteX3" fmla="*/ 8588376 w 10858501"/>
              <a:gd name="connsiteY3" fmla="*/ 880053 h 1122899"/>
              <a:gd name="connsiteX4" fmla="*/ 8131176 w 10858501"/>
              <a:gd name="connsiteY4" fmla="*/ 1122899 h 1122899"/>
              <a:gd name="connsiteX5" fmla="*/ 7673976 w 10858501"/>
              <a:gd name="connsiteY5" fmla="*/ 880053 h 1122899"/>
              <a:gd name="connsiteX6" fmla="*/ 7902576 w 10858501"/>
              <a:gd name="connsiteY6" fmla="*/ 880053 h 1122899"/>
              <a:gd name="connsiteX7" fmla="*/ 4311650 w 10858501"/>
              <a:gd name="connsiteY7" fmla="*/ 783453 h 1122899"/>
              <a:gd name="connsiteX8" fmla="*/ 4768850 w 10858501"/>
              <a:gd name="connsiteY8" fmla="*/ 783453 h 1122899"/>
              <a:gd name="connsiteX9" fmla="*/ 4768850 w 10858501"/>
              <a:gd name="connsiteY9" fmla="*/ 880053 h 1122899"/>
              <a:gd name="connsiteX10" fmla="*/ 4997450 w 10858501"/>
              <a:gd name="connsiteY10" fmla="*/ 880053 h 1122899"/>
              <a:gd name="connsiteX11" fmla="*/ 4540250 w 10858501"/>
              <a:gd name="connsiteY11" fmla="*/ 1122899 h 1122899"/>
              <a:gd name="connsiteX12" fmla="*/ 4083050 w 10858501"/>
              <a:gd name="connsiteY12" fmla="*/ 880053 h 1122899"/>
              <a:gd name="connsiteX13" fmla="*/ 4311650 w 10858501"/>
              <a:gd name="connsiteY13" fmla="*/ 880053 h 1122899"/>
              <a:gd name="connsiteX14" fmla="*/ 720725 w 10858501"/>
              <a:gd name="connsiteY14" fmla="*/ 783452 h 1122899"/>
              <a:gd name="connsiteX15" fmla="*/ 1177925 w 10858501"/>
              <a:gd name="connsiteY15" fmla="*/ 783452 h 1122899"/>
              <a:gd name="connsiteX16" fmla="*/ 1177925 w 10858501"/>
              <a:gd name="connsiteY16" fmla="*/ 880053 h 1122899"/>
              <a:gd name="connsiteX17" fmla="*/ 1406525 w 10858501"/>
              <a:gd name="connsiteY17" fmla="*/ 880053 h 1122899"/>
              <a:gd name="connsiteX18" fmla="*/ 949325 w 10858501"/>
              <a:gd name="connsiteY18" fmla="*/ 1122899 h 1122899"/>
              <a:gd name="connsiteX19" fmla="*/ 492125 w 10858501"/>
              <a:gd name="connsiteY19" fmla="*/ 880053 h 1122899"/>
              <a:gd name="connsiteX20" fmla="*/ 720725 w 10858501"/>
              <a:gd name="connsiteY20" fmla="*/ 880053 h 1122899"/>
              <a:gd name="connsiteX21" fmla="*/ 50413 w 10858501"/>
              <a:gd name="connsiteY21" fmla="*/ 380150 h 1122899"/>
              <a:gd name="connsiteX22" fmla="*/ 2516188 w 10858501"/>
              <a:gd name="connsiteY22" fmla="*/ 380150 h 1122899"/>
              <a:gd name="connsiteX23" fmla="*/ 2516188 w 10858501"/>
              <a:gd name="connsiteY23" fmla="*/ 485693 h 1122899"/>
              <a:gd name="connsiteX24" fmla="*/ 2973388 w 10858501"/>
              <a:gd name="connsiteY24" fmla="*/ 485693 h 1122899"/>
              <a:gd name="connsiteX25" fmla="*/ 2973388 w 10858501"/>
              <a:gd name="connsiteY25" fmla="*/ 380150 h 1122899"/>
              <a:gd name="connsiteX26" fmla="*/ 6107113 w 10858501"/>
              <a:gd name="connsiteY26" fmla="*/ 380150 h 1122899"/>
              <a:gd name="connsiteX27" fmla="*/ 6107113 w 10858501"/>
              <a:gd name="connsiteY27" fmla="*/ 485693 h 1122899"/>
              <a:gd name="connsiteX28" fmla="*/ 6564313 w 10858501"/>
              <a:gd name="connsiteY28" fmla="*/ 485693 h 1122899"/>
              <a:gd name="connsiteX29" fmla="*/ 6564313 w 10858501"/>
              <a:gd name="connsiteY29" fmla="*/ 380150 h 1122899"/>
              <a:gd name="connsiteX30" fmla="*/ 9698038 w 10858501"/>
              <a:gd name="connsiteY30" fmla="*/ 380151 h 1122899"/>
              <a:gd name="connsiteX31" fmla="*/ 9698038 w 10858501"/>
              <a:gd name="connsiteY31" fmla="*/ 485693 h 1122899"/>
              <a:gd name="connsiteX32" fmla="*/ 10155238 w 10858501"/>
              <a:gd name="connsiteY32" fmla="*/ 485693 h 1122899"/>
              <a:gd name="connsiteX33" fmla="*/ 10155238 w 10858501"/>
              <a:gd name="connsiteY33" fmla="*/ 380151 h 1122899"/>
              <a:gd name="connsiteX34" fmla="*/ 10808085 w 10858501"/>
              <a:gd name="connsiteY34" fmla="*/ 380151 h 1122899"/>
              <a:gd name="connsiteX35" fmla="*/ 10808088 w 10858501"/>
              <a:gd name="connsiteY35" fmla="*/ 380150 h 1122899"/>
              <a:gd name="connsiteX36" fmla="*/ 10858501 w 10858501"/>
              <a:gd name="connsiteY36" fmla="*/ 581801 h 1122899"/>
              <a:gd name="connsiteX37" fmla="*/ 10854539 w 10858501"/>
              <a:gd name="connsiteY37" fmla="*/ 660293 h 1122899"/>
              <a:gd name="connsiteX38" fmla="*/ 10854539 w 10858501"/>
              <a:gd name="connsiteY38" fmla="*/ 660294 h 1122899"/>
              <a:gd name="connsiteX39" fmla="*/ 10854539 w 10858501"/>
              <a:gd name="connsiteY39" fmla="*/ 660294 h 1122899"/>
              <a:gd name="connsiteX40" fmla="*/ 10808088 w 10858501"/>
              <a:gd name="connsiteY40" fmla="*/ 783453 h 1122899"/>
              <a:gd name="connsiteX41" fmla="*/ 8359776 w 10858501"/>
              <a:gd name="connsiteY41" fmla="*/ 783453 h 1122899"/>
              <a:gd name="connsiteX42" fmla="*/ 8359776 w 10858501"/>
              <a:gd name="connsiteY42" fmla="*/ 637206 h 1122899"/>
              <a:gd name="connsiteX43" fmla="*/ 7902576 w 10858501"/>
              <a:gd name="connsiteY43" fmla="*/ 637206 h 1122899"/>
              <a:gd name="connsiteX44" fmla="*/ 7902576 w 10858501"/>
              <a:gd name="connsiteY44" fmla="*/ 783453 h 1122899"/>
              <a:gd name="connsiteX45" fmla="*/ 4768850 w 10858501"/>
              <a:gd name="connsiteY45" fmla="*/ 783453 h 1122899"/>
              <a:gd name="connsiteX46" fmla="*/ 4768850 w 10858501"/>
              <a:gd name="connsiteY46" fmla="*/ 637206 h 1122899"/>
              <a:gd name="connsiteX47" fmla="*/ 4311650 w 10858501"/>
              <a:gd name="connsiteY47" fmla="*/ 637206 h 1122899"/>
              <a:gd name="connsiteX48" fmla="*/ 4311650 w 10858501"/>
              <a:gd name="connsiteY48" fmla="*/ 783453 h 1122899"/>
              <a:gd name="connsiteX49" fmla="*/ 1177925 w 10858501"/>
              <a:gd name="connsiteY49" fmla="*/ 783452 h 1122899"/>
              <a:gd name="connsiteX50" fmla="*/ 1177925 w 10858501"/>
              <a:gd name="connsiteY50" fmla="*/ 637206 h 1122899"/>
              <a:gd name="connsiteX51" fmla="*/ 720725 w 10858501"/>
              <a:gd name="connsiteY51" fmla="*/ 637206 h 1122899"/>
              <a:gd name="connsiteX52" fmla="*/ 720725 w 10858501"/>
              <a:gd name="connsiteY52" fmla="*/ 783452 h 1122899"/>
              <a:gd name="connsiteX53" fmla="*/ 50413 w 10858501"/>
              <a:gd name="connsiteY53" fmla="*/ 783452 h 1122899"/>
              <a:gd name="connsiteX54" fmla="*/ 0 w 10858501"/>
              <a:gd name="connsiteY54" fmla="*/ 581801 h 1122899"/>
              <a:gd name="connsiteX55" fmla="*/ 50413 w 10858501"/>
              <a:gd name="connsiteY55" fmla="*/ 380150 h 1122899"/>
              <a:gd name="connsiteX56" fmla="*/ 9926638 w 10858501"/>
              <a:gd name="connsiteY56" fmla="*/ 0 h 1122899"/>
              <a:gd name="connsiteX57" fmla="*/ 10383838 w 10858501"/>
              <a:gd name="connsiteY57" fmla="*/ 242846 h 1122899"/>
              <a:gd name="connsiteX58" fmla="*/ 10155238 w 10858501"/>
              <a:gd name="connsiteY58" fmla="*/ 242846 h 1122899"/>
              <a:gd name="connsiteX59" fmla="*/ 10155238 w 10858501"/>
              <a:gd name="connsiteY59" fmla="*/ 380151 h 1122899"/>
              <a:gd name="connsiteX60" fmla="*/ 9698038 w 10858501"/>
              <a:gd name="connsiteY60" fmla="*/ 380151 h 1122899"/>
              <a:gd name="connsiteX61" fmla="*/ 9698038 w 10858501"/>
              <a:gd name="connsiteY61" fmla="*/ 242846 h 1122899"/>
              <a:gd name="connsiteX62" fmla="*/ 9469438 w 10858501"/>
              <a:gd name="connsiteY62" fmla="*/ 242846 h 1122899"/>
              <a:gd name="connsiteX63" fmla="*/ 6335713 w 10858501"/>
              <a:gd name="connsiteY63" fmla="*/ 0 h 1122899"/>
              <a:gd name="connsiteX64" fmla="*/ 6792913 w 10858501"/>
              <a:gd name="connsiteY64" fmla="*/ 242846 h 1122899"/>
              <a:gd name="connsiteX65" fmla="*/ 6564313 w 10858501"/>
              <a:gd name="connsiteY65" fmla="*/ 242846 h 1122899"/>
              <a:gd name="connsiteX66" fmla="*/ 6564313 w 10858501"/>
              <a:gd name="connsiteY66" fmla="*/ 380150 h 1122899"/>
              <a:gd name="connsiteX67" fmla="*/ 6107113 w 10858501"/>
              <a:gd name="connsiteY67" fmla="*/ 380150 h 1122899"/>
              <a:gd name="connsiteX68" fmla="*/ 6107113 w 10858501"/>
              <a:gd name="connsiteY68" fmla="*/ 242846 h 1122899"/>
              <a:gd name="connsiteX69" fmla="*/ 5878513 w 10858501"/>
              <a:gd name="connsiteY69" fmla="*/ 242846 h 1122899"/>
              <a:gd name="connsiteX70" fmla="*/ 2744788 w 10858501"/>
              <a:gd name="connsiteY70" fmla="*/ 0 h 1122899"/>
              <a:gd name="connsiteX71" fmla="*/ 3201987 w 10858501"/>
              <a:gd name="connsiteY71" fmla="*/ 242846 h 1122899"/>
              <a:gd name="connsiteX72" fmla="*/ 2973388 w 10858501"/>
              <a:gd name="connsiteY72" fmla="*/ 242846 h 1122899"/>
              <a:gd name="connsiteX73" fmla="*/ 2973388 w 10858501"/>
              <a:gd name="connsiteY73" fmla="*/ 380150 h 1122899"/>
              <a:gd name="connsiteX74" fmla="*/ 2516188 w 10858501"/>
              <a:gd name="connsiteY74" fmla="*/ 380150 h 1122899"/>
              <a:gd name="connsiteX75" fmla="*/ 2516188 w 10858501"/>
              <a:gd name="connsiteY75" fmla="*/ 242846 h 1122899"/>
              <a:gd name="connsiteX76" fmla="*/ 2287588 w 10858501"/>
              <a:gd name="connsiteY76" fmla="*/ 242846 h 112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858501" h="1122899">
                <a:moveTo>
                  <a:pt x="7902576" y="783453"/>
                </a:moveTo>
                <a:lnTo>
                  <a:pt x="8359776" y="783453"/>
                </a:lnTo>
                <a:lnTo>
                  <a:pt x="8359776" y="880053"/>
                </a:lnTo>
                <a:lnTo>
                  <a:pt x="8588376" y="880053"/>
                </a:lnTo>
                <a:lnTo>
                  <a:pt x="8131176" y="1122899"/>
                </a:lnTo>
                <a:lnTo>
                  <a:pt x="7673976" y="880053"/>
                </a:lnTo>
                <a:lnTo>
                  <a:pt x="7902576" y="880053"/>
                </a:lnTo>
                <a:close/>
                <a:moveTo>
                  <a:pt x="4311650" y="783453"/>
                </a:moveTo>
                <a:lnTo>
                  <a:pt x="4768850" y="783453"/>
                </a:lnTo>
                <a:lnTo>
                  <a:pt x="4768850" y="880053"/>
                </a:lnTo>
                <a:lnTo>
                  <a:pt x="4997450" y="880053"/>
                </a:lnTo>
                <a:lnTo>
                  <a:pt x="4540250" y="1122899"/>
                </a:lnTo>
                <a:lnTo>
                  <a:pt x="4083050" y="880053"/>
                </a:lnTo>
                <a:lnTo>
                  <a:pt x="4311650" y="880053"/>
                </a:lnTo>
                <a:close/>
                <a:moveTo>
                  <a:pt x="720725" y="783452"/>
                </a:moveTo>
                <a:lnTo>
                  <a:pt x="1177925" y="783452"/>
                </a:lnTo>
                <a:lnTo>
                  <a:pt x="1177925" y="880053"/>
                </a:lnTo>
                <a:lnTo>
                  <a:pt x="1406525" y="880053"/>
                </a:lnTo>
                <a:lnTo>
                  <a:pt x="949325" y="1122899"/>
                </a:lnTo>
                <a:lnTo>
                  <a:pt x="492125" y="880053"/>
                </a:lnTo>
                <a:lnTo>
                  <a:pt x="720725" y="880053"/>
                </a:lnTo>
                <a:close/>
                <a:moveTo>
                  <a:pt x="50413" y="380150"/>
                </a:moveTo>
                <a:lnTo>
                  <a:pt x="2516188" y="380150"/>
                </a:lnTo>
                <a:lnTo>
                  <a:pt x="2516188" y="485693"/>
                </a:lnTo>
                <a:lnTo>
                  <a:pt x="2973388" y="485693"/>
                </a:lnTo>
                <a:lnTo>
                  <a:pt x="2973388" y="380150"/>
                </a:lnTo>
                <a:lnTo>
                  <a:pt x="6107113" y="380150"/>
                </a:lnTo>
                <a:lnTo>
                  <a:pt x="6107113" y="485693"/>
                </a:lnTo>
                <a:lnTo>
                  <a:pt x="6564313" y="485693"/>
                </a:lnTo>
                <a:lnTo>
                  <a:pt x="6564313" y="380150"/>
                </a:lnTo>
                <a:lnTo>
                  <a:pt x="9698038" y="380151"/>
                </a:lnTo>
                <a:lnTo>
                  <a:pt x="9698038" y="485693"/>
                </a:lnTo>
                <a:lnTo>
                  <a:pt x="10155238" y="485693"/>
                </a:lnTo>
                <a:lnTo>
                  <a:pt x="10155238" y="380151"/>
                </a:lnTo>
                <a:lnTo>
                  <a:pt x="10808085" y="380151"/>
                </a:lnTo>
                <a:lnTo>
                  <a:pt x="10808088" y="380150"/>
                </a:lnTo>
                <a:cubicBezTo>
                  <a:pt x="10835930" y="380150"/>
                  <a:pt x="10858501" y="470432"/>
                  <a:pt x="10858501" y="581801"/>
                </a:cubicBezTo>
                <a:cubicBezTo>
                  <a:pt x="10858501" y="609643"/>
                  <a:pt x="10857090" y="636167"/>
                  <a:pt x="10854539" y="660293"/>
                </a:cubicBezTo>
                <a:lnTo>
                  <a:pt x="10854539" y="660294"/>
                </a:lnTo>
                <a:lnTo>
                  <a:pt x="10854539" y="660294"/>
                </a:lnTo>
                <a:cubicBezTo>
                  <a:pt x="10846886" y="732670"/>
                  <a:pt x="10828969" y="783453"/>
                  <a:pt x="10808088" y="783453"/>
                </a:cubicBezTo>
                <a:lnTo>
                  <a:pt x="8359776" y="783453"/>
                </a:lnTo>
                <a:lnTo>
                  <a:pt x="8359776" y="637206"/>
                </a:lnTo>
                <a:lnTo>
                  <a:pt x="7902576" y="637206"/>
                </a:lnTo>
                <a:lnTo>
                  <a:pt x="7902576" y="783453"/>
                </a:lnTo>
                <a:lnTo>
                  <a:pt x="4768850" y="783453"/>
                </a:lnTo>
                <a:lnTo>
                  <a:pt x="4768850" y="637206"/>
                </a:lnTo>
                <a:lnTo>
                  <a:pt x="4311650" y="637206"/>
                </a:lnTo>
                <a:lnTo>
                  <a:pt x="4311650" y="783453"/>
                </a:lnTo>
                <a:lnTo>
                  <a:pt x="1177925" y="783452"/>
                </a:lnTo>
                <a:lnTo>
                  <a:pt x="1177925" y="637206"/>
                </a:lnTo>
                <a:lnTo>
                  <a:pt x="720725" y="637206"/>
                </a:lnTo>
                <a:lnTo>
                  <a:pt x="720725" y="783452"/>
                </a:lnTo>
                <a:lnTo>
                  <a:pt x="50413" y="783452"/>
                </a:lnTo>
                <a:cubicBezTo>
                  <a:pt x="22571" y="783452"/>
                  <a:pt x="0" y="693170"/>
                  <a:pt x="0" y="581801"/>
                </a:cubicBezTo>
                <a:cubicBezTo>
                  <a:pt x="0" y="470432"/>
                  <a:pt x="22571" y="380150"/>
                  <a:pt x="50413" y="380150"/>
                </a:cubicBezTo>
                <a:close/>
                <a:moveTo>
                  <a:pt x="9926638" y="0"/>
                </a:moveTo>
                <a:lnTo>
                  <a:pt x="10383838" y="242846"/>
                </a:lnTo>
                <a:lnTo>
                  <a:pt x="10155238" y="242846"/>
                </a:lnTo>
                <a:lnTo>
                  <a:pt x="10155238" y="380151"/>
                </a:lnTo>
                <a:lnTo>
                  <a:pt x="9698038" y="380151"/>
                </a:lnTo>
                <a:lnTo>
                  <a:pt x="9698038" y="242846"/>
                </a:lnTo>
                <a:lnTo>
                  <a:pt x="9469438" y="242846"/>
                </a:lnTo>
                <a:close/>
                <a:moveTo>
                  <a:pt x="6335713" y="0"/>
                </a:moveTo>
                <a:lnTo>
                  <a:pt x="6792913" y="242846"/>
                </a:lnTo>
                <a:lnTo>
                  <a:pt x="6564313" y="242846"/>
                </a:lnTo>
                <a:lnTo>
                  <a:pt x="6564313" y="380150"/>
                </a:lnTo>
                <a:lnTo>
                  <a:pt x="6107113" y="380150"/>
                </a:lnTo>
                <a:lnTo>
                  <a:pt x="6107113" y="242846"/>
                </a:lnTo>
                <a:lnTo>
                  <a:pt x="5878513" y="242846"/>
                </a:lnTo>
                <a:close/>
                <a:moveTo>
                  <a:pt x="2744788" y="0"/>
                </a:moveTo>
                <a:lnTo>
                  <a:pt x="3201987" y="242846"/>
                </a:lnTo>
                <a:lnTo>
                  <a:pt x="2973388" y="242846"/>
                </a:lnTo>
                <a:lnTo>
                  <a:pt x="2973388" y="380150"/>
                </a:lnTo>
                <a:lnTo>
                  <a:pt x="2516188" y="380150"/>
                </a:lnTo>
                <a:lnTo>
                  <a:pt x="2516188" y="242846"/>
                </a:lnTo>
                <a:lnTo>
                  <a:pt x="2287588" y="24284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181114" y="2407402"/>
            <a:ext cx="3591310" cy="12003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i="1" dirty="0">
                <a:latin typeface="Times New Roman" panose="02020603050405020304" pitchFamily="18" charset="0"/>
                <a:ea typeface="Calibri" panose="020F0502020204030204" pitchFamily="34" charset="0"/>
              </a:rPr>
              <a:t>Người anh biết chuyện, đổi gia tài của mình lấy cây khế, người em bằng lòng.</a:t>
            </a:r>
            <a:endParaRPr lang="en-US" sz="2400" dirty="0">
              <a:effectLst/>
              <a:latin typeface="Times New Roman" panose="02020603050405020304" pitchFamily="18" charset="0"/>
              <a:ea typeface="Calibri" panose="020F0502020204030204" pitchFamily="34" charset="0"/>
            </a:endParaRPr>
          </a:p>
        </p:txBody>
      </p:sp>
      <p:sp>
        <p:nvSpPr>
          <p:cNvPr id="49" name="Rectangle 48"/>
          <p:cNvSpPr/>
          <p:nvPr/>
        </p:nvSpPr>
        <p:spPr>
          <a:xfrm>
            <a:off x="7109310" y="4916413"/>
            <a:ext cx="4143569" cy="11541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300" i="1" dirty="0">
                <a:latin typeface="Times New Roman" panose="02020603050405020304" pitchFamily="18" charset="0"/>
                <a:ea typeface="Calibri" panose="020F0502020204030204" pitchFamily="34" charset="0"/>
              </a:rPr>
              <a:t>Chim lại đến ăn, mọi chuyện diễn ra như cũ, nhưng người anh may túi quá to và lấy quá nhiều vàng.</a:t>
            </a:r>
            <a:endParaRPr lang="en-US" sz="2300" dirty="0">
              <a:effectLst/>
              <a:latin typeface="Times New Roman" panose="02020603050405020304" pitchFamily="18" charset="0"/>
              <a:ea typeface="Calibri" panose="020F0502020204030204" pitchFamily="34" charset="0"/>
            </a:endParaRPr>
          </a:p>
        </p:txBody>
      </p:sp>
      <p:sp>
        <p:nvSpPr>
          <p:cNvPr id="50" name="Rectangle 49"/>
          <p:cNvSpPr/>
          <p:nvPr/>
        </p:nvSpPr>
        <p:spPr>
          <a:xfrm>
            <a:off x="9086850" y="2604440"/>
            <a:ext cx="258536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algn="just">
              <a:spcAft>
                <a:spcPts val="0"/>
              </a:spcAft>
            </a:pPr>
            <a:r>
              <a:rPr lang="vi-VN" sz="2400" i="1" dirty="0" smtClean="0">
                <a:latin typeface="Times New Roman" panose="02020603050405020304" pitchFamily="18" charset="0"/>
                <a:ea typeface="Calibri" panose="020F0502020204030204" pitchFamily="34" charset="0"/>
              </a:rPr>
              <a:t>Người </a:t>
            </a:r>
            <a:r>
              <a:rPr lang="vi-VN" sz="2400" i="1" dirty="0">
                <a:latin typeface="Times New Roman" panose="02020603050405020304" pitchFamily="18" charset="0"/>
                <a:ea typeface="Calibri" panose="020F0502020204030204" pitchFamily="34" charset="0"/>
              </a:rPr>
              <a:t>anh bị rơi xuống biển và chết.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245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barn(outVertical)">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circle(in)">
                                      <p:cBhvr>
                                        <p:cTn id="41" dur="20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circle(in)">
                                      <p:cBhvr>
                                        <p:cTn id="5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47" grpId="0" animBg="1"/>
      <p:bldP spid="48" grpId="0" animBg="1"/>
      <p:bldP spid="49" grpId="0" animBg="1"/>
      <p:bldP spid="5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20904" y="1095704"/>
            <a:ext cx="6096000" cy="523220"/>
          </a:xfrm>
          <a:prstGeom prst="rect">
            <a:avLst/>
          </a:prstGeom>
        </p:spPr>
        <p:txBody>
          <a:bodyPr>
            <a:spAutoFit/>
          </a:bodyPr>
          <a:lstStyle/>
          <a:p>
            <a:r>
              <a:rPr lang="en-US" sz="2800" b="1" dirty="0">
                <a:solidFill>
                  <a:srgbClr val="000000"/>
                </a:solidFill>
                <a:latin typeface="Times New Roman" panose="02020603050405020304" pitchFamily="18" charset="0"/>
                <a:ea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smtClean="0">
                <a:solidFill>
                  <a:srgbClr val="000000"/>
                </a:solidFill>
                <a:latin typeface="Times New Roman" panose="02020603050405020304" pitchFamily="18" charset="0"/>
                <a:ea typeface="Times New Roman" panose="02020603050405020304" pitchFamily="18" charset="0"/>
              </a:rPr>
              <a:t>phần</a:t>
            </a:r>
            <a:endParaRPr lang="en-US" sz="2800" dirty="0"/>
          </a:p>
        </p:txBody>
      </p:sp>
      <p:grpSp>
        <p:nvGrpSpPr>
          <p:cNvPr id="24" name="object 3"/>
          <p:cNvGrpSpPr/>
          <p:nvPr/>
        </p:nvGrpSpPr>
        <p:grpSpPr>
          <a:xfrm>
            <a:off x="444500" y="1786954"/>
            <a:ext cx="11241088" cy="4513704"/>
            <a:chOff x="305168" y="2400299"/>
            <a:chExt cx="8610613" cy="3177588"/>
          </a:xfrm>
        </p:grpSpPr>
        <p:sp>
          <p:nvSpPr>
            <p:cNvPr id="25" name="object 4"/>
            <p:cNvSpPr/>
            <p:nvPr/>
          </p:nvSpPr>
          <p:spPr>
            <a:xfrm>
              <a:off x="394716" y="2400299"/>
              <a:ext cx="8521065" cy="3017520"/>
            </a:xfrm>
            <a:custGeom>
              <a:avLst/>
              <a:gdLst/>
              <a:ahLst/>
              <a:cxnLst/>
              <a:rect l="l" t="t" r="r" b="b"/>
              <a:pathLst>
                <a:path w="8521065" h="3017520">
                  <a:moveTo>
                    <a:pt x="8520684" y="0"/>
                  </a:moveTo>
                  <a:lnTo>
                    <a:pt x="0" y="0"/>
                  </a:lnTo>
                  <a:lnTo>
                    <a:pt x="0" y="3017520"/>
                  </a:lnTo>
                  <a:lnTo>
                    <a:pt x="8520684" y="3017520"/>
                  </a:lnTo>
                  <a:lnTo>
                    <a:pt x="8520684" y="0"/>
                  </a:lnTo>
                  <a:close/>
                </a:path>
              </a:pathLst>
            </a:custGeom>
            <a:solidFill>
              <a:srgbClr val="EED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pic>
          <p:nvPicPr>
            <p:cNvPr id="27" name="object 5"/>
            <p:cNvPicPr/>
            <p:nvPr/>
          </p:nvPicPr>
          <p:blipFill>
            <a:blip r:embed="rId9" cstate="print"/>
            <a:stretch>
              <a:fillRect/>
            </a:stretch>
          </p:blipFill>
          <p:spPr>
            <a:xfrm>
              <a:off x="305168" y="2412111"/>
              <a:ext cx="2452093" cy="3165776"/>
            </a:xfrm>
            <a:prstGeom prst="rect">
              <a:avLst/>
            </a:prstGeom>
          </p:spPr>
        </p:pic>
      </p:grpSp>
      <p:pic>
        <p:nvPicPr>
          <p:cNvPr id="29" name="object 7"/>
          <p:cNvPicPr/>
          <p:nvPr/>
        </p:nvPicPr>
        <p:blipFill>
          <a:blip r:embed="rId9" cstate="print"/>
          <a:stretch>
            <a:fillRect/>
          </a:stretch>
        </p:blipFill>
        <p:spPr>
          <a:xfrm>
            <a:off x="4549637" y="1781399"/>
            <a:ext cx="3080026" cy="4537089"/>
          </a:xfrm>
          <a:prstGeom prst="rect">
            <a:avLst/>
          </a:prstGeom>
        </p:spPr>
      </p:pic>
      <p:pic>
        <p:nvPicPr>
          <p:cNvPr id="30" name="object 7"/>
          <p:cNvPicPr/>
          <p:nvPr/>
        </p:nvPicPr>
        <p:blipFill>
          <a:blip r:embed="rId9" cstate="print"/>
          <a:stretch>
            <a:fillRect/>
          </a:stretch>
        </p:blipFill>
        <p:spPr>
          <a:xfrm>
            <a:off x="8432800" y="1781398"/>
            <a:ext cx="2978752" cy="4428079"/>
          </a:xfrm>
          <a:prstGeom prst="rect">
            <a:avLst/>
          </a:prstGeom>
        </p:spPr>
      </p:pic>
      <p:pic>
        <p:nvPicPr>
          <p:cNvPr id="33" name="Picture 32"/>
          <p:cNvPicPr>
            <a:picLocks noChangeAspect="1"/>
          </p:cNvPicPr>
          <p:nvPr/>
        </p:nvPicPr>
        <p:blipFill>
          <a:blip r:embed="rId10"/>
          <a:stretch>
            <a:fillRect/>
          </a:stretch>
        </p:blipFill>
        <p:spPr>
          <a:xfrm>
            <a:off x="2728016" y="1861875"/>
            <a:ext cx="475489" cy="540155"/>
          </a:xfrm>
          <a:prstGeom prst="rect">
            <a:avLst/>
          </a:prstGeom>
        </p:spPr>
      </p:pic>
      <p:pic>
        <p:nvPicPr>
          <p:cNvPr id="34" name="Picture 33"/>
          <p:cNvPicPr>
            <a:picLocks noChangeAspect="1"/>
          </p:cNvPicPr>
          <p:nvPr/>
        </p:nvPicPr>
        <p:blipFill>
          <a:blip r:embed="rId11"/>
          <a:stretch>
            <a:fillRect/>
          </a:stretch>
        </p:blipFill>
        <p:spPr>
          <a:xfrm>
            <a:off x="6814694" y="1861875"/>
            <a:ext cx="539529" cy="636161"/>
          </a:xfrm>
          <a:prstGeom prst="rect">
            <a:avLst/>
          </a:prstGeom>
        </p:spPr>
      </p:pic>
      <p:pic>
        <p:nvPicPr>
          <p:cNvPr id="35" name="Picture 34"/>
          <p:cNvPicPr>
            <a:picLocks noChangeAspect="1"/>
          </p:cNvPicPr>
          <p:nvPr/>
        </p:nvPicPr>
        <p:blipFill>
          <a:blip r:embed="rId12"/>
          <a:stretch>
            <a:fillRect/>
          </a:stretch>
        </p:blipFill>
        <p:spPr>
          <a:xfrm>
            <a:off x="10965413" y="1876853"/>
            <a:ext cx="546950" cy="644911"/>
          </a:xfrm>
          <a:prstGeom prst="rect">
            <a:avLst/>
          </a:prstGeom>
        </p:spPr>
      </p:pic>
      <p:sp>
        <p:nvSpPr>
          <p:cNvPr id="9" name="Rectangle 8"/>
          <p:cNvSpPr/>
          <p:nvPr/>
        </p:nvSpPr>
        <p:spPr>
          <a:xfrm>
            <a:off x="552450" y="2683385"/>
            <a:ext cx="2985288" cy="3108543"/>
          </a:xfrm>
          <a:prstGeom prst="rect">
            <a:avLst/>
          </a:prstGeom>
        </p:spPr>
        <p:txBody>
          <a:bodyPr wrap="square">
            <a:spAutoFit/>
          </a:bodyPr>
          <a:lstStyle/>
          <a:p>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1:</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=&gt; </a:t>
            </a:r>
            <a:r>
              <a:rPr lang="en-US" sz="2800" i="1" dirty="0">
                <a:solidFill>
                  <a:schemeClr val="bg1"/>
                </a:solidFill>
                <a:latin typeface="Times New Roman" panose="02020603050405020304" pitchFamily="18" charset="0"/>
                <a:ea typeface="Times New Roman" panose="02020603050405020304" pitchFamily="18" charset="0"/>
              </a:rPr>
              <a:t>“</a:t>
            </a:r>
            <a:r>
              <a:rPr lang="en-US" sz="2800" i="1" dirty="0" err="1">
                <a:solidFill>
                  <a:schemeClr val="bg1"/>
                </a:solidFill>
                <a:latin typeface="Times New Roman" panose="02020603050405020304" pitchFamily="18" charset="0"/>
                <a:ea typeface="Times New Roman" panose="02020603050405020304" pitchFamily="18" charset="0"/>
              </a:rPr>
              <a:t>hai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chồng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ở </a:t>
            </a:r>
            <a:r>
              <a:rPr lang="en-US" sz="2800" i="1" dirty="0" err="1">
                <a:solidFill>
                  <a:schemeClr val="bg1"/>
                </a:solidFill>
                <a:latin typeface="Times New Roman" panose="02020603050405020304" pitchFamily="18" charset="0"/>
                <a:ea typeface="Times New Roman" panose="02020603050405020304" pitchFamily="18" charset="0"/>
              </a:rPr>
              <a:t>riêng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Giới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thiệu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phân</a:t>
            </a:r>
            <a:r>
              <a:rPr lang="en-US" sz="2800" dirty="0">
                <a:solidFill>
                  <a:schemeClr val="bg1"/>
                </a:solidFill>
                <a:latin typeface="Times New Roman" panose="02020603050405020304" pitchFamily="18" charset="0"/>
                <a:ea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rPr>
              <a:t>tài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sản</a:t>
            </a:r>
            <a:r>
              <a:rPr lang="en-US" sz="2800" dirty="0">
                <a:solidFill>
                  <a:schemeClr val="bg1"/>
                </a:solidFill>
                <a:latin typeface="Times New Roman" panose="02020603050405020304" pitchFamily="18" charset="0"/>
                <a:ea typeface="Times New Roman" panose="02020603050405020304" pitchFamily="18" charset="0"/>
              </a:rPr>
              <a:t>.</a:t>
            </a:r>
            <a:br>
              <a:rPr lang="en-US" sz="2800" dirty="0">
                <a:solidFill>
                  <a:schemeClr val="bg1"/>
                </a:solidFill>
                <a:latin typeface="Times New Roman" panose="02020603050405020304" pitchFamily="18" charset="0"/>
                <a:ea typeface="Times New Roman" panose="02020603050405020304" pitchFamily="18" charset="0"/>
              </a:rPr>
            </a:br>
            <a:endParaRPr lang="en-US" sz="2800" dirty="0">
              <a:solidFill>
                <a:schemeClr val="bg1"/>
              </a:solidFill>
            </a:endParaRPr>
          </a:p>
        </p:txBody>
      </p:sp>
      <p:sp>
        <p:nvSpPr>
          <p:cNvPr id="11" name="Rectangle 10"/>
          <p:cNvSpPr/>
          <p:nvPr/>
        </p:nvSpPr>
        <p:spPr>
          <a:xfrm>
            <a:off x="4762638" y="2683385"/>
            <a:ext cx="2867025" cy="3065455"/>
          </a:xfrm>
          <a:prstGeom prst="rect">
            <a:avLst/>
          </a:prstGeom>
        </p:spPr>
        <p:txBody>
          <a:bodyPr wrap="square">
            <a:spAutoFit/>
          </a:bodyPr>
          <a:lstStyle/>
          <a:p>
            <a:pPr>
              <a:lnSpc>
                <a:spcPct val="115000"/>
              </a:lnSpc>
              <a:spcBef>
                <a:spcPts val="300"/>
              </a:spcBef>
              <a:spcAft>
                <a:spcPts val="300"/>
              </a:spcAft>
            </a:pPr>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2</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rPr>
              <a:t> =&gt; </a:t>
            </a:r>
            <a:r>
              <a:rPr lang="en-US" sz="2800" i="1" dirty="0">
                <a:solidFill>
                  <a:schemeClr val="bg1"/>
                </a:solidFill>
                <a:latin typeface="Times New Roman" panose="02020603050405020304" pitchFamily="18" charset="0"/>
                <a:ea typeface="Times New Roman" panose="02020603050405020304" pitchFamily="18" charset="0"/>
              </a:rPr>
              <a:t>“</a:t>
            </a:r>
            <a:r>
              <a:rPr lang="en-US" sz="2800" i="1" dirty="0" err="1">
                <a:solidFill>
                  <a:schemeClr val="bg1"/>
                </a:solidFill>
                <a:latin typeface="Times New Roman" panose="02020603050405020304" pitchFamily="18" charset="0"/>
                <a:ea typeface="Times New Roman" panose="02020603050405020304" pitchFamily="18" charset="0"/>
              </a:rPr>
              <a:t>vợ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chồng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trở</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giàu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khế</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em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8599218" y="2683385"/>
            <a:ext cx="2702195" cy="2074414"/>
          </a:xfrm>
          <a:prstGeom prst="rect">
            <a:avLst/>
          </a:prstGeom>
        </p:spPr>
        <p:txBody>
          <a:bodyPr wrap="square">
            <a:spAutoFit/>
          </a:bodyPr>
          <a:lstStyle/>
          <a:p>
            <a:pPr>
              <a:lnSpc>
                <a:spcPct val="115000"/>
              </a:lnSpc>
              <a:spcBef>
                <a:spcPts val="300"/>
              </a:spcBef>
              <a:spcAft>
                <a:spcPts val="300"/>
              </a:spcAft>
            </a:pPr>
            <a:r>
              <a:rPr lang="en-US" sz="2800" b="1" u="sng" dirty="0" err="1">
                <a:solidFill>
                  <a:schemeClr val="bg1"/>
                </a:solidFill>
                <a:latin typeface="Times New Roman" panose="02020603050405020304" pitchFamily="18" charset="0"/>
                <a:ea typeface="Times New Roman" panose="02020603050405020304" pitchFamily="18" charset="0"/>
              </a:rPr>
              <a:t>Đoạn</a:t>
            </a:r>
            <a:r>
              <a:rPr lang="en-US" sz="2800" b="1" u="sng" dirty="0">
                <a:solidFill>
                  <a:schemeClr val="bg1"/>
                </a:solidFill>
                <a:latin typeface="Times New Roman" panose="02020603050405020304" pitchFamily="18" charset="0"/>
                <a:ea typeface="Times New Roman" panose="02020603050405020304" pitchFamily="18" charset="0"/>
              </a:rPr>
              <a:t> 3</a:t>
            </a:r>
            <a:r>
              <a:rPr lang="en-US" sz="2800" b="1"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Phần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ưu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trừng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phạt</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Cloud Callout 17"/>
          <p:cNvSpPr/>
          <p:nvPr/>
        </p:nvSpPr>
        <p:spPr>
          <a:xfrm>
            <a:off x="2599281" y="2358941"/>
            <a:ext cx="5646332" cy="2869376"/>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Văn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t>
            </a:r>
            <a:r>
              <a:rPr lang="en-US" sz="2800" dirty="0" err="1" smtClean="0">
                <a:solidFill>
                  <a:schemeClr val="tx1"/>
                </a:solidFill>
                <a:latin typeface="Times New Roman" panose="02020603050405020304" pitchFamily="18" charset="0"/>
                <a:cs typeface="Times New Roman" panose="02020603050405020304" pitchFamily="18" charset="0"/>
              </a:rPr>
              <a:t>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chia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mấy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Mỗi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nội</a:t>
            </a:r>
            <a:r>
              <a:rPr lang="en-US" sz="2800" dirty="0" smtClean="0">
                <a:solidFill>
                  <a:schemeClr val="tx1"/>
                </a:solidFill>
                <a:latin typeface="Times New Roman" panose="02020603050405020304" pitchFamily="18" charset="0"/>
                <a:cs typeface="Times New Roman" panose="02020603050405020304" pitchFamily="18" charset="0"/>
              </a:rPr>
              <a:t> dung </a:t>
            </a:r>
            <a:r>
              <a:rPr lang="en-US" sz="2800" dirty="0" err="1" smtClean="0">
                <a:solidFill>
                  <a:schemeClr val="tx1"/>
                </a:solidFill>
                <a:latin typeface="Times New Roman" panose="02020603050405020304" pitchFamily="18" charset="0"/>
                <a:cs typeface="Times New Roman" panose="02020603050405020304" pitchFamily="18" charset="0"/>
              </a:rPr>
              <a:t>chính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phần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60400" y="1394600"/>
            <a:ext cx="10858500" cy="3733330"/>
          </a:xfrm>
          <a:prstGeom prst="rect">
            <a:avLst/>
          </a:prstGeom>
        </p:spPr>
        <p:txBody>
          <a:bodyPr>
            <a:spAutoFit/>
          </a:bodyPr>
          <a:lstStyle/>
          <a:p>
            <a:pPr>
              <a:lnSpc>
                <a:spcPct val="115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d. Ý </a:t>
            </a:r>
            <a:r>
              <a:rPr lang="en-US" sz="2800" b="1" dirty="0" err="1">
                <a:solidFill>
                  <a:srgbClr val="000000"/>
                </a:solidFill>
                <a:latin typeface="Times New Roman" panose="02020603050405020304" pitchFamily="18" charset="0"/>
                <a:ea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cách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đầu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truyện</a:t>
            </a:r>
            <a:r>
              <a:rPr lang="en-US" sz="2800" b="1" dirty="0" smtClean="0">
                <a:solidFill>
                  <a:srgbClr val="000000"/>
                </a:solidFill>
                <a:latin typeface="Times New Roman" panose="02020603050405020304" pitchFamily="18" charset="0"/>
                <a:ea typeface="Times New Roman" panose="02020603050405020304" pitchFamily="18" charset="0"/>
              </a:rPr>
              <a:t>:</a:t>
            </a:r>
          </a:p>
          <a:p>
            <a:pPr marL="457200" indent="-457200">
              <a:lnSpc>
                <a:spcPct val="115000"/>
              </a:lnSpc>
              <a:spcAft>
                <a:spcPts val="0"/>
              </a:spcAft>
              <a:buFontTx/>
              <a:buChar char="-"/>
            </a:pPr>
            <a:r>
              <a:rPr lang="en-US" sz="2800" dirty="0" err="1" smtClean="0">
                <a:latin typeface="Times New Roman" panose="02020603050405020304" pitchFamily="18" charset="0"/>
                <a:ea typeface="Times New Roman" panose="02020603050405020304" pitchFamily="18" charset="0"/>
              </a:rPr>
              <a:t>Thời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xửa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xưa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thuở</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xưa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lâu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lắm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rồi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nữa</a:t>
            </a:r>
            <a:r>
              <a:rPr lang="en-US" sz="2800" i="1" dirty="0">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khứ</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ở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kia</a:t>
            </a:r>
            <a:r>
              <a:rPr lang="en-US" sz="2800" i="1" dirty="0">
                <a:latin typeface="Times New Roman" panose="02020603050405020304" pitchFamily="18" charset="0"/>
                <a:ea typeface="Times New Roman" panose="02020603050405020304" pitchFamily="18" charset="0"/>
              </a:rPr>
              <a:t> (ở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nọ</a:t>
            </a:r>
            <a:r>
              <a:rPr lang="en-US" sz="2800" i="1" dirty="0">
                <a:latin typeface="Times New Roman" panose="02020603050405020304" pitchFamily="18" charset="0"/>
                <a:ea typeface="Times New Roman" panose="02020603050405020304" pitchFamily="18" charset="0"/>
              </a:rPr>
              <a:t>, ở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huyện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nọ</a:t>
            </a:r>
            <a:r>
              <a:rPr lang="en-US" sz="2800" i="1" dirty="0">
                <a:latin typeface="Times New Roman" panose="02020603050405020304" pitchFamily="18" charset="0"/>
                <a:ea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định</a:t>
            </a:r>
            <a:r>
              <a:rPr lang="en-US" sz="2800" dirty="0" smtClean="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phiếm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12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prstClr val="white"/>
                </a:solidFill>
                <a:latin typeface="Brush Script MT" panose="03060802040406070304" pitchFamily="66" charset="0"/>
              </a:rPr>
              <a:t>Văn</a:t>
            </a:r>
            <a:r>
              <a:rPr lang="en-US" sz="4000" b="1" dirty="0" smtClean="0">
                <a:solidFill>
                  <a:prstClr val="white"/>
                </a:solidFill>
                <a:latin typeface="Brush Script MT" panose="03060802040406070304" pitchFamily="66" charset="0"/>
              </a:rPr>
              <a:t> </a:t>
            </a:r>
            <a:r>
              <a:rPr lang="en-US" sz="4000" b="1" dirty="0" err="1" smtClean="0">
                <a:solidFill>
                  <a:prstClr val="white"/>
                </a:solidFill>
                <a:latin typeface="Brush Script MT" panose="03060802040406070304" pitchFamily="66" charset="0"/>
              </a:rPr>
              <a:t>bản</a:t>
            </a:r>
            <a:r>
              <a:rPr lang="en-US" sz="4000" b="1" dirty="0" smtClean="0">
                <a:solidFill>
                  <a:prstClr val="white"/>
                </a:solidFill>
                <a:latin typeface="Brush Script MT" panose="03060802040406070304" pitchFamily="66" charset="0"/>
              </a:rPr>
              <a:t> 1, </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THẠCH</a:t>
            </a:r>
            <a:r>
              <a:rPr kumimoji="0" lang="en-US" sz="4000" b="1" i="0" u="none" strike="noStrike" kern="1200" cap="none" spc="0" normalizeH="0" noProof="0" dirty="0" smtClean="0">
                <a:ln>
                  <a:noFill/>
                </a:ln>
                <a:solidFill>
                  <a:prstClr val="white"/>
                </a:solidFill>
                <a:effectLst/>
                <a:uLnTx/>
                <a:uFillTx/>
                <a:latin typeface="Brush Script MT" panose="03060802040406070304" pitchFamily="66" charset="0"/>
                <a:ea typeface="+mn-ea"/>
                <a:cs typeface="+mn-cs"/>
              </a:rPr>
              <a:t>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4880825" y="796319"/>
            <a:ext cx="2417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KHỞI ĐỘNG</a:t>
            </a:r>
            <a:r>
              <a:rPr kumimoji="0" lang="fr-F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13" name="Rectangle 12"/>
          <p:cNvSpPr/>
          <p:nvPr/>
        </p:nvSpPr>
        <p:spPr>
          <a:xfrm>
            <a:off x="4880825" y="1343654"/>
            <a:ext cx="6129338" cy="4731217"/>
          </a:xfrm>
          <a:custGeom>
            <a:avLst/>
            <a:gdLst>
              <a:gd name="connsiteX0" fmla="*/ 0 w 5600700"/>
              <a:gd name="connsiteY0" fmla="*/ 0 h 4631204"/>
              <a:gd name="connsiteX1" fmla="*/ 5600700 w 5600700"/>
              <a:gd name="connsiteY1" fmla="*/ 0 h 4631204"/>
              <a:gd name="connsiteX2" fmla="*/ 5600700 w 5600700"/>
              <a:gd name="connsiteY2" fmla="*/ 4631204 h 4631204"/>
              <a:gd name="connsiteX3" fmla="*/ 0 w 5600700"/>
              <a:gd name="connsiteY3" fmla="*/ 4631204 h 4631204"/>
              <a:gd name="connsiteX4" fmla="*/ 0 w 5600700"/>
              <a:gd name="connsiteY4" fmla="*/ 0 h 4631204"/>
              <a:gd name="connsiteX0" fmla="*/ 557213 w 6157913"/>
              <a:gd name="connsiteY0" fmla="*/ 0 h 4631204"/>
              <a:gd name="connsiteX1" fmla="*/ 6157913 w 6157913"/>
              <a:gd name="connsiteY1" fmla="*/ 0 h 4631204"/>
              <a:gd name="connsiteX2" fmla="*/ 6157913 w 6157913"/>
              <a:gd name="connsiteY2" fmla="*/ 4631204 h 4631204"/>
              <a:gd name="connsiteX3" fmla="*/ 0 w 6157913"/>
              <a:gd name="connsiteY3" fmla="*/ 4574054 h 4631204"/>
              <a:gd name="connsiteX4" fmla="*/ 557213 w 6157913"/>
              <a:gd name="connsiteY4" fmla="*/ 0 h 4631204"/>
              <a:gd name="connsiteX0" fmla="*/ 557213 w 6157913"/>
              <a:gd name="connsiteY0" fmla="*/ 0 h 4631204"/>
              <a:gd name="connsiteX1" fmla="*/ 6157913 w 6157913"/>
              <a:gd name="connsiteY1" fmla="*/ 0 h 4631204"/>
              <a:gd name="connsiteX2" fmla="*/ 6157913 w 6157913"/>
              <a:gd name="connsiteY2" fmla="*/ 4631204 h 4631204"/>
              <a:gd name="connsiteX3" fmla="*/ 0 w 6157913"/>
              <a:gd name="connsiteY3" fmla="*/ 4574054 h 4631204"/>
              <a:gd name="connsiteX4" fmla="*/ 557213 w 6157913"/>
              <a:gd name="connsiteY4" fmla="*/ 0 h 4631204"/>
              <a:gd name="connsiteX0" fmla="*/ 171450 w 6157913"/>
              <a:gd name="connsiteY0" fmla="*/ 100012 h 4631204"/>
              <a:gd name="connsiteX1" fmla="*/ 6157913 w 6157913"/>
              <a:gd name="connsiteY1" fmla="*/ 0 h 4631204"/>
              <a:gd name="connsiteX2" fmla="*/ 6157913 w 6157913"/>
              <a:gd name="connsiteY2" fmla="*/ 4631204 h 4631204"/>
              <a:gd name="connsiteX3" fmla="*/ 0 w 6157913"/>
              <a:gd name="connsiteY3" fmla="*/ 4574054 h 4631204"/>
              <a:gd name="connsiteX4" fmla="*/ 171450 w 6157913"/>
              <a:gd name="connsiteY4" fmla="*/ 100012 h 4631204"/>
              <a:gd name="connsiteX0" fmla="*/ 171450 w 6157913"/>
              <a:gd name="connsiteY0" fmla="*/ 171450 h 4702642"/>
              <a:gd name="connsiteX1" fmla="*/ 5600700 w 6157913"/>
              <a:gd name="connsiteY1" fmla="*/ 0 h 4702642"/>
              <a:gd name="connsiteX2" fmla="*/ 6157913 w 6157913"/>
              <a:gd name="connsiteY2" fmla="*/ 4702642 h 4702642"/>
              <a:gd name="connsiteX3" fmla="*/ 0 w 6157913"/>
              <a:gd name="connsiteY3" fmla="*/ 4645492 h 4702642"/>
              <a:gd name="connsiteX4" fmla="*/ 171450 w 6157913"/>
              <a:gd name="connsiteY4" fmla="*/ 171450 h 4702642"/>
              <a:gd name="connsiteX0" fmla="*/ 171450 w 6157913"/>
              <a:gd name="connsiteY0" fmla="*/ 171450 h 4702642"/>
              <a:gd name="connsiteX1" fmla="*/ 5600700 w 6157913"/>
              <a:gd name="connsiteY1" fmla="*/ 0 h 4702642"/>
              <a:gd name="connsiteX2" fmla="*/ 6157913 w 6157913"/>
              <a:gd name="connsiteY2" fmla="*/ 4702642 h 4702642"/>
              <a:gd name="connsiteX3" fmla="*/ 0 w 6157913"/>
              <a:gd name="connsiteY3" fmla="*/ 4645492 h 4702642"/>
              <a:gd name="connsiteX4" fmla="*/ 171450 w 6157913"/>
              <a:gd name="connsiteY4" fmla="*/ 171450 h 4702642"/>
              <a:gd name="connsiteX0" fmla="*/ 171450 w 5929313"/>
              <a:gd name="connsiteY0" fmla="*/ 171450 h 4745505"/>
              <a:gd name="connsiteX1" fmla="*/ 5600700 w 5929313"/>
              <a:gd name="connsiteY1" fmla="*/ 0 h 4745505"/>
              <a:gd name="connsiteX2" fmla="*/ 5929313 w 5929313"/>
              <a:gd name="connsiteY2" fmla="*/ 4745505 h 4745505"/>
              <a:gd name="connsiteX3" fmla="*/ 0 w 5929313"/>
              <a:gd name="connsiteY3" fmla="*/ 4645492 h 4745505"/>
              <a:gd name="connsiteX4" fmla="*/ 171450 w 5929313"/>
              <a:gd name="connsiteY4" fmla="*/ 171450 h 4745505"/>
              <a:gd name="connsiteX0" fmla="*/ 171450 w 6008607"/>
              <a:gd name="connsiteY0" fmla="*/ 171450 h 4745505"/>
              <a:gd name="connsiteX1" fmla="*/ 5600700 w 6008607"/>
              <a:gd name="connsiteY1" fmla="*/ 0 h 4745505"/>
              <a:gd name="connsiteX2" fmla="*/ 5929313 w 6008607"/>
              <a:gd name="connsiteY2" fmla="*/ 4745505 h 4745505"/>
              <a:gd name="connsiteX3" fmla="*/ 0 w 6008607"/>
              <a:gd name="connsiteY3" fmla="*/ 4645492 h 4745505"/>
              <a:gd name="connsiteX4" fmla="*/ 171450 w 6008607"/>
              <a:gd name="connsiteY4" fmla="*/ 171450 h 4745505"/>
              <a:gd name="connsiteX0" fmla="*/ 171450 w 6129338"/>
              <a:gd name="connsiteY0" fmla="*/ 157162 h 4731217"/>
              <a:gd name="connsiteX1" fmla="*/ 6129338 w 6129338"/>
              <a:gd name="connsiteY1" fmla="*/ 0 h 4731217"/>
              <a:gd name="connsiteX2" fmla="*/ 5929313 w 6129338"/>
              <a:gd name="connsiteY2" fmla="*/ 4731217 h 4731217"/>
              <a:gd name="connsiteX3" fmla="*/ 0 w 6129338"/>
              <a:gd name="connsiteY3" fmla="*/ 4631204 h 4731217"/>
              <a:gd name="connsiteX4" fmla="*/ 171450 w 6129338"/>
              <a:gd name="connsiteY4" fmla="*/ 157162 h 473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9338" h="4731217">
                <a:moveTo>
                  <a:pt x="171450" y="157162"/>
                </a:moveTo>
                <a:lnTo>
                  <a:pt x="6129338" y="0"/>
                </a:lnTo>
                <a:cubicBezTo>
                  <a:pt x="5586413" y="1596122"/>
                  <a:pt x="6329363" y="3163670"/>
                  <a:pt x="5929313" y="4731217"/>
                </a:cubicBezTo>
                <a:lnTo>
                  <a:pt x="0" y="4631204"/>
                </a:lnTo>
                <a:cubicBezTo>
                  <a:pt x="585788" y="3092232"/>
                  <a:pt x="-14288" y="1681847"/>
                  <a:pt x="171450" y="157162"/>
                </a:cubicBezTo>
                <a:close/>
              </a:path>
            </a:pathLst>
          </a:cu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i="1"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Ai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kia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rộn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Xuân</a:t>
            </a:r>
            <a:r>
              <a:rPr lang="en-US" sz="2800" i="1" dirty="0">
                <a:latin typeface="Times New Roman" panose="02020603050405020304" pitchFamily="18" charset="0"/>
                <a:ea typeface="Times New Roman" panose="02020603050405020304" pitchFamily="18" charset="0"/>
              </a:rPr>
              <a:t>?</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Hoan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hô</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phóng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quân</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Kính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chào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Anh</a:t>
            </a:r>
            <a:r>
              <a:rPr lang="en-US" sz="2800" i="1" dirty="0">
                <a:latin typeface="Times New Roman" panose="02020603050405020304" pitchFamily="18" charset="0"/>
                <a:ea typeface="Times New Roman" panose="02020603050405020304" pitchFamily="18" charset="0"/>
              </a:rPr>
              <a:t>, con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đẹp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nhất</a:t>
            </a:r>
            <a:r>
              <a:rPr lang="en-US" sz="2800" i="1" dirty="0">
                <a:latin typeface="Times New Roman" panose="02020603050405020304" pitchFamily="18" charset="0"/>
                <a:ea typeface="Times New Roman" panose="02020603050405020304" pitchFamily="18" charset="0"/>
              </a:rPr>
              <a:t>!</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Lịch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sử</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hôn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chàng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đất</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Sống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ngang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khuất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đời</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Như</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Thạch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thế</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kỷ</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hai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mươi</a:t>
            </a:r>
            <a:r>
              <a:rPr lang="en-US" sz="2800" i="1" dirty="0">
                <a:latin typeface="Times New Roman" panose="02020603050405020304" pitchFamily="18" charset="0"/>
                <a:ea typeface="Times New Roman" panose="02020603050405020304" pitchFamily="18" charset="0"/>
              </a:rPr>
              <a:t/>
            </a:r>
            <a:br>
              <a:rPr lang="en-US" sz="2800" i="1" dirty="0">
                <a:latin typeface="Times New Roman" panose="02020603050405020304" pitchFamily="18" charset="0"/>
                <a:ea typeface="Times New Roman" panose="02020603050405020304" pitchFamily="18" charset="0"/>
              </a:rPr>
            </a:b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dây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ná</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mót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cây</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giặc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Mỹ</a:t>
            </a:r>
            <a:r>
              <a:rPr lang="en-US" sz="2800"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9"/>
          <a:stretch>
            <a:fillRect/>
          </a:stretch>
        </p:blipFill>
        <p:spPr>
          <a:xfrm>
            <a:off x="909666" y="2090978"/>
            <a:ext cx="3314700" cy="29184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599260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1048877"/>
          </a:xfrm>
          <a:prstGeom prst="rect">
            <a:avLst/>
          </a:prstGeom>
        </p:spPr>
        <p:txBody>
          <a:bodyPr>
            <a:spAutoFit/>
          </a:bodyPr>
          <a:lstStyle/>
          <a:p>
            <a:pPr>
              <a:lnSpc>
                <a:spcPct val="107000"/>
              </a:lnSpc>
              <a:spcAft>
                <a:spcPts val="0"/>
              </a:spcAft>
              <a:tabLst>
                <a:tab pos="1386840" algn="l"/>
              </a:tabLst>
            </a:pPr>
            <a:r>
              <a:rPr lang="en-US" sz="2800" b="1" dirty="0" smtClean="0">
                <a:latin typeface="Times New Roman" panose="02020603050405020304" pitchFamily="18" charset="0"/>
                <a:ea typeface="MS Mincho"/>
              </a:rPr>
              <a:t>II. </a:t>
            </a:r>
            <a:r>
              <a:rPr lang="en-US" sz="2800" b="1" dirty="0" err="1" smtClean="0">
                <a:latin typeface="Times New Roman" panose="02020603050405020304" pitchFamily="18" charset="0"/>
                <a:ea typeface="MS Mincho"/>
              </a:rPr>
              <a:t>Tìm</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hiểu</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pt-BR" sz="2800" b="1" i="1" u="sng" dirty="0">
                <a:solidFill>
                  <a:srgbClr val="800000"/>
                </a:solidFill>
                <a:latin typeface="Times New Roman" panose="02020603050405020304" pitchFamily="18" charset="0"/>
                <a:ea typeface="Calibri" panose="020F0502020204030204" pitchFamily="34" charset="0"/>
              </a:rPr>
              <a:t>1. </a:t>
            </a:r>
            <a:r>
              <a:rPr lang="vi-VN" sz="2800" b="1" u="sng" dirty="0">
                <a:solidFill>
                  <a:srgbClr val="800000"/>
                </a:solidFill>
                <a:latin typeface="Times New Roman" panose="02020603050405020304" pitchFamily="18" charset="0"/>
                <a:ea typeface="Calibri" panose="020F0502020204030204" pitchFamily="34" charset="0"/>
              </a:rPr>
              <a:t>Ý nghĩa chi tiết kì ảo</a:t>
            </a:r>
            <a:endParaRPr lang="en-US" sz="2800" dirty="0">
              <a:effectLst/>
              <a:latin typeface="Times New Roman" panose="02020603050405020304" pitchFamily="18" charset="0"/>
              <a:ea typeface="Calibri" panose="020F0502020204030204" pitchFamily="34" charset="0"/>
            </a:endParaRPr>
          </a:p>
        </p:txBody>
      </p:sp>
      <p:sp>
        <p:nvSpPr>
          <p:cNvPr id="5" name="Pentagon 4"/>
          <p:cNvSpPr/>
          <p:nvPr/>
        </p:nvSpPr>
        <p:spPr>
          <a:xfrm>
            <a:off x="228600" y="2319914"/>
            <a:ext cx="4314824" cy="641795"/>
          </a:xfrm>
          <a:prstGeom prst="homePlate">
            <a:avLst/>
          </a:prstGeom>
          <a:solidFill>
            <a:schemeClr val="accent6">
              <a:lumMod val="50000"/>
            </a:schemeClr>
          </a:solidFill>
          <a:ln>
            <a:noFill/>
          </a:ln>
          <a:effectLst>
            <a:outerShdw blurRad="107950" dist="12700" dir="5400000" algn="ctr">
              <a:srgbClr val="000000"/>
            </a:outerShdw>
          </a:effectLst>
          <a:scene3d>
            <a:camera prst="isometricOffAxis1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0000"/>
                </a:solidFill>
                <a:latin typeface="Times New Roman" panose="02020603050405020304" pitchFamily="18" charset="0"/>
                <a:ea typeface="Times New Roman" panose="02020603050405020304" pitchFamily="18" charset="0"/>
              </a:rPr>
              <a:t>THẢO LUẬN  CẶP ĐÔI </a:t>
            </a:r>
            <a:endParaRPr lang="en-US" sz="2800" dirty="0"/>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77741" y="3758812"/>
            <a:ext cx="2112414" cy="2112414"/>
          </a:xfrm>
          <a:prstGeom prst="ellipse">
            <a:avLst/>
          </a:prstGeom>
          <a:ln>
            <a:noFill/>
          </a:ln>
          <a:effectLst>
            <a:softEdge rad="112500"/>
          </a:effectLst>
        </p:spPr>
      </p:pic>
      <p:sp>
        <p:nvSpPr>
          <p:cNvPr id="9" name="Oval 8"/>
          <p:cNvSpPr/>
          <p:nvPr/>
        </p:nvSpPr>
        <p:spPr>
          <a:xfrm>
            <a:off x="2701376" y="2997429"/>
            <a:ext cx="1045123" cy="885825"/>
          </a:xfrm>
          <a:prstGeom prst="ellipse">
            <a:avLst/>
          </a:prstGeom>
          <a:blipFill>
            <a:blip r:embed="rId11"/>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6 </a:t>
            </a:r>
            <a:r>
              <a:rPr lang="en-US" sz="2000" b="1" dirty="0" err="1" smtClean="0"/>
              <a:t>phút</a:t>
            </a:r>
            <a:endParaRPr lang="en-US" sz="2000" b="1" dirty="0"/>
          </a:p>
        </p:txBody>
      </p:sp>
      <p:graphicFrame>
        <p:nvGraphicFramePr>
          <p:cNvPr id="11" name="Table 10"/>
          <p:cNvGraphicFramePr>
            <a:graphicFrameLocks noGrp="1"/>
          </p:cNvGraphicFramePr>
          <p:nvPr>
            <p:extLst>
              <p:ext uri="{D42A27DB-BD31-4B8C-83A1-F6EECF244321}">
                <p14:modId xmlns:p14="http://schemas.microsoft.com/office/powerpoint/2010/main" val="2612587053"/>
              </p:ext>
            </p:extLst>
          </p:nvPr>
        </p:nvGraphicFramePr>
        <p:xfrm>
          <a:off x="4346224" y="1396612"/>
          <a:ext cx="7198076" cy="4846320"/>
        </p:xfrm>
        <a:graphic>
          <a:graphicData uri="http://schemas.openxmlformats.org/drawingml/2006/table">
            <a:tbl>
              <a:tblPr firstRow="1" bandRow="1">
                <a:tableStyleId>{5940675A-B579-460E-94D1-54222C63F5DA}</a:tableStyleId>
              </a:tblPr>
              <a:tblGrid>
                <a:gridCol w="7198076">
                  <a:extLst>
                    <a:ext uri="{9D8B030D-6E8A-4147-A177-3AD203B41FA5}">
                      <a16:colId xmlns:a16="http://schemas.microsoft.com/office/drawing/2014/main" val="851975930"/>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thảo</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134517"/>
                  </a:ext>
                </a:extLst>
              </a:tr>
              <a:tr h="370840">
                <a:tc>
                  <a:txBody>
                    <a:bodyPr/>
                    <a:lstStyle/>
                    <a:p>
                      <a:pPr>
                        <a:spcAft>
                          <a:spcPts val="0"/>
                        </a:spcAft>
                      </a:pPr>
                      <a:r>
                        <a:rPr lang="pt-BR"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288622169"/>
                  </a:ext>
                </a:extLst>
              </a:tr>
              <a:tr h="370840">
                <a:tc>
                  <a:txBody>
                    <a:bodyPr/>
                    <a:lstStyle/>
                    <a:p>
                      <a:pPr>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962725119"/>
                  </a:ext>
                </a:extLst>
              </a:tr>
              <a:tr h="370840">
                <a:tc>
                  <a:txBody>
                    <a:bodyPr/>
                    <a:lstStyle/>
                    <a:p>
                      <a:pPr>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dấp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549249611"/>
                  </a:ext>
                </a:extLst>
              </a:tr>
              <a:tr h="370840">
                <a:tc>
                  <a:txBody>
                    <a:bodyPr/>
                    <a:lstStyle/>
                    <a:p>
                      <a:pPr>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ảo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986714301"/>
                  </a:ext>
                </a:extLst>
              </a:tr>
            </a:tbl>
          </a:graphicData>
        </a:graphic>
      </p:graphicFrame>
    </p:spTree>
    <p:extLst>
      <p:ext uri="{BB962C8B-B14F-4D97-AF65-F5344CB8AC3E}">
        <p14:creationId xmlns:p14="http://schemas.microsoft.com/office/powerpoint/2010/main" val="18527075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104887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1. </a:t>
            </a:r>
            <a:r>
              <a:rPr kumimoji="0" lang="vi-VN" sz="2800" b="1" i="0"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Ý nghĩa chi tiết kì 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5" name="Pentagon 4"/>
          <p:cNvSpPr/>
          <p:nvPr/>
        </p:nvSpPr>
        <p:spPr>
          <a:xfrm>
            <a:off x="228600" y="2319914"/>
            <a:ext cx="4314824" cy="641795"/>
          </a:xfrm>
          <a:prstGeom prst="homePlate">
            <a:avLst/>
          </a:prstGeom>
          <a:solidFill>
            <a:schemeClr val="accent6">
              <a:lumMod val="50000"/>
            </a:schemeClr>
          </a:solidFill>
          <a:ln>
            <a:noFill/>
          </a:ln>
          <a:effectLst>
            <a:outerShdw blurRad="107950" dist="12700" dir="5400000" algn="ctr">
              <a:srgbClr val="000000"/>
            </a:outerShdw>
          </a:effectLst>
          <a:scene3d>
            <a:camera prst="isometricOffAxis1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THẢO LUẬN  CẶP ĐÔI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77741" y="3758812"/>
            <a:ext cx="2112414" cy="2112414"/>
          </a:xfrm>
          <a:prstGeom prst="ellipse">
            <a:avLst/>
          </a:prstGeom>
          <a:ln>
            <a:noFill/>
          </a:ln>
          <a:effectLst>
            <a:softEdge rad="112500"/>
          </a:effectLst>
        </p:spPr>
      </p:pic>
      <p:sp>
        <p:nvSpPr>
          <p:cNvPr id="9" name="Oval 8"/>
          <p:cNvSpPr/>
          <p:nvPr/>
        </p:nvSpPr>
        <p:spPr>
          <a:xfrm>
            <a:off x="2701376" y="2997429"/>
            <a:ext cx="1045123" cy="885825"/>
          </a:xfrm>
          <a:prstGeom prst="ellipse">
            <a:avLst/>
          </a:prstGeom>
          <a:blipFill>
            <a:blip r:embed="rId11"/>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6 </a:t>
            </a:r>
            <a:r>
              <a:rPr kumimoji="0" lang="en-US" sz="2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phút</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6903627" y="1300162"/>
            <a:ext cx="3790948" cy="553357"/>
          </a:xfrm>
          <a:prstGeom prst="rect">
            <a:avLst/>
          </a:prstGeom>
        </p:spPr>
        <p:txBody>
          <a:bodyPr wrap="square">
            <a:spAutoFit/>
          </a:bodyPr>
          <a:lstStyle/>
          <a:p>
            <a:pPr>
              <a:lnSpc>
                <a:spcPct val="107000"/>
              </a:lnSpc>
              <a:spcAft>
                <a:spcPts val="0"/>
              </a:spcAft>
              <a:tabLst>
                <a:tab pos="1386840" algn="l"/>
              </a:tabLst>
            </a:pPr>
            <a:r>
              <a:rPr lang="en-US" sz="2800" b="1" dirty="0" err="1">
                <a:solidFill>
                  <a:srgbClr val="0D0D0D"/>
                </a:solidFill>
                <a:latin typeface="Times New Roman" panose="02020603050405020304" pitchFamily="18" charset="0"/>
                <a:ea typeface="MS Mincho"/>
              </a:rPr>
              <a:t>Phiếu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số</a:t>
            </a:r>
            <a:r>
              <a:rPr lang="en-US" sz="2800" b="1" dirty="0">
                <a:solidFill>
                  <a:srgbClr val="0D0D0D"/>
                </a:solidFill>
                <a:latin typeface="Times New Roman" panose="02020603050405020304" pitchFamily="18" charset="0"/>
                <a:ea typeface="MS Mincho"/>
              </a:rPr>
              <a:t> </a:t>
            </a:r>
            <a:r>
              <a:rPr lang="en-US" sz="2800" b="1" dirty="0" smtClean="0">
                <a:solidFill>
                  <a:srgbClr val="0D0D0D"/>
                </a:solidFill>
                <a:latin typeface="Times New Roman" panose="02020603050405020304" pitchFamily="18" charset="0"/>
                <a:ea typeface="MS Mincho"/>
              </a:rPr>
              <a:t>2</a:t>
            </a:r>
            <a:endParaRPr lang="en-US" sz="2800" dirty="0">
              <a:latin typeface="Times New Roman" panose="02020603050405020304" pitchFamily="18" charset="0"/>
              <a:ea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347669704"/>
              </p:ext>
            </p:extLst>
          </p:nvPr>
        </p:nvGraphicFramePr>
        <p:xfrm>
          <a:off x="4443412" y="1866655"/>
          <a:ext cx="7100889" cy="4206240"/>
        </p:xfrm>
        <a:graphic>
          <a:graphicData uri="http://schemas.openxmlformats.org/drawingml/2006/table">
            <a:tbl>
              <a:tblPr firstRow="1" firstCol="1" lastRow="1" lastCol="1" bandRow="1" bandCol="1"/>
              <a:tblGrid>
                <a:gridCol w="3543301">
                  <a:extLst>
                    <a:ext uri="{9D8B030D-6E8A-4147-A177-3AD203B41FA5}">
                      <a16:colId xmlns:a16="http://schemas.microsoft.com/office/drawing/2014/main" val="2692640950"/>
                    </a:ext>
                  </a:extLst>
                </a:gridCol>
                <a:gridCol w="3557588">
                  <a:extLst>
                    <a:ext uri="{9D8B030D-6E8A-4147-A177-3AD203B41FA5}">
                      <a16:colId xmlns:a16="http://schemas.microsoft.com/office/drawing/2014/main" val="3581461360"/>
                    </a:ext>
                  </a:extLst>
                </a:gridCol>
              </a:tblGrid>
              <a:tr h="0">
                <a:tc>
                  <a:txBody>
                    <a:bodyPr/>
                    <a:lstStyle/>
                    <a:p>
                      <a:pPr algn="ctr">
                        <a:lnSpc>
                          <a:spcPct val="115000"/>
                        </a:lnSpc>
                        <a:spcAft>
                          <a:spcPts val="0"/>
                        </a:spcAft>
                      </a:pPr>
                      <a:r>
                        <a:rPr lang="en-US" sz="2400" b="1" i="1" u="sng" dirty="0" err="1">
                          <a:solidFill>
                            <a:srgbClr val="680000"/>
                          </a:solidFill>
                          <a:effectLst/>
                          <a:latin typeface="Times New Roman" panose="02020603050405020304" pitchFamily="18" charset="0"/>
                          <a:ea typeface="Times New Roman" panose="02020603050405020304" pitchFamily="18" charset="0"/>
                        </a:rPr>
                        <a:t>Yếu</a:t>
                      </a:r>
                      <a:r>
                        <a:rPr lang="en-US" sz="2400" b="1" i="1" u="sng" dirty="0">
                          <a:solidFill>
                            <a:srgbClr val="680000"/>
                          </a:solidFill>
                          <a:effectLst/>
                          <a:latin typeface="Times New Roman" panose="02020603050405020304" pitchFamily="18" charset="0"/>
                          <a:ea typeface="Times New Roman" panose="02020603050405020304" pitchFamily="18" charset="0"/>
                        </a:rPr>
                        <a:t> </a:t>
                      </a:r>
                      <a:r>
                        <a:rPr lang="en-US" sz="2400" b="1" i="1" u="sng" dirty="0" err="1">
                          <a:solidFill>
                            <a:srgbClr val="680000"/>
                          </a:solidFill>
                          <a:effectLst/>
                          <a:latin typeface="Times New Roman" panose="02020603050405020304" pitchFamily="18" charset="0"/>
                          <a:ea typeface="Times New Roman" panose="02020603050405020304" pitchFamily="18" charset="0"/>
                        </a:rPr>
                        <a:t>tố</a:t>
                      </a:r>
                      <a:r>
                        <a:rPr lang="en-US" sz="2400" b="1" i="1" u="sng" dirty="0">
                          <a:solidFill>
                            <a:srgbClr val="680000"/>
                          </a:solidFill>
                          <a:effectLst/>
                          <a:latin typeface="Times New Roman" panose="02020603050405020304" pitchFamily="18" charset="0"/>
                          <a:ea typeface="Times New Roman" panose="02020603050405020304" pitchFamily="18" charset="0"/>
                        </a:rPr>
                        <a:t> </a:t>
                      </a:r>
                      <a:r>
                        <a:rPr lang="en-US" sz="2400" b="1" i="1" u="sng" dirty="0" err="1">
                          <a:solidFill>
                            <a:srgbClr val="680000"/>
                          </a:solidFill>
                          <a:effectLst/>
                          <a:latin typeface="Times New Roman" panose="02020603050405020304" pitchFamily="18" charset="0"/>
                          <a:ea typeface="Times New Roman" panose="02020603050405020304" pitchFamily="18" charset="0"/>
                        </a:rPr>
                        <a:t>kì</a:t>
                      </a:r>
                      <a:r>
                        <a:rPr lang="en-US" sz="2400" b="1" i="1" u="sng" dirty="0">
                          <a:solidFill>
                            <a:srgbClr val="680000"/>
                          </a:solidFill>
                          <a:effectLst/>
                          <a:latin typeface="Times New Roman" panose="02020603050405020304" pitchFamily="18" charset="0"/>
                          <a:ea typeface="Times New Roman" panose="02020603050405020304" pitchFamily="18" charset="0"/>
                        </a:rPr>
                        <a:t> </a:t>
                      </a:r>
                      <a:r>
                        <a:rPr lang="en-US" sz="2400" b="1" i="1" u="sng" dirty="0" err="1">
                          <a:solidFill>
                            <a:srgbClr val="680000"/>
                          </a:solidFill>
                          <a:effectLst/>
                          <a:latin typeface="Times New Roman" panose="02020603050405020304" pitchFamily="18" charset="0"/>
                          <a:ea typeface="Times New Roman" panose="02020603050405020304" pitchFamily="18" charset="0"/>
                        </a:rPr>
                        <a:t>ảo</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u="sng" dirty="0" err="1">
                          <a:solidFill>
                            <a:srgbClr val="680000"/>
                          </a:solidFill>
                          <a:effectLst/>
                          <a:latin typeface="Times New Roman" panose="02020603050405020304" pitchFamily="18" charset="0"/>
                          <a:ea typeface="Times New Roman" panose="02020603050405020304" pitchFamily="18" charset="0"/>
                        </a:rPr>
                        <a:t>Vai</a:t>
                      </a:r>
                      <a:r>
                        <a:rPr lang="en-US" sz="2400" b="1" i="1" u="sng" dirty="0">
                          <a:solidFill>
                            <a:srgbClr val="680000"/>
                          </a:solidFill>
                          <a:effectLst/>
                          <a:latin typeface="Times New Roman" panose="02020603050405020304" pitchFamily="18" charset="0"/>
                          <a:ea typeface="Times New Roman" panose="02020603050405020304" pitchFamily="18" charset="0"/>
                        </a:rPr>
                        <a:t> </a:t>
                      </a:r>
                      <a:r>
                        <a:rPr lang="en-US" sz="2400" b="1" i="1" u="sng" dirty="0" err="1">
                          <a:solidFill>
                            <a:srgbClr val="680000"/>
                          </a:solidFill>
                          <a:effectLst/>
                          <a:latin typeface="Times New Roman" panose="02020603050405020304" pitchFamily="18" charset="0"/>
                          <a:ea typeface="Times New Roman" panose="02020603050405020304" pitchFamily="18" charset="0"/>
                        </a:rPr>
                        <a:t>trò</a:t>
                      </a:r>
                      <a:r>
                        <a:rPr lang="en-US" sz="2400" b="1" i="1" u="sng" dirty="0">
                          <a:solidFill>
                            <a:srgbClr val="680000"/>
                          </a:solidFill>
                          <a:effectLst/>
                          <a:latin typeface="Times New Roman" panose="02020603050405020304" pitchFamily="18" charset="0"/>
                          <a:ea typeface="Times New Roman" panose="02020603050405020304" pitchFamily="18" charset="0"/>
                        </a:rPr>
                        <a:t>, ý </a:t>
                      </a:r>
                      <a:r>
                        <a:rPr lang="en-US" sz="2400" b="1" i="1" u="sng" dirty="0" err="1">
                          <a:solidFill>
                            <a:srgbClr val="680000"/>
                          </a:solidFill>
                          <a:effectLst/>
                          <a:latin typeface="Times New Roman" panose="02020603050405020304" pitchFamily="18" charset="0"/>
                          <a:ea typeface="Times New Roman" panose="02020603050405020304" pitchFamily="18" charset="0"/>
                        </a:rPr>
                        <a:t>nghĩa</a:t>
                      </a:r>
                      <a:r>
                        <a:rPr lang="en-US" sz="2400" b="1" i="1" u="sng" dirty="0">
                          <a:solidFill>
                            <a:srgbClr val="68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669687"/>
                  </a:ext>
                </a:extLst>
              </a:tr>
              <a:tr h="0">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rPr>
                        <a:t>:</a:t>
                      </a: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a:t>
                      </a:r>
                    </a:p>
                    <a:p>
                      <a:pPr>
                        <a:lnSpc>
                          <a:spcPct val="115000"/>
                        </a:lnSpc>
                        <a:spcAft>
                          <a:spcPts val="0"/>
                        </a:spcAft>
                      </a:pP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0" lvl="0" indent="0">
                        <a:lnSpc>
                          <a:spcPct val="115000"/>
                        </a:lnSpc>
                        <a:spcAft>
                          <a:spcPts val="0"/>
                        </a:spcAft>
                        <a:buSzPts val="1400"/>
                        <a:buFont typeface="Times New Roman" panose="02020603050405020304" pitchFamily="18" charset="0"/>
                        <a:buNone/>
                      </a:pPr>
                      <a:r>
                        <a:rPr lang="en-US" sz="2400" dirty="0" smtClean="0">
                          <a:effectLst/>
                          <a:latin typeface="Times New Roman" panose="02020603050405020304" pitchFamily="18" charset="0"/>
                          <a:ea typeface="Times New Roman" panose="02020603050405020304" pitchFamily="18" charset="0"/>
                        </a:rPr>
                        <a:t>-</a:t>
                      </a:r>
                      <a:r>
                        <a:rPr lang="en-US" sz="2400" baseline="0" dirty="0" smtClean="0">
                          <a:effectLst/>
                          <a:latin typeface="Times New Roman" panose="02020603050405020304" pitchFamily="18" charset="0"/>
                          <a:ea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rPr>
                        <a:t>Câu</a:t>
                      </a:r>
                      <a:r>
                        <a:rPr lang="en-US" sz="2400" dirty="0" smtClean="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nói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chim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lớn</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053147"/>
                  </a:ext>
                </a:extLst>
              </a:tr>
              <a:tr h="0">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ảo</a:t>
                      </a:r>
                      <a:r>
                        <a:rPr lang="en-US" sz="2400" dirty="0">
                          <a:effectLst/>
                          <a:latin typeface="Times New Roman" panose="02020603050405020304" pitchFamily="18" charset="0"/>
                          <a:ea typeface="Times New Roman" panose="02020603050405020304" pitchFamily="18" charset="0"/>
                        </a:rPr>
                        <a:t>: </a:t>
                      </a:r>
                    </a:p>
                    <a:p>
                      <a:pPr marL="0" marR="0" indent="0" algn="l" defTabSz="914400" rtl="0" eaLnBrk="1" fontAlgn="auto" latinLnBrk="0" hangingPunct="1">
                        <a:lnSpc>
                          <a:spcPct val="115000"/>
                        </a:lnSpc>
                        <a:spcBef>
                          <a:spcPts val="0"/>
                        </a:spcBef>
                        <a:spcAft>
                          <a:spcPts val="0"/>
                        </a:spcAft>
                        <a:buClrTx/>
                        <a:buSzTx/>
                        <a:buFontTx/>
                        <a:buNone/>
                        <a:tabLst/>
                        <a:defRPr/>
                      </a:pPr>
                      <a:r>
                        <a:rPr lang="en-US" sz="2400" dirty="0" smtClean="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smtClean="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118699"/>
                  </a:ext>
                </a:extLst>
              </a:tr>
            </a:tbl>
          </a:graphicData>
        </a:graphic>
      </p:graphicFrame>
    </p:spTree>
    <p:extLst>
      <p:ext uri="{BB962C8B-B14F-4D97-AF65-F5344CB8AC3E}">
        <p14:creationId xmlns:p14="http://schemas.microsoft.com/office/powerpoint/2010/main" val="26207094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104887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1. </a:t>
            </a:r>
            <a:r>
              <a:rPr kumimoji="0" lang="vi-VN" sz="2800" b="1" i="0"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Ý nghĩa chi tiết kì 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22" name="Picture 21"/>
          <p:cNvPicPr>
            <a:picLocks noChangeAspect="1"/>
          </p:cNvPicPr>
          <p:nvPr/>
        </p:nvPicPr>
        <p:blipFill>
          <a:blip r:embed="rId9"/>
          <a:srcRect l="24258" t="22595"/>
          <a:stretch>
            <a:fillRect/>
          </a:stretch>
        </p:blipFill>
        <p:spPr>
          <a:xfrm>
            <a:off x="609600" y="2100969"/>
            <a:ext cx="2278856" cy="3290015"/>
          </a:xfrm>
          <a:custGeom>
            <a:avLst/>
            <a:gdLst>
              <a:gd name="connsiteX0" fmla="*/ 1139428 w 2278856"/>
              <a:gd name="connsiteY0" fmla="*/ 0 h 3290015"/>
              <a:gd name="connsiteX1" fmla="*/ 2278856 w 2278856"/>
              <a:gd name="connsiteY1" fmla="*/ 0 h 3290015"/>
              <a:gd name="connsiteX2" fmla="*/ 2278856 w 2278856"/>
              <a:gd name="connsiteY2" fmla="*/ 1701710 h 3290015"/>
              <a:gd name="connsiteX3" fmla="*/ 1582945 w 2278856"/>
              <a:gd name="connsiteY3" fmla="*/ 3269691 h 3290015"/>
              <a:gd name="connsiteX4" fmla="*/ 1545764 w 2278856"/>
              <a:gd name="connsiteY4" fmla="*/ 3290015 h 3290015"/>
              <a:gd name="connsiteX5" fmla="*/ 733092 w 2278856"/>
              <a:gd name="connsiteY5" fmla="*/ 3290015 h 3290015"/>
              <a:gd name="connsiteX6" fmla="*/ 695911 w 2278856"/>
              <a:gd name="connsiteY6" fmla="*/ 3269691 h 3290015"/>
              <a:gd name="connsiteX7" fmla="*/ 0 w 2278856"/>
              <a:gd name="connsiteY7" fmla="*/ 1701710 h 3290015"/>
              <a:gd name="connsiteX8" fmla="*/ 1139428 w 2278856"/>
              <a:gd name="connsiteY8" fmla="*/ 0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856" h="3290015">
                <a:moveTo>
                  <a:pt x="1139428" y="0"/>
                </a:moveTo>
                <a:lnTo>
                  <a:pt x="2278856" y="0"/>
                </a:lnTo>
                <a:lnTo>
                  <a:pt x="2278856" y="1701710"/>
                </a:lnTo>
                <a:cubicBezTo>
                  <a:pt x="2278856" y="2406581"/>
                  <a:pt x="1991903" y="3011358"/>
                  <a:pt x="1582945" y="3269691"/>
                </a:cubicBezTo>
                <a:lnTo>
                  <a:pt x="1545764" y="3290015"/>
                </a:lnTo>
                <a:lnTo>
                  <a:pt x="733092" y="3290015"/>
                </a:lnTo>
                <a:lnTo>
                  <a:pt x="695911" y="3269691"/>
                </a:lnTo>
                <a:cubicBezTo>
                  <a:pt x="286953" y="3011358"/>
                  <a:pt x="0" y="2406581"/>
                  <a:pt x="0" y="1701710"/>
                </a:cubicBezTo>
                <a:cubicBezTo>
                  <a:pt x="0" y="761882"/>
                  <a:pt x="510139" y="0"/>
                  <a:pt x="1139428"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Rectangle 13"/>
          <p:cNvSpPr/>
          <p:nvPr/>
        </p:nvSpPr>
        <p:spPr>
          <a:xfrm>
            <a:off x="359954" y="5469565"/>
            <a:ext cx="2507418" cy="584775"/>
          </a:xfrm>
          <a:prstGeom prst="rect">
            <a:avLst/>
          </a:prstGeom>
        </p:spPr>
        <p:txBody>
          <a:bodyPr wrap="none">
            <a:spAutoFit/>
          </a:bodyPr>
          <a:lstStyle/>
          <a:p>
            <a:pPr>
              <a:spcAft>
                <a:spcPts val="0"/>
              </a:spcAft>
            </a:pP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thần</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3746499" y="1920416"/>
            <a:ext cx="7554914" cy="4100280"/>
          </a:xfrm>
          <a:custGeom>
            <a:avLst/>
            <a:gdLst>
              <a:gd name="connsiteX0" fmla="*/ 0 w 7554914"/>
              <a:gd name="connsiteY0" fmla="*/ 378592 h 3814530"/>
              <a:gd name="connsiteX1" fmla="*/ 378592 w 7554914"/>
              <a:gd name="connsiteY1" fmla="*/ 0 h 3814530"/>
              <a:gd name="connsiteX2" fmla="*/ 7176322 w 7554914"/>
              <a:gd name="connsiteY2" fmla="*/ 0 h 3814530"/>
              <a:gd name="connsiteX3" fmla="*/ 7554914 w 7554914"/>
              <a:gd name="connsiteY3" fmla="*/ 378592 h 3814530"/>
              <a:gd name="connsiteX4" fmla="*/ 7554914 w 7554914"/>
              <a:gd name="connsiteY4" fmla="*/ 3435938 h 3814530"/>
              <a:gd name="connsiteX5" fmla="*/ 7176322 w 7554914"/>
              <a:gd name="connsiteY5" fmla="*/ 3814530 h 3814530"/>
              <a:gd name="connsiteX6" fmla="*/ 378592 w 7554914"/>
              <a:gd name="connsiteY6" fmla="*/ 3814530 h 3814530"/>
              <a:gd name="connsiteX7" fmla="*/ 0 w 7554914"/>
              <a:gd name="connsiteY7" fmla="*/ 3435938 h 3814530"/>
              <a:gd name="connsiteX8" fmla="*/ 0 w 7554914"/>
              <a:gd name="connsiteY8" fmla="*/ 378592 h 3814530"/>
              <a:gd name="connsiteX0" fmla="*/ 0 w 7554914"/>
              <a:gd name="connsiteY0" fmla="*/ 664342 h 4100280"/>
              <a:gd name="connsiteX1" fmla="*/ 378592 w 7554914"/>
              <a:gd name="connsiteY1" fmla="*/ 285750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6904859 w 7554914"/>
              <a:gd name="connsiteY5" fmla="*/ 3714518 h 4100280"/>
              <a:gd name="connsiteX6" fmla="*/ 378592 w 7554914"/>
              <a:gd name="connsiteY6" fmla="*/ 4100280 h 4100280"/>
              <a:gd name="connsiteX7" fmla="*/ 0 w 7554914"/>
              <a:gd name="connsiteY7" fmla="*/ 3721688 h 4100280"/>
              <a:gd name="connsiteX8" fmla="*/ 0 w 7554914"/>
              <a:gd name="connsiteY8" fmla="*/ 664342 h 410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4914" h="4100280">
                <a:moveTo>
                  <a:pt x="0" y="664342"/>
                </a:moveTo>
                <a:cubicBezTo>
                  <a:pt x="0" y="455251"/>
                  <a:pt x="312376" y="200025"/>
                  <a:pt x="521467" y="200025"/>
                </a:cubicBezTo>
                <a:cubicBezTo>
                  <a:pt x="2787377" y="200025"/>
                  <a:pt x="4881837" y="0"/>
                  <a:pt x="7147747" y="0"/>
                </a:cubicBezTo>
                <a:cubicBezTo>
                  <a:pt x="7356838" y="0"/>
                  <a:pt x="7554914" y="455251"/>
                  <a:pt x="7554914" y="664342"/>
                </a:cubicBezTo>
                <a:lnTo>
                  <a:pt x="7554914" y="3721688"/>
                </a:lnTo>
                <a:cubicBezTo>
                  <a:pt x="7554914" y="3930779"/>
                  <a:pt x="7113950" y="3714518"/>
                  <a:pt x="6904859" y="3714518"/>
                </a:cubicBezTo>
                <a:lnTo>
                  <a:pt x="378592" y="4100280"/>
                </a:lnTo>
                <a:cubicBezTo>
                  <a:pt x="169501" y="4100280"/>
                  <a:pt x="0" y="3930779"/>
                  <a:pt x="0" y="3721688"/>
                </a:cubicBezTo>
                <a:lnTo>
                  <a:pt x="0" y="664342"/>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Đặc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điểm</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nói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tiếng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chỗ</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giấu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cải</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tích</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diệu</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ban </a:t>
            </a:r>
            <a:r>
              <a:rPr lang="en-US" sz="2800" dirty="0" err="1">
                <a:latin typeface="Times New Roman" panose="02020603050405020304" pitchFamily="18" charset="0"/>
                <a:ea typeface="Times New Roman" panose="02020603050405020304" pitchFamily="18" charset="0"/>
              </a:rPr>
              <a:t>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trừng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98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104887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1. </a:t>
            </a:r>
            <a:r>
              <a:rPr kumimoji="0" lang="vi-VN" sz="2800" b="1" i="0"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Ý nghĩa chi tiết kì 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22" name="Picture 21"/>
          <p:cNvPicPr>
            <a:picLocks noChangeAspect="1"/>
          </p:cNvPicPr>
          <p:nvPr/>
        </p:nvPicPr>
        <p:blipFill>
          <a:blip r:embed="rId9"/>
          <a:srcRect l="24258" t="22595"/>
          <a:stretch>
            <a:fillRect/>
          </a:stretch>
        </p:blipFill>
        <p:spPr>
          <a:xfrm>
            <a:off x="609600" y="2100969"/>
            <a:ext cx="2278856" cy="3290015"/>
          </a:xfrm>
          <a:custGeom>
            <a:avLst/>
            <a:gdLst>
              <a:gd name="connsiteX0" fmla="*/ 1139428 w 2278856"/>
              <a:gd name="connsiteY0" fmla="*/ 0 h 3290015"/>
              <a:gd name="connsiteX1" fmla="*/ 2278856 w 2278856"/>
              <a:gd name="connsiteY1" fmla="*/ 0 h 3290015"/>
              <a:gd name="connsiteX2" fmla="*/ 2278856 w 2278856"/>
              <a:gd name="connsiteY2" fmla="*/ 1701710 h 3290015"/>
              <a:gd name="connsiteX3" fmla="*/ 1582945 w 2278856"/>
              <a:gd name="connsiteY3" fmla="*/ 3269691 h 3290015"/>
              <a:gd name="connsiteX4" fmla="*/ 1545764 w 2278856"/>
              <a:gd name="connsiteY4" fmla="*/ 3290015 h 3290015"/>
              <a:gd name="connsiteX5" fmla="*/ 733092 w 2278856"/>
              <a:gd name="connsiteY5" fmla="*/ 3290015 h 3290015"/>
              <a:gd name="connsiteX6" fmla="*/ 695911 w 2278856"/>
              <a:gd name="connsiteY6" fmla="*/ 3269691 h 3290015"/>
              <a:gd name="connsiteX7" fmla="*/ 0 w 2278856"/>
              <a:gd name="connsiteY7" fmla="*/ 1701710 h 3290015"/>
              <a:gd name="connsiteX8" fmla="*/ 1139428 w 2278856"/>
              <a:gd name="connsiteY8" fmla="*/ 0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8856" h="3290015">
                <a:moveTo>
                  <a:pt x="1139428" y="0"/>
                </a:moveTo>
                <a:lnTo>
                  <a:pt x="2278856" y="0"/>
                </a:lnTo>
                <a:lnTo>
                  <a:pt x="2278856" y="1701710"/>
                </a:lnTo>
                <a:cubicBezTo>
                  <a:pt x="2278856" y="2406581"/>
                  <a:pt x="1991903" y="3011358"/>
                  <a:pt x="1582945" y="3269691"/>
                </a:cubicBezTo>
                <a:lnTo>
                  <a:pt x="1545764" y="3290015"/>
                </a:lnTo>
                <a:lnTo>
                  <a:pt x="733092" y="3290015"/>
                </a:lnTo>
                <a:lnTo>
                  <a:pt x="695911" y="3269691"/>
                </a:lnTo>
                <a:cubicBezTo>
                  <a:pt x="286953" y="3011358"/>
                  <a:pt x="0" y="2406581"/>
                  <a:pt x="0" y="1701710"/>
                </a:cubicBezTo>
                <a:cubicBezTo>
                  <a:pt x="0" y="761882"/>
                  <a:pt x="510139" y="0"/>
                  <a:pt x="1139428"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Rectangle 13"/>
          <p:cNvSpPr/>
          <p:nvPr/>
        </p:nvSpPr>
        <p:spPr>
          <a:xfrm>
            <a:off x="359954" y="5469565"/>
            <a:ext cx="250741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ounded Rectangle 16"/>
          <p:cNvSpPr/>
          <p:nvPr/>
        </p:nvSpPr>
        <p:spPr>
          <a:xfrm>
            <a:off x="3746499" y="1920416"/>
            <a:ext cx="7554914" cy="4100280"/>
          </a:xfrm>
          <a:custGeom>
            <a:avLst/>
            <a:gdLst>
              <a:gd name="connsiteX0" fmla="*/ 0 w 7554914"/>
              <a:gd name="connsiteY0" fmla="*/ 378592 h 3814530"/>
              <a:gd name="connsiteX1" fmla="*/ 378592 w 7554914"/>
              <a:gd name="connsiteY1" fmla="*/ 0 h 3814530"/>
              <a:gd name="connsiteX2" fmla="*/ 7176322 w 7554914"/>
              <a:gd name="connsiteY2" fmla="*/ 0 h 3814530"/>
              <a:gd name="connsiteX3" fmla="*/ 7554914 w 7554914"/>
              <a:gd name="connsiteY3" fmla="*/ 378592 h 3814530"/>
              <a:gd name="connsiteX4" fmla="*/ 7554914 w 7554914"/>
              <a:gd name="connsiteY4" fmla="*/ 3435938 h 3814530"/>
              <a:gd name="connsiteX5" fmla="*/ 7176322 w 7554914"/>
              <a:gd name="connsiteY5" fmla="*/ 3814530 h 3814530"/>
              <a:gd name="connsiteX6" fmla="*/ 378592 w 7554914"/>
              <a:gd name="connsiteY6" fmla="*/ 3814530 h 3814530"/>
              <a:gd name="connsiteX7" fmla="*/ 0 w 7554914"/>
              <a:gd name="connsiteY7" fmla="*/ 3435938 h 3814530"/>
              <a:gd name="connsiteX8" fmla="*/ 0 w 7554914"/>
              <a:gd name="connsiteY8" fmla="*/ 378592 h 3814530"/>
              <a:gd name="connsiteX0" fmla="*/ 0 w 7554914"/>
              <a:gd name="connsiteY0" fmla="*/ 664342 h 4100280"/>
              <a:gd name="connsiteX1" fmla="*/ 378592 w 7554914"/>
              <a:gd name="connsiteY1" fmla="*/ 285750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6904859 w 7554914"/>
              <a:gd name="connsiteY5" fmla="*/ 3714518 h 4100280"/>
              <a:gd name="connsiteX6" fmla="*/ 378592 w 7554914"/>
              <a:gd name="connsiteY6" fmla="*/ 4100280 h 4100280"/>
              <a:gd name="connsiteX7" fmla="*/ 0 w 7554914"/>
              <a:gd name="connsiteY7" fmla="*/ 3721688 h 4100280"/>
              <a:gd name="connsiteX8" fmla="*/ 0 w 7554914"/>
              <a:gd name="connsiteY8" fmla="*/ 664342 h 410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4914" h="4100280">
                <a:moveTo>
                  <a:pt x="0" y="664342"/>
                </a:moveTo>
                <a:cubicBezTo>
                  <a:pt x="0" y="455251"/>
                  <a:pt x="312376" y="200025"/>
                  <a:pt x="521467" y="200025"/>
                </a:cubicBezTo>
                <a:cubicBezTo>
                  <a:pt x="2787377" y="200025"/>
                  <a:pt x="4881837" y="0"/>
                  <a:pt x="7147747" y="0"/>
                </a:cubicBezTo>
                <a:cubicBezTo>
                  <a:pt x="7356838" y="0"/>
                  <a:pt x="7554914" y="455251"/>
                  <a:pt x="7554914" y="664342"/>
                </a:cubicBezTo>
                <a:lnTo>
                  <a:pt x="7554914" y="3721688"/>
                </a:lnTo>
                <a:cubicBezTo>
                  <a:pt x="7554914" y="3930779"/>
                  <a:pt x="7113950" y="3714518"/>
                  <a:pt x="6904859" y="3714518"/>
                </a:cubicBezTo>
                <a:lnTo>
                  <a:pt x="378592" y="4100280"/>
                </a:lnTo>
                <a:cubicBezTo>
                  <a:pt x="169501" y="4100280"/>
                  <a:pt x="0" y="3930779"/>
                  <a:pt x="0" y="3721688"/>
                </a:cubicBezTo>
                <a:lnTo>
                  <a:pt x="0" y="664342"/>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a:latin typeface="Times New Roman" panose="02020603050405020304" pitchFamily="18" charset="0"/>
                <a:ea typeface="Times New Roman" panose="02020603050405020304" pitchFamily="18" charset="0"/>
              </a:rPr>
              <a:t>- Câu nói của con chim lớn:</a:t>
            </a:r>
            <a:r>
              <a:rPr lang="en-US" sz="2800">
                <a:latin typeface="Times New Roman" panose="02020603050405020304" pitchFamily="18" charset="0"/>
                <a:ea typeface="Times New Roman" panose="02020603050405020304" pitchFamily="18" charset="0"/>
              </a:rPr>
              <a:t> </a:t>
            </a:r>
            <a:r>
              <a:rPr lang="en-US" sz="2800" i="1">
                <a:latin typeface="Times New Roman" panose="02020603050405020304" pitchFamily="18" charset="0"/>
                <a:ea typeface="Times New Roman" panose="02020603050405020304" pitchFamily="18" charset="0"/>
              </a:rPr>
              <a:t>ăn một quả, trả cục vàng, may túi ba gang, mang đi mà đựng</a:t>
            </a:r>
            <a:r>
              <a:rPr lang="en-US" sz="2800">
                <a:latin typeface="Times New Roman" panose="02020603050405020304" pitchFamily="18" charset="0"/>
                <a:ea typeface="Times New Roman" panose="02020603050405020304" pitchFamily="18" charset="0"/>
              </a:rPr>
              <a:t> </a:t>
            </a:r>
            <a:endParaRPr lang="en-US" sz="2400">
              <a:latin typeface="Times New Roman" panose="02020603050405020304" pitchFamily="18" charset="0"/>
              <a:ea typeface="Times New Roman" panose="02020603050405020304" pitchFamily="18" charset="0"/>
            </a:endParaRPr>
          </a:p>
          <a:p>
            <a:pPr>
              <a:spcAft>
                <a:spcPts val="0"/>
              </a:spcAft>
            </a:pPr>
            <a:r>
              <a:rPr lang="en-US" sz="2800">
                <a:latin typeface="Times New Roman" panose="02020603050405020304" pitchFamily="18" charset="0"/>
                <a:ea typeface="Times New Roman" panose="02020603050405020304" pitchFamily="18" charset="0"/>
              </a:rPr>
              <a:t>- Ý nghĩa: câu nói có vần, dễ thuộc, dễ nhớ. Ngày nay câu ăn một quả, trả cục vàng hay ăn khế, trả vàng cũng thường được nhân dân dùng để chỉ một việc làm được trả công hậu hĩnh, có kết quả tốt đẹp.</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669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104887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2800" b="1" i="1"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1. </a:t>
            </a:r>
            <a:r>
              <a:rPr kumimoji="0" lang="vi-VN" sz="2800" b="1" i="0" u="sng" strike="noStrike" kern="1200" cap="none" spc="0" normalizeH="0" baseline="0" noProof="0" dirty="0">
                <a:ln>
                  <a:noFill/>
                </a:ln>
                <a:solidFill>
                  <a:srgbClr val="800000"/>
                </a:solidFill>
                <a:effectLst/>
                <a:uLnTx/>
                <a:uFillTx/>
                <a:latin typeface="Times New Roman" panose="02020603050405020304" pitchFamily="18" charset="0"/>
                <a:ea typeface="Calibri" panose="020F0502020204030204" pitchFamily="34" charset="0"/>
                <a:cs typeface="+mn-cs"/>
              </a:rPr>
              <a:t>Ý nghĩa chi tiết kì ảo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7" name="Rounded Rectangle 16"/>
          <p:cNvSpPr/>
          <p:nvPr/>
        </p:nvSpPr>
        <p:spPr>
          <a:xfrm>
            <a:off x="3963986" y="1807672"/>
            <a:ext cx="7554914" cy="4100280"/>
          </a:xfrm>
          <a:custGeom>
            <a:avLst/>
            <a:gdLst>
              <a:gd name="connsiteX0" fmla="*/ 0 w 7554914"/>
              <a:gd name="connsiteY0" fmla="*/ 378592 h 3814530"/>
              <a:gd name="connsiteX1" fmla="*/ 378592 w 7554914"/>
              <a:gd name="connsiteY1" fmla="*/ 0 h 3814530"/>
              <a:gd name="connsiteX2" fmla="*/ 7176322 w 7554914"/>
              <a:gd name="connsiteY2" fmla="*/ 0 h 3814530"/>
              <a:gd name="connsiteX3" fmla="*/ 7554914 w 7554914"/>
              <a:gd name="connsiteY3" fmla="*/ 378592 h 3814530"/>
              <a:gd name="connsiteX4" fmla="*/ 7554914 w 7554914"/>
              <a:gd name="connsiteY4" fmla="*/ 3435938 h 3814530"/>
              <a:gd name="connsiteX5" fmla="*/ 7176322 w 7554914"/>
              <a:gd name="connsiteY5" fmla="*/ 3814530 h 3814530"/>
              <a:gd name="connsiteX6" fmla="*/ 378592 w 7554914"/>
              <a:gd name="connsiteY6" fmla="*/ 3814530 h 3814530"/>
              <a:gd name="connsiteX7" fmla="*/ 0 w 7554914"/>
              <a:gd name="connsiteY7" fmla="*/ 3435938 h 3814530"/>
              <a:gd name="connsiteX8" fmla="*/ 0 w 7554914"/>
              <a:gd name="connsiteY8" fmla="*/ 378592 h 3814530"/>
              <a:gd name="connsiteX0" fmla="*/ 0 w 7554914"/>
              <a:gd name="connsiteY0" fmla="*/ 664342 h 4100280"/>
              <a:gd name="connsiteX1" fmla="*/ 378592 w 7554914"/>
              <a:gd name="connsiteY1" fmla="*/ 285750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7176322 w 7554914"/>
              <a:gd name="connsiteY5" fmla="*/ 4100280 h 4100280"/>
              <a:gd name="connsiteX6" fmla="*/ 378592 w 7554914"/>
              <a:gd name="connsiteY6" fmla="*/ 4100280 h 4100280"/>
              <a:gd name="connsiteX7" fmla="*/ 0 w 7554914"/>
              <a:gd name="connsiteY7" fmla="*/ 3721688 h 4100280"/>
              <a:gd name="connsiteX8" fmla="*/ 0 w 7554914"/>
              <a:gd name="connsiteY8" fmla="*/ 664342 h 4100280"/>
              <a:gd name="connsiteX0" fmla="*/ 0 w 7554914"/>
              <a:gd name="connsiteY0" fmla="*/ 664342 h 4100280"/>
              <a:gd name="connsiteX1" fmla="*/ 521467 w 7554914"/>
              <a:gd name="connsiteY1" fmla="*/ 200025 h 4100280"/>
              <a:gd name="connsiteX2" fmla="*/ 7147747 w 7554914"/>
              <a:gd name="connsiteY2" fmla="*/ 0 h 4100280"/>
              <a:gd name="connsiteX3" fmla="*/ 7554914 w 7554914"/>
              <a:gd name="connsiteY3" fmla="*/ 664342 h 4100280"/>
              <a:gd name="connsiteX4" fmla="*/ 7554914 w 7554914"/>
              <a:gd name="connsiteY4" fmla="*/ 3721688 h 4100280"/>
              <a:gd name="connsiteX5" fmla="*/ 6904859 w 7554914"/>
              <a:gd name="connsiteY5" fmla="*/ 3714518 h 4100280"/>
              <a:gd name="connsiteX6" fmla="*/ 378592 w 7554914"/>
              <a:gd name="connsiteY6" fmla="*/ 4100280 h 4100280"/>
              <a:gd name="connsiteX7" fmla="*/ 0 w 7554914"/>
              <a:gd name="connsiteY7" fmla="*/ 3721688 h 4100280"/>
              <a:gd name="connsiteX8" fmla="*/ 0 w 7554914"/>
              <a:gd name="connsiteY8" fmla="*/ 664342 h 410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4914" h="4100280">
                <a:moveTo>
                  <a:pt x="0" y="664342"/>
                </a:moveTo>
                <a:cubicBezTo>
                  <a:pt x="0" y="455251"/>
                  <a:pt x="312376" y="200025"/>
                  <a:pt x="521467" y="200025"/>
                </a:cubicBezTo>
                <a:cubicBezTo>
                  <a:pt x="2787377" y="200025"/>
                  <a:pt x="4881837" y="0"/>
                  <a:pt x="7147747" y="0"/>
                </a:cubicBezTo>
                <a:cubicBezTo>
                  <a:pt x="7356838" y="0"/>
                  <a:pt x="7554914" y="455251"/>
                  <a:pt x="7554914" y="664342"/>
                </a:cubicBezTo>
                <a:lnTo>
                  <a:pt x="7554914" y="3721688"/>
                </a:lnTo>
                <a:cubicBezTo>
                  <a:pt x="7554914" y="3930779"/>
                  <a:pt x="7113950" y="3714518"/>
                  <a:pt x="6904859" y="3714518"/>
                </a:cubicBezTo>
                <a:lnTo>
                  <a:pt x="378592" y="4100280"/>
                </a:lnTo>
                <a:cubicBezTo>
                  <a:pt x="169501" y="4100280"/>
                  <a:pt x="0" y="3930779"/>
                  <a:pt x="0" y="3721688"/>
                </a:cubicBezTo>
                <a:lnTo>
                  <a:pt x="0" y="664342"/>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Đặc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điểm</a:t>
            </a:r>
            <a:r>
              <a:rPr lang="en-US" sz="2400" b="1"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chim</a:t>
            </a:r>
            <a:r>
              <a:rPr lang="en-US" sz="2400" i="1" dirty="0">
                <a:latin typeface="Times New Roman" panose="02020603050405020304" pitchFamily="18" charset="0"/>
                <a:ea typeface="Times New Roman" panose="02020603050405020304" pitchFamily="18" charset="0"/>
              </a:rPr>
              <a:t> bay </a:t>
            </a:r>
            <a:r>
              <a:rPr lang="en-US" sz="2400" i="1" dirty="0" err="1">
                <a:latin typeface="Times New Roman" panose="02020603050405020304" pitchFamily="18" charset="0"/>
                <a:ea typeface="Times New Roman" panose="02020603050405020304" pitchFamily="18" charset="0"/>
              </a:rPr>
              <a:t>mãi</a:t>
            </a:r>
            <a:r>
              <a:rPr lang="en-US" sz="2400" i="1" dirty="0">
                <a:latin typeface="Times New Roman" panose="02020603050405020304" pitchFamily="18" charset="0"/>
                <a:ea typeface="Times New Roman" panose="02020603050405020304" pitchFamily="18" charset="0"/>
              </a:rPr>
              <a:t>, bay </a:t>
            </a:r>
            <a:r>
              <a:rPr lang="en-US" sz="2400" i="1" dirty="0" err="1">
                <a:latin typeface="Times New Roman" panose="02020603050405020304" pitchFamily="18" charset="0"/>
                <a:ea typeface="Times New Roman" panose="02020603050405020304" pitchFamily="18" charset="0"/>
              </a:rPr>
              <a:t>mãi</a:t>
            </a:r>
            <a:r>
              <a:rPr lang="en-US" sz="2400" i="1" dirty="0">
                <a:latin typeface="Times New Roman" panose="02020603050405020304" pitchFamily="18" charset="0"/>
                <a:ea typeface="Times New Roman" panose="02020603050405020304" pitchFamily="18" charset="0"/>
              </a:rPr>
              <a:t>, qua </a:t>
            </a:r>
            <a:r>
              <a:rPr lang="en-US" sz="2400" i="1" dirty="0" err="1">
                <a:latin typeface="Times New Roman" panose="02020603050405020304" pitchFamily="18" charset="0"/>
                <a:ea typeface="Times New Roman" panose="02020603050405020304" pitchFamily="18" charset="0"/>
              </a:rPr>
              <a:t>bao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nhiêu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miền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đồng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ruộng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rừng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biển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giữa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biển</a:t>
            </a:r>
            <a:r>
              <a:rPr lang="en-US" sz="24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Vai</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trò</a:t>
            </a:r>
            <a:r>
              <a:rPr lang="en-US" sz="2400" b="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cuộc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giàu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không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ảo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mang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cổ</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9"/>
          <a:stretch>
            <a:fillRect/>
          </a:stretch>
        </p:blipFill>
        <p:spPr>
          <a:xfrm>
            <a:off x="583153" y="2533532"/>
            <a:ext cx="3157634" cy="2465393"/>
          </a:xfrm>
          <a:prstGeom prst="rect">
            <a:avLst/>
          </a:prstGeom>
        </p:spPr>
      </p:pic>
      <p:sp>
        <p:nvSpPr>
          <p:cNvPr id="7" name="Rectangle 6"/>
          <p:cNvSpPr/>
          <p:nvPr/>
        </p:nvSpPr>
        <p:spPr>
          <a:xfrm>
            <a:off x="544459" y="5057326"/>
            <a:ext cx="3419527" cy="1077218"/>
          </a:xfrm>
          <a:prstGeom prst="rect">
            <a:avLst/>
          </a:prstGeom>
        </p:spPr>
        <p:txBody>
          <a:bodyPr wrap="none">
            <a:spAutoFit/>
          </a:bodyPr>
          <a:lstStyle/>
          <a:p>
            <a:pPr algn="ctr">
              <a:spcAft>
                <a:spcPts val="0"/>
              </a:spcAft>
            </a:pPr>
            <a:r>
              <a:rPr lang="en-US" sz="3200" b="1" dirty="0" err="1" smtClean="0">
                <a:latin typeface="Times New Roman" panose="02020603050405020304" pitchFamily="18" charset="0"/>
                <a:ea typeface="Times New Roman" panose="02020603050405020304" pitchFamily="18" charset="0"/>
              </a:rPr>
              <a:t>Không</a:t>
            </a:r>
            <a:r>
              <a:rPr lang="en-US" sz="3200" b="1" dirty="0" smtClean="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gian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kì</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ảo</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endParaRPr lang="en-US" sz="3200" dirty="0" smtClean="0">
              <a:latin typeface="Times New Roman" panose="02020603050405020304" pitchFamily="18" charset="0"/>
              <a:ea typeface="Times New Roman" panose="02020603050405020304" pitchFamily="18" charset="0"/>
            </a:endParaRPr>
          </a:p>
          <a:p>
            <a:pPr algn="ctr">
              <a:spcAft>
                <a:spcPts val="0"/>
              </a:spcAft>
            </a:pPr>
            <a:r>
              <a:rPr lang="en-US" sz="3200" i="1" dirty="0" err="1" smtClean="0">
                <a:latin typeface="Times New Roman" panose="02020603050405020304" pitchFamily="18" charset="0"/>
                <a:ea typeface="Times New Roman" panose="02020603050405020304" pitchFamily="18" charset="0"/>
              </a:rPr>
              <a:t>đảo</a:t>
            </a:r>
            <a:r>
              <a:rPr lang="en-US" sz="3200" i="1"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xa</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340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55335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359954" y="1452888"/>
            <a:ext cx="8326318" cy="523220"/>
          </a:xfrm>
          <a:prstGeom prst="rect">
            <a:avLst/>
          </a:prstGeom>
        </p:spPr>
        <p:txBody>
          <a:bodyPr wrap="none">
            <a:spAutoFit/>
          </a:bodyPr>
          <a:lstStyle/>
          <a:p>
            <a:pPr>
              <a:spcAft>
                <a:spcPts val="0"/>
              </a:spcAft>
            </a:pPr>
            <a:r>
              <a:rPr lang="en-US" sz="2800" b="1" i="1" u="sng" dirty="0">
                <a:solidFill>
                  <a:srgbClr val="800000"/>
                </a:solidFill>
                <a:latin typeface="Times New Roman" panose="02020603050405020304" pitchFamily="18" charset="0"/>
                <a:ea typeface="Times New Roman" panose="02020603050405020304" pitchFamily="18" charset="0"/>
              </a:rPr>
              <a:t>2. </a:t>
            </a:r>
            <a:r>
              <a:rPr lang="en-US" sz="2800" b="1" i="1" u="sng" dirty="0" err="1">
                <a:solidFill>
                  <a:srgbClr val="800000"/>
                </a:solidFill>
                <a:latin typeface="Times New Roman" panose="02020603050405020304" pitchFamily="18" charset="0"/>
                <a:ea typeface="Times New Roman" panose="02020603050405020304" pitchFamily="18" charset="0"/>
              </a:rPr>
              <a:t>Nhân</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vật</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người</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anh</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người</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em</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và</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bài</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học</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từ</a:t>
            </a:r>
            <a:r>
              <a:rPr lang="en-US" sz="2800" b="1" i="1" u="sng" dirty="0">
                <a:solidFill>
                  <a:srgbClr val="800000"/>
                </a:solidFill>
                <a:latin typeface="Times New Roman" panose="02020603050405020304" pitchFamily="18" charset="0"/>
                <a:ea typeface="Times New Roman" panose="02020603050405020304" pitchFamily="18" charset="0"/>
              </a:rPr>
              <a:t> </a:t>
            </a:r>
            <a:r>
              <a:rPr lang="en-US" sz="2800" b="1" i="1" u="sng" dirty="0" err="1">
                <a:solidFill>
                  <a:srgbClr val="800000"/>
                </a:solidFill>
                <a:latin typeface="Times New Roman" panose="02020603050405020304" pitchFamily="18" charset="0"/>
                <a:ea typeface="Times New Roman" panose="02020603050405020304" pitchFamily="18" charset="0"/>
              </a:rPr>
              <a:t>truyện</a:t>
            </a:r>
            <a:r>
              <a:rPr lang="en-US" sz="2800" b="1" i="1" u="sng" dirty="0">
                <a:solidFill>
                  <a:srgbClr val="8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rotWithShape="1">
          <a:blip r:embed="rId9"/>
          <a:srcRect t="64715" b="4857"/>
          <a:stretch/>
        </p:blipFill>
        <p:spPr>
          <a:xfrm>
            <a:off x="9163050" y="5249483"/>
            <a:ext cx="2571750" cy="1014412"/>
          </a:xfrm>
          <a:prstGeom prst="rect">
            <a:avLst/>
          </a:prstGeom>
        </p:spPr>
      </p:pic>
      <p:pic>
        <p:nvPicPr>
          <p:cNvPr id="20" name="Picture 19"/>
          <p:cNvPicPr>
            <a:picLocks noChangeAspect="1"/>
          </p:cNvPicPr>
          <p:nvPr/>
        </p:nvPicPr>
        <p:blipFill rotWithShape="1">
          <a:blip r:embed="rId9"/>
          <a:srcRect b="65319"/>
          <a:stretch/>
        </p:blipFill>
        <p:spPr>
          <a:xfrm>
            <a:off x="9163050" y="2520344"/>
            <a:ext cx="2571750" cy="1156176"/>
          </a:xfrm>
          <a:prstGeom prst="rect">
            <a:avLst/>
          </a:prstGeom>
        </p:spPr>
      </p:pic>
      <p:pic>
        <p:nvPicPr>
          <p:cNvPr id="21" name="Picture 20"/>
          <p:cNvPicPr>
            <a:picLocks noChangeAspect="1"/>
          </p:cNvPicPr>
          <p:nvPr/>
        </p:nvPicPr>
        <p:blipFill rotWithShape="1">
          <a:blip r:embed="rId9"/>
          <a:srcRect t="33796" b="34918"/>
          <a:stretch/>
        </p:blipFill>
        <p:spPr>
          <a:xfrm>
            <a:off x="9163050" y="3941508"/>
            <a:ext cx="2571750" cy="1042987"/>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994148737"/>
              </p:ext>
            </p:extLst>
          </p:nvPr>
        </p:nvGraphicFramePr>
        <p:xfrm>
          <a:off x="609600" y="2680811"/>
          <a:ext cx="7722011" cy="3413760"/>
        </p:xfrm>
        <a:graphic>
          <a:graphicData uri="http://schemas.openxmlformats.org/drawingml/2006/table">
            <a:tbl>
              <a:tblPr firstRow="1" firstCol="1" bandRow="1" bandCol="1"/>
              <a:tblGrid>
                <a:gridCol w="2375106">
                  <a:extLst>
                    <a:ext uri="{9D8B030D-6E8A-4147-A177-3AD203B41FA5}">
                      <a16:colId xmlns:a16="http://schemas.microsoft.com/office/drawing/2014/main" val="3303247727"/>
                    </a:ext>
                  </a:extLst>
                </a:gridCol>
                <a:gridCol w="2486025">
                  <a:extLst>
                    <a:ext uri="{9D8B030D-6E8A-4147-A177-3AD203B41FA5}">
                      <a16:colId xmlns:a16="http://schemas.microsoft.com/office/drawing/2014/main" val="1342714038"/>
                    </a:ext>
                  </a:extLst>
                </a:gridCol>
                <a:gridCol w="2860880">
                  <a:extLst>
                    <a:ext uri="{9D8B030D-6E8A-4147-A177-3AD203B41FA5}">
                      <a16:colId xmlns:a16="http://schemas.microsoft.com/office/drawing/2014/main" val="2884574420"/>
                    </a:ext>
                  </a:extLst>
                </a:gridCol>
              </a:tblGrid>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     </a:t>
                      </a:r>
                      <a:r>
                        <a:rPr lang="en-US" sz="280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Nhân vật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vi-VN" sz="2800" dirty="0">
                          <a:effectLst/>
                          <a:latin typeface="Times New Roman" panose="02020603050405020304" pitchFamily="18" charset="0"/>
                          <a:ea typeface="Times New Roman" panose="02020603050405020304" pitchFamily="18" charset="0"/>
                        </a:rPr>
                        <a:t>Đối lập</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CCC0D9"/>
                    </a:solidFill>
                  </a:tcPr>
                </a:tc>
                <a:tc>
                  <a:txBody>
                    <a:bodyPr/>
                    <a:lstStyle/>
                    <a:p>
                      <a:pPr algn="ctr">
                        <a:spcAft>
                          <a:spcPts val="0"/>
                        </a:spcAft>
                      </a:pPr>
                      <a:r>
                        <a:rPr lang="vi-VN" sz="2800" dirty="0">
                          <a:effectLst/>
                          <a:latin typeface="Times New Roman" panose="02020603050405020304" pitchFamily="18" charset="0"/>
                          <a:ea typeface="Times New Roman" panose="02020603050405020304" pitchFamily="18" charset="0"/>
                        </a:rPr>
                        <a:t>Người anh</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ctr">
                        <a:spcAft>
                          <a:spcPts val="0"/>
                        </a:spcAft>
                      </a:pPr>
                      <a:r>
                        <a:rPr lang="vi-VN" sz="2800" dirty="0">
                          <a:effectLst/>
                          <a:latin typeface="Times New Roman" panose="02020603050405020304" pitchFamily="18" charset="0"/>
                          <a:ea typeface="Times New Roman" panose="02020603050405020304" pitchFamily="18" charset="0"/>
                        </a:rPr>
                        <a:t>Người em</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extLst>
                  <a:ext uri="{0D108BD9-81ED-4DB2-BD59-A6C34878D82A}">
                    <a16:rowId xmlns:a16="http://schemas.microsoft.com/office/drawing/2014/main" val="117674914"/>
                  </a:ext>
                </a:extLst>
              </a:tr>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Hành </a:t>
                      </a:r>
                      <a:r>
                        <a:rPr lang="vi-VN" sz="2800" dirty="0" smtClean="0">
                          <a:effectLst/>
                          <a:latin typeface="Times New Roman" panose="02020603050405020304" pitchFamily="18" charset="0"/>
                          <a:ea typeface="Times New Roman" panose="02020603050405020304" pitchFamily="18" charset="0"/>
                        </a:rPr>
                        <a:t>động</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510380"/>
                  </a:ext>
                </a:extLst>
              </a:tr>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Kết </a:t>
                      </a:r>
                      <a:r>
                        <a:rPr lang="vi-VN" sz="2800" dirty="0" smtClean="0">
                          <a:effectLst/>
                          <a:latin typeface="Times New Roman" panose="02020603050405020304" pitchFamily="18" charset="0"/>
                          <a:ea typeface="Times New Roman" panose="02020603050405020304" pitchFamily="18" charset="0"/>
                        </a:rPr>
                        <a:t>cục</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615306"/>
                  </a:ext>
                </a:extLst>
              </a:tr>
              <a:tr h="0">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Nhận </a:t>
                      </a:r>
                      <a:r>
                        <a:rPr lang="vi-VN" sz="2800" dirty="0" smtClean="0">
                          <a:effectLst/>
                          <a:latin typeface="Times New Roman" panose="02020603050405020304" pitchFamily="18" charset="0"/>
                          <a:ea typeface="Times New Roman" panose="02020603050405020304" pitchFamily="18" charset="0"/>
                        </a:rPr>
                        <a:t>xét</a:t>
                      </a:r>
                      <a:endParaRPr lang="en-US" sz="2800" dirty="0" smtClean="0">
                        <a:effectLst/>
                        <a:latin typeface="Times New Roman" panose="02020603050405020304" pitchFamily="18" charset="0"/>
                        <a:ea typeface="Times New Roman" panose="02020603050405020304" pitchFamily="18" charset="0"/>
                      </a:endParaRPr>
                    </a:p>
                    <a:p>
                      <a:pPr algn="just">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501482"/>
                  </a:ext>
                </a:extLst>
              </a:tr>
            </a:tbl>
          </a:graphicData>
        </a:graphic>
      </p:graphicFrame>
      <p:sp>
        <p:nvSpPr>
          <p:cNvPr id="17" name="Rectangle 16"/>
          <p:cNvSpPr/>
          <p:nvPr/>
        </p:nvSpPr>
        <p:spPr>
          <a:xfrm>
            <a:off x="2866491" y="1961904"/>
            <a:ext cx="2959465" cy="553357"/>
          </a:xfrm>
          <a:prstGeom prst="rect">
            <a:avLst/>
          </a:prstGeom>
        </p:spPr>
        <p:txBody>
          <a:bodyPr wrap="none">
            <a:spAutoFit/>
          </a:bodyPr>
          <a:lstStyle/>
          <a:p>
            <a:pPr>
              <a:lnSpc>
                <a:spcPct val="107000"/>
              </a:lnSpc>
              <a:spcAft>
                <a:spcPts val="0"/>
              </a:spcAft>
              <a:tabLst>
                <a:tab pos="1386840" algn="l"/>
              </a:tabLst>
            </a:pPr>
            <a:r>
              <a:rPr lang="en-US" sz="2800" b="1" dirty="0" err="1">
                <a:solidFill>
                  <a:srgbClr val="000000"/>
                </a:solidFill>
                <a:latin typeface="Times New Roman" panose="02020603050405020304" pitchFamily="18" charset="0"/>
                <a:ea typeface="Times New Roman" panose="02020603050405020304" pitchFamily="18" charset="0"/>
              </a:rPr>
              <a:t>Phiếu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rPr>
              <a:t> 3</a:t>
            </a:r>
            <a:endParaRPr lang="en-US" sz="2800" dirty="0">
              <a:effectLst/>
              <a:latin typeface="Times New Roman" panose="02020603050405020304" pitchFamily="18" charset="0"/>
              <a:ea typeface="Times New Roman" panose="02020603050405020304" pitchFamily="18" charset="0"/>
            </a:endParaRPr>
          </a:p>
        </p:txBody>
      </p:sp>
      <p:sp>
        <p:nvSpPr>
          <p:cNvPr id="18" name="Left Arrow 17"/>
          <p:cNvSpPr/>
          <p:nvPr/>
        </p:nvSpPr>
        <p:spPr>
          <a:xfrm>
            <a:off x="8661946" y="2696234"/>
            <a:ext cx="334416" cy="1069720"/>
          </a:xfrm>
          <a:prstGeom prst="leftArrow">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4</a:t>
            </a:r>
            <a:endParaRPr lang="en-US" dirty="0"/>
          </a:p>
        </p:txBody>
      </p:sp>
      <p:sp>
        <p:nvSpPr>
          <p:cNvPr id="19" name="Right Arrow 18"/>
          <p:cNvSpPr/>
          <p:nvPr/>
        </p:nvSpPr>
        <p:spPr>
          <a:xfrm>
            <a:off x="8661946" y="3941508"/>
            <a:ext cx="310090" cy="1042987"/>
          </a:xfrm>
          <a:prstGeom prst="rightArrow">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2</a:t>
            </a:r>
            <a:endParaRPr lang="en-US" dirty="0"/>
          </a:p>
        </p:txBody>
      </p:sp>
      <p:sp>
        <p:nvSpPr>
          <p:cNvPr id="22" name="Down Arrow 21"/>
          <p:cNvSpPr/>
          <p:nvPr/>
        </p:nvSpPr>
        <p:spPr>
          <a:xfrm>
            <a:off x="9870017" y="5011898"/>
            <a:ext cx="1157816" cy="250623"/>
          </a:xfrm>
          <a:prstGeom prst="downArrow">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4</a:t>
            </a:r>
            <a:endParaRPr lang="en-US" dirty="0"/>
          </a:p>
        </p:txBody>
      </p:sp>
    </p:spTree>
    <p:extLst>
      <p:ext uri="{BB962C8B-B14F-4D97-AF65-F5344CB8AC3E}">
        <p14:creationId xmlns:p14="http://schemas.microsoft.com/office/powerpoint/2010/main" val="22926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0-#ppt_w/2"/>
                                          </p:val>
                                        </p:tav>
                                        <p:tav tm="100000">
                                          <p:val>
                                            <p:strVal val="#ppt_x"/>
                                          </p:val>
                                        </p:tav>
                                      </p:tavLst>
                                    </p:anim>
                                    <p:anim calcmode="lin" valueType="num">
                                      <p:cBhvr additive="base">
                                        <p:cTn id="2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59954" y="1028700"/>
            <a:ext cx="6096000" cy="55335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10"/>
          <p:cNvSpPr/>
          <p:nvPr/>
        </p:nvSpPr>
        <p:spPr>
          <a:xfrm>
            <a:off x="359954" y="1452888"/>
            <a:ext cx="83263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2.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Nhân</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vật</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người</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anh</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người</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em</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và</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bài</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học</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từ</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 </a:t>
            </a:r>
            <a:r>
              <a:rPr kumimoji="0" lang="en-US" sz="2800" b="1" i="1" u="sng"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mn-cs"/>
              </a:rPr>
              <a:t>truyện</a:t>
            </a:r>
            <a:r>
              <a:rPr kumimoji="0" lang="en-US" sz="2800" b="1" i="1" u="sng"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3599700805"/>
              </p:ext>
            </p:extLst>
          </p:nvPr>
        </p:nvGraphicFramePr>
        <p:xfrm>
          <a:off x="660399" y="1998239"/>
          <a:ext cx="10858502" cy="4267200"/>
        </p:xfrm>
        <a:graphic>
          <a:graphicData uri="http://schemas.openxmlformats.org/drawingml/2006/table">
            <a:tbl>
              <a:tblPr firstRow="1" firstCol="1" bandRow="1" bandCol="1"/>
              <a:tblGrid>
                <a:gridCol w="2015290">
                  <a:extLst>
                    <a:ext uri="{9D8B030D-6E8A-4147-A177-3AD203B41FA5}">
                      <a16:colId xmlns:a16="http://schemas.microsoft.com/office/drawing/2014/main" val="1966485474"/>
                    </a:ext>
                  </a:extLst>
                </a:gridCol>
                <a:gridCol w="4625224">
                  <a:extLst>
                    <a:ext uri="{9D8B030D-6E8A-4147-A177-3AD203B41FA5}">
                      <a16:colId xmlns:a16="http://schemas.microsoft.com/office/drawing/2014/main" val="1476696441"/>
                    </a:ext>
                  </a:extLst>
                </a:gridCol>
                <a:gridCol w="4217988">
                  <a:extLst>
                    <a:ext uri="{9D8B030D-6E8A-4147-A177-3AD203B41FA5}">
                      <a16:colId xmlns:a16="http://schemas.microsoft.com/office/drawing/2014/main" val="106324746"/>
                    </a:ext>
                  </a:extLst>
                </a:gridCol>
              </a:tblGrid>
              <a:tr h="0">
                <a:tc>
                  <a:txBody>
                    <a:bodyPr/>
                    <a:lstStyle/>
                    <a:p>
                      <a:pPr algn="just">
                        <a:spcAft>
                          <a:spcPts val="0"/>
                        </a:spcAft>
                      </a:pPr>
                      <a:r>
                        <a:rPr lang="vi-VN" sz="2000" dirty="0">
                          <a:effectLst/>
                          <a:latin typeface="Times New Roman" panose="02020603050405020304" pitchFamily="18" charset="0"/>
                          <a:ea typeface="Times New Roman" panose="02020603050405020304" pitchFamily="18" charset="0"/>
                        </a:rPr>
                        <a:t>     </a:t>
                      </a:r>
                      <a:r>
                        <a:rPr lang="en-US" sz="2000" dirty="0" smtClean="0">
                          <a:effectLst/>
                          <a:latin typeface="Times New Roman" panose="02020603050405020304" pitchFamily="18" charset="0"/>
                          <a:ea typeface="Times New Roman" panose="02020603050405020304" pitchFamily="18" charset="0"/>
                        </a:rPr>
                        <a:t>          </a:t>
                      </a:r>
                      <a:r>
                        <a:rPr lang="vi-VN" sz="2000" dirty="0" smtClean="0">
                          <a:effectLst/>
                          <a:latin typeface="Times New Roman" panose="02020603050405020304" pitchFamily="18" charset="0"/>
                          <a:ea typeface="Times New Roman" panose="02020603050405020304" pitchFamily="18" charset="0"/>
                        </a:rPr>
                        <a:t>Nhân </a:t>
                      </a:r>
                      <a:r>
                        <a:rPr lang="vi-VN" sz="2000" dirty="0">
                          <a:effectLst/>
                          <a:latin typeface="Times New Roman" panose="02020603050405020304" pitchFamily="18" charset="0"/>
                          <a:ea typeface="Times New Roman" panose="02020603050405020304" pitchFamily="18" charset="0"/>
                        </a:rPr>
                        <a:t>vật</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vi-VN"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vi-VN" sz="2000" dirty="0">
                          <a:effectLst/>
                          <a:latin typeface="Times New Roman" panose="02020603050405020304" pitchFamily="18" charset="0"/>
                          <a:ea typeface="Times New Roman" panose="02020603050405020304" pitchFamily="18" charset="0"/>
                        </a:rPr>
                        <a:t>Đối lập</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CCC0D9"/>
                    </a:solidFill>
                  </a:tcPr>
                </a:tc>
                <a:tc>
                  <a:txBody>
                    <a:bodyPr/>
                    <a:lstStyle/>
                    <a:p>
                      <a:pPr algn="ctr">
                        <a:spcAft>
                          <a:spcPts val="0"/>
                        </a:spcAft>
                      </a:pPr>
                      <a:r>
                        <a:rPr lang="vi-VN" sz="2000" dirty="0">
                          <a:effectLst/>
                          <a:latin typeface="Times New Roman" panose="02020603050405020304" pitchFamily="18" charset="0"/>
                          <a:ea typeface="Times New Roman" panose="02020603050405020304" pitchFamily="18" charset="0"/>
                        </a:rPr>
                        <a:t>Người anh</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tc>
                  <a:txBody>
                    <a:bodyPr/>
                    <a:lstStyle/>
                    <a:p>
                      <a:pPr algn="ctr">
                        <a:spcAft>
                          <a:spcPts val="0"/>
                        </a:spcAft>
                      </a:pPr>
                      <a:r>
                        <a:rPr lang="vi-VN" sz="2000" dirty="0">
                          <a:effectLst/>
                          <a:latin typeface="Times New Roman" panose="02020603050405020304" pitchFamily="18" charset="0"/>
                          <a:ea typeface="Times New Roman" panose="02020603050405020304" pitchFamily="18" charset="0"/>
                        </a:rPr>
                        <a:t>Người em</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9"/>
                    </a:solidFill>
                  </a:tcPr>
                </a:tc>
                <a:extLst>
                  <a:ext uri="{0D108BD9-81ED-4DB2-BD59-A6C34878D82A}">
                    <a16:rowId xmlns:a16="http://schemas.microsoft.com/office/drawing/2014/main" val="2214348797"/>
                  </a:ext>
                </a:extLst>
              </a:tr>
              <a:tr h="0">
                <a:tc>
                  <a:txBody>
                    <a:bodyPr/>
                    <a:lstStyle/>
                    <a:p>
                      <a:pPr algn="just">
                        <a:spcAft>
                          <a:spcPts val="0"/>
                        </a:spcAft>
                      </a:pPr>
                      <a:r>
                        <a:rPr lang="vi-VN" sz="2000">
                          <a:effectLst/>
                          <a:latin typeface="Times New Roman" panose="02020603050405020304" pitchFamily="18" charset="0"/>
                          <a:ea typeface="Times New Roman" panose="02020603050405020304" pitchFamily="18" charset="0"/>
                        </a:rPr>
                        <a:t>Hành động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Chiếm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sản</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Nịnh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nọt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đổi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tài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khế</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 May </a:t>
                      </a:r>
                      <a:r>
                        <a:rPr lang="en-US" sz="2000" dirty="0" err="1" smtClean="0">
                          <a:effectLst/>
                          <a:latin typeface="Times New Roman" panose="02020603050405020304" pitchFamily="18" charset="0"/>
                          <a:ea typeface="Times New Roman" panose="02020603050405020304" pitchFamily="18" charset="0"/>
                        </a:rPr>
                        <a:t>túi</a:t>
                      </a:r>
                      <a:r>
                        <a:rPr lang="en-US" sz="2000" smtClean="0">
                          <a:effectLst/>
                          <a:latin typeface="Times New Roman" panose="02020603050405020304" pitchFamily="18" charset="0"/>
                          <a:ea typeface="Times New Roman" panose="02020603050405020304" pitchFamily="18" charset="0"/>
                        </a:rPr>
                        <a:t> 9 </a:t>
                      </a:r>
                      <a:r>
                        <a:rPr lang="en-US" sz="2000" dirty="0">
                          <a:effectLst/>
                          <a:latin typeface="Times New Roman" panose="02020603050405020304" pitchFamily="18" charset="0"/>
                          <a:ea typeface="Times New Roman" panose="02020603050405020304" pitchFamily="18" charset="0"/>
                        </a:rPr>
                        <a:t>gang.</a:t>
                      </a:r>
                    </a:p>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a:t>
                      </a:r>
                      <a:r>
                        <a:rPr lang="en-US" sz="2000" dirty="0" err="1">
                          <a:solidFill>
                            <a:srgbClr val="000000"/>
                          </a:solidFill>
                          <a:effectLst/>
                          <a:latin typeface="Times New Roman" panose="02020603050405020304" pitchFamily="18" charset="0"/>
                          <a:ea typeface="Times New Roman" panose="02020603050405020304" pitchFamily="18" charset="0"/>
                        </a:rPr>
                        <a:t>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hang </a:t>
                      </a:r>
                      <a:r>
                        <a:rPr lang="en-US" sz="2000" dirty="0" err="1">
                          <a:solidFill>
                            <a:srgbClr val="000000"/>
                          </a:solidFill>
                          <a:effectLst/>
                          <a:latin typeface="Times New Roman" panose="02020603050405020304" pitchFamily="18" charset="0"/>
                          <a:ea typeface="Times New Roman" panose="02020603050405020304" pitchFamily="18" charset="0"/>
                        </a:rPr>
                        <a:t>lại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mẩn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cương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tay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dồn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tay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lê</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khỏi</a:t>
                      </a:r>
                      <a:r>
                        <a:rPr lang="en-US" sz="2000" dirty="0">
                          <a:solidFill>
                            <a:srgbClr val="000000"/>
                          </a:solidFill>
                          <a:effectLst/>
                          <a:latin typeface="Times New Roman" panose="02020603050405020304" pitchFamily="18" charset="0"/>
                          <a:ea typeface="Times New Roman" panose="02020603050405020304" pitchFamily="18" charset="0"/>
                        </a:rPr>
                        <a:t> hang</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hỏi</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sóc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khế</a:t>
                      </a:r>
                      <a:r>
                        <a:rPr lang="en-US" sz="2000" dirty="0">
                          <a:effectLst/>
                          <a:latin typeface="Times New Roman" panose="02020603050405020304" pitchFamily="18" charset="0"/>
                          <a:ea typeface="Times New Roman" panose="02020603050405020304" pitchFamily="18" charset="0"/>
                        </a:rPr>
                        <a:t>.</a:t>
                      </a:r>
                    </a:p>
                    <a:p>
                      <a:pPr algn="just">
                        <a:spcAft>
                          <a:spcPts val="0"/>
                        </a:spcAft>
                      </a:pPr>
                      <a:r>
                        <a:rPr lang="en-US" sz="2000" dirty="0">
                          <a:effectLst/>
                          <a:latin typeface="Times New Roman" panose="02020603050405020304" pitchFamily="18" charset="0"/>
                          <a:ea typeface="Times New Roman" panose="02020603050405020304" pitchFamily="18" charset="0"/>
                        </a:rPr>
                        <a:t>- May </a:t>
                      </a:r>
                      <a:r>
                        <a:rPr lang="en-US" sz="2000" dirty="0" err="1">
                          <a:effectLst/>
                          <a:latin typeface="Times New Roman" panose="02020603050405020304" pitchFamily="18" charset="0"/>
                          <a:ea typeface="Times New Roman" panose="02020603050405020304" pitchFamily="18" charset="0"/>
                        </a:rPr>
                        <a:t>túi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ba</a:t>
                      </a:r>
                      <a:r>
                        <a:rPr lang="en-US" sz="2000" dirty="0">
                          <a:effectLst/>
                          <a:latin typeface="Times New Roman" panose="02020603050405020304" pitchFamily="18" charset="0"/>
                          <a:ea typeface="Times New Roman" panose="02020603050405020304" pitchFamily="18" charset="0"/>
                        </a:rPr>
                        <a:t> gang, </a:t>
                      </a:r>
                      <a:r>
                        <a:rPr lang="en-US" sz="2000" dirty="0" err="1">
                          <a:solidFill>
                            <a:srgbClr val="000000"/>
                          </a:solidFill>
                          <a:effectLst/>
                          <a:latin typeface="Times New Roman" panose="02020603050405020304" pitchFamily="18" charset="0"/>
                          <a:ea typeface="Times New Roman" panose="02020603050405020304" pitchFamily="18" charset="0"/>
                        </a:rPr>
                        <a:t>thấy</a:t>
                      </a:r>
                      <a:r>
                        <a:rPr lang="en-US" sz="2000" dirty="0">
                          <a:solidFill>
                            <a:srgbClr val="000000"/>
                          </a:solidFill>
                          <a:effectLst/>
                          <a:latin typeface="Times New Roman" panose="02020603050405020304" pitchFamily="18" charset="0"/>
                          <a:ea typeface="Times New Roman" panose="02020603050405020304" pitchFamily="18" charset="0"/>
                        </a:rPr>
                        <a:t> hang </a:t>
                      </a:r>
                      <a:r>
                        <a:rPr lang="en-US" sz="2000" dirty="0" err="1">
                          <a:solidFill>
                            <a:srgbClr val="000000"/>
                          </a:solidFill>
                          <a:effectLst/>
                          <a:latin typeface="Times New Roman" panose="02020603050405020304" pitchFamily="18" charset="0"/>
                          <a:ea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chỉ</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dám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kim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cương</a:t>
                      </a:r>
                      <a:r>
                        <a:rPr lang="en-US" sz="2000" dirty="0">
                          <a:solidFill>
                            <a:srgbClr val="000000"/>
                          </a:solidFill>
                          <a:effectLst/>
                          <a:latin typeface="Times New Roman" panose="02020603050405020304" pitchFamily="18" charset="0"/>
                          <a:ea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rPr>
                        <a:t>ngoài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rồi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hiệu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chim</a:t>
                      </a:r>
                      <a:r>
                        <a:rPr lang="en-US" sz="2000" dirty="0">
                          <a:solidFill>
                            <a:srgbClr val="000000"/>
                          </a:solidFill>
                          <a:effectLst/>
                          <a:latin typeface="Times New Roman" panose="02020603050405020304" pitchFamily="18" charset="0"/>
                          <a:ea typeface="Times New Roman" panose="02020603050405020304" pitchFamily="18" charset="0"/>
                        </a:rPr>
                        <a:t> bay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lgn="just">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Sẵn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sàng</a:t>
                      </a:r>
                      <a:r>
                        <a:rPr lang="en-US" sz="2000" dirty="0">
                          <a:effectLst/>
                          <a:latin typeface="Times New Roman" panose="02020603050405020304" pitchFamily="18" charset="0"/>
                          <a:ea typeface="Times New Roman" panose="02020603050405020304" pitchFamily="18" charset="0"/>
                        </a:rPr>
                        <a:t> chia </a:t>
                      </a:r>
                      <a:r>
                        <a:rPr lang="en-US" sz="2000" dirty="0" err="1">
                          <a:effectLst/>
                          <a:latin typeface="Times New Roman" panose="02020603050405020304" pitchFamily="18" charset="0"/>
                          <a:ea typeface="Times New Roman" panose="02020603050405020304" pitchFamily="18" charset="0"/>
                        </a:rPr>
                        <a:t>sẻ</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khế</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anh</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679313"/>
                  </a:ext>
                </a:extLst>
              </a:tr>
              <a:tr h="0">
                <a:tc>
                  <a:txBody>
                    <a:bodyPr/>
                    <a:lstStyle/>
                    <a:p>
                      <a:pPr algn="just">
                        <a:spcAft>
                          <a:spcPts val="0"/>
                        </a:spcAft>
                      </a:pPr>
                      <a:r>
                        <a:rPr lang="vi-VN" sz="2000">
                          <a:effectLst/>
                          <a:latin typeface="Times New Roman" panose="02020603050405020304" pitchFamily="18" charset="0"/>
                          <a:ea typeface="Times New Roman" panose="02020603050405020304" pitchFamily="18" charset="0"/>
                        </a:rPr>
                        <a:t>Kết cục</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a:effectLst/>
                          <a:latin typeface="Times New Roman" panose="02020603050405020304" pitchFamily="18" charset="0"/>
                          <a:ea typeface="Times New Roman" panose="02020603050405020304" pitchFamily="18" charset="0"/>
                        </a:rPr>
                        <a:t>Bị</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biển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a:effectLst/>
                          <a:latin typeface="Times New Roman" panose="02020603050405020304" pitchFamily="18" charset="0"/>
                          <a:ea typeface="Times New Roman" panose="02020603050405020304" pitchFamily="18" charset="0"/>
                        </a:rPr>
                        <a:t>Sống sung túc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605668"/>
                  </a:ext>
                </a:extLst>
              </a:tr>
              <a:tr h="0">
                <a:tc>
                  <a:txBody>
                    <a:bodyPr/>
                    <a:lstStyle/>
                    <a:p>
                      <a:pPr algn="just">
                        <a:spcAft>
                          <a:spcPts val="0"/>
                        </a:spcAft>
                      </a:pPr>
                      <a:r>
                        <a:rPr lang="vi-VN" sz="2000">
                          <a:effectLst/>
                          <a:latin typeface="Times New Roman" panose="02020603050405020304" pitchFamily="18" charset="0"/>
                          <a:ea typeface="Times New Roman" panose="02020603050405020304" pitchFamily="18" charset="0"/>
                        </a:rPr>
                        <a:t>Nhận xét</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dirty="0" err="1" smtClean="0">
                          <a:effectLst/>
                          <a:latin typeface="Times New Roman" panose="02020603050405020304" pitchFamily="18" charset="0"/>
                          <a:ea typeface="Times New Roman" panose="02020603050405020304" pitchFamily="18" charset="0"/>
                        </a:rPr>
                        <a:t>Ích</a:t>
                      </a:r>
                      <a:r>
                        <a:rPr lang="en-US" sz="2000" dirty="0" smtClean="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kỷ</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keo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kiệt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tham</a:t>
                      </a:r>
                      <a:r>
                        <a:rPr lang="en-US" sz="2000" dirty="0">
                          <a:effectLst/>
                          <a:latin typeface="Times New Roman" panose="02020603050405020304" pitchFamily="18" charset="0"/>
                          <a:ea typeface="Times New Roman" panose="02020603050405020304" pitchFamily="18" charset="0"/>
                        </a:rPr>
                        <a:t> lam, </a:t>
                      </a:r>
                      <a:r>
                        <a:rPr lang="en-US" sz="2000" dirty="0" err="1">
                          <a:effectLst/>
                          <a:latin typeface="Times New Roman" panose="02020603050405020304" pitchFamily="18" charset="0"/>
                          <a:ea typeface="Times New Roman" panose="02020603050405020304" pitchFamily="18" charset="0"/>
                        </a:rPr>
                        <a:t>vô</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sống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nghĩa</a:t>
                      </a:r>
                      <a:r>
                        <a:rPr lang="en-US" sz="20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dirty="0" err="1">
                          <a:effectLst/>
                          <a:latin typeface="Times New Roman" panose="02020603050405020304" pitchFamily="18" charset="0"/>
                          <a:ea typeface="Times New Roman" panose="02020603050405020304" pitchFamily="18" charset="0"/>
                        </a:rPr>
                        <a:t>Tốt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bụng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lương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ơn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giàu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tình</a:t>
                      </a:r>
                      <a:r>
                        <a:rPr lang="en-US" sz="2000" dirty="0">
                          <a:effectLst/>
                          <a:latin typeface="Times New Roman" panose="02020603050405020304" pitchFamily="18" charset="0"/>
                          <a:ea typeface="Times New Roman" panose="02020603050405020304" pitchFamily="18" charset="0"/>
                        </a:rPr>
                        <a:t> </a:t>
                      </a:r>
                      <a:r>
                        <a:rPr lang="en-US" sz="2000" dirty="0" err="1" smtClean="0">
                          <a:effectLst/>
                          <a:latin typeface="Times New Roman" panose="02020603050405020304" pitchFamily="18" charset="0"/>
                          <a:ea typeface="Times New Roman" panose="02020603050405020304" pitchFamily="18" charset="0"/>
                        </a:rPr>
                        <a:t>nghĩa</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8744039"/>
                  </a:ext>
                </a:extLst>
              </a:tr>
            </a:tbl>
          </a:graphicData>
        </a:graphic>
      </p:graphicFrame>
    </p:spTree>
    <p:extLst>
      <p:ext uri="{BB962C8B-B14F-4D97-AF65-F5344CB8AC3E}">
        <p14:creationId xmlns:p14="http://schemas.microsoft.com/office/powerpoint/2010/main" val="40138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Diamond 4"/>
          <p:cNvSpPr/>
          <p:nvPr/>
        </p:nvSpPr>
        <p:spPr>
          <a:xfrm>
            <a:off x="565582" y="1214434"/>
            <a:ext cx="4622006" cy="885825"/>
          </a:xfrm>
          <a:prstGeom prst="diamond">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II.</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Tổng kết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Oval 6"/>
          <p:cNvSpPr/>
          <p:nvPr/>
        </p:nvSpPr>
        <p:spPr>
          <a:xfrm>
            <a:off x="4401344" y="2126076"/>
            <a:ext cx="3376612" cy="900113"/>
          </a:xfrm>
          <a:prstGeom prst="ellipse">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thuật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Plaque 11"/>
          <p:cNvSpPr/>
          <p:nvPr/>
        </p:nvSpPr>
        <p:spPr>
          <a:xfrm>
            <a:off x="788987" y="3350466"/>
            <a:ext cx="4676775" cy="841721"/>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Sắp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xếp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khéo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léo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laque 18"/>
          <p:cNvSpPr/>
          <p:nvPr/>
        </p:nvSpPr>
        <p:spPr>
          <a:xfrm>
            <a:off x="788987" y="4520748"/>
            <a:ext cx="4676775" cy="719799"/>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Sử dụng chi tiết thần kì.</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0" name="Plaque 19"/>
          <p:cNvSpPr/>
          <p:nvPr/>
        </p:nvSpPr>
        <p:spPr>
          <a:xfrm>
            <a:off x="6715127" y="3288208"/>
            <a:ext cx="4676775" cy="719799"/>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Kết thúc có hậu.</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1" name="Plaque 20"/>
          <p:cNvSpPr/>
          <p:nvPr/>
        </p:nvSpPr>
        <p:spPr>
          <a:xfrm>
            <a:off x="6715127" y="4275463"/>
            <a:ext cx="4676775" cy="101935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Xây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dựng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lập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phản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9" name="Freeform 28"/>
          <p:cNvSpPr/>
          <p:nvPr/>
        </p:nvSpPr>
        <p:spPr>
          <a:xfrm>
            <a:off x="5482368" y="3069050"/>
            <a:ext cx="1218470" cy="2271240"/>
          </a:xfrm>
          <a:custGeom>
            <a:avLst/>
            <a:gdLst>
              <a:gd name="connsiteX0" fmla="*/ 486905 w 1218470"/>
              <a:gd name="connsiteY0" fmla="*/ 0 h 2271240"/>
              <a:gd name="connsiteX1" fmla="*/ 729247 w 1218470"/>
              <a:gd name="connsiteY1" fmla="*/ 0 h 2271240"/>
              <a:gd name="connsiteX2" fmla="*/ 729247 w 1218470"/>
              <a:gd name="connsiteY2" fmla="*/ 594674 h 2271240"/>
              <a:gd name="connsiteX3" fmla="*/ 912114 w 1218470"/>
              <a:gd name="connsiteY3" fmla="*/ 594674 h 2271240"/>
              <a:gd name="connsiteX4" fmla="*/ 912114 w 1218470"/>
              <a:gd name="connsiteY4" fmla="*/ 410385 h 2271240"/>
              <a:gd name="connsiteX5" fmla="*/ 1216152 w 1218470"/>
              <a:gd name="connsiteY5" fmla="*/ 714423 h 2271240"/>
              <a:gd name="connsiteX6" fmla="*/ 912114 w 1218470"/>
              <a:gd name="connsiteY6" fmla="*/ 1018461 h 2271240"/>
              <a:gd name="connsiteX7" fmla="*/ 912114 w 1218470"/>
              <a:gd name="connsiteY7" fmla="*/ 834171 h 2271240"/>
              <a:gd name="connsiteX8" fmla="*/ 729247 w 1218470"/>
              <a:gd name="connsiteY8" fmla="*/ 834171 h 2271240"/>
              <a:gd name="connsiteX9" fmla="*/ 729247 w 1218470"/>
              <a:gd name="connsiteY9" fmla="*/ 842395 h 2271240"/>
              <a:gd name="connsiteX10" fmla="*/ 731565 w 1218470"/>
              <a:gd name="connsiteY10" fmla="*/ 842395 h 2271240"/>
              <a:gd name="connsiteX11" fmla="*/ 731565 w 1218470"/>
              <a:gd name="connsiteY11" fmla="*/ 1437069 h 2271240"/>
              <a:gd name="connsiteX12" fmla="*/ 914432 w 1218470"/>
              <a:gd name="connsiteY12" fmla="*/ 1437069 h 2271240"/>
              <a:gd name="connsiteX13" fmla="*/ 914432 w 1218470"/>
              <a:gd name="connsiteY13" fmla="*/ 1252780 h 2271240"/>
              <a:gd name="connsiteX14" fmla="*/ 1218470 w 1218470"/>
              <a:gd name="connsiteY14" fmla="*/ 1556818 h 2271240"/>
              <a:gd name="connsiteX15" fmla="*/ 914432 w 1218470"/>
              <a:gd name="connsiteY15" fmla="*/ 1860856 h 2271240"/>
              <a:gd name="connsiteX16" fmla="*/ 914432 w 1218470"/>
              <a:gd name="connsiteY16" fmla="*/ 1676566 h 2271240"/>
              <a:gd name="connsiteX17" fmla="*/ 731565 w 1218470"/>
              <a:gd name="connsiteY17" fmla="*/ 1676566 h 2271240"/>
              <a:gd name="connsiteX18" fmla="*/ 731565 w 1218470"/>
              <a:gd name="connsiteY18" fmla="*/ 2271240 h 2271240"/>
              <a:gd name="connsiteX19" fmla="*/ 489223 w 1218470"/>
              <a:gd name="connsiteY19" fmla="*/ 2271240 h 2271240"/>
              <a:gd name="connsiteX20" fmla="*/ 489223 w 1218470"/>
              <a:gd name="connsiteY20" fmla="*/ 1676566 h 2271240"/>
              <a:gd name="connsiteX21" fmla="*/ 306356 w 1218470"/>
              <a:gd name="connsiteY21" fmla="*/ 1676566 h 2271240"/>
              <a:gd name="connsiteX22" fmla="*/ 306356 w 1218470"/>
              <a:gd name="connsiteY22" fmla="*/ 1860856 h 2271240"/>
              <a:gd name="connsiteX23" fmla="*/ 2318 w 1218470"/>
              <a:gd name="connsiteY23" fmla="*/ 1556818 h 2271240"/>
              <a:gd name="connsiteX24" fmla="*/ 306356 w 1218470"/>
              <a:gd name="connsiteY24" fmla="*/ 1252780 h 2271240"/>
              <a:gd name="connsiteX25" fmla="*/ 306356 w 1218470"/>
              <a:gd name="connsiteY25" fmla="*/ 1437069 h 2271240"/>
              <a:gd name="connsiteX26" fmla="*/ 489223 w 1218470"/>
              <a:gd name="connsiteY26" fmla="*/ 1437069 h 2271240"/>
              <a:gd name="connsiteX27" fmla="*/ 489223 w 1218470"/>
              <a:gd name="connsiteY27" fmla="*/ 1428845 h 2271240"/>
              <a:gd name="connsiteX28" fmla="*/ 486905 w 1218470"/>
              <a:gd name="connsiteY28" fmla="*/ 1428845 h 2271240"/>
              <a:gd name="connsiteX29" fmla="*/ 486905 w 1218470"/>
              <a:gd name="connsiteY29" fmla="*/ 834171 h 2271240"/>
              <a:gd name="connsiteX30" fmla="*/ 304038 w 1218470"/>
              <a:gd name="connsiteY30" fmla="*/ 834171 h 2271240"/>
              <a:gd name="connsiteX31" fmla="*/ 304038 w 1218470"/>
              <a:gd name="connsiteY31" fmla="*/ 1018461 h 2271240"/>
              <a:gd name="connsiteX32" fmla="*/ 0 w 1218470"/>
              <a:gd name="connsiteY32" fmla="*/ 714423 h 2271240"/>
              <a:gd name="connsiteX33" fmla="*/ 304038 w 1218470"/>
              <a:gd name="connsiteY33" fmla="*/ 410385 h 2271240"/>
              <a:gd name="connsiteX34" fmla="*/ 304038 w 1218470"/>
              <a:gd name="connsiteY34" fmla="*/ 594674 h 2271240"/>
              <a:gd name="connsiteX35" fmla="*/ 486905 w 1218470"/>
              <a:gd name="connsiteY35" fmla="*/ 594674 h 227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470" h="2271240">
                <a:moveTo>
                  <a:pt x="486905" y="0"/>
                </a:moveTo>
                <a:lnTo>
                  <a:pt x="729247" y="0"/>
                </a:lnTo>
                <a:lnTo>
                  <a:pt x="729247" y="594674"/>
                </a:lnTo>
                <a:lnTo>
                  <a:pt x="912114" y="594674"/>
                </a:lnTo>
                <a:lnTo>
                  <a:pt x="912114" y="410385"/>
                </a:lnTo>
                <a:lnTo>
                  <a:pt x="1216152" y="714423"/>
                </a:lnTo>
                <a:lnTo>
                  <a:pt x="912114" y="1018461"/>
                </a:lnTo>
                <a:lnTo>
                  <a:pt x="912114" y="834171"/>
                </a:lnTo>
                <a:lnTo>
                  <a:pt x="729247" y="834171"/>
                </a:lnTo>
                <a:lnTo>
                  <a:pt x="729247" y="842395"/>
                </a:lnTo>
                <a:lnTo>
                  <a:pt x="731565" y="842395"/>
                </a:lnTo>
                <a:lnTo>
                  <a:pt x="731565" y="1437069"/>
                </a:lnTo>
                <a:lnTo>
                  <a:pt x="914432" y="1437069"/>
                </a:lnTo>
                <a:lnTo>
                  <a:pt x="914432" y="1252780"/>
                </a:lnTo>
                <a:lnTo>
                  <a:pt x="1218470" y="1556818"/>
                </a:lnTo>
                <a:lnTo>
                  <a:pt x="914432" y="1860856"/>
                </a:lnTo>
                <a:lnTo>
                  <a:pt x="914432" y="1676566"/>
                </a:lnTo>
                <a:lnTo>
                  <a:pt x="731565" y="1676566"/>
                </a:lnTo>
                <a:lnTo>
                  <a:pt x="731565" y="2271240"/>
                </a:lnTo>
                <a:lnTo>
                  <a:pt x="489223" y="2271240"/>
                </a:lnTo>
                <a:lnTo>
                  <a:pt x="489223" y="1676566"/>
                </a:lnTo>
                <a:lnTo>
                  <a:pt x="306356" y="1676566"/>
                </a:lnTo>
                <a:lnTo>
                  <a:pt x="306356" y="1860856"/>
                </a:lnTo>
                <a:lnTo>
                  <a:pt x="2318" y="1556818"/>
                </a:lnTo>
                <a:lnTo>
                  <a:pt x="306356" y="1252780"/>
                </a:lnTo>
                <a:lnTo>
                  <a:pt x="306356" y="1437069"/>
                </a:lnTo>
                <a:lnTo>
                  <a:pt x="489223" y="1437069"/>
                </a:lnTo>
                <a:lnTo>
                  <a:pt x="489223" y="1428845"/>
                </a:lnTo>
                <a:lnTo>
                  <a:pt x="486905" y="1428845"/>
                </a:lnTo>
                <a:lnTo>
                  <a:pt x="486905" y="834171"/>
                </a:lnTo>
                <a:lnTo>
                  <a:pt x="304038" y="834171"/>
                </a:lnTo>
                <a:lnTo>
                  <a:pt x="304038" y="1018461"/>
                </a:lnTo>
                <a:lnTo>
                  <a:pt x="0" y="714423"/>
                </a:lnTo>
                <a:lnTo>
                  <a:pt x="304038" y="410385"/>
                </a:lnTo>
                <a:lnTo>
                  <a:pt x="304038" y="594674"/>
                </a:lnTo>
                <a:lnTo>
                  <a:pt x="486905" y="59467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9206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4" name="Rectangle 3"/>
          <p:cNvSpPr/>
          <p:nvPr/>
        </p:nvSpPr>
        <p:spPr>
          <a:xfrm>
            <a:off x="4346224" y="724225"/>
            <a:ext cx="348685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Diamond 4"/>
          <p:cNvSpPr/>
          <p:nvPr/>
        </p:nvSpPr>
        <p:spPr>
          <a:xfrm>
            <a:off x="428229" y="1266162"/>
            <a:ext cx="4622006" cy="885825"/>
          </a:xfrm>
          <a:prstGeom prst="diamond">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vi-VN" sz="2800" b="1" dirty="0">
                <a:latin typeface="Times New Roman" panose="02020603050405020304" pitchFamily="18" charset="0"/>
                <a:ea typeface="Times New Roman" panose="02020603050405020304" pitchFamily="18" charset="0"/>
              </a:rPr>
              <a:t>I</a:t>
            </a:r>
            <a:r>
              <a:rPr lang="en-US" sz="2800" b="1" dirty="0">
                <a:latin typeface="Times New Roman" panose="02020603050405020304" pitchFamily="18" charset="0"/>
                <a:ea typeface="Times New Roman" panose="02020603050405020304" pitchFamily="18" charset="0"/>
              </a:rPr>
              <a:t>II.</a:t>
            </a:r>
            <a:r>
              <a:rPr lang="vi-VN" sz="2800" b="1" dirty="0">
                <a:latin typeface="Times New Roman" panose="02020603050405020304" pitchFamily="18" charset="0"/>
                <a:ea typeface="Times New Roman" panose="02020603050405020304" pitchFamily="18" charset="0"/>
              </a:rPr>
              <a:t> Tổng kết</a:t>
            </a:r>
            <a:endParaRPr lang="en-US" sz="2800" dirty="0">
              <a:effectLst/>
              <a:latin typeface="Times New Roman" panose="02020603050405020304" pitchFamily="18" charset="0"/>
              <a:ea typeface="Times New Roman" panose="02020603050405020304" pitchFamily="18" charset="0"/>
            </a:endParaRPr>
          </a:p>
        </p:txBody>
      </p:sp>
      <p:sp>
        <p:nvSpPr>
          <p:cNvPr id="17" name="Oval 16"/>
          <p:cNvSpPr/>
          <p:nvPr/>
        </p:nvSpPr>
        <p:spPr>
          <a:xfrm>
            <a:off x="4401344" y="1667930"/>
            <a:ext cx="3376612" cy="900113"/>
          </a:xfrm>
          <a:prstGeom prst="ellipse">
            <a:avLst/>
          </a:prstGeom>
          <a:blipFill>
            <a:blip r:embed="rId10"/>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smtClean="0">
                <a:solidFill>
                  <a:schemeClr val="bg1"/>
                </a:solidFill>
                <a:latin typeface="Times New Roman" panose="02020603050405020304" pitchFamily="18" charset="0"/>
                <a:ea typeface="Times New Roman" panose="02020603050405020304" pitchFamily="18" charset="0"/>
              </a:rPr>
              <a:t>2. </a:t>
            </a:r>
            <a:r>
              <a:rPr lang="en-US" sz="2800" b="1" dirty="0" err="1" smtClean="0">
                <a:solidFill>
                  <a:schemeClr val="bg1"/>
                </a:solidFill>
                <a:latin typeface="Times New Roman" panose="02020603050405020304" pitchFamily="18" charset="0"/>
                <a:ea typeface="Times New Roman" panose="02020603050405020304" pitchFamily="18" charset="0"/>
              </a:rPr>
              <a:t>Nội</a:t>
            </a:r>
            <a:r>
              <a:rPr lang="en-US" sz="2800" b="1" dirty="0" smtClean="0">
                <a:solidFill>
                  <a:schemeClr val="bg1"/>
                </a:solidFill>
                <a:latin typeface="Times New Roman" panose="02020603050405020304" pitchFamily="18" charset="0"/>
                <a:ea typeface="Times New Roman" panose="02020603050405020304" pitchFamily="18" charset="0"/>
              </a:rPr>
              <a:t> dung: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3" name="Plaque 12"/>
          <p:cNvSpPr/>
          <p:nvPr/>
        </p:nvSpPr>
        <p:spPr>
          <a:xfrm>
            <a:off x="1815455" y="2930694"/>
            <a:ext cx="3737967" cy="3281652"/>
          </a:xfrm>
          <a:prstGeom prst="plaque">
            <a:avLst>
              <a:gd name="adj" fmla="val 7003"/>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smtClean="0">
                <a:solidFill>
                  <a:schemeClr val="bg1"/>
                </a:solidFill>
                <a:latin typeface="Times New Roman" panose="02020603050405020304" pitchFamily="18" charset="0"/>
                <a:ea typeface="Times New Roman" panose="02020603050405020304" pitchFamily="18" charset="0"/>
              </a:rPr>
              <a:t>Nội</a:t>
            </a:r>
            <a:r>
              <a:rPr lang="en-US" sz="2400" dirty="0" smtClean="0">
                <a:solidFill>
                  <a:schemeClr val="bg1"/>
                </a:solidFill>
                <a:latin typeface="Times New Roman" panose="02020603050405020304" pitchFamily="18" charset="0"/>
                <a:ea typeface="Times New Roman" panose="02020603050405020304" pitchFamily="18" charset="0"/>
              </a:rPr>
              <a:t> dung: </a:t>
            </a:r>
            <a:r>
              <a:rPr lang="en-US" sz="2400" dirty="0" err="1" smtClean="0">
                <a:solidFill>
                  <a:schemeClr val="bg1"/>
                </a:solidFill>
                <a:latin typeface="Times New Roman" panose="02020603050405020304" pitchFamily="18" charset="0"/>
                <a:ea typeface="Times New Roman" panose="02020603050405020304" pitchFamily="18" charset="0"/>
              </a:rPr>
              <a:t>Tác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ca </a:t>
            </a:r>
            <a:r>
              <a:rPr lang="en-US" sz="2400" dirty="0" err="1">
                <a:solidFill>
                  <a:schemeClr val="bg1"/>
                </a:solidFill>
                <a:latin typeface="Times New Roman" panose="02020603050405020304" pitchFamily="18" charset="0"/>
                <a:ea typeface="Times New Roman" panose="02020603050405020304" pitchFamily="18" charset="0"/>
              </a:rPr>
              <a:t>ngợi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chăm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chỉ</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đồng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đấu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tranh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chống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lòng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tham</a:t>
            </a:r>
            <a:r>
              <a:rPr lang="en-US" sz="2400" dirty="0">
                <a:solidFill>
                  <a:schemeClr val="bg1"/>
                </a:solidFill>
                <a:latin typeface="Times New Roman" panose="02020603050405020304" pitchFamily="18" charset="0"/>
                <a:ea typeface="Times New Roman" panose="02020603050405020304" pitchFamily="18" charset="0"/>
              </a:rPr>
              <a:t> lam, </a:t>
            </a:r>
            <a:r>
              <a:rPr lang="en-US" sz="2400" dirty="0" err="1">
                <a:solidFill>
                  <a:schemeClr val="bg1"/>
                </a:solidFill>
                <a:latin typeface="Times New Roman" panose="02020603050405020304" pitchFamily="18" charset="0"/>
                <a:ea typeface="Times New Roman" panose="02020603050405020304" pitchFamily="18" charset="0"/>
              </a:rPr>
              <a:t>ích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kỉ</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24" name="Plaque 23"/>
          <p:cNvSpPr/>
          <p:nvPr/>
        </p:nvSpPr>
        <p:spPr>
          <a:xfrm>
            <a:off x="6239223" y="2930694"/>
            <a:ext cx="4124622" cy="3305006"/>
          </a:xfrm>
          <a:prstGeom prst="plaque">
            <a:avLst>
              <a:gd name="adj" fmla="val 6214"/>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a:solidFill>
                  <a:schemeClr val="bg1"/>
                </a:solidFill>
                <a:latin typeface="Times New Roman" panose="02020603050405020304" pitchFamily="18" charset="0"/>
                <a:ea typeface="Times New Roman" panose="02020603050405020304" pitchFamily="18" charset="0"/>
              </a:rPr>
              <a:t>Ý </a:t>
            </a:r>
            <a:r>
              <a:rPr lang="en-US" sz="2400" dirty="0" err="1">
                <a:solidFill>
                  <a:schemeClr val="bg1"/>
                </a:solidFill>
                <a:latin typeface="Times New Roman" panose="02020603050405020304" pitchFamily="18" charset="0"/>
                <a:ea typeface="Times New Roman" panose="02020603050405020304" pitchFamily="18" charset="0"/>
              </a:rPr>
              <a:t>nghĩa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Từ</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những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cục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anh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muốn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gửi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gắm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ơn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đáp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nghĩa</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niềm</a:t>
            </a:r>
            <a:r>
              <a:rPr lang="en-US" sz="2400" dirty="0">
                <a:solidFill>
                  <a:schemeClr val="bg1"/>
                </a:solidFill>
                <a:latin typeface="Times New Roman" panose="02020603050405020304" pitchFamily="18" charset="0"/>
                <a:ea typeface="Times New Roman" panose="02020603050405020304" pitchFamily="18" charset="0"/>
              </a:rPr>
              <a:t> tin ở </a:t>
            </a:r>
            <a:r>
              <a:rPr lang="en-US" sz="2400" dirty="0" err="1">
                <a:solidFill>
                  <a:schemeClr val="bg1"/>
                </a:solidFill>
                <a:latin typeface="Times New Roman" panose="02020603050405020304" pitchFamily="18" charset="0"/>
                <a:ea typeface="Times New Roman" panose="02020603050405020304" pitchFamily="18" charset="0"/>
              </a:rPr>
              <a:t>hiền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sẽ</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gặp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may </a:t>
            </a:r>
            <a:r>
              <a:rPr lang="en-US" sz="2400" dirty="0" err="1">
                <a:solidFill>
                  <a:schemeClr val="bg1"/>
                </a:solidFill>
                <a:latin typeface="Times New Roman" panose="02020603050405020304" pitchFamily="18" charset="0"/>
                <a:ea typeface="Times New Roman" panose="02020603050405020304" pitchFamily="18" charset="0"/>
              </a:rPr>
              <a:t>mắn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đối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với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tất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cả</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mọi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endParaRPr lang="en-US" sz="2400" dirty="0">
              <a:solidFill>
                <a:schemeClr val="bg1"/>
              </a:solidFill>
              <a:effectLst/>
              <a:latin typeface="Times New Roman" panose="02020603050405020304" pitchFamily="18" charset="0"/>
              <a:ea typeface="Times New Roman" panose="02020603050405020304" pitchFamily="18" charset="0"/>
            </a:endParaRPr>
          </a:p>
        </p:txBody>
      </p:sp>
      <p:cxnSp>
        <p:nvCxnSpPr>
          <p:cNvPr id="15" name="Straight Arrow Connector 14"/>
          <p:cNvCxnSpPr>
            <a:stCxn id="17" idx="4"/>
            <a:endCxn id="24" idx="0"/>
          </p:cNvCxnSpPr>
          <p:nvPr/>
        </p:nvCxnSpPr>
        <p:spPr>
          <a:xfrm>
            <a:off x="6089650" y="2568043"/>
            <a:ext cx="2211884" cy="362651"/>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7" idx="4"/>
          </p:cNvCxnSpPr>
          <p:nvPr/>
        </p:nvCxnSpPr>
        <p:spPr>
          <a:xfrm flipH="1">
            <a:off x="3529013" y="2568043"/>
            <a:ext cx="2560637" cy="362651"/>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49274" y="66776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3150870" algn="l"/>
              </a:tabLst>
            </a:pPr>
            <a:r>
              <a:rPr lang="en-US" sz="3600" b="1" dirty="0" err="1">
                <a:solidFill>
                  <a:schemeClr val="tx1"/>
                </a:solidFill>
                <a:latin typeface="Times New Roman" panose="02020603050405020304" pitchFamily="18" charset="0"/>
                <a:ea typeface="Calibri" panose="020F0502020204030204" pitchFamily="34" charset="0"/>
              </a:rPr>
              <a:t>Câu</a:t>
            </a:r>
            <a:r>
              <a:rPr lang="en-US" sz="3600" b="1" dirty="0">
                <a:solidFill>
                  <a:schemeClr val="tx1"/>
                </a:solidFill>
                <a:latin typeface="Times New Roman" panose="02020603050405020304" pitchFamily="18" charset="0"/>
                <a:ea typeface="Calibri" panose="020F0502020204030204" pitchFamily="34" charset="0"/>
              </a:rPr>
              <a:t> 1:</a:t>
            </a:r>
            <a:r>
              <a:rPr lang="en-US" sz="3600" dirty="0">
                <a:solidFill>
                  <a:schemeClr val="tx1"/>
                </a:solidFill>
                <a:latin typeface="Times New Roman" panose="02020603050405020304" pitchFamily="18" charset="0"/>
                <a:ea typeface="Calibri" panose="020F0502020204030204" pitchFamily="34" charset="0"/>
              </a:rPr>
              <a:t> </a:t>
            </a:r>
            <a:r>
              <a:rPr lang="vi-VN" sz="3600" dirty="0">
                <a:solidFill>
                  <a:schemeClr val="tx1"/>
                </a:solidFill>
                <a:latin typeface="Times New Roman" panose="02020603050405020304" pitchFamily="18" charset="0"/>
                <a:ea typeface="Calibri" panose="020F0502020204030204" pitchFamily="34" charset="0"/>
              </a:rPr>
              <a:t>Trong việc chia gia tài, người anh đã tỏ ra:</a:t>
            </a:r>
            <a:endParaRPr lang="en-US" sz="3600" dirty="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843548" y="2417241"/>
            <a:ext cx="5020189" cy="97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ea typeface="Times New Roman" panose="02020603050405020304" pitchFamily="18" charset="0"/>
              </a:rPr>
              <a:t>A. </a:t>
            </a:r>
            <a:r>
              <a:rPr lang="vi-VN" sz="3200" dirty="0">
                <a:solidFill>
                  <a:schemeClr val="tx1"/>
                </a:solidFill>
                <a:latin typeface="Times New Roman" panose="02020603050405020304" pitchFamily="18" charset="0"/>
                <a:ea typeface="Times New Roman" panose="02020603050405020304" pitchFamily="18" charset="0"/>
              </a:rPr>
              <a:t>Thương em.</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47252" y="2421431"/>
            <a:ext cx="5228749" cy="9750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chemeClr val="tx1"/>
                </a:solidFill>
                <a:latin typeface="Times New Roman" panose="02020603050405020304" pitchFamily="18" charset="0"/>
                <a:ea typeface="Times New Roman" panose="02020603050405020304" pitchFamily="18" charset="0"/>
              </a:rPr>
              <a:t>C. </a:t>
            </a:r>
            <a:r>
              <a:rPr lang="vi-VN" sz="3200" dirty="0" smtClean="0">
                <a:solidFill>
                  <a:schemeClr val="tx1"/>
                </a:solidFill>
                <a:latin typeface="Times New Roman" panose="02020603050405020304" pitchFamily="18" charset="0"/>
                <a:ea typeface="Times New Roman" panose="02020603050405020304" pitchFamily="18" charset="0"/>
              </a:rPr>
              <a:t>Tham </a:t>
            </a:r>
            <a:r>
              <a:rPr lang="vi-VN" sz="3200" dirty="0">
                <a:solidFill>
                  <a:schemeClr val="tx1"/>
                </a:solidFill>
                <a:latin typeface="Times New Roman" panose="02020603050405020304" pitchFamily="18" charset="0"/>
                <a:ea typeface="Times New Roman" panose="02020603050405020304" pitchFamily="18" charset="0"/>
              </a:rPr>
              <a:t>lam và ích kỉ</a:t>
            </a:r>
            <a:r>
              <a:rPr lang="en-US" sz="3200" dirty="0">
                <a:solidFill>
                  <a:schemeClr val="tx1"/>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843548" y="3906573"/>
            <a:ext cx="5076717" cy="10392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465455" algn="l"/>
                <a:tab pos="3150870" algn="l"/>
              </a:tabLst>
            </a:pPr>
            <a:r>
              <a:rPr lang="en-US" sz="3200" dirty="0">
                <a:solidFill>
                  <a:schemeClr val="tx1"/>
                </a:solidFill>
                <a:latin typeface="Times New Roman" panose="02020603050405020304" pitchFamily="18" charset="0"/>
                <a:ea typeface="Calibri" panose="020F0502020204030204" pitchFamily="34" charset="0"/>
              </a:rPr>
              <a:t>B. </a:t>
            </a:r>
            <a:r>
              <a:rPr lang="vi-VN" sz="3200" dirty="0">
                <a:solidFill>
                  <a:schemeClr val="tx1"/>
                </a:solidFill>
                <a:latin typeface="Times New Roman" panose="02020603050405020304" pitchFamily="18" charset="0"/>
                <a:ea typeface="Calibri" panose="020F0502020204030204" pitchFamily="34" charset="0"/>
              </a:rPr>
              <a:t>Công bằng</a:t>
            </a:r>
            <a:r>
              <a:rPr lang="en-US" sz="3200" dirty="0">
                <a:solidFill>
                  <a:schemeClr val="tx1"/>
                </a:solidFill>
                <a:latin typeface="Times New Roman" panose="02020603050405020304" pitchFamily="18" charset="0"/>
                <a:ea typeface="Calibri" panose="020F0502020204030204" pitchFamily="34" charset="0"/>
              </a:rPr>
              <a:t>.</a:t>
            </a:r>
            <a:endParaRPr lang="en-US" sz="3200" dirty="0">
              <a:solidFill>
                <a:schemeClr val="tx1"/>
              </a:solidFill>
              <a:effectLst/>
              <a:latin typeface="Times New Roman" panose="02020603050405020304" pitchFamily="18" charset="0"/>
              <a:ea typeface="Calibri" panose="020F0502020204030204" pitchFamily="34" charset="0"/>
            </a:endParaRPr>
          </a:p>
        </p:txBody>
      </p:sp>
      <p:sp>
        <p:nvSpPr>
          <p:cNvPr id="44" name="Rectangle 43"/>
          <p:cNvSpPr/>
          <p:nvPr/>
        </p:nvSpPr>
        <p:spPr>
          <a:xfrm>
            <a:off x="6061144" y="3879990"/>
            <a:ext cx="5263363" cy="10611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ea typeface="Times New Roman" panose="02020603050405020304" pitchFamily="18" charset="0"/>
              </a:rPr>
              <a:t>D. </a:t>
            </a:r>
            <a:r>
              <a:rPr lang="vi-VN" sz="3200" dirty="0">
                <a:solidFill>
                  <a:schemeClr val="tx1"/>
                </a:solidFill>
                <a:latin typeface="Times New Roman" panose="02020603050405020304" pitchFamily="18" charset="0"/>
                <a:ea typeface="Times New Roman" panose="02020603050405020304" pitchFamily="18" charset="0"/>
              </a:rPr>
              <a:t>Độc ác</a:t>
            </a:r>
            <a:r>
              <a:rPr lang="en-US" sz="3200" dirty="0">
                <a:solidFill>
                  <a:schemeClr val="tx1"/>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58015" y="255491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6357" y="4109658"/>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9765" y="413487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2173" y="2584577"/>
            <a:ext cx="804742" cy="643793"/>
          </a:xfrm>
          <a:prstGeom prst="rect">
            <a:avLst/>
          </a:prstGeom>
        </p:spPr>
      </p:pic>
      <p:sp>
        <p:nvSpPr>
          <p:cNvPr id="2" name="Rectangle 1"/>
          <p:cNvSpPr/>
          <p:nvPr/>
        </p:nvSpPr>
        <p:spPr>
          <a:xfrm>
            <a:off x="609600" y="82990"/>
            <a:ext cx="2582758" cy="584775"/>
          </a:xfrm>
          <a:prstGeom prst="rect">
            <a:avLst/>
          </a:prstGeom>
        </p:spPr>
        <p:txBody>
          <a:bodyPr wrap="none">
            <a:spAutoFit/>
          </a:bodyPr>
          <a:lstStyle/>
          <a:p>
            <a:r>
              <a:rPr lang="pt-BR" sz="3200" b="1" dirty="0">
                <a:solidFill>
                  <a:schemeClr val="bg1"/>
                </a:solidFill>
                <a:latin typeface="Times New Roman" panose="02020603050405020304" pitchFamily="18" charset="0"/>
                <a:ea typeface="Times New Roman" panose="02020603050405020304" pitchFamily="18" charset="0"/>
              </a:rPr>
              <a:t>IV. Luyện tập</a:t>
            </a:r>
            <a:endParaRPr lang="en-US" sz="3200" dirty="0">
              <a:solidFill>
                <a:schemeClr val="bg1"/>
              </a:solidFill>
            </a:endParaRPr>
          </a:p>
        </p:txBody>
      </p:sp>
    </p:spTree>
    <p:extLst>
      <p:ext uri="{BB962C8B-B14F-4D97-AF65-F5344CB8AC3E}">
        <p14:creationId xmlns:p14="http://schemas.microsoft.com/office/powerpoint/2010/main" val="363976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6"/>
            <a:ext cx="3761558" cy="658425"/>
          </a:xfrm>
          <a:prstGeom prst="rect">
            <a:avLst/>
          </a:prstGeom>
        </p:spPr>
      </p:pic>
      <p:sp>
        <p:nvSpPr>
          <p:cNvPr id="18" name="Rectangle 17"/>
          <p:cNvSpPr/>
          <p:nvPr/>
        </p:nvSpPr>
        <p:spPr>
          <a:xfrm>
            <a:off x="4354047" y="827176"/>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smtClean="0">
                <a:solidFill>
                  <a:schemeClr val="bg1"/>
                </a:solidFill>
                <a:latin typeface="Times New Roman" panose="02020603050405020304" pitchFamily="18" charset="0"/>
                <a:ea typeface="Times New Roman" panose="02020603050405020304" pitchFamily="18" charset="0"/>
              </a:rPr>
              <a:t>HÌNH THÀNH KIẾN THỨC</a:t>
            </a:r>
            <a:r>
              <a:rPr kumimoji="0" lang="fr-FR" sz="2000" b="1" i="0" u="none" strike="noStrike" kern="1200" cap="none" spc="0" normalizeH="0" baseline="0" noProof="0" dirty="0" smtClean="0">
                <a:ln>
                  <a:noFill/>
                </a:ln>
                <a:solidFill>
                  <a:schemeClr val="bg1"/>
                </a:solidFill>
                <a:effectLst/>
                <a:uLnTx/>
                <a:uFillTx/>
                <a:latin typeface="Times New Roman" panose="02020603050405020304" pitchFamily="18" charset="0"/>
                <a:ea typeface="Times New Roman" panose="02020603050405020304" pitchFamily="18" charset="0"/>
              </a:rPr>
              <a:t> </a:t>
            </a:r>
            <a:endParaRPr kumimoji="0" lang="en-US" sz="2000" b="0" i="0" u="none" strike="noStrike" kern="1200" cap="none" spc="0" normalizeH="0" baseline="0" noProof="0" dirty="0">
              <a:ln>
                <a:noFill/>
              </a:ln>
              <a:solidFill>
                <a:schemeClr val="bg1"/>
              </a:solidFill>
              <a:effectLst/>
              <a:uLnTx/>
              <a:uFillTx/>
              <a:latin typeface="Calibri" panose="020F0502020204030204"/>
            </a:endParaRPr>
          </a:p>
        </p:txBody>
      </p:sp>
      <p:pic>
        <p:nvPicPr>
          <p:cNvPr id="3" name="Picture 2"/>
          <p:cNvPicPr>
            <a:picLocks noChangeAspect="1"/>
          </p:cNvPicPr>
          <p:nvPr/>
        </p:nvPicPr>
        <p:blipFill>
          <a:blip r:embed="rId9"/>
          <a:stretch>
            <a:fillRect/>
          </a:stretch>
        </p:blipFill>
        <p:spPr>
          <a:xfrm>
            <a:off x="2004523" y="1317293"/>
            <a:ext cx="4046294" cy="2390992"/>
          </a:xfrm>
          <a:prstGeom prst="rect">
            <a:avLst/>
          </a:prstGeom>
        </p:spPr>
      </p:pic>
      <p:pic>
        <p:nvPicPr>
          <p:cNvPr id="4" name="Picture 3"/>
          <p:cNvPicPr>
            <a:picLocks noChangeAspect="1"/>
          </p:cNvPicPr>
          <p:nvPr/>
        </p:nvPicPr>
        <p:blipFill>
          <a:blip r:embed="rId10"/>
          <a:stretch>
            <a:fillRect/>
          </a:stretch>
        </p:blipFill>
        <p:spPr>
          <a:xfrm>
            <a:off x="6037044" y="1371224"/>
            <a:ext cx="4137733" cy="2307556"/>
          </a:xfrm>
          <a:prstGeom prst="rect">
            <a:avLst/>
          </a:prstGeom>
          <a:ln>
            <a:noFill/>
          </a:ln>
          <a:effectLst>
            <a:softEdge rad="112500"/>
          </a:effectLst>
        </p:spPr>
      </p:pic>
      <p:sp>
        <p:nvSpPr>
          <p:cNvPr id="15" name="WordArt 11"/>
          <p:cNvSpPr>
            <a:spLocks noChangeArrowheads="1" noChangeShapeType="1" noTextEdit="1"/>
          </p:cNvSpPr>
          <p:nvPr/>
        </p:nvSpPr>
        <p:spPr bwMode="auto">
          <a:xfrm>
            <a:off x="6277530" y="2786063"/>
            <a:ext cx="3414548" cy="54732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smtClean="0">
                <a:ln w="19050">
                  <a:solidFill>
                    <a:srgbClr val="FFFF00"/>
                  </a:solidFill>
                  <a:round/>
                  <a:headEnd/>
                  <a:tailEnd/>
                </a:ln>
                <a:solidFill>
                  <a:srgbClr val="FF0000"/>
                </a:solidFill>
                <a:effectLst>
                  <a:outerShdw dist="35921" dir="2700000" algn="ctr" rotWithShape="0">
                    <a:srgbClr val="990000"/>
                  </a:outerShdw>
                </a:effectLst>
                <a:latin typeface="WoodType-Demi"/>
              </a:rPr>
              <a:t>TRUYỆN CỔ TÍCH ĐÚC NGƯỜI</a:t>
            </a:r>
            <a:endParaRPr lang="en-US" sz="3600" kern="10" dirty="0" smtClean="0">
              <a:ln w="19050">
                <a:solidFill>
                  <a:srgbClr val="FFFF00"/>
                </a:solidFill>
                <a:round/>
                <a:headEnd/>
                <a:tailEnd/>
              </a:ln>
              <a:solidFill>
                <a:srgbClr val="FF0000"/>
              </a:solidFill>
              <a:effectLst>
                <a:outerShdw dist="35921" dir="2700000" algn="ctr" rotWithShape="0">
                  <a:srgbClr val="990000"/>
                </a:outerShdw>
              </a:effectLst>
              <a:latin typeface="WoodType-Demi"/>
            </a:endParaRPr>
          </a:p>
        </p:txBody>
      </p:sp>
      <p:pic>
        <p:nvPicPr>
          <p:cNvPr id="20" name="Picture 12" descr="giauBaHoKhoBaDoi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4523" y="3704304"/>
            <a:ext cx="4072467" cy="2285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11"/>
          <p:cNvSpPr>
            <a:spLocks noChangeArrowheads="1" noChangeShapeType="1" noTextEdit="1"/>
          </p:cNvSpPr>
          <p:nvPr/>
        </p:nvSpPr>
        <p:spPr bwMode="auto">
          <a:xfrm>
            <a:off x="2535327" y="5266094"/>
            <a:ext cx="2757488" cy="480231"/>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TRUYỆN CỔ TÍCH ANH HỌC TRÒ NGHÈO</a:t>
            </a:r>
          </a:p>
        </p:txBody>
      </p:sp>
      <p:sp>
        <p:nvSpPr>
          <p:cNvPr id="22" name="WordArt 11"/>
          <p:cNvSpPr>
            <a:spLocks noChangeArrowheads="1" noChangeShapeType="1" noTextEdit="1"/>
          </p:cNvSpPr>
          <p:nvPr/>
        </p:nvSpPr>
        <p:spPr bwMode="auto">
          <a:xfrm>
            <a:off x="2487222" y="2786063"/>
            <a:ext cx="3048481" cy="54246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TRUYỆN CỔ TÍCH ĂN KHẾ TRẢ VÀNG</a:t>
            </a:r>
          </a:p>
        </p:txBody>
      </p:sp>
      <p:pic>
        <p:nvPicPr>
          <p:cNvPr id="23" name="Picture 13" descr="truyen_co_tich_cay_tre_tram_dot_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6990" y="3732711"/>
            <a:ext cx="4097787" cy="2354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11"/>
          <p:cNvSpPr>
            <a:spLocks noChangeArrowheads="1" noChangeShapeType="1" noTextEdit="1"/>
          </p:cNvSpPr>
          <p:nvPr/>
        </p:nvSpPr>
        <p:spPr bwMode="auto">
          <a:xfrm>
            <a:off x="6600123" y="5266094"/>
            <a:ext cx="2914650" cy="5349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smtClean="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TRUYỆN CỔ TÍCH CÂY TRE TRĂM ĐỐT</a:t>
            </a:r>
          </a:p>
        </p:txBody>
      </p:sp>
      <p:sp>
        <p:nvSpPr>
          <p:cNvPr id="5" name="Vertical Scroll 4"/>
          <p:cNvSpPr/>
          <p:nvPr/>
        </p:nvSpPr>
        <p:spPr>
          <a:xfrm>
            <a:off x="319212" y="1224144"/>
            <a:ext cx="1824028" cy="4909956"/>
          </a:xfrm>
          <a:prstGeom prst="verticalScroll">
            <a:avLst>
              <a:gd name="adj" fmla="val 6234"/>
            </a:avLst>
          </a:prstGeom>
          <a:blipFill>
            <a:blip r:embed="rId1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vi-VN" sz="2400" dirty="0">
                <a:solidFill>
                  <a:srgbClr val="000000"/>
                </a:solidFill>
                <a:latin typeface="Times New Roman" panose="02020603050405020304" pitchFamily="18" charset="0"/>
                <a:ea typeface="Times New Roman" panose="02020603050405020304" pitchFamily="18" charset="0"/>
              </a:rPr>
              <a:t>Em thích 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vi-VN" sz="2400" dirty="0">
                <a:solidFill>
                  <a:srgbClr val="000000"/>
                </a:solidFill>
                <a:latin typeface="Times New Roman" panose="02020603050405020304" pitchFamily="18" charset="0"/>
                <a:ea typeface="Times New Roman" panose="02020603050405020304" pitchFamily="18" charset="0"/>
              </a:rPr>
              <a:t> 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kể tóm tắt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25" name="Vertical Scroll 24"/>
          <p:cNvSpPr/>
          <p:nvPr/>
        </p:nvSpPr>
        <p:spPr>
          <a:xfrm>
            <a:off x="10041553" y="1374724"/>
            <a:ext cx="1666078" cy="4844764"/>
          </a:xfrm>
          <a:prstGeom prst="verticalScroll">
            <a:avLst>
              <a:gd name="adj" fmla="val 6234"/>
            </a:avLst>
          </a:prstGeom>
          <a:blipFill>
            <a:blip r:embed="rId1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cổ</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52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233680" algn="l"/>
                <a:tab pos="3150870" algn="l"/>
              </a:tabLst>
            </a:pPr>
            <a:r>
              <a:rPr lang="en-US" sz="3200" b="1" dirty="0" err="1">
                <a:solidFill>
                  <a:schemeClr val="tx1"/>
                </a:solidFill>
                <a:latin typeface="Times New Roman" panose="02020603050405020304" pitchFamily="18" charset="0"/>
                <a:ea typeface="Calibri" panose="020F0502020204030204" pitchFamily="34" charset="0"/>
              </a:rPr>
              <a:t>Câu</a:t>
            </a:r>
            <a:r>
              <a:rPr lang="en-US" sz="3200" b="1" dirty="0">
                <a:solidFill>
                  <a:schemeClr val="tx1"/>
                </a:solidFill>
                <a:latin typeface="Times New Roman" panose="02020603050405020304" pitchFamily="18" charset="0"/>
                <a:ea typeface="Calibri" panose="020F0502020204030204" pitchFamily="34" charset="0"/>
              </a:rPr>
              <a:t> 2:</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Qua việc may túi theo lời chim dặn và được chim đưa đi lấy vàng ở đảo xa, người em đã thể hiện:</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1075412" y="19366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ea typeface="Calibri" panose="020F0502020204030204" pitchFamily="34" charset="0"/>
              </a:rPr>
              <a:t> </a:t>
            </a:r>
            <a:r>
              <a:rPr lang="vi-VN" sz="2800" dirty="0" smtClean="0">
                <a:solidFill>
                  <a:schemeClr val="tx1"/>
                </a:solidFill>
                <a:latin typeface="Times New Roman" panose="02020603050405020304" pitchFamily="18" charset="0"/>
                <a:ea typeface="Calibri" panose="020F0502020204030204" pitchFamily="34" charset="0"/>
              </a:rPr>
              <a:t>Là </a:t>
            </a:r>
            <a:r>
              <a:rPr lang="vi-VN" sz="2800" dirty="0">
                <a:solidFill>
                  <a:schemeClr val="tx1"/>
                </a:solidFill>
                <a:latin typeface="Times New Roman" panose="02020603050405020304" pitchFamily="18" charset="0"/>
                <a:ea typeface="Calibri" panose="020F0502020204030204" pitchFamily="34" charset="0"/>
              </a:rPr>
              <a:t>một người trung </a:t>
            </a:r>
            <a:r>
              <a:rPr lang="vi-VN" sz="2800" dirty="0" smtClean="0">
                <a:solidFill>
                  <a:schemeClr val="tx1"/>
                </a:solidFill>
                <a:latin typeface="Times New Roman" panose="02020603050405020304" pitchFamily="18" charset="0"/>
                <a:ea typeface="Calibri" panose="020F0502020204030204" pitchFamily="34" charset="0"/>
              </a:rPr>
              <a:t>thực</a:t>
            </a:r>
            <a:endParaRPr lang="en-US" sz="2800" dirty="0">
              <a:solidFill>
                <a:schemeClr val="tx1"/>
              </a:solidFill>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rPr>
              <a:t>B</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Là một người dại dột</a:t>
            </a:r>
            <a:r>
              <a:rPr lang="en-US" sz="2800" dirty="0">
                <a:solidFill>
                  <a:schemeClr val="tx1"/>
                </a:solidFill>
                <a:latin typeface="Times New Roman" panose="02020603050405020304" pitchFamily="18" charset="0"/>
                <a:ea typeface="Times New Roman" panose="02020603050405020304" pitchFamily="18" charset="0"/>
              </a:rPr>
              <a:t>.</a:t>
            </a:r>
            <a:r>
              <a:rPr kumimoji="0" lang="en-US" sz="2800" b="0" i="0" u="none" strike="noStrike" kern="1200" cap="none" spc="0" normalizeH="0" baseline="0" noProof="0" dirty="0" smtClean="0">
                <a:ln>
                  <a:noFill/>
                </a:ln>
                <a:solidFill>
                  <a:schemeClr val="tx1"/>
                </a:solidFill>
                <a:effectLst/>
                <a:uLnTx/>
                <a:uFillTx/>
                <a:latin typeface="Calibri Light" panose="020F0302020204030204"/>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endParaRPr>
          </a:p>
        </p:txBody>
      </p:sp>
      <p:sp>
        <p:nvSpPr>
          <p:cNvPr id="43" name="Rectangle 42"/>
          <p:cNvSpPr/>
          <p:nvPr/>
        </p:nvSpPr>
        <p:spPr>
          <a:xfrm>
            <a:off x="1110220" y="2838517"/>
            <a:ext cx="4906798" cy="930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ea typeface="Times New Roman" panose="02020603050405020304" pitchFamily="18" charset="0"/>
              </a:rPr>
              <a:t> Là một người có khao khát giàu </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6"/>
            <a:ext cx="4906798" cy="9306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Calibri" panose="020F0502020204030204" pitchFamily="34" charset="0"/>
              </a:rPr>
              <a:t>D. </a:t>
            </a:r>
            <a:r>
              <a:rPr lang="vi-VN" sz="2800" dirty="0">
                <a:solidFill>
                  <a:schemeClr val="tx1"/>
                </a:solidFill>
                <a:latin typeface="Times New Roman" panose="02020603050405020304" pitchFamily="18" charset="0"/>
                <a:ea typeface="Times New Roman" panose="02020603050405020304" pitchFamily="18" charset="0"/>
              </a:rPr>
              <a:t>Là một người ham được đi đây đi đó</a:t>
            </a:r>
            <a:r>
              <a:rPr lang="en-US" sz="2800" dirty="0">
                <a:solidFill>
                  <a:schemeClr val="tx1"/>
                </a:solidFill>
                <a:latin typeface="Times New Roman" panose="02020603050405020304" pitchFamily="18" charset="0"/>
                <a:ea typeface="Times New Roman" panose="02020603050405020304" pitchFamily="18" charset="0"/>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95640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96799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3404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227330" algn="l"/>
                <a:tab pos="3150870" algn="l"/>
              </a:tabLst>
            </a:pPr>
            <a:r>
              <a:rPr lang="en-US" sz="3200" b="1" dirty="0" err="1">
                <a:solidFill>
                  <a:schemeClr val="tx1"/>
                </a:solidFill>
                <a:latin typeface="Times New Roman" panose="02020603050405020304" pitchFamily="18" charset="0"/>
                <a:ea typeface="Calibri" panose="020F0502020204030204" pitchFamily="34" charset="0"/>
              </a:rPr>
              <a:t>Câu</a:t>
            </a:r>
            <a:r>
              <a:rPr lang="en-US" sz="3200" b="1" dirty="0">
                <a:solidFill>
                  <a:schemeClr val="tx1"/>
                </a:solidFill>
                <a:latin typeface="Times New Roman" panose="02020603050405020304" pitchFamily="18" charset="0"/>
                <a:ea typeface="Calibri" panose="020F0502020204030204" pitchFamily="34" charset="0"/>
              </a:rPr>
              <a:t> 3:</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Việc người anh bị rơi xuống biển cùng bao nhiêu vàng bạc châu báu lấy được là kết quả tất yếu của:</a:t>
            </a:r>
            <a:endParaRPr lang="en-US" sz="3200" dirty="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832636" y="1974822"/>
            <a:ext cx="5184382" cy="9808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227330" algn="l"/>
                <a:tab pos="3150870" algn="l"/>
              </a:tabLst>
            </a:pPr>
            <a:r>
              <a:rPr lang="en-US" sz="3200" dirty="0" smtClean="0">
                <a:solidFill>
                  <a:schemeClr val="tx1"/>
                </a:solidFill>
                <a:latin typeface="Times New Roman" panose="02020603050405020304" pitchFamily="18" charset="0"/>
                <a:ea typeface="Calibri" panose="020F0502020204030204" pitchFamily="34" charset="0"/>
              </a:rPr>
              <a:t>A. </a:t>
            </a:r>
            <a:r>
              <a:rPr lang="vi-VN" sz="3200" dirty="0">
                <a:solidFill>
                  <a:schemeClr val="tx1"/>
                </a:solidFill>
                <a:latin typeface="Times New Roman" panose="02020603050405020304" pitchFamily="18" charset="0"/>
                <a:ea typeface="Calibri" panose="020F0502020204030204" pitchFamily="34" charset="0"/>
              </a:rPr>
              <a:t>Thời tiết không thuận lợi</a:t>
            </a:r>
            <a:r>
              <a:rPr lang="en-US" sz="3200" dirty="0">
                <a:solidFill>
                  <a:schemeClr val="tx1"/>
                </a:solidFill>
                <a:latin typeface="Times New Roman" panose="02020603050405020304" pitchFamily="18" charset="0"/>
                <a:ea typeface="Calibri" panose="020F0502020204030204" pitchFamily="34" charset="0"/>
              </a:rPr>
              <a:t>.</a:t>
            </a:r>
            <a:endParaRPr lang="en-US" sz="3200" dirty="0">
              <a:solidFill>
                <a:schemeClr val="tx1"/>
              </a:solidFill>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6"/>
            <a:ext cx="5228749" cy="995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dirty="0" smtClean="0">
                <a:solidFill>
                  <a:schemeClr val="tx1"/>
                </a:solidFill>
                <a:latin typeface="Times New Roman" panose="02020603050405020304" pitchFamily="18" charset="0"/>
                <a:ea typeface="Times New Roman" panose="02020603050405020304" pitchFamily="18" charset="0"/>
              </a:rPr>
              <a:t>B.  </a:t>
            </a:r>
            <a:r>
              <a:rPr lang="vi-VN" sz="3600" dirty="0">
                <a:solidFill>
                  <a:schemeClr val="tx1"/>
                </a:solidFill>
                <a:latin typeface="Times New Roman" panose="02020603050405020304" pitchFamily="18" charset="0"/>
                <a:ea typeface="Times New Roman" panose="02020603050405020304" pitchFamily="18" charset="0"/>
              </a:rPr>
              <a:t>Sự trả thù của chim</a:t>
            </a:r>
            <a:r>
              <a:rPr lang="en-US" sz="3600" dirty="0">
                <a:solidFill>
                  <a:schemeClr val="tx1"/>
                </a:solidFill>
                <a:latin typeface="Times New Roman" panose="02020603050405020304" pitchFamily="18" charset="0"/>
                <a:ea typeface="Times New Roman" panose="02020603050405020304" pitchFamily="18" charset="0"/>
              </a:rPr>
              <a:t>.</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832637" y="3148999"/>
            <a:ext cx="5184382" cy="9701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dirty="0" smtClean="0">
                <a:solidFill>
                  <a:schemeClr val="tx1"/>
                </a:solidFill>
                <a:latin typeface="Times New Roman" panose="02020603050405020304" pitchFamily="18" charset="0"/>
                <a:ea typeface="Times New Roman" panose="02020603050405020304" pitchFamily="18" charset="0"/>
              </a:rPr>
              <a:t>C. </a:t>
            </a:r>
            <a:r>
              <a:rPr lang="vi-VN" sz="3600" dirty="0" smtClean="0">
                <a:solidFill>
                  <a:schemeClr val="tx1"/>
                </a:solidFill>
                <a:latin typeface="Times New Roman" panose="02020603050405020304" pitchFamily="18" charset="0"/>
                <a:ea typeface="Times New Roman" panose="02020603050405020304" pitchFamily="18" charset="0"/>
              </a:rPr>
              <a:t>Sự </a:t>
            </a:r>
            <a:r>
              <a:rPr lang="vi-VN" sz="3600" dirty="0">
                <a:solidFill>
                  <a:schemeClr val="tx1"/>
                </a:solidFill>
                <a:latin typeface="Times New Roman" panose="02020603050405020304" pitchFamily="18" charset="0"/>
                <a:ea typeface="Times New Roman" panose="02020603050405020304" pitchFamily="18" charset="0"/>
              </a:rPr>
              <a:t>tham lam</a:t>
            </a:r>
            <a:r>
              <a:rPr lang="en-US" sz="3600" dirty="0">
                <a:solidFill>
                  <a:schemeClr val="tx1"/>
                </a:solidFill>
                <a:latin typeface="Times New Roman" panose="02020603050405020304" pitchFamily="18" charset="0"/>
                <a:ea typeface="Times New Roman" panose="02020603050405020304" pitchFamily="18" charset="0"/>
              </a:rPr>
              <a:t>.</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6130615" y="3148999"/>
            <a:ext cx="5228748" cy="978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lang="en-US" sz="3200" dirty="0" smtClean="0">
                <a:solidFill>
                  <a:schemeClr val="tx1"/>
                </a:solidFill>
                <a:latin typeface="Times New Roman" panose="02020603050405020304" pitchFamily="18" charset="0"/>
                <a:ea typeface="Calibri" panose="020F0502020204030204" pitchFamily="34" charset="0"/>
              </a:rPr>
              <a:t>D</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Quãng đường chim phải bay xa xôi </a:t>
            </a:r>
            <a:r>
              <a:rPr lang="vi-VN" sz="3200" dirty="0" smtClean="0">
                <a:solidFill>
                  <a:schemeClr val="tx1"/>
                </a:solidFill>
                <a:latin typeface="Times New Roman" panose="02020603050405020304" pitchFamily="18" charset="0"/>
                <a:ea typeface="Calibri" panose="020F0502020204030204" pitchFamily="34" charset="0"/>
              </a:rPr>
              <a:t>quá</a:t>
            </a:r>
            <a:endParaRPr lang="en-US" sz="3200" dirty="0">
              <a:solidFill>
                <a:schemeClr val="tx1"/>
              </a:solidFill>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2879" y="215909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70434" y="3351119"/>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4621" y="3289163"/>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9872" y="2174733"/>
            <a:ext cx="732592" cy="643793"/>
          </a:xfrm>
          <a:prstGeom prst="rect">
            <a:avLst/>
          </a:prstGeom>
        </p:spPr>
      </p:pic>
      <p:sp>
        <p:nvSpPr>
          <p:cNvPr id="2" name="TextBox 1"/>
          <p:cNvSpPr txBox="1"/>
          <p:nvPr/>
        </p:nvSpPr>
        <p:spPr>
          <a:xfrm>
            <a:off x="10361978" y="6414247"/>
            <a:ext cx="1830022" cy="4437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3150870" algn="l"/>
              </a:tabLst>
            </a:pPr>
            <a:r>
              <a:rPr lang="en-US" sz="3600" b="1" dirty="0" err="1">
                <a:solidFill>
                  <a:schemeClr val="tx1"/>
                </a:solidFill>
                <a:latin typeface="Times New Roman" panose="02020603050405020304" pitchFamily="18" charset="0"/>
                <a:ea typeface="Calibri" panose="020F0502020204030204" pitchFamily="34" charset="0"/>
              </a:rPr>
              <a:t>Câu</a:t>
            </a:r>
            <a:r>
              <a:rPr lang="en-US" sz="3600" b="1" dirty="0">
                <a:solidFill>
                  <a:schemeClr val="tx1"/>
                </a:solidFill>
                <a:latin typeface="Times New Roman" panose="02020603050405020304" pitchFamily="18" charset="0"/>
                <a:ea typeface="Calibri" panose="020F0502020204030204" pitchFamily="34" charset="0"/>
              </a:rPr>
              <a:t> 4:</a:t>
            </a:r>
            <a:r>
              <a:rPr lang="en-US" sz="3600" dirty="0">
                <a:solidFill>
                  <a:schemeClr val="tx1"/>
                </a:solidFill>
                <a:latin typeface="Times New Roman" panose="02020603050405020304" pitchFamily="18" charset="0"/>
                <a:ea typeface="Calibri" panose="020F0502020204030204" pitchFamily="34" charset="0"/>
              </a:rPr>
              <a:t> </a:t>
            </a:r>
            <a:r>
              <a:rPr lang="vi-VN" sz="3600" dirty="0">
                <a:solidFill>
                  <a:schemeClr val="tx1"/>
                </a:solidFill>
                <a:latin typeface="Times New Roman" panose="02020603050405020304" pitchFamily="18" charset="0"/>
                <a:ea typeface="Calibri" panose="020F0502020204030204" pitchFamily="34" charset="0"/>
              </a:rPr>
              <a:t>Dòng đúng với ý nghĩa có thể rút ra từ truyện "Cây khế"</a:t>
            </a:r>
            <a:r>
              <a:rPr lang="en-US" sz="3600" i="1" dirty="0">
                <a:solidFill>
                  <a:schemeClr val="tx1"/>
                </a:solidFill>
                <a:latin typeface="Times New Roman" panose="02020603050405020304" pitchFamily="18" charset="0"/>
                <a:ea typeface="Calibri" panose="020F0502020204030204" pitchFamily="34" charset="0"/>
              </a:rPr>
              <a:t> </a:t>
            </a:r>
            <a:r>
              <a:rPr lang="en-US" sz="3600" i="1" dirty="0" err="1">
                <a:solidFill>
                  <a:schemeClr val="tx1"/>
                </a:solidFill>
                <a:latin typeface="Times New Roman" panose="02020603050405020304" pitchFamily="18" charset="0"/>
                <a:ea typeface="Calibri" panose="020F0502020204030204" pitchFamily="34" charset="0"/>
              </a:rPr>
              <a:t>là</a:t>
            </a:r>
            <a:r>
              <a:rPr lang="vi-VN" sz="3600" i="1" dirty="0">
                <a:solidFill>
                  <a:schemeClr val="tx1"/>
                </a:solidFill>
                <a:latin typeface="Times New Roman" panose="02020603050405020304" pitchFamily="18" charset="0"/>
                <a:ea typeface="Calibri" panose="020F0502020204030204" pitchFamily="34" charset="0"/>
              </a:rPr>
              <a:t>:</a:t>
            </a:r>
            <a:endParaRPr lang="en-US" sz="3200" dirty="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1110220" y="2093501"/>
            <a:ext cx="4906798" cy="9503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chemeClr val="tx1"/>
                </a:solidFill>
                <a:latin typeface="Times New Roman" panose="02020603050405020304" pitchFamily="18" charset="0"/>
                <a:ea typeface="Times New Roman" panose="02020603050405020304" pitchFamily="18" charset="0"/>
              </a:rPr>
              <a:t>A</a:t>
            </a:r>
            <a:r>
              <a:rPr lang="en-US" sz="3200" dirty="0">
                <a:solidFill>
                  <a:schemeClr val="tx1"/>
                </a:solidFill>
                <a:latin typeface="Times New Roman" panose="02020603050405020304" pitchFamily="18" charset="0"/>
                <a:ea typeface="Times New Roman" panose="02020603050405020304" pitchFamily="18" charset="0"/>
              </a:rPr>
              <a:t>. </a:t>
            </a:r>
            <a:r>
              <a:rPr lang="vi-VN" sz="3200" dirty="0">
                <a:solidFill>
                  <a:schemeClr val="tx1"/>
                </a:solidFill>
                <a:latin typeface="Times New Roman" panose="02020603050405020304" pitchFamily="18" charset="0"/>
                <a:ea typeface="Times New Roman" panose="02020603050405020304" pitchFamily="18" charset="0"/>
              </a:rPr>
              <a:t>Tham một miếng, tiếng cả đời</a:t>
            </a:r>
            <a:r>
              <a:rPr lang="en-US" sz="3200" dirty="0">
                <a:solidFill>
                  <a:schemeClr val="tx1"/>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097690"/>
            <a:ext cx="4906798" cy="9503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chemeClr val="tx1"/>
                </a:solidFill>
                <a:latin typeface="Times New Roman" panose="02020603050405020304" pitchFamily="18" charset="0"/>
                <a:ea typeface="Times New Roman" panose="02020603050405020304" pitchFamily="18" charset="0"/>
              </a:rPr>
              <a:t>C. </a:t>
            </a:r>
            <a:r>
              <a:rPr lang="vi-VN" sz="3200" dirty="0">
                <a:solidFill>
                  <a:schemeClr val="tx1"/>
                </a:solidFill>
                <a:latin typeface="Times New Roman" panose="02020603050405020304" pitchFamily="18" charset="0"/>
                <a:ea typeface="Times New Roman" panose="02020603050405020304" pitchFamily="18" charset="0"/>
              </a:rPr>
              <a:t>Tham thì thâm</a:t>
            </a:r>
            <a:r>
              <a:rPr lang="en-US" sz="3200" dirty="0">
                <a:solidFill>
                  <a:schemeClr val="tx1"/>
                </a:solidFill>
                <a:latin typeface="Times New Roman" panose="02020603050405020304" pitchFamily="18" charset="0"/>
                <a:ea typeface="Times New Roman" panose="02020603050405020304" pitchFamily="18" charset="0"/>
              </a:rPr>
              <a:t>.</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20" y="3280632"/>
            <a:ext cx="4906798" cy="959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465455" algn="l"/>
                <a:tab pos="3150870" algn="l"/>
              </a:tabLst>
            </a:pPr>
            <a:r>
              <a:rPr lang="en-US" sz="3200" dirty="0">
                <a:solidFill>
                  <a:schemeClr val="tx1"/>
                </a:solidFill>
                <a:latin typeface="Times New Roman" panose="02020603050405020304" pitchFamily="18" charset="0"/>
                <a:ea typeface="Calibri" panose="020F0502020204030204" pitchFamily="34" charset="0"/>
              </a:rPr>
              <a:t>B. </a:t>
            </a:r>
            <a:r>
              <a:rPr lang="vi-VN" sz="3200" dirty="0">
                <a:solidFill>
                  <a:schemeClr val="tx1"/>
                </a:solidFill>
                <a:latin typeface="Times New Roman" panose="02020603050405020304" pitchFamily="18" charset="0"/>
                <a:ea typeface="Calibri" panose="020F0502020204030204" pitchFamily="34" charset="0"/>
              </a:rPr>
              <a:t>Tham một bát bỏ cả mâm</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44" name="Rectangle 43"/>
          <p:cNvSpPr/>
          <p:nvPr/>
        </p:nvSpPr>
        <p:spPr>
          <a:xfrm>
            <a:off x="6130615" y="3284821"/>
            <a:ext cx="4906798" cy="959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270510" algn="l"/>
                <a:tab pos="3150870" algn="l"/>
              </a:tabLst>
            </a:pPr>
            <a:r>
              <a:rPr lang="en-US" sz="3200" dirty="0" smtClean="0">
                <a:solidFill>
                  <a:schemeClr val="tx1"/>
                </a:solidFill>
                <a:latin typeface="Times New Roman" panose="02020603050405020304" pitchFamily="18" charset="0"/>
                <a:ea typeface="Calibri" panose="020F0502020204030204" pitchFamily="34" charset="0"/>
              </a:rPr>
              <a:t>D</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Tham vàng bỏ </a:t>
            </a:r>
            <a:r>
              <a:rPr lang="vi-VN" sz="3200" dirty="0" smtClean="0">
                <a:solidFill>
                  <a:schemeClr val="tx1"/>
                </a:solidFill>
                <a:latin typeface="Times New Roman" panose="02020603050405020304" pitchFamily="18" charset="0"/>
                <a:ea typeface="Calibri" panose="020F0502020204030204" pitchFamily="34" charset="0"/>
              </a:rPr>
              <a:t>ngãi</a:t>
            </a:r>
            <a:endParaRPr lang="en-US" sz="2800" dirty="0">
              <a:solidFill>
                <a:schemeClr val="tx1"/>
              </a:solidFill>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118977"/>
            <a:ext cx="805722" cy="873017"/>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313997"/>
            <a:ext cx="804536" cy="87663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325594"/>
            <a:ext cx="804742" cy="88050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141385"/>
            <a:ext cx="804742" cy="793779"/>
          </a:xfrm>
          <a:prstGeom prst="rect">
            <a:avLst/>
          </a:prstGeom>
        </p:spPr>
      </p:pic>
      <p:sp>
        <p:nvSpPr>
          <p:cNvPr id="2" name="TextBox 1"/>
          <p:cNvSpPr txBox="1"/>
          <p:nvPr/>
        </p:nvSpPr>
        <p:spPr>
          <a:xfrm>
            <a:off x="10232671" y="6562165"/>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89774" y="10652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lang="en-US" sz="4000" b="1" dirty="0" err="1">
                <a:solidFill>
                  <a:schemeClr val="tx1"/>
                </a:solidFill>
                <a:latin typeface="Times New Roman" panose="02020603050405020304" pitchFamily="18" charset="0"/>
                <a:ea typeface="Calibri" panose="020F0502020204030204" pitchFamily="34" charset="0"/>
              </a:rPr>
              <a:t>Câu</a:t>
            </a:r>
            <a:r>
              <a:rPr lang="en-US" sz="4000" b="1" dirty="0">
                <a:solidFill>
                  <a:schemeClr val="tx1"/>
                </a:solidFill>
                <a:latin typeface="Times New Roman" panose="02020603050405020304" pitchFamily="18" charset="0"/>
                <a:ea typeface="Calibri" panose="020F0502020204030204" pitchFamily="34" charset="0"/>
              </a:rPr>
              <a:t> 5:</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Truyện</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Cây</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khế</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kể</a:t>
            </a:r>
            <a:r>
              <a:rPr lang="en-US" sz="4000" dirty="0">
                <a:solidFill>
                  <a:schemeClr val="tx1"/>
                </a:solidFill>
                <a:latin typeface="Times New Roman" panose="02020603050405020304" pitchFamily="18" charset="0"/>
                <a:ea typeface="Calibri" panose="020F0502020204030204" pitchFamily="34" charset="0"/>
              </a:rPr>
              <a:t> </a:t>
            </a:r>
            <a:r>
              <a:rPr lang="en-US" sz="4000" dirty="0" err="1">
                <a:solidFill>
                  <a:schemeClr val="tx1"/>
                </a:solidFill>
                <a:latin typeface="Times New Roman" panose="02020603050405020304" pitchFamily="18" charset="0"/>
                <a:ea typeface="Calibri" panose="020F0502020204030204" pitchFamily="34" charset="0"/>
              </a:rPr>
              <a:t>về</a:t>
            </a:r>
            <a:r>
              <a:rPr lang="en-US" sz="4000" dirty="0">
                <a:solidFill>
                  <a:schemeClr val="tx1"/>
                </a:solidFill>
                <a:latin typeface="Times New Roman" panose="02020603050405020304" pitchFamily="18" charset="0"/>
                <a:ea typeface="Calibri" panose="020F0502020204030204" pitchFamily="34" charset="0"/>
              </a:rPr>
              <a:t>:</a:t>
            </a:r>
            <a:endParaRPr lang="en-US" sz="4000" dirty="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1067358" y="281476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lang="en-US" sz="3200" dirty="0">
                <a:solidFill>
                  <a:schemeClr val="tx1"/>
                </a:solidFill>
                <a:latin typeface="Times New Roman" panose="02020603050405020304" pitchFamily="18" charset="0"/>
                <a:ea typeface="Calibri" panose="020F0502020204030204" pitchFamily="34" charset="0"/>
              </a:rPr>
              <a:t>A. </a:t>
            </a:r>
            <a:r>
              <a:rPr lang="en-US" sz="3200" dirty="0" err="1">
                <a:solidFill>
                  <a:schemeClr val="tx1"/>
                </a:solidFill>
                <a:latin typeface="Times New Roman" panose="02020603050405020304" pitchFamily="18" charset="0"/>
                <a:ea typeface="Calibri" panose="020F0502020204030204" pitchFamily="34" charset="0"/>
              </a:rPr>
              <a:t>Nguồn</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gốc</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hình</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thành</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cây</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khế</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87753" y="281895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kumimoji="0" lang="vi-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a:t>
            </a:r>
            <a:r>
              <a:rPr lang="en-US" sz="3200" dirty="0">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Anh</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hùng</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diệt</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trừ</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cái</a:t>
            </a:r>
            <a:r>
              <a:rPr lang="en-US" sz="3200" dirty="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ác</a:t>
            </a:r>
            <a:endParaRPr lang="en-US" sz="2800" dirty="0">
              <a:solidFill>
                <a:schemeClr val="tx1"/>
              </a:solidFill>
              <a:latin typeface="Times New Roman" panose="02020603050405020304" pitchFamily="18" charset="0"/>
              <a:ea typeface="Calibri" panose="020F0502020204030204" pitchFamily="34" charset="0"/>
            </a:endParaRPr>
          </a:p>
        </p:txBody>
      </p:sp>
      <p:sp>
        <p:nvSpPr>
          <p:cNvPr id="43" name="Rectangle 42"/>
          <p:cNvSpPr/>
          <p:nvPr/>
        </p:nvSpPr>
        <p:spPr>
          <a:xfrm>
            <a:off x="1067358" y="37039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lang="en-US" sz="3200" dirty="0" smtClean="0">
                <a:solidFill>
                  <a:schemeClr val="tx1"/>
                </a:solidFill>
                <a:latin typeface="Times New Roman" panose="02020603050405020304" pitchFamily="18" charset="0"/>
                <a:ea typeface="Calibri" panose="020F0502020204030204" pitchFamily="34" charset="0"/>
              </a:rPr>
              <a:t>C. </a:t>
            </a:r>
            <a:r>
              <a:rPr lang="en-US" sz="3200" dirty="0" err="1" smtClean="0">
                <a:solidFill>
                  <a:schemeClr val="tx1"/>
                </a:solidFill>
                <a:latin typeface="Times New Roman" panose="02020603050405020304" pitchFamily="18" charset="0"/>
                <a:ea typeface="Calibri" panose="020F0502020204030204" pitchFamily="34" charset="0"/>
              </a:rPr>
              <a:t>Người</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có</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thân</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thế</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kì</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lạ</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44" name="Rectangle 43"/>
          <p:cNvSpPr/>
          <p:nvPr/>
        </p:nvSpPr>
        <p:spPr>
          <a:xfrm>
            <a:off x="6087753" y="370812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3150870" algn="l"/>
              </a:tabLst>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D</a:t>
            </a:r>
            <a:r>
              <a:rPr kumimoji="0" lang="vi-VN" sz="3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a:t>
            </a:r>
            <a:r>
              <a:rPr lang="en-US" sz="3200" dirty="0" smtClean="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Chuyện</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của</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một</a:t>
            </a:r>
            <a:r>
              <a:rPr lang="en-US" sz="3200" dirty="0">
                <a:solidFill>
                  <a:schemeClr val="tx1"/>
                </a:solidFill>
                <a:latin typeface="Times New Roman" panose="02020603050405020304" pitchFamily="18" charset="0"/>
                <a:ea typeface="Calibri" panose="020F0502020204030204" pitchFamily="34" charset="0"/>
              </a:rPr>
              <a:t> </a:t>
            </a:r>
            <a:r>
              <a:rPr lang="en-US" sz="3200" dirty="0" err="1">
                <a:solidFill>
                  <a:schemeClr val="tx1"/>
                </a:solidFill>
                <a:latin typeface="Times New Roman" panose="02020603050405020304" pitchFamily="18" charset="0"/>
                <a:ea typeface="Calibri" panose="020F0502020204030204" pitchFamily="34" charset="0"/>
              </a:rPr>
              <a:t>gia</a:t>
            </a:r>
            <a:r>
              <a:rPr lang="en-US" sz="3200" dirty="0">
                <a:solidFill>
                  <a:schemeClr val="tx1"/>
                </a:solidFill>
                <a:latin typeface="Times New Roman" panose="02020603050405020304" pitchFamily="18" charset="0"/>
                <a:ea typeface="Calibri" panose="020F0502020204030204" pitchFamily="34" charset="0"/>
              </a:rPr>
              <a:t> </a:t>
            </a:r>
            <a:r>
              <a:rPr lang="en-US" sz="3200" dirty="0" err="1" smtClean="0">
                <a:solidFill>
                  <a:schemeClr val="tx1"/>
                </a:solidFill>
                <a:latin typeface="Times New Roman" panose="02020603050405020304" pitchFamily="18" charset="0"/>
                <a:ea typeface="Calibri" panose="020F0502020204030204" pitchFamily="34" charset="0"/>
              </a:rPr>
              <a:t>đìn</a:t>
            </a:r>
            <a: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8434" y="284024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1752" y="3767532"/>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9809" y="3780601"/>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959" y="2891913"/>
            <a:ext cx="732592" cy="643793"/>
          </a:xfrm>
          <a:prstGeom prst="rect">
            <a:avLst/>
          </a:prstGeom>
        </p:spPr>
      </p:pic>
      <p:sp>
        <p:nvSpPr>
          <p:cNvPr id="3" name="TextBox 2"/>
          <p:cNvSpPr txBox="1"/>
          <p:nvPr/>
        </p:nvSpPr>
        <p:spPr>
          <a:xfrm>
            <a:off x="10232671" y="6521824"/>
            <a:ext cx="19593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7" name="Rectangle 6"/>
          <p:cNvSpPr/>
          <p:nvPr/>
        </p:nvSpPr>
        <p:spPr>
          <a:xfrm>
            <a:off x="5164533" y="579874"/>
            <a:ext cx="2121093" cy="729430"/>
          </a:xfrm>
          <a:prstGeom prst="rect">
            <a:avLst/>
          </a:prstGeom>
        </p:spPr>
        <p:txBody>
          <a:bodyPr wrap="none">
            <a:spAutoFit/>
          </a:bodyPr>
          <a:lstStyle/>
          <a:p>
            <a:pPr>
              <a:lnSpc>
                <a:spcPct val="115000"/>
              </a:lnSpc>
              <a:spcAft>
                <a:spcPts val="0"/>
              </a:spcAft>
            </a:pPr>
            <a:r>
              <a:rPr lang="en-US" sz="3600" b="1" dirty="0" err="1">
                <a:solidFill>
                  <a:srgbClr val="0000FF"/>
                </a:solidFill>
                <a:latin typeface="Times New Roman" panose="02020603050405020304" pitchFamily="18" charset="0"/>
                <a:ea typeface="Times New Roman" panose="02020603050405020304" pitchFamily="18" charset="0"/>
              </a:rPr>
              <a:t>Vận</a:t>
            </a:r>
            <a:r>
              <a:rPr lang="en-US" sz="3600" b="1" dirty="0">
                <a:solidFill>
                  <a:srgbClr val="0000FF"/>
                </a:solidFill>
                <a:latin typeface="Times New Roman" panose="02020603050405020304" pitchFamily="18" charset="0"/>
                <a:ea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rPr>
              <a:t>dụng</a:t>
            </a:r>
            <a:endParaRPr lang="en-US" sz="36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10"/>
          <a:stretch>
            <a:fillRect/>
          </a:stretch>
        </p:blipFill>
        <p:spPr>
          <a:xfrm>
            <a:off x="2286000" y="1340998"/>
            <a:ext cx="7620000" cy="4894702"/>
          </a:xfrm>
          <a:prstGeom prst="rect">
            <a:avLst/>
          </a:prstGeom>
        </p:spPr>
      </p:pic>
      <p:sp>
        <p:nvSpPr>
          <p:cNvPr id="11" name="Rectangle 10"/>
          <p:cNvSpPr/>
          <p:nvPr/>
        </p:nvSpPr>
        <p:spPr>
          <a:xfrm>
            <a:off x="4232615" y="2614630"/>
            <a:ext cx="3984928" cy="2554545"/>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Tưởng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i="1" dirty="0">
                <a:solidFill>
                  <a:srgbClr val="000000"/>
                </a:solidFill>
                <a:latin typeface="Times New Roman" panose="02020603050405020304" pitchFamily="18" charset="0"/>
                <a:ea typeface="Times New Roman" panose="02020603050405020304" pitchFamily="18" charset="0"/>
              </a:rPr>
              <a:t>“</a:t>
            </a:r>
            <a:r>
              <a:rPr lang="en-US" sz="3200" i="1" dirty="0" err="1">
                <a:solidFill>
                  <a:srgbClr val="000000"/>
                </a:solidFill>
                <a:latin typeface="Times New Roman" panose="02020603050405020304" pitchFamily="18" charset="0"/>
                <a:ea typeface="Times New Roman" panose="02020603050405020304" pitchFamily="18" charset="0"/>
              </a:rPr>
              <a:t>Cây</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khế</a:t>
            </a:r>
            <a:r>
              <a:rPr lang="en-US" sz="3200" i="1" dirty="0">
                <a:solidFill>
                  <a:srgbClr val="000000"/>
                </a:solidFill>
                <a:latin typeface="Times New Roman" panose="02020603050405020304" pitchFamily="18" charset="0"/>
                <a:ea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rPr>
              <a:t> 5-7 </a:t>
            </a:r>
            <a:r>
              <a:rPr lang="en-US" sz="3200" dirty="0" err="1">
                <a:solidFill>
                  <a:srgbClr val="000000"/>
                </a:solidFill>
                <a:latin typeface="Times New Roman" panose="02020603050405020304" pitchFamily="18" charset="0"/>
                <a:ea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6270155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7" name="Rectangle 6"/>
          <p:cNvSpPr/>
          <p:nvPr/>
        </p:nvSpPr>
        <p:spPr>
          <a:xfrm>
            <a:off x="5164533" y="579874"/>
            <a:ext cx="2121093" cy="729430"/>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60400" y="1439614"/>
            <a:ext cx="10858500" cy="4031873"/>
          </a:xfrm>
          <a:prstGeom prst="rect">
            <a:avLst/>
          </a:prstGeom>
        </p:spPr>
        <p:txBody>
          <a:bodyPr>
            <a:spAutoFit/>
          </a:bodyPr>
          <a:lstStyle/>
          <a:p>
            <a:pPr algn="just"/>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Nội</a:t>
            </a:r>
            <a:r>
              <a:rPr lang="en-US" sz="3200" dirty="0">
                <a:solidFill>
                  <a:srgbClr val="000000"/>
                </a:solidFill>
                <a:latin typeface="Times New Roman" panose="02020603050405020304" pitchFamily="18" charset="0"/>
                <a:ea typeface="Calibri" panose="020F0502020204030204" pitchFamily="34" charset="0"/>
              </a:rPr>
              <a:t> dung </a:t>
            </a:r>
            <a:r>
              <a:rPr lang="en-US" sz="3200" dirty="0" err="1">
                <a:solidFill>
                  <a:srgbClr val="000000"/>
                </a:solidFill>
                <a:latin typeface="Times New Roman" panose="02020603050405020304" pitchFamily="18" charset="0"/>
                <a:ea typeface="Calibri" panose="020F0502020204030204" pitchFamily="34" charset="0"/>
              </a:rPr>
              <a:t>đoạn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văn</a:t>
            </a:r>
            <a:endParaRPr lang="en-US" sz="3200" dirty="0">
              <a:latin typeface="Times New Roman" panose="02020603050405020304" pitchFamily="18" charset="0"/>
              <a:ea typeface="Calibri" panose="020F0502020204030204" pitchFamily="34" charset="0"/>
            </a:endParaRPr>
          </a:p>
          <a:p>
            <a:pPr algn="just"/>
            <a:r>
              <a:rPr lang="en-US" sz="3200" dirty="0">
                <a:solidFill>
                  <a:srgbClr val="000000"/>
                </a:solidFill>
                <a:latin typeface="Times New Roman" panose="02020603050405020304" pitchFamily="18" charset="0"/>
                <a:ea typeface="Calibri" panose="020F0502020204030204" pitchFamily="34" charset="0"/>
              </a:rPr>
              <a:t>    </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Xác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định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Tưởng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tượng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một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kết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thúc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khác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câu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chuyện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Mỗi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nhân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vật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những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đổi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thay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gì</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theo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suy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nghĩ</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em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đặt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ra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huống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Nếu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anh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rơi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xuống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biển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được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cứu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em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muốn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anh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thay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đổi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như</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thế</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nào</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pPr algn="just"/>
            <a:r>
              <a:rPr lang="en-US" sz="3200" dirty="0">
                <a:solidFill>
                  <a:srgbClr val="000000"/>
                </a:solidFill>
                <a:latin typeface="Times New Roman" panose="02020603050405020304" pitchFamily="18" charset="0"/>
                <a:ea typeface="Calibri" panose="020F0502020204030204" pitchFamily="34" charset="0"/>
              </a:rPr>
              <a:t>     </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Từ</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em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bày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tỏ</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thêm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suy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nghĩ</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cần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biết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yêu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thương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cần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biết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nhận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lỗi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sửa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lỗi</a:t>
            </a:r>
            <a:r>
              <a:rPr lang="en-US" sz="3200" dirty="0">
                <a:solidFill>
                  <a:srgbClr val="000000"/>
                </a:solidFill>
                <a:latin typeface="Times New Roman" panose="02020603050405020304" pitchFamily="18" charset="0"/>
                <a:ea typeface="Calibri" panose="020F0502020204030204" pitchFamily="34" charset="0"/>
              </a:rPr>
              <a:t>.</a:t>
            </a:r>
            <a:endParaRPr lang="en-US" sz="3200" dirty="0">
              <a:latin typeface="Times New Roman" panose="02020603050405020304" pitchFamily="18" charset="0"/>
              <a:ea typeface="Calibri" panose="020F0502020204030204" pitchFamily="34" charset="0"/>
            </a:endParaRP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endParaRPr lang="en-US" sz="3200" dirty="0"/>
          </a:p>
        </p:txBody>
      </p:sp>
    </p:spTree>
    <p:extLst>
      <p:ext uri="{BB962C8B-B14F-4D97-AF65-F5344CB8AC3E}">
        <p14:creationId xmlns:p14="http://schemas.microsoft.com/office/powerpoint/2010/main" val="92947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VĂN BẢN 2. </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CÂY KHẾ</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7" name="Rectangle 6"/>
          <p:cNvSpPr/>
          <p:nvPr/>
        </p:nvSpPr>
        <p:spPr>
          <a:xfrm>
            <a:off x="5164533" y="579874"/>
            <a:ext cx="2121093" cy="729430"/>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60400" y="1340998"/>
            <a:ext cx="10858500" cy="4555093"/>
          </a:xfrm>
          <a:prstGeom prst="rect">
            <a:avLst/>
          </a:prstGeom>
        </p:spPr>
        <p:txBody>
          <a:bodyPr>
            <a:spAutoFit/>
          </a:bodyPr>
          <a:lstStyle/>
          <a:p>
            <a:pPr marL="30480" marR="30480" algn="ctr">
              <a:spcAft>
                <a:spcPts val="1200"/>
              </a:spcAft>
            </a:pP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tham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khảo</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xuống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bờ</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thói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rPr>
              <a:t> lam </a:t>
            </a:r>
            <a:r>
              <a:rPr lang="en-US" sz="2800" dirty="0" err="1">
                <a:solidFill>
                  <a:srgbClr val="000000"/>
                </a:solidFill>
                <a:latin typeface="Times New Roman" panose="02020603050405020304" pitchFamily="18" charset="0"/>
                <a:ea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dậy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rPr>
              <a:t>ruộng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riêng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nghèo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399121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4509731" y="566615"/>
            <a:ext cx="3159839" cy="738664"/>
          </a:xfrm>
          <a:prstGeom prst="rect">
            <a:avLst/>
          </a:prstGeom>
        </p:spPr>
        <p:txBody>
          <a:bodyPr wrap="none">
            <a:spAutoFit/>
          </a:bodyPr>
          <a:lstStyle/>
          <a:p>
            <a:pPr algn="just">
              <a:lnSpc>
                <a:spcPct val="150000"/>
              </a:lnSpc>
              <a:spcAft>
                <a:spcPts val="0"/>
              </a:spcAft>
              <a:tabLst>
                <a:tab pos="2110105" algn="l"/>
              </a:tabLst>
            </a:pPr>
            <a:r>
              <a:rPr lang="pt-BR" sz="2800" b="1" dirty="0">
                <a:latin typeface="Times New Roman" panose="02020603050405020304" pitchFamily="18" charset="0"/>
                <a:ea typeface="MS Mincho"/>
              </a:rPr>
              <a:t>I.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p:txBody>
      </p:sp>
      <p:sp>
        <p:nvSpPr>
          <p:cNvPr id="5" name="Flowchart: Display 4"/>
          <p:cNvSpPr/>
          <p:nvPr/>
        </p:nvSpPr>
        <p:spPr>
          <a:xfrm>
            <a:off x="660400" y="2056917"/>
            <a:ext cx="3695343" cy="1128713"/>
          </a:xfrm>
          <a:prstGeom prst="flowChartDisplay">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CẶP ĐÔI</a:t>
            </a:r>
            <a:endParaRPr lang="en-US" sz="28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0"/>
          <a:stretch>
            <a:fillRect/>
          </a:stretch>
        </p:blipFill>
        <p:spPr>
          <a:xfrm>
            <a:off x="864038" y="3592825"/>
            <a:ext cx="3186466" cy="1792387"/>
          </a:xfrm>
          <a:prstGeom prst="rect">
            <a:avLst/>
          </a:prstGeom>
        </p:spPr>
      </p:pic>
      <p:sp>
        <p:nvSpPr>
          <p:cNvPr id="11" name="Rectangle 10"/>
          <p:cNvSpPr/>
          <p:nvPr/>
        </p:nvSpPr>
        <p:spPr>
          <a:xfrm>
            <a:off x="6181365" y="1572055"/>
            <a:ext cx="3488455" cy="584775"/>
          </a:xfrm>
          <a:prstGeom prst="rect">
            <a:avLst/>
          </a:prstGeom>
        </p:spPr>
        <p:txBody>
          <a:bodyPr wrap="none">
            <a:spAutoFit/>
          </a:bodyPr>
          <a:lstStyle/>
          <a:p>
            <a:pPr algn="just"/>
            <a:r>
              <a:rPr lang="en-US" sz="3200" b="1" dirty="0" err="1">
                <a:solidFill>
                  <a:srgbClr val="0000FF"/>
                </a:solidFill>
                <a:latin typeface="Times New Roman" panose="02020603050405020304" pitchFamily="18" charset="0"/>
                <a:ea typeface="Calibri" panose="020F0502020204030204" pitchFamily="34" charset="0"/>
              </a:rPr>
              <a:t>Phiếu</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học</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tập</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số</a:t>
            </a:r>
            <a:r>
              <a:rPr lang="en-US" sz="3200" b="1" dirty="0">
                <a:solidFill>
                  <a:srgbClr val="0000FF"/>
                </a:solidFill>
                <a:latin typeface="Times New Roman" panose="02020603050405020304" pitchFamily="18" charset="0"/>
                <a:ea typeface="Calibri" panose="020F0502020204030204" pitchFamily="34" charset="0"/>
              </a:rPr>
              <a:t> 1:</a:t>
            </a:r>
            <a:endParaRPr lang="en-US" sz="3200" b="1" dirty="0">
              <a:effectLst/>
              <a:latin typeface="Times New Roman" panose="02020603050405020304" pitchFamily="18" charset="0"/>
              <a:ea typeface="Calibri" panose="020F050202020403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911276995"/>
              </p:ext>
            </p:extLst>
          </p:nvPr>
        </p:nvGraphicFramePr>
        <p:xfrm>
          <a:off x="4795480" y="2436757"/>
          <a:ext cx="6361032" cy="3291840"/>
        </p:xfrm>
        <a:graphic>
          <a:graphicData uri="http://schemas.openxmlformats.org/drawingml/2006/table">
            <a:tbl>
              <a:tblPr firstRow="1" firstCol="1" bandRow="1" bandCol="1"/>
              <a:tblGrid>
                <a:gridCol w="3009304">
                  <a:extLst>
                    <a:ext uri="{9D8B030D-6E8A-4147-A177-3AD203B41FA5}">
                      <a16:colId xmlns:a16="http://schemas.microsoft.com/office/drawing/2014/main" val="3762139098"/>
                    </a:ext>
                  </a:extLst>
                </a:gridCol>
                <a:gridCol w="3351728">
                  <a:extLst>
                    <a:ext uri="{9D8B030D-6E8A-4147-A177-3AD203B41FA5}">
                      <a16:colId xmlns:a16="http://schemas.microsoft.com/office/drawing/2014/main" val="2232358815"/>
                    </a:ext>
                  </a:extLst>
                </a:gridCol>
              </a:tblGrid>
              <a:tr h="351790">
                <a:tc>
                  <a:txBody>
                    <a:bodyPr/>
                    <a:lstStyle/>
                    <a:p>
                      <a:pPr algn="just">
                        <a:spcAft>
                          <a:spcPts val="0"/>
                        </a:spcAft>
                      </a:pPr>
                      <a:r>
                        <a:rPr lang="vi-VN" sz="3600" b="1" dirty="0">
                          <a:solidFill>
                            <a:srgbClr val="000000"/>
                          </a:solidFill>
                          <a:effectLst/>
                          <a:latin typeface="Times New Roman" panose="02020603050405020304" pitchFamily="18" charset="0"/>
                          <a:ea typeface="Times New Roman" panose="02020603050405020304" pitchFamily="18" charset="0"/>
                        </a:rPr>
                        <a:t>Từ ngữ</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b="1" i="1">
                          <a:solidFill>
                            <a:srgbClr val="000000"/>
                          </a:solidFill>
                          <a:effectLst/>
                          <a:latin typeface="Times New Roman" panose="02020603050405020304" pitchFamily="18" charset="0"/>
                          <a:ea typeface="Times New Roman" panose="02020603050405020304" pitchFamily="18" charset="0"/>
                        </a:rPr>
                        <a:t>Ý nghĩa</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137799"/>
                  </a:ext>
                </a:extLst>
              </a:tr>
              <a:tr h="367665">
                <a:tc>
                  <a:txBody>
                    <a:bodyPr/>
                    <a:lstStyle/>
                    <a:p>
                      <a:pPr algn="just">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(xanh) mơn mởn</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solidFill>
                            <a:srgbClr val="000000"/>
                          </a:solidFill>
                          <a:effectLst/>
                          <a:latin typeface="Times New Roman" panose="02020603050405020304" pitchFamily="18" charset="0"/>
                          <a:ea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570218"/>
                  </a:ext>
                </a:extLst>
              </a:tr>
              <a:tr h="373380">
                <a:tc>
                  <a:txBody>
                    <a:bodyPr/>
                    <a:lstStyle/>
                    <a:p>
                      <a:pPr algn="just">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lúc lỉu: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248064"/>
                  </a:ext>
                </a:extLst>
              </a:tr>
              <a:tr h="401955">
                <a:tc>
                  <a:txBody>
                    <a:bodyPr/>
                    <a:lstStyle/>
                    <a:p>
                      <a:pPr algn="just">
                        <a:spcAft>
                          <a:spcPts val="0"/>
                        </a:spcAft>
                      </a:pPr>
                      <a:r>
                        <a:rPr lang="vi-VN" sz="3600">
                          <a:solidFill>
                            <a:srgbClr val="000000"/>
                          </a:solidFill>
                          <a:effectLst/>
                          <a:latin typeface="Times New Roman" panose="02020603050405020304" pitchFamily="18" charset="0"/>
                          <a:ea typeface="Times New Roman" panose="02020603050405020304" pitchFamily="18" charset="0"/>
                        </a:rPr>
                        <a:t>ròng rã</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556806"/>
                  </a:ext>
                </a:extLst>
              </a:tr>
              <a:tr h="270510">
                <a:tc>
                  <a:txBody>
                    <a:bodyPr/>
                    <a:lstStyle/>
                    <a:p>
                      <a:pPr algn="just">
                        <a:spcAft>
                          <a:spcPts val="0"/>
                        </a:spcAft>
                      </a:pPr>
                      <a:r>
                        <a:rPr lang="vi-VN" sz="3600">
                          <a:solidFill>
                            <a:srgbClr val="000000"/>
                          </a:solidFill>
                          <a:effectLst/>
                          <a:latin typeface="Times New Roman" panose="02020603050405020304" pitchFamily="18" charset="0"/>
                          <a:ea typeface="Times New Roman" panose="02020603050405020304" pitchFamily="18" charset="0"/>
                        </a:rPr>
                        <a:t>vợi hẳn</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483435"/>
                  </a:ext>
                </a:extLst>
              </a:tr>
            </a:tbl>
          </a:graphicData>
        </a:graphic>
      </p:graphicFrame>
      <p:sp>
        <p:nvSpPr>
          <p:cNvPr id="13" name="Rectangle 12"/>
          <p:cNvSpPr/>
          <p:nvPr/>
        </p:nvSpPr>
        <p:spPr>
          <a:xfrm>
            <a:off x="546589" y="1108625"/>
            <a:ext cx="2749471" cy="584775"/>
          </a:xfrm>
          <a:prstGeom prst="rect">
            <a:avLst/>
          </a:prstGeom>
        </p:spPr>
        <p:txBody>
          <a:bodyPr wrap="none">
            <a:spAutoFit/>
          </a:bodyPr>
          <a:lstStyle/>
          <a:p>
            <a:r>
              <a:rPr lang="vi-VN" sz="3200" b="1" i="1" dirty="0">
                <a:solidFill>
                  <a:srgbClr val="000000"/>
                </a:solidFill>
                <a:latin typeface="Times New Roman" panose="02020603050405020304" pitchFamily="18" charset="0"/>
                <a:ea typeface="Times New Roman" panose="02020603050405020304" pitchFamily="18" charset="0"/>
              </a:rPr>
              <a:t>Bài tập 1</a:t>
            </a:r>
            <a:r>
              <a:rPr lang="en-US" sz="3200" b="1" i="1" smtClean="0">
                <a:solidFill>
                  <a:srgbClr val="000000"/>
                </a:solidFill>
                <a:latin typeface="Times New Roman" panose="02020603050405020304" pitchFamily="18" charset="0"/>
                <a:ea typeface="Times New Roman" panose="02020603050405020304" pitchFamily="18" charset="0"/>
              </a:rPr>
              <a:t>/tr35: </a:t>
            </a:r>
            <a:endParaRPr lang="en-US" sz="3200" dirty="0"/>
          </a:p>
        </p:txBody>
      </p:sp>
    </p:spTree>
    <p:extLst>
      <p:ext uri="{BB962C8B-B14F-4D97-AF65-F5344CB8AC3E}">
        <p14:creationId xmlns:p14="http://schemas.microsoft.com/office/powerpoint/2010/main" val="21374071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4509731" y="566615"/>
            <a:ext cx="315983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546589" y="1108625"/>
            <a:ext cx="2749471" cy="584775"/>
          </a:xfrm>
          <a:prstGeom prst="rect">
            <a:avLst/>
          </a:prstGeom>
        </p:spPr>
        <p:txBody>
          <a:bodyPr wrap="none">
            <a:spAutoFit/>
          </a:bodyPr>
          <a:lstStyle/>
          <a:p>
            <a:r>
              <a:rPr lang="vi-VN" sz="3200" b="1" i="1" dirty="0">
                <a:solidFill>
                  <a:srgbClr val="000000"/>
                </a:solidFill>
                <a:latin typeface="Times New Roman" panose="02020603050405020304" pitchFamily="18" charset="0"/>
                <a:ea typeface="Times New Roman" panose="02020603050405020304" pitchFamily="18" charset="0"/>
              </a:rPr>
              <a:t>Bài tập 1</a:t>
            </a:r>
            <a:r>
              <a:rPr lang="en-US" sz="3200" b="1" i="1" dirty="0" smtClean="0">
                <a:solidFill>
                  <a:srgbClr val="000000"/>
                </a:solidFill>
                <a:latin typeface="Times New Roman" panose="02020603050405020304" pitchFamily="18" charset="0"/>
                <a:ea typeface="Times New Roman" panose="02020603050405020304" pitchFamily="18" charset="0"/>
              </a:rPr>
              <a:t>/tr35: </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669308177"/>
              </p:ext>
            </p:extLst>
          </p:nvPr>
        </p:nvGraphicFramePr>
        <p:xfrm>
          <a:off x="1678781" y="1915351"/>
          <a:ext cx="8772525" cy="3413760"/>
        </p:xfrm>
        <a:graphic>
          <a:graphicData uri="http://schemas.openxmlformats.org/drawingml/2006/table">
            <a:tbl>
              <a:tblPr firstRow="1" firstCol="1" bandRow="1" bandCol="1"/>
              <a:tblGrid>
                <a:gridCol w="2293645">
                  <a:extLst>
                    <a:ext uri="{9D8B030D-6E8A-4147-A177-3AD203B41FA5}">
                      <a16:colId xmlns:a16="http://schemas.microsoft.com/office/drawing/2014/main" val="3744421822"/>
                    </a:ext>
                  </a:extLst>
                </a:gridCol>
                <a:gridCol w="3239440">
                  <a:extLst>
                    <a:ext uri="{9D8B030D-6E8A-4147-A177-3AD203B41FA5}">
                      <a16:colId xmlns:a16="http://schemas.microsoft.com/office/drawing/2014/main" val="999021441"/>
                    </a:ext>
                  </a:extLst>
                </a:gridCol>
                <a:gridCol w="3239440">
                  <a:extLst>
                    <a:ext uri="{9D8B030D-6E8A-4147-A177-3AD203B41FA5}">
                      <a16:colId xmlns:a16="http://schemas.microsoft.com/office/drawing/2014/main" val="3372542917"/>
                    </a:ext>
                  </a:extLst>
                </a:gridCol>
              </a:tblGrid>
              <a:tr h="351790">
                <a:tc>
                  <a:txBody>
                    <a:bodyPr/>
                    <a:lstStyle/>
                    <a:p>
                      <a:pPr algn="just">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800" b="1">
                          <a:solidFill>
                            <a:srgbClr val="000000"/>
                          </a:solidFill>
                          <a:effectLst/>
                          <a:latin typeface="Times New Roman" panose="02020603050405020304" pitchFamily="18" charset="0"/>
                          <a:ea typeface="Times New Roman" panose="02020603050405020304" pitchFamily="18" charset="0"/>
                        </a:rPr>
                        <a:t>Từ </a:t>
                      </a:r>
                      <a:r>
                        <a:rPr lang="en-US" sz="2800" b="1">
                          <a:solidFill>
                            <a:srgbClr val="000000"/>
                          </a:solidFill>
                          <a:effectLst/>
                          <a:latin typeface="Times New Roman" panose="02020603050405020304" pitchFamily="18" charset="0"/>
                          <a:ea typeface="Times New Roman" panose="02020603050405020304" pitchFamily="18" charset="0"/>
                        </a:rPr>
                        <a:t>ngữ</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b="1" i="1">
                          <a:solidFill>
                            <a:srgbClr val="000000"/>
                          </a:solidFill>
                          <a:effectLst/>
                          <a:latin typeface="Times New Roman" panose="02020603050405020304" pitchFamily="18" charset="0"/>
                          <a:ea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5476595"/>
                  </a:ext>
                </a:extLst>
              </a:tr>
              <a:tr h="367665">
                <a:tc rowSpan="2">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2800">
                          <a:solidFill>
                            <a:srgbClr val="000000"/>
                          </a:solidFill>
                          <a:effectLst/>
                          <a:latin typeface="Times New Roman" panose="02020603050405020304" pitchFamily="18" charset="0"/>
                          <a:ea typeface="Times New Roman" panose="02020603050405020304" pitchFamily="18" charset="0"/>
                        </a:rPr>
                        <a:t>xanh non và tươi tốt.</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251648"/>
                  </a:ext>
                </a:extLst>
              </a:tr>
              <a:tr h="373380">
                <a:tc vMerge="1">
                  <a:txBody>
                    <a:bodyPr/>
                    <a:lstStyle/>
                    <a:p>
                      <a:endParaRPr lang="en-US"/>
                    </a:p>
                  </a:txBody>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lỉu</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cành</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585498"/>
                  </a:ext>
                </a:extLst>
              </a:tr>
              <a:tr h="539115">
                <a:tc rowSpan="2">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ròng rã</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kéo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877945"/>
                  </a:ext>
                </a:extLst>
              </a:tr>
              <a:tr h="476250">
                <a:tc vMerge="1">
                  <a:txBody>
                    <a:bodyPr/>
                    <a:lstStyle/>
                    <a:p>
                      <a:endParaRPr lang="en-US"/>
                    </a:p>
                  </a:txBody>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vợi hẳn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Giảm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bớt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9379044"/>
                  </a:ext>
                </a:extLst>
              </a:tr>
            </a:tbl>
          </a:graphicData>
        </a:graphic>
      </p:graphicFrame>
    </p:spTree>
    <p:extLst>
      <p:ext uri="{BB962C8B-B14F-4D97-AF65-F5344CB8AC3E}">
        <p14:creationId xmlns:p14="http://schemas.microsoft.com/office/powerpoint/2010/main" val="28834042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4509731" y="566615"/>
            <a:ext cx="315983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09600" y="1032845"/>
            <a:ext cx="2749471" cy="584775"/>
          </a:xfrm>
          <a:prstGeom prst="rect">
            <a:avLst/>
          </a:prstGeom>
        </p:spPr>
        <p:txBody>
          <a:bodyPr wrap="none">
            <a:spAutoFit/>
          </a:bodyPr>
          <a:lstStyle/>
          <a:p>
            <a:pPr algn="just"/>
            <a:r>
              <a:rPr lang="vi-VN" sz="3200" b="1" i="1" dirty="0">
                <a:solidFill>
                  <a:srgbClr val="000000"/>
                </a:solidFill>
                <a:latin typeface="Times New Roman" panose="02020603050405020304" pitchFamily="18" charset="0"/>
                <a:ea typeface="Calibri" panose="020F0502020204030204" pitchFamily="34" charset="0"/>
              </a:rPr>
              <a:t>Bài tập </a:t>
            </a:r>
            <a:r>
              <a:rPr lang="en-US" sz="3200" b="1" i="1" dirty="0">
                <a:solidFill>
                  <a:srgbClr val="000000"/>
                </a:solidFill>
                <a:latin typeface="Times New Roman" panose="02020603050405020304" pitchFamily="18" charset="0"/>
                <a:ea typeface="Calibri" panose="020F0502020204030204" pitchFamily="34" charset="0"/>
              </a:rPr>
              <a:t>2/</a:t>
            </a:r>
            <a:r>
              <a:rPr lang="vi-VN" sz="3200" b="1" i="1" dirty="0" smtClean="0">
                <a:solidFill>
                  <a:srgbClr val="000000"/>
                </a:solidFill>
                <a:latin typeface="Times New Roman" panose="02020603050405020304" pitchFamily="18" charset="0"/>
                <a:ea typeface="Calibri" panose="020F0502020204030204" pitchFamily="34" charset="0"/>
              </a:rPr>
              <a:t>tr</a:t>
            </a:r>
            <a:r>
              <a:rPr lang="en-US" sz="3200" b="1" i="1" smtClean="0">
                <a:solidFill>
                  <a:srgbClr val="000000"/>
                </a:solidFill>
                <a:latin typeface="Times New Roman" panose="02020603050405020304" pitchFamily="18" charset="0"/>
                <a:ea typeface="Calibri" panose="020F0502020204030204" pitchFamily="34" charset="0"/>
              </a:rPr>
              <a:t>35</a:t>
            </a:r>
            <a:r>
              <a:rPr lang="vi-VN" sz="3200" b="1" i="1" smtClean="0">
                <a:solidFill>
                  <a:srgbClr val="000000"/>
                </a:solidFill>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Calibri" panose="020F0502020204030204" pitchFamily="34" charset="0"/>
            </a:endParaRPr>
          </a:p>
        </p:txBody>
      </p:sp>
      <p:sp>
        <p:nvSpPr>
          <p:cNvPr id="7" name="Rectangle 6"/>
          <p:cNvSpPr/>
          <p:nvPr/>
        </p:nvSpPr>
        <p:spPr>
          <a:xfrm>
            <a:off x="4351834" y="1104657"/>
            <a:ext cx="3475631" cy="738664"/>
          </a:xfrm>
          <a:prstGeom prst="rect">
            <a:avLst/>
          </a:prstGeom>
        </p:spPr>
        <p:txBody>
          <a:bodyPr wrap="none">
            <a:spAutoFit/>
          </a:bodyPr>
          <a:lstStyle/>
          <a:p>
            <a:pPr algn="just">
              <a:lnSpc>
                <a:spcPct val="150000"/>
              </a:lnSpc>
              <a:spcAft>
                <a:spcPts val="0"/>
              </a:spcAft>
              <a:tabLst>
                <a:tab pos="2110105" algn="l"/>
              </a:tabLst>
            </a:pPr>
            <a:r>
              <a:rPr lang="en-US" sz="2800" b="1" dirty="0" err="1">
                <a:solidFill>
                  <a:srgbClr val="0000FF"/>
                </a:solidFill>
                <a:latin typeface="Times New Roman" panose="02020603050405020304" pitchFamily="18" charset="0"/>
                <a:ea typeface="Times New Roman" panose="02020603050405020304" pitchFamily="18" charset="0"/>
              </a:rPr>
              <a:t>Phần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ngữ</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liệu</a:t>
            </a:r>
            <a:r>
              <a:rPr lang="en-US" sz="2800" b="1" dirty="0">
                <a:solidFill>
                  <a:srgbClr val="0000FF"/>
                </a:solidFill>
                <a:latin typeface="Times New Roman" panose="02020603050405020304" pitchFamily="18" charset="0"/>
                <a:ea typeface="Times New Roman" panose="02020603050405020304" pitchFamily="18" charset="0"/>
              </a:rPr>
              <a:t> SHS*: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416571622"/>
              </p:ext>
            </p:extLst>
          </p:nvPr>
        </p:nvGraphicFramePr>
        <p:xfrm>
          <a:off x="635794" y="1810503"/>
          <a:ext cx="10858500" cy="4358640"/>
        </p:xfrm>
        <a:graphic>
          <a:graphicData uri="http://schemas.openxmlformats.org/drawingml/2006/table">
            <a:tbl>
              <a:tblPr/>
              <a:tblGrid>
                <a:gridCol w="4221956">
                  <a:extLst>
                    <a:ext uri="{9D8B030D-6E8A-4147-A177-3AD203B41FA5}">
                      <a16:colId xmlns:a16="http://schemas.microsoft.com/office/drawing/2014/main" val="1994523733"/>
                    </a:ext>
                  </a:extLst>
                </a:gridCol>
                <a:gridCol w="6636544">
                  <a:extLst>
                    <a:ext uri="{9D8B030D-6E8A-4147-A177-3AD203B41FA5}">
                      <a16:colId xmlns:a16="http://schemas.microsoft.com/office/drawing/2014/main" val="3939928072"/>
                    </a:ext>
                  </a:extLst>
                </a:gridCol>
              </a:tblGrid>
              <a:tr h="0">
                <a:tc>
                  <a:txBody>
                    <a:bodyPr/>
                    <a:lstStyle/>
                    <a:p>
                      <a:pPr algn="ctr">
                        <a:lnSpc>
                          <a:spcPct val="100000"/>
                        </a:lnSpc>
                        <a:spcAft>
                          <a:spcPts val="0"/>
                        </a:spcAft>
                      </a:pP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00000"/>
                        </a:lnSpc>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Vợ chồng người anh</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1227198"/>
                  </a:ext>
                </a:extLst>
              </a:tr>
              <a:tr h="0">
                <a:tc>
                  <a:txBody>
                    <a:bodyPr/>
                    <a:lstStyle/>
                    <a:p>
                      <a:pPr>
                        <a:lnSpc>
                          <a:spcPct val="100000"/>
                        </a:lnSpc>
                        <a:spcAft>
                          <a:spcPts val="12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Hai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may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dọc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gang.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Aft>
                          <a:spcPts val="12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 Hai vợ chồng cuống quýt bàn cãi may túi, sau lại sợ chim không ưng, bèn chỉ mang ra một túi như em nhưng to gấp ba lần, thành ra như một cái tay nải lớn.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2050125"/>
                  </a:ext>
                </a:extLst>
              </a:tr>
              <a:tr h="0">
                <a:tc>
                  <a:txBody>
                    <a:bodyPr/>
                    <a:lstStyle/>
                    <a:p>
                      <a:pPr>
                        <a:lnSpc>
                          <a:spcPct val="100000"/>
                        </a:lnSpc>
                        <a:spcAft>
                          <a:spcPts val="1200"/>
                        </a:spcAf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xách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túi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rạp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trèo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vỗ</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Aft>
                          <a:spcPts val="12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tót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ưng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93092967"/>
                  </a:ext>
                </a:extLst>
              </a:tr>
              <a:tr h="0">
                <a:tc>
                  <a:txBody>
                    <a:bodyPr/>
                    <a:lstStyle/>
                    <a:p>
                      <a:pPr>
                        <a:lnSpc>
                          <a:spcPct val="100000"/>
                        </a:lnSpc>
                        <a:spcAft>
                          <a:spcPts val="1200"/>
                        </a:spcAft>
                      </a:pP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Anh thấy hang sâu và rộng nên không dám vào, chỉ dám nhặt ít vàng, kim cương ở ngoài rồi ra hiệu cho chim bay về.</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spcAft>
                          <a:spcPts val="1200"/>
                        </a:spcAft>
                      </a:pP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mẩn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nhặt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cương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dồn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hang.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59922208"/>
                  </a:ext>
                </a:extLst>
              </a:tr>
            </a:tbl>
          </a:graphicData>
        </a:graphic>
      </p:graphicFrame>
    </p:spTree>
    <p:extLst>
      <p:ext uri="{BB962C8B-B14F-4D97-AF65-F5344CB8AC3E}">
        <p14:creationId xmlns:p14="http://schemas.microsoft.com/office/powerpoint/2010/main" val="2977725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6"/>
            <a:ext cx="3761558" cy="658425"/>
          </a:xfrm>
          <a:prstGeom prst="rect">
            <a:avLst/>
          </a:prstGeom>
        </p:spPr>
      </p:pic>
      <p:sp>
        <p:nvSpPr>
          <p:cNvPr id="18" name="Rectangle 17"/>
          <p:cNvSpPr/>
          <p:nvPr/>
        </p:nvSpPr>
        <p:spPr>
          <a:xfrm>
            <a:off x="4354047" y="827176"/>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484515" y="1250155"/>
            <a:ext cx="7739064" cy="1083374"/>
          </a:xfrm>
          <a:prstGeom prst="rect">
            <a:avLst/>
          </a:prstGeom>
        </p:spPr>
        <p:txBody>
          <a:bodyPr wrap="square">
            <a:spAutoFit/>
          </a:bodyPr>
          <a:lstStyle/>
          <a:p>
            <a:pPr>
              <a:lnSpc>
                <a:spcPct val="115000"/>
              </a:lnSpc>
              <a:spcAft>
                <a:spcPts val="0"/>
              </a:spcAft>
            </a:pPr>
            <a:r>
              <a:rPr lang="en-US" sz="2800" b="1" dirty="0">
                <a:solidFill>
                  <a:srgbClr val="0000FF"/>
                </a:solidFill>
                <a:latin typeface="Times New Roman" panose="02020603050405020304" pitchFamily="18" charset="0"/>
                <a:ea typeface="Times New Roman" panose="02020603050405020304" pitchFamily="18" charset="0"/>
              </a:rPr>
              <a:t>I. Tri </a:t>
            </a:r>
            <a:r>
              <a:rPr lang="en-US" sz="2800" b="1" dirty="0" err="1">
                <a:solidFill>
                  <a:srgbClr val="0000FF"/>
                </a:solidFill>
                <a:latin typeface="Times New Roman" panose="02020603050405020304" pitchFamily="18" charset="0"/>
                <a:ea typeface="Times New Roman" panose="02020603050405020304" pitchFamily="18" charset="0"/>
              </a:rPr>
              <a:t>thức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hiểu</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về</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truyện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truyền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thuyết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Khái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niệm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33" name="Group 32"/>
          <p:cNvGrpSpPr/>
          <p:nvPr/>
        </p:nvGrpSpPr>
        <p:grpSpPr>
          <a:xfrm>
            <a:off x="5442197" y="2499354"/>
            <a:ext cx="1484811" cy="3667445"/>
            <a:chOff x="5442197" y="2499354"/>
            <a:chExt cx="1484811" cy="3667445"/>
          </a:xfrm>
        </p:grpSpPr>
        <p:sp>
          <p:nvSpPr>
            <p:cNvPr id="9" name="Can 8"/>
            <p:cNvSpPr/>
            <p:nvPr/>
          </p:nvSpPr>
          <p:spPr>
            <a:xfrm>
              <a:off x="5937531" y="2499354"/>
              <a:ext cx="390678" cy="3667445"/>
            </a:xfrm>
            <a:prstGeom prst="can">
              <a:avLst>
                <a:gd name="adj" fmla="val 21899"/>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gnetic Disk 10"/>
            <p:cNvSpPr/>
            <p:nvPr/>
          </p:nvSpPr>
          <p:spPr>
            <a:xfrm>
              <a:off x="5442197" y="2665608"/>
              <a:ext cx="1226026" cy="264039"/>
            </a:xfrm>
            <a:prstGeom prst="flowChartMagneticDisk">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p:cNvSpPr/>
            <p:nvPr/>
          </p:nvSpPr>
          <p:spPr>
            <a:xfrm>
              <a:off x="5700982" y="5350851"/>
              <a:ext cx="1226026" cy="264039"/>
            </a:xfrm>
            <a:prstGeom prst="flowChartMagneticDisk">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gnetic Disk 28"/>
            <p:cNvSpPr/>
            <p:nvPr/>
          </p:nvSpPr>
          <p:spPr>
            <a:xfrm>
              <a:off x="5452031" y="4369852"/>
              <a:ext cx="1226026" cy="264039"/>
            </a:xfrm>
            <a:prstGeom prst="flowChartMagneticDisk">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gnetic Disk 29"/>
            <p:cNvSpPr/>
            <p:nvPr/>
          </p:nvSpPr>
          <p:spPr>
            <a:xfrm>
              <a:off x="5612204" y="3436380"/>
              <a:ext cx="1226026" cy="264039"/>
            </a:xfrm>
            <a:prstGeom prst="flowChartMagneticDisk">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4649769" y="1814932"/>
            <a:ext cx="2879763" cy="777136"/>
          </a:xfrm>
          <a:prstGeom prst="rect">
            <a:avLst/>
          </a:prstGeom>
        </p:spPr>
        <p:txBody>
          <a:bodyPr wrap="none">
            <a:spAutoFit/>
          </a:bodyPr>
          <a:lstStyle/>
          <a:p>
            <a:pPr>
              <a:lnSpc>
                <a:spcPct val="115000"/>
              </a:lnSpc>
              <a:spcAft>
                <a:spcPts val="0"/>
              </a:spcAft>
            </a:pPr>
            <a:r>
              <a:rPr lang="en-US" sz="4000" b="1" dirty="0" err="1">
                <a:solidFill>
                  <a:srgbClr val="FF0000"/>
                </a:solidFill>
                <a:latin typeface="UTM Wedding K&amp;T" panose="02040603050506020204" pitchFamily="18" charset="0"/>
                <a:ea typeface="Times New Roman" panose="02020603050405020304" pitchFamily="18" charset="0"/>
              </a:rPr>
              <a:t>Truyện</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cổ</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tích</a:t>
            </a:r>
            <a:r>
              <a:rPr lang="en-US" sz="4000" b="1" dirty="0">
                <a:solidFill>
                  <a:srgbClr val="FF0000"/>
                </a:solidFill>
                <a:latin typeface="UTM Wedding K&amp;T" panose="02040603050506020204" pitchFamily="18" charset="0"/>
                <a:ea typeface="Times New Roman" panose="02020603050405020304" pitchFamily="18" charset="0"/>
              </a:rPr>
              <a:t> </a:t>
            </a:r>
            <a:r>
              <a:rPr lang="en-US" sz="4000" b="1" dirty="0" err="1">
                <a:solidFill>
                  <a:srgbClr val="FF0000"/>
                </a:solidFill>
                <a:latin typeface="UTM Wedding K&amp;T" panose="02040603050506020204" pitchFamily="18" charset="0"/>
                <a:ea typeface="Times New Roman" panose="02020603050405020304" pitchFamily="18" charset="0"/>
              </a:rPr>
              <a:t>là</a:t>
            </a:r>
            <a:r>
              <a:rPr lang="en-US" sz="4000" b="1" dirty="0">
                <a:solidFill>
                  <a:srgbClr val="FF0000"/>
                </a:solidFill>
                <a:latin typeface="UTM Wedding K&amp;T" panose="02040603050506020204" pitchFamily="18" charset="0"/>
                <a:ea typeface="Times New Roman" panose="02020603050405020304" pitchFamily="18" charset="0"/>
              </a:rPr>
              <a:t>:</a:t>
            </a:r>
            <a:endParaRPr lang="en-US" sz="4000" b="1" dirty="0">
              <a:solidFill>
                <a:srgbClr val="FF0000"/>
              </a:solidFill>
              <a:effectLst/>
              <a:latin typeface="UTM Wedding K&amp;T" panose="02040603050506020204" pitchFamily="18" charset="0"/>
              <a:ea typeface="Times New Roman" panose="02020603050405020304" pitchFamily="18" charset="0"/>
            </a:endParaRPr>
          </a:p>
        </p:txBody>
      </p:sp>
      <p:sp>
        <p:nvSpPr>
          <p:cNvPr id="13" name="Rectangle 12"/>
          <p:cNvSpPr/>
          <p:nvPr/>
        </p:nvSpPr>
        <p:spPr>
          <a:xfrm>
            <a:off x="1740854" y="2554081"/>
            <a:ext cx="3592650"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sz="3200" dirty="0" err="1" smtClean="0">
                <a:latin typeface="Times New Roman" panose="02020603050405020304" pitchFamily="18" charset="0"/>
                <a:ea typeface="Times New Roman" panose="02020603050405020304" pitchFamily="18" charset="0"/>
              </a:rPr>
              <a:t>Loại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p>
        </p:txBody>
      </p:sp>
      <p:sp>
        <p:nvSpPr>
          <p:cNvPr id="14" name="Rectangle 13"/>
          <p:cNvSpPr/>
          <p:nvPr/>
        </p:nvSpPr>
        <p:spPr>
          <a:xfrm>
            <a:off x="6993550" y="2882938"/>
            <a:ext cx="4102405" cy="122495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nSpc>
                <a:spcPct val="115000"/>
              </a:lnSpc>
              <a:spcAft>
                <a:spcPts val="0"/>
              </a:spcAft>
            </a:pPr>
            <a:r>
              <a:rPr lang="en-US" sz="3200" dirty="0" err="1" smtClean="0">
                <a:latin typeface="Times New Roman" panose="02020603050405020304" pitchFamily="18" charset="0"/>
                <a:ea typeface="Times New Roman" panose="02020603050405020304" pitchFamily="18" charset="0"/>
              </a:rPr>
              <a:t>Có</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smtClean="0">
                <a:latin typeface="Times New Roman" panose="02020603050405020304" pitchFamily="18" charset="0"/>
                <a:ea typeface="Times New Roman" panose="02020603050405020304" pitchFamily="18" charset="0"/>
              </a:rPr>
              <a:t>,</a:t>
            </a:r>
          </a:p>
          <a:p>
            <a:pPr>
              <a:lnSpc>
                <a:spcPct val="115000"/>
              </a:lnSpc>
              <a:spcAft>
                <a:spcPts val="0"/>
              </a:spcAft>
            </a:pP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ảo</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997038" y="4501872"/>
            <a:ext cx="4501553" cy="1578894"/>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nSpc>
                <a:spcPct val="115000"/>
              </a:lnSpc>
              <a:spcAft>
                <a:spcPts val="0"/>
              </a:spcAft>
            </a:pPr>
            <a:r>
              <a:rPr lang="en-US" sz="2800" dirty="0" err="1" smtClean="0">
                <a:latin typeface="Times New Roman" panose="02020603050405020304" pitchFamily="18" charset="0"/>
                <a:ea typeface="Times New Roman" panose="02020603050405020304" pitchFamily="18" charset="0"/>
              </a:rPr>
              <a:t>Kể</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err="1" smtClean="0">
                <a:latin typeface="Times New Roman" panose="02020603050405020304" pitchFamily="18" charset="0"/>
                <a:ea typeface="Times New Roman" panose="02020603050405020304" pitchFamily="18" charset="0"/>
              </a:rPr>
              <a:t>của</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nhân</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err="1" smtClean="0">
                <a:latin typeface="Times New Roman" panose="02020603050405020304" pitchFamily="18" charset="0"/>
                <a:ea typeface="Times New Roman" panose="02020603050405020304" pitchFamily="18" charset="0"/>
              </a:rPr>
              <a:t>mối</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9" name="Rectangle 18"/>
          <p:cNvSpPr/>
          <p:nvPr/>
        </p:nvSpPr>
        <p:spPr>
          <a:xfrm>
            <a:off x="495417" y="3461590"/>
            <a:ext cx="4821831" cy="193283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nSpc>
                <a:spcPct val="115000"/>
              </a:lnSpc>
              <a:spcAft>
                <a:spcPts val="0"/>
              </a:spcAft>
            </a:pPr>
            <a:r>
              <a:rPr lang="en-US" sz="2600" dirty="0" err="1" smtClean="0">
                <a:latin typeface="Times New Roman" panose="02020603050405020304" pitchFamily="18" charset="0"/>
                <a:ea typeface="Times New Roman" panose="02020603050405020304" pitchFamily="18" charset="0"/>
              </a:rPr>
              <a:t>Thể</a:t>
            </a:r>
            <a:r>
              <a:rPr lang="en-US" sz="2600" dirty="0" smtClean="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nhìn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lộ</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niệm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đạo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lẽ</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ước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mơ</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tốt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đẹp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hơn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lao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động</a:t>
            </a:r>
            <a:r>
              <a:rPr lang="en-US" sz="2600" dirty="0">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104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7"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4509731" y="566615"/>
            <a:ext cx="315983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09600" y="1032845"/>
            <a:ext cx="2749471"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tr41: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460036" y="1128830"/>
            <a:ext cx="3259226" cy="738664"/>
          </a:xfrm>
          <a:prstGeom prst="rect">
            <a:avLst/>
          </a:prstGeom>
        </p:spPr>
        <p:txBody>
          <a:bodyPr wrap="none">
            <a:spAutoFit/>
          </a:bodyPr>
          <a:lstStyle/>
          <a:p>
            <a:pPr algn="just">
              <a:lnSpc>
                <a:spcPct val="150000"/>
              </a:lnSpc>
              <a:spcAft>
                <a:spcPts val="0"/>
              </a:spcAft>
              <a:tabLst>
                <a:tab pos="2110105" algn="l"/>
              </a:tabLst>
            </a:pPr>
            <a:r>
              <a:rPr lang="en-US" sz="2800" b="1" dirty="0" err="1">
                <a:solidFill>
                  <a:srgbClr val="0000FF"/>
                </a:solidFill>
                <a:latin typeface="Times New Roman" panose="02020603050405020304" pitchFamily="18" charset="0"/>
                <a:ea typeface="Times New Roman" panose="02020603050405020304" pitchFamily="18" charset="0"/>
              </a:rPr>
              <a:t>Phiếu</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tập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số</a:t>
            </a:r>
            <a:r>
              <a:rPr lang="en-US" sz="2800" b="1" dirty="0">
                <a:solidFill>
                  <a:srgbClr val="0000FF"/>
                </a:solidFill>
                <a:latin typeface="Times New Roman" panose="02020603050405020304" pitchFamily="18" charset="0"/>
                <a:ea typeface="Times New Roman" panose="02020603050405020304" pitchFamily="18" charset="0"/>
              </a:rPr>
              <a:t>: 02</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291455429"/>
              </p:ext>
            </p:extLst>
          </p:nvPr>
        </p:nvGraphicFramePr>
        <p:xfrm>
          <a:off x="660400" y="1829314"/>
          <a:ext cx="10858500" cy="4267200"/>
        </p:xfrm>
        <a:graphic>
          <a:graphicData uri="http://schemas.openxmlformats.org/drawingml/2006/table">
            <a:tbl>
              <a:tblPr firstRow="1" firstCol="1" bandRow="1" bandCol="1"/>
              <a:tblGrid>
                <a:gridCol w="2712148">
                  <a:extLst>
                    <a:ext uri="{9D8B030D-6E8A-4147-A177-3AD203B41FA5}">
                      <a16:colId xmlns:a16="http://schemas.microsoft.com/office/drawing/2014/main" val="211085073"/>
                    </a:ext>
                  </a:extLst>
                </a:gridCol>
                <a:gridCol w="2712148">
                  <a:extLst>
                    <a:ext uri="{9D8B030D-6E8A-4147-A177-3AD203B41FA5}">
                      <a16:colId xmlns:a16="http://schemas.microsoft.com/office/drawing/2014/main" val="869703785"/>
                    </a:ext>
                  </a:extLst>
                </a:gridCol>
                <a:gridCol w="1802004">
                  <a:extLst>
                    <a:ext uri="{9D8B030D-6E8A-4147-A177-3AD203B41FA5}">
                      <a16:colId xmlns:a16="http://schemas.microsoft.com/office/drawing/2014/main" val="1938634571"/>
                    </a:ext>
                  </a:extLst>
                </a:gridCol>
                <a:gridCol w="2411386">
                  <a:extLst>
                    <a:ext uri="{9D8B030D-6E8A-4147-A177-3AD203B41FA5}">
                      <a16:colId xmlns:a16="http://schemas.microsoft.com/office/drawing/2014/main" val="1229724368"/>
                    </a:ext>
                  </a:extLst>
                </a:gridCol>
                <a:gridCol w="1220814">
                  <a:extLst>
                    <a:ext uri="{9D8B030D-6E8A-4147-A177-3AD203B41FA5}">
                      <a16:colId xmlns:a16="http://schemas.microsoft.com/office/drawing/2014/main" val="4150400586"/>
                    </a:ext>
                  </a:extLst>
                </a:gridCol>
              </a:tblGrid>
              <a:tr h="0">
                <a:tc rowSpan="2">
                  <a:txBody>
                    <a:bodyPr/>
                    <a:lstStyle/>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ctr">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Sự</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Vợ chồng</a:t>
                      </a:r>
                      <a:endParaRPr lang="en-US" sz="2800">
                        <a:effectLst/>
                        <a:latin typeface="Times New Roman" panose="02020603050405020304" pitchFamily="18" charset="0"/>
                        <a:ea typeface="Times New Roman" panose="02020603050405020304" pitchFamily="18" charset="0"/>
                      </a:endParaRPr>
                    </a:p>
                    <a:p>
                      <a:pPr algn="ct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người em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Vợ chồng</a:t>
                      </a:r>
                      <a:endParaRPr lang="en-US" sz="2800">
                        <a:effectLst/>
                        <a:latin typeface="Times New Roman" panose="02020603050405020304" pitchFamily="18" charset="0"/>
                        <a:ea typeface="Times New Roman" panose="02020603050405020304" pitchFamily="18" charset="0"/>
                      </a:endParaRPr>
                    </a:p>
                    <a:p>
                      <a:pPr algn="ct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người anh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72672908"/>
                  </a:ext>
                </a:extLst>
              </a:tr>
              <a:tr h="546221">
                <a:tc vMerge="1">
                  <a:txBody>
                    <a:bodyPr/>
                    <a:lstStyle/>
                    <a:p>
                      <a:endParaRPr lang="en-US"/>
                    </a:p>
                  </a:txBody>
                  <a:tcPr/>
                </a:tc>
                <a:tc>
                  <a:txBody>
                    <a:bodyPr/>
                    <a:lstStyle/>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Động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động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Động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Cụm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động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điểm</a:t>
                      </a:r>
                      <a:r>
                        <a:rPr lang="en-US" sz="2800" dirty="0" smtClean="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20587"/>
                  </a:ext>
                </a:extLst>
              </a:tr>
              <a:tr h="0">
                <a:tc>
                  <a:txBody>
                    <a:bodyPr/>
                    <a:lstStyle/>
                    <a:p>
                      <a:pP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Chuẩn bị theo chim ra đảo</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261588"/>
                  </a:ext>
                </a:extLst>
              </a:tr>
              <a:tr h="0">
                <a:tc>
                  <a:txBody>
                    <a:bodyPr/>
                    <a:lstStyle/>
                    <a:p>
                      <a:pP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Lên lưng chim ra đảo</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245232"/>
                  </a:ext>
                </a:extLst>
              </a:tr>
              <a:tr h="0">
                <a:tc>
                  <a:txBody>
                    <a:bodyPr/>
                    <a:lstStyle/>
                    <a:p>
                      <a:pPr>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Lấy vàng bạc trên đảo</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408537"/>
                  </a:ext>
                </a:extLst>
              </a:tr>
            </a:tbl>
          </a:graphicData>
        </a:graphic>
      </p:graphicFrame>
    </p:spTree>
    <p:extLst>
      <p:ext uri="{BB962C8B-B14F-4D97-AF65-F5344CB8AC3E}">
        <p14:creationId xmlns:p14="http://schemas.microsoft.com/office/powerpoint/2010/main" val="2247736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4509731" y="566615"/>
            <a:ext cx="315983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09600" y="1032845"/>
            <a:ext cx="2749471"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tr41: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769582399"/>
              </p:ext>
            </p:extLst>
          </p:nvPr>
        </p:nvGraphicFramePr>
        <p:xfrm>
          <a:off x="660400" y="1653340"/>
          <a:ext cx="10858505" cy="4358640"/>
        </p:xfrm>
        <a:graphic>
          <a:graphicData uri="http://schemas.openxmlformats.org/drawingml/2006/table">
            <a:tbl>
              <a:tblPr firstRow="1" firstCol="1" bandRow="1" bandCol="1"/>
              <a:tblGrid>
                <a:gridCol w="2368551">
                  <a:extLst>
                    <a:ext uri="{9D8B030D-6E8A-4147-A177-3AD203B41FA5}">
                      <a16:colId xmlns:a16="http://schemas.microsoft.com/office/drawing/2014/main" val="460572983"/>
                    </a:ext>
                  </a:extLst>
                </a:gridCol>
                <a:gridCol w="1928813">
                  <a:extLst>
                    <a:ext uri="{9D8B030D-6E8A-4147-A177-3AD203B41FA5}">
                      <a16:colId xmlns:a16="http://schemas.microsoft.com/office/drawing/2014/main" val="2815547531"/>
                    </a:ext>
                  </a:extLst>
                </a:gridCol>
                <a:gridCol w="1814513">
                  <a:extLst>
                    <a:ext uri="{9D8B030D-6E8A-4147-A177-3AD203B41FA5}">
                      <a16:colId xmlns:a16="http://schemas.microsoft.com/office/drawing/2014/main" val="2317663267"/>
                    </a:ext>
                  </a:extLst>
                </a:gridCol>
                <a:gridCol w="2986089">
                  <a:extLst>
                    <a:ext uri="{9D8B030D-6E8A-4147-A177-3AD203B41FA5}">
                      <a16:colId xmlns:a16="http://schemas.microsoft.com/office/drawing/2014/main" val="2637718246"/>
                    </a:ext>
                  </a:extLst>
                </a:gridCol>
                <a:gridCol w="1760539">
                  <a:extLst>
                    <a:ext uri="{9D8B030D-6E8A-4147-A177-3AD203B41FA5}">
                      <a16:colId xmlns:a16="http://schemas.microsoft.com/office/drawing/2014/main" val="174398444"/>
                    </a:ext>
                  </a:extLst>
                </a:gridCol>
              </a:tblGrid>
              <a:tr h="0">
                <a:tc rowSpan="2">
                  <a:txBody>
                    <a:bodyPr/>
                    <a:lstStyle/>
                    <a:p>
                      <a:pPr algn="just">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Sự</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kiện</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Vợ chồng</a:t>
                      </a:r>
                      <a:endParaRPr lang="en-US" sz="2200">
                        <a:effectLst/>
                        <a:latin typeface="Times New Roman" panose="02020603050405020304" pitchFamily="18" charset="0"/>
                        <a:ea typeface="Times New Roman" panose="02020603050405020304" pitchFamily="18" charset="0"/>
                      </a:endParaRPr>
                    </a:p>
                    <a:p>
                      <a:pPr algn="ctr">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người em</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Vợ chồng</a:t>
                      </a:r>
                      <a:endParaRPr lang="en-US" sz="2200">
                        <a:effectLst/>
                        <a:latin typeface="Times New Roman" panose="02020603050405020304" pitchFamily="18" charset="0"/>
                        <a:ea typeface="Times New Roman" panose="02020603050405020304" pitchFamily="18" charset="0"/>
                      </a:endParaRPr>
                    </a:p>
                    <a:p>
                      <a:pPr algn="ctr">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người anh</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864595426"/>
                  </a:ext>
                </a:extLst>
              </a:tr>
              <a:tr h="423646">
                <a:tc vMerge="1">
                  <a:txBody>
                    <a:bodyPr/>
                    <a:lstStyle/>
                    <a:p>
                      <a:endParaRPr lang="en-US"/>
                    </a:p>
                  </a:txBody>
                  <a:tcPr/>
                </a:tc>
                <a:tc>
                  <a:txBody>
                    <a:bodyPr/>
                    <a:lstStyle/>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Động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từ</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Cụm</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động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từ</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Đặc</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điểm</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Động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từ</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Cụm</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động</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từ</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Đặc</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rPr>
                        <a:t>điểm</a:t>
                      </a:r>
                      <a:endParaRPr lang="en-US" sz="2200" b="1" dirty="0" smtClean="0">
                        <a:solidFill>
                          <a:srgbClr val="000000"/>
                        </a:solidFill>
                        <a:effectLst/>
                        <a:latin typeface="Times New Roman" panose="02020603050405020304" pitchFamily="18" charset="0"/>
                        <a:ea typeface="Times New Roman" panose="02020603050405020304" pitchFamily="18" charset="0"/>
                      </a:endParaRPr>
                    </a:p>
                    <a:p>
                      <a:pPr marL="111125" algn="just">
                        <a:spcAft>
                          <a:spcPts val="0"/>
                        </a:spcAft>
                      </a:pPr>
                      <a:r>
                        <a:rPr lang="en-US" sz="2200" dirty="0" smtClean="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209687"/>
                  </a:ext>
                </a:extLst>
              </a:tr>
              <a:tr h="0">
                <a:tc>
                  <a:txBody>
                    <a:bodyPr/>
                    <a:lstStyle/>
                    <a:p>
                      <a:pPr algn="just">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Chuẩn bị theo chim ra đảo</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dirty="0" err="1">
                          <a:solidFill>
                            <a:srgbClr val="000000"/>
                          </a:solidFill>
                          <a:effectLst/>
                          <a:latin typeface="Times New Roman" panose="02020603050405020304" pitchFamily="18" charset="0"/>
                          <a:ea typeface="Times New Roman" panose="02020603050405020304" pitchFamily="18" charset="0"/>
                        </a:rPr>
                        <a:t>Nghe</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lời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chim</a:t>
                      </a:r>
                      <a:r>
                        <a:rPr lang="en-US" sz="2200" i="1" dirty="0">
                          <a:solidFill>
                            <a:srgbClr val="000000"/>
                          </a:solidFill>
                          <a:effectLst/>
                          <a:latin typeface="Times New Roman" panose="02020603050405020304" pitchFamily="18" charset="0"/>
                          <a:ea typeface="Times New Roman" panose="02020603050405020304" pitchFamily="18" charset="0"/>
                        </a:rPr>
                        <a:t> may </a:t>
                      </a:r>
                      <a:r>
                        <a:rPr lang="en-US" sz="2200" i="1" dirty="0" err="1">
                          <a:solidFill>
                            <a:srgbClr val="000000"/>
                          </a:solidFill>
                          <a:effectLst/>
                          <a:latin typeface="Times New Roman" panose="02020603050405020304" pitchFamily="18" charset="0"/>
                          <a:ea typeface="Times New Roman" panose="02020603050405020304" pitchFamily="18" charset="0"/>
                        </a:rPr>
                        <a:t>một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rPr>
                        <a:t>túi</a:t>
                      </a:r>
                      <a:r>
                        <a:rPr lang="en-US" sz="2200" i="1" dirty="0" smtClean="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i="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điểm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dừng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dirty="0" err="1">
                          <a:solidFill>
                            <a:srgbClr val="000000"/>
                          </a:solidFill>
                          <a:effectLst/>
                          <a:latin typeface="Times New Roman" panose="02020603050405020304" pitchFamily="18" charset="0"/>
                          <a:ea typeface="Times New Roman" panose="02020603050405020304" pitchFamily="18" charset="0"/>
                        </a:rPr>
                        <a:t>Cuống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quýt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bàn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cãi</a:t>
                      </a:r>
                      <a:r>
                        <a:rPr lang="en-US" sz="2200" i="1" dirty="0">
                          <a:solidFill>
                            <a:srgbClr val="000000"/>
                          </a:solidFill>
                          <a:effectLst/>
                          <a:latin typeface="Times New Roman" panose="02020603050405020304" pitchFamily="18" charset="0"/>
                          <a:ea typeface="Times New Roman" panose="02020603050405020304" pitchFamily="18" charset="0"/>
                        </a:rPr>
                        <a:t> may </a:t>
                      </a:r>
                      <a:r>
                        <a:rPr lang="en-US" sz="2200" i="1" dirty="0" err="1">
                          <a:solidFill>
                            <a:srgbClr val="000000"/>
                          </a:solidFill>
                          <a:effectLst/>
                          <a:latin typeface="Times New Roman" panose="02020603050405020304" pitchFamily="18" charset="0"/>
                          <a:ea typeface="Times New Roman" panose="02020603050405020304" pitchFamily="18" charset="0"/>
                        </a:rPr>
                        <a:t>túi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định</a:t>
                      </a:r>
                      <a:r>
                        <a:rPr lang="en-US" sz="2200" i="1" dirty="0">
                          <a:solidFill>
                            <a:srgbClr val="000000"/>
                          </a:solidFill>
                          <a:effectLst/>
                          <a:latin typeface="Times New Roman" panose="02020603050405020304" pitchFamily="18" charset="0"/>
                          <a:ea typeface="Times New Roman" panose="02020603050405020304" pitchFamily="18" charset="0"/>
                        </a:rPr>
                        <a:t> may </a:t>
                      </a:r>
                      <a:r>
                        <a:rPr lang="en-US" sz="2200" i="1" dirty="0" err="1">
                          <a:solidFill>
                            <a:srgbClr val="000000"/>
                          </a:solidFill>
                          <a:effectLst/>
                          <a:latin typeface="Times New Roman" panose="02020603050405020304" pitchFamily="18" charset="0"/>
                          <a:ea typeface="Times New Roman" panose="02020603050405020304" pitchFamily="18" charset="0"/>
                        </a:rPr>
                        <a:t>nhiều</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túi</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lam, </a:t>
                      </a:r>
                      <a:r>
                        <a:rPr lang="en-US" sz="2200" dirty="0" err="1">
                          <a:solidFill>
                            <a:srgbClr val="000000"/>
                          </a:solidFill>
                          <a:effectLst/>
                          <a:latin typeface="Times New Roman" panose="02020603050405020304" pitchFamily="18" charset="0"/>
                          <a:ea typeface="Times New Roman" panose="02020603050405020304" pitchFamily="18" charset="0"/>
                        </a:rPr>
                        <a:t>nôn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nóng</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4644295"/>
                  </a:ext>
                </a:extLst>
              </a:tr>
              <a:tr h="0">
                <a:tc>
                  <a:txBody>
                    <a:bodyPr/>
                    <a:lstStyle/>
                    <a:p>
                      <a:pPr algn="just">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Lên lưng chim ra đảo</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a:solidFill>
                            <a:srgbClr val="000000"/>
                          </a:solidFill>
                          <a:effectLst/>
                          <a:latin typeface="Times New Roman" panose="02020603050405020304" pitchFamily="18" charset="0"/>
                          <a:ea typeface="Times New Roman" panose="02020603050405020304" pitchFamily="18" charset="0"/>
                        </a:rPr>
                        <a:t>Trèo, trèo lên lưng</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a:solidFill>
                            <a:srgbClr val="000000"/>
                          </a:solidFill>
                          <a:effectLst/>
                          <a:latin typeface="Times New Roman" panose="02020603050405020304" pitchFamily="18" charset="0"/>
                          <a:ea typeface="Times New Roman" panose="02020603050405020304" pitchFamily="18" charset="0"/>
                        </a:rPr>
                        <a:t>ôn tồn, bình tĩnh</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dirty="0" err="1" smtClean="0">
                          <a:solidFill>
                            <a:srgbClr val="000000"/>
                          </a:solidFill>
                          <a:effectLst/>
                          <a:latin typeface="Times New Roman" panose="02020603050405020304" pitchFamily="18" charset="0"/>
                          <a:ea typeface="Times New Roman" panose="02020603050405020304" pitchFamily="18" charset="0"/>
                        </a:rPr>
                        <a:t>Tót</a:t>
                      </a:r>
                      <a:r>
                        <a:rPr lang="en-US" sz="2200" i="1" baseline="0" smtClean="0">
                          <a:solidFill>
                            <a:srgbClr val="000000"/>
                          </a:solidFill>
                          <a:effectLst/>
                          <a:latin typeface="Times New Roman" panose="02020603050405020304" pitchFamily="18" charset="0"/>
                          <a:ea typeface="Times New Roman" panose="02020603050405020304" pitchFamily="18" charset="0"/>
                        </a:rPr>
                        <a:t> </a:t>
                      </a:r>
                      <a:r>
                        <a:rPr lang="en-US" sz="2200" i="1" smtClean="0">
                          <a:solidFill>
                            <a:srgbClr val="000000"/>
                          </a:solidFill>
                          <a:effectLst/>
                          <a:latin typeface="Times New Roman" panose="02020603050405020304" pitchFamily="18" charset="0"/>
                          <a:ea typeface="Times New Roman" panose="02020603050405020304" pitchFamily="18" charset="0"/>
                        </a:rPr>
                        <a:t>lên</a:t>
                      </a:r>
                      <a:r>
                        <a:rPr lang="en-US" sz="2200" i="1" dirty="0" smtClean="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lưng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chim</a:t>
                      </a:r>
                      <a:r>
                        <a:rPr lang="en-US" sz="2200" i="1"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vội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sỗ</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sàng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thô</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lỗ</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520848"/>
                  </a:ext>
                </a:extLst>
              </a:tr>
              <a:tr h="0">
                <a:tc>
                  <a:txBody>
                    <a:bodyPr/>
                    <a:lstStyle/>
                    <a:p>
                      <a:pPr algn="just">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Lấy vàng bạc trên đảo</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dirty="0" err="1">
                          <a:solidFill>
                            <a:srgbClr val="000000"/>
                          </a:solidFill>
                          <a:effectLst/>
                          <a:latin typeface="Times New Roman" panose="02020603050405020304" pitchFamily="18" charset="0"/>
                          <a:ea typeface="Times New Roman" panose="02020603050405020304" pitchFamily="18" charset="0"/>
                        </a:rPr>
                        <a:t>Không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dám</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vào</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chỉ</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dám</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nhặt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ít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cẩn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tốn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lam</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i="1" dirty="0" err="1">
                          <a:solidFill>
                            <a:srgbClr val="000000"/>
                          </a:solidFill>
                          <a:effectLst/>
                          <a:latin typeface="Times New Roman" panose="02020603050405020304" pitchFamily="18" charset="0"/>
                          <a:ea typeface="Times New Roman" panose="02020603050405020304" pitchFamily="18" charset="0"/>
                        </a:rPr>
                        <a:t>hoa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mắt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vì</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của</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quý</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mê</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mẩn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tâm</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thần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quên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đói</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quên</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khát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lấy</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thêm</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cố</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nhặt</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vàng</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và</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kim</a:t>
                      </a:r>
                      <a:r>
                        <a:rPr lang="en-US" sz="2200" i="1" dirty="0">
                          <a:solidFill>
                            <a:srgbClr val="000000"/>
                          </a:solidFill>
                          <a:effectLst/>
                          <a:latin typeface="Times New Roman" panose="02020603050405020304" pitchFamily="18" charset="0"/>
                          <a:ea typeface="Times New Roman" panose="02020603050405020304" pitchFamily="18" charset="0"/>
                        </a:rPr>
                        <a:t> </a:t>
                      </a:r>
                      <a:r>
                        <a:rPr lang="en-US" sz="2200" i="1" dirty="0" err="1">
                          <a:solidFill>
                            <a:srgbClr val="000000"/>
                          </a:solidFill>
                          <a:effectLst/>
                          <a:latin typeface="Times New Roman" panose="02020603050405020304" pitchFamily="18" charset="0"/>
                          <a:ea typeface="Times New Roman" panose="02020603050405020304" pitchFamily="18" charset="0"/>
                        </a:rPr>
                        <a:t>cương</a:t>
                      </a:r>
                      <a:r>
                        <a:rPr lang="en-US" sz="2200" i="1"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rPr>
                        <a:t> lam </a:t>
                      </a:r>
                      <a:r>
                        <a:rPr lang="en-US" sz="2200" dirty="0" err="1">
                          <a:solidFill>
                            <a:srgbClr val="000000"/>
                          </a:solidFill>
                          <a:effectLst/>
                          <a:latin typeface="Times New Roman" panose="02020603050405020304" pitchFamily="18" charset="0"/>
                          <a:ea typeface="Times New Roman" panose="02020603050405020304" pitchFamily="18" charset="0"/>
                        </a:rPr>
                        <a:t>vô</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trí</a:t>
                      </a:r>
                      <a:endParaRPr lang="en-US" sz="2200" dirty="0">
                        <a:effectLst/>
                        <a:latin typeface="Times New Roman" panose="02020603050405020304" pitchFamily="18" charset="0"/>
                        <a:ea typeface="Times New Roman" panose="02020603050405020304" pitchFamily="18" charset="0"/>
                      </a:endParaRPr>
                    </a:p>
                    <a:p>
                      <a:pPr algn="just">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663694"/>
                  </a:ext>
                </a:extLst>
              </a:tr>
            </a:tbl>
          </a:graphicData>
        </a:graphic>
      </p:graphicFrame>
    </p:spTree>
    <p:extLst>
      <p:ext uri="{BB962C8B-B14F-4D97-AF65-F5344CB8AC3E}">
        <p14:creationId xmlns:p14="http://schemas.microsoft.com/office/powerpoint/2010/main" val="25993502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15" name="Rectangle 14"/>
          <p:cNvSpPr/>
          <p:nvPr/>
        </p:nvSpPr>
        <p:spPr>
          <a:xfrm>
            <a:off x="4509731" y="566615"/>
            <a:ext cx="3159839" cy="73866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609600" y="1032845"/>
            <a:ext cx="2749471"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Bài tập </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tr41: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Rectangle 8"/>
          <p:cNvSpPr/>
          <p:nvPr/>
        </p:nvSpPr>
        <p:spPr>
          <a:xfrm>
            <a:off x="660400" y="1635878"/>
            <a:ext cx="10858500" cy="3539430"/>
          </a:xfrm>
          <a:prstGeom prst="rect">
            <a:avLst/>
          </a:prstGeom>
        </p:spPr>
        <p:txBody>
          <a:bodyPr>
            <a:spAutoFit/>
          </a:bodyPr>
          <a:lstStyle/>
          <a:p>
            <a:pPr algn="just"/>
            <a:r>
              <a:rPr lang="en-US" sz="2800" dirty="0">
                <a:solidFill>
                  <a:srgbClr val="000000"/>
                </a:solidFill>
                <a:latin typeface="Times New Roman" panose="02020603050405020304" pitchFamily="18" charset="0"/>
                <a:ea typeface="Calibri" panose="020F0502020204030204" pitchFamily="34" charset="0"/>
              </a:rPr>
              <a:t>b. </a:t>
            </a:r>
            <a:r>
              <a:rPr lang="vi-VN" sz="2800" dirty="0">
                <a:latin typeface="Times New Roman" panose="02020603050405020304" pitchFamily="18" charset="0"/>
                <a:ea typeface="Calibri" panose="020F0502020204030204" pitchFamily="34" charset="0"/>
              </a:rPr>
              <a:t>Giải thích nghĩa của những động từ hoặc cụm động từ </a:t>
            </a:r>
            <a:r>
              <a:rPr lang="en-US" sz="2800" dirty="0">
                <a:latin typeface="Times New Roman" panose="02020603050405020304" pitchFamily="18" charset="0"/>
                <a:ea typeface="Calibri" panose="020F0502020204030204" pitchFamily="34" charset="0"/>
              </a:rPr>
              <a:t>:</a:t>
            </a:r>
          </a:p>
          <a:p>
            <a:pPr>
              <a:spcAft>
                <a:spcPts val="0"/>
              </a:spcAf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nghe</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a:t>
            </a:r>
          </a:p>
          <a:p>
            <a:pPr>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cuống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quýt</a:t>
            </a:r>
            <a:r>
              <a:rPr lang="en-US" sz="2800"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rít</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rPr>
              <a:t>;</a:t>
            </a:r>
          </a:p>
          <a:p>
            <a:pPr>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tót</a:t>
            </a:r>
            <a:r>
              <a:rPr lang="en-US" sz="2800" dirty="0">
                <a:latin typeface="Times New Roman" panose="02020603050405020304" pitchFamily="18" charset="0"/>
                <a:ea typeface="Times New Roman" panose="02020603050405020304" pitchFamily="18" charset="0"/>
              </a:rPr>
              <a:t>: di </a:t>
            </a:r>
            <a:r>
              <a:rPr lang="en-US" sz="2800" dirty="0" err="1">
                <a:latin typeface="Times New Roman" panose="02020603050405020304" pitchFamily="18" charset="0"/>
                <a:ea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gọn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ngột</a:t>
            </a:r>
            <a:r>
              <a:rPr lang="en-US" sz="2800" dirty="0">
                <a:latin typeface="Times New Roman" panose="02020603050405020304" pitchFamily="18" charset="0"/>
                <a:ea typeface="Times New Roman" panose="02020603050405020304" pitchFamily="18" charset="0"/>
              </a:rPr>
              <a:t>;</a:t>
            </a:r>
          </a:p>
          <a:p>
            <a:pPr>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mê</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mẩn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tâm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say </a:t>
            </a:r>
            <a:r>
              <a:rPr lang="en-US" sz="2800" dirty="0" err="1">
                <a:latin typeface="Times New Roman" panose="02020603050405020304" pitchFamily="18" charset="0"/>
                <a:ea typeface="Times New Roman" panose="02020603050405020304" pitchFamily="18" charset="0"/>
              </a:rPr>
              <a:t>mê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tĩnh</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50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396901" y="1200150"/>
            <a:ext cx="5322226" cy="523220"/>
          </a:xfrm>
          <a:prstGeom prst="rect">
            <a:avLst/>
          </a:prstGeom>
        </p:spPr>
        <p:txBody>
          <a:bodyPr wrap="none">
            <a:spAutoFit/>
          </a:bodyPr>
          <a:lstStyle/>
          <a:p>
            <a:r>
              <a:rPr lang="pt-BR" sz="2800" b="1" dirty="0">
                <a:latin typeface="Times New Roman" panose="02020603050405020304" pitchFamily="18" charset="0"/>
                <a:ea typeface="MS Mincho"/>
              </a:rPr>
              <a:t>II. Thực hành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biện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pháp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từ</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4" name="Rectangle 3"/>
          <p:cNvSpPr/>
          <p:nvPr/>
        </p:nvSpPr>
        <p:spPr>
          <a:xfrm>
            <a:off x="660400" y="1723370"/>
            <a:ext cx="10858500" cy="3416320"/>
          </a:xfrm>
          <a:prstGeom prst="rect">
            <a:avLst/>
          </a:prstGeom>
        </p:spPr>
        <p:txBody>
          <a:bodyPr>
            <a:spAutoFit/>
          </a:bodyPr>
          <a:lstStyle/>
          <a:p>
            <a:pPr algn="just">
              <a:spcAft>
                <a:spcPts val="0"/>
              </a:spcAft>
              <a:tabLst>
                <a:tab pos="2110105" algn="l"/>
              </a:tabLst>
            </a:pPr>
            <a:r>
              <a:rPr lang="pt-BR" sz="2800" b="1" u="sng" dirty="0">
                <a:latin typeface="Times New Roman" panose="02020603050405020304" pitchFamily="18" charset="0"/>
                <a:ea typeface="MS Mincho"/>
              </a:rPr>
              <a:t>1. Nhắc lại lí thuyết: </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i="1" dirty="0">
                <a:latin typeface="Times New Roman" panose="02020603050405020304" pitchFamily="18" charset="0"/>
                <a:ea typeface="Times New Roman" panose="02020603050405020304" pitchFamily="18" charset="0"/>
              </a:rPr>
              <a:t>a. </a:t>
            </a:r>
            <a:r>
              <a:rPr lang="en-US" sz="2800" i="1" dirty="0" err="1">
                <a:latin typeface="Times New Roman" panose="02020603050405020304" pitchFamily="18" charset="0"/>
                <a:ea typeface="Times New Roman" panose="02020603050405020304" pitchFamily="18" charset="0"/>
              </a:rPr>
              <a:t>Quân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tám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nhưng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niêu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cơm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xíu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cứ</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đầy</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lặp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lặp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ngữ</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=&gt;</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dừng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8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5" name="Rectangle 4"/>
          <p:cNvSpPr/>
          <p:nvPr/>
        </p:nvSpPr>
        <p:spPr>
          <a:xfrm>
            <a:off x="576265" y="1214434"/>
            <a:ext cx="10858500" cy="4708981"/>
          </a:xfrm>
          <a:prstGeom prst="rect">
            <a:avLst/>
          </a:prstGeom>
        </p:spPr>
        <p:txBody>
          <a:bodyPr>
            <a:spAutoFit/>
          </a:bodyPr>
          <a:lstStyle/>
          <a:p>
            <a:pPr>
              <a:spcAft>
                <a:spcPts val="1200"/>
              </a:spcAft>
            </a:pPr>
            <a:r>
              <a:rPr lang="en-US" sz="2800" i="1" dirty="0">
                <a:latin typeface="Times New Roman" panose="02020603050405020304" pitchFamily="18" charset="0"/>
                <a:ea typeface="Times New Roman" panose="02020603050405020304" pitchFamily="18" charset="0"/>
              </a:rPr>
              <a:t>b. </a:t>
            </a:r>
            <a:r>
              <a:rPr lang="en-US" sz="2800" i="1" dirty="0" err="1">
                <a:latin typeface="Times New Roman" panose="02020603050405020304" pitchFamily="18" charset="0"/>
                <a:ea typeface="Times New Roman" panose="02020603050405020304" pitchFamily="18" charset="0"/>
              </a:rPr>
              <a:t>Chim</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qua </a:t>
            </a:r>
            <a:r>
              <a:rPr lang="en-US" sz="2800" i="1" dirty="0" err="1">
                <a:latin typeface="Times New Roman" panose="02020603050405020304" pitchFamily="18" charset="0"/>
                <a:ea typeface="Times New Roman" panose="02020603050405020304" pitchFamily="18" charset="0"/>
              </a:rPr>
              <a:t>bao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nhiêu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miền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đồng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ruộng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Hiện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lặp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lặp</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lại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từ</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ngữ</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...=&gt;</a:t>
            </a:r>
            <a:r>
              <a:rPr lang="en-US" sz="2800" dirty="0" err="1">
                <a:latin typeface="Times New Roman" panose="02020603050405020304" pitchFamily="18" charset="0"/>
                <a:ea typeface="Times New Roman" panose="02020603050405020304" pitchFamily="18" charset="0"/>
              </a:rPr>
              <a:t>Biện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“bay”: “</a:t>
            </a:r>
            <a:r>
              <a:rPr lang="en-US" sz="2800" i="1" dirty="0">
                <a:latin typeface="Times New Roman" panose="02020603050405020304" pitchFamily="18" charset="0"/>
                <a:ea typeface="Times New Roman" panose="02020603050405020304" pitchFamily="18" charset="0"/>
              </a:rPr>
              <a:t>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mãi</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bay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đồng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ruộng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hết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rừng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a:t>
            </a:r>
            <a:r>
              <a:rPr lang="en-US" sz="2800" i="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tận</a:t>
            </a:r>
            <a:r>
              <a:rPr lang="en-US" sz="2800" dirty="0">
                <a:latin typeface="Times New Roman" panose="02020603050405020304" pitchFamily="18" charset="0"/>
                <a:ea typeface="Times New Roman" panose="02020603050405020304" pitchFamily="18" charset="0"/>
              </a:rPr>
              <a:t>.</a:t>
            </a:r>
          </a:p>
          <a:p>
            <a:pPr algn="just">
              <a:spcAft>
                <a:spcPts val="0"/>
              </a:spcAft>
              <a:tabLst>
                <a:tab pos="2110105" algn="l"/>
              </a:tabLst>
            </a:pPr>
            <a:r>
              <a:rPr lang="pt-BR" sz="2800" b="1" dirty="0">
                <a:latin typeface="Times New Roman" panose="02020603050405020304" pitchFamily="18" charset="0"/>
                <a:ea typeface="MS Mincho"/>
              </a:rPr>
              <a:t>* Điệp ngữ:</a:t>
            </a:r>
            <a:r>
              <a:rPr lang="pt-BR" sz="2800" b="1" dirty="0">
                <a:solidFill>
                  <a:srgbClr val="0000FF"/>
                </a:solidFill>
                <a:latin typeface="Times New Roman" panose="02020603050405020304" pitchFamily="18" charset="0"/>
                <a:ea typeface="MS Mincho"/>
              </a:rPr>
              <a:t> </a:t>
            </a:r>
            <a:r>
              <a:rPr lang="pt-BR" sz="2800" dirty="0">
                <a:latin typeface="Times New Roman" panose="02020603050405020304" pitchFamily="18" charset="0"/>
                <a:ea typeface="MS Mincho"/>
              </a:rPr>
              <a:t>Là cách sử dụng</a:t>
            </a:r>
            <a:r>
              <a:rPr lang="pt-BR" sz="2800" b="1"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lặp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lặp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tăng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63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188"/>
            <a:ext cx="12192000" cy="6858000"/>
          </a:xfrm>
          <a:prstGeom prst="rect">
            <a:avLst/>
          </a:prstGeom>
        </p:spPr>
      </p:pic>
      <p:grpSp>
        <p:nvGrpSpPr>
          <p:cNvPr id="16" name="Group 15"/>
          <p:cNvGrpSpPr/>
          <p:nvPr/>
        </p:nvGrpSpPr>
        <p:grpSpPr>
          <a:xfrm>
            <a:off x="341487" y="-33188"/>
            <a:ext cx="11509025" cy="1038459"/>
            <a:chOff x="335138" y="-80578"/>
            <a:chExt cx="11509025" cy="1038459"/>
          </a:xfrm>
        </p:grpSpPr>
        <p:sp>
          <p:nvSpPr>
            <p:cNvPr id="17" name="Rectangle 3"/>
            <p:cNvSpPr>
              <a:spLocks noChangeArrowheads="1"/>
            </p:cNvSpPr>
            <p:nvPr/>
          </p:nvSpPr>
          <p:spPr bwMode="gray">
            <a:xfrm flipH="1">
              <a:off x="620221" y="214393"/>
              <a:ext cx="11020395" cy="596920"/>
            </a:xfrm>
            <a:prstGeom prst="rect">
              <a:avLst/>
            </a:prstGeom>
            <a:gradFill rotWithShape="1">
              <a:gsLst>
                <a:gs pos="0">
                  <a:srgbClr val="004B70">
                    <a:alpha val="80000"/>
                  </a:srgbClr>
                </a:gs>
                <a:gs pos="100000">
                  <a:srgbClr val="E98931"/>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nvGrpSpPr>
            <p:cNvPr id="18" name="Group 17"/>
            <p:cNvGrpSpPr/>
            <p:nvPr/>
          </p:nvGrpSpPr>
          <p:grpSpPr>
            <a:xfrm>
              <a:off x="335138" y="-80578"/>
              <a:ext cx="11509025" cy="1038459"/>
              <a:chOff x="334532" y="-80578"/>
              <a:chExt cx="11509025" cy="1038459"/>
            </a:xfrm>
          </p:grpSpPr>
          <p:sp>
            <p:nvSpPr>
              <p:cNvPr id="19" name="Text Box 9"/>
              <p:cNvSpPr txBox="1">
                <a:spLocks noChangeArrowheads="1"/>
              </p:cNvSpPr>
              <p:nvPr/>
            </p:nvSpPr>
            <p:spPr bwMode="auto">
              <a:xfrm flipH="1">
                <a:off x="935090" y="226538"/>
                <a:ext cx="10277038" cy="5847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334532" y="-80578"/>
                <a:ext cx="11509025" cy="1038459"/>
                <a:chOff x="334532" y="-80578"/>
                <a:chExt cx="11509025" cy="1038459"/>
              </a:xfrm>
            </p:grpSpPr>
            <p:grpSp>
              <p:nvGrpSpPr>
                <p:cNvPr id="21" name="Group 5"/>
                <p:cNvGrpSpPr>
                  <a:grpSpLocks/>
                </p:cNvGrpSpPr>
                <p:nvPr/>
              </p:nvGrpSpPr>
              <p:grpSpPr bwMode="auto">
                <a:xfrm flipH="1">
                  <a:off x="334532" y="-80578"/>
                  <a:ext cx="1035923" cy="1032413"/>
                  <a:chOff x="2213" y="1920"/>
                  <a:chExt cx="1426" cy="1810"/>
                </a:xfrm>
              </p:grpSpPr>
              <p:sp>
                <p:nvSpPr>
                  <p:cNvPr id="24" name="Oval 6"/>
                  <p:cNvSpPr>
                    <a:spLocks noChangeArrowheads="1"/>
                  </p:cNvSpPr>
                  <p:nvPr/>
                </p:nvSpPr>
                <p:spPr bwMode="gray">
                  <a:xfrm>
                    <a:off x="2213" y="1920"/>
                    <a:ext cx="1426" cy="1810"/>
                  </a:xfrm>
                  <a:prstGeom prst="ellipse">
                    <a:avLst/>
                  </a:prstGeom>
                  <a:gradFill rotWithShape="1">
                    <a:gsLst>
                      <a:gs pos="0">
                        <a:srgbClr val="FF9900"/>
                      </a:gs>
                      <a:gs pos="100000">
                        <a:srgbClr val="FF9900">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sp>
                <p:nvSpPr>
                  <p:cNvPr id="25" name="Freeform 7"/>
                  <p:cNvSpPr>
                    <a:spLocks/>
                  </p:cNvSpPr>
                  <p:nvPr/>
                </p:nvSpPr>
                <p:spPr bwMode="gray">
                  <a:xfrm>
                    <a:off x="2328" y="1923"/>
                    <a:ext cx="120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Euphemia"/>
                      <a:ea typeface="+mn-ea"/>
                      <a:cs typeface="+mn-cs"/>
                    </a:endParaRPr>
                  </a:p>
                </p:txBody>
              </p:sp>
            </p:grpSp>
            <p:sp>
              <p:nvSpPr>
                <p:cNvPr id="22" name="Oval 6"/>
                <p:cNvSpPr>
                  <a:spLocks noChangeArrowheads="1"/>
                </p:cNvSpPr>
                <p:nvPr/>
              </p:nvSpPr>
              <p:spPr bwMode="gray">
                <a:xfrm flipH="1">
                  <a:off x="10776763" y="-63512"/>
                  <a:ext cx="1066794" cy="1021393"/>
                </a:xfrm>
                <a:prstGeom prst="ellipse">
                  <a:avLst/>
                </a:prstGeom>
                <a:gradFill rotWithShape="1">
                  <a:gsLst>
                    <a:gs pos="0">
                      <a:srgbClr val="418AB3">
                        <a:lumMod val="40000"/>
                        <a:lumOff val="60000"/>
                      </a:srgbClr>
                    </a:gs>
                    <a:gs pos="100000">
                      <a:srgbClr val="418AB3">
                        <a:lumMod val="50000"/>
                      </a:srgbClr>
                    </a:gs>
                  </a:gsLst>
                  <a:lin ang="5400000" scaled="1"/>
                </a:gradFill>
                <a:ln>
                  <a:noFill/>
                </a:ln>
                <a:effectLs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sp>
              <p:nvSpPr>
                <p:cNvPr id="23" name="Freeform 7"/>
                <p:cNvSpPr>
                  <a:spLocks/>
                </p:cNvSpPr>
                <p:nvPr/>
              </p:nvSpPr>
              <p:spPr bwMode="gray">
                <a:xfrm flipH="1">
                  <a:off x="10930615" y="16847"/>
                  <a:ext cx="785041" cy="361630"/>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418AB3">
                        <a:lumMod val="60000"/>
                        <a:lumOff val="40000"/>
                      </a:srgbClr>
                    </a:gs>
                  </a:gsLst>
                  <a:lin ang="5400000" scaled="1"/>
                </a:gradFill>
                <a:ln>
                  <a:noFill/>
                </a:ln>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95959"/>
                    </a:solidFill>
                    <a:effectLst/>
                    <a:uLnTx/>
                    <a:uFillTx/>
                    <a:latin typeface="Euphemia"/>
                    <a:ea typeface="+mn-ea"/>
                    <a:cs typeface="+mn-cs"/>
                  </a:endParaRPr>
                </a:p>
              </p:txBody>
            </p:sp>
          </p:grpSp>
        </p:grpSp>
      </p:grpSp>
      <p:grpSp>
        <p:nvGrpSpPr>
          <p:cNvPr id="3" name="Group 2"/>
          <p:cNvGrpSpPr/>
          <p:nvPr/>
        </p:nvGrpSpPr>
        <p:grpSpPr>
          <a:xfrm>
            <a:off x="7590057" y="940081"/>
            <a:ext cx="3629026" cy="2970213"/>
            <a:chOff x="7620952" y="1097112"/>
            <a:chExt cx="3629026" cy="2970213"/>
          </a:xfrm>
        </p:grpSpPr>
        <p:pic>
          <p:nvPicPr>
            <p:cNvPr id="2" name="Picture 1"/>
            <p:cNvPicPr>
              <a:picLocks noChangeAspect="1"/>
            </p:cNvPicPr>
            <p:nvPr/>
          </p:nvPicPr>
          <p:blipFill>
            <a:blip r:embed="rId3"/>
            <a:stretch>
              <a:fillRect/>
            </a:stretch>
          </p:blipFill>
          <p:spPr>
            <a:xfrm>
              <a:off x="8379856" y="1826318"/>
              <a:ext cx="2111217" cy="1982949"/>
            </a:xfrm>
            <a:prstGeom prst="ellipse">
              <a:avLst/>
            </a:prstGeom>
            <a:ln>
              <a:noFill/>
            </a:ln>
            <a:effectLst>
              <a:softEdge rad="112500"/>
            </a:effectLst>
          </p:spPr>
        </p:pic>
        <p:sp>
          <p:nvSpPr>
            <p:cNvPr id="26" name="5-Point Star 25"/>
            <p:cNvSpPr/>
            <p:nvPr/>
          </p:nvSpPr>
          <p:spPr>
            <a:xfrm>
              <a:off x="7620952" y="1097112"/>
              <a:ext cx="3629026" cy="2970213"/>
            </a:xfrm>
            <a:prstGeom prst="star5">
              <a:avLst/>
            </a:prstGeom>
            <a:noFill/>
            <a:ln w="5715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p:cNvSpPr/>
          <p:nvPr/>
        </p:nvSpPr>
        <p:spPr>
          <a:xfrm>
            <a:off x="626570" y="3918109"/>
            <a:ext cx="6845793" cy="1791260"/>
          </a:xfrm>
          <a:prstGeom prst="rect">
            <a:avLst/>
          </a:prstGeom>
          <a:ln w="38100">
            <a:solidFill>
              <a:schemeClr val="bg1"/>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Chia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lớp</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4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đội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MỗI</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đội</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đặt</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3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câu</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dụng</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biện</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pháp</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tu</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từ</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điệp</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noProof="0" dirty="0" err="1" smtClean="0">
                <a:ln>
                  <a:noFill/>
                </a:ln>
                <a:solidFill>
                  <a:prstClr val="white"/>
                </a:solidFill>
                <a:effectLst/>
                <a:uLnTx/>
                <a:uFillTx/>
                <a:latin typeface="Times New Roman" panose="02020603050405020304" pitchFamily="18" charset="0"/>
                <a:ea typeface="Times New Roman" panose="02020603050405020304" pitchFamily="18" charset="0"/>
                <a:cs typeface="+mn-cs"/>
              </a:rPr>
              <a:t>ngữ</a:t>
            </a:r>
            <a:r>
              <a:rPr kumimoji="0" lang="en-US" sz="2400" b="0" i="0" u="none" strike="noStrike" kern="1200" cap="none" spc="0" normalizeH="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400" baseline="0" dirty="0" smtClean="0">
                <a:solidFill>
                  <a:prstClr val="white"/>
                </a:solidFill>
                <a:latin typeface="Times New Roman" panose="02020603050405020304" pitchFamily="18" charset="0"/>
                <a:ea typeface="Times New Roman" panose="02020603050405020304" pitchFamily="18" charset="0"/>
              </a:rPr>
              <a:t>+</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Thời</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gian</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thực</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hiện</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nhiệm</a:t>
            </a:r>
            <a:r>
              <a:rPr lang="en-US" sz="2400" dirty="0" smtClean="0">
                <a:solidFill>
                  <a:prstClr val="white"/>
                </a:solidFill>
                <a:latin typeface="Times New Roman" panose="02020603050405020304" pitchFamily="18" charset="0"/>
                <a:ea typeface="Times New Roman" panose="02020603050405020304" pitchFamily="18" charset="0"/>
              </a:rPr>
              <a:t> </a:t>
            </a:r>
            <a:r>
              <a:rPr lang="en-US" sz="2400" dirty="0" err="1" smtClean="0">
                <a:solidFill>
                  <a:prstClr val="white"/>
                </a:solidFill>
                <a:latin typeface="Times New Roman" panose="02020603050405020304" pitchFamily="18" charset="0"/>
                <a:ea typeface="Times New Roman" panose="02020603050405020304" pitchFamily="18" charset="0"/>
              </a:rPr>
              <a:t>vụ</a:t>
            </a:r>
            <a:r>
              <a:rPr lang="en-US" sz="2400" dirty="0" smtClean="0">
                <a:solidFill>
                  <a:prstClr val="white"/>
                </a:solidFill>
                <a:latin typeface="Times New Roman" panose="02020603050405020304" pitchFamily="18" charset="0"/>
                <a:ea typeface="Times New Roman" panose="02020603050405020304" pitchFamily="18" charset="0"/>
              </a:rPr>
              <a:t> 3 </a:t>
            </a:r>
            <a:r>
              <a:rPr lang="en-US" sz="2400" dirty="0" err="1" smtClean="0">
                <a:solidFill>
                  <a:prstClr val="white"/>
                </a:solidFill>
                <a:latin typeface="Times New Roman" panose="02020603050405020304" pitchFamily="18" charset="0"/>
                <a:ea typeface="Times New Roman" panose="02020603050405020304" pitchFamily="18" charset="0"/>
              </a:rPr>
              <a:t>phút</a:t>
            </a:r>
            <a:r>
              <a:rPr lang="en-US" sz="2400" dirty="0" smtClean="0">
                <a:solidFill>
                  <a:prstClr val="white"/>
                </a:solidFill>
                <a:latin typeface="Times New Roman" panose="02020603050405020304" pitchFamily="18" charset="0"/>
                <a:ea typeface="Times New Roman" panose="02020603050405020304" pitchFamily="18" charset="0"/>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2410170" y="3139960"/>
            <a:ext cx="3278591" cy="1024337"/>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LUẬT CHƠI</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6" name="Rectangle 5"/>
          <p:cNvSpPr/>
          <p:nvPr/>
        </p:nvSpPr>
        <p:spPr>
          <a:xfrm>
            <a:off x="1840299" y="2135502"/>
            <a:ext cx="4990853" cy="646331"/>
          </a:xfrm>
          <a:prstGeom prst="rect">
            <a:avLst/>
          </a:prstGeom>
          <a:noFill/>
        </p:spPr>
        <p:txBody>
          <a:bodyPr wrap="none" lIns="91440" tIns="45720" rIns="91440" bIns="45720">
            <a:prstTxWarp prst="textTriangleInverted">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a:rPr>
              <a:t>AI NHANH HƠN</a:t>
            </a:r>
            <a:endPar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0" name="Rectangle 9"/>
          <p:cNvSpPr/>
          <p:nvPr/>
        </p:nvSpPr>
        <p:spPr>
          <a:xfrm>
            <a:off x="3416412" y="1454209"/>
            <a:ext cx="2148665" cy="646331"/>
          </a:xfrm>
          <a:prstGeom prst="rect">
            <a:avLst/>
          </a:prstGeom>
          <a:noFill/>
          <a:effectLst>
            <a:glow rad="139700">
              <a:schemeClr val="accent2">
                <a:satMod val="175000"/>
                <a:alpha val="40000"/>
              </a:schemeClr>
            </a:glo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smtClean="0">
                <a:ln w="9525" cmpd="sng">
                  <a:solidFill>
                    <a:srgbClr val="5B9BD5"/>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TRÒ CHƠI</a:t>
            </a:r>
            <a:endParaRPr kumimoji="0" lang="en-US" sz="3600" b="1" i="0" u="none" strike="noStrike" kern="120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endParaRPr>
          </a:p>
        </p:txBody>
      </p:sp>
      <p:sp>
        <p:nvSpPr>
          <p:cNvPr id="5" name="Rectangle 4"/>
          <p:cNvSpPr/>
          <p:nvPr/>
        </p:nvSpPr>
        <p:spPr>
          <a:xfrm>
            <a:off x="606103" y="1081752"/>
            <a:ext cx="1712328" cy="584775"/>
          </a:xfrm>
          <a:prstGeom prst="rect">
            <a:avLst/>
          </a:prstGeom>
        </p:spPr>
        <p:txBody>
          <a:bodyPr wrap="none">
            <a:spAutoFit/>
          </a:bodyPr>
          <a:lstStyle/>
          <a:p>
            <a:pPr algn="just">
              <a:spcAft>
                <a:spcPts val="0"/>
              </a:spcAft>
            </a:pP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4/ 36</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821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plus(out)">
                                      <p:cBhvr>
                                        <p:cTn id="7" dur="2000"/>
                                        <p:tgtEl>
                                          <p:spTgt spid="16"/>
                                        </p:tgtEl>
                                      </p:cBhvr>
                                    </p:animEffect>
                                  </p:childTnLst>
                                </p:cTn>
                              </p:par>
                            </p:childTnLst>
                          </p:cTn>
                        </p:par>
                        <p:par>
                          <p:cTn id="8" fill="hold">
                            <p:stCondLst>
                              <p:cond delay="2250"/>
                            </p:stCondLst>
                            <p:childTnLst>
                              <p:par>
                                <p:cTn id="9" presetID="6" presetClass="emph" presetSubtype="0" repeatCount="indefinite" fill="hold" nodeType="afterEffect">
                                  <p:stCondLst>
                                    <p:cond delay="1000"/>
                                  </p:stCondLst>
                                  <p:childTnLst>
                                    <p:animScale>
                                      <p:cBhvr>
                                        <p:cTn id="10" dur="5000" fill="hold"/>
                                        <p:tgtEl>
                                          <p:spTgt spid="3"/>
                                        </p:tgtEl>
                                      </p:cBhvr>
                                      <p:by x="150000" y="150000"/>
                                    </p:animScale>
                                  </p:childTnLst>
                                </p:cTn>
                              </p:par>
                              <p:par>
                                <p:cTn id="11" presetID="49" presetClass="entr" presetSubtype="0" repeatCount="indefinite" decel="10000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0" fill="hold"/>
                                        <p:tgtEl>
                                          <p:spTgt spid="3"/>
                                        </p:tgtEl>
                                        <p:attrNameLst>
                                          <p:attrName>ppt_w</p:attrName>
                                        </p:attrNameLst>
                                      </p:cBhvr>
                                      <p:tavLst>
                                        <p:tav tm="0">
                                          <p:val>
                                            <p:fltVal val="0"/>
                                          </p:val>
                                        </p:tav>
                                        <p:tav tm="100000">
                                          <p:val>
                                            <p:strVal val="#ppt_w"/>
                                          </p:val>
                                        </p:tav>
                                      </p:tavLst>
                                    </p:anim>
                                    <p:anim calcmode="lin" valueType="num">
                                      <p:cBhvr>
                                        <p:cTn id="14" dur="5000" fill="hold"/>
                                        <p:tgtEl>
                                          <p:spTgt spid="3"/>
                                        </p:tgtEl>
                                        <p:attrNameLst>
                                          <p:attrName>ppt_h</p:attrName>
                                        </p:attrNameLst>
                                      </p:cBhvr>
                                      <p:tavLst>
                                        <p:tav tm="0">
                                          <p:val>
                                            <p:fltVal val="0"/>
                                          </p:val>
                                        </p:tav>
                                        <p:tav tm="100000">
                                          <p:val>
                                            <p:strVal val="#ppt_h"/>
                                          </p:val>
                                        </p:tav>
                                      </p:tavLst>
                                    </p:anim>
                                    <p:anim calcmode="lin" valueType="num">
                                      <p:cBhvr>
                                        <p:cTn id="15" dur="5000" fill="hold"/>
                                        <p:tgtEl>
                                          <p:spTgt spid="3"/>
                                        </p:tgtEl>
                                        <p:attrNameLst>
                                          <p:attrName>style.rotation</p:attrName>
                                        </p:attrNameLst>
                                      </p:cBhvr>
                                      <p:tavLst>
                                        <p:tav tm="0">
                                          <p:val>
                                            <p:fltVal val="360"/>
                                          </p:val>
                                        </p:tav>
                                        <p:tav tm="100000">
                                          <p:val>
                                            <p:fltVal val="0"/>
                                          </p:val>
                                        </p:tav>
                                      </p:tavLst>
                                    </p:anim>
                                    <p:animEffect transition="in" filter="fade">
                                      <p:cBhvr>
                                        <p:cTn id="16"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THỰC HÀNH TIẾNG VIỆT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4208871" y="757237"/>
            <a:ext cx="3761558" cy="548042"/>
          </a:xfrm>
          <a:prstGeom prst="rect">
            <a:avLst/>
          </a:prstGeom>
        </p:spPr>
      </p:pic>
      <p:sp>
        <p:nvSpPr>
          <p:cNvPr id="3" name="Rectangle 2"/>
          <p:cNvSpPr/>
          <p:nvPr/>
        </p:nvSpPr>
        <p:spPr>
          <a:xfrm>
            <a:off x="660400" y="1142999"/>
            <a:ext cx="10858500" cy="2554545"/>
          </a:xfrm>
          <a:prstGeom prst="rect">
            <a:avLst/>
          </a:prstGeom>
        </p:spPr>
        <p:txBody>
          <a:bodyPr>
            <a:spAutoFit/>
          </a:bodyPr>
          <a:lstStyle/>
          <a:p>
            <a:pPr algn="just">
              <a:spcAft>
                <a:spcPts val="0"/>
              </a:spcAft>
              <a:tabLst>
                <a:tab pos="2110105" algn="l"/>
              </a:tabLst>
            </a:pPr>
            <a:r>
              <a:rPr lang="en-US" sz="3200" b="1" dirty="0" err="1">
                <a:latin typeface="Times New Roman" panose="02020603050405020304" pitchFamily="18" charset="0"/>
                <a:ea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rPr>
              <a:t> 4/ </a:t>
            </a:r>
            <a:r>
              <a:rPr lang="en-US" sz="3200" b="1" dirty="0" err="1">
                <a:latin typeface="Times New Roman" panose="02020603050405020304" pitchFamily="18" charset="0"/>
                <a:ea typeface="Times New Roman" panose="02020603050405020304" pitchFamily="18" charset="0"/>
              </a:rPr>
              <a:t>Tr</a:t>
            </a:r>
            <a:r>
              <a:rPr lang="en-US" sz="3200" b="1" dirty="0">
                <a:latin typeface="Times New Roman" panose="02020603050405020304" pitchFamily="18" charset="0"/>
                <a:ea typeface="Times New Roman" panose="02020603050405020304" pitchFamily="18" charset="0"/>
              </a:rPr>
              <a:t> 36:</a:t>
            </a:r>
          </a:p>
          <a:p>
            <a:pPr marL="342900" lvl="0" indent="-342900" algn="just">
              <a:spcAft>
                <a:spcPts val="0"/>
              </a:spcAft>
              <a:buSzPts val="1400"/>
              <a:buFont typeface="Times New Roman" panose="02020603050405020304" pitchFamily="18" charset="0"/>
              <a:buChar char="-"/>
            </a:pPr>
            <a:r>
              <a:rPr lang="en-US" sz="3200" dirty="0" err="1">
                <a:latin typeface="Times New Roman" panose="02020603050405020304" pitchFamily="18" charset="0"/>
                <a:ea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err="1">
                <a:latin typeface="Times New Roman" panose="02020603050405020304" pitchFamily="18" charset="0"/>
                <a:ea typeface="Times New Roman" panose="02020603050405020304" pitchFamily="18" charset="0"/>
              </a:rPr>
              <a:t>Đảm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nội</a:t>
            </a:r>
            <a:r>
              <a:rPr lang="en-US" sz="3200" dirty="0">
                <a:latin typeface="Times New Roman" panose="02020603050405020304" pitchFamily="18" charset="0"/>
                <a:ea typeface="Times New Roman" panose="02020603050405020304" pitchFamily="18" charset="0"/>
              </a:rPr>
              <a:t> dung,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phép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điệp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ngữ</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14278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CHÍCH CHOÈ </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4" name="Rectangle 3"/>
          <p:cNvSpPr/>
          <p:nvPr/>
        </p:nvSpPr>
        <p:spPr>
          <a:xfrm>
            <a:off x="5183793" y="724225"/>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5" name="Picture 4"/>
          <p:cNvPicPr>
            <a:picLocks noChangeAspect="1"/>
          </p:cNvPicPr>
          <p:nvPr/>
        </p:nvPicPr>
        <p:blipFill>
          <a:blip r:embed="rId8"/>
          <a:stretch>
            <a:fillRect/>
          </a:stretch>
        </p:blipFill>
        <p:spPr>
          <a:xfrm>
            <a:off x="609600" y="1340998"/>
            <a:ext cx="4792663" cy="48276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Left Arrow 6"/>
          <p:cNvSpPr/>
          <p:nvPr/>
        </p:nvSpPr>
        <p:spPr>
          <a:xfrm>
            <a:off x="5318128" y="1338587"/>
            <a:ext cx="6116637" cy="4753854"/>
          </a:xfrm>
          <a:prstGeom prst="leftArrow">
            <a:avLst>
              <a:gd name="adj1" fmla="val 71195"/>
              <a:gd name="adj2" fmla="val 37861"/>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buông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04052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12" name="Rectangle 11"/>
          <p:cNvSpPr/>
          <p:nvPr/>
        </p:nvSpPr>
        <p:spPr>
          <a:xfrm>
            <a:off x="654606" y="1200150"/>
            <a:ext cx="6096000" cy="1107996"/>
          </a:xfrm>
          <a:prstGeom prst="rect">
            <a:avLst/>
          </a:prstGeom>
        </p:spPr>
        <p:txBody>
          <a:bodyPr>
            <a:spAutoFit/>
          </a:bodyPr>
          <a:lstStyle/>
          <a:p>
            <a:pPr marR="30480" algn="just">
              <a:spcAft>
                <a:spcPts val="1200"/>
              </a:spcAft>
            </a:pPr>
            <a:r>
              <a:rPr lang="en-US" sz="2800" b="1" dirty="0">
                <a:latin typeface="Times New Roman" panose="02020603050405020304" pitchFamily="18" charset="0"/>
                <a:ea typeface="Calibri" panose="020F0502020204030204" pitchFamily="34" charset="0"/>
              </a:rPr>
              <a:t>I.</a:t>
            </a:r>
            <a:r>
              <a:rPr lang="de-DE" sz="2800" b="1" dirty="0">
                <a:solidFill>
                  <a:srgbClr val="000000"/>
                </a:solidFill>
                <a:latin typeface="Times New Roman" panose="02020603050405020304" pitchFamily="18" charset="0"/>
                <a:ea typeface="Calibri" panose="020F0502020204030204" pitchFamily="34" charset="0"/>
              </a:rPr>
              <a:t> Đọc, tìm hiểu chung </a:t>
            </a:r>
            <a:r>
              <a:rPr lang="de-DE" sz="2800" b="1" dirty="0">
                <a:solidFill>
                  <a:srgbClr val="0070C0"/>
                </a:solidFill>
                <a:latin typeface="Times New Roman" panose="02020603050405020304" pitchFamily="18" charset="0"/>
                <a:ea typeface="Calibri" panose="020F0502020204030204" pitchFamily="34" charset="0"/>
              </a:rPr>
              <a:t> </a:t>
            </a:r>
            <a:endParaRPr lang="en-US" sz="2800" dirty="0">
              <a:latin typeface="Times New Roman" panose="02020603050405020304" pitchFamily="18" charset="0"/>
              <a:ea typeface="Calibri" panose="020F0502020204030204" pitchFamily="34" charset="0"/>
            </a:endParaRPr>
          </a:p>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1.</a:t>
            </a:r>
            <a:r>
              <a:rPr lang="vi-VN" sz="2800" b="1" dirty="0">
                <a:solidFill>
                  <a:srgbClr val="000000"/>
                </a:solidFill>
                <a:latin typeface="Times New Roman" panose="02020603050405020304" pitchFamily="18" charset="0"/>
                <a:ea typeface="Calibri" panose="020F0502020204030204" pitchFamily="34" charset="0"/>
              </a:rPr>
              <a:t> Truyện cổ Gờ- rim </a:t>
            </a:r>
            <a:endParaRPr lang="en-US" sz="2800" dirty="0">
              <a:effectLst/>
              <a:latin typeface="Times New Roman" panose="02020603050405020304" pitchFamily="18" charset="0"/>
              <a:ea typeface="Calibri" panose="020F0502020204030204" pitchFamily="34" charset="0"/>
            </a:endParaRPr>
          </a:p>
        </p:txBody>
      </p:sp>
      <p:pic>
        <p:nvPicPr>
          <p:cNvPr id="13" name="Picture 12"/>
          <p:cNvPicPr>
            <a:picLocks noChangeAspect="1"/>
          </p:cNvPicPr>
          <p:nvPr/>
        </p:nvPicPr>
        <p:blipFill rotWithShape="1">
          <a:blip r:embed="rId8"/>
          <a:srcRect l="14030" r="14538"/>
          <a:stretch/>
        </p:blipFill>
        <p:spPr>
          <a:xfrm>
            <a:off x="814388" y="2386727"/>
            <a:ext cx="3765957" cy="3848973"/>
          </a:xfrm>
          <a:prstGeom prst="rect">
            <a:avLst/>
          </a:prstGeom>
        </p:spPr>
      </p:pic>
      <p:sp>
        <p:nvSpPr>
          <p:cNvPr id="14" name="Rectangle 13"/>
          <p:cNvSpPr/>
          <p:nvPr/>
        </p:nvSpPr>
        <p:spPr>
          <a:xfrm>
            <a:off x="4877593" y="2644618"/>
            <a:ext cx="6096000" cy="3108543"/>
          </a:xfrm>
          <a:prstGeom prst="rect">
            <a:avLst/>
          </a:prstGeom>
        </p:spPr>
        <p:txBody>
          <a:bodyPr>
            <a:spAutoFit/>
          </a:bodyPr>
          <a:lstStyle/>
          <a:p>
            <a:pPr algn="just">
              <a:spcAft>
                <a:spcPts val="0"/>
              </a:spcAft>
            </a:pPr>
            <a:r>
              <a:rPr lang="vi-VN" sz="2800" b="1" dirty="0">
                <a:solidFill>
                  <a:srgbClr val="000000"/>
                </a:solidFill>
                <a:latin typeface="Times New Roman" panose="02020603050405020304" pitchFamily="18" charset="0"/>
                <a:ea typeface="Times New Roman" panose="02020603050405020304" pitchFamily="18" charset="0"/>
              </a:rPr>
              <a:t>Là truyện kể gia đình cho trẻ em</a:t>
            </a:r>
            <a:r>
              <a:rPr lang="vi-VN" sz="2800" dirty="0">
                <a:solidFill>
                  <a:srgbClr val="000000"/>
                </a:solidFill>
                <a:latin typeface="Times New Roman" panose="02020603050405020304" pitchFamily="18" charset="0"/>
                <a:ea typeface="Times New Roman" panose="02020603050405020304" pitchFamily="18" charset="0"/>
              </a:rPr>
              <a:t> là một tập hợp các </a:t>
            </a:r>
            <a:r>
              <a:rPr lang="vi-VN" sz="2800" dirty="0">
                <a:solidFill>
                  <a:srgbClr val="000000"/>
                </a:solidFill>
                <a:latin typeface="Times New Roman" panose="02020603050405020304" pitchFamily="18" charset="0"/>
                <a:ea typeface="Times New Roman" panose="02020603050405020304" pitchFamily="18" charset="0"/>
                <a:hlinkClick r:id="rId9" tooltip="Truyện cổ tích"/>
              </a:rPr>
              <a:t>truyện cổ tích</a:t>
            </a:r>
            <a:r>
              <a:rPr lang="vi-VN" sz="2800" dirty="0">
                <a:solidFill>
                  <a:srgbClr val="000000"/>
                </a:solidFill>
                <a:latin typeface="Times New Roman" panose="02020603050405020304" pitchFamily="18" charset="0"/>
                <a:ea typeface="Times New Roman" panose="02020603050405020304" pitchFamily="18" charset="0"/>
              </a:rPr>
              <a:t> tiếng </a:t>
            </a:r>
            <a:r>
              <a:rPr lang="vi-VN" sz="2800" dirty="0">
                <a:solidFill>
                  <a:srgbClr val="000000"/>
                </a:solidFill>
                <a:latin typeface="Times New Roman" panose="02020603050405020304" pitchFamily="18" charset="0"/>
                <a:ea typeface="Times New Roman" panose="02020603050405020304" pitchFamily="18" charset="0"/>
                <a:hlinkClick r:id="rId10" tooltip="Đức"/>
              </a:rPr>
              <a:t>Đức</a:t>
            </a:r>
            <a:r>
              <a:rPr lang="vi-VN" sz="2800" dirty="0">
                <a:solidFill>
                  <a:srgbClr val="000000"/>
                </a:solidFill>
                <a:latin typeface="Times New Roman" panose="02020603050405020304" pitchFamily="18" charset="0"/>
                <a:ea typeface="Times New Roman" panose="02020603050405020304" pitchFamily="18" charset="0"/>
              </a:rPr>
              <a:t> lần đầu tiên được xuất bản năm 1812 bởi </a:t>
            </a:r>
            <a:r>
              <a:rPr lang="vi-VN" sz="2800" dirty="0">
                <a:solidFill>
                  <a:srgbClr val="000000"/>
                </a:solidFill>
                <a:latin typeface="Times New Roman" panose="02020603050405020304" pitchFamily="18" charset="0"/>
                <a:ea typeface="Times New Roman" panose="02020603050405020304" pitchFamily="18" charset="0"/>
                <a:hlinkClick r:id="rId11" tooltip="Anh em nhà Grimm"/>
              </a:rPr>
              <a:t>Anh em nhà Grimm</a:t>
            </a:r>
            <a:r>
              <a:rPr lang="vi-VN"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hlinkClick r:id="rId12" tooltip="Jacob Grimm"/>
              </a:rPr>
              <a:t>Jacob</a:t>
            </a:r>
            <a:r>
              <a:rPr lang="vi-VN" sz="2800" dirty="0">
                <a:solidFill>
                  <a:srgbClr val="000000"/>
                </a:solidFill>
                <a:latin typeface="Times New Roman" panose="02020603050405020304" pitchFamily="18" charset="0"/>
                <a:ea typeface="Times New Roman" panose="02020603050405020304" pitchFamily="18" charset="0"/>
              </a:rPr>
              <a:t> và </a:t>
            </a:r>
            <a:r>
              <a:rPr lang="vi-VN" sz="2800" dirty="0">
                <a:solidFill>
                  <a:srgbClr val="000000"/>
                </a:solidFill>
                <a:latin typeface="Times New Roman" panose="02020603050405020304" pitchFamily="18" charset="0"/>
                <a:ea typeface="Times New Roman" panose="02020603050405020304" pitchFamily="18" charset="0"/>
                <a:hlinkClick r:id="rId13" tooltip="Wilhelm Grimm"/>
              </a:rPr>
              <a:t>Wilhelm</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vi-VN"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hlinkClick r:id="rId14" tooltip="Tổ chức Giáo dục, Khoa học và Văn hóa Liên Hiệp Quốc"/>
              </a:rPr>
              <a:t>UNESCO</a:t>
            </a:r>
            <a:r>
              <a:rPr lang="vi-VN" sz="2800" dirty="0">
                <a:solidFill>
                  <a:srgbClr val="000000"/>
                </a:solidFill>
                <a:latin typeface="Times New Roman" panose="02020603050405020304" pitchFamily="18" charset="0"/>
                <a:ea typeface="Calibri" panose="020F0502020204030204" pitchFamily="34" charset="0"/>
              </a:rPr>
              <a:t> chính thức công nhận Truyện cổ Grimm là di sản văn hóa thế giới.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43565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0400" y="1143000"/>
            <a:ext cx="10858500" cy="523220"/>
          </a:xfrm>
          <a:prstGeom prst="rect">
            <a:avLst/>
          </a:prstGeom>
        </p:spPr>
        <p:txBody>
          <a:bodyPr>
            <a:spAutoFit/>
          </a:bodyPr>
          <a:lstStyle/>
          <a:p>
            <a:pPr marR="30480" algn="just">
              <a:spcAft>
                <a:spcPts val="1200"/>
              </a:spcAft>
            </a:pPr>
            <a:r>
              <a:rPr lang="en-US" sz="2800" b="1" dirty="0">
                <a:solidFill>
                  <a:srgbClr val="000000"/>
                </a:solidFill>
                <a:latin typeface="Times New Roman" panose="02020603050405020304" pitchFamily="18" charset="0"/>
                <a:ea typeface="Calibri" panose="020F0502020204030204" pitchFamily="34" charset="0"/>
              </a:rPr>
              <a:t>2. </a:t>
            </a:r>
            <a:r>
              <a:rPr lang="en-US" sz="2800" b="1" dirty="0" err="1">
                <a:solidFill>
                  <a:srgbClr val="000000"/>
                </a:solidFill>
                <a:latin typeface="Times New Roman" panose="02020603050405020304" pitchFamily="18" charset="0"/>
                <a:ea typeface="Calibri" panose="020F0502020204030204" pitchFamily="34" charset="0"/>
              </a:rPr>
              <a:t>Tác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phẩm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Vua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chích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chòe</a:t>
            </a:r>
            <a:endParaRPr lang="en-US" sz="2800" dirty="0">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8"/>
          <a:stretch>
            <a:fillRect/>
          </a:stretch>
        </p:blipFill>
        <p:spPr>
          <a:xfrm>
            <a:off x="1210117" y="2258381"/>
            <a:ext cx="2151654" cy="2180928"/>
          </a:xfrm>
          <a:prstGeom prst="rect">
            <a:avLst/>
          </a:prstGeom>
        </p:spPr>
      </p:pic>
      <p:sp>
        <p:nvSpPr>
          <p:cNvPr id="7" name="Flowchart: Display 6"/>
          <p:cNvSpPr/>
          <p:nvPr/>
        </p:nvSpPr>
        <p:spPr>
          <a:xfrm>
            <a:off x="3141550" y="1943097"/>
            <a:ext cx="2403476" cy="1287424"/>
          </a:xfrm>
          <a:prstGeom prst="flowChartDisplay">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Đọc</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9600" y="4984793"/>
            <a:ext cx="8183563" cy="523220"/>
          </a:xfrm>
          <a:prstGeom prst="rect">
            <a:avLst/>
          </a:prstGeom>
        </p:spPr>
        <p:txBody>
          <a:bodyPr wrap="square">
            <a:spAutoFit/>
          </a:bodyPr>
          <a:lstStyle/>
          <a:p>
            <a:pPr marR="30480" lvl="0" algn="just">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 Tìm hiểu chú thích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g</a:t>
            </a:r>
            <a:r>
              <a:rPr lang="vi-VN" sz="2800" dirty="0">
                <a:solidFill>
                  <a:srgbClr val="000000"/>
                </a:solidFill>
                <a:latin typeface="Times New Roman" panose="02020603050405020304" pitchFamily="18" charset="0"/>
                <a:ea typeface="Calibri" panose="020F0502020204030204" pitchFamily="34" charset="0"/>
              </a:rPr>
              <a:t>iải thích từ khó</a:t>
            </a:r>
            <a:r>
              <a:rPr lang="en-US" sz="2800" dirty="0">
                <a:solidFill>
                  <a:srgbClr val="000000"/>
                </a:solidFill>
                <a:latin typeface="Times New Roman" panose="02020603050405020304" pitchFamily="18" charset="0"/>
                <a:ea typeface="Calibri" panose="020F0502020204030204" pitchFamily="34" charset="0"/>
              </a:rPr>
              <a:t> SGK </a:t>
            </a:r>
            <a:endParaRPr lang="en-US" sz="2800" dirty="0">
              <a:solidFill>
                <a:prstClr val="black"/>
              </a:solidFill>
              <a:latin typeface="Times New Roman" panose="02020603050405020304" pitchFamily="18" charset="0"/>
              <a:ea typeface="Calibri" panose="020F0502020204030204" pitchFamily="34" charset="0"/>
            </a:endParaRPr>
          </a:p>
        </p:txBody>
      </p:sp>
      <p:sp>
        <p:nvSpPr>
          <p:cNvPr id="11" name="Hexagon 10"/>
          <p:cNvSpPr/>
          <p:nvPr/>
        </p:nvSpPr>
        <p:spPr>
          <a:xfrm>
            <a:off x="6065044" y="2187307"/>
            <a:ext cx="4143375" cy="2342194"/>
          </a:xfrm>
          <a:prstGeom prst="hexagon">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rõ</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rPr>
              <a:t> ở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vua</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5693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4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bản</a:t>
            </a:r>
            <a:r>
              <a:rPr kumimoji="0" lang="en-US" sz="4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1, THẠCH SANH</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4208871" y="757236"/>
            <a:ext cx="3761558" cy="658425"/>
          </a:xfrm>
          <a:prstGeom prst="rect">
            <a:avLst/>
          </a:prstGeom>
        </p:spPr>
      </p:pic>
      <p:sp>
        <p:nvSpPr>
          <p:cNvPr id="18" name="Rectangle 17"/>
          <p:cNvSpPr/>
          <p:nvPr/>
        </p:nvSpPr>
        <p:spPr>
          <a:xfrm>
            <a:off x="4354047" y="827176"/>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object 3"/>
          <p:cNvGrpSpPr/>
          <p:nvPr/>
        </p:nvGrpSpPr>
        <p:grpSpPr>
          <a:xfrm>
            <a:off x="444500" y="1786954"/>
            <a:ext cx="11241088" cy="4513704"/>
            <a:chOff x="305168" y="2400299"/>
            <a:chExt cx="8610613" cy="3177588"/>
          </a:xfrm>
        </p:grpSpPr>
        <p:sp>
          <p:nvSpPr>
            <p:cNvPr id="25" name="object 4"/>
            <p:cNvSpPr/>
            <p:nvPr/>
          </p:nvSpPr>
          <p:spPr>
            <a:xfrm>
              <a:off x="394716" y="2400299"/>
              <a:ext cx="8521065" cy="3017520"/>
            </a:xfrm>
            <a:custGeom>
              <a:avLst/>
              <a:gdLst/>
              <a:ahLst/>
              <a:cxnLst/>
              <a:rect l="l" t="t" r="r" b="b"/>
              <a:pathLst>
                <a:path w="8521065" h="3017520">
                  <a:moveTo>
                    <a:pt x="8520684" y="0"/>
                  </a:moveTo>
                  <a:lnTo>
                    <a:pt x="0" y="0"/>
                  </a:lnTo>
                  <a:lnTo>
                    <a:pt x="0" y="3017520"/>
                  </a:lnTo>
                  <a:lnTo>
                    <a:pt x="8520684" y="3017520"/>
                  </a:lnTo>
                  <a:lnTo>
                    <a:pt x="8520684" y="0"/>
                  </a:lnTo>
                  <a:close/>
                </a:path>
              </a:pathLst>
            </a:custGeom>
            <a:solidFill>
              <a:srgbClr val="EEDFB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pic>
          <p:nvPicPr>
            <p:cNvPr id="34" name="object 5"/>
            <p:cNvPicPr/>
            <p:nvPr/>
          </p:nvPicPr>
          <p:blipFill>
            <a:blip r:embed="rId9" cstate="print"/>
            <a:stretch>
              <a:fillRect/>
            </a:stretch>
          </p:blipFill>
          <p:spPr>
            <a:xfrm>
              <a:off x="305168" y="2412111"/>
              <a:ext cx="2113383" cy="3165776"/>
            </a:xfrm>
            <a:prstGeom prst="rect">
              <a:avLst/>
            </a:prstGeom>
          </p:spPr>
        </p:pic>
      </p:grpSp>
      <p:pic>
        <p:nvPicPr>
          <p:cNvPr id="35" name="object 7"/>
          <p:cNvPicPr/>
          <p:nvPr/>
        </p:nvPicPr>
        <p:blipFill>
          <a:blip r:embed="rId9" cstate="print"/>
          <a:stretch>
            <a:fillRect/>
          </a:stretch>
        </p:blipFill>
        <p:spPr>
          <a:xfrm>
            <a:off x="3311773" y="1766533"/>
            <a:ext cx="2728722" cy="4537089"/>
          </a:xfrm>
          <a:prstGeom prst="rect">
            <a:avLst/>
          </a:prstGeom>
        </p:spPr>
      </p:pic>
      <p:pic>
        <p:nvPicPr>
          <p:cNvPr id="36" name="object 7"/>
          <p:cNvPicPr/>
          <p:nvPr/>
        </p:nvPicPr>
        <p:blipFill>
          <a:blip r:embed="rId9" cstate="print"/>
          <a:stretch>
            <a:fillRect/>
          </a:stretch>
        </p:blipFill>
        <p:spPr>
          <a:xfrm>
            <a:off x="6148763" y="1780132"/>
            <a:ext cx="2728722" cy="4520526"/>
          </a:xfrm>
          <a:prstGeom prst="rect">
            <a:avLst/>
          </a:prstGeom>
        </p:spPr>
      </p:pic>
      <p:pic>
        <p:nvPicPr>
          <p:cNvPr id="37" name="object 7"/>
          <p:cNvPicPr/>
          <p:nvPr/>
        </p:nvPicPr>
        <p:blipFill>
          <a:blip r:embed="rId9" cstate="print"/>
          <a:stretch>
            <a:fillRect/>
          </a:stretch>
        </p:blipFill>
        <p:spPr>
          <a:xfrm>
            <a:off x="8985752" y="1785405"/>
            <a:ext cx="2728722" cy="4515253"/>
          </a:xfrm>
          <a:prstGeom prst="rect">
            <a:avLst/>
          </a:prstGeom>
        </p:spPr>
      </p:pic>
      <p:sp>
        <p:nvSpPr>
          <p:cNvPr id="3" name="Rectangle 2"/>
          <p:cNvSpPr/>
          <p:nvPr/>
        </p:nvSpPr>
        <p:spPr>
          <a:xfrm>
            <a:off x="505476" y="2643348"/>
            <a:ext cx="2712472" cy="2817694"/>
          </a:xfrm>
          <a:prstGeom prst="rect">
            <a:avLst/>
          </a:prstGeom>
        </p:spPr>
        <p:txBody>
          <a:bodyPr wrap="square">
            <a:spAutoFit/>
          </a:bodyPr>
          <a:lstStyle/>
          <a:p>
            <a:pPr>
              <a:lnSpc>
                <a:spcPct val="115000"/>
              </a:lnSpc>
              <a:spcAft>
                <a:spcPts val="0"/>
              </a:spcAft>
            </a:pPr>
            <a:r>
              <a:rPr lang="en-US" sz="2200" dirty="0" err="1">
                <a:solidFill>
                  <a:schemeClr val="bg1"/>
                </a:solidFill>
                <a:latin typeface="Times New Roman" panose="02020603050405020304" pitchFamily="18" charset="0"/>
                <a:ea typeface="Times New Roman" panose="02020603050405020304" pitchFamily="18" charset="0"/>
              </a:rPr>
              <a:t>Cốt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truyện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Kể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về</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những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xung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đột</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trong</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gia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đình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xã</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hội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phản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ánh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số</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nhân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và</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thể</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hiện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ước</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mơ</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đổi</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thay</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số</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phận</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của</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chính</a:t>
            </a:r>
            <a:r>
              <a:rPr lang="en-US" sz="2200" dirty="0">
                <a:solidFill>
                  <a:schemeClr val="bg1"/>
                </a:solidFill>
                <a:latin typeface="Times New Roman" panose="02020603050405020304" pitchFamily="18" charset="0"/>
                <a:ea typeface="Times New Roman" panose="02020603050405020304" pitchFamily="18" charset="0"/>
              </a:rPr>
              <a:t> </a:t>
            </a:r>
            <a:r>
              <a:rPr lang="en-US" sz="2200" dirty="0" err="1">
                <a:solidFill>
                  <a:schemeClr val="bg1"/>
                </a:solidFill>
                <a:latin typeface="Times New Roman" panose="02020603050405020304" pitchFamily="18" charset="0"/>
                <a:ea typeface="Times New Roman" panose="02020603050405020304" pitchFamily="18" charset="0"/>
              </a:rPr>
              <a:t>họ</a:t>
            </a:r>
            <a:r>
              <a:rPr lang="en-US" sz="2200" dirty="0">
                <a:solidFill>
                  <a:schemeClr val="bg1"/>
                </a:solidFill>
                <a:latin typeface="Times New Roman" panose="02020603050405020304" pitchFamily="18" charset="0"/>
                <a:ea typeface="Times New Roman" panose="02020603050405020304" pitchFamily="18" charset="0"/>
              </a:rPr>
              <a:t>.</a:t>
            </a:r>
            <a:endParaRPr lang="en-US" sz="22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61559" y="1260075"/>
            <a:ext cx="6096000" cy="954107"/>
          </a:xfrm>
          <a:prstGeom prst="rect">
            <a:avLst/>
          </a:prstGeom>
        </p:spPr>
        <p:txBody>
          <a:bodyPr>
            <a:spAutoFit/>
          </a:bodyPr>
          <a:lstStyle/>
          <a:p>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cổ</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r>
            <a:br>
              <a:rPr lang="en-US" sz="2800" dirty="0">
                <a:solidFill>
                  <a:srgbClr val="0D0D0D"/>
                </a:solidFill>
                <a:latin typeface="Times New Roman" panose="02020603050405020304" pitchFamily="18" charset="0"/>
                <a:ea typeface="Times New Roman" panose="02020603050405020304" pitchFamily="18" charset="0"/>
              </a:rPr>
            </a:br>
            <a:endParaRPr lang="en-US" sz="2800" dirty="0"/>
          </a:p>
        </p:txBody>
      </p:sp>
      <p:sp>
        <p:nvSpPr>
          <p:cNvPr id="5" name="Rectangle 4"/>
          <p:cNvSpPr/>
          <p:nvPr/>
        </p:nvSpPr>
        <p:spPr>
          <a:xfrm>
            <a:off x="3311772" y="2519467"/>
            <a:ext cx="2504932" cy="3065455"/>
          </a:xfrm>
          <a:prstGeom prst="rect">
            <a:avLst/>
          </a:prstGeom>
        </p:spPr>
        <p:txBody>
          <a:bodyPr wrap="square">
            <a:spAutoFit/>
          </a:bodyPr>
          <a:lstStyle/>
          <a:p>
            <a:pPr>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đại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nhau</a:t>
            </a:r>
            <a:r>
              <a:rPr lang="en-US" sz="2400" dirty="0">
                <a:solidFill>
                  <a:schemeClr val="bg1"/>
                </a:solidFill>
                <a:latin typeface="Times New Roman" panose="02020603050405020304" pitchFamily="18" charset="0"/>
                <a:ea typeface="Times New Roman" panose="02020603050405020304" pitchFamily="18" charset="0"/>
              </a:rPr>
              <a:t>, chia </a:t>
            </a:r>
            <a:r>
              <a:rPr lang="en-US" sz="2400" dirty="0" err="1">
                <a:solidFill>
                  <a:schemeClr val="bg1"/>
                </a:solidFill>
                <a:latin typeface="Times New Roman" panose="02020603050405020304" pitchFamily="18" charset="0"/>
                <a:ea typeface="Times New Roman" panose="02020603050405020304" pitchFamily="18" charset="0"/>
              </a:rPr>
              <a:t>thành</a:t>
            </a:r>
            <a:r>
              <a:rPr lang="en-US" sz="2400" dirty="0">
                <a:solidFill>
                  <a:schemeClr val="bg1"/>
                </a:solidFill>
                <a:latin typeface="Times New Roman" panose="02020603050405020304" pitchFamily="18" charset="0"/>
                <a:ea typeface="Times New Roman" panose="02020603050405020304" pitchFamily="18" charset="0"/>
              </a:rPr>
              <a:t> 2 </a:t>
            </a:r>
            <a:r>
              <a:rPr lang="en-US" sz="2400" dirty="0" err="1">
                <a:solidFill>
                  <a:schemeClr val="bg1"/>
                </a:solidFill>
                <a:latin typeface="Times New Roman" panose="02020603050405020304" pitchFamily="18" charset="0"/>
                <a:ea typeface="Times New Roman" panose="02020603050405020304" pitchFamily="18" charset="0"/>
              </a:rPr>
              <a:t>tuyến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tốt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phản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xấu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ác</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286678" y="2643348"/>
            <a:ext cx="2405906" cy="3136243"/>
          </a:xfrm>
          <a:prstGeom prst="rect">
            <a:avLst/>
          </a:prstGeom>
        </p:spPr>
        <p:txBody>
          <a:bodyPr wrap="square">
            <a:spAutoFit/>
          </a:bodyPr>
          <a:lstStyle/>
          <a:p>
            <a:pPr>
              <a:lnSpc>
                <a:spcPct val="115000"/>
              </a:lnSpc>
              <a:spcAft>
                <a:spcPts val="0"/>
              </a:spcAft>
            </a:pPr>
            <a:r>
              <a:rPr lang="en-US" sz="2400" dirty="0" err="1">
                <a:solidFill>
                  <a:schemeClr val="bg1"/>
                </a:solidFill>
                <a:latin typeface="Times New Roman" panose="02020603050405020304" pitchFamily="18" charset="0"/>
                <a:ea typeface="Times New Roman" panose="02020603050405020304" pitchFamily="18" charset="0"/>
              </a:rPr>
              <a:t>Có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rPr>
              <a:t> chi </a:t>
            </a:r>
            <a:r>
              <a:rPr lang="en-US" sz="2400" dirty="0" err="1">
                <a:solidFill>
                  <a:schemeClr val="bg1"/>
                </a:solidFill>
                <a:latin typeface="Times New Roman" panose="02020603050405020304" pitchFamily="18" charset="0"/>
                <a:ea typeface="Times New Roman" panose="02020603050405020304" pitchFamily="18" charset="0"/>
              </a:rPr>
              <a:t>tiết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hoang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kì</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ảo</a:t>
            </a:r>
            <a:r>
              <a:rPr lang="en-US" sz="2400" dirty="0" smtClean="0">
                <a:solidFill>
                  <a:schemeClr val="bg1"/>
                </a:solidFill>
                <a:latin typeface="Times New Roman" panose="02020603050405020304" pitchFamily="18" charset="0"/>
                <a:ea typeface="Times New Roman" panose="02020603050405020304" pitchFamily="18" charset="0"/>
              </a:rPr>
              <a: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theo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trật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tuyến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thể</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hiện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rõ</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hệ</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quả</a:t>
            </a:r>
            <a:r>
              <a:rPr lang="en-US" sz="2400" dirty="0">
                <a:solidFill>
                  <a:schemeClr val="bg1"/>
                </a:solidFill>
                <a:latin typeface="Times New Roman" panose="02020603050405020304" pitchFamily="18" charset="0"/>
                <a:ea typeface="Times New Roman" panose="02020603050405020304" pitchFamily="18" charset="0"/>
              </a:rPr>
              <a:t>.</a:t>
            </a:r>
          </a:p>
          <a:p>
            <a:pPr>
              <a:lnSpc>
                <a:spcPct val="115000"/>
              </a:lnSpc>
              <a:spcAft>
                <a:spcPts val="0"/>
              </a:spcAft>
            </a:pP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9172318" y="2930862"/>
            <a:ext cx="2650423" cy="2569934"/>
          </a:xfrm>
          <a:prstGeom prst="rect">
            <a:avLst/>
          </a:prstGeom>
        </p:spPr>
        <p:txBody>
          <a:bodyPr wrap="square">
            <a:spAutoFit/>
          </a:bodyP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Lời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mở</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bằng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chỉ</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gian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rPr>
              <a:t>.</a:t>
            </a:r>
            <a:br>
              <a:rPr lang="en-US" sz="2800" dirty="0">
                <a:solidFill>
                  <a:schemeClr val="bg1"/>
                </a:solidFill>
                <a:latin typeface="Times New Roman" panose="02020603050405020304" pitchFamily="18" charset="0"/>
                <a:ea typeface="Times New Roman" panose="02020603050405020304" pitchFamily="18" charset="0"/>
              </a:rPr>
            </a:br>
            <a:r>
              <a:rPr lang="en-US" sz="28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a:blip r:embed="rId10"/>
          <a:stretch>
            <a:fillRect/>
          </a:stretch>
        </p:blipFill>
        <p:spPr>
          <a:xfrm>
            <a:off x="2728016" y="1861875"/>
            <a:ext cx="475489" cy="540155"/>
          </a:xfrm>
          <a:prstGeom prst="rect">
            <a:avLst/>
          </a:prstGeom>
        </p:spPr>
      </p:pic>
      <p:pic>
        <p:nvPicPr>
          <p:cNvPr id="22" name="Picture 21"/>
          <p:cNvPicPr>
            <a:picLocks noChangeAspect="1"/>
          </p:cNvPicPr>
          <p:nvPr/>
        </p:nvPicPr>
        <p:blipFill>
          <a:blip r:embed="rId11"/>
          <a:stretch>
            <a:fillRect/>
          </a:stretch>
        </p:blipFill>
        <p:spPr>
          <a:xfrm>
            <a:off x="5476314" y="1861875"/>
            <a:ext cx="539529" cy="636161"/>
          </a:xfrm>
          <a:prstGeom prst="rect">
            <a:avLst/>
          </a:prstGeom>
        </p:spPr>
      </p:pic>
      <p:pic>
        <p:nvPicPr>
          <p:cNvPr id="23" name="Picture 22"/>
          <p:cNvPicPr>
            <a:picLocks noChangeAspect="1"/>
          </p:cNvPicPr>
          <p:nvPr/>
        </p:nvPicPr>
        <p:blipFill>
          <a:blip r:embed="rId12"/>
          <a:stretch>
            <a:fillRect/>
          </a:stretch>
        </p:blipFill>
        <p:spPr>
          <a:xfrm>
            <a:off x="8288652" y="1861875"/>
            <a:ext cx="546950" cy="644911"/>
          </a:xfrm>
          <a:prstGeom prst="rect">
            <a:avLst/>
          </a:prstGeom>
        </p:spPr>
      </p:pic>
      <p:pic>
        <p:nvPicPr>
          <p:cNvPr id="39" name="Picture 38"/>
          <p:cNvPicPr>
            <a:picLocks noChangeAspect="1"/>
          </p:cNvPicPr>
          <p:nvPr/>
        </p:nvPicPr>
        <p:blipFill>
          <a:blip r:embed="rId13"/>
          <a:stretch>
            <a:fillRect/>
          </a:stretch>
        </p:blipFill>
        <p:spPr>
          <a:xfrm>
            <a:off x="11108411" y="1861875"/>
            <a:ext cx="523447" cy="612627"/>
          </a:xfrm>
          <a:prstGeom prst="rect">
            <a:avLst/>
          </a:prstGeom>
        </p:spPr>
      </p:pic>
    </p:spTree>
    <p:extLst>
      <p:ext uri="{BB962C8B-B14F-4D97-AF65-F5344CB8AC3E}">
        <p14:creationId xmlns:p14="http://schemas.microsoft.com/office/powerpoint/2010/main" val="211821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2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09600" y="1214434"/>
            <a:ext cx="108585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bản</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Vua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chòe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5" name="Picture 4"/>
          <p:cNvPicPr>
            <a:picLocks noChangeAspect="1"/>
          </p:cNvPicPr>
          <p:nvPr/>
        </p:nvPicPr>
        <p:blipFill>
          <a:blip r:embed="rId8"/>
          <a:stretch>
            <a:fillRect/>
          </a:stretch>
        </p:blipFill>
        <p:spPr>
          <a:xfrm>
            <a:off x="904139" y="2761008"/>
            <a:ext cx="3539273" cy="3682802"/>
          </a:xfrm>
          <a:prstGeom prst="ellipse">
            <a:avLst/>
          </a:prstGeom>
          <a:ln>
            <a:noFill/>
          </a:ln>
          <a:effectLst>
            <a:softEdge rad="112500"/>
          </a:effectLst>
        </p:spPr>
      </p:pic>
      <p:sp>
        <p:nvSpPr>
          <p:cNvPr id="7" name="Flowchart: Display 6"/>
          <p:cNvSpPr/>
          <p:nvPr/>
        </p:nvSpPr>
        <p:spPr>
          <a:xfrm>
            <a:off x="796427" y="1883952"/>
            <a:ext cx="4265020" cy="798475"/>
          </a:xfrm>
          <a:prstGeom prst="flowChartDisplay">
            <a:avLst/>
          </a:prstGeom>
          <a:blipFill>
            <a:blip r:embed="rId9"/>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Thảo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luận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cặp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đôi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5609921" y="2415891"/>
            <a:ext cx="5743092" cy="1431561"/>
          </a:xfrm>
          <a:prstGeom prst="flowChartAlternateProcess">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err="1">
                <a:solidFill>
                  <a:srgbClr val="FF0000"/>
                </a:solidFill>
                <a:latin typeface="Times New Roman" panose="02020603050405020304" pitchFamily="18" charset="0"/>
                <a:ea typeface="Calibri" panose="020F0502020204030204" pitchFamily="34" charset="0"/>
              </a:rPr>
              <a:t>Văn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có</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xuất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xứ</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thế</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Giới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thiệu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nét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văn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bản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như</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loại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phương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thức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biểu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đạt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chính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ngôi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ffectLst/>
              <a:latin typeface="Times New Roman" panose="02020603050405020304" pitchFamily="18" charset="0"/>
              <a:ea typeface="Calibri" panose="020F0502020204030204" pitchFamily="34" charset="0"/>
            </a:endParaRPr>
          </a:p>
        </p:txBody>
      </p:sp>
      <p:sp>
        <p:nvSpPr>
          <p:cNvPr id="23" name="Flowchart: Alternate Process 22"/>
          <p:cNvSpPr/>
          <p:nvPr/>
        </p:nvSpPr>
        <p:spPr>
          <a:xfrm>
            <a:off x="5691673" y="4026689"/>
            <a:ext cx="5743092" cy="951862"/>
          </a:xfrm>
          <a:prstGeom prst="flowChartAlternateProcess">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err="1">
                <a:solidFill>
                  <a:srgbClr val="FF0000"/>
                </a:solidFill>
                <a:latin typeface="Times New Roman" panose="02020603050405020304" pitchFamily="18" charset="0"/>
                <a:ea typeface="Calibri" panose="020F0502020204030204" pitchFamily="34" charset="0"/>
              </a:rPr>
              <a:t>Chuyện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ai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hãy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kể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tóm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tắt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truyện</a:t>
            </a:r>
            <a:r>
              <a:rPr lang="en-US" sz="2400" dirty="0">
                <a:solidFill>
                  <a:srgbClr val="FF0000"/>
                </a:solidFill>
                <a:latin typeface="Times New Roman" panose="02020603050405020304" pitchFamily="18" charset="0"/>
                <a:ea typeface="Calibri" panose="020F0502020204030204" pitchFamily="34" charset="0"/>
              </a:rPr>
              <a:t>?</a:t>
            </a:r>
            <a:endParaRPr lang="en-US" sz="2000" dirty="0">
              <a:solidFill>
                <a:srgbClr val="FF0000"/>
              </a:solidFill>
              <a:effectLst/>
              <a:latin typeface="Times New Roman" panose="02020603050405020304" pitchFamily="18" charset="0"/>
              <a:ea typeface="Calibri" panose="020F0502020204030204" pitchFamily="34" charset="0"/>
            </a:endParaRPr>
          </a:p>
        </p:txBody>
      </p:sp>
      <p:sp>
        <p:nvSpPr>
          <p:cNvPr id="24" name="Flowchart: Alternate Process 23"/>
          <p:cNvSpPr/>
          <p:nvPr/>
        </p:nvSpPr>
        <p:spPr>
          <a:xfrm>
            <a:off x="5691673" y="5157788"/>
            <a:ext cx="5743092" cy="976312"/>
          </a:xfrm>
          <a:prstGeom prst="flowChartAlternateProcess">
            <a:avLst/>
          </a:prstGeom>
          <a:blipFill>
            <a:blip r:embed="rId10"/>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2400" dirty="0">
                <a:solidFill>
                  <a:srgbClr val="FF0000"/>
                </a:solidFill>
                <a:latin typeface="Times New Roman" panose="02020603050405020304" pitchFamily="18" charset="0"/>
                <a:ea typeface="Calibri" panose="020F0502020204030204" pitchFamily="34" charset="0"/>
              </a:rPr>
              <a:t>Nêu bố cục của văn bản. Có thể chia theo cách khác?</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322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3" grpId="0" animBg="1"/>
      <p:bldP spid="2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09600" y="1214434"/>
            <a:ext cx="108585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phẩm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Vua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chích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mn-cs"/>
              </a:rPr>
              <a:t>chòe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2" name="Rectangle 11"/>
          <p:cNvSpPr/>
          <p:nvPr/>
        </p:nvSpPr>
        <p:spPr>
          <a:xfrm>
            <a:off x="609600" y="1683895"/>
            <a:ext cx="5984652"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a. </a:t>
            </a:r>
            <a:r>
              <a:rPr lang="en-US" sz="2800" b="1" dirty="0" err="1">
                <a:solidFill>
                  <a:srgbClr val="000000"/>
                </a:solidFill>
                <a:latin typeface="Times New Roman" panose="02020603050405020304" pitchFamily="18" charset="0"/>
                <a:ea typeface="Calibri" panose="020F0502020204030204" pitchFamily="34" charset="0"/>
              </a:rPr>
              <a:t>Xuất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xứ</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cổ</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Gờ</a:t>
            </a:r>
            <a:r>
              <a:rPr lang="en-US" sz="2800" dirty="0">
                <a:solidFill>
                  <a:srgbClr val="000000"/>
                </a:solidFill>
                <a:latin typeface="Times New Roman" panose="02020603050405020304" pitchFamily="18" charset="0"/>
                <a:ea typeface="Calibri" panose="020F0502020204030204" pitchFamily="34" charset="0"/>
              </a:rPr>
              <a:t>- rim.</a:t>
            </a:r>
            <a:endParaRPr lang="en-US" sz="2800" dirty="0">
              <a:effectLst/>
              <a:latin typeface="Times New Roman" panose="02020603050405020304" pitchFamily="18" charset="0"/>
              <a:ea typeface="Calibri" panose="020F0502020204030204" pitchFamily="34" charset="0"/>
            </a:endParaRPr>
          </a:p>
        </p:txBody>
      </p:sp>
      <p:sp>
        <p:nvSpPr>
          <p:cNvPr id="13" name="Rectangle 12"/>
          <p:cNvSpPr/>
          <p:nvPr/>
        </p:nvSpPr>
        <p:spPr>
          <a:xfrm>
            <a:off x="609600" y="2170704"/>
            <a:ext cx="4213461"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loại</a:t>
            </a:r>
            <a:r>
              <a:rPr lang="en-US" sz="2800" b="1"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Truyện cổ tích.</a:t>
            </a:r>
            <a:endParaRPr lang="en-US" sz="2800" dirty="0">
              <a:effectLst/>
              <a:latin typeface="Times New Roman" panose="02020603050405020304" pitchFamily="18" charset="0"/>
              <a:ea typeface="Calibri" panose="020F0502020204030204" pitchFamily="34" charset="0"/>
            </a:endParaRPr>
          </a:p>
        </p:txBody>
      </p:sp>
      <p:grpSp>
        <p:nvGrpSpPr>
          <p:cNvPr id="15" name="Group 14"/>
          <p:cNvGrpSpPr/>
          <p:nvPr/>
        </p:nvGrpSpPr>
        <p:grpSpPr>
          <a:xfrm>
            <a:off x="4443412" y="2514669"/>
            <a:ext cx="3899394" cy="1931518"/>
            <a:chOff x="5930406" y="2169054"/>
            <a:chExt cx="3926829" cy="1931518"/>
          </a:xfrm>
        </p:grpSpPr>
        <p:sp>
          <p:nvSpPr>
            <p:cNvPr id="16" name="Oval 15"/>
            <p:cNvSpPr/>
            <p:nvPr/>
          </p:nvSpPr>
          <p:spPr>
            <a:xfrm>
              <a:off x="7925904" y="2169269"/>
              <a:ext cx="1931331" cy="193130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7990253" y="2233657"/>
              <a:ext cx="1802203" cy="1802527"/>
            </a:xfrm>
            <a:custGeom>
              <a:avLst/>
              <a:gdLst>
                <a:gd name="connsiteX0" fmla="*/ 0 w 1802203"/>
                <a:gd name="connsiteY0" fmla="*/ 901264 h 1802527"/>
                <a:gd name="connsiteX1" fmla="*/ 901102 w 1802203"/>
                <a:gd name="connsiteY1" fmla="*/ 0 h 1802527"/>
                <a:gd name="connsiteX2" fmla="*/ 1802204 w 1802203"/>
                <a:gd name="connsiteY2" fmla="*/ 901264 h 1802527"/>
                <a:gd name="connsiteX3" fmla="*/ 901102 w 1802203"/>
                <a:gd name="connsiteY3" fmla="*/ 1802528 h 1802527"/>
                <a:gd name="connsiteX4" fmla="*/ 0 w 1802203"/>
                <a:gd name="connsiteY4" fmla="*/ 901264 h 180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203" h="1802527">
                  <a:moveTo>
                    <a:pt x="0" y="901264"/>
                  </a:moveTo>
                  <a:cubicBezTo>
                    <a:pt x="0" y="403510"/>
                    <a:pt x="403437" y="0"/>
                    <a:pt x="901102" y="0"/>
                  </a:cubicBezTo>
                  <a:cubicBezTo>
                    <a:pt x="1398767" y="0"/>
                    <a:pt x="1802204" y="403510"/>
                    <a:pt x="1802204" y="901264"/>
                  </a:cubicBezTo>
                  <a:cubicBezTo>
                    <a:pt x="1802204" y="1399018"/>
                    <a:pt x="1398767" y="1802528"/>
                    <a:pt x="901102" y="1802528"/>
                  </a:cubicBezTo>
                  <a:cubicBezTo>
                    <a:pt x="403437" y="1802528"/>
                    <a:pt x="0" y="1399018"/>
                    <a:pt x="0" y="90126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7035" tIns="286763" rIns="286177" bIns="286762" numCol="1" spcCol="1270" anchor="ctr" anchorCtr="0">
              <a:noAutofit/>
            </a:bodyPr>
            <a:lstStyle/>
            <a:p>
              <a:pPr lvl="0" algn="ctr" defTabSz="10223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ba</a:t>
              </a:r>
              <a:endParaRPr lang="en-US" sz="2800" kern="1200" dirty="0">
                <a:latin typeface="Times New Roman" panose="02020603050405020304" pitchFamily="18" charset="0"/>
                <a:cs typeface="Times New Roman" panose="02020603050405020304" pitchFamily="18" charset="0"/>
              </a:endParaRPr>
            </a:p>
          </p:txBody>
        </p:sp>
        <p:sp>
          <p:nvSpPr>
            <p:cNvPr id="18" name="Teardrop 17"/>
            <p:cNvSpPr/>
            <p:nvPr/>
          </p:nvSpPr>
          <p:spPr>
            <a:xfrm rot="2700000">
              <a:off x="5930406" y="2169054"/>
              <a:ext cx="1931394" cy="193139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5995002" y="2233657"/>
              <a:ext cx="1802203" cy="1802527"/>
            </a:xfrm>
            <a:custGeom>
              <a:avLst/>
              <a:gdLst>
                <a:gd name="connsiteX0" fmla="*/ 0 w 1802203"/>
                <a:gd name="connsiteY0" fmla="*/ 901264 h 1802527"/>
                <a:gd name="connsiteX1" fmla="*/ 901102 w 1802203"/>
                <a:gd name="connsiteY1" fmla="*/ 0 h 1802527"/>
                <a:gd name="connsiteX2" fmla="*/ 1802204 w 1802203"/>
                <a:gd name="connsiteY2" fmla="*/ 901264 h 1802527"/>
                <a:gd name="connsiteX3" fmla="*/ 901102 w 1802203"/>
                <a:gd name="connsiteY3" fmla="*/ 1802528 h 1802527"/>
                <a:gd name="connsiteX4" fmla="*/ 0 w 1802203"/>
                <a:gd name="connsiteY4" fmla="*/ 901264 h 180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203" h="1802527">
                  <a:moveTo>
                    <a:pt x="0" y="901264"/>
                  </a:moveTo>
                  <a:cubicBezTo>
                    <a:pt x="0" y="403510"/>
                    <a:pt x="403437" y="0"/>
                    <a:pt x="901102" y="0"/>
                  </a:cubicBezTo>
                  <a:cubicBezTo>
                    <a:pt x="1398767" y="0"/>
                    <a:pt x="1802204" y="403510"/>
                    <a:pt x="1802204" y="901264"/>
                  </a:cubicBezTo>
                  <a:cubicBezTo>
                    <a:pt x="1802204" y="1399018"/>
                    <a:pt x="1398767" y="1802528"/>
                    <a:pt x="901102" y="1802528"/>
                  </a:cubicBezTo>
                  <a:cubicBezTo>
                    <a:pt x="403437" y="1802528"/>
                    <a:pt x="0" y="1399018"/>
                    <a:pt x="0" y="901264"/>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6606" tIns="286763" rIns="286606" bIns="286762" numCol="1" spcCol="1270" anchor="ctr" anchorCtr="0">
              <a:noAutofit/>
            </a:bodyPr>
            <a:lstStyle/>
            <a:p>
              <a:pPr lvl="0" algn="ctr" defTabSz="10223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PTBĐ </a:t>
              </a:r>
              <a:r>
                <a:rPr lang="en-US" sz="2800" b="1" kern="1200" dirty="0" err="1" smtClean="0">
                  <a:latin typeface="Times New Roman" panose="02020603050405020304" pitchFamily="18" charset="0"/>
                  <a:cs typeface="Times New Roman" panose="02020603050405020304" pitchFamily="18" charset="0"/>
                </a:rPr>
                <a:t>chính</a:t>
              </a:r>
              <a:r>
                <a:rPr lang="en-US" sz="2800" b="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674688" y="4172137"/>
            <a:ext cx="2320187" cy="548099"/>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c. </a:t>
            </a:r>
            <a:r>
              <a:rPr lang="en-US" sz="2800" b="1" dirty="0" err="1">
                <a:solidFill>
                  <a:srgbClr val="000000"/>
                </a:solidFill>
                <a:latin typeface="Times New Roman" panose="02020603050405020304" pitchFamily="18" charset="0"/>
                <a:ea typeface="Calibri" panose="020F0502020204030204" pitchFamily="34" charset="0"/>
              </a:rPr>
              <a:t>Cốt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truyện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21" name="Rectangle 20"/>
          <p:cNvSpPr/>
          <p:nvPr/>
        </p:nvSpPr>
        <p:spPr>
          <a:xfrm>
            <a:off x="541338" y="4753711"/>
            <a:ext cx="7000186" cy="548099"/>
          </a:xfrm>
          <a:prstGeom prst="rect">
            <a:avLst/>
          </a:prstGeom>
        </p:spPr>
        <p:txBody>
          <a:bodyPr wrap="none">
            <a:spAutoFit/>
          </a:bodyPr>
          <a:lstStyle/>
          <a:p>
            <a:pPr marR="30480" algn="just">
              <a:lnSpc>
                <a:spcPct val="115000"/>
              </a:lnSpc>
              <a:spcAft>
                <a:spcPts val="12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Vua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chích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chòe</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4097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551843" y="1063387"/>
            <a:ext cx="2272097" cy="548099"/>
          </a:xfrm>
          <a:prstGeom prst="rect">
            <a:avLst/>
          </a:prstGeom>
          <a:blipFill>
            <a:blip r:embed="rId5"/>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R="30480" algn="just">
              <a:lnSpc>
                <a:spcPct val="115000"/>
              </a:lnSpc>
              <a:spcAft>
                <a:spcPts val="1200"/>
              </a:spcAft>
            </a:pPr>
            <a:r>
              <a:rPr lang="en-US" sz="2800" dirty="0" err="1" smtClean="0">
                <a:solidFill>
                  <a:schemeClr val="bg1"/>
                </a:solidFill>
                <a:latin typeface="Times New Roman" panose="02020603050405020304" pitchFamily="18" charset="0"/>
                <a:ea typeface="Calibri" panose="020F0502020204030204" pitchFamily="34" charset="0"/>
              </a:rPr>
              <a:t>Sự</a:t>
            </a:r>
            <a:r>
              <a:rPr lang="en-US" sz="2800" dirty="0" smtClean="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việc</a:t>
            </a:r>
            <a:r>
              <a:rPr lang="en-US" sz="2800" dirty="0">
                <a:solidFill>
                  <a:schemeClr val="bg1"/>
                </a:solidFill>
                <a:latin typeface="Times New Roman" panose="02020603050405020304" pitchFamily="18" charset="0"/>
                <a:ea typeface="Calibri" panose="020F0502020204030204" pitchFamily="34" charset="0"/>
              </a:rPr>
              <a:t> </a:t>
            </a:r>
            <a:r>
              <a:rPr lang="en-US" sz="2800" dirty="0" err="1">
                <a:solidFill>
                  <a:schemeClr val="bg1"/>
                </a:solidFill>
                <a:latin typeface="Times New Roman" panose="02020603050405020304" pitchFamily="18" charset="0"/>
                <a:ea typeface="Calibri" panose="020F0502020204030204" pitchFamily="34" charset="0"/>
              </a:rPr>
              <a:t>chính</a:t>
            </a:r>
            <a:r>
              <a:rPr lang="en-US" sz="2800" dirty="0">
                <a:solidFill>
                  <a:schemeClr val="bg1"/>
                </a:solidFill>
                <a:latin typeface="Times New Roman" panose="02020603050405020304" pitchFamily="18" charset="0"/>
                <a:ea typeface="Calibri" panose="020F0502020204030204" pitchFamily="34" charset="0"/>
              </a:rPr>
              <a:t> </a:t>
            </a:r>
            <a:endParaRPr lang="en-US" sz="2800" dirty="0">
              <a:solidFill>
                <a:schemeClr val="bg1"/>
              </a:solidFill>
              <a:effectLst/>
              <a:latin typeface="Times New Roman" panose="02020603050405020304" pitchFamily="18" charset="0"/>
              <a:ea typeface="Calibri" panose="020F0502020204030204" pitchFamily="34" charset="0"/>
            </a:endParaRPr>
          </a:p>
        </p:txBody>
      </p:sp>
      <p:sp>
        <p:nvSpPr>
          <p:cNvPr id="9" name="Oval 8"/>
          <p:cNvSpPr/>
          <p:nvPr/>
        </p:nvSpPr>
        <p:spPr>
          <a:xfrm>
            <a:off x="1928811" y="4134879"/>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27896" y="3794777"/>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826066" y="322626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125151" y="310482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424236" y="305752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723322" y="301466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9452" y="1804369"/>
            <a:ext cx="2198328" cy="1631216"/>
          </a:xfrm>
          <a:prstGeom prst="rect">
            <a:avLst/>
          </a:prstGeom>
        </p:spPr>
        <p:txBody>
          <a:bodyPr wrap="square">
            <a:spAutoFit/>
          </a:bodyPr>
          <a:lstStyle/>
          <a:p>
            <a:pPr algn="just">
              <a:spcAft>
                <a:spcPts val="0"/>
              </a:spcAft>
            </a:pPr>
            <a:r>
              <a:rPr lang="vi-VN" sz="2000" i="1" dirty="0">
                <a:solidFill>
                  <a:srgbClr val="000000"/>
                </a:solidFill>
                <a:latin typeface="Times New Roman" panose="02020603050405020304" pitchFamily="18" charset="0"/>
                <a:ea typeface="Times New Roman" panose="02020603050405020304" pitchFamily="18" charset="0"/>
              </a:rPr>
              <a:t>Nhà vua có một cô con gái xinh đẹp tuyệt trần nhưng vô cùng kiêu ngạo, ngông cuồng.</a:t>
            </a:r>
            <a:endParaRPr lang="en-US" sz="20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850303" y="4541646"/>
            <a:ext cx="2366936" cy="1200329"/>
          </a:xfrm>
          <a:prstGeom prst="rect">
            <a:avLst/>
          </a:prstGeom>
        </p:spPr>
        <p:txBody>
          <a:bodyPr wrap="square">
            <a:spAutoFit/>
          </a:bodyPr>
          <a:lstStyle/>
          <a:p>
            <a:r>
              <a:rPr lang="vi-VN" sz="2400" i="1" dirty="0">
                <a:solidFill>
                  <a:srgbClr val="000000"/>
                </a:solidFill>
                <a:latin typeface="Times New Roman" panose="02020603050405020304" pitchFamily="18" charset="0"/>
                <a:ea typeface="Times New Roman" panose="02020603050405020304" pitchFamily="18" charset="0"/>
              </a:rPr>
              <a:t>Vua cha mở buổi yến tiệc, để tìm phò mã.</a:t>
            </a:r>
            <a:endParaRPr lang="en-US" sz="2400" dirty="0"/>
          </a:p>
        </p:txBody>
      </p:sp>
      <p:sp>
        <p:nvSpPr>
          <p:cNvPr id="22" name="Rectangle 21"/>
          <p:cNvSpPr/>
          <p:nvPr/>
        </p:nvSpPr>
        <p:spPr>
          <a:xfrm>
            <a:off x="3109412" y="1541375"/>
            <a:ext cx="2927136" cy="1938992"/>
          </a:xfrm>
          <a:prstGeom prst="rect">
            <a:avLst/>
          </a:prstGeom>
        </p:spPr>
        <p:txBody>
          <a:bodyPr wrap="square">
            <a:spAutoFit/>
          </a:bodyPr>
          <a:lstStyle/>
          <a:p>
            <a:r>
              <a:rPr lang="vi-VN" sz="2000" i="1" dirty="0">
                <a:solidFill>
                  <a:srgbClr val="000000"/>
                </a:solidFill>
                <a:latin typeface="Times New Roman" panose="02020603050405020304" pitchFamily="18" charset="0"/>
                <a:ea typeface="Times New Roman" panose="02020603050405020304" pitchFamily="18" charset="0"/>
              </a:rPr>
              <a:t>Công chúa chê hết người này đến người khác, khiến nhà vua tức giận </a:t>
            </a:r>
            <a:r>
              <a:rPr lang="en-US" sz="2000" i="1" dirty="0" err="1">
                <a:solidFill>
                  <a:srgbClr val="000000"/>
                </a:solidFill>
                <a:latin typeface="Times New Roman" panose="02020603050405020304" pitchFamily="18" charset="0"/>
                <a:ea typeface="Times New Roman" panose="02020603050405020304" pitchFamily="18" charset="0"/>
              </a:rPr>
              <a:t>hứa</a:t>
            </a:r>
            <a:r>
              <a:rPr lang="en-US" sz="2000" i="1" dirty="0">
                <a:solidFill>
                  <a:srgbClr val="000000"/>
                </a:solidFill>
                <a:latin typeface="Times New Roman" panose="02020603050405020304" pitchFamily="18" charset="0"/>
                <a:ea typeface="Times New Roman" panose="02020603050405020304" pitchFamily="18" charset="0"/>
              </a:rPr>
              <a:t> </a:t>
            </a:r>
            <a:r>
              <a:rPr lang="vi-VN" sz="2000" i="1" dirty="0">
                <a:solidFill>
                  <a:srgbClr val="000000"/>
                </a:solidFill>
                <a:latin typeface="Times New Roman" panose="02020603050405020304" pitchFamily="18" charset="0"/>
                <a:ea typeface="Times New Roman" panose="02020603050405020304" pitchFamily="18" charset="0"/>
              </a:rPr>
              <a:t>sẽ gả công chúa cho người ăn xin đầu tiên đến điện kiến.</a:t>
            </a:r>
            <a:endParaRPr lang="en-US" sz="2000" dirty="0"/>
          </a:p>
        </p:txBody>
      </p:sp>
      <p:sp>
        <p:nvSpPr>
          <p:cNvPr id="30" name="Rectangle 29"/>
          <p:cNvSpPr/>
          <p:nvPr/>
        </p:nvSpPr>
        <p:spPr>
          <a:xfrm>
            <a:off x="4755235" y="4419463"/>
            <a:ext cx="2682681" cy="1569660"/>
          </a:xfrm>
          <a:prstGeom prst="rect">
            <a:avLst/>
          </a:prstGeom>
        </p:spPr>
        <p:txBody>
          <a:bodyPr wrap="square">
            <a:spAutoFit/>
          </a:bodyPr>
          <a:lstStyle/>
          <a:p>
            <a:r>
              <a:rPr lang="vi-VN" sz="2400" i="1" dirty="0">
                <a:solidFill>
                  <a:srgbClr val="000000"/>
                </a:solidFill>
                <a:latin typeface="Times New Roman" panose="02020603050405020304" pitchFamily="18" charset="0"/>
                <a:ea typeface="Times New Roman" panose="02020603050405020304" pitchFamily="18" charset="0"/>
              </a:rPr>
              <a:t>Nhà vua gả công chúa cho gã hát rong, công chúa theo gã về nhà.</a:t>
            </a:r>
            <a:endParaRPr lang="en-US" sz="2400" dirty="0"/>
          </a:p>
        </p:txBody>
      </p:sp>
      <p:sp>
        <p:nvSpPr>
          <p:cNvPr id="33" name="Rectangle 32"/>
          <p:cNvSpPr/>
          <p:nvPr/>
        </p:nvSpPr>
        <p:spPr>
          <a:xfrm>
            <a:off x="6272213" y="1658383"/>
            <a:ext cx="2480989" cy="1631216"/>
          </a:xfrm>
          <a:prstGeom prst="rect">
            <a:avLst/>
          </a:prstGeom>
        </p:spPr>
        <p:txBody>
          <a:bodyPr wrap="square">
            <a:spAutoFit/>
          </a:bodyPr>
          <a:lstStyle/>
          <a:p>
            <a:pPr algn="just">
              <a:spcAft>
                <a:spcPts val="0"/>
              </a:spcAft>
            </a:pPr>
            <a:r>
              <a:rPr lang="vi-VN" sz="2000" i="1" dirty="0">
                <a:solidFill>
                  <a:srgbClr val="000000"/>
                </a:solidFill>
                <a:latin typeface="Times New Roman" panose="02020603050405020304" pitchFamily="18" charset="0"/>
                <a:ea typeface="Times New Roman" panose="02020603050405020304" pitchFamily="18" charset="0"/>
              </a:rPr>
              <a:t>Công chúa dần dần làm qua nhiều việc: dọn nhà, làm bếp, đan sọt, dệt vải, bán sành sứ, làm phụ bếp.</a:t>
            </a:r>
            <a:endParaRPr lang="en-US" sz="2000" dirty="0">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7649565" y="4419463"/>
            <a:ext cx="3238106" cy="1569660"/>
          </a:xfrm>
          <a:prstGeom prst="rect">
            <a:avLst/>
          </a:prstGeom>
        </p:spPr>
        <p:txBody>
          <a:bodyPr wrap="square">
            <a:spAutoFit/>
          </a:bodyPr>
          <a:lstStyle/>
          <a:p>
            <a:pPr algn="just">
              <a:spcAft>
                <a:spcPts val="0"/>
              </a:spcAft>
            </a:pPr>
            <a:r>
              <a:rPr lang="vi-VN" sz="2400" i="1" dirty="0">
                <a:solidFill>
                  <a:srgbClr val="000000"/>
                </a:solidFill>
                <a:latin typeface="Times New Roman" panose="02020603050405020304" pitchFamily="18" charset="0"/>
                <a:ea typeface="Times New Roman" panose="02020603050405020304" pitchFamily="18" charset="0"/>
              </a:rPr>
              <a:t>Vua chích chòe giải thích mọi việc cho công chúa khi cô làm phụ bếp cho đám cưới của vua.</a:t>
            </a:r>
            <a:endParaRPr lang="en-US" sz="2400" dirty="0">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9051806" y="1704506"/>
            <a:ext cx="2559091" cy="1569660"/>
          </a:xfrm>
          <a:prstGeom prst="rect">
            <a:avLst/>
          </a:prstGeom>
        </p:spPr>
        <p:txBody>
          <a:bodyPr wrap="square">
            <a:spAutoFit/>
          </a:bodyPr>
          <a:lstStyle/>
          <a:p>
            <a:pPr algn="just">
              <a:spcAft>
                <a:spcPts val="0"/>
              </a:spcAft>
            </a:pPr>
            <a:r>
              <a:rPr lang="vi-VN" sz="2400" i="1" dirty="0">
                <a:solidFill>
                  <a:srgbClr val="000000"/>
                </a:solidFill>
                <a:latin typeface="Times New Roman" panose="02020603050405020304" pitchFamily="18" charset="0"/>
                <a:ea typeface="Times New Roman" panose="02020603050405020304" pitchFamily="18" charset="0"/>
              </a:rPr>
              <a:t>Công chúa khóc hối lỗi và hai người làm đám cưới với nhau</a:t>
            </a:r>
            <a:r>
              <a:rPr lang="vi-VN" sz="2400" i="1" dirty="0" smtClean="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46" name="Freeform 45"/>
          <p:cNvSpPr/>
          <p:nvPr/>
        </p:nvSpPr>
        <p:spPr>
          <a:xfrm>
            <a:off x="724774" y="3489209"/>
            <a:ext cx="10886123" cy="785065"/>
          </a:xfrm>
          <a:custGeom>
            <a:avLst/>
            <a:gdLst>
              <a:gd name="connsiteX0" fmla="*/ 795192 w 10886123"/>
              <a:gd name="connsiteY0" fmla="*/ 0 h 785065"/>
              <a:gd name="connsiteX1" fmla="*/ 1201171 w 10886123"/>
              <a:gd name="connsiteY1" fmla="*/ 145074 h 785065"/>
              <a:gd name="connsiteX2" fmla="*/ 998181 w 10886123"/>
              <a:gd name="connsiteY2" fmla="*/ 145074 h 785065"/>
              <a:gd name="connsiteX3" fmla="*/ 998181 w 10886123"/>
              <a:gd name="connsiteY3" fmla="*/ 270742 h 785065"/>
              <a:gd name="connsiteX4" fmla="*/ 3515648 w 10886123"/>
              <a:gd name="connsiteY4" fmla="*/ 270742 h 785065"/>
              <a:gd name="connsiteX5" fmla="*/ 3515648 w 10886123"/>
              <a:gd name="connsiteY5" fmla="*/ 145074 h 785065"/>
              <a:gd name="connsiteX6" fmla="*/ 3312659 w 10886123"/>
              <a:gd name="connsiteY6" fmla="*/ 145074 h 785065"/>
              <a:gd name="connsiteX7" fmla="*/ 3718638 w 10886123"/>
              <a:gd name="connsiteY7" fmla="*/ 0 h 785065"/>
              <a:gd name="connsiteX8" fmla="*/ 4124617 w 10886123"/>
              <a:gd name="connsiteY8" fmla="*/ 145074 h 785065"/>
              <a:gd name="connsiteX9" fmla="*/ 3921627 w 10886123"/>
              <a:gd name="connsiteY9" fmla="*/ 145074 h 785065"/>
              <a:gd name="connsiteX10" fmla="*/ 3921627 w 10886123"/>
              <a:gd name="connsiteY10" fmla="*/ 270742 h 785065"/>
              <a:gd name="connsiteX11" fmla="*/ 6496464 w 10886123"/>
              <a:gd name="connsiteY11" fmla="*/ 270742 h 785065"/>
              <a:gd name="connsiteX12" fmla="*/ 6496464 w 10886123"/>
              <a:gd name="connsiteY12" fmla="*/ 145074 h 785065"/>
              <a:gd name="connsiteX13" fmla="*/ 6293474 w 10886123"/>
              <a:gd name="connsiteY13" fmla="*/ 145074 h 785065"/>
              <a:gd name="connsiteX14" fmla="*/ 6699454 w 10886123"/>
              <a:gd name="connsiteY14" fmla="*/ 0 h 785065"/>
              <a:gd name="connsiteX15" fmla="*/ 7105433 w 10886123"/>
              <a:gd name="connsiteY15" fmla="*/ 145074 h 785065"/>
              <a:gd name="connsiteX16" fmla="*/ 6902443 w 10886123"/>
              <a:gd name="connsiteY16" fmla="*/ 145074 h 785065"/>
              <a:gd name="connsiteX17" fmla="*/ 6902443 w 10886123"/>
              <a:gd name="connsiteY17" fmla="*/ 270742 h 785065"/>
              <a:gd name="connsiteX18" fmla="*/ 9423530 w 10886123"/>
              <a:gd name="connsiteY18" fmla="*/ 270742 h 785065"/>
              <a:gd name="connsiteX19" fmla="*/ 9423530 w 10886123"/>
              <a:gd name="connsiteY19" fmla="*/ 146880 h 785065"/>
              <a:gd name="connsiteX20" fmla="*/ 9220540 w 10886123"/>
              <a:gd name="connsiteY20" fmla="*/ 146880 h 785065"/>
              <a:gd name="connsiteX21" fmla="*/ 9626520 w 10886123"/>
              <a:gd name="connsiteY21" fmla="*/ 1806 h 785065"/>
              <a:gd name="connsiteX22" fmla="*/ 10032499 w 10886123"/>
              <a:gd name="connsiteY22" fmla="*/ 146880 h 785065"/>
              <a:gd name="connsiteX23" fmla="*/ 9829509 w 10886123"/>
              <a:gd name="connsiteY23" fmla="*/ 146880 h 785065"/>
              <a:gd name="connsiteX24" fmla="*/ 9829509 w 10886123"/>
              <a:gd name="connsiteY24" fmla="*/ 270742 h 785065"/>
              <a:gd name="connsiteX25" fmla="*/ 10632695 w 10886123"/>
              <a:gd name="connsiteY25" fmla="*/ 270742 h 785065"/>
              <a:gd name="connsiteX26" fmla="*/ 10632695 w 10886123"/>
              <a:gd name="connsiteY26" fmla="*/ 144028 h 785065"/>
              <a:gd name="connsiteX27" fmla="*/ 10886123 w 10886123"/>
              <a:gd name="connsiteY27" fmla="*/ 397457 h 785065"/>
              <a:gd name="connsiteX28" fmla="*/ 10632695 w 10886123"/>
              <a:gd name="connsiteY28" fmla="*/ 650885 h 785065"/>
              <a:gd name="connsiteX29" fmla="*/ 10632695 w 10886123"/>
              <a:gd name="connsiteY29" fmla="*/ 524171 h 785065"/>
              <a:gd name="connsiteX30" fmla="*/ 8765567 w 10886123"/>
              <a:gd name="connsiteY30" fmla="*/ 524171 h 785065"/>
              <a:gd name="connsiteX31" fmla="*/ 8765567 w 10886123"/>
              <a:gd name="connsiteY31" fmla="*/ 631349 h 785065"/>
              <a:gd name="connsiteX32" fmla="*/ 8997469 w 10886123"/>
              <a:gd name="connsiteY32" fmla="*/ 631349 h 785065"/>
              <a:gd name="connsiteX33" fmla="*/ 8533665 w 10886123"/>
              <a:gd name="connsiteY33" fmla="*/ 785065 h 785065"/>
              <a:gd name="connsiteX34" fmla="*/ 8069861 w 10886123"/>
              <a:gd name="connsiteY34" fmla="*/ 631349 h 785065"/>
              <a:gd name="connsiteX35" fmla="*/ 8301763 w 10886123"/>
              <a:gd name="connsiteY35" fmla="*/ 631349 h 785065"/>
              <a:gd name="connsiteX36" fmla="*/ 8301763 w 10886123"/>
              <a:gd name="connsiteY36" fmla="*/ 524171 h 785065"/>
              <a:gd name="connsiteX37" fmla="*/ 5605000 w 10886123"/>
              <a:gd name="connsiteY37" fmla="*/ 524171 h 785065"/>
              <a:gd name="connsiteX38" fmla="*/ 5605000 w 10886123"/>
              <a:gd name="connsiteY38" fmla="*/ 631349 h 785065"/>
              <a:gd name="connsiteX39" fmla="*/ 5836902 w 10886123"/>
              <a:gd name="connsiteY39" fmla="*/ 631349 h 785065"/>
              <a:gd name="connsiteX40" fmla="*/ 5373098 w 10886123"/>
              <a:gd name="connsiteY40" fmla="*/ 785065 h 785065"/>
              <a:gd name="connsiteX41" fmla="*/ 4909294 w 10886123"/>
              <a:gd name="connsiteY41" fmla="*/ 631349 h 785065"/>
              <a:gd name="connsiteX42" fmla="*/ 5141196 w 10886123"/>
              <a:gd name="connsiteY42" fmla="*/ 631349 h 785065"/>
              <a:gd name="connsiteX43" fmla="*/ 5141196 w 10886123"/>
              <a:gd name="connsiteY43" fmla="*/ 524171 h 785065"/>
              <a:gd name="connsiteX44" fmla="*/ 2444434 w 10886123"/>
              <a:gd name="connsiteY44" fmla="*/ 524171 h 785065"/>
              <a:gd name="connsiteX45" fmla="*/ 2444434 w 10886123"/>
              <a:gd name="connsiteY45" fmla="*/ 625758 h 785065"/>
              <a:gd name="connsiteX46" fmla="*/ 2676335 w 10886123"/>
              <a:gd name="connsiteY46" fmla="*/ 625758 h 785065"/>
              <a:gd name="connsiteX47" fmla="*/ 2212532 w 10886123"/>
              <a:gd name="connsiteY47" fmla="*/ 779474 h 785065"/>
              <a:gd name="connsiteX48" fmla="*/ 1748728 w 10886123"/>
              <a:gd name="connsiteY48" fmla="*/ 625758 h 785065"/>
              <a:gd name="connsiteX49" fmla="*/ 1980630 w 10886123"/>
              <a:gd name="connsiteY49" fmla="*/ 625758 h 785065"/>
              <a:gd name="connsiteX50" fmla="*/ 1980630 w 10886123"/>
              <a:gd name="connsiteY50" fmla="*/ 524171 h 785065"/>
              <a:gd name="connsiteX51" fmla="*/ 0 w 10886123"/>
              <a:gd name="connsiteY51" fmla="*/ 524171 h 785065"/>
              <a:gd name="connsiteX52" fmla="*/ 0 w 10886123"/>
              <a:gd name="connsiteY52" fmla="*/ 270742 h 785065"/>
              <a:gd name="connsiteX53" fmla="*/ 592202 w 10886123"/>
              <a:gd name="connsiteY53" fmla="*/ 270742 h 785065"/>
              <a:gd name="connsiteX54" fmla="*/ 592202 w 10886123"/>
              <a:gd name="connsiteY54" fmla="*/ 145074 h 785065"/>
              <a:gd name="connsiteX55" fmla="*/ 389212 w 10886123"/>
              <a:gd name="connsiteY55" fmla="*/ 145074 h 78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886123" h="785065">
                <a:moveTo>
                  <a:pt x="795192" y="0"/>
                </a:moveTo>
                <a:lnTo>
                  <a:pt x="1201171" y="145074"/>
                </a:lnTo>
                <a:lnTo>
                  <a:pt x="998181" y="145074"/>
                </a:lnTo>
                <a:lnTo>
                  <a:pt x="998181" y="270742"/>
                </a:lnTo>
                <a:lnTo>
                  <a:pt x="3515648" y="270742"/>
                </a:lnTo>
                <a:lnTo>
                  <a:pt x="3515648" y="145074"/>
                </a:lnTo>
                <a:lnTo>
                  <a:pt x="3312659" y="145074"/>
                </a:lnTo>
                <a:lnTo>
                  <a:pt x="3718638" y="0"/>
                </a:lnTo>
                <a:lnTo>
                  <a:pt x="4124617" y="145074"/>
                </a:lnTo>
                <a:lnTo>
                  <a:pt x="3921627" y="145074"/>
                </a:lnTo>
                <a:lnTo>
                  <a:pt x="3921627" y="270742"/>
                </a:lnTo>
                <a:lnTo>
                  <a:pt x="6496464" y="270742"/>
                </a:lnTo>
                <a:lnTo>
                  <a:pt x="6496464" y="145074"/>
                </a:lnTo>
                <a:lnTo>
                  <a:pt x="6293474" y="145074"/>
                </a:lnTo>
                <a:lnTo>
                  <a:pt x="6699454" y="0"/>
                </a:lnTo>
                <a:lnTo>
                  <a:pt x="7105433" y="145074"/>
                </a:lnTo>
                <a:lnTo>
                  <a:pt x="6902443" y="145074"/>
                </a:lnTo>
                <a:lnTo>
                  <a:pt x="6902443" y="270742"/>
                </a:lnTo>
                <a:lnTo>
                  <a:pt x="9423530" y="270742"/>
                </a:lnTo>
                <a:lnTo>
                  <a:pt x="9423530" y="146880"/>
                </a:lnTo>
                <a:lnTo>
                  <a:pt x="9220540" y="146880"/>
                </a:lnTo>
                <a:lnTo>
                  <a:pt x="9626520" y="1806"/>
                </a:lnTo>
                <a:lnTo>
                  <a:pt x="10032499" y="146880"/>
                </a:lnTo>
                <a:lnTo>
                  <a:pt x="9829509" y="146880"/>
                </a:lnTo>
                <a:lnTo>
                  <a:pt x="9829509" y="270742"/>
                </a:lnTo>
                <a:lnTo>
                  <a:pt x="10632695" y="270742"/>
                </a:lnTo>
                <a:lnTo>
                  <a:pt x="10632695" y="144028"/>
                </a:lnTo>
                <a:lnTo>
                  <a:pt x="10886123" y="397457"/>
                </a:lnTo>
                <a:lnTo>
                  <a:pt x="10632695" y="650885"/>
                </a:lnTo>
                <a:lnTo>
                  <a:pt x="10632695" y="524171"/>
                </a:lnTo>
                <a:lnTo>
                  <a:pt x="8765567" y="524171"/>
                </a:lnTo>
                <a:lnTo>
                  <a:pt x="8765567" y="631349"/>
                </a:lnTo>
                <a:lnTo>
                  <a:pt x="8997469" y="631349"/>
                </a:lnTo>
                <a:lnTo>
                  <a:pt x="8533665" y="785065"/>
                </a:lnTo>
                <a:lnTo>
                  <a:pt x="8069861" y="631349"/>
                </a:lnTo>
                <a:lnTo>
                  <a:pt x="8301763" y="631349"/>
                </a:lnTo>
                <a:lnTo>
                  <a:pt x="8301763" y="524171"/>
                </a:lnTo>
                <a:lnTo>
                  <a:pt x="5605000" y="524171"/>
                </a:lnTo>
                <a:lnTo>
                  <a:pt x="5605000" y="631349"/>
                </a:lnTo>
                <a:lnTo>
                  <a:pt x="5836902" y="631349"/>
                </a:lnTo>
                <a:lnTo>
                  <a:pt x="5373098" y="785065"/>
                </a:lnTo>
                <a:lnTo>
                  <a:pt x="4909294" y="631349"/>
                </a:lnTo>
                <a:lnTo>
                  <a:pt x="5141196" y="631349"/>
                </a:lnTo>
                <a:lnTo>
                  <a:pt x="5141196" y="524171"/>
                </a:lnTo>
                <a:lnTo>
                  <a:pt x="2444434" y="524171"/>
                </a:lnTo>
                <a:lnTo>
                  <a:pt x="2444434" y="625758"/>
                </a:lnTo>
                <a:lnTo>
                  <a:pt x="2676335" y="625758"/>
                </a:lnTo>
                <a:lnTo>
                  <a:pt x="2212532" y="779474"/>
                </a:lnTo>
                <a:lnTo>
                  <a:pt x="1748728" y="625758"/>
                </a:lnTo>
                <a:lnTo>
                  <a:pt x="1980630" y="625758"/>
                </a:lnTo>
                <a:lnTo>
                  <a:pt x="1980630" y="524171"/>
                </a:lnTo>
                <a:lnTo>
                  <a:pt x="0" y="524171"/>
                </a:lnTo>
                <a:lnTo>
                  <a:pt x="0" y="270742"/>
                </a:lnTo>
                <a:lnTo>
                  <a:pt x="592202" y="270742"/>
                </a:lnTo>
                <a:lnTo>
                  <a:pt x="592202" y="145074"/>
                </a:lnTo>
                <a:lnTo>
                  <a:pt x="389212" y="145074"/>
                </a:lnTo>
                <a:close/>
              </a:path>
            </a:pathLst>
          </a:cu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3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3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ircle(in)">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2" grpId="0"/>
      <p:bldP spid="30" grpId="0"/>
      <p:bldP spid="33" grpId="0"/>
      <p:bldP spid="34" grpId="0"/>
      <p:bldP spid="35" grpId="0"/>
      <p:bldP spid="4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p:cNvSpPr/>
          <p:nvPr/>
        </p:nvSpPr>
        <p:spPr>
          <a:xfrm>
            <a:off x="1928811" y="4134879"/>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227896" y="3794777"/>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5826066" y="322626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7125151" y="310482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8424236" y="305752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9723322" y="301466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54730" y="1230147"/>
            <a:ext cx="6162584" cy="548099"/>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c.  </a:t>
            </a:r>
            <a:r>
              <a:rPr lang="en-US" sz="2800" b="1" dirty="0" err="1">
                <a:solidFill>
                  <a:srgbClr val="000000"/>
                </a:solidFill>
                <a:latin typeface="Times New Roman" panose="02020603050405020304" pitchFamily="18" charset="0"/>
                <a:ea typeface="Calibri" panose="020F0502020204030204" pitchFamily="34" charset="0"/>
              </a:rPr>
              <a:t>Bố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cục</a:t>
            </a:r>
            <a:r>
              <a:rPr lang="en-US" sz="2800" b="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 </a:t>
            </a:r>
            <a:r>
              <a:rPr lang="pt-BR" sz="2800" i="1" dirty="0">
                <a:latin typeface="Times New Roman" panose="02020603050405020304" pitchFamily="18" charset="0"/>
                <a:ea typeface="Calibri" panose="020F0502020204030204" pitchFamily="34" charset="0"/>
              </a:rPr>
              <a:t>câu chuyện chia làm 3 phần  </a:t>
            </a:r>
            <a:endParaRPr lang="en-US" sz="2800" dirty="0">
              <a:effectLst/>
              <a:latin typeface="Times New Roman" panose="02020603050405020304" pitchFamily="18" charset="0"/>
              <a:ea typeface="Calibri" panose="020F0502020204030204" pitchFamily="34" charset="0"/>
            </a:endParaRPr>
          </a:p>
        </p:txBody>
      </p:sp>
      <p:sp>
        <p:nvSpPr>
          <p:cNvPr id="13" name="Freeform 12"/>
          <p:cNvSpPr/>
          <p:nvPr/>
        </p:nvSpPr>
        <p:spPr>
          <a:xfrm>
            <a:off x="740657" y="2434901"/>
            <a:ext cx="3820710" cy="240729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Phần 1</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Từ đầu đế</a:t>
            </a:r>
            <a:r>
              <a:rPr lang="en-US" sz="2800" kern="1200" dirty="0" smtClean="0">
                <a:latin typeface="Times New Roman" panose="02020603050405020304" pitchFamily="18" charset="0"/>
                <a:cs typeface="Times New Roman" panose="02020603050405020304" pitchFamily="18" charset="0"/>
              </a:rPr>
              <a:t>n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có</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là</a:t>
            </a:r>
            <a:r>
              <a:rPr lang="en-US" sz="2800" i="1"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Vua chích chòe</a:t>
            </a:r>
            <a:r>
              <a:rPr lang="en-US" sz="2800" i="1"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giới thiệu nhân vật và tính huống truyện</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179295" y="2434901"/>
            <a:ext cx="3820710" cy="240729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Phần 2</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Tiếp đến </a:t>
            </a:r>
            <a:r>
              <a:rPr lang="en-US" sz="2800" i="1" kern="1200" dirty="0" smtClean="0">
                <a:latin typeface="Times New Roman" panose="02020603050405020304" pitchFamily="18" charset="0"/>
                <a:cs typeface="Times New Roman" panose="02020603050405020304" pitchFamily="18" charset="0"/>
              </a:rPr>
              <a:t>“</a:t>
            </a:r>
            <a:r>
              <a:rPr lang="en-US" sz="2800" i="1" kern="1200" dirty="0" err="1" smtClean="0">
                <a:latin typeface="Times New Roman" panose="02020603050405020304" pitchFamily="18" charset="0"/>
                <a:cs typeface="Times New Roman" panose="02020603050405020304" pitchFamily="18" charset="0"/>
              </a:rPr>
              <a:t>nhưng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nàng</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sợ</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hãi</a:t>
            </a:r>
            <a:r>
              <a:rPr lang="en-US" sz="2800" i="1" kern="1200" dirty="0" smtClean="0">
                <a:latin typeface="Times New Roman" panose="02020603050405020304" pitchFamily="18" charset="0"/>
                <a:cs typeface="Times New Roman" panose="02020603050405020304" pitchFamily="18" charset="0"/>
              </a:rPr>
              <a:t> g</a:t>
            </a:r>
            <a:r>
              <a:rPr lang="vi-VN" sz="2800" i="1" kern="1200" dirty="0" smtClean="0">
                <a:latin typeface="Times New Roman" panose="02020603050405020304" pitchFamily="18" charset="0"/>
                <a:cs typeface="Times New Roman" panose="02020603050405020304" pitchFamily="18" charset="0"/>
              </a:rPr>
              <a:t>iật tay lại</a:t>
            </a:r>
            <a:r>
              <a:rPr lang="en-US" sz="2800" kern="1200" dirty="0" smtClean="0">
                <a:latin typeface="Times New Roman" panose="02020603050405020304" pitchFamily="18" charset="0"/>
                <a:cs typeface="Times New Roman" panose="02020603050405020304" pitchFamily="18" charset="0"/>
              </a:rPr>
              <a:t>”</a:t>
            </a:r>
            <a:r>
              <a:rPr lang="vi-VN" sz="2800" kern="1200" dirty="0" smtClean="0">
                <a:latin typeface="Times New Roman" panose="02020603050405020304" pitchFamily="18" charset="0"/>
                <a:cs typeface="Times New Roman" panose="02020603050405020304" pitchFamily="18" charset="0"/>
              </a:rPr>
              <a:t>: các thử thách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7617933" y="2434901"/>
            <a:ext cx="3820710" cy="2407298"/>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Phần 3 (Còn lại):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hậu</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36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3000" fill="hold"/>
                                        <p:tgtEl>
                                          <p:spTgt spid="13"/>
                                        </p:tgtEl>
                                        <p:attrNameLst>
                                          <p:attrName>ppt_x</p:attrName>
                                        </p:attrNameLst>
                                      </p:cBhvr>
                                      <p:tavLst>
                                        <p:tav tm="0">
                                          <p:val>
                                            <p:strVal val="0-#ppt_w/2"/>
                                          </p:val>
                                        </p:tav>
                                        <p:tav tm="100000">
                                          <p:val>
                                            <p:strVal val="#ppt_x"/>
                                          </p:val>
                                        </p:tav>
                                      </p:tavLst>
                                    </p:anim>
                                    <p:anim calcmode="lin" valueType="num">
                                      <p:cBhvr additive="base">
                                        <p:cTn id="8" dur="3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3000" fill="hold"/>
                                        <p:tgtEl>
                                          <p:spTgt spid="15"/>
                                        </p:tgtEl>
                                        <p:attrNameLst>
                                          <p:attrName>ppt_x</p:attrName>
                                        </p:attrNameLst>
                                      </p:cBhvr>
                                      <p:tavLst>
                                        <p:tav tm="0">
                                          <p:val>
                                            <p:strVal val="0-#ppt_w/2"/>
                                          </p:val>
                                        </p:tav>
                                        <p:tav tm="100000">
                                          <p:val>
                                            <p:strVal val="#ppt_x"/>
                                          </p:val>
                                        </p:tav>
                                      </p:tavLst>
                                    </p:anim>
                                    <p:anim calcmode="lin" valueType="num">
                                      <p:cBhvr additive="base">
                                        <p:cTn id="14" dur="3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3000" fill="hold"/>
                                        <p:tgtEl>
                                          <p:spTgt spid="16"/>
                                        </p:tgtEl>
                                        <p:attrNameLst>
                                          <p:attrName>ppt_x</p:attrName>
                                        </p:attrNameLst>
                                      </p:cBhvr>
                                      <p:tavLst>
                                        <p:tav tm="0">
                                          <p:val>
                                            <p:strVal val="0-#ppt_w/2"/>
                                          </p:val>
                                        </p:tav>
                                        <p:tav tm="100000">
                                          <p:val>
                                            <p:strVal val="#ppt_x"/>
                                          </p:val>
                                        </p:tav>
                                      </p:tavLst>
                                    </p:anim>
                                    <p:anim calcmode="lin" valueType="num">
                                      <p:cBhvr additive="base">
                                        <p:cTn id="20" dur="3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p:cNvSpPr/>
          <p:nvPr/>
        </p:nvSpPr>
        <p:spPr>
          <a:xfrm>
            <a:off x="1928811" y="4134879"/>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227896" y="3794777"/>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5826066" y="322626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7125151" y="310482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8424236" y="3057524"/>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9723322" y="3014660"/>
            <a:ext cx="169023" cy="165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15165" y="1082561"/>
            <a:ext cx="6096000" cy="1048877"/>
          </a:xfrm>
          <a:prstGeom prst="rect">
            <a:avLst/>
          </a:prstGeom>
        </p:spPr>
        <p:txBody>
          <a:bodyPr>
            <a:spAutoFit/>
          </a:bodyPr>
          <a:lstStyle/>
          <a:p>
            <a:pPr>
              <a:lnSpc>
                <a:spcPct val="107000"/>
              </a:lnSpc>
              <a:spcAft>
                <a:spcPts val="0"/>
              </a:spcAft>
              <a:tabLst>
                <a:tab pos="1386840" algn="l"/>
              </a:tabLst>
            </a:pPr>
            <a:r>
              <a:rPr lang="en-US" sz="2800" b="1" dirty="0">
                <a:latin typeface="Times New Roman" panose="02020603050405020304" pitchFamily="18" charset="0"/>
                <a:ea typeface="MS Mincho"/>
              </a:rPr>
              <a:t>II. </a:t>
            </a:r>
            <a:r>
              <a:rPr lang="en-US" sz="2800" b="1" dirty="0" err="1" smtClean="0">
                <a:latin typeface="Times New Roman" panose="02020603050405020304" pitchFamily="18" charset="0"/>
                <a:ea typeface="MS Mincho"/>
              </a:rPr>
              <a:t>Tìm</a:t>
            </a:r>
            <a:r>
              <a:rPr lang="en-US" sz="2800" b="1" dirty="0" smtClean="0">
                <a:latin typeface="Times New Roman" panose="02020603050405020304" pitchFamily="18" charset="0"/>
                <a:ea typeface="MS Mincho"/>
              </a:rPr>
              <a:t> </a:t>
            </a:r>
            <a:r>
              <a:rPr lang="en-US" sz="2800" b="1" dirty="0" err="1" smtClean="0">
                <a:latin typeface="Times New Roman" panose="02020603050405020304" pitchFamily="18" charset="0"/>
                <a:ea typeface="MS Mincho"/>
              </a:rPr>
              <a:t>hiểu</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văn</a:t>
            </a:r>
            <a:r>
              <a:rPr lang="en-US" sz="2800" b="1" dirty="0">
                <a:latin typeface="Times New Roman" panose="02020603050405020304" pitchFamily="18" charset="0"/>
                <a:ea typeface="MS Mincho"/>
              </a:rPr>
              <a:t> </a:t>
            </a:r>
            <a:r>
              <a:rPr lang="en-US" sz="2800" b="1" dirty="0" err="1">
                <a:latin typeface="Times New Roman" panose="02020603050405020304" pitchFamily="18" charset="0"/>
                <a:ea typeface="MS Mincho"/>
              </a:rPr>
              <a:t>bản</a:t>
            </a:r>
            <a:r>
              <a:rPr lang="en-US" sz="2800" b="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b="1" dirty="0">
                <a:latin typeface="Times New Roman" panose="02020603050405020304" pitchFamily="18" charset="0"/>
                <a:ea typeface="Calibri" panose="020F0502020204030204" pitchFamily="34" charset="0"/>
              </a:rPr>
              <a:t>1. </a:t>
            </a:r>
            <a:r>
              <a:rPr lang="en-US" sz="2800" b="1" dirty="0" err="1">
                <a:latin typeface="Times New Roman" panose="02020603050405020304" pitchFamily="18" charset="0"/>
                <a:ea typeface="Calibri" panose="020F0502020204030204" pitchFamily="34" charset="0"/>
              </a:rPr>
              <a:t>Nhân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vật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a:t>
            </a:r>
            <a:endParaRPr lang="en-US" sz="2800" dirty="0">
              <a:effectLst/>
              <a:latin typeface="Times New Roman" panose="02020603050405020304" pitchFamily="18" charset="0"/>
              <a:ea typeface="Calibri" panose="020F0502020204030204" pitchFamily="34" charset="0"/>
            </a:endParaRPr>
          </a:p>
        </p:txBody>
      </p:sp>
      <p:sp>
        <p:nvSpPr>
          <p:cNvPr id="7" name="Rectangle 6"/>
          <p:cNvSpPr/>
          <p:nvPr/>
        </p:nvSpPr>
        <p:spPr>
          <a:xfrm>
            <a:off x="421070" y="1980756"/>
            <a:ext cx="5782673" cy="587853"/>
          </a:xfrm>
          <a:prstGeom prst="rect">
            <a:avLst/>
          </a:prstGeom>
        </p:spPr>
        <p:txBody>
          <a:bodyPr wrap="none">
            <a:spAutoFit/>
          </a:bodyPr>
          <a:lstStyle/>
          <a:p>
            <a:pPr marR="30480" algn="just">
              <a:lnSpc>
                <a:spcPct val="115000"/>
              </a:lnSpc>
              <a:spcAft>
                <a:spcPts val="1200"/>
              </a:spcAft>
            </a:pPr>
            <a:r>
              <a:rPr lang="en-US" sz="2800" b="1" dirty="0">
                <a:latin typeface="Times New Roman" panose="02020603050405020304" pitchFamily="18" charset="0"/>
                <a:ea typeface="Calibri" panose="020F0502020204030204" pitchFamily="34" charset="0"/>
              </a:rPr>
              <a:t>a. </a:t>
            </a:r>
            <a:r>
              <a:rPr lang="en-US" sz="2800" b="1" dirty="0" err="1">
                <a:latin typeface="Times New Roman" panose="02020603050405020304" pitchFamily="18" charset="0"/>
                <a:ea typeface="Calibri" panose="020F0502020204030204" pitchFamily="34" charset="0"/>
              </a:rPr>
              <a:t>Đặc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điểm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tính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609600" y="2558863"/>
            <a:ext cx="10858500" cy="1815882"/>
          </a:xfrm>
          <a:prstGeom prst="rect">
            <a:avLst/>
          </a:prstGeom>
        </p:spPr>
        <p:txBody>
          <a:bodyPr>
            <a:spAutoFit/>
          </a:bodyPr>
          <a:lstStyle/>
          <a:p>
            <a:pPr>
              <a:spcAft>
                <a:spcPts val="0"/>
              </a:spcAft>
            </a:pP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huống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vi-VN" sz="2800" dirty="0">
                <a:latin typeface="Times New Roman" panose="02020603050405020304" pitchFamily="18" charset="0"/>
                <a:ea typeface="Calibri" panose="020F0502020204030204" pitchFamily="34" charset="0"/>
              </a:rPr>
              <a:t>Trong bữa tiệc kén chọn phò mã, công chúa đã giễu cợt, nhạo báng và chê bai tất cả mọi người, chẳng tha một ai.</a:t>
            </a:r>
            <a:endParaRPr lang="en-US" sz="2800" dirty="0">
              <a:effectLst/>
              <a:latin typeface="Times New Roman" panose="02020603050405020304" pitchFamily="18" charset="0"/>
              <a:ea typeface="Calibri" panose="020F0502020204030204" pitchFamily="34" charset="0"/>
            </a:endParaRPr>
          </a:p>
        </p:txBody>
      </p:sp>
      <p:sp>
        <p:nvSpPr>
          <p:cNvPr id="12" name="Round Same Side Corner Rectangle 11"/>
          <p:cNvSpPr/>
          <p:nvPr/>
        </p:nvSpPr>
        <p:spPr>
          <a:xfrm>
            <a:off x="41846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400" i="1" dirty="0">
                <a:latin typeface="Times New Roman" panose="02020603050405020304" pitchFamily="18" charset="0"/>
                <a:ea typeface="Calibri" panose="020F0502020204030204" pitchFamily="34" charset="0"/>
              </a:rPr>
              <a:t>Người thì nàng cho là quá mập, đặt tên là “thùng tô-nô”</a:t>
            </a:r>
            <a:endParaRPr lang="en-US" sz="2400" dirty="0">
              <a:effectLst/>
              <a:latin typeface="Times New Roman" panose="02020603050405020304" pitchFamily="18" charset="0"/>
              <a:ea typeface="Calibri" panose="020F0502020204030204" pitchFamily="34" charset="0"/>
            </a:endParaRPr>
          </a:p>
        </p:txBody>
      </p:sp>
      <p:sp>
        <p:nvSpPr>
          <p:cNvPr id="24" name="Round Same Side Corner Rectangle 23"/>
          <p:cNvSpPr/>
          <p:nvPr/>
        </p:nvSpPr>
        <p:spPr>
          <a:xfrm>
            <a:off x="205015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mảnh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khảnh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thì</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mảnh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khảnh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thì</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gió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thổi</a:t>
            </a:r>
            <a:r>
              <a:rPr lang="en-US" sz="2000" i="1" dirty="0">
                <a:latin typeface="Times New Roman" panose="02020603050405020304" pitchFamily="18" charset="0"/>
                <a:ea typeface="Times New Roman" panose="02020603050405020304" pitchFamily="18" charset="0"/>
              </a:rPr>
              <a:t> bay”.</a:t>
            </a:r>
            <a:endParaRPr lang="en-US" sz="2000" dirty="0"/>
          </a:p>
        </p:txBody>
      </p:sp>
      <p:sp>
        <p:nvSpPr>
          <p:cNvPr id="30" name="Round Same Side Corner Rectangle 29"/>
          <p:cNvSpPr/>
          <p:nvPr/>
        </p:nvSpPr>
        <p:spPr>
          <a:xfrm>
            <a:off x="368184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400" i="1" dirty="0">
                <a:latin typeface="Times New Roman" panose="02020603050405020304" pitchFamily="18" charset="0"/>
                <a:ea typeface="Calibri" panose="020F0502020204030204" pitchFamily="34" charset="0"/>
              </a:rPr>
              <a:t>Người lùn thì nàng chê “lùn lại mập thì vụng về lắm”.</a:t>
            </a:r>
            <a:endParaRPr lang="en-US" sz="2400" dirty="0">
              <a:effectLst/>
              <a:latin typeface="Times New Roman" panose="02020603050405020304" pitchFamily="18" charset="0"/>
              <a:ea typeface="Calibri" panose="020F0502020204030204" pitchFamily="34" charset="0"/>
            </a:endParaRPr>
          </a:p>
        </p:txBody>
      </p:sp>
      <p:sp>
        <p:nvSpPr>
          <p:cNvPr id="33" name="Round Same Side Corner Rectangle 32"/>
          <p:cNvSpPr/>
          <p:nvPr/>
        </p:nvSpPr>
        <p:spPr>
          <a:xfrm>
            <a:off x="531353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xao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bị</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đặt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nhợt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nhạt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chết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đuối</a:t>
            </a:r>
            <a:r>
              <a:rPr lang="en-US" sz="2000" i="1" dirty="0">
                <a:latin typeface="Times New Roman" panose="02020603050405020304" pitchFamily="18" charset="0"/>
                <a:ea typeface="Times New Roman" panose="02020603050405020304" pitchFamily="18" charset="0"/>
              </a:rPr>
              <a:t>”.</a:t>
            </a:r>
            <a:endParaRPr lang="en-US" sz="2000" dirty="0"/>
          </a:p>
        </p:txBody>
      </p:sp>
      <p:sp>
        <p:nvSpPr>
          <p:cNvPr id="34" name="Round Same Side Corner Rectangle 33"/>
          <p:cNvSpPr/>
          <p:nvPr/>
        </p:nvSpPr>
        <p:spPr>
          <a:xfrm>
            <a:off x="694522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400" i="1" dirty="0">
                <a:latin typeface="Times New Roman" panose="02020603050405020304" pitchFamily="18" charset="0"/>
                <a:ea typeface="Calibri" panose="020F0502020204030204" pitchFamily="34" charset="0"/>
              </a:rPr>
              <a:t>Người mặt đỏ như gấc, nàng gọi Xung đồng đỏ.</a:t>
            </a:r>
            <a:endParaRPr lang="en-US" sz="2400" dirty="0">
              <a:effectLst/>
              <a:latin typeface="Times New Roman" panose="02020603050405020304" pitchFamily="18" charset="0"/>
              <a:ea typeface="Calibri" panose="020F0502020204030204" pitchFamily="34" charset="0"/>
            </a:endParaRPr>
          </a:p>
        </p:txBody>
      </p:sp>
      <p:sp>
        <p:nvSpPr>
          <p:cNvPr id="35" name="Round Same Side Corner Rectangle 34"/>
          <p:cNvSpPr/>
          <p:nvPr/>
        </p:nvSpPr>
        <p:spPr>
          <a:xfrm>
            <a:off x="8576918"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latin typeface="Times New Roman" panose="02020603050405020304" pitchFamily="18" charset="0"/>
                <a:ea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hơi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chê</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rPr>
              <a:t> non </a:t>
            </a:r>
            <a:r>
              <a:rPr lang="en-US" sz="2000" i="1" dirty="0" err="1">
                <a:latin typeface="Times New Roman" panose="02020603050405020304" pitchFamily="18" charset="0"/>
                <a:ea typeface="Times New Roman" panose="02020603050405020304" pitchFamily="18" charset="0"/>
              </a:rPr>
              <a:t>sấy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lò</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cong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cớn</a:t>
            </a:r>
            <a:r>
              <a:rPr lang="en-US" sz="2000" i="1" dirty="0">
                <a:latin typeface="Times New Roman" panose="02020603050405020304" pitchFamily="18" charset="0"/>
                <a:ea typeface="Times New Roman" panose="02020603050405020304" pitchFamily="18" charset="0"/>
              </a:rPr>
              <a:t>".</a:t>
            </a:r>
            <a:endParaRPr lang="en-US" sz="2000" dirty="0"/>
          </a:p>
        </p:txBody>
      </p:sp>
      <p:sp>
        <p:nvSpPr>
          <p:cNvPr id="36" name="Round Same Side Corner Rectangle 35"/>
          <p:cNvSpPr/>
          <p:nvPr/>
        </p:nvSpPr>
        <p:spPr>
          <a:xfrm>
            <a:off x="10208610" y="3692206"/>
            <a:ext cx="1506505" cy="2518094"/>
          </a:xfrm>
          <a:prstGeom prst="round2Same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i="1" dirty="0">
                <a:latin typeface="Times New Roman" panose="02020603050405020304" pitchFamily="18" charset="0"/>
                <a:ea typeface="Calibri" panose="020F0502020204030204" pitchFamily="34" charset="0"/>
              </a:rPr>
              <a:t>Người có cái cằm hơi cong chẳng khác gì chim chích chòe, nàng khiến người đó bị gọi là Vua chích chòe.</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062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ircle(in)">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circle(in)">
                                      <p:cBhvr>
                                        <p:cTn id="4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24" grpId="0" animBg="1"/>
      <p:bldP spid="30" grpId="0" animBg="1"/>
      <p:bldP spid="33" grpId="0" animBg="1"/>
      <p:bldP spid="34" grpId="0" animBg="1"/>
      <p:bldP spid="35" grpId="0" animBg="1"/>
      <p:bldP spid="3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15165" y="1082561"/>
            <a:ext cx="6096000" cy="104887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pic>
        <p:nvPicPr>
          <p:cNvPr id="47" name="Picture 46"/>
          <p:cNvPicPr>
            <a:picLocks noChangeAspect="1"/>
          </p:cNvPicPr>
          <p:nvPr/>
        </p:nvPicPr>
        <p:blipFill>
          <a:blip r:embed="rId8"/>
          <a:srcRect l="9399" t="7435" r="46932"/>
          <a:stretch>
            <a:fillRect/>
          </a:stretch>
        </p:blipFill>
        <p:spPr>
          <a:xfrm>
            <a:off x="7615645" y="1943097"/>
            <a:ext cx="3038483" cy="3622880"/>
          </a:xfrm>
          <a:custGeom>
            <a:avLst/>
            <a:gdLst>
              <a:gd name="connsiteX0" fmla="*/ 1385888 w 3038483"/>
              <a:gd name="connsiteY0" fmla="*/ 0 h 3622880"/>
              <a:gd name="connsiteX1" fmla="*/ 1514475 w 3038483"/>
              <a:gd name="connsiteY1" fmla="*/ 14287 h 3622880"/>
              <a:gd name="connsiteX2" fmla="*/ 1571625 w 3038483"/>
              <a:gd name="connsiteY2" fmla="*/ 28575 h 3622880"/>
              <a:gd name="connsiteX3" fmla="*/ 1614488 w 3038483"/>
              <a:gd name="connsiteY3" fmla="*/ 42862 h 3622880"/>
              <a:gd name="connsiteX4" fmla="*/ 1843088 w 3038483"/>
              <a:gd name="connsiteY4" fmla="*/ 57150 h 3622880"/>
              <a:gd name="connsiteX5" fmla="*/ 1885950 w 3038483"/>
              <a:gd name="connsiteY5" fmla="*/ 71437 h 3622880"/>
              <a:gd name="connsiteX6" fmla="*/ 1971675 w 3038483"/>
              <a:gd name="connsiteY6" fmla="*/ 128587 h 3622880"/>
              <a:gd name="connsiteX7" fmla="*/ 2028825 w 3038483"/>
              <a:gd name="connsiteY7" fmla="*/ 214312 h 3622880"/>
              <a:gd name="connsiteX8" fmla="*/ 2057400 w 3038483"/>
              <a:gd name="connsiteY8" fmla="*/ 257175 h 3622880"/>
              <a:gd name="connsiteX9" fmla="*/ 2085975 w 3038483"/>
              <a:gd name="connsiteY9" fmla="*/ 342900 h 3622880"/>
              <a:gd name="connsiteX10" fmla="*/ 2100263 w 3038483"/>
              <a:gd name="connsiteY10" fmla="*/ 400050 h 3622880"/>
              <a:gd name="connsiteX11" fmla="*/ 2128838 w 3038483"/>
              <a:gd name="connsiteY11" fmla="*/ 485775 h 3622880"/>
              <a:gd name="connsiteX12" fmla="*/ 2143125 w 3038483"/>
              <a:gd name="connsiteY12" fmla="*/ 528637 h 3622880"/>
              <a:gd name="connsiteX13" fmla="*/ 2157413 w 3038483"/>
              <a:gd name="connsiteY13" fmla="*/ 571500 h 3622880"/>
              <a:gd name="connsiteX14" fmla="*/ 2171700 w 3038483"/>
              <a:gd name="connsiteY14" fmla="*/ 671512 h 3622880"/>
              <a:gd name="connsiteX15" fmla="*/ 2200275 w 3038483"/>
              <a:gd name="connsiteY15" fmla="*/ 814387 h 3622880"/>
              <a:gd name="connsiteX16" fmla="*/ 2243138 w 3038483"/>
              <a:gd name="connsiteY16" fmla="*/ 1114425 h 3622880"/>
              <a:gd name="connsiteX17" fmla="*/ 2300288 w 3038483"/>
              <a:gd name="connsiteY17" fmla="*/ 1200150 h 3622880"/>
              <a:gd name="connsiteX18" fmla="*/ 2328863 w 3038483"/>
              <a:gd name="connsiteY18" fmla="*/ 1243012 h 3622880"/>
              <a:gd name="connsiteX19" fmla="*/ 2343150 w 3038483"/>
              <a:gd name="connsiteY19" fmla="*/ 1285875 h 3622880"/>
              <a:gd name="connsiteX20" fmla="*/ 2371725 w 3038483"/>
              <a:gd name="connsiteY20" fmla="*/ 1328737 h 3622880"/>
              <a:gd name="connsiteX21" fmla="*/ 2400300 w 3038483"/>
              <a:gd name="connsiteY21" fmla="*/ 1500187 h 3622880"/>
              <a:gd name="connsiteX22" fmla="*/ 2457450 w 3038483"/>
              <a:gd name="connsiteY22" fmla="*/ 1585912 h 3622880"/>
              <a:gd name="connsiteX23" fmla="*/ 2486025 w 3038483"/>
              <a:gd name="connsiteY23" fmla="*/ 1628775 h 3622880"/>
              <a:gd name="connsiteX24" fmla="*/ 2526914 w 3038483"/>
              <a:gd name="connsiteY24" fmla="*/ 1655896 h 3622880"/>
              <a:gd name="connsiteX25" fmla="*/ 2536152 w 3038483"/>
              <a:gd name="connsiteY25" fmla="*/ 1661916 h 3622880"/>
              <a:gd name="connsiteX26" fmla="*/ 2524445 w 3038483"/>
              <a:gd name="connsiteY26" fmla="*/ 1654656 h 3622880"/>
              <a:gd name="connsiteX27" fmla="*/ 2571750 w 3038483"/>
              <a:gd name="connsiteY27" fmla="*/ 1700212 h 3622880"/>
              <a:gd name="connsiteX28" fmla="*/ 2657475 w 3038483"/>
              <a:gd name="connsiteY28" fmla="*/ 1757362 h 3622880"/>
              <a:gd name="connsiteX29" fmla="*/ 2700338 w 3038483"/>
              <a:gd name="connsiteY29" fmla="*/ 1914525 h 3622880"/>
              <a:gd name="connsiteX30" fmla="*/ 2671763 w 3038483"/>
              <a:gd name="connsiteY30" fmla="*/ 2000250 h 3622880"/>
              <a:gd name="connsiteX31" fmla="*/ 2657475 w 3038483"/>
              <a:gd name="connsiteY31" fmla="*/ 2043112 h 3622880"/>
              <a:gd name="connsiteX32" fmla="*/ 2657475 w 3038483"/>
              <a:gd name="connsiteY32" fmla="*/ 2371725 h 3622880"/>
              <a:gd name="connsiteX33" fmla="*/ 2643188 w 3038483"/>
              <a:gd name="connsiteY33" fmla="*/ 2414587 h 3622880"/>
              <a:gd name="connsiteX34" fmla="*/ 2628900 w 3038483"/>
              <a:gd name="connsiteY34" fmla="*/ 2471737 h 3622880"/>
              <a:gd name="connsiteX35" fmla="*/ 2671763 w 3038483"/>
              <a:gd name="connsiteY35" fmla="*/ 2857500 h 3622880"/>
              <a:gd name="connsiteX36" fmla="*/ 2728913 w 3038483"/>
              <a:gd name="connsiteY36" fmla="*/ 2943225 h 3622880"/>
              <a:gd name="connsiteX37" fmla="*/ 2771775 w 3038483"/>
              <a:gd name="connsiteY37" fmla="*/ 2971800 h 3622880"/>
              <a:gd name="connsiteX38" fmla="*/ 2800350 w 3038483"/>
              <a:gd name="connsiteY38" fmla="*/ 3071812 h 3622880"/>
              <a:gd name="connsiteX39" fmla="*/ 2814638 w 3038483"/>
              <a:gd name="connsiteY39" fmla="*/ 3114675 h 3622880"/>
              <a:gd name="connsiteX40" fmla="*/ 2828925 w 3038483"/>
              <a:gd name="connsiteY40" fmla="*/ 3171825 h 3622880"/>
              <a:gd name="connsiteX41" fmla="*/ 2857500 w 3038483"/>
              <a:gd name="connsiteY41" fmla="*/ 3257550 h 3622880"/>
              <a:gd name="connsiteX42" fmla="*/ 2886075 w 3038483"/>
              <a:gd name="connsiteY42" fmla="*/ 3300412 h 3622880"/>
              <a:gd name="connsiteX43" fmla="*/ 2914650 w 3038483"/>
              <a:gd name="connsiteY43" fmla="*/ 3386137 h 3622880"/>
              <a:gd name="connsiteX44" fmla="*/ 2937578 w 3038483"/>
              <a:gd name="connsiteY44" fmla="*/ 3420237 h 3622880"/>
              <a:gd name="connsiteX45" fmla="*/ 2947188 w 3038483"/>
              <a:gd name="connsiteY45" fmla="*/ 3434154 h 3622880"/>
              <a:gd name="connsiteX46" fmla="*/ 2944609 w 3038483"/>
              <a:gd name="connsiteY46" fmla="*/ 3430700 h 3622880"/>
              <a:gd name="connsiteX47" fmla="*/ 2957513 w 3038483"/>
              <a:gd name="connsiteY47" fmla="*/ 3471862 h 3622880"/>
              <a:gd name="connsiteX48" fmla="*/ 2986088 w 3038483"/>
              <a:gd name="connsiteY48" fmla="*/ 3514725 h 3622880"/>
              <a:gd name="connsiteX49" fmla="*/ 3000375 w 3038483"/>
              <a:gd name="connsiteY49" fmla="*/ 3557587 h 3622880"/>
              <a:gd name="connsiteX50" fmla="*/ 3028950 w 3038483"/>
              <a:gd name="connsiteY50" fmla="*/ 3600450 h 3622880"/>
              <a:gd name="connsiteX51" fmla="*/ 3038483 w 3038483"/>
              <a:gd name="connsiteY51" fmla="*/ 3622880 h 3622880"/>
              <a:gd name="connsiteX52" fmla="*/ 455431 w 3038483"/>
              <a:gd name="connsiteY52" fmla="*/ 3622880 h 3622880"/>
              <a:gd name="connsiteX53" fmla="*/ 451940 w 3038483"/>
              <a:gd name="connsiteY53" fmla="*/ 3593491 h 3622880"/>
              <a:gd name="connsiteX54" fmla="*/ 471488 w 3038483"/>
              <a:gd name="connsiteY54" fmla="*/ 3457575 h 3622880"/>
              <a:gd name="connsiteX55" fmla="*/ 500063 w 3038483"/>
              <a:gd name="connsiteY55" fmla="*/ 3357562 h 3622880"/>
              <a:gd name="connsiteX56" fmla="*/ 528638 w 3038483"/>
              <a:gd name="connsiteY56" fmla="*/ 3228975 h 3622880"/>
              <a:gd name="connsiteX57" fmla="*/ 571500 w 3038483"/>
              <a:gd name="connsiteY57" fmla="*/ 3114675 h 3622880"/>
              <a:gd name="connsiteX58" fmla="*/ 600075 w 3038483"/>
              <a:gd name="connsiteY58" fmla="*/ 3028950 h 3622880"/>
              <a:gd name="connsiteX59" fmla="*/ 642938 w 3038483"/>
              <a:gd name="connsiteY59" fmla="*/ 2943225 h 3622880"/>
              <a:gd name="connsiteX60" fmla="*/ 685800 w 3038483"/>
              <a:gd name="connsiteY60" fmla="*/ 2914650 h 3622880"/>
              <a:gd name="connsiteX61" fmla="*/ 785813 w 3038483"/>
              <a:gd name="connsiteY61" fmla="*/ 2786062 h 3622880"/>
              <a:gd name="connsiteX62" fmla="*/ 814388 w 3038483"/>
              <a:gd name="connsiteY62" fmla="*/ 2743200 h 3622880"/>
              <a:gd name="connsiteX63" fmla="*/ 842963 w 3038483"/>
              <a:gd name="connsiteY63" fmla="*/ 2700337 h 3622880"/>
              <a:gd name="connsiteX64" fmla="*/ 871538 w 3038483"/>
              <a:gd name="connsiteY64" fmla="*/ 2657475 h 3622880"/>
              <a:gd name="connsiteX65" fmla="*/ 885309 w 3038483"/>
              <a:gd name="connsiteY65" fmla="*/ 2615729 h 3622880"/>
              <a:gd name="connsiteX66" fmla="*/ 888065 w 3038483"/>
              <a:gd name="connsiteY66" fmla="*/ 2607058 h 3622880"/>
              <a:gd name="connsiteX67" fmla="*/ 884812 w 3038483"/>
              <a:gd name="connsiteY67" fmla="*/ 2618309 h 3622880"/>
              <a:gd name="connsiteX68" fmla="*/ 914400 w 3038483"/>
              <a:gd name="connsiteY68" fmla="*/ 2571750 h 3622880"/>
              <a:gd name="connsiteX69" fmla="*/ 942975 w 3038483"/>
              <a:gd name="connsiteY69" fmla="*/ 2486025 h 3622880"/>
              <a:gd name="connsiteX70" fmla="*/ 957263 w 3038483"/>
              <a:gd name="connsiteY70" fmla="*/ 2443162 h 3622880"/>
              <a:gd name="connsiteX71" fmla="*/ 985838 w 3038483"/>
              <a:gd name="connsiteY71" fmla="*/ 2343150 h 3622880"/>
              <a:gd name="connsiteX72" fmla="*/ 971550 w 3038483"/>
              <a:gd name="connsiteY72" fmla="*/ 2214562 h 3622880"/>
              <a:gd name="connsiteX73" fmla="*/ 885825 w 3038483"/>
              <a:gd name="connsiteY73" fmla="*/ 2185987 h 3622880"/>
              <a:gd name="connsiteX74" fmla="*/ 800100 w 3038483"/>
              <a:gd name="connsiteY74" fmla="*/ 2157412 h 3622880"/>
              <a:gd name="connsiteX75" fmla="*/ 714375 w 3038483"/>
              <a:gd name="connsiteY75" fmla="*/ 2128837 h 3622880"/>
              <a:gd name="connsiteX76" fmla="*/ 700088 w 3038483"/>
              <a:gd name="connsiteY76" fmla="*/ 2085975 h 3622880"/>
              <a:gd name="connsiteX77" fmla="*/ 671513 w 3038483"/>
              <a:gd name="connsiteY77" fmla="*/ 2028825 h 3622880"/>
              <a:gd name="connsiteX78" fmla="*/ 657225 w 3038483"/>
              <a:gd name="connsiteY78" fmla="*/ 1957387 h 3622880"/>
              <a:gd name="connsiteX79" fmla="*/ 642938 w 3038483"/>
              <a:gd name="connsiteY79" fmla="*/ 1914525 h 3622880"/>
              <a:gd name="connsiteX80" fmla="*/ 585788 w 3038483"/>
              <a:gd name="connsiteY80" fmla="*/ 1928812 h 3622880"/>
              <a:gd name="connsiteX81" fmla="*/ 542925 w 3038483"/>
              <a:gd name="connsiteY81" fmla="*/ 1943100 h 3622880"/>
              <a:gd name="connsiteX82" fmla="*/ 457200 w 3038483"/>
              <a:gd name="connsiteY82" fmla="*/ 1957387 h 3622880"/>
              <a:gd name="connsiteX83" fmla="*/ 385763 w 3038483"/>
              <a:gd name="connsiteY83" fmla="*/ 1971675 h 3622880"/>
              <a:gd name="connsiteX84" fmla="*/ 14288 w 3038483"/>
              <a:gd name="connsiteY84" fmla="*/ 1914525 h 3622880"/>
              <a:gd name="connsiteX85" fmla="*/ 0 w 3038483"/>
              <a:gd name="connsiteY85" fmla="*/ 1843087 h 3622880"/>
              <a:gd name="connsiteX86" fmla="*/ 2835 w 3038483"/>
              <a:gd name="connsiteY86" fmla="*/ 1795788 h 3622880"/>
              <a:gd name="connsiteX87" fmla="*/ 117533 w 3038483"/>
              <a:gd name="connsiteY87" fmla="*/ 1616261 h 3622880"/>
              <a:gd name="connsiteX88" fmla="*/ 200025 w 3038483"/>
              <a:gd name="connsiteY88" fmla="*/ 1557337 h 3622880"/>
              <a:gd name="connsiteX89" fmla="*/ 228600 w 3038483"/>
              <a:gd name="connsiteY89" fmla="*/ 1514475 h 3622880"/>
              <a:gd name="connsiteX90" fmla="*/ 271463 w 3038483"/>
              <a:gd name="connsiteY90" fmla="*/ 1485900 h 3622880"/>
              <a:gd name="connsiteX91" fmla="*/ 328613 w 3038483"/>
              <a:gd name="connsiteY91" fmla="*/ 1400175 h 3622880"/>
              <a:gd name="connsiteX92" fmla="*/ 357188 w 3038483"/>
              <a:gd name="connsiteY92" fmla="*/ 1314450 h 3622880"/>
              <a:gd name="connsiteX93" fmla="*/ 428625 w 3038483"/>
              <a:gd name="connsiteY93" fmla="*/ 1185862 h 3622880"/>
              <a:gd name="connsiteX94" fmla="*/ 471488 w 3038483"/>
              <a:gd name="connsiteY94" fmla="*/ 1171575 h 3622880"/>
              <a:gd name="connsiteX95" fmla="*/ 557213 w 3038483"/>
              <a:gd name="connsiteY95" fmla="*/ 1100137 h 3622880"/>
              <a:gd name="connsiteX96" fmla="*/ 642938 w 3038483"/>
              <a:gd name="connsiteY96" fmla="*/ 1071562 h 3622880"/>
              <a:gd name="connsiteX97" fmla="*/ 728663 w 3038483"/>
              <a:gd name="connsiteY97" fmla="*/ 1014412 h 3622880"/>
              <a:gd name="connsiteX98" fmla="*/ 757238 w 3038483"/>
              <a:gd name="connsiteY98" fmla="*/ 971550 h 3622880"/>
              <a:gd name="connsiteX99" fmla="*/ 771525 w 3038483"/>
              <a:gd name="connsiteY99" fmla="*/ 814387 h 3622880"/>
              <a:gd name="connsiteX100" fmla="*/ 785813 w 3038483"/>
              <a:gd name="connsiteY100" fmla="*/ 700087 h 3622880"/>
              <a:gd name="connsiteX101" fmla="*/ 828675 w 3038483"/>
              <a:gd name="connsiteY101" fmla="*/ 557212 h 3622880"/>
              <a:gd name="connsiteX102" fmla="*/ 871538 w 3038483"/>
              <a:gd name="connsiteY102" fmla="*/ 371475 h 3622880"/>
              <a:gd name="connsiteX103" fmla="*/ 928688 w 3038483"/>
              <a:gd name="connsiteY103" fmla="*/ 285750 h 3622880"/>
              <a:gd name="connsiteX104" fmla="*/ 1000125 w 3038483"/>
              <a:gd name="connsiteY104" fmla="*/ 200025 h 3622880"/>
              <a:gd name="connsiteX105" fmla="*/ 1042988 w 3038483"/>
              <a:gd name="connsiteY105" fmla="*/ 171450 h 3622880"/>
              <a:gd name="connsiteX106" fmla="*/ 1085560 w 3038483"/>
              <a:gd name="connsiteY106" fmla="*/ 128711 h 3622880"/>
              <a:gd name="connsiteX107" fmla="*/ 1079001 w 3038483"/>
              <a:gd name="connsiteY107" fmla="*/ 132239 h 3622880"/>
              <a:gd name="connsiteX108" fmla="*/ 1090759 w 3038483"/>
              <a:gd name="connsiteY108" fmla="*/ 124714 h 3622880"/>
              <a:gd name="connsiteX109" fmla="*/ 1171575 w 3038483"/>
              <a:gd name="connsiteY109" fmla="*/ 71437 h 3622880"/>
              <a:gd name="connsiteX110" fmla="*/ 1214438 w 3038483"/>
              <a:gd name="connsiteY110" fmla="*/ 42862 h 3622880"/>
              <a:gd name="connsiteX111" fmla="*/ 1385888 w 3038483"/>
              <a:gd name="connsiteY111" fmla="*/ 0 h 362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038483" h="3622880">
                <a:moveTo>
                  <a:pt x="1385888" y="0"/>
                </a:moveTo>
                <a:cubicBezTo>
                  <a:pt x="1428750" y="4762"/>
                  <a:pt x="1471850" y="7729"/>
                  <a:pt x="1514475" y="14287"/>
                </a:cubicBezTo>
                <a:cubicBezTo>
                  <a:pt x="1533883" y="17273"/>
                  <a:pt x="1552744" y="23181"/>
                  <a:pt x="1571625" y="28575"/>
                </a:cubicBezTo>
                <a:cubicBezTo>
                  <a:pt x="1586106" y="32712"/>
                  <a:pt x="1599510" y="41285"/>
                  <a:pt x="1614488" y="42862"/>
                </a:cubicBezTo>
                <a:cubicBezTo>
                  <a:pt x="1690417" y="50855"/>
                  <a:pt x="1766888" y="52387"/>
                  <a:pt x="1843088" y="57150"/>
                </a:cubicBezTo>
                <a:cubicBezTo>
                  <a:pt x="1857375" y="61912"/>
                  <a:pt x="1872785" y="64123"/>
                  <a:pt x="1885950" y="71437"/>
                </a:cubicBezTo>
                <a:cubicBezTo>
                  <a:pt x="1915971" y="88115"/>
                  <a:pt x="1971675" y="128587"/>
                  <a:pt x="1971675" y="128587"/>
                </a:cubicBezTo>
                <a:lnTo>
                  <a:pt x="2028825" y="214312"/>
                </a:lnTo>
                <a:cubicBezTo>
                  <a:pt x="2038350" y="228600"/>
                  <a:pt x="2051970" y="240885"/>
                  <a:pt x="2057400" y="257175"/>
                </a:cubicBezTo>
                <a:cubicBezTo>
                  <a:pt x="2066925" y="285750"/>
                  <a:pt x="2078669" y="313679"/>
                  <a:pt x="2085975" y="342900"/>
                </a:cubicBezTo>
                <a:cubicBezTo>
                  <a:pt x="2090738" y="361950"/>
                  <a:pt x="2094620" y="381242"/>
                  <a:pt x="2100263" y="400050"/>
                </a:cubicBezTo>
                <a:cubicBezTo>
                  <a:pt x="2108918" y="428900"/>
                  <a:pt x="2119313" y="457200"/>
                  <a:pt x="2128838" y="485775"/>
                </a:cubicBezTo>
                <a:lnTo>
                  <a:pt x="2143125" y="528637"/>
                </a:lnTo>
                <a:lnTo>
                  <a:pt x="2157413" y="571500"/>
                </a:lnTo>
                <a:cubicBezTo>
                  <a:pt x="2162175" y="604837"/>
                  <a:pt x="2165848" y="638349"/>
                  <a:pt x="2171700" y="671512"/>
                </a:cubicBezTo>
                <a:cubicBezTo>
                  <a:pt x="2180140" y="719341"/>
                  <a:pt x="2200275" y="814387"/>
                  <a:pt x="2200275" y="814387"/>
                </a:cubicBezTo>
                <a:cubicBezTo>
                  <a:pt x="2202576" y="844299"/>
                  <a:pt x="2208989" y="1063201"/>
                  <a:pt x="2243138" y="1114425"/>
                </a:cubicBezTo>
                <a:lnTo>
                  <a:pt x="2300288" y="1200150"/>
                </a:lnTo>
                <a:lnTo>
                  <a:pt x="2328863" y="1243012"/>
                </a:lnTo>
                <a:cubicBezTo>
                  <a:pt x="2333625" y="1257300"/>
                  <a:pt x="2336415" y="1272404"/>
                  <a:pt x="2343150" y="1285875"/>
                </a:cubicBezTo>
                <a:cubicBezTo>
                  <a:pt x="2350829" y="1301234"/>
                  <a:pt x="2367207" y="1312171"/>
                  <a:pt x="2371725" y="1328737"/>
                </a:cubicBezTo>
                <a:cubicBezTo>
                  <a:pt x="2376549" y="1346425"/>
                  <a:pt x="2382786" y="1465159"/>
                  <a:pt x="2400300" y="1500187"/>
                </a:cubicBezTo>
                <a:cubicBezTo>
                  <a:pt x="2415659" y="1530904"/>
                  <a:pt x="2438400" y="1557337"/>
                  <a:pt x="2457450" y="1585912"/>
                </a:cubicBezTo>
                <a:cubicBezTo>
                  <a:pt x="2466975" y="1600200"/>
                  <a:pt x="2471737" y="1619250"/>
                  <a:pt x="2486025" y="1628775"/>
                </a:cubicBezTo>
                <a:cubicBezTo>
                  <a:pt x="2505170" y="1641538"/>
                  <a:pt x="2518290" y="1650222"/>
                  <a:pt x="2526914" y="1655896"/>
                </a:cubicBezTo>
                <a:lnTo>
                  <a:pt x="2536152" y="1661916"/>
                </a:lnTo>
                <a:lnTo>
                  <a:pt x="2524445" y="1654656"/>
                </a:lnTo>
                <a:cubicBezTo>
                  <a:pt x="2506106" y="1643710"/>
                  <a:pt x="2489247" y="1636043"/>
                  <a:pt x="2571750" y="1700212"/>
                </a:cubicBezTo>
                <a:cubicBezTo>
                  <a:pt x="2598859" y="1721296"/>
                  <a:pt x="2657475" y="1757362"/>
                  <a:pt x="2657475" y="1757362"/>
                </a:cubicBezTo>
                <a:cubicBezTo>
                  <a:pt x="2720423" y="1851783"/>
                  <a:pt x="2726786" y="1817549"/>
                  <a:pt x="2700338" y="1914525"/>
                </a:cubicBezTo>
                <a:cubicBezTo>
                  <a:pt x="2692413" y="1943584"/>
                  <a:pt x="2681288" y="1971675"/>
                  <a:pt x="2671763" y="2000250"/>
                </a:cubicBezTo>
                <a:lnTo>
                  <a:pt x="2657475" y="2043112"/>
                </a:lnTo>
                <a:cubicBezTo>
                  <a:pt x="2674097" y="2209327"/>
                  <a:pt x="2680422" y="2188147"/>
                  <a:pt x="2657475" y="2371725"/>
                </a:cubicBezTo>
                <a:cubicBezTo>
                  <a:pt x="2655607" y="2386669"/>
                  <a:pt x="2647325" y="2400106"/>
                  <a:pt x="2643188" y="2414587"/>
                </a:cubicBezTo>
                <a:cubicBezTo>
                  <a:pt x="2637793" y="2433468"/>
                  <a:pt x="2633663" y="2452687"/>
                  <a:pt x="2628900" y="2471737"/>
                </a:cubicBezTo>
                <a:cubicBezTo>
                  <a:pt x="2629217" y="2478397"/>
                  <a:pt x="2616159" y="2774094"/>
                  <a:pt x="2671763" y="2857500"/>
                </a:cubicBezTo>
                <a:cubicBezTo>
                  <a:pt x="2690813" y="2886075"/>
                  <a:pt x="2700338" y="2924175"/>
                  <a:pt x="2728913" y="2943225"/>
                </a:cubicBezTo>
                <a:lnTo>
                  <a:pt x="2771775" y="2971800"/>
                </a:lnTo>
                <a:cubicBezTo>
                  <a:pt x="2806031" y="3074562"/>
                  <a:pt x="2764472" y="2946239"/>
                  <a:pt x="2800350" y="3071812"/>
                </a:cubicBezTo>
                <a:cubicBezTo>
                  <a:pt x="2804487" y="3086293"/>
                  <a:pt x="2810501" y="3100194"/>
                  <a:pt x="2814638" y="3114675"/>
                </a:cubicBezTo>
                <a:cubicBezTo>
                  <a:pt x="2820032" y="3133556"/>
                  <a:pt x="2823283" y="3153017"/>
                  <a:pt x="2828925" y="3171825"/>
                </a:cubicBezTo>
                <a:cubicBezTo>
                  <a:pt x="2837580" y="3200675"/>
                  <a:pt x="2840792" y="3232488"/>
                  <a:pt x="2857500" y="3257550"/>
                </a:cubicBezTo>
                <a:cubicBezTo>
                  <a:pt x="2867025" y="3271837"/>
                  <a:pt x="2879101" y="3284721"/>
                  <a:pt x="2886075" y="3300412"/>
                </a:cubicBezTo>
                <a:cubicBezTo>
                  <a:pt x="2898308" y="3327937"/>
                  <a:pt x="2897942" y="3361075"/>
                  <a:pt x="2914650" y="3386137"/>
                </a:cubicBezTo>
                <a:cubicBezTo>
                  <a:pt x="2924887" y="3401492"/>
                  <a:pt x="2932310" y="3412500"/>
                  <a:pt x="2937578" y="3420237"/>
                </a:cubicBezTo>
                <a:lnTo>
                  <a:pt x="2947188" y="3434154"/>
                </a:lnTo>
                <a:lnTo>
                  <a:pt x="2944609" y="3430700"/>
                </a:lnTo>
                <a:cubicBezTo>
                  <a:pt x="2937694" y="3421988"/>
                  <a:pt x="2927936" y="3412709"/>
                  <a:pt x="2957513" y="3471862"/>
                </a:cubicBezTo>
                <a:cubicBezTo>
                  <a:pt x="2965192" y="3487221"/>
                  <a:pt x="2976563" y="3500437"/>
                  <a:pt x="2986088" y="3514725"/>
                </a:cubicBezTo>
                <a:cubicBezTo>
                  <a:pt x="2990850" y="3529012"/>
                  <a:pt x="2993640" y="3544117"/>
                  <a:pt x="3000375" y="3557587"/>
                </a:cubicBezTo>
                <a:cubicBezTo>
                  <a:pt x="3008054" y="3572946"/>
                  <a:pt x="3021976" y="3584758"/>
                  <a:pt x="3028950" y="3600450"/>
                </a:cubicBezTo>
                <a:lnTo>
                  <a:pt x="3038483" y="3622880"/>
                </a:lnTo>
                <a:lnTo>
                  <a:pt x="455431" y="3622880"/>
                </a:lnTo>
                <a:lnTo>
                  <a:pt x="451940" y="3593491"/>
                </a:lnTo>
                <a:cubicBezTo>
                  <a:pt x="453159" y="3572704"/>
                  <a:pt x="460894" y="3542330"/>
                  <a:pt x="471488" y="3457575"/>
                </a:cubicBezTo>
                <a:cubicBezTo>
                  <a:pt x="478170" y="3404116"/>
                  <a:pt x="488199" y="3405017"/>
                  <a:pt x="500063" y="3357562"/>
                </a:cubicBezTo>
                <a:cubicBezTo>
                  <a:pt x="529536" y="3239668"/>
                  <a:pt x="499294" y="3331679"/>
                  <a:pt x="528638" y="3228975"/>
                </a:cubicBezTo>
                <a:cubicBezTo>
                  <a:pt x="542796" y="3179422"/>
                  <a:pt x="551362" y="3170055"/>
                  <a:pt x="571500" y="3114675"/>
                </a:cubicBezTo>
                <a:cubicBezTo>
                  <a:pt x="581794" y="3086368"/>
                  <a:pt x="590550" y="3057525"/>
                  <a:pt x="600075" y="3028950"/>
                </a:cubicBezTo>
                <a:cubicBezTo>
                  <a:pt x="611695" y="2994089"/>
                  <a:pt x="615241" y="2970922"/>
                  <a:pt x="642938" y="2943225"/>
                </a:cubicBezTo>
                <a:cubicBezTo>
                  <a:pt x="655080" y="2931083"/>
                  <a:pt x="672609" y="2925643"/>
                  <a:pt x="685800" y="2914650"/>
                </a:cubicBezTo>
                <a:cubicBezTo>
                  <a:pt x="736161" y="2872682"/>
                  <a:pt x="745985" y="2845803"/>
                  <a:pt x="785813" y="2786062"/>
                </a:cubicBezTo>
                <a:lnTo>
                  <a:pt x="814388" y="2743200"/>
                </a:lnTo>
                <a:lnTo>
                  <a:pt x="842963" y="2700337"/>
                </a:lnTo>
                <a:lnTo>
                  <a:pt x="871538" y="2657475"/>
                </a:lnTo>
                <a:cubicBezTo>
                  <a:pt x="878051" y="2637937"/>
                  <a:pt x="882451" y="2624540"/>
                  <a:pt x="885309" y="2615729"/>
                </a:cubicBezTo>
                <a:lnTo>
                  <a:pt x="888065" y="2607058"/>
                </a:lnTo>
                <a:lnTo>
                  <a:pt x="884812" y="2618309"/>
                </a:lnTo>
                <a:cubicBezTo>
                  <a:pt x="879784" y="2637187"/>
                  <a:pt x="877475" y="2654833"/>
                  <a:pt x="914400" y="2571750"/>
                </a:cubicBezTo>
                <a:cubicBezTo>
                  <a:pt x="926633" y="2544225"/>
                  <a:pt x="933450" y="2514600"/>
                  <a:pt x="942975" y="2486025"/>
                </a:cubicBezTo>
                <a:cubicBezTo>
                  <a:pt x="947738" y="2471737"/>
                  <a:pt x="953610" y="2457773"/>
                  <a:pt x="957263" y="2443162"/>
                </a:cubicBezTo>
                <a:cubicBezTo>
                  <a:pt x="975203" y="2371401"/>
                  <a:pt x="965340" y="2404640"/>
                  <a:pt x="985838" y="2343150"/>
                </a:cubicBezTo>
                <a:cubicBezTo>
                  <a:pt x="981075" y="2300287"/>
                  <a:pt x="994704" y="2250946"/>
                  <a:pt x="971550" y="2214562"/>
                </a:cubicBezTo>
                <a:cubicBezTo>
                  <a:pt x="955379" y="2189150"/>
                  <a:pt x="914400" y="2195512"/>
                  <a:pt x="885825" y="2185987"/>
                </a:cubicBezTo>
                <a:lnTo>
                  <a:pt x="800100" y="2157412"/>
                </a:lnTo>
                <a:lnTo>
                  <a:pt x="714375" y="2128837"/>
                </a:lnTo>
                <a:cubicBezTo>
                  <a:pt x="709613" y="2114550"/>
                  <a:pt x="706020" y="2099817"/>
                  <a:pt x="700088" y="2085975"/>
                </a:cubicBezTo>
                <a:cubicBezTo>
                  <a:pt x="691698" y="2066399"/>
                  <a:pt x="678248" y="2049031"/>
                  <a:pt x="671513" y="2028825"/>
                </a:cubicBezTo>
                <a:cubicBezTo>
                  <a:pt x="663834" y="2005787"/>
                  <a:pt x="663115" y="1980946"/>
                  <a:pt x="657225" y="1957387"/>
                </a:cubicBezTo>
                <a:cubicBezTo>
                  <a:pt x="653572" y="1942777"/>
                  <a:pt x="647700" y="1928812"/>
                  <a:pt x="642938" y="1914525"/>
                </a:cubicBezTo>
                <a:cubicBezTo>
                  <a:pt x="623888" y="1919287"/>
                  <a:pt x="604669" y="1923418"/>
                  <a:pt x="585788" y="1928812"/>
                </a:cubicBezTo>
                <a:cubicBezTo>
                  <a:pt x="571307" y="1932949"/>
                  <a:pt x="557627" y="1939833"/>
                  <a:pt x="542925" y="1943100"/>
                </a:cubicBezTo>
                <a:cubicBezTo>
                  <a:pt x="514646" y="1949384"/>
                  <a:pt x="485702" y="1952205"/>
                  <a:pt x="457200" y="1957387"/>
                </a:cubicBezTo>
                <a:cubicBezTo>
                  <a:pt x="433308" y="1961731"/>
                  <a:pt x="409575" y="1966912"/>
                  <a:pt x="385763" y="1971675"/>
                </a:cubicBezTo>
                <a:cubicBezTo>
                  <a:pt x="298215" y="1968027"/>
                  <a:pt x="65417" y="2050868"/>
                  <a:pt x="14288" y="1914525"/>
                </a:cubicBezTo>
                <a:cubicBezTo>
                  <a:pt x="5761" y="1891787"/>
                  <a:pt x="4763" y="1866900"/>
                  <a:pt x="0" y="1843087"/>
                </a:cubicBezTo>
                <a:lnTo>
                  <a:pt x="2835" y="1795788"/>
                </a:lnTo>
                <a:lnTo>
                  <a:pt x="117533" y="1616261"/>
                </a:lnTo>
                <a:lnTo>
                  <a:pt x="200025" y="1557337"/>
                </a:lnTo>
                <a:cubicBezTo>
                  <a:pt x="209550" y="1543050"/>
                  <a:pt x="216458" y="1526617"/>
                  <a:pt x="228600" y="1514475"/>
                </a:cubicBezTo>
                <a:cubicBezTo>
                  <a:pt x="240742" y="1502333"/>
                  <a:pt x="260155" y="1498823"/>
                  <a:pt x="271463" y="1485900"/>
                </a:cubicBezTo>
                <a:cubicBezTo>
                  <a:pt x="294078" y="1460054"/>
                  <a:pt x="328613" y="1400175"/>
                  <a:pt x="328613" y="1400175"/>
                </a:cubicBezTo>
                <a:lnTo>
                  <a:pt x="357188" y="1314450"/>
                </a:lnTo>
                <a:cubicBezTo>
                  <a:pt x="369768" y="1276709"/>
                  <a:pt x="391777" y="1198144"/>
                  <a:pt x="428625" y="1185862"/>
                </a:cubicBezTo>
                <a:lnTo>
                  <a:pt x="471488" y="1171575"/>
                </a:lnTo>
                <a:cubicBezTo>
                  <a:pt x="498406" y="1144656"/>
                  <a:pt x="521406" y="1116051"/>
                  <a:pt x="557213" y="1100137"/>
                </a:cubicBezTo>
                <a:cubicBezTo>
                  <a:pt x="584738" y="1087904"/>
                  <a:pt x="617876" y="1088270"/>
                  <a:pt x="642938" y="1071562"/>
                </a:cubicBezTo>
                <a:lnTo>
                  <a:pt x="728663" y="1014412"/>
                </a:lnTo>
                <a:cubicBezTo>
                  <a:pt x="738188" y="1000125"/>
                  <a:pt x="753640" y="988340"/>
                  <a:pt x="757238" y="971550"/>
                </a:cubicBezTo>
                <a:cubicBezTo>
                  <a:pt x="768260" y="920114"/>
                  <a:pt x="766018" y="866702"/>
                  <a:pt x="771525" y="814387"/>
                </a:cubicBezTo>
                <a:cubicBezTo>
                  <a:pt x="775545" y="776201"/>
                  <a:pt x="777768" y="737631"/>
                  <a:pt x="785813" y="700087"/>
                </a:cubicBezTo>
                <a:cubicBezTo>
                  <a:pt x="830553" y="491305"/>
                  <a:pt x="800593" y="711663"/>
                  <a:pt x="828675" y="557212"/>
                </a:cubicBezTo>
                <a:cubicBezTo>
                  <a:pt x="837732" y="507399"/>
                  <a:pt x="840803" y="417578"/>
                  <a:pt x="871538" y="371475"/>
                </a:cubicBezTo>
                <a:lnTo>
                  <a:pt x="928688" y="285750"/>
                </a:lnTo>
                <a:cubicBezTo>
                  <a:pt x="956785" y="243604"/>
                  <a:pt x="958871" y="234403"/>
                  <a:pt x="1000125" y="200025"/>
                </a:cubicBezTo>
                <a:cubicBezTo>
                  <a:pt x="1013317" y="189032"/>
                  <a:pt x="1029796" y="182443"/>
                  <a:pt x="1042988" y="171450"/>
                </a:cubicBezTo>
                <a:cubicBezTo>
                  <a:pt x="1093348" y="129483"/>
                  <a:pt x="1093552" y="125239"/>
                  <a:pt x="1085560" y="128711"/>
                </a:cubicBezTo>
                <a:lnTo>
                  <a:pt x="1079001" y="132239"/>
                </a:lnTo>
                <a:lnTo>
                  <a:pt x="1090759" y="124714"/>
                </a:lnTo>
                <a:cubicBezTo>
                  <a:pt x="1105760" y="115029"/>
                  <a:pt x="1130950" y="98520"/>
                  <a:pt x="1171575" y="71437"/>
                </a:cubicBezTo>
                <a:cubicBezTo>
                  <a:pt x="1185863" y="61912"/>
                  <a:pt x="1198148" y="48292"/>
                  <a:pt x="1214438" y="42862"/>
                </a:cubicBezTo>
                <a:cubicBezTo>
                  <a:pt x="1327646" y="5126"/>
                  <a:pt x="1270452" y="19239"/>
                  <a:pt x="1385888" y="0"/>
                </a:cubicBezTo>
                <a:close/>
              </a:path>
            </a:pathLst>
          </a:custGeom>
        </p:spPr>
      </p:pic>
      <p:sp>
        <p:nvSpPr>
          <p:cNvPr id="14" name="Pentagon 13"/>
          <p:cNvSpPr/>
          <p:nvPr/>
        </p:nvSpPr>
        <p:spPr>
          <a:xfrm>
            <a:off x="1550193" y="2559336"/>
            <a:ext cx="5786437" cy="2557463"/>
          </a:xfrm>
          <a:prstGeom prst="homePlate">
            <a:avLst>
              <a:gd name="adj" fmla="val 31564"/>
            </a:avLst>
          </a:prstGeom>
          <a:blipFill>
            <a:blip r:embed="rId9"/>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dirty="0">
                <a:solidFill>
                  <a:srgbClr val="002060"/>
                </a:solidFill>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Kiêu ngạo, chảnh chọe, hay trêu ghẹo và coi thường người khác. </a:t>
            </a:r>
            <a:endParaRPr lang="en-US" sz="2800" dirty="0">
              <a:solidFill>
                <a:srgbClr val="002060"/>
              </a:solidFill>
              <a:latin typeface="Times New Roman" panose="02020603050405020304" pitchFamily="18" charset="0"/>
              <a:ea typeface="Calibri" panose="020F0502020204030204" pitchFamily="34" charset="0"/>
            </a:endParaRPr>
          </a:p>
          <a:p>
            <a:pPr>
              <a:spcAft>
                <a:spcPts val="0"/>
              </a:spcAft>
            </a:pPr>
            <a:r>
              <a:rPr lang="en-US" sz="2800" dirty="0">
                <a:solidFill>
                  <a:srgbClr val="002060"/>
                </a:solidFill>
                <a:latin typeface="Times New Roman" panose="02020603050405020304" pitchFamily="18" charset="0"/>
                <a:ea typeface="Calibri" panose="020F0502020204030204" pitchFamily="34" charset="0"/>
              </a:rPr>
              <a:t>+ </a:t>
            </a:r>
            <a:r>
              <a:rPr lang="vi-VN" sz="2800" dirty="0">
                <a:solidFill>
                  <a:srgbClr val="002060"/>
                </a:solidFill>
                <a:latin typeface="Times New Roman" panose="02020603050405020304" pitchFamily="18" charset="0"/>
                <a:ea typeface="Calibri" panose="020F0502020204030204" pitchFamily="34" charset="0"/>
              </a:rPr>
              <a:t>Có vẻ tinh nghịch, láu lỉnh của một người quen được nuông chiều.</a:t>
            </a:r>
            <a:endParaRPr lang="en-US" sz="2800"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356484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8"/>
          <a:stretch>
            <a:fillRect/>
          </a:stretch>
        </p:blipFill>
        <p:spPr>
          <a:xfrm>
            <a:off x="2185987" y="2939489"/>
            <a:ext cx="5048249" cy="2763106"/>
          </a:xfrm>
          <a:prstGeom prst="rect">
            <a:avLst/>
          </a:prstGeom>
        </p:spPr>
      </p:pic>
      <p:pic>
        <p:nvPicPr>
          <p:cNvPr id="20" name="Picture 19"/>
          <p:cNvPicPr>
            <a:picLocks noChangeAspect="1"/>
          </p:cNvPicPr>
          <p:nvPr/>
        </p:nvPicPr>
        <p:blipFill>
          <a:blip r:embed="rId9"/>
          <a:stretch>
            <a:fillRect/>
          </a:stretch>
        </p:blipFill>
        <p:spPr>
          <a:xfrm>
            <a:off x="4057651" y="5523628"/>
            <a:ext cx="853282" cy="479971"/>
          </a:xfrm>
          <a:prstGeom prst="rect">
            <a:avLst/>
          </a:prstGeom>
        </p:spPr>
      </p:pic>
      <p:sp>
        <p:nvSpPr>
          <p:cNvPr id="19" name="Rounded Rectangle 18"/>
          <p:cNvSpPr/>
          <p:nvPr/>
        </p:nvSpPr>
        <p:spPr>
          <a:xfrm>
            <a:off x="1628776" y="28573"/>
            <a:ext cx="9158288" cy="728663"/>
          </a:xfrm>
          <a:prstGeom prst="roundRect">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415165" y="108256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2" name="Rectangle 21"/>
          <p:cNvSpPr/>
          <p:nvPr/>
        </p:nvSpPr>
        <p:spPr>
          <a:xfrm>
            <a:off x="415165" y="1529616"/>
            <a:ext cx="8645637" cy="587853"/>
          </a:xfrm>
          <a:prstGeom prst="rect">
            <a:avLst/>
          </a:prstGeom>
        </p:spPr>
        <p:txBody>
          <a:bodyPr wrap="none">
            <a:spAutoFit/>
          </a:bodyPr>
          <a:lstStyle/>
          <a:p>
            <a:pPr marR="30480" algn="just">
              <a:lnSpc>
                <a:spcPct val="115000"/>
              </a:lnSpc>
              <a:spcAft>
                <a:spcPts val="1200"/>
              </a:spcAft>
            </a:pPr>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Sự</a:t>
            </a:r>
            <a:r>
              <a:rPr lang="vi-VN" sz="2800" b="1" dirty="0">
                <a:latin typeface="Times New Roman" panose="02020603050405020304" pitchFamily="18" charset="0"/>
                <a:ea typeface="Calibri" panose="020F0502020204030204" pitchFamily="34" charset="0"/>
              </a:rPr>
              <a:t> trừng phạt và những thử thách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đối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a:t>
            </a:r>
            <a:endParaRPr lang="en-US" sz="2800" dirty="0">
              <a:effectLst/>
              <a:latin typeface="Times New Roman" panose="02020603050405020304" pitchFamily="18" charset="0"/>
              <a:ea typeface="Calibri" panose="020F0502020204030204" pitchFamily="34" charset="0"/>
            </a:endParaRPr>
          </a:p>
        </p:txBody>
      </p:sp>
      <p:sp>
        <p:nvSpPr>
          <p:cNvPr id="7" name="Oval 6"/>
          <p:cNvSpPr/>
          <p:nvPr/>
        </p:nvSpPr>
        <p:spPr>
          <a:xfrm>
            <a:off x="4218473" y="2353296"/>
            <a:ext cx="1039019" cy="543063"/>
          </a:xfrm>
          <a:prstGeom prst="ellipse">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6.00</a:t>
            </a:r>
            <a:endParaRPr lang="en-US" sz="2400" dirty="0"/>
          </a:p>
        </p:txBody>
      </p:sp>
      <p:sp>
        <p:nvSpPr>
          <p:cNvPr id="12" name="Rectangle 11"/>
          <p:cNvSpPr/>
          <p:nvPr/>
        </p:nvSpPr>
        <p:spPr>
          <a:xfrm>
            <a:off x="7730905" y="2482246"/>
            <a:ext cx="3032919" cy="3560975"/>
          </a:xfrm>
          <a:prstGeom prst="rect">
            <a:avLst/>
          </a:prstGeom>
        </p:spPr>
        <p:txBody>
          <a:bodyPr wrap="square">
            <a:spAutoFit/>
          </a:bodyPr>
          <a:lstStyle/>
          <a:p>
            <a:pPr marR="30480" algn="just">
              <a:lnSpc>
                <a:spcPct val="115000"/>
              </a:lnSpc>
              <a:spcAft>
                <a:spcPts val="1200"/>
              </a:spcAft>
            </a:pPr>
            <a:r>
              <a:rPr lang="vi-VN" sz="2800" i="1" dirty="0">
                <a:latin typeface="Times New Roman" panose="02020603050405020304" pitchFamily="18" charset="0"/>
                <a:ea typeface="Calibri" panose="020F0502020204030204" pitchFamily="34" charset="0"/>
              </a:rPr>
              <a:t>Nhà vua đã dùng hình phạt nào cho công chúa? Hình phạt này đã dẫn đến sự thay đổi gì trong cuộc đời công chúa</a:t>
            </a:r>
            <a:r>
              <a:rPr lang="en-US" sz="2800" i="1" dirty="0">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3" name="Right Arrow 12"/>
          <p:cNvSpPr/>
          <p:nvPr/>
        </p:nvSpPr>
        <p:spPr>
          <a:xfrm>
            <a:off x="7268939" y="3329145"/>
            <a:ext cx="338139" cy="258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7169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0787064" y="42861"/>
            <a:ext cx="1295403" cy="600074"/>
          </a:xfrm>
          <a:prstGeom prst="rect">
            <a:avLst/>
          </a:prstGeom>
        </p:spPr>
      </p:pic>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100000" l="0" r="95200"/>
                    </a14:imgEffect>
                  </a14:imgLayer>
                </a14:imgProps>
              </a:ext>
            </a:extLst>
          </a:blip>
          <a:srcRect t="62791"/>
          <a:stretch>
            <a:fillRect/>
          </a:stretch>
        </p:blipFill>
        <p:spPr>
          <a:xfrm>
            <a:off x="2739232" y="625967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18" name="Rectangle 17"/>
          <p:cNvSpPr/>
          <p:nvPr/>
        </p:nvSpPr>
        <p:spPr>
          <a:xfrm>
            <a:off x="4354047" y="770024"/>
            <a:ext cx="3471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entagon 4"/>
          <p:cNvSpPr/>
          <p:nvPr/>
        </p:nvSpPr>
        <p:spPr>
          <a:xfrm>
            <a:off x="-800100" y="2442599"/>
            <a:ext cx="4857751" cy="856107"/>
          </a:xfrm>
          <a:prstGeom prst="homePlate">
            <a:avLst>
              <a:gd name="adj" fmla="val 120755"/>
            </a:avLst>
          </a:prstGeom>
          <a:ln>
            <a:noFill/>
          </a:ln>
          <a:effectLst>
            <a:outerShdw blurRad="107950" dist="12700" dir="5400000" algn="ctr">
              <a:srgbClr val="000000"/>
            </a:outerShdw>
          </a:effectLst>
          <a:scene3d>
            <a:camera prst="isometricOffAxis2Righ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8"/>
          <a:stretch>
            <a:fillRect/>
          </a:stretch>
        </p:blipFill>
        <p:spPr>
          <a:xfrm>
            <a:off x="1968532" y="2936894"/>
            <a:ext cx="4542633" cy="2763106"/>
          </a:xfrm>
          <a:prstGeom prst="rect">
            <a:avLst/>
          </a:prstGeom>
        </p:spPr>
      </p:pic>
      <p:pic>
        <p:nvPicPr>
          <p:cNvPr id="20" name="Picture 19"/>
          <p:cNvPicPr>
            <a:picLocks noChangeAspect="1"/>
          </p:cNvPicPr>
          <p:nvPr/>
        </p:nvPicPr>
        <p:blipFill>
          <a:blip r:embed="rId9"/>
          <a:stretch>
            <a:fillRect/>
          </a:stretch>
        </p:blipFill>
        <p:spPr>
          <a:xfrm>
            <a:off x="3500765" y="5580907"/>
            <a:ext cx="853282" cy="479971"/>
          </a:xfrm>
          <a:prstGeom prst="rect">
            <a:avLst/>
          </a:prstGeom>
        </p:spPr>
      </p:pic>
      <p:sp>
        <p:nvSpPr>
          <p:cNvPr id="19" name="Rounded Rectangle 18"/>
          <p:cNvSpPr/>
          <p:nvPr/>
        </p:nvSpPr>
        <p:spPr>
          <a:xfrm>
            <a:off x="1628776" y="28573"/>
            <a:ext cx="9158288" cy="728663"/>
          </a:xfrm>
          <a:prstGeom prst="roundRect">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415165" y="108256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2" name="Rectangle 21"/>
          <p:cNvSpPr/>
          <p:nvPr/>
        </p:nvSpPr>
        <p:spPr>
          <a:xfrm>
            <a:off x="415165" y="1529616"/>
            <a:ext cx="8645637"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trừng phạt và những thử thách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7" name="Oval 6"/>
          <p:cNvSpPr/>
          <p:nvPr/>
        </p:nvSpPr>
        <p:spPr>
          <a:xfrm>
            <a:off x="3686174" y="2496374"/>
            <a:ext cx="1039019" cy="543063"/>
          </a:xfrm>
          <a:prstGeom prst="ellipse">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6.00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ight Arrow 12"/>
          <p:cNvSpPr/>
          <p:nvPr/>
        </p:nvSpPr>
        <p:spPr>
          <a:xfrm>
            <a:off x="6604810" y="5013271"/>
            <a:ext cx="338139" cy="258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987452" y="3462527"/>
            <a:ext cx="4141624" cy="2677656"/>
          </a:xfrm>
          <a:prstGeom prst="rect">
            <a:avLst/>
          </a:prstGeom>
        </p:spPr>
        <p:txBody>
          <a:bodyPr wrap="square">
            <a:spAutoFit/>
          </a:bodyPr>
          <a:lstStyle/>
          <a:p>
            <a:pPr algn="just">
              <a:spcAft>
                <a:spcPts val="0"/>
              </a:spcAft>
            </a:pPr>
            <a:r>
              <a:rPr lang="en-US" sz="2400" dirty="0" smtClean="0">
                <a:latin typeface="Times New Roman" panose="02020603050405020304" pitchFamily="18" charset="0"/>
                <a:ea typeface="Calibri" panose="020F0502020204030204" pitchFamily="34" charset="0"/>
              </a:rPr>
              <a:t>1</a:t>
            </a:r>
            <a:r>
              <a:rPr lang="en-US" sz="2400" dirty="0">
                <a:latin typeface="Times New Roman" panose="02020603050405020304" pitchFamily="18" charset="0"/>
                <a:ea typeface="Calibri" panose="020F0502020204030204" pitchFamily="34" charset="0"/>
              </a:rPr>
              <a:t>. Chia </a:t>
            </a:r>
            <a:r>
              <a:rPr lang="en-US" sz="2400" dirty="0" err="1">
                <a:latin typeface="Times New Roman" panose="02020603050405020304" pitchFamily="18" charset="0"/>
                <a:ea typeface="Calibri" panose="020F0502020204030204" pitchFamily="34" charset="0"/>
              </a:rPr>
              <a:t>sẻ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thảo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luận</a:t>
            </a:r>
            <a:r>
              <a:rPr lang="en-US" sz="2400" dirty="0">
                <a:latin typeface="Times New Roman" panose="02020603050405020304" pitchFamily="18" charset="0"/>
                <a:ea typeface="Calibri" panose="020F0502020204030204" pitchFamily="34" charset="0"/>
              </a:rPr>
              <a:t> ở </a:t>
            </a:r>
            <a:r>
              <a:rPr lang="en-US" sz="2400" dirty="0" err="1">
                <a:latin typeface="Times New Roman" panose="02020603050405020304" pitchFamily="18" charset="0"/>
                <a:ea typeface="Calibri" panose="020F0502020204030204" pitchFamily="34" charset="0"/>
              </a:rPr>
              <a:t>vòng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chuyên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sâu</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với</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nhóm</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mới</a:t>
            </a:r>
            <a:r>
              <a:rPr lang="en-US" sz="2400" i="1" kern="100" dirty="0">
                <a:solidFill>
                  <a:srgbClr val="000000"/>
                </a:solidFill>
                <a:latin typeface="Times New Roman" panose="02020603050405020304" pitchFamily="18" charset="0"/>
                <a:ea typeface="SimSun" panose="02010600030101010101" pitchFamily="2" charset="-122"/>
              </a:rPr>
              <a:t>. </a:t>
            </a:r>
            <a:endParaRPr lang="en-US" sz="2400" dirty="0">
              <a:latin typeface="Times New Roman" panose="02020603050405020304" pitchFamily="18" charset="0"/>
              <a:ea typeface="Calibri" panose="020F0502020204030204" pitchFamily="34" charset="0"/>
            </a:endParaRPr>
          </a:p>
          <a:p>
            <a:pPr algn="just">
              <a:spcAft>
                <a:spcPts val="0"/>
              </a:spcAft>
            </a:pPr>
            <a:r>
              <a:rPr lang="en-US" sz="2400" i="1" kern="100" dirty="0">
                <a:solidFill>
                  <a:srgbClr val="000000"/>
                </a:solidFill>
                <a:latin typeface="Times New Roman" panose="02020603050405020304" pitchFamily="18" charset="0"/>
                <a:ea typeface="SimSun" panose="02010600030101010101" pitchFamily="2" charset="-122"/>
              </a:rPr>
              <a:t>2. </a:t>
            </a:r>
            <a:r>
              <a:rPr lang="en-US" sz="2400" i="1" kern="100" dirty="0" err="1">
                <a:solidFill>
                  <a:srgbClr val="000000"/>
                </a:solidFill>
                <a:latin typeface="Times New Roman" panose="02020603050405020304" pitchFamily="18" charset="0"/>
                <a:ea typeface="SimSun" panose="02010600030101010101" pitchFamily="2" charset="-122"/>
              </a:rPr>
              <a:t>Nhiệm</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vụ</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mới</a:t>
            </a:r>
            <a:r>
              <a:rPr lang="en-US" sz="2400" i="1" kern="100" dirty="0">
                <a:solidFill>
                  <a:srgbClr val="000000"/>
                </a:solidFill>
                <a:latin typeface="Times New Roman" panose="02020603050405020304" pitchFamily="18" charset="0"/>
                <a:ea typeface="SimSun" panose="02010600030101010101" pitchFamily="2" charset="-122"/>
              </a:rPr>
              <a:t>:</a:t>
            </a:r>
            <a:endParaRPr lang="en-US" sz="2400" dirty="0">
              <a:latin typeface="Times New Roman" panose="02020603050405020304" pitchFamily="18" charset="0"/>
              <a:ea typeface="Calibri" panose="020F0502020204030204" pitchFamily="34" charset="0"/>
            </a:endParaRPr>
          </a:p>
          <a:p>
            <a:r>
              <a:rPr lang="en-US" sz="2400" i="1" kern="100" dirty="0" err="1">
                <a:solidFill>
                  <a:srgbClr val="000000"/>
                </a:solidFill>
                <a:latin typeface="Times New Roman" panose="02020603050405020304" pitchFamily="18" charset="0"/>
                <a:ea typeface="SimSun" panose="02010600030101010101" pitchFamily="2" charset="-122"/>
              </a:rPr>
              <a:t>Đặt</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vào</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hoàn</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cảnh</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của</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nhà</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vua</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em</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sẽ</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làm</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gì</a:t>
            </a:r>
            <a:r>
              <a:rPr lang="en-US" sz="2400" i="1" kern="100" dirty="0">
                <a:solidFill>
                  <a:srgbClr val="000000"/>
                </a:solidFill>
                <a:latin typeface="Times New Roman" panose="02020603050405020304" pitchFamily="18" charset="0"/>
                <a:ea typeface="SimSun" panose="02010600030101010101" pitchFamily="2" charset="-122"/>
              </a:rPr>
              <a:t> ? </a:t>
            </a:r>
            <a:r>
              <a:rPr lang="en-US" sz="2400" i="1" kern="100" dirty="0" err="1">
                <a:solidFill>
                  <a:srgbClr val="000000"/>
                </a:solidFill>
                <a:latin typeface="Times New Roman" panose="02020603050405020304" pitchFamily="18" charset="0"/>
                <a:ea typeface="SimSun" panose="02010600030101010101" pitchFamily="2" charset="-122"/>
              </a:rPr>
              <a:t>Việc</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nhà</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vua</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trừng</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phạt</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nàng</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công</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chúa</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có</a:t>
            </a:r>
            <a:r>
              <a:rPr lang="en-US" sz="2400" i="1" kern="100" dirty="0">
                <a:solidFill>
                  <a:srgbClr val="000000"/>
                </a:solidFill>
                <a:latin typeface="Times New Roman" panose="02020603050405020304" pitchFamily="18" charset="0"/>
                <a:ea typeface="SimSun" panose="02010600030101010101" pitchFamily="2" charset="-122"/>
              </a:rPr>
              <a:t> ý </a:t>
            </a:r>
            <a:r>
              <a:rPr lang="en-US" sz="2400" i="1" kern="100" dirty="0" err="1">
                <a:solidFill>
                  <a:srgbClr val="000000"/>
                </a:solidFill>
                <a:latin typeface="Times New Roman" panose="02020603050405020304" pitchFamily="18" charset="0"/>
                <a:ea typeface="SimSun" panose="02010600030101010101" pitchFamily="2" charset="-122"/>
              </a:rPr>
              <a:t>nghĩa</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gì</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với</a:t>
            </a:r>
            <a:r>
              <a:rPr lang="en-US" sz="2400" i="1" kern="100" dirty="0">
                <a:solidFill>
                  <a:srgbClr val="000000"/>
                </a:solidFill>
                <a:latin typeface="Times New Roman" panose="02020603050405020304" pitchFamily="18" charset="0"/>
                <a:ea typeface="SimSun" panose="02010600030101010101" pitchFamily="2" charset="-122"/>
              </a:rPr>
              <a:t> </a:t>
            </a:r>
            <a:r>
              <a:rPr lang="en-US" sz="2400" i="1" kern="100" dirty="0" err="1">
                <a:solidFill>
                  <a:srgbClr val="000000"/>
                </a:solidFill>
                <a:latin typeface="Times New Roman" panose="02020603050405020304" pitchFamily="18" charset="0"/>
                <a:ea typeface="SimSun" panose="02010600030101010101" pitchFamily="2" charset="-122"/>
              </a:rPr>
              <a:t>nàng</a:t>
            </a:r>
            <a:r>
              <a:rPr lang="en-US" sz="2400" i="1" kern="100" dirty="0">
                <a:solidFill>
                  <a:srgbClr val="000000"/>
                </a:solidFill>
                <a:latin typeface="Times New Roman" panose="02020603050405020304" pitchFamily="18" charset="0"/>
                <a:ea typeface="SimSun" panose="02010600030101010101" pitchFamily="2" charset="-122"/>
              </a:rPr>
              <a:t>?</a:t>
            </a:r>
            <a:endParaRPr lang="en-US" sz="2400" dirty="0"/>
          </a:p>
        </p:txBody>
      </p:sp>
    </p:spTree>
    <p:extLst>
      <p:ext uri="{BB962C8B-B14F-4D97-AF65-F5344CB8AC3E}">
        <p14:creationId xmlns:p14="http://schemas.microsoft.com/office/powerpoint/2010/main" val="24648450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15165" y="108256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15165" y="1529616"/>
            <a:ext cx="8645637" cy="587853"/>
          </a:xfrm>
          <a:prstGeom prst="rect">
            <a:avLst/>
          </a:prstGeom>
        </p:spPr>
        <p:txBody>
          <a:bodyPr wrap="none">
            <a:spAutoFit/>
          </a:bodyPr>
          <a:lstStyle/>
          <a:p>
            <a:pPr marR="30480" algn="just">
              <a:lnSpc>
                <a:spcPct val="115000"/>
              </a:lnSpc>
              <a:spcAft>
                <a:spcPts val="1200"/>
              </a:spcAft>
            </a:pPr>
            <a:r>
              <a:rPr lang="en-US" sz="2800" b="1" dirty="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Sự</a:t>
            </a:r>
            <a:r>
              <a:rPr lang="vi-VN" sz="2800" b="1" dirty="0">
                <a:latin typeface="Times New Roman" panose="02020603050405020304" pitchFamily="18" charset="0"/>
                <a:ea typeface="Calibri" panose="020F0502020204030204" pitchFamily="34" charset="0"/>
              </a:rPr>
              <a:t> trừng phạt và những thử thách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đối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chúa</a:t>
            </a:r>
            <a:endParaRPr lang="en-US" sz="2800" dirty="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8"/>
          <a:stretch>
            <a:fillRect/>
          </a:stretch>
        </p:blipFill>
        <p:spPr>
          <a:xfrm>
            <a:off x="718853" y="2246058"/>
            <a:ext cx="4420168" cy="37922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Rectangle 8"/>
          <p:cNvSpPr/>
          <p:nvPr/>
        </p:nvSpPr>
        <p:spPr>
          <a:xfrm>
            <a:off x="5322621" y="2196050"/>
            <a:ext cx="6419848" cy="4031873"/>
          </a:xfrm>
          <a:prstGeom prst="rect">
            <a:avLst/>
          </a:prstGeom>
        </p:spPr>
        <p:txBody>
          <a:bodyPr wrap="square">
            <a:spAutoFit/>
          </a:bodyPr>
          <a:lstStyle/>
          <a:p>
            <a:pPr>
              <a:spcAft>
                <a:spcPts val="0"/>
              </a:spcAft>
            </a:pP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Sự</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trừng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phạt</a:t>
            </a:r>
            <a:r>
              <a:rPr lang="en-US" sz="3200" dirty="0">
                <a:latin typeface="Times New Roman" panose="02020603050405020304" pitchFamily="18" charset="0"/>
                <a:ea typeface="Calibri" panose="020F0502020204030204" pitchFamily="34" charset="0"/>
              </a:rPr>
              <a:t>: </a:t>
            </a:r>
            <a:r>
              <a:rPr lang="vi-VN" sz="3200" dirty="0">
                <a:latin typeface="Times New Roman" panose="02020603050405020304" pitchFamily="18" charset="0"/>
                <a:ea typeface="Calibri" panose="020F0502020204030204" pitchFamily="34" charset="0"/>
              </a:rPr>
              <a:t>Nhà vua nổi cơn thịnh nộ và ban truyền sẽ gả công chúa cho người ăn mày đầu tiên đi qua hoàng cung.</a:t>
            </a:r>
            <a:endParaRPr lang="en-US" sz="3200" dirty="0">
              <a:latin typeface="Times New Roman" panose="02020603050405020304" pitchFamily="18" charset="0"/>
              <a:ea typeface="Calibri" panose="020F0502020204030204" pitchFamily="34" charset="0"/>
            </a:endParaRPr>
          </a:p>
          <a:p>
            <a:pPr>
              <a:spcAft>
                <a:spcPts val="0"/>
              </a:spcAft>
            </a:pPr>
            <a:r>
              <a:rPr lang="vi-VN" sz="3200" dirty="0">
                <a:latin typeface="Times New Roman" panose="02020603050405020304" pitchFamily="18" charset="0"/>
                <a:ea typeface="Calibri" panose="020F0502020204030204" pitchFamily="34" charset="0"/>
              </a:rPr>
              <a:t>- Đây là một hình phạt rất nặng nề dành cho một cô công chúa, bởi vì ngay sau khi được gả đi, theo lệ, công chúa phải theo chồng ra khỏi cung.</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5518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smtClean="0">
                <a:ln>
                  <a:noFill/>
                </a:ln>
                <a:solidFill>
                  <a:prstClr val="white"/>
                </a:solidFill>
                <a:effectLst/>
                <a:uLnTx/>
                <a:uFillTx/>
                <a:latin typeface="Brush Script MT" panose="03060802040406070304" pitchFamily="66" charset="0"/>
                <a:ea typeface="+mn-ea"/>
                <a:cs typeface="+mn-cs"/>
              </a:rPr>
              <a:t> 6</a:t>
            </a:r>
            <a:endPar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10787064" y="42861"/>
            <a:ext cx="1295403" cy="600074"/>
          </a:xfrm>
          <a:prstGeom prst="rect">
            <a:avLst/>
          </a:prstGeom>
        </p:spPr>
      </p:pic>
      <p:sp>
        <p:nvSpPr>
          <p:cNvPr id="26" name="Rounded Rectangle 25"/>
          <p:cNvSpPr/>
          <p:nvPr/>
        </p:nvSpPr>
        <p:spPr>
          <a:xfrm>
            <a:off x="1628776" y="28573"/>
            <a:ext cx="9158288" cy="728663"/>
          </a:xfrm>
          <a:prstGeom prst="roundRect">
            <a:avLst>
              <a:gd name="adj" fmla="val 50000"/>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VUA CHÍCH CHOÈ </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cổ</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Gờ</a:t>
            </a: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 rim)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6"/>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6"/>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2" name="Picture 1"/>
          <p:cNvPicPr>
            <a:picLocks noChangeAspect="1"/>
          </p:cNvPicPr>
          <p:nvPr/>
        </p:nvPicPr>
        <p:blipFill>
          <a:blip r:embed="rId7"/>
          <a:stretch>
            <a:fillRect/>
          </a:stretch>
        </p:blipFill>
        <p:spPr>
          <a:xfrm>
            <a:off x="4208871" y="757237"/>
            <a:ext cx="3761558" cy="548042"/>
          </a:xfrm>
          <a:prstGeom prst="rect">
            <a:avLst/>
          </a:prstGeom>
        </p:spPr>
      </p:pic>
      <p:sp>
        <p:nvSpPr>
          <p:cNvPr id="3" name="Rectangle 2"/>
          <p:cNvSpPr/>
          <p:nvPr/>
        </p:nvSpPr>
        <p:spPr>
          <a:xfrm>
            <a:off x="4346224" y="724225"/>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15165" y="1082561"/>
            <a:ext cx="6096000" cy="548099"/>
          </a:xfrm>
          <a:prstGeom prst="rect">
            <a:avLst/>
          </a:prstGeom>
        </p:spPr>
        <p:txBody>
          <a:bodyPr>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Rectangle 3"/>
          <p:cNvSpPr/>
          <p:nvPr/>
        </p:nvSpPr>
        <p:spPr>
          <a:xfrm>
            <a:off x="415165" y="1529616"/>
            <a:ext cx="8645637"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Sự</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trừng phạt và những thử thách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chúa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1" name="Rectangle 10"/>
          <p:cNvSpPr/>
          <p:nvPr/>
        </p:nvSpPr>
        <p:spPr>
          <a:xfrm>
            <a:off x="4511442" y="2274631"/>
            <a:ext cx="6923323" cy="3539430"/>
          </a:xfrm>
          <a:prstGeom prst="rect">
            <a:avLst/>
          </a:prstGeom>
        </p:spPr>
        <p:txBody>
          <a:bodyPr wrap="square">
            <a:spAutoFit/>
          </a:bodyPr>
          <a:lstStyle/>
          <a:p>
            <a:pPr>
              <a:spcAft>
                <a:spcPts val="0"/>
              </a:spcAft>
            </a:pP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Thử</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thách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chúa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phải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trải</a:t>
            </a:r>
            <a:r>
              <a:rPr lang="en-US" sz="3200" b="1" dirty="0">
                <a:solidFill>
                  <a:srgbClr val="000000"/>
                </a:solidFill>
                <a:latin typeface="Times New Roman" panose="02020603050405020304" pitchFamily="18" charset="0"/>
                <a:ea typeface="Times New Roman" panose="02020603050405020304" pitchFamily="18" charset="0"/>
              </a:rPr>
              <a:t> qua:</a:t>
            </a:r>
            <a:r>
              <a:rPr lang="en-US" sz="3200" dirty="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Người hát rong đã yêu cầu công chúa:</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T</a:t>
            </a:r>
            <a:r>
              <a:rPr lang="vi-VN" sz="3200" dirty="0">
                <a:solidFill>
                  <a:srgbClr val="000000"/>
                </a:solidFill>
                <a:latin typeface="Times New Roman" panose="02020603050405020304" pitchFamily="18" charset="0"/>
                <a:ea typeface="Times New Roman" panose="02020603050405020304" pitchFamily="18" charset="0"/>
              </a:rPr>
              <a:t>rở thành thường dân ra khỏi cung.</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solidFill>
                  <a:srgbClr val="000000"/>
                </a:solidFill>
                <a:latin typeface="Times New Roman" panose="02020603050405020304" pitchFamily="18" charset="0"/>
                <a:ea typeface="Times New Roman" panose="02020603050405020304" pitchFamily="18" charset="0"/>
              </a:rPr>
              <a:t>+ Sống trong một căn lều nhỏ không có người hầu hạ.</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dirty="0">
                <a:solidFill>
                  <a:srgbClr val="000000"/>
                </a:solidFill>
                <a:latin typeface="Times New Roman" panose="02020603050405020304" pitchFamily="18" charset="0"/>
                <a:ea typeface="Times New Roman" panose="02020603050405020304" pitchFamily="18" charset="0"/>
              </a:rPr>
              <a:t>+ Dậy sớm nhóm bếp, n</a:t>
            </a:r>
            <a:r>
              <a:rPr lang="en-US" sz="3200" dirty="0">
                <a:solidFill>
                  <a:srgbClr val="000000"/>
                </a:solidFill>
                <a:latin typeface="Times New Roman" panose="02020603050405020304" pitchFamily="18" charset="0"/>
                <a:ea typeface="Times New Roman" panose="02020603050405020304" pitchFamily="18" charset="0"/>
              </a:rPr>
              <a:t>ấ</a:t>
            </a:r>
            <a:r>
              <a:rPr lang="vi-VN" sz="3200" dirty="0">
                <a:solidFill>
                  <a:srgbClr val="000000"/>
                </a:solidFill>
                <a:latin typeface="Times New Roman" panose="02020603050405020304" pitchFamily="18" charset="0"/>
                <a:ea typeface="Times New Roman" panose="02020603050405020304" pitchFamily="18" charset="0"/>
              </a:rPr>
              <a:t>u ăn, đan sọt, dệt sợi, bán sành sứ, phụ bếp</a:t>
            </a:r>
            <a:endParaRPr lang="en-US" sz="32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8"/>
          <a:stretch>
            <a:fillRect/>
          </a:stretch>
        </p:blipFill>
        <p:spPr>
          <a:xfrm>
            <a:off x="929277" y="2196050"/>
            <a:ext cx="3331221" cy="36180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92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4246</TotalTime>
  <Words>15998</Words>
  <Application>Microsoft Office PowerPoint</Application>
  <PresentationFormat>Widescreen</PresentationFormat>
  <Paragraphs>1737</Paragraphs>
  <Slides>174</Slides>
  <Notes>52</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174</vt:i4>
      </vt:variant>
    </vt:vector>
  </HeadingPairs>
  <TitlesOfParts>
    <vt:vector size="194" baseType="lpstr">
      <vt:lpstr>SimSun</vt:lpstr>
      <vt:lpstr>Arial</vt:lpstr>
      <vt:lpstr>Brush Script MT</vt:lpstr>
      <vt:lpstr>Calibri</vt:lpstr>
      <vt:lpstr>Calibri Light</vt:lpstr>
      <vt:lpstr>Euphemia</vt:lpstr>
      <vt:lpstr>Freestyle Script</vt:lpstr>
      <vt:lpstr>MS Mincho</vt:lpstr>
      <vt:lpstr>Open Sans</vt:lpstr>
      <vt:lpstr>Symbol</vt:lpstr>
      <vt:lpstr>Tahoma</vt:lpstr>
      <vt:lpstr>Times New Roman</vt:lpstr>
      <vt:lpstr>UTM Wedding K&amp;T</vt:lpstr>
      <vt:lpstr>Wingdings</vt:lpstr>
      <vt:lpstr>WoodType-Demi</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193</cp:revision>
  <dcterms:created xsi:type="dcterms:W3CDTF">2021-09-07T09:12:11Z</dcterms:created>
  <dcterms:modified xsi:type="dcterms:W3CDTF">2026-02-09T09:26:29Z</dcterms:modified>
</cp:coreProperties>
</file>