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6858000" cx="12192000"/>
  <p:notesSz cx="6858000" cy="9144000"/>
  <p:embeddedFontLst>
    <p:embeddedFont>
      <p:font typeface="Open Sans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6" roundtripDataSignature="AMtx7mjaYigE8Q9b3ffky17sAAOcHFrA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AC7B227-85F5-4077-A917-81DCD5EEB175}">
  <a:tblStyle styleId="{6AC7B227-85F5-4077-A917-81DCD5EEB175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fill>
          <a:solidFill>
            <a:srgbClr val="D0DEEF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D0DEEF"/>
          </a:solidFill>
        </a:fill>
      </a:tcStyle>
    </a:band1V>
    <a:band2V>
      <a:tcTxStyle b="off" i="off"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OpenSans-bold.fntdata"/><Relationship Id="rId10" Type="http://schemas.openxmlformats.org/officeDocument/2006/relationships/slide" Target="slides/slide4.xml"/><Relationship Id="rId32" Type="http://schemas.openxmlformats.org/officeDocument/2006/relationships/font" Target="fonts/OpenSans-regular.fntdata"/><Relationship Id="rId13" Type="http://schemas.openxmlformats.org/officeDocument/2006/relationships/slide" Target="slides/slide7.xml"/><Relationship Id="rId35" Type="http://schemas.openxmlformats.org/officeDocument/2006/relationships/font" Target="fonts/OpenSans-boldItalic.fntdata"/><Relationship Id="rId12" Type="http://schemas.openxmlformats.org/officeDocument/2006/relationships/slide" Target="slides/slide6.xml"/><Relationship Id="rId34" Type="http://schemas.openxmlformats.org/officeDocument/2006/relationships/font" Target="fonts/OpenSans-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36" Type="http://customschemas.google.com/relationships/presentationmetadata" Target="meta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3" name="Google Shape;193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4" name="Google Shape;204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5" name="Google Shape;215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6" name="Google Shape;226;p4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6" name="Google Shape;236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7" name="Google Shape;237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4" name="Google Shape;264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7" name="Google Shape;277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4" name="Google Shape;294;p4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3" name="Google Shape;323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1" name="Google Shape;9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5" name="Google Shape;335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6" name="Google Shape;336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3" name="Google Shape;353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4" name="Google Shape;354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9" name="Google Shape;389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0" name="Google Shape;390;p4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9" name="Google Shape;409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0" name="Google Shape;410;p4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1" name="Google Shape;421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8" name="Google Shape;10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7" name="Google Shape;147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1" name="Google Shape;171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" name="Google Shape;18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2" name="Google Shape;182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3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3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3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3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3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Relationship Id="rId4" Type="http://schemas.openxmlformats.org/officeDocument/2006/relationships/image" Target="../media/image3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Relationship Id="rId4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Relationship Id="rId4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Relationship Id="rId4" Type="http://schemas.openxmlformats.org/officeDocument/2006/relationships/image" Target="../media/image3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jpg"/><Relationship Id="rId4" Type="http://schemas.openxmlformats.org/officeDocument/2006/relationships/image" Target="../media/image18.png"/><Relationship Id="rId5" Type="http://schemas.openxmlformats.org/officeDocument/2006/relationships/image" Target="../media/image22.png"/><Relationship Id="rId6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9" Type="http://schemas.openxmlformats.org/officeDocument/2006/relationships/image" Target="../media/image27.png"/><Relationship Id="rId5" Type="http://schemas.openxmlformats.org/officeDocument/2006/relationships/image" Target="../media/image11.jpg"/><Relationship Id="rId6" Type="http://schemas.openxmlformats.org/officeDocument/2006/relationships/image" Target="../media/image14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jpg"/><Relationship Id="rId4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7.png"/><Relationship Id="rId5" Type="http://schemas.openxmlformats.org/officeDocument/2006/relationships/image" Target="../media/image1.png"/><Relationship Id="rId6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jpg"/><Relationship Id="rId4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.jpg"/><Relationship Id="rId4" Type="http://schemas.openxmlformats.org/officeDocument/2006/relationships/image" Target="../media/image2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Relationship Id="rId4" Type="http://schemas.openxmlformats.org/officeDocument/2006/relationships/image" Target="../media/image8.png"/><Relationship Id="rId5" Type="http://schemas.openxmlformats.org/officeDocument/2006/relationships/image" Target="../media/image3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Relationship Id="rId4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"/>
          <p:cNvSpPr txBox="1"/>
          <p:nvPr/>
        </p:nvSpPr>
        <p:spPr>
          <a:xfrm>
            <a:off x="487067" y="178972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float</a:t>
            </a:r>
            <a:r>
              <a:rPr b="1" i="0" lang="en-US" sz="4800" u="none" cap="none" strike="noStrik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4400" u="none" cap="none" strike="noStrik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 b="1" i="0" sz="4000" u="none" cap="none" strike="noStrike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0"/>
          <p:cNvSpPr/>
          <p:nvPr/>
        </p:nvSpPr>
        <p:spPr>
          <a:xfrm>
            <a:off x="982974" y="4550129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xe diễu hành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0"/>
          <p:cNvSpPr/>
          <p:nvPr/>
        </p:nvSpPr>
        <p:spPr>
          <a:xfrm>
            <a:off x="1828288" y="3482924"/>
            <a:ext cx="236026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00B2A5"/>
                </a:solidFill>
                <a:latin typeface="Calibri"/>
                <a:ea typeface="Calibri"/>
                <a:cs typeface="Calibri"/>
                <a:sym typeface="Calibri"/>
              </a:rPr>
              <a:t>/fləʊt/ </a:t>
            </a:r>
            <a:endParaRPr b="1" i="0" sz="3600" u="none" cap="none" strike="noStrike">
              <a:solidFill>
                <a:srgbClr val="00B2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0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75357" y="1789723"/>
            <a:ext cx="6473209" cy="3648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1"/>
          <p:cNvSpPr txBox="1"/>
          <p:nvPr/>
        </p:nvSpPr>
        <p:spPr>
          <a:xfrm>
            <a:off x="7001" y="163489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parade</a:t>
            </a:r>
            <a:r>
              <a:rPr b="1" i="0" lang="en-US" sz="4800" u="none" cap="none" strike="noStrik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4400" u="none" cap="none" strike="noStrik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 b="1" i="0" sz="4000" u="none" cap="none" strike="noStrike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1"/>
          <p:cNvSpPr/>
          <p:nvPr/>
        </p:nvSpPr>
        <p:spPr>
          <a:xfrm>
            <a:off x="597119" y="4398149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diễu hành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1"/>
          <p:cNvSpPr/>
          <p:nvPr/>
        </p:nvSpPr>
        <p:spPr>
          <a:xfrm>
            <a:off x="1204553" y="3252091"/>
            <a:ext cx="259115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00B2A5"/>
                </a:solidFill>
                <a:latin typeface="Calibri"/>
                <a:ea typeface="Calibri"/>
                <a:cs typeface="Calibri"/>
                <a:sym typeface="Calibri"/>
              </a:rPr>
              <a:t>/pəˈreɪd/ </a:t>
            </a:r>
            <a:endParaRPr b="1" i="0" sz="3600" u="none" cap="none" strike="noStrike">
              <a:solidFill>
                <a:srgbClr val="00B2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1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02309" y="1919881"/>
            <a:ext cx="5982312" cy="3399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"/>
          <p:cNvSpPr txBox="1"/>
          <p:nvPr/>
        </p:nvSpPr>
        <p:spPr>
          <a:xfrm>
            <a:off x="197849" y="169806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feast</a:t>
            </a:r>
            <a:r>
              <a:rPr b="1" i="0" lang="en-US" sz="4800" u="none" cap="none" strike="noStrik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4400" u="none" cap="none" strike="noStrik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 b="1" i="0" sz="4000" u="none" cap="none" strike="noStrike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2"/>
          <p:cNvSpPr/>
          <p:nvPr/>
        </p:nvSpPr>
        <p:spPr>
          <a:xfrm>
            <a:off x="1535518" y="4526917"/>
            <a:ext cx="224874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bữa tiệc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2"/>
          <p:cNvSpPr/>
          <p:nvPr/>
        </p:nvSpPr>
        <p:spPr>
          <a:xfrm>
            <a:off x="1676043" y="3252090"/>
            <a:ext cx="196769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00B2A5"/>
                </a:solidFill>
                <a:latin typeface="Arial"/>
                <a:ea typeface="Arial"/>
                <a:cs typeface="Arial"/>
                <a:sym typeface="Arial"/>
              </a:rPr>
              <a:t>/fiːst/</a:t>
            </a:r>
            <a:endParaRPr b="1" i="0" sz="3600" u="none" cap="none" strike="noStrike">
              <a:solidFill>
                <a:srgbClr val="00B2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2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89600" y="1466828"/>
            <a:ext cx="6057751" cy="4032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0"/>
          <p:cNvSpPr txBox="1"/>
          <p:nvPr/>
        </p:nvSpPr>
        <p:spPr>
          <a:xfrm>
            <a:off x="107662" y="183507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fireworks display </a:t>
            </a:r>
            <a:r>
              <a:rPr b="1" i="0" lang="en-US" sz="4400" u="none" cap="none" strike="noStrik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 b="1" i="0" sz="3600" u="none" cap="none" strike="noStrike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40"/>
          <p:cNvSpPr/>
          <p:nvPr/>
        </p:nvSpPr>
        <p:spPr>
          <a:xfrm>
            <a:off x="697780" y="4814444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màn bắn pháo hoa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40"/>
          <p:cNvSpPr/>
          <p:nvPr/>
        </p:nvSpPr>
        <p:spPr>
          <a:xfrm>
            <a:off x="722176" y="3820429"/>
            <a:ext cx="402649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B2A5"/>
                </a:solidFill>
                <a:latin typeface="Calibri"/>
                <a:ea typeface="Calibri"/>
                <a:cs typeface="Calibri"/>
                <a:sym typeface="Calibri"/>
              </a:rPr>
              <a:t>/ˈfɑɪəwɜ:rks dɪˈspleɪ/</a:t>
            </a:r>
            <a:endParaRPr/>
          </a:p>
        </p:txBody>
      </p:sp>
      <p:pic>
        <p:nvPicPr>
          <p:cNvPr id="231" name="Google Shape;231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40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00056" y="1710467"/>
            <a:ext cx="6580782" cy="4427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9" name="Google Shape;239;p13"/>
          <p:cNvGraphicFramePr/>
          <p:nvPr/>
        </p:nvGraphicFramePr>
        <p:xfrm>
          <a:off x="1122115" y="137724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{6AC7B227-85F5-4077-A917-81DCD5EEB175}</a:tableStyleId>
              </a:tblPr>
              <a:tblGrid>
                <a:gridCol w="3024325"/>
                <a:gridCol w="2920400"/>
                <a:gridCol w="3455200"/>
              </a:tblGrid>
              <a:tr h="305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b="1" lang="en-US" sz="2500" u="none" cap="none" strike="noStrike">
                          <a:solidFill>
                            <a:schemeClr val="lt1"/>
                          </a:solidFill>
                        </a:rPr>
                        <a:t>New words</a:t>
                      </a:r>
                      <a:endParaRPr b="1" sz="25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F7941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b="1" lang="en-US" sz="2500" u="none" cap="none" strike="noStrike">
                          <a:solidFill>
                            <a:schemeClr val="lt1"/>
                          </a:solidFill>
                        </a:rPr>
                        <a:t>Pronunciation</a:t>
                      </a:r>
                      <a:endParaRPr b="1" sz="25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F7941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b="1" lang="en-US" sz="2500" u="none" cap="none" strike="noStrike">
                          <a:solidFill>
                            <a:schemeClr val="lt1"/>
                          </a:solidFill>
                        </a:rPr>
                        <a:t>Meaning</a:t>
                      </a:r>
                      <a:endParaRPr b="1" sz="25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F7941C"/>
                    </a:solidFill>
                  </a:tcPr>
                </a:tc>
              </a:tr>
              <a:tr h="727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b="1" lang="en-US" sz="25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folk dance</a:t>
                      </a:r>
                      <a:endParaRPr b="1" sz="25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/ˈfəʊk dɑːns/</a:t>
                      </a:r>
                      <a:r>
                        <a:rPr lang="en-US" sz="2400" u="none" cap="none" strike="noStrike"/>
                        <a:t> </a:t>
                      </a:r>
                      <a:endParaRPr sz="2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b="0" lang="en-US" sz="25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điệu múa/ nhảy dân gian</a:t>
                      </a:r>
                      <a:endParaRPr b="0" sz="25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/>
                </a:tc>
              </a:tr>
              <a:tr h="776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b="1" lang="en-US" sz="25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costume</a:t>
                      </a:r>
                      <a:endParaRPr b="1" sz="25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/ˈkɒstjuːm/</a:t>
                      </a:r>
                      <a:endParaRPr b="0" i="0" sz="2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b="0" lang="en-US" sz="25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trang phục</a:t>
                      </a:r>
                      <a:endParaRPr b="0" sz="25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/>
                </a:tc>
              </a:tr>
              <a:tr h="821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b="1" lang="en-US" sz="25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float</a:t>
                      </a:r>
                      <a:endParaRPr b="1" sz="25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fləʊt/</a:t>
                      </a:r>
                      <a:r>
                        <a:rPr lang="en-US" sz="2400" u="none" cap="none" strike="noStrike"/>
                        <a:t> </a:t>
                      </a:r>
                      <a:endParaRPr sz="2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b="0" lang="en-US" sz="25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xe diễu hành</a:t>
                      </a:r>
                      <a:endParaRPr b="0" sz="25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/>
                </a:tc>
              </a:tr>
              <a:tr h="717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b="1" lang="en-US" sz="25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parade</a:t>
                      </a:r>
                      <a:endParaRPr b="1" sz="25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/pəˈreɪd/</a:t>
                      </a:r>
                      <a:r>
                        <a:rPr lang="en-US" sz="2400" u="none" cap="none" strike="noStrike"/>
                        <a:t> </a:t>
                      </a:r>
                      <a:endParaRPr sz="2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b="0" lang="en-US" sz="25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diễu hành</a:t>
                      </a:r>
                      <a:endParaRPr b="0" sz="25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/>
                </a:tc>
              </a:tr>
              <a:tr h="717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b="1" i="0" lang="en-US" sz="25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feast</a:t>
                      </a:r>
                      <a:endParaRPr b="1" i="0" sz="25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/fiːst/</a:t>
                      </a:r>
                      <a:r>
                        <a:rPr lang="en-US" sz="2400" u="none" cap="none" strike="noStrike"/>
                        <a:t> </a:t>
                      </a:r>
                      <a:endParaRPr b="0" i="0" sz="2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bữa tiệc</a:t>
                      </a:r>
                      <a:endParaRPr b="0" sz="25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/>
                </a:tc>
              </a:tr>
              <a:tr h="717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b="1" i="0" lang="en-US" sz="25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fireworks display</a:t>
                      </a:r>
                      <a:endParaRPr b="1" i="0" sz="25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/ˈfɑɪərwɜ:rks dɪˈspleɪ/</a:t>
                      </a:r>
                      <a:r>
                        <a:rPr lang="en-US" sz="2400" u="none" cap="none" strike="noStrike"/>
                        <a:t> </a:t>
                      </a:r>
                      <a:endParaRPr b="0" i="0" sz="2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0" lang="en-US" sz="25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màn bắn pháo hoa</a:t>
                      </a:r>
                      <a:endParaRPr b="0" sz="25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/>
                </a:tc>
              </a:tr>
            </a:tbl>
          </a:graphicData>
        </a:graphic>
      </p:graphicFrame>
      <p:pic>
        <p:nvPicPr>
          <p:cNvPr id="240" name="Google Shape;24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3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1"/>
          <p:cNvSpPr/>
          <p:nvPr/>
        </p:nvSpPr>
        <p:spPr>
          <a:xfrm>
            <a:off x="3977081" y="5090340"/>
            <a:ext cx="1603229" cy="845902"/>
          </a:xfrm>
          <a:custGeom>
            <a:rect b="b" l="l" r="r" t="t"/>
            <a:pathLst>
              <a:path extrusionOk="0" h="941884" w="1419439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1425" lIns="11425" spcFirstLastPara="1" rIns="11425" wrap="square" tIns="1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41"/>
          <p:cNvSpPr/>
          <p:nvPr/>
        </p:nvSpPr>
        <p:spPr>
          <a:xfrm>
            <a:off x="971990" y="1229521"/>
            <a:ext cx="1883767" cy="593950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254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41"/>
          <p:cNvSpPr/>
          <p:nvPr/>
        </p:nvSpPr>
        <p:spPr>
          <a:xfrm>
            <a:off x="3093204" y="2089885"/>
            <a:ext cx="1950733" cy="579744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254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41"/>
          <p:cNvSpPr/>
          <p:nvPr/>
        </p:nvSpPr>
        <p:spPr>
          <a:xfrm>
            <a:off x="971990" y="3770934"/>
            <a:ext cx="1883767" cy="616164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254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41"/>
          <p:cNvSpPr/>
          <p:nvPr/>
        </p:nvSpPr>
        <p:spPr>
          <a:xfrm>
            <a:off x="5588838" y="1244958"/>
            <a:ext cx="6309021" cy="585336"/>
          </a:xfrm>
          <a:prstGeom prst="rect">
            <a:avLst/>
          </a:prstGeom>
          <a:solidFill>
            <a:srgbClr val="CBEAF0"/>
          </a:solidFill>
          <a:ln cap="flat" cmpd="sng" w="25400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Chatting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41"/>
          <p:cNvSpPr/>
          <p:nvPr/>
        </p:nvSpPr>
        <p:spPr>
          <a:xfrm>
            <a:off x="5580310" y="2062561"/>
            <a:ext cx="6305380" cy="575534"/>
          </a:xfrm>
          <a:prstGeom prst="rect">
            <a:avLst/>
          </a:prstGeom>
          <a:solidFill>
            <a:srgbClr val="CBEAF0"/>
          </a:solidFill>
          <a:ln cap="flat" cmpd="sng" w="25400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41"/>
          <p:cNvSpPr/>
          <p:nvPr/>
        </p:nvSpPr>
        <p:spPr>
          <a:xfrm>
            <a:off x="5574527" y="2881839"/>
            <a:ext cx="6315706" cy="2394354"/>
          </a:xfrm>
          <a:prstGeom prst="rect">
            <a:avLst/>
          </a:prstGeom>
          <a:solidFill>
            <a:srgbClr val="CBEAF0"/>
          </a:solidFill>
          <a:ln cap="flat" cmpd="sng" w="25400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Listen and read.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conversation again and tick the correct column.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Write the correct word or phrase from the box under each picture.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Fill in each blank with a word from 3.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Quiz. What festival is it? Match each description with a festival.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3" name="Google Shape;253;p41"/>
          <p:cNvCxnSpPr>
            <a:stCxn id="247" idx="3"/>
            <a:endCxn id="248" idx="0"/>
          </p:cNvCxnSpPr>
          <p:nvPr/>
        </p:nvCxnSpPr>
        <p:spPr>
          <a:xfrm>
            <a:off x="2855757" y="1526496"/>
            <a:ext cx="1212900" cy="5634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cxnSp>
        <p:nvCxnSpPr>
          <p:cNvPr id="254" name="Google Shape;254;p41"/>
          <p:cNvCxnSpPr>
            <a:stCxn id="248" idx="1"/>
            <a:endCxn id="249" idx="0"/>
          </p:cNvCxnSpPr>
          <p:nvPr/>
        </p:nvCxnSpPr>
        <p:spPr>
          <a:xfrm flipH="1">
            <a:off x="1913904" y="2379757"/>
            <a:ext cx="1179300" cy="13911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cxnSp>
        <p:nvCxnSpPr>
          <p:cNvPr id="255" name="Google Shape;255;p41"/>
          <p:cNvCxnSpPr>
            <a:stCxn id="249" idx="3"/>
            <a:endCxn id="256" idx="0"/>
          </p:cNvCxnSpPr>
          <p:nvPr/>
        </p:nvCxnSpPr>
        <p:spPr>
          <a:xfrm>
            <a:off x="2855757" y="4079016"/>
            <a:ext cx="1212900" cy="13629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sp>
        <p:nvSpPr>
          <p:cNvPr id="257" name="Google Shape;257;p41"/>
          <p:cNvSpPr/>
          <p:nvPr/>
        </p:nvSpPr>
        <p:spPr>
          <a:xfrm>
            <a:off x="4435147" y="405824"/>
            <a:ext cx="4439912" cy="625641"/>
          </a:xfrm>
          <a:prstGeom prst="roundRect">
            <a:avLst>
              <a:gd fmla="val 42661" name="adj"/>
            </a:avLst>
          </a:prstGeom>
          <a:solidFill>
            <a:srgbClr val="FF980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Google Shape;25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1"/>
          <p:cNvSpPr txBox="1"/>
          <p:nvPr/>
        </p:nvSpPr>
        <p:spPr>
          <a:xfrm>
            <a:off x="4787235" y="518493"/>
            <a:ext cx="32742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/>
          </a:p>
        </p:txBody>
      </p:sp>
      <p:sp>
        <p:nvSpPr>
          <p:cNvPr id="256" name="Google Shape;256;p41"/>
          <p:cNvSpPr/>
          <p:nvPr/>
        </p:nvSpPr>
        <p:spPr>
          <a:xfrm>
            <a:off x="3093203" y="5442017"/>
            <a:ext cx="1950733" cy="601432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254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41"/>
          <p:cNvSpPr/>
          <p:nvPr/>
        </p:nvSpPr>
        <p:spPr>
          <a:xfrm>
            <a:off x="5594317" y="5433618"/>
            <a:ext cx="6315704" cy="684962"/>
          </a:xfrm>
          <a:prstGeom prst="rect">
            <a:avLst/>
          </a:prstGeom>
          <a:solidFill>
            <a:srgbClr val="CBEAF0"/>
          </a:solidFill>
          <a:ln cap="flat" cmpd="sng" w="25400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5"/>
          <p:cNvSpPr txBox="1"/>
          <p:nvPr/>
        </p:nvSpPr>
        <p:spPr>
          <a:xfrm>
            <a:off x="996738" y="1248139"/>
            <a:ext cx="2570552" cy="461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and read.</a:t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7" name="Google Shape;26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5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5"/>
          <p:cNvSpPr/>
          <p:nvPr/>
        </p:nvSpPr>
        <p:spPr>
          <a:xfrm>
            <a:off x="487067" y="1226962"/>
            <a:ext cx="502606" cy="502606"/>
          </a:xfrm>
          <a:prstGeom prst="roundRect">
            <a:avLst>
              <a:gd fmla="val 16667" name="adj"/>
            </a:avLst>
          </a:prstGeom>
          <a:solidFill>
            <a:srgbClr val="0FB7B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48DA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5"/>
          <p:cNvSpPr txBox="1"/>
          <p:nvPr/>
        </p:nvSpPr>
        <p:spPr>
          <a:xfrm>
            <a:off x="539852" y="1124322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b="1" i="0" sz="40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1" name="Google Shape;27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37648" y="579130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33723" y="1729568"/>
            <a:ext cx="4083261" cy="5043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37648" y="1709763"/>
            <a:ext cx="4046536" cy="3980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7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7"/>
          <p:cNvSpPr txBox="1"/>
          <p:nvPr/>
        </p:nvSpPr>
        <p:spPr>
          <a:xfrm>
            <a:off x="998329" y="1124322"/>
            <a:ext cx="10980674" cy="830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Read the conversation again. Who did the following activities? Tick (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 the correct column. Sometimes you need to tick both. 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7"/>
          <p:cNvSpPr/>
          <p:nvPr/>
        </p:nvSpPr>
        <p:spPr>
          <a:xfrm>
            <a:off x="487067" y="1226962"/>
            <a:ext cx="502606" cy="502606"/>
          </a:xfrm>
          <a:prstGeom prst="roundRect">
            <a:avLst>
              <a:gd fmla="val 16667" name="adj"/>
            </a:avLst>
          </a:prstGeom>
          <a:solidFill>
            <a:srgbClr val="0FB7B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48DA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7"/>
          <p:cNvSpPr txBox="1"/>
          <p:nvPr/>
        </p:nvSpPr>
        <p:spPr>
          <a:xfrm>
            <a:off x="539852" y="1124322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b="1" i="0" sz="40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284" name="Google Shape;284;p17"/>
          <p:cNvGraphicFramePr/>
          <p:nvPr/>
        </p:nvGraphicFramePr>
        <p:xfrm>
          <a:off x="371061" y="216661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{6AC7B227-85F5-4077-A917-81DCD5EEB175}</a:tableStyleId>
              </a:tblPr>
              <a:tblGrid>
                <a:gridCol w="7933850"/>
                <a:gridCol w="1818050"/>
                <a:gridCol w="17750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</a:rPr>
                        <a:t>Ms Hoa</a:t>
                      </a:r>
                      <a:endParaRPr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</a:rPr>
                        <a:t>Mark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</a:rPr>
                        <a:t>1. </a:t>
                      </a: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went to the Tulip Festival in Australia </a:t>
                      </a:r>
                      <a:endParaRPr sz="2400" u="none" cap="none" strike="noStrike"/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</a:rPr>
                        <a:t>2. </a:t>
                      </a: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went to the Tulip Festival in the Netherlands </a:t>
                      </a:r>
                      <a:endParaRPr sz="2400" u="none" cap="none" strike="noStrike"/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</a:rPr>
                        <a:t>3. </a:t>
                      </a: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tried Dutch food and drinks </a:t>
                      </a:r>
                      <a:endParaRPr sz="2400" u="none" cap="none" strike="noStrike"/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</a:rPr>
                        <a:t>4. </a:t>
                      </a: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watched traditional Dutch dancing </a:t>
                      </a:r>
                      <a:endParaRPr sz="2400" u="none" cap="none" strike="noStrike"/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</a:rPr>
                        <a:t>5. </a:t>
                      </a: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saw tulip floats </a:t>
                      </a:r>
                      <a:endParaRPr sz="2400" u="none" cap="none" strike="noStrike"/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</a:tr>
            </a:tbl>
          </a:graphicData>
        </a:graphic>
      </p:graphicFrame>
      <p:sp>
        <p:nvSpPr>
          <p:cNvPr id="285" name="Google Shape;285;p17"/>
          <p:cNvSpPr/>
          <p:nvPr/>
        </p:nvSpPr>
        <p:spPr>
          <a:xfrm>
            <a:off x="8948482" y="2629654"/>
            <a:ext cx="41549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b="1" i="0" sz="2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7"/>
          <p:cNvSpPr/>
          <p:nvPr/>
        </p:nvSpPr>
        <p:spPr>
          <a:xfrm>
            <a:off x="10843621" y="3076547"/>
            <a:ext cx="41549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b="1" i="0" sz="2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7"/>
          <p:cNvSpPr/>
          <p:nvPr/>
        </p:nvSpPr>
        <p:spPr>
          <a:xfrm>
            <a:off x="8978918" y="3538212"/>
            <a:ext cx="41549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b="1" i="0" sz="2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17"/>
          <p:cNvSpPr/>
          <p:nvPr/>
        </p:nvSpPr>
        <p:spPr>
          <a:xfrm>
            <a:off x="8998596" y="3959235"/>
            <a:ext cx="41549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b="1" i="0" sz="2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7"/>
          <p:cNvSpPr/>
          <p:nvPr/>
        </p:nvSpPr>
        <p:spPr>
          <a:xfrm>
            <a:off x="10843621" y="3959234"/>
            <a:ext cx="41549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b="1" i="0" sz="2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7"/>
          <p:cNvSpPr/>
          <p:nvPr/>
        </p:nvSpPr>
        <p:spPr>
          <a:xfrm>
            <a:off x="10843621" y="4448147"/>
            <a:ext cx="41549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b="1" i="0" sz="2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49579" y="2235556"/>
            <a:ext cx="2198483" cy="1525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2"/>
          <p:cNvPicPr preferRelativeResize="0"/>
          <p:nvPr/>
        </p:nvPicPr>
        <p:blipFill rotWithShape="1">
          <a:blip r:embed="rId4">
            <a:alphaModFix/>
          </a:blip>
          <a:srcRect b="0" l="7654" r="20606" t="6987"/>
          <a:stretch/>
        </p:blipFill>
        <p:spPr>
          <a:xfrm>
            <a:off x="5205150" y="2190007"/>
            <a:ext cx="1285128" cy="1602509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2"/>
          <p:cNvSpPr txBox="1"/>
          <p:nvPr/>
        </p:nvSpPr>
        <p:spPr>
          <a:xfrm>
            <a:off x="985107" y="1195732"/>
            <a:ext cx="7521691" cy="461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Write a word or phrase from the box under each picture. 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9" name="Google Shape;299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2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01" name="Google Shape;301;p42"/>
          <p:cNvGraphicFramePr/>
          <p:nvPr/>
        </p:nvGraphicFramePr>
        <p:xfrm>
          <a:off x="730487" y="176954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{6AC7B227-85F5-4077-A917-81DCD5EEB175}</a:tableStyleId>
              </a:tblPr>
              <a:tblGrid>
                <a:gridCol w="1081532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</a:rPr>
                        <a:t>costumes           feast           float           fireworks display           parade          folk dance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</a:tr>
            </a:tbl>
          </a:graphicData>
        </a:graphic>
      </p:graphicFrame>
      <p:sp>
        <p:nvSpPr>
          <p:cNvPr id="302" name="Google Shape;302;p42"/>
          <p:cNvSpPr/>
          <p:nvPr/>
        </p:nvSpPr>
        <p:spPr>
          <a:xfrm>
            <a:off x="677702" y="3721784"/>
            <a:ext cx="2418326" cy="57785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A9A5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___________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42"/>
          <p:cNvSpPr txBox="1"/>
          <p:nvPr/>
        </p:nvSpPr>
        <p:spPr>
          <a:xfrm>
            <a:off x="1267502" y="3807283"/>
            <a:ext cx="159685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parade</a:t>
            </a:r>
            <a:endParaRPr/>
          </a:p>
        </p:txBody>
      </p:sp>
      <p:sp>
        <p:nvSpPr>
          <p:cNvPr id="304" name="Google Shape;304;p42"/>
          <p:cNvSpPr/>
          <p:nvPr/>
        </p:nvSpPr>
        <p:spPr>
          <a:xfrm>
            <a:off x="4601071" y="3716630"/>
            <a:ext cx="2418326" cy="57785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A9A5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___________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42"/>
          <p:cNvSpPr txBox="1"/>
          <p:nvPr/>
        </p:nvSpPr>
        <p:spPr>
          <a:xfrm>
            <a:off x="5071318" y="3807191"/>
            <a:ext cx="204936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costumes</a:t>
            </a:r>
            <a:endParaRPr/>
          </a:p>
        </p:txBody>
      </p:sp>
      <p:sp>
        <p:nvSpPr>
          <p:cNvPr id="306" name="Google Shape;306;p42"/>
          <p:cNvSpPr/>
          <p:nvPr/>
        </p:nvSpPr>
        <p:spPr>
          <a:xfrm>
            <a:off x="8639659" y="3724782"/>
            <a:ext cx="2418326" cy="57785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A9A5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___________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42"/>
          <p:cNvSpPr txBox="1"/>
          <p:nvPr/>
        </p:nvSpPr>
        <p:spPr>
          <a:xfrm>
            <a:off x="9334974" y="3815431"/>
            <a:ext cx="159685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feast</a:t>
            </a:r>
            <a:endParaRPr/>
          </a:p>
        </p:txBody>
      </p:sp>
      <p:sp>
        <p:nvSpPr>
          <p:cNvPr id="308" name="Google Shape;308;p42"/>
          <p:cNvSpPr/>
          <p:nvPr/>
        </p:nvSpPr>
        <p:spPr>
          <a:xfrm>
            <a:off x="677702" y="6260076"/>
            <a:ext cx="2418326" cy="57785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A9A5"/>
                </a:solidFill>
                <a:latin typeface="Arial"/>
                <a:ea typeface="Arial"/>
                <a:cs typeface="Arial"/>
                <a:sym typeface="Arial"/>
              </a:rPr>
              <a:t>4.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___________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42"/>
          <p:cNvSpPr txBox="1"/>
          <p:nvPr/>
        </p:nvSpPr>
        <p:spPr>
          <a:xfrm>
            <a:off x="1409629" y="6355557"/>
            <a:ext cx="159685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float</a:t>
            </a:r>
            <a:endParaRPr/>
          </a:p>
        </p:txBody>
      </p:sp>
      <p:sp>
        <p:nvSpPr>
          <p:cNvPr id="310" name="Google Shape;310;p42"/>
          <p:cNvSpPr/>
          <p:nvPr/>
        </p:nvSpPr>
        <p:spPr>
          <a:xfrm>
            <a:off x="4023360" y="6260076"/>
            <a:ext cx="3625327" cy="57785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A9A5"/>
                </a:solidFill>
                <a:latin typeface="Arial"/>
                <a:ea typeface="Arial"/>
                <a:cs typeface="Arial"/>
                <a:sym typeface="Arial"/>
              </a:rPr>
              <a:t>5.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_________________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42"/>
          <p:cNvSpPr txBox="1"/>
          <p:nvPr/>
        </p:nvSpPr>
        <p:spPr>
          <a:xfrm>
            <a:off x="4503016" y="6348033"/>
            <a:ext cx="364115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fireworks display</a:t>
            </a:r>
            <a:endParaRPr/>
          </a:p>
        </p:txBody>
      </p:sp>
      <p:sp>
        <p:nvSpPr>
          <p:cNvPr id="312" name="Google Shape;312;p42"/>
          <p:cNvSpPr/>
          <p:nvPr/>
        </p:nvSpPr>
        <p:spPr>
          <a:xfrm>
            <a:off x="8639659" y="6226209"/>
            <a:ext cx="2418326" cy="57785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A9A5"/>
                </a:solidFill>
                <a:latin typeface="Arial"/>
                <a:ea typeface="Arial"/>
                <a:cs typeface="Arial"/>
                <a:sym typeface="Arial"/>
              </a:rPr>
              <a:t>6.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___________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42"/>
          <p:cNvSpPr txBox="1"/>
          <p:nvPr/>
        </p:nvSpPr>
        <p:spPr>
          <a:xfrm>
            <a:off x="9025062" y="6348032"/>
            <a:ext cx="221667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folk dance</a:t>
            </a:r>
            <a:endParaRPr/>
          </a:p>
        </p:txBody>
      </p:sp>
      <p:sp>
        <p:nvSpPr>
          <p:cNvPr id="314" name="Google Shape;314;p42"/>
          <p:cNvSpPr/>
          <p:nvPr/>
        </p:nvSpPr>
        <p:spPr>
          <a:xfrm>
            <a:off x="487067" y="1170517"/>
            <a:ext cx="502606" cy="502606"/>
          </a:xfrm>
          <a:prstGeom prst="roundRect">
            <a:avLst>
              <a:gd fmla="val 16667" name="adj"/>
            </a:avLst>
          </a:prstGeom>
          <a:solidFill>
            <a:srgbClr val="0FB7B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48DA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42"/>
          <p:cNvSpPr txBox="1"/>
          <p:nvPr/>
        </p:nvSpPr>
        <p:spPr>
          <a:xfrm>
            <a:off x="539852" y="106787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b="1" i="0" sz="40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6" name="Google Shape;316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8163" y="2272219"/>
            <a:ext cx="2057400" cy="1452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56225" y="4703740"/>
            <a:ext cx="2265731" cy="1539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64917" y="4678358"/>
            <a:ext cx="2290634" cy="1589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712227" y="4678358"/>
            <a:ext cx="2273183" cy="1539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Google Shape;325;p21"/>
          <p:cNvGrpSpPr/>
          <p:nvPr/>
        </p:nvGrpSpPr>
        <p:grpSpPr>
          <a:xfrm>
            <a:off x="411728" y="1096535"/>
            <a:ext cx="11407818" cy="830956"/>
            <a:chOff x="411728" y="1096535"/>
            <a:chExt cx="11407818" cy="830956"/>
          </a:xfrm>
        </p:grpSpPr>
        <p:sp>
          <p:nvSpPr>
            <p:cNvPr id="326" name="Google Shape;326;p21"/>
            <p:cNvSpPr txBox="1"/>
            <p:nvPr/>
          </p:nvSpPr>
          <p:spPr>
            <a:xfrm>
              <a:off x="955225" y="1096535"/>
              <a:ext cx="10864321" cy="8309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Fill in each blank with a word or phrase from 3. You may have to change the form of the word or phrase. </a:t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21"/>
            <p:cNvSpPr/>
            <p:nvPr/>
          </p:nvSpPr>
          <p:spPr>
            <a:xfrm>
              <a:off x="411728" y="1240856"/>
              <a:ext cx="502606" cy="502606"/>
            </a:xfrm>
            <a:prstGeom prst="roundRect">
              <a:avLst>
                <a:gd fmla="val 16667" name="adj"/>
              </a:avLst>
            </a:prstGeom>
            <a:solidFill>
              <a:srgbClr val="0FB7B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21"/>
            <p:cNvSpPr txBox="1"/>
            <p:nvPr/>
          </p:nvSpPr>
          <p:spPr>
            <a:xfrm>
              <a:off x="464513" y="1138216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29" name="Google Shape;32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1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21"/>
          <p:cNvSpPr/>
          <p:nvPr/>
        </p:nvSpPr>
        <p:spPr>
          <a:xfrm>
            <a:off x="411728" y="3778446"/>
            <a:ext cx="6279528" cy="3700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Aim of the task:</a:t>
            </a:r>
            <a:endParaRPr b="1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help Ss practise the words/phrases in 3.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b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2" name="Google Shape;332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91256" y="2620724"/>
            <a:ext cx="5285591" cy="3303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HOBBIES</a:t>
            </a:r>
            <a:endParaRPr b="1" i="0" sz="40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-1" y="0"/>
            <a:ext cx="12192000" cy="1303957"/>
            <a:chOff x="-1" y="0"/>
            <a:chExt cx="12192000" cy="1303957"/>
          </a:xfrm>
        </p:grpSpPr>
        <p:pic>
          <p:nvPicPr>
            <p:cNvPr id="95" name="Google Shape;95;p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1" y="0"/>
              <a:ext cx="12192000" cy="13039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96;p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754889" y="150446"/>
              <a:ext cx="885449" cy="8488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" name="Google Shape;97;p2"/>
            <p:cNvSpPr txBox="1"/>
            <p:nvPr/>
          </p:nvSpPr>
          <p:spPr>
            <a:xfrm>
              <a:off x="390200" y="219369"/>
              <a:ext cx="1391147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Unit</a:t>
              </a:r>
              <a:endParaRPr b="1" i="0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" name="Google Shape;98;p2"/>
            <p:cNvSpPr txBox="1"/>
            <p:nvPr/>
          </p:nvSpPr>
          <p:spPr>
            <a:xfrm>
              <a:off x="2709670" y="254747"/>
              <a:ext cx="8652846" cy="7078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FESTIVALS AROUND THE WORLD</a:t>
              </a:r>
              <a:endParaRPr b="1" i="0" sz="4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9" name="Google Shape;99;p2"/>
            <p:cNvSpPr txBox="1"/>
            <p:nvPr/>
          </p:nvSpPr>
          <p:spPr>
            <a:xfrm>
              <a:off x="1837118" y="193172"/>
              <a:ext cx="7474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b="1" i="0" lang="en-US" sz="4800" u="none" cap="none" strike="noStrik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9</a:t>
              </a:r>
              <a:endParaRPr b="1" i="0" sz="4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00" name="Google Shape;100;p2"/>
          <p:cNvGrpSpPr/>
          <p:nvPr/>
        </p:nvGrpSpPr>
        <p:grpSpPr>
          <a:xfrm>
            <a:off x="3371811" y="1598383"/>
            <a:ext cx="5200314" cy="1462322"/>
            <a:chOff x="7097851" y="1343323"/>
            <a:chExt cx="5200314" cy="1462322"/>
          </a:xfrm>
        </p:grpSpPr>
        <p:sp>
          <p:nvSpPr>
            <p:cNvPr id="101" name="Google Shape;101;p2"/>
            <p:cNvSpPr/>
            <p:nvPr/>
          </p:nvSpPr>
          <p:spPr>
            <a:xfrm>
              <a:off x="7641511" y="1686544"/>
              <a:ext cx="4656654" cy="525075"/>
            </a:xfrm>
            <a:prstGeom prst="roundRect">
              <a:avLst>
                <a:gd fmla="val 42661" name="adj"/>
              </a:avLst>
            </a:prstGeom>
            <a:solidFill>
              <a:srgbClr val="FF980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2" name="Google Shape;102;p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097851" y="1343323"/>
              <a:ext cx="1344559" cy="12776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" name="Google Shape;103;p2"/>
            <p:cNvSpPr txBox="1"/>
            <p:nvPr/>
          </p:nvSpPr>
          <p:spPr>
            <a:xfrm>
              <a:off x="8767521" y="2220645"/>
              <a:ext cx="3078699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en-US" sz="3200" u="none" cap="none" strike="noStrike">
                  <a:solidFill>
                    <a:srgbClr val="0FB7BD"/>
                  </a:solidFill>
                  <a:latin typeface="Calibri"/>
                  <a:ea typeface="Calibri"/>
                  <a:cs typeface="Calibri"/>
                  <a:sym typeface="Calibri"/>
                </a:rPr>
                <a:t>A Tulip Festival</a:t>
              </a:r>
              <a:endParaRPr b="1" i="0" sz="3200" u="none" cap="none" strike="noStrike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"/>
            <p:cNvSpPr txBox="1"/>
            <p:nvPr/>
          </p:nvSpPr>
          <p:spPr>
            <a:xfrm>
              <a:off x="8422168" y="1724338"/>
              <a:ext cx="3875997" cy="4616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1: GETTING STARTED</a:t>
              </a:r>
              <a:endParaRPr b="1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5" name="Google Shape;105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70819" y="3158256"/>
            <a:ext cx="6360951" cy="3364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" name="Google Shape;338;p22"/>
          <p:cNvGrpSpPr/>
          <p:nvPr/>
        </p:nvGrpSpPr>
        <p:grpSpPr>
          <a:xfrm>
            <a:off x="635557" y="1131597"/>
            <a:ext cx="10580791" cy="830956"/>
            <a:chOff x="132951" y="1060159"/>
            <a:chExt cx="10580791" cy="830956"/>
          </a:xfrm>
        </p:grpSpPr>
        <p:sp>
          <p:nvSpPr>
            <p:cNvPr id="339" name="Google Shape;339;p22"/>
            <p:cNvSpPr txBox="1"/>
            <p:nvPr/>
          </p:nvSpPr>
          <p:spPr>
            <a:xfrm>
              <a:off x="643187" y="1060159"/>
              <a:ext cx="10070555" cy="8309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Fill in each blank with a word or phrase from 3. You may have to change the form of the word or phrase. </a:t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22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fmla="val 16667" name="adj"/>
              </a:avLst>
            </a:prstGeom>
            <a:solidFill>
              <a:srgbClr val="0FB7B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22"/>
            <p:cNvSpPr txBox="1"/>
            <p:nvPr/>
          </p:nvSpPr>
          <p:spPr>
            <a:xfrm>
              <a:off x="185736" y="1060159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2" name="Google Shape;34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22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22"/>
          <p:cNvSpPr txBox="1"/>
          <p:nvPr/>
        </p:nvSpPr>
        <p:spPr>
          <a:xfrm>
            <a:off x="886858" y="2142141"/>
            <a:ext cx="10935957" cy="37856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7941C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dancers performed ___________ at the Tulip Festival. </a:t>
            </a:r>
            <a:endParaRPr/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7941C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 New Year’s Eve, we went to Hoan Kiem Lake to watch the ______________. </a:t>
            </a:r>
            <a:endParaRPr/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7941C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 Tet, we usually prepare a ___________ with special food. </a:t>
            </a:r>
            <a:endParaRPr/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7941C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People hold flower ___________ in several countries to welcome the new season. </a:t>
            </a:r>
            <a:endParaRPr/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7941C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___________ carried the dancers in special ___________. </a:t>
            </a:r>
            <a:endParaRPr/>
          </a:p>
        </p:txBody>
      </p:sp>
      <p:sp>
        <p:nvSpPr>
          <p:cNvPr id="345" name="Google Shape;345;p22"/>
          <p:cNvSpPr txBox="1"/>
          <p:nvPr/>
        </p:nvSpPr>
        <p:spPr>
          <a:xfrm>
            <a:off x="4247840" y="2410415"/>
            <a:ext cx="159685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folk dances</a:t>
            </a:r>
            <a:endParaRPr/>
          </a:p>
        </p:txBody>
      </p:sp>
      <p:sp>
        <p:nvSpPr>
          <p:cNvPr id="346" name="Google Shape;346;p22"/>
          <p:cNvSpPr txBox="1"/>
          <p:nvPr/>
        </p:nvSpPr>
        <p:spPr>
          <a:xfrm>
            <a:off x="8820572" y="3143801"/>
            <a:ext cx="237319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fireworks display</a:t>
            </a:r>
            <a:endParaRPr/>
          </a:p>
        </p:txBody>
      </p:sp>
      <p:sp>
        <p:nvSpPr>
          <p:cNvPr id="347" name="Google Shape;347;p22"/>
          <p:cNvSpPr txBox="1"/>
          <p:nvPr/>
        </p:nvSpPr>
        <p:spPr>
          <a:xfrm>
            <a:off x="5369441" y="3895604"/>
            <a:ext cx="159685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feast</a:t>
            </a:r>
            <a:endParaRPr/>
          </a:p>
        </p:txBody>
      </p:sp>
      <p:sp>
        <p:nvSpPr>
          <p:cNvPr id="348" name="Google Shape;348;p22"/>
          <p:cNvSpPr txBox="1"/>
          <p:nvPr/>
        </p:nvSpPr>
        <p:spPr>
          <a:xfrm>
            <a:off x="3899552" y="4600588"/>
            <a:ext cx="159685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parades</a:t>
            </a:r>
            <a:endParaRPr/>
          </a:p>
        </p:txBody>
      </p:sp>
      <p:sp>
        <p:nvSpPr>
          <p:cNvPr id="349" name="Google Shape;349;p22"/>
          <p:cNvSpPr txBox="1"/>
          <p:nvPr/>
        </p:nvSpPr>
        <p:spPr>
          <a:xfrm>
            <a:off x="2092261" y="5337014"/>
            <a:ext cx="159685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floats</a:t>
            </a:r>
            <a:endParaRPr/>
          </a:p>
        </p:txBody>
      </p:sp>
      <p:sp>
        <p:nvSpPr>
          <p:cNvPr id="350" name="Google Shape;350;p22"/>
          <p:cNvSpPr txBox="1"/>
          <p:nvPr/>
        </p:nvSpPr>
        <p:spPr>
          <a:xfrm>
            <a:off x="7348898" y="5342069"/>
            <a:ext cx="159685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costumes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23"/>
          <p:cNvSpPr txBox="1"/>
          <p:nvPr/>
        </p:nvSpPr>
        <p:spPr>
          <a:xfrm>
            <a:off x="2330033" y="1365780"/>
            <a:ext cx="760418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festival is it? Match each description with a festival.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23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fmla="val 16667" name="adj"/>
            </a:avLst>
          </a:prstGeom>
          <a:solidFill>
            <a:srgbClr val="0FB7B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48DA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23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/>
          </a:p>
        </p:txBody>
      </p:sp>
      <p:pic>
        <p:nvPicPr>
          <p:cNvPr id="360" name="Google Shape;360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2730" y="1392343"/>
            <a:ext cx="1138592" cy="40236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61" name="Google Shape;361;p23"/>
          <p:cNvGraphicFramePr/>
          <p:nvPr/>
        </p:nvGraphicFramePr>
        <p:xfrm>
          <a:off x="628984" y="210373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{6AC7B227-85F5-4077-A917-81DCD5EEB175}</a:tableStyleId>
              </a:tblPr>
              <a:tblGrid>
                <a:gridCol w="7062725"/>
                <a:gridCol w="935925"/>
                <a:gridCol w="3184275"/>
              </a:tblGrid>
              <a:tr h="779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0" lang="en-US" sz="2400" u="none" cap="none" strike="noStrike">
                          <a:solidFill>
                            <a:schemeClr val="dk1"/>
                          </a:solidFill>
                        </a:rPr>
                        <a:t>1. </a:t>
                      </a: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this festival, people eat moon cakes. </a:t>
                      </a:r>
                      <a:endParaRPr b="0"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 anchor="ctr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0" lang="en-US" sz="2400" u="none" cap="none" strike="noStrike">
                          <a:solidFill>
                            <a:schemeClr val="dk1"/>
                          </a:solidFill>
                        </a:rPr>
                        <a:t>a. </a:t>
                      </a: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 Tomatina </a:t>
                      </a:r>
                      <a:endParaRPr b="0"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 anchor="ctr">
                    <a:solidFill>
                      <a:srgbClr val="C4E0B2"/>
                    </a:solidFill>
                  </a:tcPr>
                </a:tc>
              </a:tr>
              <a:tr h="779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0" lang="en-US" sz="2400" u="none" cap="none" strike="noStrike">
                          <a:solidFill>
                            <a:schemeClr val="dk1"/>
                          </a:solidFill>
                        </a:rPr>
                        <a:t>2. </a:t>
                      </a: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this festival, people throw tomatoes. </a:t>
                      </a:r>
                      <a:endParaRPr b="0"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 anchor="ctr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0" lang="en-US" sz="2400" u="none" cap="none" strike="noStrike">
                          <a:solidFill>
                            <a:schemeClr val="dk1"/>
                          </a:solidFill>
                        </a:rPr>
                        <a:t>b. </a:t>
                      </a: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Cheese rolling </a:t>
                      </a:r>
                      <a:endParaRPr b="0"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 anchor="ctr">
                    <a:solidFill>
                      <a:srgbClr val="C4E0B2"/>
                    </a:solidFill>
                  </a:tcPr>
                </a:tc>
              </a:tr>
              <a:tr h="779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0" lang="en-US" sz="2400" u="none" cap="none" strike="noStrike">
                          <a:solidFill>
                            <a:schemeClr val="dk1"/>
                          </a:solidFill>
                        </a:rPr>
                        <a:t>3. </a:t>
                      </a: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People eat </a:t>
                      </a:r>
                      <a:r>
                        <a:rPr b="0" i="1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banh chung </a:t>
                      </a: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this festival. </a:t>
                      </a:r>
                      <a:endParaRPr b="0"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 anchor="ctr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0" lang="en-US" sz="2400" u="none" cap="none" strike="noStrike">
                          <a:solidFill>
                            <a:schemeClr val="dk1"/>
                          </a:solidFill>
                        </a:rPr>
                        <a:t>c. </a:t>
                      </a: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Christmas </a:t>
                      </a:r>
                      <a:endParaRPr b="0"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 anchor="ctr">
                    <a:solidFill>
                      <a:srgbClr val="C4E0B2"/>
                    </a:solidFill>
                  </a:tcPr>
                </a:tc>
              </a:tr>
              <a:tr h="779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People decorate pine trees and give each other gifts. </a:t>
                      </a:r>
                      <a:endParaRPr b="0"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 anchor="ctr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2400" u="none" cap="none" strike="noStrike">
                          <a:solidFill>
                            <a:schemeClr val="dk1"/>
                          </a:solidFill>
                        </a:rPr>
                        <a:t>d. Tet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C4E0B2"/>
                    </a:solidFill>
                  </a:tcPr>
                </a:tc>
              </a:tr>
              <a:tr h="779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People chase after a wheel of cheese. </a:t>
                      </a:r>
                      <a:endParaRPr b="0"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 anchor="ctr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0" lang="en-US" sz="2400" u="none" cap="none" strike="noStrike">
                          <a:solidFill>
                            <a:schemeClr val="dk1"/>
                          </a:solidFill>
                        </a:rPr>
                        <a:t>e. </a:t>
                      </a: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Mid-Autumn Festival </a:t>
                      </a:r>
                      <a:endParaRPr b="0"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 anchor="ctr">
                    <a:solidFill>
                      <a:srgbClr val="C4E0B2"/>
                    </a:solidFill>
                  </a:tcPr>
                </a:tc>
              </a:tr>
            </a:tbl>
          </a:graphicData>
        </a:graphic>
      </p:graphicFrame>
      <p:sp>
        <p:nvSpPr>
          <p:cNvPr id="362" name="Google Shape;362;p23"/>
          <p:cNvSpPr txBox="1"/>
          <p:nvPr/>
        </p:nvSpPr>
        <p:spPr>
          <a:xfrm>
            <a:off x="7855530" y="2251357"/>
            <a:ext cx="79842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e</a:t>
            </a:r>
            <a:endParaRPr b="0" i="0" sz="2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23"/>
          <p:cNvSpPr txBox="1"/>
          <p:nvPr/>
        </p:nvSpPr>
        <p:spPr>
          <a:xfrm>
            <a:off x="7855530" y="3023184"/>
            <a:ext cx="64500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a</a:t>
            </a:r>
            <a:endParaRPr b="0" i="0" sz="2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23"/>
          <p:cNvSpPr txBox="1"/>
          <p:nvPr/>
        </p:nvSpPr>
        <p:spPr>
          <a:xfrm>
            <a:off x="7855529" y="3764847"/>
            <a:ext cx="64500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3. d</a:t>
            </a:r>
            <a:endParaRPr b="0" i="0" sz="2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23"/>
          <p:cNvSpPr txBox="1"/>
          <p:nvPr/>
        </p:nvSpPr>
        <p:spPr>
          <a:xfrm>
            <a:off x="7855528" y="4536674"/>
            <a:ext cx="64500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4. c</a:t>
            </a:r>
            <a:endParaRPr b="0" i="0" sz="2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23"/>
          <p:cNvSpPr txBox="1"/>
          <p:nvPr/>
        </p:nvSpPr>
        <p:spPr>
          <a:xfrm>
            <a:off x="7855527" y="5308501"/>
            <a:ext cx="64501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5. b</a:t>
            </a:r>
            <a:endParaRPr b="0" i="0" sz="2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3"/>
          <p:cNvSpPr/>
          <p:nvPr/>
        </p:nvSpPr>
        <p:spPr>
          <a:xfrm>
            <a:off x="3977081" y="5090340"/>
            <a:ext cx="1603229" cy="845902"/>
          </a:xfrm>
          <a:custGeom>
            <a:rect b="b" l="l" r="r" t="t"/>
            <a:pathLst>
              <a:path extrusionOk="0" h="941884" w="1419439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1425" lIns="11425" spcFirstLastPara="1" rIns="11425" wrap="square" tIns="1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43"/>
          <p:cNvSpPr/>
          <p:nvPr/>
        </p:nvSpPr>
        <p:spPr>
          <a:xfrm>
            <a:off x="971990" y="1229521"/>
            <a:ext cx="1883767" cy="593950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254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43"/>
          <p:cNvSpPr/>
          <p:nvPr/>
        </p:nvSpPr>
        <p:spPr>
          <a:xfrm>
            <a:off x="3093204" y="2089885"/>
            <a:ext cx="1950733" cy="579744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254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43"/>
          <p:cNvSpPr/>
          <p:nvPr/>
        </p:nvSpPr>
        <p:spPr>
          <a:xfrm>
            <a:off x="971990" y="3770934"/>
            <a:ext cx="1883767" cy="616164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254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43"/>
          <p:cNvSpPr/>
          <p:nvPr/>
        </p:nvSpPr>
        <p:spPr>
          <a:xfrm>
            <a:off x="5588838" y="1244958"/>
            <a:ext cx="6309021" cy="585336"/>
          </a:xfrm>
          <a:prstGeom prst="rect">
            <a:avLst/>
          </a:prstGeom>
          <a:solidFill>
            <a:srgbClr val="CBEAF0"/>
          </a:solidFill>
          <a:ln cap="flat" cmpd="sng" w="25400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Chatting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43"/>
          <p:cNvSpPr/>
          <p:nvPr/>
        </p:nvSpPr>
        <p:spPr>
          <a:xfrm>
            <a:off x="5580310" y="2062561"/>
            <a:ext cx="6305380" cy="575534"/>
          </a:xfrm>
          <a:prstGeom prst="rect">
            <a:avLst/>
          </a:prstGeom>
          <a:solidFill>
            <a:srgbClr val="CBEAF0"/>
          </a:solidFill>
          <a:ln cap="flat" cmpd="sng" w="25400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43"/>
          <p:cNvSpPr/>
          <p:nvPr/>
        </p:nvSpPr>
        <p:spPr>
          <a:xfrm>
            <a:off x="5574527" y="2881839"/>
            <a:ext cx="6315706" cy="2394354"/>
          </a:xfrm>
          <a:prstGeom prst="rect">
            <a:avLst/>
          </a:prstGeom>
          <a:solidFill>
            <a:srgbClr val="CBEAF0"/>
          </a:solidFill>
          <a:ln cap="flat" cmpd="sng" w="25400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Listen and read.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conversation again and tick the correct column.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Write the correct word or phrase from the box under each picture.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Fill in each blank with a word from 3.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Quiz. What festival is it? Match each description with a festival.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9" name="Google Shape;379;p43"/>
          <p:cNvCxnSpPr>
            <a:stCxn id="373" idx="3"/>
            <a:endCxn id="374" idx="0"/>
          </p:cNvCxnSpPr>
          <p:nvPr/>
        </p:nvCxnSpPr>
        <p:spPr>
          <a:xfrm>
            <a:off x="2855757" y="1526496"/>
            <a:ext cx="1212900" cy="5634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cxnSp>
        <p:nvCxnSpPr>
          <p:cNvPr id="380" name="Google Shape;380;p43"/>
          <p:cNvCxnSpPr>
            <a:stCxn id="374" idx="1"/>
            <a:endCxn id="375" idx="0"/>
          </p:cNvCxnSpPr>
          <p:nvPr/>
        </p:nvCxnSpPr>
        <p:spPr>
          <a:xfrm flipH="1">
            <a:off x="1913904" y="2379757"/>
            <a:ext cx="1179300" cy="13911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cxnSp>
        <p:nvCxnSpPr>
          <p:cNvPr id="381" name="Google Shape;381;p43"/>
          <p:cNvCxnSpPr>
            <a:stCxn id="375" idx="3"/>
            <a:endCxn id="382" idx="0"/>
          </p:cNvCxnSpPr>
          <p:nvPr/>
        </p:nvCxnSpPr>
        <p:spPr>
          <a:xfrm>
            <a:off x="2855757" y="4079016"/>
            <a:ext cx="1212900" cy="13629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sp>
        <p:nvSpPr>
          <p:cNvPr id="383" name="Google Shape;383;p43"/>
          <p:cNvSpPr/>
          <p:nvPr/>
        </p:nvSpPr>
        <p:spPr>
          <a:xfrm>
            <a:off x="4435147" y="405824"/>
            <a:ext cx="4439912" cy="625641"/>
          </a:xfrm>
          <a:prstGeom prst="roundRect">
            <a:avLst>
              <a:gd fmla="val 42661" name="adj"/>
            </a:avLst>
          </a:prstGeom>
          <a:solidFill>
            <a:srgbClr val="FF980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4" name="Google Shape;384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43"/>
          <p:cNvSpPr txBox="1"/>
          <p:nvPr/>
        </p:nvSpPr>
        <p:spPr>
          <a:xfrm>
            <a:off x="4787235" y="518493"/>
            <a:ext cx="32742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/>
          </a:p>
        </p:txBody>
      </p:sp>
      <p:sp>
        <p:nvSpPr>
          <p:cNvPr id="382" name="Google Shape;382;p43"/>
          <p:cNvSpPr/>
          <p:nvPr/>
        </p:nvSpPr>
        <p:spPr>
          <a:xfrm>
            <a:off x="3093203" y="5442017"/>
            <a:ext cx="1950733" cy="601432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254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43"/>
          <p:cNvSpPr/>
          <p:nvPr/>
        </p:nvSpPr>
        <p:spPr>
          <a:xfrm>
            <a:off x="5594317" y="5433618"/>
            <a:ext cx="6315704" cy="684962"/>
          </a:xfrm>
          <a:prstGeom prst="rect">
            <a:avLst/>
          </a:prstGeom>
          <a:solidFill>
            <a:srgbClr val="CBEAF0"/>
          </a:solidFill>
          <a:ln cap="flat" cmpd="sng" w="25400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44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4" name="Google Shape;394;p44"/>
          <p:cNvGrpSpPr/>
          <p:nvPr/>
        </p:nvGrpSpPr>
        <p:grpSpPr>
          <a:xfrm>
            <a:off x="2768535" y="2001752"/>
            <a:ext cx="6202344" cy="4057837"/>
            <a:chOff x="435431" y="1156"/>
            <a:chExt cx="6202344" cy="4057837"/>
          </a:xfrm>
        </p:grpSpPr>
        <p:sp>
          <p:nvSpPr>
            <p:cNvPr id="395" name="Google Shape;395;p44"/>
            <p:cNvSpPr/>
            <p:nvPr/>
          </p:nvSpPr>
          <p:spPr>
            <a:xfrm>
              <a:off x="435431" y="2188865"/>
              <a:ext cx="6202344" cy="1870128"/>
            </a:xfrm>
            <a:prstGeom prst="roundRect">
              <a:avLst>
                <a:gd fmla="val 10000" name="adj"/>
              </a:avLst>
            </a:prstGeom>
            <a:solidFill>
              <a:srgbClr val="FFE8CA"/>
            </a:solidFill>
            <a:ln>
              <a:noFill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44"/>
            <p:cNvSpPr txBox="1"/>
            <p:nvPr/>
          </p:nvSpPr>
          <p:spPr>
            <a:xfrm>
              <a:off x="435431" y="2188865"/>
              <a:ext cx="1860703" cy="18701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4900" lIns="184900" spcFirstLastPara="1" rIns="184900" wrap="square" tIns="184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Vocabulary</a:t>
              </a:r>
              <a:endParaRPr/>
            </a:p>
          </p:txBody>
        </p:sp>
        <p:sp>
          <p:nvSpPr>
            <p:cNvPr id="397" name="Google Shape;397;p44"/>
            <p:cNvSpPr/>
            <p:nvPr/>
          </p:nvSpPr>
          <p:spPr>
            <a:xfrm>
              <a:off x="435431" y="1156"/>
              <a:ext cx="6202344" cy="1870128"/>
            </a:xfrm>
            <a:prstGeom prst="roundRect">
              <a:avLst>
                <a:gd fmla="val 10000" name="adj"/>
              </a:avLst>
            </a:prstGeom>
            <a:solidFill>
              <a:srgbClr val="FFE8CA"/>
            </a:solidFill>
            <a:ln>
              <a:noFill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44"/>
            <p:cNvSpPr txBox="1"/>
            <p:nvPr/>
          </p:nvSpPr>
          <p:spPr>
            <a:xfrm>
              <a:off x="435431" y="1156"/>
              <a:ext cx="1860703" cy="18701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4900" lIns="184900" spcFirstLastPara="1" rIns="184900" wrap="square" tIns="184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Topic of the unit</a:t>
              </a:r>
              <a:endParaRPr/>
            </a:p>
          </p:txBody>
        </p:sp>
        <p:sp>
          <p:nvSpPr>
            <p:cNvPr id="399" name="Google Shape;399;p44"/>
            <p:cNvSpPr/>
            <p:nvPr/>
          </p:nvSpPr>
          <p:spPr>
            <a:xfrm>
              <a:off x="2766334" y="159946"/>
              <a:ext cx="3277194" cy="1587903"/>
            </a:xfrm>
            <a:prstGeom prst="roundRect">
              <a:avLst>
                <a:gd fmla="val 10000" name="adj"/>
              </a:avLst>
            </a:prstGeom>
            <a:solidFill>
              <a:schemeClr val="accent2"/>
            </a:solidFill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44"/>
            <p:cNvSpPr txBox="1"/>
            <p:nvPr/>
          </p:nvSpPr>
          <p:spPr>
            <a:xfrm>
              <a:off x="2812842" y="206454"/>
              <a:ext cx="3184178" cy="14948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3350" lIns="133350" spcFirstLastPara="1" rIns="133350" wrap="square" tIns="133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Festivals around the world</a:t>
              </a:r>
              <a:endParaRPr/>
            </a:p>
          </p:txBody>
        </p:sp>
        <p:sp>
          <p:nvSpPr>
            <p:cNvPr id="401" name="Google Shape;401;p44"/>
            <p:cNvSpPr/>
            <p:nvPr/>
          </p:nvSpPr>
          <p:spPr>
            <a:xfrm>
              <a:off x="4359211" y="1747850"/>
              <a:ext cx="91440" cy="635161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25400">
              <a:solidFill>
                <a:srgbClr val="4372C3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02" name="Google Shape;402;p44"/>
            <p:cNvSpPr/>
            <p:nvPr/>
          </p:nvSpPr>
          <p:spPr>
            <a:xfrm>
              <a:off x="2766334" y="2383011"/>
              <a:ext cx="3277194" cy="1587903"/>
            </a:xfrm>
            <a:prstGeom prst="roundRect">
              <a:avLst>
                <a:gd fmla="val 10000" name="adj"/>
              </a:avLst>
            </a:prstGeom>
            <a:solidFill>
              <a:schemeClr val="accent1"/>
            </a:solidFill>
            <a:ln cap="flat" cmpd="sng" w="25400">
              <a:solidFill>
                <a:srgbClr val="42719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44"/>
            <p:cNvSpPr txBox="1"/>
            <p:nvPr/>
          </p:nvSpPr>
          <p:spPr>
            <a:xfrm>
              <a:off x="2812842" y="2429519"/>
              <a:ext cx="3184178" cy="14948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3350" lIns="133350" spcFirstLastPara="1" rIns="133350" wrap="square" tIns="133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Festivals</a:t>
              </a:r>
              <a:endParaRPr b="0" i="0" sz="3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44"/>
          <p:cNvSpPr txBox="1"/>
          <p:nvPr/>
        </p:nvSpPr>
        <p:spPr>
          <a:xfrm>
            <a:off x="1094859" y="1320896"/>
            <a:ext cx="239340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 b="1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44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fmla="val 16667" name="adj"/>
            </a:avLst>
          </a:prstGeom>
          <a:solidFill>
            <a:srgbClr val="0FB7B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48DA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44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b="1" i="0" sz="40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45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45"/>
          <p:cNvSpPr txBox="1"/>
          <p:nvPr/>
        </p:nvSpPr>
        <p:spPr>
          <a:xfrm>
            <a:off x="487067" y="2044046"/>
            <a:ext cx="77475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ourier New"/>
              <a:buChar char="o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 at leat 3 festivals around the world.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ourier New"/>
              <a:buChar char="o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exercises in workbook.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o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Prepare for the Unit's project.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5" name="Google Shape;415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64553" y="3170668"/>
            <a:ext cx="4314350" cy="3010563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45"/>
          <p:cNvSpPr txBox="1"/>
          <p:nvPr/>
        </p:nvSpPr>
        <p:spPr>
          <a:xfrm>
            <a:off x="1094859" y="1309879"/>
            <a:ext cx="207731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/>
          </a:p>
        </p:txBody>
      </p:sp>
      <p:sp>
        <p:nvSpPr>
          <p:cNvPr id="417" name="Google Shape;417;p45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fmla="val 16667" name="adj"/>
            </a:avLst>
          </a:prstGeom>
          <a:solidFill>
            <a:srgbClr val="0FB7B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48DA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45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24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Website: </a:t>
            </a:r>
            <a:r>
              <a:rPr b="1" i="1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sachmem.vn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Fanpage: </a:t>
            </a:r>
            <a:r>
              <a:rPr b="1" i="1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facebook.com/sachmem.vn/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/>
          <p:nvPr/>
        </p:nvSpPr>
        <p:spPr>
          <a:xfrm>
            <a:off x="3220274" y="478527"/>
            <a:ext cx="4958616" cy="884574"/>
          </a:xfrm>
          <a:prstGeom prst="roundRect">
            <a:avLst>
              <a:gd fmla="val 42661" name="adj"/>
            </a:avLst>
          </a:prstGeom>
          <a:solidFill>
            <a:srgbClr val="FF980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3"/>
          <p:cNvSpPr txBox="1"/>
          <p:nvPr/>
        </p:nvSpPr>
        <p:spPr>
          <a:xfrm>
            <a:off x="4584732" y="597648"/>
            <a:ext cx="331537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OBJECTIVES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85492" y="35836"/>
            <a:ext cx="1515332" cy="1583743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 txBox="1"/>
          <p:nvPr/>
        </p:nvSpPr>
        <p:spPr>
          <a:xfrm>
            <a:off x="1996992" y="2079061"/>
            <a:ext cx="8490856" cy="23082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By the end of this lesson, Ss will be able to: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/>
              <a:buChar char="o"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have an overview about the topic </a:t>
            </a:r>
            <a:r>
              <a:rPr b="0" i="1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Festivals around the world</a:t>
            </a: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/>
              <a:buChar char="o"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gain vocabulary to talk about festivals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7"/>
          <p:cNvSpPr/>
          <p:nvPr/>
        </p:nvSpPr>
        <p:spPr>
          <a:xfrm>
            <a:off x="3977081" y="5090340"/>
            <a:ext cx="1603229" cy="845902"/>
          </a:xfrm>
          <a:custGeom>
            <a:rect b="b" l="l" r="r" t="t"/>
            <a:pathLst>
              <a:path extrusionOk="0" h="941884" w="1419439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1425" lIns="11425" spcFirstLastPara="1" rIns="11425" wrap="square" tIns="1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37"/>
          <p:cNvSpPr/>
          <p:nvPr/>
        </p:nvSpPr>
        <p:spPr>
          <a:xfrm>
            <a:off x="971990" y="1229521"/>
            <a:ext cx="1883767" cy="593950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254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7"/>
          <p:cNvSpPr/>
          <p:nvPr/>
        </p:nvSpPr>
        <p:spPr>
          <a:xfrm>
            <a:off x="3093204" y="2089885"/>
            <a:ext cx="1950733" cy="579744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254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7"/>
          <p:cNvSpPr/>
          <p:nvPr/>
        </p:nvSpPr>
        <p:spPr>
          <a:xfrm>
            <a:off x="971990" y="3770934"/>
            <a:ext cx="1883767" cy="616164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254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7"/>
          <p:cNvSpPr/>
          <p:nvPr/>
        </p:nvSpPr>
        <p:spPr>
          <a:xfrm>
            <a:off x="5588838" y="1244958"/>
            <a:ext cx="6309021" cy="585336"/>
          </a:xfrm>
          <a:prstGeom prst="rect">
            <a:avLst/>
          </a:prstGeom>
          <a:solidFill>
            <a:srgbClr val="CBEAF0"/>
          </a:solidFill>
          <a:ln cap="flat" cmpd="sng" w="25400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Chatting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37"/>
          <p:cNvSpPr/>
          <p:nvPr/>
        </p:nvSpPr>
        <p:spPr>
          <a:xfrm>
            <a:off x="5580310" y="2062561"/>
            <a:ext cx="6305380" cy="575534"/>
          </a:xfrm>
          <a:prstGeom prst="rect">
            <a:avLst/>
          </a:prstGeom>
          <a:solidFill>
            <a:srgbClr val="CBEAF0"/>
          </a:solidFill>
          <a:ln cap="flat" cmpd="sng" w="25400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7"/>
          <p:cNvSpPr/>
          <p:nvPr/>
        </p:nvSpPr>
        <p:spPr>
          <a:xfrm>
            <a:off x="5574527" y="2881839"/>
            <a:ext cx="6315706" cy="2394354"/>
          </a:xfrm>
          <a:prstGeom prst="rect">
            <a:avLst/>
          </a:prstGeom>
          <a:solidFill>
            <a:srgbClr val="CBEAF0"/>
          </a:solidFill>
          <a:ln cap="flat" cmpd="sng" w="25400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Listen and read.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conversation again and tick the correct column.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Write the correct word or phrase from the box under each picture.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Fill in each blank with a word from 3.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Quiz. What festival is it? Match each description with a festival.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5" name="Google Shape;125;p37"/>
          <p:cNvCxnSpPr>
            <a:stCxn id="119" idx="3"/>
            <a:endCxn id="120" idx="0"/>
          </p:cNvCxnSpPr>
          <p:nvPr/>
        </p:nvCxnSpPr>
        <p:spPr>
          <a:xfrm>
            <a:off x="2855757" y="1526496"/>
            <a:ext cx="1212900" cy="5634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cxnSp>
        <p:nvCxnSpPr>
          <p:cNvPr id="126" name="Google Shape;126;p37"/>
          <p:cNvCxnSpPr>
            <a:stCxn id="120" idx="1"/>
            <a:endCxn id="121" idx="0"/>
          </p:cNvCxnSpPr>
          <p:nvPr/>
        </p:nvCxnSpPr>
        <p:spPr>
          <a:xfrm flipH="1">
            <a:off x="1913904" y="2379757"/>
            <a:ext cx="1179300" cy="13911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cxnSp>
        <p:nvCxnSpPr>
          <p:cNvPr id="127" name="Google Shape;127;p37"/>
          <p:cNvCxnSpPr>
            <a:stCxn id="121" idx="3"/>
            <a:endCxn id="128" idx="0"/>
          </p:cNvCxnSpPr>
          <p:nvPr/>
        </p:nvCxnSpPr>
        <p:spPr>
          <a:xfrm>
            <a:off x="2855757" y="4079016"/>
            <a:ext cx="1212900" cy="13629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sp>
        <p:nvSpPr>
          <p:cNvPr id="129" name="Google Shape;129;p37"/>
          <p:cNvSpPr/>
          <p:nvPr/>
        </p:nvSpPr>
        <p:spPr>
          <a:xfrm>
            <a:off x="4435147" y="405824"/>
            <a:ext cx="4439912" cy="625641"/>
          </a:xfrm>
          <a:prstGeom prst="roundRect">
            <a:avLst>
              <a:gd fmla="val 42661" name="adj"/>
            </a:avLst>
          </a:prstGeom>
          <a:solidFill>
            <a:srgbClr val="FF980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37"/>
          <p:cNvSpPr txBox="1"/>
          <p:nvPr/>
        </p:nvSpPr>
        <p:spPr>
          <a:xfrm>
            <a:off x="4787235" y="518493"/>
            <a:ext cx="32742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/>
          </a:p>
        </p:txBody>
      </p:sp>
      <p:sp>
        <p:nvSpPr>
          <p:cNvPr id="128" name="Google Shape;128;p37"/>
          <p:cNvSpPr/>
          <p:nvPr/>
        </p:nvSpPr>
        <p:spPr>
          <a:xfrm>
            <a:off x="3093203" y="5442017"/>
            <a:ext cx="1950733" cy="601432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254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37"/>
          <p:cNvSpPr/>
          <p:nvPr/>
        </p:nvSpPr>
        <p:spPr>
          <a:xfrm>
            <a:off x="5594317" y="5433618"/>
            <a:ext cx="6315704" cy="684962"/>
          </a:xfrm>
          <a:prstGeom prst="rect">
            <a:avLst/>
          </a:prstGeom>
          <a:solidFill>
            <a:srgbClr val="CBEAF0"/>
          </a:solidFill>
          <a:ln cap="flat" cmpd="sng" w="25400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8"/>
          <p:cNvSpPr/>
          <p:nvPr/>
        </p:nvSpPr>
        <p:spPr>
          <a:xfrm>
            <a:off x="971990" y="1229521"/>
            <a:ext cx="1883767" cy="593950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254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38"/>
          <p:cNvSpPr/>
          <p:nvPr/>
        </p:nvSpPr>
        <p:spPr>
          <a:xfrm>
            <a:off x="5588838" y="1244958"/>
            <a:ext cx="6309021" cy="585336"/>
          </a:xfrm>
          <a:prstGeom prst="rect">
            <a:avLst/>
          </a:prstGeom>
          <a:solidFill>
            <a:srgbClr val="CBEAF0"/>
          </a:solidFill>
          <a:ln cap="flat" cmpd="sng" w="25400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Chatting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38"/>
          <p:cNvSpPr/>
          <p:nvPr/>
        </p:nvSpPr>
        <p:spPr>
          <a:xfrm>
            <a:off x="4435147" y="405824"/>
            <a:ext cx="4439912" cy="625641"/>
          </a:xfrm>
          <a:prstGeom prst="roundRect">
            <a:avLst>
              <a:gd fmla="val 42661" name="adj"/>
            </a:avLst>
          </a:prstGeom>
          <a:solidFill>
            <a:srgbClr val="FF980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8"/>
          <p:cNvSpPr txBox="1"/>
          <p:nvPr/>
        </p:nvSpPr>
        <p:spPr>
          <a:xfrm>
            <a:off x="4787235" y="518493"/>
            <a:ext cx="32742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/>
          </a:p>
        </p:txBody>
      </p:sp>
      <p:sp>
        <p:nvSpPr>
          <p:cNvPr id="142" name="Google Shape;142;p38"/>
          <p:cNvSpPr/>
          <p:nvPr/>
        </p:nvSpPr>
        <p:spPr>
          <a:xfrm>
            <a:off x="5762460" y="3012830"/>
            <a:ext cx="5756878" cy="18243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Stage aim: </a:t>
            </a:r>
            <a:endParaRPr b="1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⮚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introduce and lead in the topic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0367" y="2717979"/>
            <a:ext cx="3061148" cy="3061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6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6"/>
          <p:cNvSpPr/>
          <p:nvPr/>
        </p:nvSpPr>
        <p:spPr>
          <a:xfrm>
            <a:off x="3279225" y="1083307"/>
            <a:ext cx="8986343" cy="15458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b="0" i="1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can you see in the picture?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b="0" i="1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you guess the name of the festival?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b="0" i="1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you ever heard of this festival? What do you know about it?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nvestigating Authentic Questions — Learning in Hand with Tony Vincent" id="152" name="Google Shape;15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6255" y="2142535"/>
            <a:ext cx="2927430" cy="1917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56449" y="2936582"/>
            <a:ext cx="5803302" cy="3868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9"/>
          <p:cNvSpPr/>
          <p:nvPr/>
        </p:nvSpPr>
        <p:spPr>
          <a:xfrm>
            <a:off x="971990" y="1229521"/>
            <a:ext cx="1883767" cy="593950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254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39"/>
          <p:cNvSpPr/>
          <p:nvPr/>
        </p:nvSpPr>
        <p:spPr>
          <a:xfrm>
            <a:off x="3093204" y="2089885"/>
            <a:ext cx="1950733" cy="579744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254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39"/>
          <p:cNvSpPr/>
          <p:nvPr/>
        </p:nvSpPr>
        <p:spPr>
          <a:xfrm>
            <a:off x="5588838" y="1244958"/>
            <a:ext cx="6309021" cy="585336"/>
          </a:xfrm>
          <a:prstGeom prst="rect">
            <a:avLst/>
          </a:prstGeom>
          <a:solidFill>
            <a:srgbClr val="CBEAF0"/>
          </a:solidFill>
          <a:ln cap="flat" cmpd="sng" w="25400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Chatting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39"/>
          <p:cNvSpPr/>
          <p:nvPr/>
        </p:nvSpPr>
        <p:spPr>
          <a:xfrm>
            <a:off x="5580310" y="2062561"/>
            <a:ext cx="6305380" cy="575534"/>
          </a:xfrm>
          <a:prstGeom prst="rect">
            <a:avLst/>
          </a:prstGeom>
          <a:solidFill>
            <a:srgbClr val="CBEAF0"/>
          </a:solidFill>
          <a:ln cap="flat" cmpd="sng" w="25400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2" name="Google Shape;162;p39"/>
          <p:cNvCxnSpPr>
            <a:stCxn id="158" idx="3"/>
            <a:endCxn id="159" idx="0"/>
          </p:cNvCxnSpPr>
          <p:nvPr/>
        </p:nvCxnSpPr>
        <p:spPr>
          <a:xfrm>
            <a:off x="2855757" y="1526496"/>
            <a:ext cx="1212900" cy="5634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sp>
        <p:nvSpPr>
          <p:cNvPr id="163" name="Google Shape;163;p39"/>
          <p:cNvSpPr/>
          <p:nvPr/>
        </p:nvSpPr>
        <p:spPr>
          <a:xfrm>
            <a:off x="4435147" y="405824"/>
            <a:ext cx="4439912" cy="625641"/>
          </a:xfrm>
          <a:prstGeom prst="roundRect">
            <a:avLst>
              <a:gd fmla="val 42661" name="adj"/>
            </a:avLst>
          </a:prstGeom>
          <a:solidFill>
            <a:srgbClr val="FF980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39"/>
          <p:cNvSpPr txBox="1"/>
          <p:nvPr/>
        </p:nvSpPr>
        <p:spPr>
          <a:xfrm>
            <a:off x="4787235" y="518493"/>
            <a:ext cx="32742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/>
          </a:p>
        </p:txBody>
      </p:sp>
      <p:sp>
        <p:nvSpPr>
          <p:cNvPr id="166" name="Google Shape;166;p39"/>
          <p:cNvSpPr/>
          <p:nvPr/>
        </p:nvSpPr>
        <p:spPr>
          <a:xfrm>
            <a:off x="5729835" y="3839130"/>
            <a:ext cx="551901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Aims of the stage:</a:t>
            </a:r>
            <a:endParaRPr b="1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help students use key language more appropriately before they read and listen.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Vocabulary Growth From 18 to 24 Months of Age in Children With and Without  Repaired Cleft Palate | Journal of Speech, Language, and Hearing Research" id="167" name="Google Shape;167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0044" y="3577286"/>
            <a:ext cx="5048446" cy="2524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"/>
          <p:cNvSpPr txBox="1"/>
          <p:nvPr/>
        </p:nvSpPr>
        <p:spPr>
          <a:xfrm>
            <a:off x="646055" y="1714736"/>
            <a:ext cx="5231128" cy="100681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4800"/>
              <a:buFont typeface="Arial"/>
              <a:buNone/>
            </a:pPr>
            <a:r>
              <a:rPr b="1" i="0" lang="en-US" sz="6000" u="none" cap="none" strike="noStrik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folk dance </a:t>
            </a:r>
            <a:r>
              <a:rPr b="1" i="0" lang="en-US" sz="4400" u="none" cap="none" strike="noStrik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 b="1" i="0" sz="4800" u="none" cap="none" strike="noStrike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8"/>
          <p:cNvSpPr/>
          <p:nvPr/>
        </p:nvSpPr>
        <p:spPr>
          <a:xfrm>
            <a:off x="504016" y="4498237"/>
            <a:ext cx="551520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điệu nhảy/ múa dân gian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8"/>
          <p:cNvSpPr/>
          <p:nvPr/>
        </p:nvSpPr>
        <p:spPr>
          <a:xfrm>
            <a:off x="1401393" y="3349902"/>
            <a:ext cx="320100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00B2A5"/>
                </a:solidFill>
                <a:latin typeface="Calibri"/>
                <a:ea typeface="Calibri"/>
                <a:cs typeface="Calibri"/>
                <a:sym typeface="Calibri"/>
              </a:rPr>
              <a:t>/ˈfəʊkdɑːns/ </a:t>
            </a:r>
            <a:endParaRPr b="1" i="0" sz="3600" u="none" cap="none" strike="noStrike">
              <a:solidFill>
                <a:srgbClr val="00B2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8"/>
          <p:cNvSpPr txBox="1"/>
          <p:nvPr/>
        </p:nvSpPr>
        <p:spPr>
          <a:xfrm>
            <a:off x="469705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01610" y="1978135"/>
            <a:ext cx="5102711" cy="3827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"/>
          <p:cNvSpPr txBox="1"/>
          <p:nvPr/>
        </p:nvSpPr>
        <p:spPr>
          <a:xfrm>
            <a:off x="290544" y="177337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costume </a:t>
            </a:r>
            <a:r>
              <a:rPr b="1" i="0" lang="en-US" sz="4400" u="none" cap="none" strike="noStrik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 b="1" i="0" sz="4000" u="none" cap="none" strike="noStrike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9"/>
          <p:cNvSpPr/>
          <p:nvPr/>
        </p:nvSpPr>
        <p:spPr>
          <a:xfrm>
            <a:off x="487067" y="4547124"/>
            <a:ext cx="445003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trang phục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9"/>
          <p:cNvSpPr/>
          <p:nvPr/>
        </p:nvSpPr>
        <p:spPr>
          <a:xfrm>
            <a:off x="1541106" y="3375623"/>
            <a:ext cx="273000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00B2A5"/>
                </a:solidFill>
                <a:latin typeface="Calibri"/>
                <a:ea typeface="Calibri"/>
                <a:cs typeface="Calibri"/>
                <a:sym typeface="Calibri"/>
              </a:rPr>
              <a:t>/ˈkɒstjuːm/</a:t>
            </a:r>
            <a:endParaRPr b="1" i="0" sz="3600" u="none" cap="none" strike="noStrike">
              <a:solidFill>
                <a:srgbClr val="00B2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9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0" y="1536709"/>
            <a:ext cx="5585369" cy="4513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