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306" r:id="rId3"/>
    <p:sldId id="307" r:id="rId4"/>
    <p:sldId id="277" r:id="rId5"/>
    <p:sldId id="308" r:id="rId6"/>
    <p:sldId id="310" r:id="rId7"/>
    <p:sldId id="284" r:id="rId8"/>
    <p:sldId id="285" r:id="rId9"/>
    <p:sldId id="286" r:id="rId10"/>
    <p:sldId id="289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9" r:id="rId22"/>
    <p:sldId id="304" r:id="rId23"/>
    <p:sldId id="30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3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16649"/>
    <a:srgbClr val="0FB7BD"/>
    <a:srgbClr val="F7A797"/>
    <a:srgbClr val="C0E6EA"/>
    <a:srgbClr val="AFDDFF"/>
    <a:srgbClr val="FFE07D"/>
    <a:srgbClr val="FFC000"/>
    <a:srgbClr val="F4836C"/>
    <a:srgbClr val="62C8CE"/>
    <a:srgbClr val="1D9E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015" autoAdjust="0"/>
    <p:restoredTop sz="95501" autoAdjust="0"/>
  </p:normalViewPr>
  <p:slideViewPr>
    <p:cSldViewPr snapToGrid="0" showGuides="1">
      <p:cViewPr>
        <p:scale>
          <a:sx n="96" d="100"/>
          <a:sy n="96" d="100"/>
        </p:scale>
        <p:origin x="-2064" y="-516"/>
      </p:cViewPr>
      <p:guideLst>
        <p:guide orient="horz" pos="2160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8.png"/><Relationship Id="rId7" Type="http://schemas.openxmlformats.org/officeDocument/2006/relationships/slide" Target="slide1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6.xml"/><Relationship Id="rId10" Type="http://schemas.openxmlformats.org/officeDocument/2006/relationships/slide" Target="slide17.xml"/><Relationship Id="rId4" Type="http://schemas.openxmlformats.org/officeDocument/2006/relationships/slide" Target="slide12.xml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microsoft.com/office/2007/relationships/media" Target="../media/media7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microsoft.com/office/2007/relationships/media" Target="../media/media8.wav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microsoft.com/office/2007/relationships/media" Target="../media/media9.wav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20.png"/><Relationship Id="rId7" Type="http://schemas.microsoft.com/office/2007/relationships/media" Target="../media/media3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11" Type="http://schemas.microsoft.com/office/2007/relationships/media" Target="../media/media6.mp3"/><Relationship Id="rId5" Type="http://schemas.openxmlformats.org/officeDocument/2006/relationships/image" Target="../media/image21.png"/><Relationship Id="rId4" Type="http://schemas.microsoft.com/office/2007/relationships/media" Target="../media/media1.mp3"/><Relationship Id="rId9" Type="http://schemas.microsoft.com/office/2007/relationships/media" Target="../media/media5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2.png"/><Relationship Id="rId7" Type="http://schemas.openxmlformats.org/officeDocument/2006/relationships/image" Target="../media/image1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83580" y="2473733"/>
            <a:ext cx="5157155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GOOD MORNING</a:t>
            </a:r>
          </a:p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EVERYONE !!!</a:t>
            </a:r>
          </a:p>
        </p:txBody>
      </p:sp>
    </p:spTree>
    <p:extLst>
      <p:ext uri="{BB962C8B-B14F-4D97-AF65-F5344CB8AC3E}">
        <p14:creationId xmlns:p14="http://schemas.microsoft.com/office/powerpoint/2010/main" xmlns="" val="31748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575431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0462" y="1832825"/>
            <a:ext cx="3908738" cy="367047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6645" y="285997"/>
            <a:ext cx="4311732" cy="5232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BIG WHEEL GAME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48043" y="1960405"/>
            <a:ext cx="3415316" cy="3415316"/>
            <a:chOff x="1664057" y="1470874"/>
            <a:chExt cx="4553755" cy="45537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64057" y="1470874"/>
              <a:ext cx="4553755" cy="455375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8423036">
              <a:off x="4976048" y="247340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0800000">
              <a:off x="5489849" y="344129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3924436">
              <a:off x="5022956" y="4404225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-20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5260811">
              <a:off x="4195604" y="50249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7460542">
              <a:off x="3201988" y="5040241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9555165">
              <a:off x="2324280" y="4445860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-15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1338" y="346802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2072863">
              <a:off x="2290337" y="2386958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3722183">
              <a:off x="3198200" y="17305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6338192">
              <a:off x="4207247" y="1745253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  <p:sp>
        <p:nvSpPr>
          <p:cNvPr id="18" name="Isosceles Triangle 17"/>
          <p:cNvSpPr/>
          <p:nvPr/>
        </p:nvSpPr>
        <p:spPr>
          <a:xfrm rot="5400000">
            <a:off x="769829" y="3194508"/>
            <a:ext cx="396026" cy="916325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4796" y="809217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20" name="Oval 19"/>
          <p:cNvSpPr/>
          <p:nvPr/>
        </p:nvSpPr>
        <p:spPr>
          <a:xfrm>
            <a:off x="2511915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SPIN</a:t>
            </a:r>
          </a:p>
        </p:txBody>
      </p:sp>
      <p:sp>
        <p:nvSpPr>
          <p:cNvPr id="21" name="Heptagon 20">
            <a:hlinkClick r:id="rId4" action="ppaction://hlinksldjump"/>
          </p:cNvPr>
          <p:cNvSpPr/>
          <p:nvPr/>
        </p:nvSpPr>
        <p:spPr>
          <a:xfrm>
            <a:off x="6307455" y="3303905"/>
            <a:ext cx="883356" cy="634365"/>
          </a:xfrm>
          <a:prstGeom prst="heptagon">
            <a:avLst/>
          </a:prstGeom>
          <a:ln w="38100"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Heptagon 21">
            <a:hlinkClick r:id="rId5" action="ppaction://hlinksldjump"/>
          </p:cNvPr>
          <p:cNvSpPr/>
          <p:nvPr/>
        </p:nvSpPr>
        <p:spPr>
          <a:xfrm>
            <a:off x="6307455" y="4091940"/>
            <a:ext cx="883356" cy="736600"/>
          </a:xfrm>
          <a:prstGeom prst="heptagon">
            <a:avLst/>
          </a:prstGeom>
          <a:ln w="38100"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" name="Heptagon 22">
            <a:hlinkClick r:id="rId6" action="ppaction://hlinksldjump"/>
          </p:cNvPr>
          <p:cNvSpPr/>
          <p:nvPr/>
        </p:nvSpPr>
        <p:spPr>
          <a:xfrm>
            <a:off x="7219316" y="4091940"/>
            <a:ext cx="883356" cy="736600"/>
          </a:xfrm>
          <a:prstGeom prst="heptagon">
            <a:avLst/>
          </a:prstGeom>
          <a:ln w="38100"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4" name="Heptagon 23">
            <a:hlinkClick r:id="rId7" action="ppaction://hlinksldjump"/>
          </p:cNvPr>
          <p:cNvSpPr/>
          <p:nvPr/>
        </p:nvSpPr>
        <p:spPr>
          <a:xfrm>
            <a:off x="7219316" y="2362200"/>
            <a:ext cx="883356" cy="736600"/>
          </a:xfrm>
          <a:prstGeom prst="heptagon">
            <a:avLst/>
          </a:prstGeom>
          <a:ln w="38100"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Heptagon 24">
            <a:hlinkClick r:id="rId8" action="ppaction://hlinksldjump"/>
          </p:cNvPr>
          <p:cNvSpPr/>
          <p:nvPr/>
        </p:nvSpPr>
        <p:spPr>
          <a:xfrm>
            <a:off x="6248400" y="2362200"/>
            <a:ext cx="883356" cy="736600"/>
          </a:xfrm>
          <a:prstGeom prst="heptagon">
            <a:avLst/>
          </a:prstGeom>
          <a:ln w="38100"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Heptagon 25">
            <a:hlinkClick r:id="rId9" action="ppaction://hlinksldjump"/>
          </p:cNvPr>
          <p:cNvSpPr/>
          <p:nvPr/>
        </p:nvSpPr>
        <p:spPr>
          <a:xfrm>
            <a:off x="7219316" y="3201671"/>
            <a:ext cx="883356" cy="736600"/>
          </a:xfrm>
          <a:prstGeom prst="heptagon">
            <a:avLst/>
          </a:prstGeom>
          <a:ln w="38100"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8" name="Right Arrow 27">
            <a:hlinkClick r:id="rId10" action="ppaction://hlinksldjump"/>
          </p:cNvPr>
          <p:cNvSpPr/>
          <p:nvPr/>
        </p:nvSpPr>
        <p:spPr>
          <a:xfrm>
            <a:off x="6524819" y="6697014"/>
            <a:ext cx="606937" cy="32197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371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7700" y="106527"/>
            <a:ext cx="776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12" y="79021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7" name="Rounded Rectangle 16"/>
          <p:cNvSpPr/>
          <p:nvPr/>
        </p:nvSpPr>
        <p:spPr>
          <a:xfrm>
            <a:off x="1362062" y="686819"/>
            <a:ext cx="7086477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35374" y="796324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4996" y="801488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1473" y="801488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47154" y="1248813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5168" y="1248813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59518" y="1211083"/>
            <a:ext cx="160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practice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615801" y="2158305"/>
            <a:ext cx="79123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/>
              <a:t>1. She won an international sports </a:t>
            </a:r>
            <a:r>
              <a:rPr lang="en-GB" sz="2800" dirty="0" smtClean="0"/>
              <a:t>__________.</a:t>
            </a:r>
            <a:endParaRPr lang="en-GB" sz="2800" dirty="0"/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D20262-FCEE-4FB4-BDFA-C1D304BD390C}"/>
              </a:ext>
            </a:extLst>
          </p:cNvPr>
          <p:cNvSpPr txBox="1"/>
          <p:nvPr/>
        </p:nvSpPr>
        <p:spPr>
          <a:xfrm>
            <a:off x="5766435" y="2258479"/>
            <a:ext cx="1844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competition.</a:t>
            </a:r>
          </a:p>
        </p:txBody>
      </p:sp>
      <p:sp>
        <p:nvSpPr>
          <p:cNvPr id="3" name="5-Point Star 2">
            <a:hlinkClick r:id="rId4" action="ppaction://hlinksldjump"/>
          </p:cNvPr>
          <p:cNvSpPr/>
          <p:nvPr/>
        </p:nvSpPr>
        <p:spPr>
          <a:xfrm>
            <a:off x="4378817" y="5924282"/>
            <a:ext cx="599516" cy="528033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51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7700" y="106527"/>
            <a:ext cx="776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12" y="79021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7" name="Rounded Rectangle 16"/>
          <p:cNvSpPr/>
          <p:nvPr/>
        </p:nvSpPr>
        <p:spPr>
          <a:xfrm>
            <a:off x="1362062" y="686819"/>
            <a:ext cx="7086477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35374" y="796324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4996" y="801488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1473" y="801488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47154" y="1248813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5168" y="1248813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59518" y="1211083"/>
            <a:ext cx="160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practice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761317" y="2165239"/>
            <a:ext cx="74425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/>
              <a:t>2</a:t>
            </a:r>
            <a:r>
              <a:rPr lang="en-GB" sz="2800" dirty="0"/>
              <a:t>. He became the world tennis </a:t>
            </a:r>
            <a:r>
              <a:rPr lang="en-GB" sz="2800" dirty="0" smtClean="0"/>
              <a:t>_________when </a:t>
            </a:r>
            <a:r>
              <a:rPr lang="en-GB" sz="2800" dirty="0"/>
              <a:t>he was very young</a:t>
            </a:r>
            <a:r>
              <a:rPr lang="en-GB" sz="2800" dirty="0" smtClean="0"/>
              <a:t>.</a:t>
            </a:r>
            <a:endParaRPr lang="en-GB" sz="2800" dirty="0"/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319160" y="2348162"/>
            <a:ext cx="1519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champion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5-Point Star 14">
            <a:hlinkClick r:id="rId4" action="ppaction://hlinksldjump"/>
          </p:cNvPr>
          <p:cNvSpPr/>
          <p:nvPr/>
        </p:nvSpPr>
        <p:spPr>
          <a:xfrm>
            <a:off x="4378817" y="5924282"/>
            <a:ext cx="599516" cy="528033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51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7700" y="106527"/>
            <a:ext cx="776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12" y="79021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7" name="Rounded Rectangle 16"/>
          <p:cNvSpPr/>
          <p:nvPr/>
        </p:nvSpPr>
        <p:spPr>
          <a:xfrm>
            <a:off x="1362062" y="686819"/>
            <a:ext cx="7086477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35374" y="796324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4996" y="801488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1473" y="801488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47154" y="1248813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5168" y="1248813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59518" y="1211083"/>
            <a:ext cx="160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practice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67612" y="1684121"/>
            <a:ext cx="85633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GB" sz="2800" dirty="0"/>
          </a:p>
          <a:p>
            <a:pPr>
              <a:lnSpc>
                <a:spcPct val="150000"/>
              </a:lnSpc>
            </a:pPr>
            <a:r>
              <a:rPr lang="en-GB" sz="2800" dirty="0"/>
              <a:t>3. "Can you send my </a:t>
            </a:r>
            <a:r>
              <a:rPr lang="en-GB" sz="2800" dirty="0" smtClean="0"/>
              <a:t>   __________  to </a:t>
            </a:r>
            <a:r>
              <a:rPr lang="en-GB" sz="2800" dirty="0"/>
              <a:t>the winner of the contest</a:t>
            </a:r>
            <a:r>
              <a:rPr lang="en-GB" sz="2800" dirty="0" smtClean="0"/>
              <a:t>?“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587741" y="2451193"/>
            <a:ext cx="2241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congratulations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5-Point Star 14">
            <a:hlinkClick r:id="rId4" action="ppaction://hlinksldjump"/>
          </p:cNvPr>
          <p:cNvSpPr/>
          <p:nvPr/>
        </p:nvSpPr>
        <p:spPr>
          <a:xfrm>
            <a:off x="4378817" y="5924282"/>
            <a:ext cx="599516" cy="528033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51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7700" y="106527"/>
            <a:ext cx="776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12" y="79021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7" name="Rounded Rectangle 16"/>
          <p:cNvSpPr/>
          <p:nvPr/>
        </p:nvSpPr>
        <p:spPr>
          <a:xfrm>
            <a:off x="1362062" y="686819"/>
            <a:ext cx="7086477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35374" y="796324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4996" y="801488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1473" y="801488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47154" y="1248813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5168" y="1248813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59518" y="1211083"/>
            <a:ext cx="160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practice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820641" y="2215169"/>
            <a:ext cx="82102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/>
              <a:t>4</a:t>
            </a:r>
            <a:r>
              <a:rPr lang="en-GB" sz="2800" dirty="0"/>
              <a:t>. My friend David is very </a:t>
            </a:r>
            <a:r>
              <a:rPr lang="en-GB" sz="2800" dirty="0" smtClean="0"/>
              <a:t>__________.  He </a:t>
            </a:r>
            <a:r>
              <a:rPr lang="en-GB" sz="2800" dirty="0"/>
              <a:t>does exercise every day.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4649721" y="2399678"/>
            <a:ext cx="1132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sporty.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5-Point Star 14">
            <a:hlinkClick r:id="rId4" action="ppaction://hlinksldjump"/>
          </p:cNvPr>
          <p:cNvSpPr/>
          <p:nvPr/>
        </p:nvSpPr>
        <p:spPr>
          <a:xfrm>
            <a:off x="4378817" y="5924282"/>
            <a:ext cx="599516" cy="528033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51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7700" y="106527"/>
            <a:ext cx="776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12" y="79021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7" name="Rounded Rectangle 16"/>
          <p:cNvSpPr/>
          <p:nvPr/>
        </p:nvSpPr>
        <p:spPr>
          <a:xfrm>
            <a:off x="1362062" y="686819"/>
            <a:ext cx="7086477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35374" y="796324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4996" y="801488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1473" y="801488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47154" y="1248813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5168" y="1248813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59518" y="1211083"/>
            <a:ext cx="160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practice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1048843" y="1673661"/>
            <a:ext cx="71953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GB" sz="2800" dirty="0"/>
          </a:p>
          <a:p>
            <a:pPr>
              <a:lnSpc>
                <a:spcPct val="150000"/>
              </a:lnSpc>
            </a:pPr>
            <a:r>
              <a:rPr lang="en-GB" sz="2800" dirty="0"/>
              <a:t>5. The first __________ took place in 1896.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862822" y="2458490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marathon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5-Point Star 14">
            <a:hlinkClick r:id="rId4" action="ppaction://hlinksldjump"/>
          </p:cNvPr>
          <p:cNvSpPr/>
          <p:nvPr/>
        </p:nvSpPr>
        <p:spPr>
          <a:xfrm>
            <a:off x="4378817" y="5924282"/>
            <a:ext cx="599516" cy="528033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51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7700" y="106527"/>
            <a:ext cx="776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12" y="79021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7" name="Rounded Rectangle 16"/>
          <p:cNvSpPr/>
          <p:nvPr/>
        </p:nvSpPr>
        <p:spPr>
          <a:xfrm>
            <a:off x="1362062" y="686819"/>
            <a:ext cx="7086477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35374" y="796324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4996" y="801488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1473" y="801488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47154" y="1248813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5168" y="1248813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59518" y="1211083"/>
            <a:ext cx="160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practice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609176" y="2209020"/>
            <a:ext cx="8534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/>
              <a:t>6. He  want to be a footballer, so he  __________playing football every day.</a:t>
            </a:r>
            <a:endParaRPr lang="en-GB" sz="2800" dirty="0"/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011473" y="2393793"/>
            <a:ext cx="160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practices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5-Point Star 14">
            <a:hlinkClick r:id="rId4" action="ppaction://hlinksldjump"/>
          </p:cNvPr>
          <p:cNvSpPr/>
          <p:nvPr/>
        </p:nvSpPr>
        <p:spPr>
          <a:xfrm>
            <a:off x="4378817" y="5924282"/>
            <a:ext cx="599516" cy="528033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51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7700" y="106527"/>
            <a:ext cx="776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12" y="79021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7" name="Rounded Rectangle 16"/>
          <p:cNvSpPr/>
          <p:nvPr/>
        </p:nvSpPr>
        <p:spPr>
          <a:xfrm>
            <a:off x="1362062" y="686819"/>
            <a:ext cx="7086477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35374" y="796324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4996" y="801488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1473" y="801488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47154" y="1248813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5168" y="1248813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59518" y="1211083"/>
            <a:ext cx="160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practice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67612" y="1745381"/>
            <a:ext cx="87383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1. She won an international sports </a:t>
            </a:r>
            <a:r>
              <a:rPr lang="en-GB" sz="2400" dirty="0" smtClean="0"/>
              <a:t>__________.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/>
              <a:t>2. He became the world tennis </a:t>
            </a:r>
            <a:r>
              <a:rPr lang="en-GB" sz="2400" dirty="0" smtClean="0"/>
              <a:t>_________when </a:t>
            </a:r>
            <a:r>
              <a:rPr lang="en-GB" sz="2400" dirty="0"/>
              <a:t>he was very young</a:t>
            </a:r>
            <a:r>
              <a:rPr lang="en-GB" sz="2400" dirty="0" smtClean="0"/>
              <a:t>.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/>
              <a:t>3. </a:t>
            </a:r>
            <a:r>
              <a:rPr lang="en-GB" sz="2400" dirty="0" smtClean="0"/>
              <a:t>“Can </a:t>
            </a:r>
            <a:r>
              <a:rPr lang="en-GB" sz="2400" dirty="0"/>
              <a:t>you send my </a:t>
            </a:r>
            <a:r>
              <a:rPr lang="en-GB" sz="2400" dirty="0" smtClean="0"/>
              <a:t>  __________      to </a:t>
            </a:r>
            <a:r>
              <a:rPr lang="en-GB" sz="2400" dirty="0"/>
              <a:t>the winner of the contest</a:t>
            </a:r>
            <a:r>
              <a:rPr lang="en-GB" sz="2400" dirty="0" smtClean="0"/>
              <a:t>?”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4. My friend David is very </a:t>
            </a:r>
            <a:r>
              <a:rPr lang="en-GB" sz="2400" dirty="0" smtClean="0"/>
              <a:t>___________ </a:t>
            </a:r>
            <a:r>
              <a:rPr lang="en-GB" sz="2400" dirty="0"/>
              <a:t>. He does exercise every day.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5. The first __________ took place in 1896.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6. He  want to be a footballer, so he  __________ playing football every day.</a:t>
            </a:r>
            <a:endParaRPr lang="en-GB" sz="24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04091" y="4583201"/>
            <a:ext cx="160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practices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8944" y="4057141"/>
            <a:ext cx="1631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marathon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72598" y="3504365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sporty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73509" y="2940656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congratulations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96104" y="2404038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champion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7304" y="1836385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competition</a:t>
            </a:r>
          </a:p>
        </p:txBody>
      </p:sp>
    </p:spTree>
    <p:extLst>
      <p:ext uri="{BB962C8B-B14F-4D97-AF65-F5344CB8AC3E}">
        <p14:creationId xmlns:p14="http://schemas.microsoft.com/office/powerpoint/2010/main" xmlns="" val="290517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29347" y="83756"/>
            <a:ext cx="3557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* </a:t>
            </a:r>
            <a:r>
              <a:rPr lang="en-US" sz="2800" b="1" dirty="0" smtClean="0">
                <a:solidFill>
                  <a:srgbClr val="0084B1"/>
                </a:solidFill>
              </a:rPr>
              <a:t>Pronunciation</a:t>
            </a:r>
            <a:endParaRPr lang="en-US" sz="2800" b="1" dirty="0">
              <a:solidFill>
                <a:srgbClr val="0084B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7365" y="606976"/>
            <a:ext cx="4085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/e/ </a:t>
            </a:r>
            <a:r>
              <a:rPr lang="en-US" sz="2800" b="1" dirty="0"/>
              <a:t>and </a:t>
            </a:r>
            <a:r>
              <a:rPr lang="en-US" sz="2800" b="1" dirty="0">
                <a:solidFill>
                  <a:srgbClr val="FF0000"/>
                </a:solidFill>
              </a:rPr>
              <a:t>/æ/</a:t>
            </a:r>
          </a:p>
        </p:txBody>
      </p:sp>
      <p:pic>
        <p:nvPicPr>
          <p:cNvPr id="5" name="pronu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270" y="1264258"/>
            <a:ext cx="7916453" cy="442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558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949" y="285232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1149148" y="211314"/>
            <a:ext cx="7994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/e/ and /æ/.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69602245"/>
              </p:ext>
            </p:extLst>
          </p:nvPr>
        </p:nvGraphicFramePr>
        <p:xfrm>
          <a:off x="1675502" y="1514096"/>
          <a:ext cx="5328283" cy="32696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/e/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/æ/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51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nnis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xerise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cont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cket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tch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rathon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ctive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B2_09">
            <a:hlinkClick r:id="" action="ppaction://media"/>
            <a:extLst>
              <a:ext uri="{FF2B5EF4-FFF2-40B4-BE49-F238E27FC236}">
                <a16:creationId xmlns="" xmlns:a16="http://schemas.microsoft.com/office/drawing/2014/main" id="{853187DA-9660-4961-8F54-A9F43796A6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62763" y="7986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66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88704" y="1755288"/>
            <a:ext cx="4609146" cy="3723492"/>
            <a:chOff x="1976128" y="2226603"/>
            <a:chExt cx="4609146" cy="3723492"/>
          </a:xfrm>
        </p:grpSpPr>
        <p:cxnSp>
          <p:nvCxnSpPr>
            <p:cNvPr id="33" name="Straight Arrow Connector 32"/>
            <p:cNvCxnSpPr>
              <a:stCxn id="2" idx="0"/>
            </p:cNvCxnSpPr>
            <p:nvPr/>
          </p:nvCxnSpPr>
          <p:spPr>
            <a:xfrm flipV="1">
              <a:off x="5445017" y="2843461"/>
              <a:ext cx="833707" cy="83286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5" idx="1"/>
            </p:cNvCxnSpPr>
            <p:nvPr/>
          </p:nvCxnSpPr>
          <p:spPr>
            <a:xfrm>
              <a:off x="5267536" y="4167263"/>
              <a:ext cx="1317738" cy="19719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2506824" y="4931239"/>
              <a:ext cx="1225885" cy="698816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 flipV="1">
              <a:off x="1976128" y="4015619"/>
              <a:ext cx="1379790" cy="151644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4275738" y="4701609"/>
              <a:ext cx="39174" cy="1248486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106816" y="4701609"/>
              <a:ext cx="1076106" cy="1074488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2" idx="6"/>
            </p:cNvCxnSpPr>
            <p:nvPr/>
          </p:nvCxnSpPr>
          <p:spPr>
            <a:xfrm flipV="1">
              <a:off x="4314912" y="2226603"/>
              <a:ext cx="0" cy="108240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7-Point Star 1"/>
            <p:cNvSpPr/>
            <p:nvPr/>
          </p:nvSpPr>
          <p:spPr>
            <a:xfrm>
              <a:off x="2905696" y="3309006"/>
              <a:ext cx="2818432" cy="1854546"/>
            </a:xfrm>
            <a:prstGeom prst="star7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200" b="1" dirty="0" smtClean="0">
                  <a:ln w="1270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Sports &amp; Games</a:t>
              </a:r>
              <a:endParaRPr lang="en-US" sz="4000" b="1" dirty="0">
                <a:ln w="127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 flipV="1">
              <a:off x="2444221" y="2574617"/>
              <a:ext cx="1449415" cy="1063798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>
            <a:off x="0" y="0"/>
            <a:ext cx="3226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ame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4486" y="1355271"/>
            <a:ext cx="2076614" cy="1135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7850" y="3221902"/>
            <a:ext cx="2140014" cy="1342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1" y="4937760"/>
            <a:ext cx="2387466" cy="1556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7121" y="526708"/>
            <a:ext cx="2350324" cy="1228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6346" y="5075786"/>
            <a:ext cx="2221781" cy="14747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5998" y="5478780"/>
            <a:ext cx="2426453" cy="12767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07" y="2887792"/>
            <a:ext cx="1616311" cy="16163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1" y="1030102"/>
            <a:ext cx="2191177" cy="134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888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Underline the words having the sounds /e/ and /æ/.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2318" y="162178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7148" y="1615303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cannot take part in this contest.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2318" y="22622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5110" y="29978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9940" y="2989238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Please get the racket for me.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372318" y="374226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7147" y="3733612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play chess every Saturday.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2318" y="450266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7148" y="4502669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My grandpa is old, but he’s active.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7148" y="2270888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began the match very late.</a:t>
            </a:r>
            <a:endParaRPr lang="en-US" sz="2400" dirty="0"/>
          </a:p>
        </p:txBody>
      </p:sp>
      <p:pic>
        <p:nvPicPr>
          <p:cNvPr id="15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5C39DB84-117B-4A9F-A9FA-F0CB455C35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680017" y="597726"/>
            <a:ext cx="487363" cy="487363"/>
          </a:xfrm>
          <a:prstGeom prst="rect">
            <a:avLst/>
          </a:prstGeom>
        </p:spPr>
      </p:pic>
      <p:pic>
        <p:nvPicPr>
          <p:cNvPr id="16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CC7F019D-148C-43FB-9A2F-5DCC5D2179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21043" end="25707.301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363993" y="588130"/>
            <a:ext cx="487363" cy="487363"/>
          </a:xfrm>
          <a:prstGeom prst="rect">
            <a:avLst/>
          </a:prstGeom>
        </p:spPr>
      </p:pic>
      <p:pic>
        <p:nvPicPr>
          <p:cNvPr id="17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DA2A4E5A-DCFD-4BDB-8536-DEB7CB512D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27800" end="19907.301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363993" y="1179257"/>
            <a:ext cx="487363" cy="487363"/>
          </a:xfrm>
          <a:prstGeom prst="rect">
            <a:avLst/>
          </a:prstGeom>
        </p:spPr>
      </p:pic>
      <p:pic>
        <p:nvPicPr>
          <p:cNvPr id="18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4EF2BBE8-EA3E-4C70-882A-840270855B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33700" end="13837.301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338140" y="1801755"/>
            <a:ext cx="487363" cy="487363"/>
          </a:xfrm>
          <a:prstGeom prst="rect">
            <a:avLst/>
          </a:prstGeom>
        </p:spPr>
      </p:pic>
      <p:pic>
        <p:nvPicPr>
          <p:cNvPr id="19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9AE4CA15-B9D7-4C76-AC5C-FB5996AF32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39316" end="8313.301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338139" y="2440813"/>
            <a:ext cx="487363" cy="487363"/>
          </a:xfrm>
          <a:prstGeom prst="rect">
            <a:avLst/>
          </a:prstGeom>
        </p:spPr>
      </p:pic>
      <p:pic>
        <p:nvPicPr>
          <p:cNvPr id="20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68B8BB88-F263-4721-9451-8BD2A811D8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45065" end="1570.301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338138" y="3088943"/>
            <a:ext cx="487363" cy="487363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85317F7-E28D-487D-8A31-787E0FFA3937}"/>
              </a:ext>
            </a:extLst>
          </p:cNvPr>
          <p:cNvSpPr/>
          <p:nvPr/>
        </p:nvSpPr>
        <p:spPr>
          <a:xfrm>
            <a:off x="6743530" y="1702012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="" xmlns:a16="http://schemas.microsoft.com/office/drawing/2014/main" id="{CDD00698-E6EA-401F-A9D7-757F4AF9387E}"/>
              </a:ext>
            </a:extLst>
          </p:cNvPr>
          <p:cNvSpPr/>
          <p:nvPr/>
        </p:nvSpPr>
        <p:spPr>
          <a:xfrm rot="5400000">
            <a:off x="6803952" y="1766782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829DCD5E-ABAB-4843-8003-F0FB9426BFF9}"/>
              </a:ext>
            </a:extLst>
          </p:cNvPr>
          <p:cNvGrpSpPr/>
          <p:nvPr/>
        </p:nvGrpSpPr>
        <p:grpSpPr>
          <a:xfrm rot="5400000">
            <a:off x="6794072" y="1751456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24" name="Minus Sign 31">
              <a:extLst>
                <a:ext uri="{FF2B5EF4-FFF2-40B4-BE49-F238E27FC236}">
                  <a16:creationId xmlns="" xmlns:a16="http://schemas.microsoft.com/office/drawing/2014/main" id="{90EA4735-5744-446B-9F6F-A627C0E7C909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inus Sign 32">
              <a:extLst>
                <a:ext uri="{FF2B5EF4-FFF2-40B4-BE49-F238E27FC236}">
                  <a16:creationId xmlns="" xmlns:a16="http://schemas.microsoft.com/office/drawing/2014/main" id="{A6475B82-6472-43E1-B68D-AA81B6458F2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3622E608-A90C-44E8-898F-9EB1F323DBB5}"/>
              </a:ext>
            </a:extLst>
          </p:cNvPr>
          <p:cNvSpPr/>
          <p:nvPr/>
        </p:nvSpPr>
        <p:spPr>
          <a:xfrm>
            <a:off x="5967675" y="2347064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="" xmlns:a16="http://schemas.microsoft.com/office/drawing/2014/main" id="{DE16D4C3-E54E-44EC-A834-2B2E4E7F0E86}"/>
              </a:ext>
            </a:extLst>
          </p:cNvPr>
          <p:cNvSpPr/>
          <p:nvPr/>
        </p:nvSpPr>
        <p:spPr>
          <a:xfrm rot="5400000">
            <a:off x="6028097" y="2411834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36A4D05-8A68-45A6-AEC4-95A7778CAD85}"/>
              </a:ext>
            </a:extLst>
          </p:cNvPr>
          <p:cNvGrpSpPr/>
          <p:nvPr/>
        </p:nvGrpSpPr>
        <p:grpSpPr>
          <a:xfrm rot="5400000">
            <a:off x="6018217" y="2396508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29" name="Minus Sign 36">
              <a:extLst>
                <a:ext uri="{FF2B5EF4-FFF2-40B4-BE49-F238E27FC236}">
                  <a16:creationId xmlns="" xmlns:a16="http://schemas.microsoft.com/office/drawing/2014/main" id="{1CADA74C-5B3B-42A6-800C-B21A51E9585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inus Sign 37">
              <a:extLst>
                <a:ext uri="{FF2B5EF4-FFF2-40B4-BE49-F238E27FC236}">
                  <a16:creationId xmlns="" xmlns:a16="http://schemas.microsoft.com/office/drawing/2014/main" id="{40A2BA5E-46F3-463F-B367-7F354D86D41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DF05C402-D9E0-416F-A49A-2DAFF645D876}"/>
              </a:ext>
            </a:extLst>
          </p:cNvPr>
          <p:cNvSpPr/>
          <p:nvPr/>
        </p:nvSpPr>
        <p:spPr>
          <a:xfrm>
            <a:off x="5570511" y="3093279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="" xmlns:a16="http://schemas.microsoft.com/office/drawing/2014/main" id="{84BA1F78-6CB9-47B7-9C6F-777A9430FDE9}"/>
              </a:ext>
            </a:extLst>
          </p:cNvPr>
          <p:cNvSpPr/>
          <p:nvPr/>
        </p:nvSpPr>
        <p:spPr>
          <a:xfrm rot="5400000">
            <a:off x="5630933" y="3158049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8645675-0197-4BEA-BFFC-9E42EFABFFC6}"/>
              </a:ext>
            </a:extLst>
          </p:cNvPr>
          <p:cNvGrpSpPr/>
          <p:nvPr/>
        </p:nvGrpSpPr>
        <p:grpSpPr>
          <a:xfrm rot="5400000">
            <a:off x="5621053" y="3142723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4" name="Minus Sign 41">
              <a:extLst>
                <a:ext uri="{FF2B5EF4-FFF2-40B4-BE49-F238E27FC236}">
                  <a16:creationId xmlns="" xmlns:a16="http://schemas.microsoft.com/office/drawing/2014/main" id="{38DD3F59-A653-4369-B17D-4DE0279CC15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Minus Sign 42">
              <a:extLst>
                <a:ext uri="{FF2B5EF4-FFF2-40B4-BE49-F238E27FC236}">
                  <a16:creationId xmlns="" xmlns:a16="http://schemas.microsoft.com/office/drawing/2014/main" id="{18CFFAC1-D4C0-4CA5-AA4A-ABFD3757912D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15504222-F332-4F76-B049-2D1708411DC8}"/>
              </a:ext>
            </a:extLst>
          </p:cNvPr>
          <p:cNvSpPr/>
          <p:nvPr/>
        </p:nvSpPr>
        <p:spPr>
          <a:xfrm>
            <a:off x="5745910" y="3783308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="" xmlns:a16="http://schemas.microsoft.com/office/drawing/2014/main" id="{640BD901-2B5E-4CED-BAA1-27C63B9D3945}"/>
              </a:ext>
            </a:extLst>
          </p:cNvPr>
          <p:cNvSpPr/>
          <p:nvPr/>
        </p:nvSpPr>
        <p:spPr>
          <a:xfrm rot="5400000">
            <a:off x="5806332" y="3848078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485C32EF-9A9E-48DE-975A-4759B578ABA8}"/>
              </a:ext>
            </a:extLst>
          </p:cNvPr>
          <p:cNvGrpSpPr/>
          <p:nvPr/>
        </p:nvGrpSpPr>
        <p:grpSpPr>
          <a:xfrm rot="5400000">
            <a:off x="5796452" y="3832752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9" name="Minus Sign 46">
              <a:extLst>
                <a:ext uri="{FF2B5EF4-FFF2-40B4-BE49-F238E27FC236}">
                  <a16:creationId xmlns="" xmlns:a16="http://schemas.microsoft.com/office/drawing/2014/main" id="{C7DC4A56-BA84-488B-BCB4-B029A743A8E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Minus Sign 47">
              <a:extLst>
                <a:ext uri="{FF2B5EF4-FFF2-40B4-BE49-F238E27FC236}">
                  <a16:creationId xmlns="" xmlns:a16="http://schemas.microsoft.com/office/drawing/2014/main" id="{88FE3E7E-19CE-41C1-9510-5809A11D3EE4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B76D245C-4D5D-4E4B-A86D-8BF9758EF65E}"/>
              </a:ext>
            </a:extLst>
          </p:cNvPr>
          <p:cNvSpPr/>
          <p:nvPr/>
        </p:nvSpPr>
        <p:spPr>
          <a:xfrm>
            <a:off x="6241502" y="4596108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>
            <a:extLst>
              <a:ext uri="{FF2B5EF4-FFF2-40B4-BE49-F238E27FC236}">
                <a16:creationId xmlns="" xmlns:a16="http://schemas.microsoft.com/office/drawing/2014/main" id="{C2FCC94F-07E8-40AA-97F9-1E4749594925}"/>
              </a:ext>
            </a:extLst>
          </p:cNvPr>
          <p:cNvSpPr/>
          <p:nvPr/>
        </p:nvSpPr>
        <p:spPr>
          <a:xfrm rot="5400000">
            <a:off x="6301924" y="4660878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2911CB0B-4792-4E98-AB3D-D475C558D9B1}"/>
              </a:ext>
            </a:extLst>
          </p:cNvPr>
          <p:cNvGrpSpPr/>
          <p:nvPr/>
        </p:nvGrpSpPr>
        <p:grpSpPr>
          <a:xfrm rot="5400000">
            <a:off x="6292044" y="4645552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4" name="Minus Sign 51">
              <a:extLst>
                <a:ext uri="{FF2B5EF4-FFF2-40B4-BE49-F238E27FC236}">
                  <a16:creationId xmlns="" xmlns:a16="http://schemas.microsoft.com/office/drawing/2014/main" id="{1E80DFE1-AFF1-46C8-8BD9-2C670F1FB81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Minus Sign 52">
              <a:extLst>
                <a:ext uri="{FF2B5EF4-FFF2-40B4-BE49-F238E27FC236}">
                  <a16:creationId xmlns="" xmlns:a16="http://schemas.microsoft.com/office/drawing/2014/main" id="{4DB382A2-405E-4906-924F-E0E4A5CD62F5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FEE11A37-A509-46A2-A010-D6F91E6DB519}"/>
              </a:ext>
            </a:extLst>
          </p:cNvPr>
          <p:cNvCxnSpPr/>
          <p:nvPr/>
        </p:nvCxnSpPr>
        <p:spPr>
          <a:xfrm>
            <a:off x="4512490" y="4149097"/>
            <a:ext cx="10972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2283CDA3-DF74-41FE-AAB0-D4A25FF4640F}"/>
              </a:ext>
            </a:extLst>
          </p:cNvPr>
          <p:cNvCxnSpPr/>
          <p:nvPr/>
        </p:nvCxnSpPr>
        <p:spPr>
          <a:xfrm>
            <a:off x="5524236" y="2015603"/>
            <a:ext cx="914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E7F45C68-49F3-469F-B11A-39582EBD10F5}"/>
              </a:ext>
            </a:extLst>
          </p:cNvPr>
          <p:cNvCxnSpPr/>
          <p:nvPr/>
        </p:nvCxnSpPr>
        <p:spPr>
          <a:xfrm>
            <a:off x="3889851" y="2708751"/>
            <a:ext cx="7772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E897016D-93AF-4330-9C63-4E5F11C756E6}"/>
              </a:ext>
            </a:extLst>
          </p:cNvPr>
          <p:cNvCxnSpPr/>
          <p:nvPr/>
        </p:nvCxnSpPr>
        <p:spPr>
          <a:xfrm>
            <a:off x="4747091" y="2698516"/>
            <a:ext cx="5486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A2DD45D2-DDCE-4055-95B9-7471E5251A01}"/>
              </a:ext>
            </a:extLst>
          </p:cNvPr>
          <p:cNvCxnSpPr/>
          <p:nvPr/>
        </p:nvCxnSpPr>
        <p:spPr>
          <a:xfrm>
            <a:off x="2710472" y="3416700"/>
            <a:ext cx="5486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28D2D47C-3B9F-49DA-8D35-20F452B31B50}"/>
              </a:ext>
            </a:extLst>
          </p:cNvPr>
          <p:cNvCxnSpPr/>
          <p:nvPr/>
        </p:nvCxnSpPr>
        <p:spPr>
          <a:xfrm>
            <a:off x="3717239" y="3404723"/>
            <a:ext cx="8229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2F58CB09-CB59-49CE-9EF1-BCEAD39C056E}"/>
              </a:ext>
            </a:extLst>
          </p:cNvPr>
          <p:cNvCxnSpPr/>
          <p:nvPr/>
        </p:nvCxnSpPr>
        <p:spPr>
          <a:xfrm>
            <a:off x="2960255" y="4139861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D6480783-6CF6-44FC-AB24-1BDF2A7E17B3}"/>
              </a:ext>
            </a:extLst>
          </p:cNvPr>
          <p:cNvCxnSpPr/>
          <p:nvPr/>
        </p:nvCxnSpPr>
        <p:spPr>
          <a:xfrm>
            <a:off x="3762959" y="4143655"/>
            <a:ext cx="6858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78E67C79-17B6-4599-935C-FE4B2CCD08E6}"/>
              </a:ext>
            </a:extLst>
          </p:cNvPr>
          <p:cNvCxnSpPr/>
          <p:nvPr/>
        </p:nvCxnSpPr>
        <p:spPr>
          <a:xfrm>
            <a:off x="2408444" y="4936626"/>
            <a:ext cx="10058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4F37252C-C9A8-45A2-AF00-C5A533F5B49D}"/>
              </a:ext>
            </a:extLst>
          </p:cNvPr>
          <p:cNvCxnSpPr/>
          <p:nvPr/>
        </p:nvCxnSpPr>
        <p:spPr>
          <a:xfrm>
            <a:off x="5346745" y="4915149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A46369D1-998D-45FD-A1A1-0D51DC3A71B5}"/>
              </a:ext>
            </a:extLst>
          </p:cNvPr>
          <p:cNvCxnSpPr/>
          <p:nvPr/>
        </p:nvCxnSpPr>
        <p:spPr>
          <a:xfrm>
            <a:off x="2594495" y="2015603"/>
            <a:ext cx="914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2283CDA3-DF74-41FE-AAB0-D4A25FF4640F}"/>
              </a:ext>
            </a:extLst>
          </p:cNvPr>
          <p:cNvCxnSpPr/>
          <p:nvPr/>
        </p:nvCxnSpPr>
        <p:spPr>
          <a:xfrm flipV="1">
            <a:off x="2600668" y="2684494"/>
            <a:ext cx="725347" cy="140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6670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21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3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357"/>
                            </p:stCondLst>
                            <p:childTnLst>
                              <p:par>
                                <p:cTn id="7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4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400"/>
                            </p:stCondLst>
                            <p:childTnLst>
                              <p:par>
                                <p:cTn id="9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45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70"/>
                            </p:stCondLst>
                            <p:childTnLst>
                              <p:par>
                                <p:cTn id="10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4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478"/>
                            </p:stCondLst>
                            <p:childTnLst>
                              <p:par>
                                <p:cTn id="1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54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472"/>
                            </p:stCondLst>
                            <p:childTnLst>
                              <p:par>
                                <p:cTn id="1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2" grpId="0" animBg="1"/>
      <p:bldP spid="22" grpId="1" animBg="1"/>
      <p:bldP spid="27" grpId="0" animBg="1"/>
      <p:bldP spid="27" grpId="1" animBg="1"/>
      <p:bldP spid="32" grpId="0" animBg="1"/>
      <p:bldP spid="32" grpId="1" animBg="1"/>
      <p:bldP spid="37" grpId="0" animBg="1"/>
      <p:bldP spid="37" grpId="1" animBg="1"/>
      <p:bldP spid="42" grpId="0" animBg="1"/>
      <p:bldP spid="4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35736" y="857250"/>
            <a:ext cx="808264" cy="3673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29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811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066800" y="2579349"/>
            <a:ext cx="7315200" cy="193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Blip>
                <a:blip r:embed="rId3"/>
              </a:buBlip>
            </a:pPr>
            <a:r>
              <a:rPr lang="en-US" altLang="vi-VN" sz="4000" dirty="0">
                <a:latin typeface="Calibri" pitchFamily="34" charset="0"/>
              </a:rPr>
              <a:t>Learn new words by heart.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vi-VN" sz="4000" dirty="0">
                <a:latin typeface="Calibri" pitchFamily="34" charset="0"/>
              </a:rPr>
              <a:t>Redo all the exercises. 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vi-VN" sz="4000" dirty="0">
                <a:latin typeface="Calibri" pitchFamily="34" charset="0"/>
              </a:rPr>
              <a:t>Prepare A CLOSER LOOK </a:t>
            </a:r>
            <a:r>
              <a:rPr lang="en-US" altLang="vi-VN" sz="4000" dirty="0" smtClean="0">
                <a:latin typeface="Calibri" pitchFamily="34" charset="0"/>
              </a:rPr>
              <a:t>2.</a:t>
            </a:r>
            <a:endParaRPr lang="en-US" altLang="vi-VN" sz="40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67944" y="427153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4.  homework</a:t>
            </a:r>
          </a:p>
        </p:txBody>
      </p:sp>
    </p:spTree>
    <p:extLst>
      <p:ext uri="{BB962C8B-B14F-4D97-AF65-F5344CB8AC3E}">
        <p14:creationId xmlns:p14="http://schemas.microsoft.com/office/powerpoint/2010/main" xmlns="" val="213011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3151" y="1828801"/>
            <a:ext cx="6848475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p:oleObj spid="_x0000_s3128" name="Bitmap Image" r:id="rId4" imgW="1219370" imgH="1228571" progId="PBrush">
                <p:embed/>
              </p:oleObj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2590800" y="762000"/>
            <a:ext cx="4162425" cy="104775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xmlns="" val="2515697521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756795" y="1882997"/>
            <a:ext cx="3738703" cy="3580543"/>
            <a:chOff x="2444219" y="2354312"/>
            <a:chExt cx="3738703" cy="3580543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4952844" y="3069364"/>
              <a:ext cx="1010636" cy="486079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5265333" y="3999910"/>
              <a:ext cx="917589" cy="167353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2444219" y="4551007"/>
              <a:ext cx="1112824" cy="38023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 flipV="1">
              <a:off x="2444220" y="3942391"/>
              <a:ext cx="911698" cy="57519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314912" y="4701609"/>
              <a:ext cx="0" cy="1233246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120769" y="4551007"/>
              <a:ext cx="809587" cy="785946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2" idx="6"/>
              <a:endCxn id="51" idx="4"/>
            </p:cNvCxnSpPr>
            <p:nvPr/>
          </p:nvCxnSpPr>
          <p:spPr>
            <a:xfrm flipV="1">
              <a:off x="4314912" y="2354312"/>
              <a:ext cx="163703" cy="833814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7-Point Star 1"/>
            <p:cNvSpPr/>
            <p:nvPr/>
          </p:nvSpPr>
          <p:spPr>
            <a:xfrm>
              <a:off x="2905696" y="3188126"/>
              <a:ext cx="2818432" cy="1854546"/>
            </a:xfrm>
            <a:prstGeom prst="star7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200" b="1" dirty="0" smtClean="0">
                  <a:ln w="1270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Sports &amp; Games</a:t>
              </a:r>
              <a:endParaRPr lang="en-US" sz="4000" b="1" dirty="0">
                <a:ln w="127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 flipV="1">
              <a:off x="3151547" y="2845465"/>
              <a:ext cx="672060" cy="709978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/>
          <p:cNvSpPr/>
          <p:nvPr/>
        </p:nvSpPr>
        <p:spPr>
          <a:xfrm rot="21124810">
            <a:off x="6201755" y="1626008"/>
            <a:ext cx="2722795" cy="1087771"/>
          </a:xfrm>
          <a:prstGeom prst="ellips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swimming</a:t>
            </a:r>
            <a:endParaRPr lang="en-US" sz="3000" dirty="0"/>
          </a:p>
        </p:txBody>
      </p:sp>
      <p:sp>
        <p:nvSpPr>
          <p:cNvPr id="36" name="Oval 35"/>
          <p:cNvSpPr/>
          <p:nvPr/>
        </p:nvSpPr>
        <p:spPr>
          <a:xfrm>
            <a:off x="6614158" y="3283044"/>
            <a:ext cx="2372348" cy="1126825"/>
          </a:xfrm>
          <a:prstGeom prst="ellips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spc="-15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cycling</a:t>
            </a:r>
            <a:endParaRPr lang="en-US" sz="3000" spc="-150" dirty="0"/>
          </a:p>
        </p:txBody>
      </p:sp>
      <p:sp>
        <p:nvSpPr>
          <p:cNvPr id="37" name="Oval 36"/>
          <p:cNvSpPr/>
          <p:nvPr/>
        </p:nvSpPr>
        <p:spPr>
          <a:xfrm rot="242562">
            <a:off x="6280566" y="4882804"/>
            <a:ext cx="2658090" cy="1161471"/>
          </a:xfrm>
          <a:prstGeom prst="ellips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spc="-18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chess</a:t>
            </a:r>
            <a:endParaRPr lang="en-US" sz="3000" spc="-180" dirty="0"/>
          </a:p>
        </p:txBody>
      </p:sp>
      <p:sp>
        <p:nvSpPr>
          <p:cNvPr id="38" name="Oval 37"/>
          <p:cNvSpPr/>
          <p:nvPr/>
        </p:nvSpPr>
        <p:spPr>
          <a:xfrm>
            <a:off x="3350419" y="5573115"/>
            <a:ext cx="2420319" cy="1126825"/>
          </a:xfrm>
          <a:prstGeom prst="ellips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spc="-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aerobics</a:t>
            </a:r>
            <a:endParaRPr lang="en-US" sz="3000" spc="-100" dirty="0"/>
          </a:p>
        </p:txBody>
      </p:sp>
      <p:sp>
        <p:nvSpPr>
          <p:cNvPr id="40" name="Oval 39"/>
          <p:cNvSpPr/>
          <p:nvPr/>
        </p:nvSpPr>
        <p:spPr>
          <a:xfrm>
            <a:off x="360537" y="2896175"/>
            <a:ext cx="2366343" cy="982914"/>
          </a:xfrm>
          <a:prstGeom prst="ellips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running</a:t>
            </a:r>
            <a:endParaRPr lang="en-US" sz="3000" dirty="0"/>
          </a:p>
        </p:txBody>
      </p:sp>
      <p:sp>
        <p:nvSpPr>
          <p:cNvPr id="42" name="Oval 41"/>
          <p:cNvSpPr/>
          <p:nvPr/>
        </p:nvSpPr>
        <p:spPr>
          <a:xfrm rot="186232">
            <a:off x="913060" y="1508332"/>
            <a:ext cx="2526219" cy="1024998"/>
          </a:xfrm>
          <a:prstGeom prst="ellips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football</a:t>
            </a:r>
            <a:endParaRPr lang="en-US" sz="3000" dirty="0"/>
          </a:p>
        </p:txBody>
      </p:sp>
      <p:sp>
        <p:nvSpPr>
          <p:cNvPr id="51" name="Oval 50"/>
          <p:cNvSpPr/>
          <p:nvPr/>
        </p:nvSpPr>
        <p:spPr>
          <a:xfrm rot="21544823">
            <a:off x="3433608" y="786577"/>
            <a:ext cx="2697567" cy="1096491"/>
          </a:xfrm>
          <a:prstGeom prst="ellips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spc="-15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table tennis</a:t>
            </a:r>
            <a:endParaRPr lang="en-US" sz="3000" spc="-150" dirty="0"/>
          </a:p>
        </p:txBody>
      </p:sp>
      <p:sp>
        <p:nvSpPr>
          <p:cNvPr id="43" name="Oval 42"/>
          <p:cNvSpPr/>
          <p:nvPr/>
        </p:nvSpPr>
        <p:spPr>
          <a:xfrm>
            <a:off x="631365" y="4427132"/>
            <a:ext cx="2429814" cy="1206692"/>
          </a:xfrm>
          <a:prstGeom prst="ellips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spc="-16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volleyball</a:t>
            </a:r>
            <a:endParaRPr lang="en-US" sz="3000" spc="-160" dirty="0"/>
          </a:p>
        </p:txBody>
      </p:sp>
      <p:sp>
        <p:nvSpPr>
          <p:cNvPr id="62" name="Rectangle 61"/>
          <p:cNvSpPr/>
          <p:nvPr/>
        </p:nvSpPr>
        <p:spPr>
          <a:xfrm>
            <a:off x="35441" y="0"/>
            <a:ext cx="3834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Answer key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271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20" name="TextBox 19"/>
          <p:cNvSpPr txBox="1"/>
          <p:nvPr/>
        </p:nvSpPr>
        <p:spPr>
          <a:xfrm>
            <a:off x="693963" y="886314"/>
            <a:ext cx="806631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</a:rPr>
              <a:t>UNIT </a:t>
            </a:r>
            <a:r>
              <a:rPr lang="en-GB" sz="3600" b="1" dirty="0" smtClean="0">
                <a:solidFill>
                  <a:srgbClr val="FFFF00"/>
                </a:solidFill>
              </a:rPr>
              <a:t>8: SPORTS AND GAMES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2536" y="1856014"/>
            <a:ext cx="3514980" cy="76890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75252" y="1979207"/>
            <a:ext cx="3945835" cy="5225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</a:rPr>
              <a:t>PERIOD 63: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LESSON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2: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4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6813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7565" y="138276"/>
            <a:ext cx="6864823" cy="584775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UNIT 8: SPORTS AND GAMES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5874" y="686991"/>
            <a:ext cx="487225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LESSON 2:  A CLOSER LOOK 1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88" y="138212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* Vocabulary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3588" y="4790999"/>
            <a:ext cx="508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congratulations (n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/</a:t>
            </a:r>
            <a:r>
              <a:rPr lang="en-US" sz="2400" dirty="0" err="1"/>
              <a:t>kəngrætʃə'lei∫n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/: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61308">
            <a:off x="5761549" y="1572422"/>
            <a:ext cx="1834199" cy="20333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3588" y="2028454"/>
            <a:ext cx="2886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racket (n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en-US" sz="2400" dirty="0"/>
              <a:t>'</a:t>
            </a:r>
            <a:r>
              <a:rPr lang="en-US" sz="2400" dirty="0" err="1"/>
              <a:t>rækit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/: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588" y="2552855"/>
            <a:ext cx="2898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goggles (n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/</a:t>
            </a:r>
            <a:r>
              <a:rPr lang="en-US" sz="2400" dirty="0"/>
              <a:t>'</a:t>
            </a:r>
            <a:r>
              <a:rPr lang="en-US" sz="2400" dirty="0" err="1"/>
              <a:t>gɒglz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/: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3588" y="3086329"/>
            <a:ext cx="4318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competition (n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en-US" sz="2400" dirty="0" err="1"/>
              <a:t>kɒmpə'ti∫n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/: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467" y="3646953"/>
            <a:ext cx="3810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champion (n) 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/'</a:t>
            </a: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t∫æmpiən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/: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467" y="4220186"/>
            <a:ext cx="3778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marathon (n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/</a:t>
            </a:r>
            <a:r>
              <a:rPr lang="en-US" sz="2400" dirty="0"/>
              <a:t>'</a:t>
            </a:r>
            <a:r>
              <a:rPr lang="en-US" sz="2400" dirty="0" err="1"/>
              <a:t>mærə</a:t>
            </a:r>
            <a:r>
              <a:rPr lang="el-GR" sz="2400" dirty="0"/>
              <a:t>θ</a:t>
            </a:r>
            <a:r>
              <a:rPr lang="en-US" sz="2400" dirty="0" err="1"/>
              <a:t>ən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/: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3520" y="1516262"/>
            <a:ext cx="2546152" cy="180090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7633" y="3631255"/>
            <a:ext cx="1880315" cy="207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8934" y="1388301"/>
            <a:ext cx="3155324" cy="209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3750" y="1585745"/>
            <a:ext cx="2857500" cy="204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4244" y="3699297"/>
            <a:ext cx="2857500" cy="193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 descr="Người với khát khao thay đổi thói quen luyện tập thể thao của người Việt -  Sài Gòn Tiếp Thị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3405" y="1705291"/>
            <a:ext cx="2906381" cy="215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143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8129" y="153417"/>
            <a:ext cx="6864823" cy="646331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</a:rPr>
              <a:t>UNIT 8: SPORTS AND GAMES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5874" y="744139"/>
            <a:ext cx="487225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LESSON 2:  A CLOSER LOOK 1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88" y="138212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* Vocabulary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7203189"/>
              </p:ext>
            </p:extLst>
          </p:nvPr>
        </p:nvGraphicFramePr>
        <p:xfrm>
          <a:off x="1215118" y="2159083"/>
          <a:ext cx="6713764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921"/>
                <a:gridCol w="6253843"/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 racket (n) </a:t>
                      </a:r>
                      <a:r>
                        <a:rPr lang="en-US" sz="2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/</a:t>
                      </a:r>
                      <a:r>
                        <a:rPr lang="en-US" sz="2800" dirty="0" smtClean="0"/>
                        <a:t>'</a:t>
                      </a:r>
                      <a:r>
                        <a:rPr lang="en-US" sz="2800" dirty="0" err="1" smtClean="0"/>
                        <a:t>rækit</a:t>
                      </a:r>
                      <a:r>
                        <a:rPr lang="en-US" sz="2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/: </a:t>
                      </a:r>
                      <a:r>
                        <a:rPr lang="en-US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endParaRPr lang="en-US" sz="28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 goggles (n)</a:t>
                      </a:r>
                      <a:r>
                        <a:rPr lang="en-US" sz="2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/</a:t>
                      </a:r>
                      <a:r>
                        <a:rPr lang="en-US" sz="2800" dirty="0" smtClean="0"/>
                        <a:t>'</a:t>
                      </a:r>
                      <a:r>
                        <a:rPr lang="en-US" sz="2800" dirty="0" err="1" smtClean="0"/>
                        <a:t>gɒglz</a:t>
                      </a:r>
                      <a:r>
                        <a:rPr lang="en-US" sz="2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/:</a:t>
                      </a:r>
                      <a:r>
                        <a:rPr lang="en-US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endParaRPr lang="en-US" sz="28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 competition (n) </a:t>
                      </a:r>
                      <a:r>
                        <a:rPr lang="en-US" sz="2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/</a:t>
                      </a:r>
                      <a:r>
                        <a:rPr lang="en-US" sz="2800" dirty="0" err="1" smtClean="0"/>
                        <a:t>kɒmpə'ti∫n</a:t>
                      </a:r>
                      <a:r>
                        <a:rPr lang="en-US" sz="2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/:</a:t>
                      </a:r>
                      <a:r>
                        <a:rPr lang="en-US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endParaRPr lang="en-US" sz="28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 champion (n) </a:t>
                      </a:r>
                      <a:r>
                        <a:rPr lang="en-GB" sz="2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/'</a:t>
                      </a:r>
                      <a:r>
                        <a:rPr lang="en-GB" sz="28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t∫æmpiən</a:t>
                      </a:r>
                      <a:r>
                        <a:rPr lang="en-GB" sz="2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/: </a:t>
                      </a:r>
                      <a:endParaRPr lang="en-US" sz="28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 marathon (n)</a:t>
                      </a:r>
                      <a:r>
                        <a:rPr lang="en-US" sz="2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/</a:t>
                      </a:r>
                      <a:r>
                        <a:rPr lang="en-US" sz="2800" dirty="0" smtClean="0"/>
                        <a:t>'</a:t>
                      </a:r>
                      <a:r>
                        <a:rPr lang="en-US" sz="2800" dirty="0" err="1" smtClean="0"/>
                        <a:t>mærə</a:t>
                      </a:r>
                      <a:r>
                        <a:rPr lang="el-GR" sz="2800" dirty="0" smtClean="0"/>
                        <a:t>θ</a:t>
                      </a:r>
                      <a:r>
                        <a:rPr lang="en-US" sz="2800" dirty="0" err="1" smtClean="0"/>
                        <a:t>ən</a:t>
                      </a:r>
                      <a:r>
                        <a:rPr lang="en-US" sz="2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/:</a:t>
                      </a:r>
                      <a:r>
                        <a:rPr lang="en-US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endParaRPr lang="en-US" sz="28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 congratulations (n)</a:t>
                      </a:r>
                      <a:r>
                        <a:rPr lang="en-US" sz="2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/</a:t>
                      </a:r>
                      <a:r>
                        <a:rPr lang="en-US" sz="2800" dirty="0" err="1" smtClean="0"/>
                        <a:t>kəngrætʃə'lei∫n</a:t>
                      </a:r>
                      <a:r>
                        <a:rPr lang="en-US" sz="2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/:</a:t>
                      </a:r>
                      <a:endParaRPr lang="en-US" sz="28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1.racket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82974" y="2697161"/>
            <a:ext cx="487363" cy="487363"/>
          </a:xfrm>
          <a:prstGeom prst="rect">
            <a:avLst/>
          </a:prstGeom>
        </p:spPr>
      </p:pic>
      <p:pic>
        <p:nvPicPr>
          <p:cNvPr id="4" name="2.goggles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82973" y="3240184"/>
            <a:ext cx="487363" cy="487363"/>
          </a:xfrm>
          <a:prstGeom prst="rect">
            <a:avLst/>
          </a:prstGeom>
        </p:spPr>
      </p:pic>
      <p:pic>
        <p:nvPicPr>
          <p:cNvPr id="9" name="3.competitio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82974" y="3727547"/>
            <a:ext cx="487363" cy="487363"/>
          </a:xfrm>
          <a:prstGeom prst="rect">
            <a:avLst/>
          </a:prstGeom>
        </p:spPr>
      </p:pic>
      <p:pic>
        <p:nvPicPr>
          <p:cNvPr id="10" name="4.champio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82972" y="4226864"/>
            <a:ext cx="487363" cy="487363"/>
          </a:xfrm>
          <a:prstGeom prst="rect">
            <a:avLst/>
          </a:prstGeom>
        </p:spPr>
      </p:pic>
      <p:pic>
        <p:nvPicPr>
          <p:cNvPr id="11" name="5.maratho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82971" y="4798640"/>
            <a:ext cx="487363" cy="487363"/>
          </a:xfrm>
          <a:prstGeom prst="rect">
            <a:avLst/>
          </a:prstGeom>
        </p:spPr>
      </p:pic>
      <p:pic>
        <p:nvPicPr>
          <p:cNvPr id="12" name="6.congr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82970" y="52860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448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297" y="42106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1260616" y="136638"/>
            <a:ext cx="70237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right words under the pictures.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73601" y="909128"/>
            <a:ext cx="5796799" cy="107026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86890" y="1018633"/>
            <a:ext cx="108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1787" y="1023797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racket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7121" y="1207348"/>
            <a:ext cx="196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sports shoes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8670" y="1471122"/>
            <a:ext cx="9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boat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1960" y="1471122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goggles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46" y="2175269"/>
            <a:ext cx="2221862" cy="1483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0313" y="2280540"/>
            <a:ext cx="2003373" cy="13353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4082" y="2067287"/>
            <a:ext cx="2210182" cy="14794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2347A6E-4599-4078-ADD7-7E43A592A7FE}"/>
              </a:ext>
            </a:extLst>
          </p:cNvPr>
          <p:cNvGrpSpPr/>
          <p:nvPr/>
        </p:nvGrpSpPr>
        <p:grpSpPr>
          <a:xfrm>
            <a:off x="580031" y="3546701"/>
            <a:ext cx="1493887" cy="461665"/>
            <a:chOff x="580031" y="3842918"/>
            <a:chExt cx="1493887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580031" y="3842918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976638" y="4228509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676604" y="3546699"/>
            <a:ext cx="1493887" cy="461665"/>
            <a:chOff x="1685581" y="5618602"/>
            <a:chExt cx="1493887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1F1030B-5206-4DC9-BFFD-00661EFD863A}"/>
              </a:ext>
            </a:extLst>
          </p:cNvPr>
          <p:cNvGrpSpPr/>
          <p:nvPr/>
        </p:nvGrpSpPr>
        <p:grpSpPr>
          <a:xfrm>
            <a:off x="6773177" y="3546698"/>
            <a:ext cx="1455250" cy="461665"/>
            <a:chOff x="6773177" y="3842915"/>
            <a:chExt cx="1455250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6773177" y="3842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7131147" y="4228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61308">
            <a:off x="2048299" y="4236087"/>
            <a:ext cx="1177719" cy="17718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1527" y="4448482"/>
            <a:ext cx="2365844" cy="156698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D2BAA3AC-63EA-43CE-AEF4-86E290774F24}"/>
              </a:ext>
            </a:extLst>
          </p:cNvPr>
          <p:cNvGrpSpPr/>
          <p:nvPr/>
        </p:nvGrpSpPr>
        <p:grpSpPr>
          <a:xfrm>
            <a:off x="2024379" y="5946305"/>
            <a:ext cx="1493887" cy="461665"/>
            <a:chOff x="2024379" y="6306917"/>
            <a:chExt cx="149388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2024379" y="6306917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2420986" y="6692508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D232AB3A-452B-4C4F-837D-392A0382058C}"/>
              </a:ext>
            </a:extLst>
          </p:cNvPr>
          <p:cNvGrpSpPr/>
          <p:nvPr/>
        </p:nvGrpSpPr>
        <p:grpSpPr>
          <a:xfrm>
            <a:off x="5120952" y="5946303"/>
            <a:ext cx="1493887" cy="461665"/>
            <a:chOff x="5120952" y="6306915"/>
            <a:chExt cx="1493887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5120952" y="6306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5517559" y="6692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12EA2B2-73A7-4519-8082-5E6B670AFB36}"/>
              </a:ext>
            </a:extLst>
          </p:cNvPr>
          <p:cNvSpPr txBox="1"/>
          <p:nvPr/>
        </p:nvSpPr>
        <p:spPr>
          <a:xfrm>
            <a:off x="573671" y="3546698"/>
            <a:ext cx="1079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 ball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77710D2-C100-450A-BF3F-0E9853DC67E7}"/>
              </a:ext>
            </a:extLst>
          </p:cNvPr>
          <p:cNvSpPr txBox="1"/>
          <p:nvPr/>
        </p:nvSpPr>
        <p:spPr>
          <a:xfrm>
            <a:off x="3667399" y="3543246"/>
            <a:ext cx="221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2. sports shoes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905BDBE-28A1-4EC9-A14C-A54557C36651}"/>
              </a:ext>
            </a:extLst>
          </p:cNvPr>
          <p:cNvSpPr txBox="1"/>
          <p:nvPr/>
        </p:nvSpPr>
        <p:spPr>
          <a:xfrm>
            <a:off x="6788260" y="3548606"/>
            <a:ext cx="107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3. boat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421F379-2966-4C0A-B14A-5A7B4EFDB8EA}"/>
              </a:ext>
            </a:extLst>
          </p:cNvPr>
          <p:cNvSpPr txBox="1"/>
          <p:nvPr/>
        </p:nvSpPr>
        <p:spPr>
          <a:xfrm>
            <a:off x="5135893" y="5942850"/>
            <a:ext cx="144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5. goggles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9269818-A205-4F80-ACF2-791FBC3474EB}"/>
              </a:ext>
            </a:extLst>
          </p:cNvPr>
          <p:cNvSpPr txBox="1"/>
          <p:nvPr/>
        </p:nvSpPr>
        <p:spPr>
          <a:xfrm>
            <a:off x="2030769" y="5946303"/>
            <a:ext cx="1273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4. racket</a:t>
            </a:r>
          </a:p>
        </p:txBody>
      </p:sp>
    </p:spTree>
    <p:extLst>
      <p:ext uri="{BB962C8B-B14F-4D97-AF65-F5344CB8AC3E}">
        <p14:creationId xmlns:p14="http://schemas.microsoft.com/office/powerpoint/2010/main" xmlns="" val="227310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31" grpId="0"/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09714"/>
            <a:ext cx="78867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267" y="119406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110648" y="119406"/>
            <a:ext cx="7901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6967" y="1182762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2647" y="1182762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68444" y="1811412"/>
            <a:ext cx="2024413" cy="5372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63380" y="2716326"/>
            <a:ext cx="2024413" cy="5372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763379" y="3543966"/>
            <a:ext cx="2024413" cy="5372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763380" y="4448880"/>
            <a:ext cx="2024413" cy="5372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763379" y="5276520"/>
            <a:ext cx="2024413" cy="5372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63379" y="188498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8210" y="1890661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bicycle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763379" y="275381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38210" y="2720855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ball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774809" y="364674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49640" y="3652418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boat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774809" y="45155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49640" y="4482612"/>
            <a:ext cx="135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goggles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774809" y="53850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49640" y="5390702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racket</a:t>
            </a:r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AFB18AF-5042-4B84-B81A-1C0920DA5BE0}"/>
              </a:ext>
            </a:extLst>
          </p:cNvPr>
          <p:cNvGrpSpPr/>
          <p:nvPr/>
        </p:nvGrpSpPr>
        <p:grpSpPr>
          <a:xfrm>
            <a:off x="5529129" y="1811412"/>
            <a:ext cx="2024413" cy="572144"/>
            <a:chOff x="5304124" y="1965960"/>
            <a:chExt cx="2024413" cy="537210"/>
          </a:xfrm>
          <a:solidFill>
            <a:srgbClr val="C0E6EA"/>
          </a:solidFill>
        </p:grpSpPr>
        <p:sp>
          <p:nvSpPr>
            <p:cNvPr id="25" name="Rounded Rectangle 24"/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grpFill/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56209" y="2000894"/>
              <a:ext cx="47483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1040" y="2006572"/>
              <a:ext cx="1269523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boating</a:t>
              </a:r>
              <a:endParaRPr lang="en-US" sz="24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1B0C32F7-CC41-428B-99A3-A3295B333F19}"/>
              </a:ext>
            </a:extLst>
          </p:cNvPr>
          <p:cNvGrpSpPr/>
          <p:nvPr/>
        </p:nvGrpSpPr>
        <p:grpSpPr>
          <a:xfrm>
            <a:off x="5524065" y="2677689"/>
            <a:ext cx="2024413" cy="572144"/>
            <a:chOff x="5299060" y="2832237"/>
            <a:chExt cx="2024413" cy="537210"/>
          </a:xfrm>
          <a:solidFill>
            <a:srgbClr val="C0E6EA"/>
          </a:solidFill>
        </p:grpSpPr>
        <p:sp>
          <p:nvSpPr>
            <p:cNvPr id="29" name="Rounded Rectangle 28"/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grpFill/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56209" y="2869725"/>
              <a:ext cx="47483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31040" y="2875403"/>
              <a:ext cx="14924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swimming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B16D393-66DE-4417-BA80-400B74634EDC}"/>
              </a:ext>
            </a:extLst>
          </p:cNvPr>
          <p:cNvGrpSpPr/>
          <p:nvPr/>
        </p:nvGrpSpPr>
        <p:grpSpPr>
          <a:xfrm>
            <a:off x="5524064" y="3543966"/>
            <a:ext cx="2024413" cy="572144"/>
            <a:chOff x="5299059" y="3698514"/>
            <a:chExt cx="2024413" cy="537210"/>
          </a:xfrm>
          <a:solidFill>
            <a:srgbClr val="C0E6EA"/>
          </a:solidFill>
        </p:grpSpPr>
        <p:sp>
          <p:nvSpPr>
            <p:cNvPr id="33" name="Rounded Rectangle 32"/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grpFill/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67639" y="3724943"/>
              <a:ext cx="47483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42470" y="3730621"/>
              <a:ext cx="148100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cycling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8B324FD-D290-4DC8-BB05-F6491CA9F0DA}"/>
              </a:ext>
            </a:extLst>
          </p:cNvPr>
          <p:cNvGrpSpPr/>
          <p:nvPr/>
        </p:nvGrpSpPr>
        <p:grpSpPr>
          <a:xfrm>
            <a:off x="5524065" y="4410243"/>
            <a:ext cx="2024413" cy="572144"/>
            <a:chOff x="5299060" y="4564791"/>
            <a:chExt cx="2024413" cy="537210"/>
          </a:xfrm>
          <a:solidFill>
            <a:srgbClr val="C0E6EA"/>
          </a:solidFill>
        </p:grpSpPr>
        <p:sp>
          <p:nvSpPr>
            <p:cNvPr id="37" name="Rounded Rectangle 36"/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grpFill/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67639" y="4603201"/>
              <a:ext cx="47483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738773" y="4608879"/>
              <a:ext cx="154958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ball games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CC0C9D90-3CE2-4E92-A277-436444F328C3}"/>
              </a:ext>
            </a:extLst>
          </p:cNvPr>
          <p:cNvGrpSpPr/>
          <p:nvPr/>
        </p:nvGrpSpPr>
        <p:grpSpPr>
          <a:xfrm>
            <a:off x="5524064" y="5276520"/>
            <a:ext cx="2024413" cy="572144"/>
            <a:chOff x="5299059" y="5431068"/>
            <a:chExt cx="2024413" cy="537210"/>
          </a:xfrm>
          <a:solidFill>
            <a:srgbClr val="C0E6EA"/>
          </a:solidFill>
        </p:grpSpPr>
        <p:sp>
          <p:nvSpPr>
            <p:cNvPr id="41" name="Rounded Rectangle 40"/>
            <p:cNvSpPr/>
            <p:nvPr/>
          </p:nvSpPr>
          <p:spPr>
            <a:xfrm>
              <a:off x="5299059" y="5431068"/>
              <a:ext cx="2024413" cy="537210"/>
            </a:xfrm>
            <a:prstGeom prst="roundRect">
              <a:avLst/>
            </a:prstGeom>
            <a:grpFill/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67639" y="5463227"/>
              <a:ext cx="47483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765051" y="5468905"/>
              <a:ext cx="154958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badminton</a:t>
              </a:r>
            </a:p>
          </p:txBody>
        </p:sp>
      </p:grpSp>
      <p:cxnSp>
        <p:nvCxnSpPr>
          <p:cNvPr id="44" name="Straight Arrow Connector 43"/>
          <p:cNvCxnSpPr>
            <a:endCxn id="33" idx="1"/>
          </p:cNvCxnSpPr>
          <p:nvPr/>
        </p:nvCxnSpPr>
        <p:spPr>
          <a:xfrm>
            <a:off x="3792857" y="2215165"/>
            <a:ext cx="1731207" cy="161487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787792" y="2946294"/>
            <a:ext cx="1731207" cy="161487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1" idx="3"/>
          </p:cNvCxnSpPr>
          <p:nvPr/>
        </p:nvCxnSpPr>
        <p:spPr>
          <a:xfrm flipV="1">
            <a:off x="3787792" y="2147306"/>
            <a:ext cx="1736273" cy="166526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782726" y="3006837"/>
            <a:ext cx="1736273" cy="166526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3" idx="3"/>
            <a:endCxn id="41" idx="1"/>
          </p:cNvCxnSpPr>
          <p:nvPr/>
        </p:nvCxnSpPr>
        <p:spPr>
          <a:xfrm>
            <a:off x="3787792" y="5545125"/>
            <a:ext cx="1736272" cy="17467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989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7700" y="106527"/>
            <a:ext cx="776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12" y="79021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7" name="Rounded Rectangle 16"/>
          <p:cNvSpPr/>
          <p:nvPr/>
        </p:nvSpPr>
        <p:spPr>
          <a:xfrm>
            <a:off x="1362062" y="686819"/>
            <a:ext cx="7086477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35374" y="796324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4996" y="801488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1473" y="801488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47154" y="1248813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5168" y="1248813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59518" y="1211083"/>
            <a:ext cx="160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practice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67612" y="1745381"/>
            <a:ext cx="8738315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1. She won an international sports </a:t>
            </a:r>
            <a:r>
              <a:rPr lang="en-GB" sz="2400" dirty="0" smtClean="0"/>
              <a:t>__________.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/>
              <a:t>2. He became the world tennis </a:t>
            </a:r>
            <a:r>
              <a:rPr lang="en-GB" sz="2400" dirty="0" smtClean="0"/>
              <a:t>_________when </a:t>
            </a:r>
            <a:r>
              <a:rPr lang="en-GB" sz="2400" dirty="0"/>
              <a:t>he was very young</a:t>
            </a:r>
            <a:r>
              <a:rPr lang="en-GB" sz="2400" dirty="0" smtClean="0"/>
              <a:t>.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/>
              <a:t>3. "Can you send my __________ to the winner of the contest</a:t>
            </a:r>
            <a:r>
              <a:rPr lang="en-GB" sz="2400" dirty="0" smtClean="0"/>
              <a:t>?“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4. My friend David is very </a:t>
            </a:r>
            <a:r>
              <a:rPr lang="en-GB" sz="2400" dirty="0" smtClean="0"/>
              <a:t>___________ </a:t>
            </a:r>
            <a:r>
              <a:rPr lang="en-GB" sz="2400" dirty="0"/>
              <a:t>. He does exercise every day.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5. The first __________ took place in 1896.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6. He  want to be a footballer, so he  __________ playing football every day.</a:t>
            </a:r>
            <a:endParaRPr lang="en-GB" sz="24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6449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1644</TotalTime>
  <Words>823</Words>
  <Application>Microsoft Office PowerPoint</Application>
  <PresentationFormat>On-screen Show (4:3)</PresentationFormat>
  <Paragraphs>216</Paragraphs>
  <Slides>23</Slides>
  <Notes>0</Notes>
  <HiddenSlides>0</HiddenSlides>
  <MMClips>14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Bitmap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UserOne</cp:lastModifiedBy>
  <cp:revision>122</cp:revision>
  <dcterms:created xsi:type="dcterms:W3CDTF">2020-12-09T02:04:09Z</dcterms:created>
  <dcterms:modified xsi:type="dcterms:W3CDTF">2026-02-25T14:24:23Z</dcterms:modified>
</cp:coreProperties>
</file>