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1"/>
  </p:notesMasterIdLst>
  <p:sldIdLst>
    <p:sldId id="363" r:id="rId2"/>
    <p:sldId id="279" r:id="rId3"/>
    <p:sldId id="256" r:id="rId4"/>
    <p:sldId id="353" r:id="rId5"/>
    <p:sldId id="357" r:id="rId6"/>
    <p:sldId id="358" r:id="rId7"/>
    <p:sldId id="359" r:id="rId8"/>
    <p:sldId id="360" r:id="rId9"/>
    <p:sldId id="361" r:id="rId10"/>
    <p:sldId id="283" r:id="rId11"/>
    <p:sldId id="276" r:id="rId12"/>
    <p:sldId id="298" r:id="rId13"/>
    <p:sldId id="351" r:id="rId14"/>
    <p:sldId id="327" r:id="rId15"/>
    <p:sldId id="365" r:id="rId16"/>
    <p:sldId id="352" r:id="rId17"/>
    <p:sldId id="314" r:id="rId18"/>
    <p:sldId id="330" r:id="rId19"/>
    <p:sldId id="364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B87CD"/>
    <a:srgbClr val="F15637"/>
    <a:srgbClr val="EF4B66"/>
    <a:srgbClr val="7192A9"/>
    <a:srgbClr val="F26547"/>
    <a:srgbClr val="FBD2D2"/>
    <a:srgbClr val="AD4F0F"/>
    <a:srgbClr val="E0702A"/>
    <a:srgbClr val="D36113"/>
    <a:srgbClr val="5DD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728" autoAdjust="0"/>
    <p:restoredTop sz="94660"/>
  </p:normalViewPr>
  <p:slideViewPr>
    <p:cSldViewPr snapToGrid="0" showGuides="1">
      <p:cViewPr varScale="1">
        <p:scale>
          <a:sx n="79" d="100"/>
          <a:sy n="79" d="100"/>
        </p:scale>
        <p:origin x="1046" y="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7/15/2023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6223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6935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9728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4980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0095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310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19620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8267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59208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0786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35729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35659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52258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7905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84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06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21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46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279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16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7/15/2023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82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7/15/2023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30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7/15/2023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00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65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4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7/15/2023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7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microsoft.com/office/2007/relationships/media" Target="../media/media7.mp3"/><Relationship Id="rId3" Type="http://schemas.microsoft.com/office/2007/relationships/media" Target="../media/media3.mp3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17" Type="http://schemas.openxmlformats.org/officeDocument/2006/relationships/image" Target="../media/image10.png"/><Relationship Id="rId2" Type="http://schemas.openxmlformats.org/officeDocument/2006/relationships/audio" Target="../media/media1.mp3"/><Relationship Id="rId16" Type="http://schemas.openxmlformats.org/officeDocument/2006/relationships/notesSlide" Target="../notesSlides/notesSlide8.xml"/><Relationship Id="rId1" Type="http://schemas.microsoft.com/office/2007/relationships/media" Target="../media/media1.mp3"/><Relationship Id="rId6" Type="http://schemas.openxmlformats.org/officeDocument/2006/relationships/audio" Target="../media/media2.mp3"/><Relationship Id="rId11" Type="http://schemas.microsoft.com/office/2007/relationships/media" Target="../media/media6.mp3"/><Relationship Id="rId5" Type="http://schemas.microsoft.com/office/2007/relationships/media" Target="../media/media2.mp3"/><Relationship Id="rId15" Type="http://schemas.openxmlformats.org/officeDocument/2006/relationships/slideLayout" Target="../slideLayouts/slideLayout2.xml"/><Relationship Id="rId10" Type="http://schemas.openxmlformats.org/officeDocument/2006/relationships/audio" Target="../media/media5.mp3"/><Relationship Id="rId4" Type="http://schemas.openxmlformats.org/officeDocument/2006/relationships/audio" Target="../media/media3.mp3"/><Relationship Id="rId9" Type="http://schemas.microsoft.com/office/2007/relationships/media" Target="../media/media5.mp3"/><Relationship Id="rId14" Type="http://schemas.openxmlformats.org/officeDocument/2006/relationships/audio" Target="../media/media7.mp3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0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gif"/><Relationship Id="rId4" Type="http://schemas.openxmlformats.org/officeDocument/2006/relationships/image" Target="../media/image20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openxmlformats.org/officeDocument/2006/relationships/image" Target="../media/image3.jp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0.png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0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6.mp3"/><Relationship Id="rId7" Type="http://schemas.openxmlformats.org/officeDocument/2006/relationships/image" Target="../media/image7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6.mp3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0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83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14400" y="2133601"/>
            <a:ext cx="3881336" cy="553982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121903" tIns="60952" rIns="121903" bIns="60952" rtlCol="0">
            <a:spAutoFit/>
          </a:bodyPr>
          <a:lstStyle/>
          <a:p>
            <a:pPr algn="ctr"/>
            <a:r>
              <a:rPr lang="en-GB" sz="2800" b="1" dirty="0">
                <a:solidFill>
                  <a:srgbClr val="FFFF00"/>
                </a:solidFill>
              </a:rPr>
              <a:t>GOOD MORNING CLASS</a:t>
            </a:r>
            <a:endParaRPr lang="en-US" sz="2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114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3531" y="3531"/>
            <a:ext cx="12192000" cy="1083309"/>
            <a:chOff x="0" y="-3"/>
            <a:chExt cx="12192000" cy="1083309"/>
          </a:xfrm>
        </p:grpSpPr>
        <p:sp>
          <p:nvSpPr>
            <p:cNvPr id="9" name="Round Single Corner Rectangle 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ound Single Corner Rectangle 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ound Single Corner Rectangle 1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499767" y="21848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VOCABULARY</a:t>
            </a:r>
            <a:endParaRPr lang="en-US" sz="3600" b="1" dirty="0">
              <a:solidFill>
                <a:srgbClr val="0070C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Bảng 3">
            <a:extLst>
              <a:ext uri="{FF2B5EF4-FFF2-40B4-BE49-F238E27FC236}">
                <a16:creationId xmlns:a16="http://schemas.microsoft.com/office/drawing/2014/main" id="{3E78E500-E0A1-8A4D-EA87-EDEB0364EA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5912431"/>
              </p:ext>
            </p:extLst>
          </p:nvPr>
        </p:nvGraphicFramePr>
        <p:xfrm>
          <a:off x="1636304" y="1603836"/>
          <a:ext cx="9639013" cy="4720789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497139">
                  <a:extLst>
                    <a:ext uri="{9D8B030D-6E8A-4147-A177-3AD203B41FA5}">
                      <a16:colId xmlns:a16="http://schemas.microsoft.com/office/drawing/2014/main" val="3689246342"/>
                    </a:ext>
                  </a:extLst>
                </a:gridCol>
                <a:gridCol w="2677149">
                  <a:extLst>
                    <a:ext uri="{9D8B030D-6E8A-4147-A177-3AD203B41FA5}">
                      <a16:colId xmlns:a16="http://schemas.microsoft.com/office/drawing/2014/main" val="2609133624"/>
                    </a:ext>
                  </a:extLst>
                </a:gridCol>
                <a:gridCol w="3464725">
                  <a:extLst>
                    <a:ext uri="{9D8B030D-6E8A-4147-A177-3AD203B41FA5}">
                      <a16:colId xmlns:a16="http://schemas.microsoft.com/office/drawing/2014/main" val="1921992061"/>
                    </a:ext>
                  </a:extLst>
                </a:gridCol>
              </a:tblGrid>
              <a:tr h="59407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800" b="1" smtClean="0">
                          <a:solidFill>
                            <a:schemeClr val="bg1"/>
                          </a:solidFill>
                          <a:effectLst/>
                        </a:rPr>
                        <a:t>New words</a:t>
                      </a:r>
                      <a:endParaRPr lang="vi-VN" sz="28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>
                    <a:solidFill>
                      <a:srgbClr val="EF4B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800" b="1" dirty="0">
                          <a:solidFill>
                            <a:schemeClr val="bg1"/>
                          </a:solidFill>
                          <a:effectLst/>
                        </a:rPr>
                        <a:t>Pronunciation</a:t>
                      </a:r>
                      <a:endParaRPr lang="vi-VN" sz="28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>
                    <a:solidFill>
                      <a:srgbClr val="EF4B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800" b="1" dirty="0">
                          <a:solidFill>
                            <a:schemeClr val="bg1"/>
                          </a:solidFill>
                          <a:effectLst/>
                        </a:rPr>
                        <a:t>Vietnamese</a:t>
                      </a:r>
                      <a:r>
                        <a:rPr lang="vi-VN" sz="2800" b="1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vi-VN" sz="2400" b="1" dirty="0">
                          <a:solidFill>
                            <a:schemeClr val="bg1"/>
                          </a:solidFill>
                          <a:effectLst/>
                        </a:rPr>
                        <a:t>equivalent  </a:t>
                      </a:r>
                      <a:endParaRPr lang="vi-VN" sz="28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>
                    <a:solidFill>
                      <a:srgbClr val="EF4B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7241353"/>
                  </a:ext>
                </a:extLst>
              </a:tr>
              <a:tr h="663774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vi-VN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 </a:t>
                      </a:r>
                      <a:r>
                        <a:rPr lang="vi-VN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cattle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</a:t>
                      </a:r>
                      <a:r>
                        <a:rPr lang="vi-VN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 </a:t>
                      </a:r>
                      <a:endParaRPr lang="vi-VN" sz="2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>
                    <a:solidFill>
                      <a:srgbClr val="FBD2D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en-US" sz="280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/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ˈkæt(ə)l/</a:t>
                      </a:r>
                      <a:endParaRPr lang="vi-VN" sz="2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>
                    <a:solidFill>
                      <a:srgbClr val="FB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280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vi-VN" sz="280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gia </a:t>
                      </a:r>
                      <a:r>
                        <a:rPr lang="vi-VN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úc </a:t>
                      </a:r>
                      <a:endParaRPr lang="vi-VN" sz="2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>
                    <a:solidFill>
                      <a:srgbClr val="FBD2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2514384"/>
                  </a:ext>
                </a:extLst>
              </a:tr>
              <a:tr h="594079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vi-VN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 </a:t>
                      </a:r>
                      <a:r>
                        <a:rPr lang="vi-VN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poultry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(n) </a:t>
                      </a:r>
                      <a:endParaRPr lang="vi-VN" sz="2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>
                    <a:solidFill>
                      <a:srgbClr val="FBD2D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en-US" sz="280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/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ˈpəʊltri/</a:t>
                      </a:r>
                      <a:endParaRPr lang="vi-VN" sz="2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>
                    <a:solidFill>
                      <a:srgbClr val="FB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80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gia 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cầm</a:t>
                      </a:r>
                      <a:endParaRPr lang="vi-VN" sz="2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>
                    <a:solidFill>
                      <a:srgbClr val="FBD2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4670713"/>
                  </a:ext>
                </a:extLst>
              </a:tr>
              <a:tr h="594079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vi-VN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 </a:t>
                      </a:r>
                      <a:r>
                        <a:rPr lang="vi-VN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crop 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</a:t>
                      </a:r>
                      <a:r>
                        <a:rPr lang="vi-VN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 </a:t>
                      </a:r>
                      <a:endParaRPr lang="vi-VN" sz="2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>
                    <a:solidFill>
                      <a:srgbClr val="FBD2D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en-US" sz="280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/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krɒp/</a:t>
                      </a:r>
                      <a:endParaRPr lang="vi-VN" sz="2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>
                    <a:solidFill>
                      <a:srgbClr val="FB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80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hoa 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màu</a:t>
                      </a:r>
                      <a:endParaRPr lang="vi-VN" sz="2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>
                    <a:solidFill>
                      <a:srgbClr val="FBD2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4482339"/>
                  </a:ext>
                </a:extLst>
              </a:tr>
              <a:tr h="594079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vi-VN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 </a:t>
                      </a:r>
                      <a:r>
                        <a:rPr lang="vi-VN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vast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</a:t>
                      </a:r>
                      <a:r>
                        <a:rPr lang="vi-VN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adj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 </a:t>
                      </a:r>
                      <a:endParaRPr lang="vi-VN" sz="2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>
                    <a:solidFill>
                      <a:srgbClr val="FBD2D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en-US" sz="280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/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vɑːst/</a:t>
                      </a:r>
                      <a:endParaRPr lang="vi-VN" sz="2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>
                    <a:solidFill>
                      <a:srgbClr val="FB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80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mênh 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mông</a:t>
                      </a:r>
                      <a:endParaRPr lang="vi-VN" sz="2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>
                    <a:solidFill>
                      <a:srgbClr val="FBD2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6484265"/>
                  </a:ext>
                </a:extLst>
              </a:tr>
              <a:tr h="594079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vi-VN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5. hospitable (adj)</a:t>
                      </a:r>
                      <a:endParaRPr lang="vi-VN" sz="2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>
                    <a:solidFill>
                      <a:srgbClr val="FBD2D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en-US" sz="280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/hɒˈspɪtəbl/</a:t>
                      </a:r>
                    </a:p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vi-VN" sz="280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/ˈhɒspɪtəbl/</a:t>
                      </a:r>
                    </a:p>
                  </a:txBody>
                  <a:tcPr marL="36195" marR="36195" marT="71755" marB="71755">
                    <a:solidFill>
                      <a:srgbClr val="FB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80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hiếu 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khác</a:t>
                      </a:r>
                      <a:r>
                        <a:rPr lang="vi-VN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</a:t>
                      </a:r>
                      <a:endParaRPr lang="vi-VN" sz="2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>
                    <a:solidFill>
                      <a:srgbClr val="FBD2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5707691"/>
                  </a:ext>
                </a:extLst>
              </a:tr>
              <a:tr h="594079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vi-VN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6. picturesque (adj)</a:t>
                      </a:r>
                      <a:endParaRPr lang="vi-VN" sz="2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>
                    <a:solidFill>
                      <a:srgbClr val="FBD2D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en-US" sz="280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/ˌ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pɪktʃəˈresk/</a:t>
                      </a:r>
                      <a:endParaRPr lang="vi-VN" sz="2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>
                    <a:solidFill>
                      <a:srgbClr val="FB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80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đẹp 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như tranh vẽ</a:t>
                      </a:r>
                      <a:endParaRPr lang="vi-VN" sz="2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>
                    <a:solidFill>
                      <a:srgbClr val="FBD2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7847285"/>
                  </a:ext>
                </a:extLst>
              </a:tr>
            </a:tbl>
          </a:graphicData>
        </a:graphic>
      </p:graphicFrame>
      <p:pic>
        <p:nvPicPr>
          <p:cNvPr id="12" name="cattle__gb_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26704" y="2212738"/>
            <a:ext cx="609600" cy="609600"/>
          </a:xfrm>
          <a:prstGeom prst="rect">
            <a:avLst/>
          </a:prstGeom>
        </p:spPr>
      </p:pic>
      <p:pic>
        <p:nvPicPr>
          <p:cNvPr id="13" name="crop__gb_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12724" y="3436227"/>
            <a:ext cx="609600" cy="609600"/>
          </a:xfrm>
          <a:prstGeom prst="rect">
            <a:avLst/>
          </a:prstGeom>
        </p:spPr>
      </p:pic>
      <p:pic>
        <p:nvPicPr>
          <p:cNvPr id="14" name="poultry__gb_1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26704" y="2843729"/>
            <a:ext cx="609600" cy="609600"/>
          </a:xfrm>
          <a:prstGeom prst="rect">
            <a:avLst/>
          </a:prstGeom>
        </p:spPr>
      </p:pic>
      <p:pic>
        <p:nvPicPr>
          <p:cNvPr id="15" name="vast__gb_1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26704" y="4061846"/>
            <a:ext cx="609600" cy="609600"/>
          </a:xfrm>
          <a:prstGeom prst="rect">
            <a:avLst/>
          </a:prstGeom>
        </p:spPr>
      </p:pic>
      <p:pic>
        <p:nvPicPr>
          <p:cNvPr id="16" name="hospitable__gb_1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26704" y="4655427"/>
            <a:ext cx="609600" cy="609600"/>
          </a:xfrm>
          <a:prstGeom prst="rect">
            <a:avLst/>
          </a:prstGeom>
        </p:spPr>
      </p:pic>
      <p:pic>
        <p:nvPicPr>
          <p:cNvPr id="17" name="hospitable__gb_2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12724" y="5175098"/>
            <a:ext cx="609600" cy="609600"/>
          </a:xfrm>
          <a:prstGeom prst="rect">
            <a:avLst/>
          </a:prstGeom>
        </p:spPr>
      </p:pic>
      <p:pic>
        <p:nvPicPr>
          <p:cNvPr id="18" name="picturesque__gb_2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12724" y="56947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986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4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96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01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17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097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28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3531" y="3531"/>
            <a:ext cx="12192000" cy="1083309"/>
            <a:chOff x="0" y="-3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28812" y="1265960"/>
            <a:ext cx="7294407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Circle the correct words to complete the sentences.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17653" y="1243291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48DA4"/>
              </a:solidFill>
            </a:endParaRPr>
          </a:p>
        </p:txBody>
      </p:sp>
      <p:sp>
        <p:nvSpPr>
          <p:cNvPr id="2" name="TextBox 16">
            <a:extLst>
              <a:ext uri="{FF2B5EF4-FFF2-40B4-BE49-F238E27FC236}">
                <a16:creationId xmlns:a16="http://schemas.microsoft.com/office/drawing/2014/main" id="{1B113A39-FD56-C6BE-1AD3-D3643C2D06C9}"/>
              </a:ext>
            </a:extLst>
          </p:cNvPr>
          <p:cNvSpPr txBox="1"/>
          <p:nvPr/>
        </p:nvSpPr>
        <p:spPr>
          <a:xfrm>
            <a:off x="648508" y="1156933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1" name="Rectangle 1">
            <a:extLst>
              <a:ext uri="{FF2B5EF4-FFF2-40B4-BE49-F238E27FC236}">
                <a16:creationId xmlns:a16="http://schemas.microsoft.com/office/drawing/2014/main" id="{7CCA15E0-B754-2E42-2C34-1BC0C07790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33925" y="246221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vi-V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vi-VN" altLang="vi-V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vi-VN" altLang="vi-V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7031D8DD-1F0E-DF29-916C-73D2D9948659}"/>
              </a:ext>
            </a:extLst>
          </p:cNvPr>
          <p:cNvSpPr txBox="1"/>
          <p:nvPr/>
        </p:nvSpPr>
        <p:spPr>
          <a:xfrm>
            <a:off x="277935" y="1993686"/>
            <a:ext cx="11827984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15637"/>
                </a:solidFill>
              </a:rPr>
              <a:t>1.</a:t>
            </a:r>
            <a:r>
              <a:rPr lang="en-US" sz="3200" dirty="0"/>
              <a:t> We helped the farmers herd </a:t>
            </a:r>
            <a:r>
              <a:rPr lang="en-US" sz="3200" dirty="0">
                <a:solidFill>
                  <a:srgbClr val="F15637"/>
                </a:solidFill>
              </a:rPr>
              <a:t>cattle</a:t>
            </a:r>
            <a:r>
              <a:rPr lang="en-US" sz="3200" dirty="0"/>
              <a:t> / </a:t>
            </a:r>
            <a:r>
              <a:rPr lang="en-US" sz="3200" dirty="0">
                <a:solidFill>
                  <a:srgbClr val="F15637"/>
                </a:solidFill>
              </a:rPr>
              <a:t>poultry</a:t>
            </a:r>
            <a:r>
              <a:rPr lang="en-US" sz="3200" dirty="0"/>
              <a:t>.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15637"/>
                </a:solidFill>
              </a:rPr>
              <a:t>2.</a:t>
            </a:r>
            <a:r>
              <a:rPr lang="en-US" sz="3200" dirty="0"/>
              <a:t> They are helping their parents pick </a:t>
            </a:r>
            <a:r>
              <a:rPr lang="en-US" sz="3200" dirty="0">
                <a:solidFill>
                  <a:srgbClr val="F15637"/>
                </a:solidFill>
              </a:rPr>
              <a:t>plants</a:t>
            </a:r>
            <a:r>
              <a:rPr lang="en-US" sz="3200" dirty="0"/>
              <a:t> / </a:t>
            </a:r>
            <a:r>
              <a:rPr lang="en-US" sz="3200" dirty="0">
                <a:solidFill>
                  <a:srgbClr val="F15637"/>
                </a:solidFill>
              </a:rPr>
              <a:t>fruit</a:t>
            </a:r>
            <a:r>
              <a:rPr lang="en-US" sz="3200" dirty="0"/>
              <a:t> in the orchard.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15637"/>
                </a:solidFill>
              </a:rPr>
              <a:t>3</a:t>
            </a:r>
            <a:r>
              <a:rPr lang="en-US" sz="3200" b="1">
                <a:solidFill>
                  <a:srgbClr val="F15637"/>
                </a:solidFill>
              </a:rPr>
              <a:t>.</a:t>
            </a:r>
            <a:r>
              <a:rPr lang="en-US" sz="3200"/>
              <a:t> </a:t>
            </a:r>
            <a:r>
              <a:rPr lang="en-US" sz="3200" smtClean="0"/>
              <a:t>At </a:t>
            </a:r>
            <a:r>
              <a:rPr lang="en-US" sz="3200" dirty="0"/>
              <a:t>harvest time farmers are busy cutting and collecting </a:t>
            </a:r>
            <a:r>
              <a:rPr lang="en-US" sz="3200" dirty="0">
                <a:solidFill>
                  <a:srgbClr val="F15637"/>
                </a:solidFill>
              </a:rPr>
              <a:t>food</a:t>
            </a:r>
            <a:r>
              <a:rPr lang="en-US" sz="3200" dirty="0"/>
              <a:t> / </a:t>
            </a:r>
            <a:r>
              <a:rPr lang="en-US" sz="3200" dirty="0">
                <a:solidFill>
                  <a:srgbClr val="F15637"/>
                </a:solidFill>
              </a:rPr>
              <a:t>crops</a:t>
            </a:r>
            <a:r>
              <a:rPr lang="en-US" sz="3200" dirty="0"/>
              <a:t>.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15637"/>
                </a:solidFill>
              </a:rPr>
              <a:t>4.</a:t>
            </a:r>
            <a:r>
              <a:rPr lang="en-US" sz="3200" dirty="0"/>
              <a:t> The driver </a:t>
            </a:r>
            <a:r>
              <a:rPr lang="en-US" sz="3200" dirty="0">
                <a:solidFill>
                  <a:srgbClr val="F15637"/>
                </a:solidFill>
              </a:rPr>
              <a:t>loaded</a:t>
            </a:r>
            <a:r>
              <a:rPr lang="en-US" sz="3200" dirty="0"/>
              <a:t> / </a:t>
            </a:r>
            <a:r>
              <a:rPr lang="en-US" sz="3200" dirty="0">
                <a:solidFill>
                  <a:srgbClr val="F15637"/>
                </a:solidFill>
              </a:rPr>
              <a:t>unloaded</a:t>
            </a:r>
            <a:r>
              <a:rPr lang="en-US" sz="3200" dirty="0"/>
              <a:t> the rice from the back of the truck.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15637"/>
                </a:solidFill>
              </a:rPr>
              <a:t>5.</a:t>
            </a:r>
            <a:r>
              <a:rPr lang="en-US" sz="3200" dirty="0"/>
              <a:t> People here live by </a:t>
            </a:r>
            <a:r>
              <a:rPr lang="en-US" sz="3200" dirty="0">
                <a:solidFill>
                  <a:srgbClr val="F15637"/>
                </a:solidFill>
              </a:rPr>
              <a:t>catching</a:t>
            </a:r>
            <a:r>
              <a:rPr lang="en-US" sz="3200" dirty="0"/>
              <a:t> / </a:t>
            </a:r>
            <a:r>
              <a:rPr lang="en-US" sz="3200" dirty="0">
                <a:solidFill>
                  <a:srgbClr val="F15637"/>
                </a:solidFill>
              </a:rPr>
              <a:t>holding</a:t>
            </a:r>
            <a:r>
              <a:rPr lang="en-US" sz="3200" dirty="0"/>
              <a:t> fish from nearby </a:t>
            </a:r>
            <a:r>
              <a:rPr lang="en-US" sz="3200"/>
              <a:t>lakes </a:t>
            </a:r>
            <a:endParaRPr lang="en-US" sz="3200" smtClean="0"/>
          </a:p>
          <a:p>
            <a:pPr>
              <a:lnSpc>
                <a:spcPct val="150000"/>
              </a:lnSpc>
            </a:pPr>
            <a:r>
              <a:rPr lang="en-US" sz="3200"/>
              <a:t> </a:t>
            </a:r>
            <a:r>
              <a:rPr lang="en-US" sz="3200" smtClean="0"/>
              <a:t>    and </a:t>
            </a:r>
            <a:r>
              <a:rPr lang="en-US" sz="3200" dirty="0"/>
              <a:t>ponds.</a:t>
            </a:r>
            <a:endParaRPr lang="vi-VN" sz="3200" dirty="0"/>
          </a:p>
        </p:txBody>
      </p:sp>
      <p:sp>
        <p:nvSpPr>
          <p:cNvPr id="4" name="Hình Bầu dục 3">
            <a:extLst>
              <a:ext uri="{FF2B5EF4-FFF2-40B4-BE49-F238E27FC236}">
                <a16:creationId xmlns:a16="http://schemas.microsoft.com/office/drawing/2014/main" id="{F06225CA-B0C5-5A34-CBFB-57C241BD1D47}"/>
              </a:ext>
            </a:extLst>
          </p:cNvPr>
          <p:cNvSpPr/>
          <p:nvPr/>
        </p:nvSpPr>
        <p:spPr>
          <a:xfrm>
            <a:off x="5459594" y="2210910"/>
            <a:ext cx="1029129" cy="502606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Hình Bầu dục 6">
            <a:extLst>
              <a:ext uri="{FF2B5EF4-FFF2-40B4-BE49-F238E27FC236}">
                <a16:creationId xmlns:a16="http://schemas.microsoft.com/office/drawing/2014/main" id="{D65CDE84-D3FB-9150-3F85-69B6ECADD2A2}"/>
              </a:ext>
            </a:extLst>
          </p:cNvPr>
          <p:cNvSpPr/>
          <p:nvPr/>
        </p:nvSpPr>
        <p:spPr>
          <a:xfrm>
            <a:off x="7853453" y="2930741"/>
            <a:ext cx="850932" cy="502606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Hình Bầu dục 8">
            <a:extLst>
              <a:ext uri="{FF2B5EF4-FFF2-40B4-BE49-F238E27FC236}">
                <a16:creationId xmlns:a16="http://schemas.microsoft.com/office/drawing/2014/main" id="{BBDDAF5C-A8B3-8B56-4471-D7E12B028983}"/>
              </a:ext>
            </a:extLst>
          </p:cNvPr>
          <p:cNvSpPr/>
          <p:nvPr/>
        </p:nvSpPr>
        <p:spPr>
          <a:xfrm>
            <a:off x="10956494" y="3705071"/>
            <a:ext cx="911191" cy="502606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7" name="Hình Bầu dục 16">
            <a:extLst>
              <a:ext uri="{FF2B5EF4-FFF2-40B4-BE49-F238E27FC236}">
                <a16:creationId xmlns:a16="http://schemas.microsoft.com/office/drawing/2014/main" id="{4A469129-2544-CA9D-3544-1138475B0C63}"/>
              </a:ext>
            </a:extLst>
          </p:cNvPr>
          <p:cNvSpPr/>
          <p:nvPr/>
        </p:nvSpPr>
        <p:spPr>
          <a:xfrm>
            <a:off x="3958039" y="4352193"/>
            <a:ext cx="1686623" cy="58830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5" name="Hình Bầu dục 24">
            <a:extLst>
              <a:ext uri="{FF2B5EF4-FFF2-40B4-BE49-F238E27FC236}">
                <a16:creationId xmlns:a16="http://schemas.microsoft.com/office/drawing/2014/main" id="{0863D969-F37F-2467-BC22-4ABCC54824B4}"/>
              </a:ext>
            </a:extLst>
          </p:cNvPr>
          <p:cNvSpPr/>
          <p:nvPr/>
        </p:nvSpPr>
        <p:spPr>
          <a:xfrm>
            <a:off x="3931663" y="5120479"/>
            <a:ext cx="1501555" cy="591183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2" name="TextBox 21"/>
          <p:cNvSpPr txBox="1"/>
          <p:nvPr/>
        </p:nvSpPr>
        <p:spPr>
          <a:xfrm>
            <a:off x="499767" y="21848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1529224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9" grpId="0" animBg="1"/>
      <p:bldP spid="17" grpId="0" animBg="1"/>
      <p:bldP spid="2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3531" y="3531"/>
            <a:ext cx="12192000" cy="1083309"/>
            <a:chOff x="0" y="-3"/>
            <a:chExt cx="12192000" cy="1083309"/>
          </a:xfrm>
        </p:grpSpPr>
        <p:sp>
          <p:nvSpPr>
            <p:cNvPr id="16" name="Round Single Corner Rectangle 15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17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3" name="Rounded Rectangle 12"/>
          <p:cNvSpPr/>
          <p:nvPr/>
        </p:nvSpPr>
        <p:spPr>
          <a:xfrm>
            <a:off x="531671" y="1131144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34277" y="1161904"/>
            <a:ext cx="7798290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Match the following adjectives with </a:t>
            </a:r>
            <a:r>
              <a:rPr lang="en-US" sz="24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their </a:t>
            </a:r>
            <a:r>
              <a:rPr lang="en-US" sz="2400" b="1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definitions. </a:t>
            </a:r>
            <a:endParaRPr lang="en-US" sz="24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76275" y="101494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320F24E6-7C4C-6E6D-D5A1-B8B84E32CB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9950" y="28511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vi-V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vi-VN" altLang="vi-V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vi-VN" altLang="vi-V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99767" y="21848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8715320"/>
              </p:ext>
            </p:extLst>
          </p:nvPr>
        </p:nvGraphicFramePr>
        <p:xfrm>
          <a:off x="6015810" y="1698633"/>
          <a:ext cx="6090109" cy="4767312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6090109">
                  <a:extLst>
                    <a:ext uri="{9D8B030D-6E8A-4147-A177-3AD203B41FA5}">
                      <a16:colId xmlns:a16="http://schemas.microsoft.com/office/drawing/2014/main" val="1956528860"/>
                    </a:ext>
                  </a:extLst>
                </a:gridCol>
              </a:tblGrid>
              <a:tr h="779512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2800" b="1" dirty="0" smtClean="0">
                          <a:solidFill>
                            <a:srgbClr val="0070C0"/>
                          </a:solidFill>
                          <a:effectLst/>
                        </a:rPr>
                        <a:t>a.</a:t>
                      </a:r>
                      <a:r>
                        <a:rPr lang="en-US" sz="2800" dirty="0" smtClean="0">
                          <a:effectLst/>
                        </a:rPr>
                        <a:t> pretty, especially in a way that looks old-fashioned 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5235291"/>
                  </a:ext>
                </a:extLst>
              </a:tr>
              <a:tr h="779512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2800" b="1" smtClean="0">
                          <a:solidFill>
                            <a:srgbClr val="0070C0"/>
                          </a:solidFill>
                          <a:effectLst/>
                        </a:rPr>
                        <a:t>b.</a:t>
                      </a:r>
                      <a:r>
                        <a:rPr lang="en-US" sz="2800" smtClean="0">
                          <a:effectLst/>
                        </a:rPr>
                        <a:t> having something near or around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3746550"/>
                  </a:ext>
                </a:extLst>
              </a:tr>
              <a:tr h="779512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2800" b="1" smtClean="0">
                          <a:solidFill>
                            <a:srgbClr val="0070C0"/>
                          </a:solidFill>
                          <a:effectLst/>
                        </a:rPr>
                        <a:t>c.</a:t>
                      </a:r>
                      <a:r>
                        <a:rPr lang="en-US" sz="2800" smtClean="0">
                          <a:effectLst/>
                        </a:rPr>
                        <a:t> extremely large in area, size, amount, etc. 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4842286"/>
                  </a:ext>
                </a:extLst>
              </a:tr>
              <a:tr h="779512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2800" b="1" smtClean="0">
                          <a:solidFill>
                            <a:srgbClr val="0070C0"/>
                          </a:solidFill>
                          <a:effectLst/>
                        </a:rPr>
                        <a:t>d.</a:t>
                      </a:r>
                      <a:r>
                        <a:rPr lang="en-US" sz="2800" smtClean="0">
                          <a:effectLst/>
                        </a:rPr>
                        <a:t> pleased to welcome guests; generous and friendly to visitors 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9325175"/>
                  </a:ext>
                </a:extLst>
              </a:tr>
              <a:tr h="779512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2800" b="1" dirty="0" smtClean="0">
                          <a:solidFill>
                            <a:srgbClr val="0070C0"/>
                          </a:solidFill>
                          <a:effectLst/>
                        </a:rPr>
                        <a:t>e.</a:t>
                      </a:r>
                      <a:r>
                        <a:rPr lang="en-US" sz="2800" dirty="0" smtClean="0">
                          <a:effectLst/>
                        </a:rPr>
                        <a:t> having received good or thorough training 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6452919"/>
                  </a:ext>
                </a:extLst>
              </a:tr>
            </a:tbl>
          </a:graphicData>
        </a:graphic>
      </p:graphicFrame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3"/>
          <a:srcRect l="2063" t="59310" r="7562" b="23693"/>
          <a:stretch/>
        </p:blipFill>
        <p:spPr>
          <a:xfrm>
            <a:off x="103213" y="2963752"/>
            <a:ext cx="2624556" cy="57836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3"/>
          <a:srcRect l="2313" t="8598" r="5322" b="72678"/>
          <a:stretch/>
        </p:blipFill>
        <p:spPr>
          <a:xfrm>
            <a:off x="104120" y="2116916"/>
            <a:ext cx="2602468" cy="61809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4"/>
          <a:srcRect l="2086" t="71307" r="2967" b="3070"/>
          <a:stretch/>
        </p:blipFill>
        <p:spPr>
          <a:xfrm>
            <a:off x="103214" y="4616134"/>
            <a:ext cx="2603291" cy="66566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4"/>
          <a:srcRect l="1990" t="9682" r="6470" b="66998"/>
          <a:stretch/>
        </p:blipFill>
        <p:spPr>
          <a:xfrm>
            <a:off x="103214" y="3766832"/>
            <a:ext cx="2621688" cy="62840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942" y="5506474"/>
            <a:ext cx="2617158" cy="58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158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7037E-6 L 0.25795 0.22732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91" y="11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4.44444E-6 L 0.26393 0.25347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90" y="12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1.11111E-6 L 0.26406 0.27477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03" y="13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2.22222E-6 L 0.26472 -0.27662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29" y="-1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7037E-7 L 0.25873 -0.52477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30" y="-26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3531" y="3531"/>
            <a:ext cx="12192000" cy="1083309"/>
            <a:chOff x="0" y="-3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3" name="Rounded Rectangle 12"/>
          <p:cNvSpPr/>
          <p:nvPr/>
        </p:nvSpPr>
        <p:spPr>
          <a:xfrm>
            <a:off x="499459" y="1397414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89747" y="1395940"/>
            <a:ext cx="6873513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the sentences with the words </a:t>
            </a:r>
            <a:r>
              <a:rPr lang="en-US" sz="24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from </a:t>
            </a:r>
            <a:r>
              <a:rPr lang="en-US" sz="2400" b="1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2. </a:t>
            </a:r>
            <a:endParaRPr lang="en-US" sz="24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53929" y="1288076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4C87722-B88C-4242-BBAB-786B74455F27}"/>
              </a:ext>
            </a:extLst>
          </p:cNvPr>
          <p:cNvSpPr txBox="1"/>
          <p:nvPr/>
        </p:nvSpPr>
        <p:spPr>
          <a:xfrm>
            <a:off x="336133" y="2210594"/>
            <a:ext cx="11769786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smtClean="0">
                <a:solidFill>
                  <a:srgbClr val="F15637"/>
                </a:solidFill>
              </a:rPr>
              <a:t>1.</a:t>
            </a:r>
            <a:r>
              <a:rPr lang="en-US" sz="3200" smtClean="0"/>
              <a:t> The </a:t>
            </a:r>
            <a:r>
              <a:rPr lang="en-US" sz="3200" dirty="0"/>
              <a:t>local people are kind </a:t>
            </a:r>
            <a:r>
              <a:rPr lang="en-US" sz="3200"/>
              <a:t>and </a:t>
            </a:r>
            <a:r>
              <a:rPr lang="en-US" sz="3200" smtClean="0"/>
              <a:t>__________ </a:t>
            </a:r>
            <a:r>
              <a:rPr lang="en-US" sz="3200" dirty="0"/>
              <a:t>to </a:t>
            </a:r>
            <a:r>
              <a:rPr lang="en-US" sz="3200"/>
              <a:t>visitors</a:t>
            </a:r>
            <a:r>
              <a:rPr lang="en-US" sz="3200" smtClean="0"/>
              <a:t>.</a:t>
            </a:r>
          </a:p>
          <a:p>
            <a:endParaRPr lang="en-US" sz="1000" dirty="0"/>
          </a:p>
          <a:p>
            <a:r>
              <a:rPr lang="en-US" sz="3200" b="1" dirty="0">
                <a:solidFill>
                  <a:srgbClr val="F15637"/>
                </a:solidFill>
              </a:rPr>
              <a:t>2.</a:t>
            </a:r>
            <a:r>
              <a:rPr lang="en-US" sz="3200" dirty="0"/>
              <a:t> Our factory needs a lot </a:t>
            </a:r>
            <a:r>
              <a:rPr lang="en-US" sz="3200"/>
              <a:t>of </a:t>
            </a:r>
            <a:r>
              <a:rPr lang="en-US" sz="3200" smtClean="0"/>
              <a:t>____________ </a:t>
            </a:r>
            <a:r>
              <a:rPr lang="en-US" sz="3200"/>
              <a:t>workers</a:t>
            </a:r>
            <a:r>
              <a:rPr lang="en-US" sz="3200" smtClean="0"/>
              <a:t>.</a:t>
            </a:r>
          </a:p>
          <a:p>
            <a:endParaRPr lang="en-US" sz="1000" dirty="0"/>
          </a:p>
          <a:p>
            <a:r>
              <a:rPr lang="en-US" sz="3200" b="1" dirty="0">
                <a:solidFill>
                  <a:srgbClr val="F15637"/>
                </a:solidFill>
              </a:rPr>
              <a:t>3.</a:t>
            </a:r>
            <a:r>
              <a:rPr lang="en-US" sz="3200" dirty="0"/>
              <a:t> While travelling up the mountain, people always stop and take </a:t>
            </a:r>
            <a:r>
              <a:rPr lang="en-US" sz="3200"/>
              <a:t>photos </a:t>
            </a:r>
            <a:r>
              <a:rPr lang="en-US" sz="3200" smtClean="0"/>
              <a:t>of </a:t>
            </a:r>
            <a:r>
              <a:rPr lang="en-US" sz="3200"/>
              <a:t>the </a:t>
            </a:r>
            <a:r>
              <a:rPr lang="en-US" sz="3200" smtClean="0"/>
              <a:t>___________ </a:t>
            </a:r>
            <a:r>
              <a:rPr lang="en-US" sz="3200"/>
              <a:t>scenery</a:t>
            </a:r>
            <a:r>
              <a:rPr lang="en-US" sz="3200" smtClean="0"/>
              <a:t>.</a:t>
            </a:r>
          </a:p>
          <a:p>
            <a:endParaRPr lang="en-US" sz="1000"/>
          </a:p>
          <a:p>
            <a:r>
              <a:rPr lang="en-US" sz="3200" b="1" smtClean="0">
                <a:solidFill>
                  <a:srgbClr val="F15637"/>
                </a:solidFill>
              </a:rPr>
              <a:t>4</a:t>
            </a:r>
            <a:r>
              <a:rPr lang="en-US" sz="3200" b="1" dirty="0">
                <a:solidFill>
                  <a:srgbClr val="F15637"/>
                </a:solidFill>
              </a:rPr>
              <a:t>.</a:t>
            </a:r>
            <a:r>
              <a:rPr lang="en-US" sz="3200" dirty="0"/>
              <a:t> The Sahara is </a:t>
            </a:r>
            <a:r>
              <a:rPr lang="en-US" sz="3200"/>
              <a:t>a </a:t>
            </a:r>
            <a:r>
              <a:rPr lang="en-US" sz="3200" smtClean="0"/>
              <a:t>______ </a:t>
            </a:r>
            <a:r>
              <a:rPr lang="en-US" sz="3200" dirty="0"/>
              <a:t>desert that covers parts of eleven countries in Northern </a:t>
            </a:r>
            <a:r>
              <a:rPr lang="en-US" sz="3200"/>
              <a:t>Africa</a:t>
            </a:r>
            <a:r>
              <a:rPr lang="en-US" sz="3200" smtClean="0"/>
              <a:t>.</a:t>
            </a:r>
          </a:p>
          <a:p>
            <a:endParaRPr lang="en-US" sz="1000" dirty="0"/>
          </a:p>
          <a:p>
            <a:r>
              <a:rPr lang="en-US" sz="3200" b="1" dirty="0">
                <a:solidFill>
                  <a:srgbClr val="F15637"/>
                </a:solidFill>
              </a:rPr>
              <a:t>5.</a:t>
            </a:r>
            <a:r>
              <a:rPr lang="en-US" sz="3200" dirty="0"/>
              <a:t> The lake </a:t>
            </a:r>
            <a:r>
              <a:rPr lang="en-US" sz="3200"/>
              <a:t>is </a:t>
            </a:r>
            <a:r>
              <a:rPr lang="en-US" sz="3200" smtClean="0"/>
              <a:t>_____________ </a:t>
            </a:r>
            <a:r>
              <a:rPr lang="en-US" sz="3200" dirty="0"/>
              <a:t>by a lot of trees.</a:t>
            </a: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F5F98E21-F493-9AD9-D2EF-174EF0B523FD}"/>
              </a:ext>
            </a:extLst>
          </p:cNvPr>
          <p:cNvSpPr txBox="1"/>
          <p:nvPr/>
        </p:nvSpPr>
        <p:spPr>
          <a:xfrm>
            <a:off x="5789653" y="2229573"/>
            <a:ext cx="230584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smtClean="0">
                <a:solidFill>
                  <a:srgbClr val="EF4B66"/>
                </a:solidFill>
              </a:rPr>
              <a:t>hospitable</a:t>
            </a:r>
            <a:endParaRPr lang="vi-VN" sz="3200" dirty="0">
              <a:solidFill>
                <a:srgbClr val="EF4B66"/>
              </a:solidFill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280029B3-452C-7FFF-3912-FBBD8292F1E2}"/>
              </a:ext>
            </a:extLst>
          </p:cNvPr>
          <p:cNvSpPr txBox="1"/>
          <p:nvPr/>
        </p:nvSpPr>
        <p:spPr>
          <a:xfrm>
            <a:off x="5245873" y="2888239"/>
            <a:ext cx="249985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smtClean="0">
                <a:solidFill>
                  <a:srgbClr val="EF4B66"/>
                </a:solidFill>
              </a:rPr>
              <a:t>well-trained</a:t>
            </a:r>
            <a:endParaRPr lang="vi-VN" sz="3200" dirty="0">
              <a:solidFill>
                <a:srgbClr val="EF4B66"/>
              </a:solidFill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02DD1CB4-6EDF-4306-5EDE-D597531B6D27}"/>
              </a:ext>
            </a:extLst>
          </p:cNvPr>
          <p:cNvSpPr txBox="1"/>
          <p:nvPr/>
        </p:nvSpPr>
        <p:spPr>
          <a:xfrm>
            <a:off x="2767667" y="3995698"/>
            <a:ext cx="247820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smtClean="0">
                <a:solidFill>
                  <a:srgbClr val="EF4B66"/>
                </a:solidFill>
              </a:rPr>
              <a:t>picturesque</a:t>
            </a:r>
            <a:endParaRPr lang="vi-VN" sz="3200" dirty="0">
              <a:solidFill>
                <a:srgbClr val="EF4B66"/>
              </a:solidFill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93730033-D60B-B199-BA84-0680ABAA2A09}"/>
              </a:ext>
            </a:extLst>
          </p:cNvPr>
          <p:cNvSpPr txBox="1"/>
          <p:nvPr/>
        </p:nvSpPr>
        <p:spPr>
          <a:xfrm>
            <a:off x="3461039" y="4657436"/>
            <a:ext cx="126667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smtClean="0">
                <a:solidFill>
                  <a:srgbClr val="EF4B66"/>
                </a:solidFill>
              </a:rPr>
              <a:t>vast</a:t>
            </a:r>
            <a:endParaRPr lang="vi-VN" sz="3200" dirty="0">
              <a:solidFill>
                <a:srgbClr val="EF4B66"/>
              </a:solidFill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5296883E-3DB8-87E8-F5E4-29AF33D5238D}"/>
              </a:ext>
            </a:extLst>
          </p:cNvPr>
          <p:cNvSpPr txBox="1"/>
          <p:nvPr/>
        </p:nvSpPr>
        <p:spPr>
          <a:xfrm>
            <a:off x="2824378" y="5749758"/>
            <a:ext cx="242149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smtClean="0">
                <a:solidFill>
                  <a:srgbClr val="EF4B66"/>
                </a:solidFill>
              </a:rPr>
              <a:t>surrounded</a:t>
            </a:r>
            <a:endParaRPr lang="vi-VN" sz="3200" dirty="0">
              <a:solidFill>
                <a:srgbClr val="EF4B66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99767" y="21848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1715669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0">
            <a:extLst>
              <a:ext uri="{FF2B5EF4-FFF2-40B4-BE49-F238E27FC236}">
                <a16:creationId xmlns:a16="http://schemas.microsoft.com/office/drawing/2014/main" id="{F122AC59-702B-F473-50BE-1F17B598739A}"/>
              </a:ext>
            </a:extLst>
          </p:cNvPr>
          <p:cNvSpPr txBox="1"/>
          <p:nvPr/>
        </p:nvSpPr>
        <p:spPr>
          <a:xfrm>
            <a:off x="19455" y="67254"/>
            <a:ext cx="4240508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PRONUNCIATION</a:t>
            </a:r>
            <a:endParaRPr lang="en-US" sz="3200" b="1" dirty="0">
              <a:solidFill>
                <a:srgbClr val="0070C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445540" y="128809"/>
            <a:ext cx="670235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/>
              <a:t>How </a:t>
            </a:r>
            <a:r>
              <a:rPr lang="en-US" sz="2800" b="1" dirty="0"/>
              <a:t>to pronounce </a:t>
            </a:r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the sounds</a:t>
            </a:r>
            <a:r>
              <a:rPr lang="en-US" sz="2800" b="1" dirty="0" smtClean="0"/>
              <a:t> </a:t>
            </a:r>
            <a:r>
              <a:rPr lang="en-US" sz="2800" b="1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/ə/</a:t>
            </a:r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 and </a:t>
            </a:r>
            <a:r>
              <a:rPr lang="en-US" sz="2800" b="1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/ɪ/</a:t>
            </a:r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.</a:t>
            </a:r>
            <a:r>
              <a:rPr lang="en-US" sz="2800" b="1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 </a:t>
            </a:r>
          </a:p>
        </p:txBody>
      </p:sp>
      <p:pic>
        <p:nvPicPr>
          <p:cNvPr id="6" name="HƯỚNG DẪN PHÁT ÂM LỚP 8 - Unit 2- Life in the countryside - -ə- and -ɪ-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74714" y="875489"/>
            <a:ext cx="8774350" cy="5413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508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98136" y="1320761"/>
            <a:ext cx="9082927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and repeat the words. Pay attention to the sounds /ə/ and /ɪ</a:t>
            </a:r>
            <a:r>
              <a:rPr lang="en-US" sz="2400" b="1" dirty="0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/. </a:t>
            </a:r>
            <a:endParaRPr lang="en-US" sz="24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943D9978-6802-177F-37C2-54A034C895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7575" y="339883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vi-V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vi-VN" altLang="vi-V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vi-VN" altLang="vi-V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TextBox 10">
            <a:extLst>
              <a:ext uri="{FF2B5EF4-FFF2-40B4-BE49-F238E27FC236}">
                <a16:creationId xmlns:a16="http://schemas.microsoft.com/office/drawing/2014/main" id="{F122AC59-702B-F473-50BE-1F17B598739A}"/>
              </a:ext>
            </a:extLst>
          </p:cNvPr>
          <p:cNvSpPr txBox="1"/>
          <p:nvPr/>
        </p:nvSpPr>
        <p:spPr>
          <a:xfrm>
            <a:off x="487067" y="207665"/>
            <a:ext cx="4911784" cy="646331"/>
          </a:xfrm>
          <a:prstGeom prst="rect">
            <a:avLst/>
          </a:prstGeom>
          <a:solidFill>
            <a:srgbClr val="FFC000"/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PRONUNCIATION</a:t>
            </a:r>
            <a:endParaRPr lang="en-US" sz="3600" b="1" dirty="0">
              <a:solidFill>
                <a:srgbClr val="0070C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0798" y="2016347"/>
            <a:ext cx="7468529" cy="4445145"/>
          </a:xfrm>
          <a:prstGeom prst="rect">
            <a:avLst/>
          </a:prstGeom>
        </p:spPr>
      </p:pic>
      <p:pic>
        <p:nvPicPr>
          <p:cNvPr id="8" name="Track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309860" y="1320761"/>
            <a:ext cx="495809" cy="495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343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58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518103" y="307391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30497" y="184580"/>
            <a:ext cx="9420392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and </a:t>
            </a:r>
            <a:r>
              <a:rPr lang="en-US" sz="2400" b="1" dirty="0" err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practise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 the sentences. Underline the bold words with /ə</a:t>
            </a:r>
            <a:r>
              <a:rPr lang="en-US" sz="24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/, </a:t>
            </a:r>
            <a:r>
              <a:rPr lang="en-US" sz="2400" b="1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and circle 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the bold words with /ɪ/.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76259" y="20475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2074E32B-C6A6-18B2-F3B5-372E8543F4B0}"/>
              </a:ext>
            </a:extLst>
          </p:cNvPr>
          <p:cNvSpPr txBox="1"/>
          <p:nvPr/>
        </p:nvSpPr>
        <p:spPr>
          <a:xfrm>
            <a:off x="485397" y="1042225"/>
            <a:ext cx="8184704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800" b="1" dirty="0">
                <a:solidFill>
                  <a:srgbClr val="F15637"/>
                </a:solidFill>
              </a:rPr>
              <a:t>1. </a:t>
            </a:r>
            <a:r>
              <a:rPr lang="en-US" sz="2800" dirty="0"/>
              <a:t>There is a lot of </a:t>
            </a:r>
            <a:r>
              <a:rPr lang="en-US" sz="2800" b="1" dirty="0"/>
              <a:t>water in </a:t>
            </a:r>
            <a:r>
              <a:rPr lang="en-US" sz="2800" dirty="0"/>
              <a:t>the bottle.</a:t>
            </a:r>
          </a:p>
          <a:p>
            <a:pPr>
              <a:lnSpc>
                <a:spcPct val="200000"/>
              </a:lnSpc>
            </a:pPr>
            <a:r>
              <a:rPr lang="en-US" sz="2800" b="1" dirty="0">
                <a:solidFill>
                  <a:srgbClr val="F15637"/>
                </a:solidFill>
              </a:rPr>
              <a:t>2. </a:t>
            </a:r>
            <a:r>
              <a:rPr lang="en-US" sz="2800" dirty="0"/>
              <a:t>The </a:t>
            </a:r>
            <a:r>
              <a:rPr lang="en-US" sz="2800" b="1" dirty="0"/>
              <a:t>farmers</a:t>
            </a:r>
            <a:r>
              <a:rPr lang="en-US" sz="2800" dirty="0"/>
              <a:t> here </a:t>
            </a:r>
            <a:r>
              <a:rPr lang="en-US" sz="2800"/>
              <a:t>are </a:t>
            </a:r>
            <a:r>
              <a:rPr lang="en-US" sz="2800" b="1" smtClean="0"/>
              <a:t>hard-working</a:t>
            </a:r>
            <a:r>
              <a:rPr lang="en-US" sz="2800" smtClean="0"/>
              <a:t>.</a:t>
            </a:r>
            <a:endParaRPr lang="en-US" sz="2800" dirty="0"/>
          </a:p>
          <a:p>
            <a:pPr>
              <a:lnSpc>
                <a:spcPct val="200000"/>
              </a:lnSpc>
            </a:pPr>
            <a:r>
              <a:rPr lang="en-US" sz="2800" b="1" dirty="0">
                <a:solidFill>
                  <a:srgbClr val="F15637"/>
                </a:solidFill>
              </a:rPr>
              <a:t>3.</a:t>
            </a:r>
            <a:r>
              <a:rPr lang="en-US" sz="2800" dirty="0"/>
              <a:t> They </a:t>
            </a:r>
            <a:r>
              <a:rPr lang="en-US" sz="2800"/>
              <a:t>are </a:t>
            </a:r>
            <a:r>
              <a:rPr lang="en-US" sz="2800" b="1" smtClean="0"/>
              <a:t>picking </a:t>
            </a:r>
            <a:r>
              <a:rPr lang="en-US" sz="2800" smtClean="0"/>
              <a:t>fruits in the </a:t>
            </a:r>
            <a:r>
              <a:rPr lang="en-US" sz="2800" b="1" smtClean="0"/>
              <a:t>orchard</a:t>
            </a:r>
            <a:r>
              <a:rPr lang="en-US" sz="2800" smtClean="0"/>
              <a:t>.</a:t>
            </a:r>
            <a:endParaRPr lang="en-US" sz="2800" dirty="0"/>
          </a:p>
          <a:p>
            <a:pPr>
              <a:lnSpc>
                <a:spcPct val="200000"/>
              </a:lnSpc>
            </a:pPr>
            <a:r>
              <a:rPr lang="en-US" sz="2800" b="1" dirty="0">
                <a:solidFill>
                  <a:srgbClr val="F15637"/>
                </a:solidFill>
              </a:rPr>
              <a:t>4.</a:t>
            </a:r>
            <a:r>
              <a:rPr lang="en-US" sz="2800" dirty="0"/>
              <a:t> People in my </a:t>
            </a:r>
            <a:r>
              <a:rPr lang="en-US" sz="2800" b="1" dirty="0"/>
              <a:t>village</a:t>
            </a:r>
            <a:r>
              <a:rPr lang="en-US" sz="2800" dirty="0"/>
              <a:t> usually </a:t>
            </a:r>
            <a:r>
              <a:rPr lang="en-US" sz="2800" b="1" dirty="0"/>
              <a:t>gather</a:t>
            </a:r>
            <a:r>
              <a:rPr lang="en-US" sz="2800" dirty="0"/>
              <a:t> at weekends.</a:t>
            </a:r>
          </a:p>
          <a:p>
            <a:pPr>
              <a:lnSpc>
                <a:spcPct val="200000"/>
              </a:lnSpc>
            </a:pPr>
            <a:r>
              <a:rPr lang="en-US" sz="2800" b="1" dirty="0">
                <a:solidFill>
                  <a:srgbClr val="F15637"/>
                </a:solidFill>
              </a:rPr>
              <a:t>5.</a:t>
            </a:r>
            <a:r>
              <a:rPr lang="en-US" sz="2800" dirty="0"/>
              <a:t> Please buy some </a:t>
            </a:r>
            <a:r>
              <a:rPr lang="en-US" sz="2800" b="1" dirty="0"/>
              <a:t>milk</a:t>
            </a:r>
            <a:r>
              <a:rPr lang="en-US" sz="2800" dirty="0"/>
              <a:t> and </a:t>
            </a:r>
            <a:r>
              <a:rPr lang="en-US" sz="2800" b="1" dirty="0"/>
              <a:t>pasta</a:t>
            </a:r>
            <a:r>
              <a:rPr lang="en-US" sz="2800" dirty="0"/>
              <a:t> at the supermarket.</a:t>
            </a:r>
            <a:endParaRPr lang="vi-VN" sz="2800" dirty="0"/>
          </a:p>
        </p:txBody>
      </p:sp>
      <p:cxnSp>
        <p:nvCxnSpPr>
          <p:cNvPr id="4" name="Đường nối Thẳng 3">
            <a:extLst>
              <a:ext uri="{FF2B5EF4-FFF2-40B4-BE49-F238E27FC236}">
                <a16:creationId xmlns:a16="http://schemas.microsoft.com/office/drawing/2014/main" id="{C7B42A3C-0605-EFD8-5C83-693C8B9D544E}"/>
              </a:ext>
            </a:extLst>
          </p:cNvPr>
          <p:cNvCxnSpPr/>
          <p:nvPr/>
        </p:nvCxnSpPr>
        <p:spPr>
          <a:xfrm>
            <a:off x="3257670" y="1786144"/>
            <a:ext cx="802888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Hình Bầu dục 7">
            <a:extLst>
              <a:ext uri="{FF2B5EF4-FFF2-40B4-BE49-F238E27FC236}">
                <a16:creationId xmlns:a16="http://schemas.microsoft.com/office/drawing/2014/main" id="{FECFDACB-19CE-06DC-3089-0603444EB22F}"/>
              </a:ext>
            </a:extLst>
          </p:cNvPr>
          <p:cNvSpPr/>
          <p:nvPr/>
        </p:nvSpPr>
        <p:spPr>
          <a:xfrm>
            <a:off x="4100530" y="1387009"/>
            <a:ext cx="425188" cy="456285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cxnSp>
        <p:nvCxnSpPr>
          <p:cNvPr id="9" name="Đường nối Thẳng 8">
            <a:extLst>
              <a:ext uri="{FF2B5EF4-FFF2-40B4-BE49-F238E27FC236}">
                <a16:creationId xmlns:a16="http://schemas.microsoft.com/office/drawing/2014/main" id="{FC52FA50-D3D7-42C2-09C2-C474886EFE30}"/>
              </a:ext>
            </a:extLst>
          </p:cNvPr>
          <p:cNvCxnSpPr/>
          <p:nvPr/>
        </p:nvCxnSpPr>
        <p:spPr>
          <a:xfrm>
            <a:off x="1551999" y="2624177"/>
            <a:ext cx="1109732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Hình Bầu dục 15">
            <a:extLst>
              <a:ext uri="{FF2B5EF4-FFF2-40B4-BE49-F238E27FC236}">
                <a16:creationId xmlns:a16="http://schemas.microsoft.com/office/drawing/2014/main" id="{1A9F7223-2B2B-A83A-D50C-DC6BB09ADDDB}"/>
              </a:ext>
            </a:extLst>
          </p:cNvPr>
          <p:cNvSpPr/>
          <p:nvPr/>
        </p:nvSpPr>
        <p:spPr>
          <a:xfrm>
            <a:off x="3957131" y="2188078"/>
            <a:ext cx="2253538" cy="56170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cxnSp>
        <p:nvCxnSpPr>
          <p:cNvPr id="18" name="Đường nối Thẳng 17">
            <a:extLst>
              <a:ext uri="{FF2B5EF4-FFF2-40B4-BE49-F238E27FC236}">
                <a16:creationId xmlns:a16="http://schemas.microsoft.com/office/drawing/2014/main" id="{2AF2C6F6-80C2-6404-DEEC-69C3B2A7DD84}"/>
              </a:ext>
            </a:extLst>
          </p:cNvPr>
          <p:cNvCxnSpPr/>
          <p:nvPr/>
        </p:nvCxnSpPr>
        <p:spPr>
          <a:xfrm>
            <a:off x="5148357" y="3487888"/>
            <a:ext cx="1126524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Hình Bầu dục 18">
            <a:extLst>
              <a:ext uri="{FF2B5EF4-FFF2-40B4-BE49-F238E27FC236}">
                <a16:creationId xmlns:a16="http://schemas.microsoft.com/office/drawing/2014/main" id="{E11F099D-4C11-AFBA-3AE7-59BA0B0149F9}"/>
              </a:ext>
            </a:extLst>
          </p:cNvPr>
          <p:cNvSpPr/>
          <p:nvPr/>
        </p:nvSpPr>
        <p:spPr>
          <a:xfrm>
            <a:off x="2165889" y="3096820"/>
            <a:ext cx="1208096" cy="502606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cxnSp>
        <p:nvCxnSpPr>
          <p:cNvPr id="23" name="Đường nối Thẳng 22">
            <a:extLst>
              <a:ext uri="{FF2B5EF4-FFF2-40B4-BE49-F238E27FC236}">
                <a16:creationId xmlns:a16="http://schemas.microsoft.com/office/drawing/2014/main" id="{BD09A00E-3FC8-B40B-D030-E40B7724135B}"/>
              </a:ext>
            </a:extLst>
          </p:cNvPr>
          <p:cNvCxnSpPr/>
          <p:nvPr/>
        </p:nvCxnSpPr>
        <p:spPr>
          <a:xfrm>
            <a:off x="4982702" y="4377570"/>
            <a:ext cx="942929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Hình Bầu dục 23">
            <a:extLst>
              <a:ext uri="{FF2B5EF4-FFF2-40B4-BE49-F238E27FC236}">
                <a16:creationId xmlns:a16="http://schemas.microsoft.com/office/drawing/2014/main" id="{9B47A59D-15FB-A57E-2B99-FE60C4DB0AF0}"/>
              </a:ext>
            </a:extLst>
          </p:cNvPr>
          <p:cNvSpPr/>
          <p:nvPr/>
        </p:nvSpPr>
        <p:spPr>
          <a:xfrm>
            <a:off x="2807192" y="3936404"/>
            <a:ext cx="1055742" cy="502605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cxnSp>
        <p:nvCxnSpPr>
          <p:cNvPr id="25" name="Đường nối Thẳng 24">
            <a:extLst>
              <a:ext uri="{FF2B5EF4-FFF2-40B4-BE49-F238E27FC236}">
                <a16:creationId xmlns:a16="http://schemas.microsoft.com/office/drawing/2014/main" id="{924ABB13-9634-E714-6FC3-FAB0F79FE713}"/>
              </a:ext>
            </a:extLst>
          </p:cNvPr>
          <p:cNvCxnSpPr/>
          <p:nvPr/>
        </p:nvCxnSpPr>
        <p:spPr>
          <a:xfrm>
            <a:off x="4746913" y="5222677"/>
            <a:ext cx="802888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Hình Bầu dục 25">
            <a:extLst>
              <a:ext uri="{FF2B5EF4-FFF2-40B4-BE49-F238E27FC236}">
                <a16:creationId xmlns:a16="http://schemas.microsoft.com/office/drawing/2014/main" id="{22B62F3D-3FFE-1C5D-5379-9A0B17B4677D}"/>
              </a:ext>
            </a:extLst>
          </p:cNvPr>
          <p:cNvSpPr/>
          <p:nvPr/>
        </p:nvSpPr>
        <p:spPr>
          <a:xfrm>
            <a:off x="3355211" y="4804373"/>
            <a:ext cx="764369" cy="480735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" name="Track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03292" y="2047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396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6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6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6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6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572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16" grpId="0" animBg="1"/>
      <p:bldP spid="19" grpId="0" animBg="1"/>
      <p:bldP spid="24" grpId="0" animBg="1"/>
      <p:bldP spid="2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3531" y="3531"/>
            <a:ext cx="12192000" cy="1083309"/>
            <a:chOff x="0" y="-3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207665"/>
            <a:ext cx="5203614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85D3B7-A40A-4421-9C5F-777653C71BC7}"/>
              </a:ext>
            </a:extLst>
          </p:cNvPr>
          <p:cNvSpPr txBox="1"/>
          <p:nvPr/>
        </p:nvSpPr>
        <p:spPr>
          <a:xfrm>
            <a:off x="487067" y="1671794"/>
            <a:ext cx="10345348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/>
              <a:t>What have we learnt in this lesson</a:t>
            </a:r>
            <a:r>
              <a:rPr lang="en-US" sz="3200" dirty="0" smtClean="0"/>
              <a:t>?</a:t>
            </a:r>
            <a:endParaRPr lang="en-US" sz="3200" dirty="0"/>
          </a:p>
        </p:txBody>
      </p:sp>
      <p:pic>
        <p:nvPicPr>
          <p:cNvPr id="2050" name="Picture 2" descr="Recruiting Action Plan Wrap-Up – firecrackers">
            <a:extLst>
              <a:ext uri="{FF2B5EF4-FFF2-40B4-BE49-F238E27FC236}">
                <a16:creationId xmlns:a16="http://schemas.microsoft.com/office/drawing/2014/main" id="{FE7FA83B-BF66-4478-AC2F-3619125C5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7017" y="981338"/>
            <a:ext cx="2875924" cy="1932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985D3B7-A40A-4421-9C5F-777653C71BC7}"/>
              </a:ext>
            </a:extLst>
          </p:cNvPr>
          <p:cNvSpPr txBox="1"/>
          <p:nvPr/>
        </p:nvSpPr>
        <p:spPr>
          <a:xfrm>
            <a:off x="487067" y="3542437"/>
            <a:ext cx="111662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200" smtClean="0"/>
              <a:t>Pronunciation</a:t>
            </a:r>
            <a:r>
              <a:rPr lang="en-US" sz="3200"/>
              <a:t>: </a:t>
            </a:r>
            <a:r>
              <a:rPr lang="en-US" sz="3200" smtClean="0"/>
              <a:t>The sounds </a:t>
            </a:r>
            <a:r>
              <a:rPr lang="en-US" sz="3200" dirty="0"/>
              <a:t>/ə/ and /</a:t>
            </a:r>
            <a:r>
              <a:rPr lang="en-US" sz="3200"/>
              <a:t>ɪ</a:t>
            </a:r>
            <a:r>
              <a:rPr lang="en-US" sz="3200" smtClean="0"/>
              <a:t>/ in words and sentences</a:t>
            </a:r>
            <a:endParaRPr lang="en-US" sz="32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985D3B7-A40A-4421-9C5F-777653C71BC7}"/>
              </a:ext>
            </a:extLst>
          </p:cNvPr>
          <p:cNvSpPr txBox="1"/>
          <p:nvPr/>
        </p:nvSpPr>
        <p:spPr>
          <a:xfrm>
            <a:off x="487067" y="2573709"/>
            <a:ext cx="111662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200" smtClean="0"/>
              <a:t>Vocabulary</a:t>
            </a:r>
            <a:r>
              <a:rPr lang="en-US" sz="3200" dirty="0"/>
              <a:t>: The lexical items related to </a:t>
            </a:r>
            <a:r>
              <a:rPr lang="en-US" sz="3200" i="1" dirty="0"/>
              <a:t>Life in </a:t>
            </a:r>
            <a:r>
              <a:rPr lang="en-US" sz="3200" i="1"/>
              <a:t>the </a:t>
            </a:r>
            <a:r>
              <a:rPr lang="en-US" sz="3200" i="1" smtClean="0"/>
              <a:t>countryside</a:t>
            </a:r>
          </a:p>
        </p:txBody>
      </p:sp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3531" y="3531"/>
            <a:ext cx="12192000" cy="1083309"/>
            <a:chOff x="0" y="-3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625094" y="35877"/>
            <a:ext cx="4407257" cy="9233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* Homework</a:t>
            </a:r>
            <a:endParaRPr lang="en-US" sz="5400" b="1" dirty="0">
              <a:solidFill>
                <a:srgbClr val="0070C0"/>
              </a:solidFill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51822" y="1563286"/>
            <a:ext cx="81498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600" dirty="0"/>
              <a:t>Do exercises in the workbook</a:t>
            </a:r>
            <a:r>
              <a:rPr lang="en-US" sz="3600" dirty="0" smtClean="0"/>
              <a:t>.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600" dirty="0" err="1" smtClean="0"/>
              <a:t>Prepair</a:t>
            </a:r>
            <a:r>
              <a:rPr lang="en-US" sz="3600" dirty="0" smtClean="0"/>
              <a:t> lesson 3 : A closer look 2</a:t>
            </a: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8674" y="917932"/>
            <a:ext cx="3549868" cy="3549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 descr="Hình ảnh có liên qua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77823"/>
            <a:ext cx="12192000" cy="6933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Kết quả hình ảnh cho The E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9567" y="631536"/>
            <a:ext cx="4224003" cy="2118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ình ảnh có liên quan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073561" y="5015151"/>
            <a:ext cx="857251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Hình ảnh có liên quan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00125" y="4538679"/>
            <a:ext cx="857251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Kết quả hình ảnh cho Chữ Thank you động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330" y="2587424"/>
            <a:ext cx="7823473" cy="3407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ình ảnh có liên quan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0334625" y="4997839"/>
            <a:ext cx="857251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Hình ảnh có liên quan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204093" y="4586526"/>
            <a:ext cx="857251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6810208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/>
          <p:cNvGrpSpPr/>
          <p:nvPr/>
        </p:nvGrpSpPr>
        <p:grpSpPr>
          <a:xfrm>
            <a:off x="-3531" y="3531"/>
            <a:ext cx="12192000" cy="1083309"/>
            <a:chOff x="0" y="-3"/>
            <a:chExt cx="12192000" cy="1083309"/>
          </a:xfrm>
        </p:grpSpPr>
        <p:sp>
          <p:nvSpPr>
            <p:cNvPr id="36" name="Round Single Corner Rectangle 35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00"/>
                </a:solidFill>
              </a:endParaRPr>
            </a:p>
          </p:txBody>
        </p:sp>
        <p:sp>
          <p:nvSpPr>
            <p:cNvPr id="37" name="Round Single Corner Rectangle 36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00"/>
                </a:solidFill>
              </a:endParaRPr>
            </a:p>
          </p:txBody>
        </p:sp>
        <p:sp>
          <p:nvSpPr>
            <p:cNvPr id="38" name="Round Single Corner Rectangle 37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00"/>
                </a:solidFill>
              </a:endParaRPr>
            </a:p>
          </p:txBody>
        </p:sp>
      </p:grp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18AC8E79-ECD6-4F34-BE5A-9F5E850E850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83306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D2BE1BB-2AB2-4D7E-9E27-8D245181B5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83306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2A1615C-2156-4B15-BF3E-39794B37905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280997"/>
            <a:ext cx="5378624" cy="6402614"/>
            <a:chOff x="-19221" y="197691"/>
            <a:chExt cx="5378624" cy="6402614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0AAA4B8-4E08-4663-9835-BA403F00612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CB4869D1-3E13-4881-A292-2F38ECC07BD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FEDB7CE-BB3D-4A0D-A73F-3117044F329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A6E0C6E1-7FBF-471E-849C-A54AF1D41FF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2BFAA38-D910-41AD-BBED-0608E4AE713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2405418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 WARM-UP: </a:t>
            </a:r>
            <a:endParaRPr lang="en-US" sz="2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3">
            <a:extLst>
              <a:ext uri="{FF2B5EF4-FFF2-40B4-BE49-F238E27FC236}">
                <a16:creationId xmlns:a16="http://schemas.microsoft.com/office/drawing/2014/main" id="{F6BAC1F4-6BAD-5434-22E5-0C29279770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 dirty="0"/>
          </a:p>
        </p:txBody>
      </p:sp>
      <p:sp>
        <p:nvSpPr>
          <p:cNvPr id="12" name="Rectangle 20">
            <a:extLst>
              <a:ext uri="{FF2B5EF4-FFF2-40B4-BE49-F238E27FC236}">
                <a16:creationId xmlns:a16="http://schemas.microsoft.com/office/drawing/2014/main" id="{6ABF3936-29EC-E042-D7B1-E1256EC247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 dirty="0"/>
          </a:p>
        </p:txBody>
      </p:sp>
      <p:sp>
        <p:nvSpPr>
          <p:cNvPr id="13" name="Rectangle 21">
            <a:extLst>
              <a:ext uri="{FF2B5EF4-FFF2-40B4-BE49-F238E27FC236}">
                <a16:creationId xmlns:a16="http://schemas.microsoft.com/office/drawing/2014/main" id="{D79822EA-E4F5-A3AA-02BD-0951DB54F1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8481" y="1203019"/>
            <a:ext cx="633134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Match the words to the suitable </a:t>
            </a:r>
            <a:r>
              <a:rPr lang="en-US" sz="2800" b="1" dirty="0" smtClean="0">
                <a:solidFill>
                  <a:srgbClr val="C00000"/>
                </a:solidFill>
              </a:rPr>
              <a:t>pictures.</a:t>
            </a:r>
            <a:endParaRPr lang="vi-VN" sz="2800" b="1" dirty="0">
              <a:solidFill>
                <a:srgbClr val="C00000"/>
              </a:solidFill>
            </a:endParaRPr>
          </a:p>
        </p:txBody>
      </p:sp>
      <p:sp>
        <p:nvSpPr>
          <p:cNvPr id="32" name="Hình chữ nhật 31">
            <a:extLst>
              <a:ext uri="{FF2B5EF4-FFF2-40B4-BE49-F238E27FC236}">
                <a16:creationId xmlns:a16="http://schemas.microsoft.com/office/drawing/2014/main" id="{19AE6A9D-4607-AA0E-F059-15E3DA137361}"/>
              </a:ext>
            </a:extLst>
          </p:cNvPr>
          <p:cNvSpPr/>
          <p:nvPr/>
        </p:nvSpPr>
        <p:spPr>
          <a:xfrm>
            <a:off x="2734727" y="130186"/>
            <a:ext cx="365537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600" b="1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MATCHING GAME</a:t>
            </a:r>
            <a:endParaRPr lang="en-US" sz="3600" b="1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B8C2DA35-45B6-B401-3CE1-5BF8408332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4292" y="4322245"/>
            <a:ext cx="1905157" cy="1429380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08FC9AAE-65E3-5908-2AFB-7ACF0205A8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7225" y="2103843"/>
            <a:ext cx="2096287" cy="1587745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A80CDDEA-36EA-BB50-6F69-A3781C37852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9639" y="2154866"/>
            <a:ext cx="2341343" cy="1392519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B7231FDB-2EAA-3CE0-1313-0A520022DF7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3" t="9456" r="9223" b="4019"/>
          <a:stretch/>
        </p:blipFill>
        <p:spPr bwMode="auto">
          <a:xfrm>
            <a:off x="10051132" y="2001047"/>
            <a:ext cx="2054648" cy="146009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Rectangle 21">
            <a:extLst>
              <a:ext uri="{FF2B5EF4-FFF2-40B4-BE49-F238E27FC236}">
                <a16:creationId xmlns:a16="http://schemas.microsoft.com/office/drawing/2014/main" id="{DC1E4A2F-72F6-E3FA-0975-4626162E94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17602" y="3650141"/>
            <a:ext cx="125258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solidFill>
                  <a:srgbClr val="3B87CD"/>
                </a:solidFill>
              </a:rPr>
              <a:t>CATTLE</a:t>
            </a:r>
            <a:endParaRPr lang="vi-VN" sz="2800" b="1" dirty="0">
              <a:solidFill>
                <a:srgbClr val="3B87CD"/>
              </a:solidFill>
            </a:endParaRPr>
          </a:p>
        </p:txBody>
      </p:sp>
      <p:sp>
        <p:nvSpPr>
          <p:cNvPr id="9" name="Rectangle 21">
            <a:extLst>
              <a:ext uri="{FF2B5EF4-FFF2-40B4-BE49-F238E27FC236}">
                <a16:creationId xmlns:a16="http://schemas.microsoft.com/office/drawing/2014/main" id="{47F97D96-4962-2D27-6928-57D1430C71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0126" y="3596965"/>
            <a:ext cx="93647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solidFill>
                  <a:srgbClr val="3B87CD"/>
                </a:solidFill>
              </a:rPr>
              <a:t>VAST</a:t>
            </a:r>
            <a:endParaRPr lang="vi-VN" sz="2800" b="1" dirty="0">
              <a:solidFill>
                <a:srgbClr val="3B87CD"/>
              </a:solidFill>
            </a:endParaRPr>
          </a:p>
        </p:txBody>
      </p:sp>
      <p:sp>
        <p:nvSpPr>
          <p:cNvPr id="10" name="Rectangle 21">
            <a:extLst>
              <a:ext uri="{FF2B5EF4-FFF2-40B4-BE49-F238E27FC236}">
                <a16:creationId xmlns:a16="http://schemas.microsoft.com/office/drawing/2014/main" id="{A71BB41B-8D49-69A7-8569-4EFC494D21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88632" y="3565482"/>
            <a:ext cx="100668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solidFill>
                  <a:srgbClr val="3B87CD"/>
                </a:solidFill>
              </a:rPr>
              <a:t>CROP</a:t>
            </a:r>
            <a:endParaRPr lang="vi-VN" sz="2800" b="1" dirty="0">
              <a:solidFill>
                <a:srgbClr val="3B87CD"/>
              </a:solidFill>
            </a:endParaRPr>
          </a:p>
        </p:txBody>
      </p:sp>
      <p:sp>
        <p:nvSpPr>
          <p:cNvPr id="21" name="Rectangle 21">
            <a:extLst>
              <a:ext uri="{FF2B5EF4-FFF2-40B4-BE49-F238E27FC236}">
                <a16:creationId xmlns:a16="http://schemas.microsoft.com/office/drawing/2014/main" id="{3B0F7BD9-BAA7-7786-BE7E-F7F16C7938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77472" y="5866429"/>
            <a:ext cx="203478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solidFill>
                  <a:srgbClr val="3B87CD"/>
                </a:solidFill>
              </a:rPr>
              <a:t>HOSPITABLE</a:t>
            </a:r>
            <a:endParaRPr lang="vi-VN" sz="2800" b="1" dirty="0">
              <a:solidFill>
                <a:srgbClr val="3B87CD"/>
              </a:solidFill>
            </a:endParaRPr>
          </a:p>
        </p:txBody>
      </p:sp>
      <p:sp>
        <p:nvSpPr>
          <p:cNvPr id="33" name="Rectangle 21">
            <a:extLst>
              <a:ext uri="{FF2B5EF4-FFF2-40B4-BE49-F238E27FC236}">
                <a16:creationId xmlns:a16="http://schemas.microsoft.com/office/drawing/2014/main" id="{F4CBBE4D-5AFD-D48C-5811-2F7EBD9926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1931" y="5858340"/>
            <a:ext cx="195377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solidFill>
                  <a:srgbClr val="3B87CD"/>
                </a:solidFill>
              </a:rPr>
              <a:t>POULTRY</a:t>
            </a:r>
            <a:endParaRPr lang="vi-VN" sz="2800" b="1" dirty="0">
              <a:solidFill>
                <a:srgbClr val="3B87CD"/>
              </a:solidFill>
            </a:endParaRPr>
          </a:p>
        </p:txBody>
      </p:sp>
      <p:sp>
        <p:nvSpPr>
          <p:cNvPr id="34" name="Rectangle 21">
            <a:extLst>
              <a:ext uri="{FF2B5EF4-FFF2-40B4-BE49-F238E27FC236}">
                <a16:creationId xmlns:a16="http://schemas.microsoft.com/office/drawing/2014/main" id="{966A1859-967F-E520-C502-FE8195AB4C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47500" y="5866429"/>
            <a:ext cx="247644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solidFill>
                  <a:srgbClr val="3B87CD"/>
                </a:solidFill>
              </a:rPr>
              <a:t>PICTURESQUE</a:t>
            </a:r>
            <a:endParaRPr lang="vi-VN" sz="2800" b="1" dirty="0">
              <a:solidFill>
                <a:srgbClr val="3B87CD"/>
              </a:solidFill>
            </a:endParaRPr>
          </a:p>
        </p:txBody>
      </p:sp>
      <p:sp>
        <p:nvSpPr>
          <p:cNvPr id="39" name="Rectangle 21">
            <a:extLst>
              <a:ext uri="{FF2B5EF4-FFF2-40B4-BE49-F238E27FC236}">
                <a16:creationId xmlns:a16="http://schemas.microsoft.com/office/drawing/2014/main" id="{D79822EA-E4F5-A3AA-02BD-0951DB54F1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2256" y="3081962"/>
            <a:ext cx="125258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2800" b="1" dirty="0" smtClean="0">
                <a:solidFill>
                  <a:srgbClr val="3B87CD"/>
                </a:solidFill>
              </a:rPr>
              <a:t>CATTLE</a:t>
            </a:r>
            <a:endParaRPr lang="vi-VN" sz="2800" b="1" dirty="0">
              <a:solidFill>
                <a:srgbClr val="3B87CD"/>
              </a:solidFill>
            </a:endParaRPr>
          </a:p>
        </p:txBody>
      </p:sp>
      <p:sp>
        <p:nvSpPr>
          <p:cNvPr id="40" name="Rectangle 21">
            <a:extLst>
              <a:ext uri="{FF2B5EF4-FFF2-40B4-BE49-F238E27FC236}">
                <a16:creationId xmlns:a16="http://schemas.microsoft.com/office/drawing/2014/main" id="{D79822EA-E4F5-A3AA-02BD-0951DB54F1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59697" y="3775787"/>
            <a:ext cx="200631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2800" b="1">
                <a:solidFill>
                  <a:srgbClr val="3B87CD"/>
                </a:solidFill>
              </a:rPr>
              <a:t>HOSPITABLE</a:t>
            </a:r>
            <a:endParaRPr lang="vi-VN" sz="2800" b="1" dirty="0">
              <a:solidFill>
                <a:srgbClr val="3B87CD"/>
              </a:solidFill>
            </a:endParaRPr>
          </a:p>
        </p:txBody>
      </p:sp>
      <p:sp>
        <p:nvSpPr>
          <p:cNvPr id="41" name="Rectangle 21">
            <a:extLst>
              <a:ext uri="{FF2B5EF4-FFF2-40B4-BE49-F238E27FC236}">
                <a16:creationId xmlns:a16="http://schemas.microsoft.com/office/drawing/2014/main" id="{D79822EA-E4F5-A3AA-02BD-0951DB54F1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247" y="4647584"/>
            <a:ext cx="153670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2800" b="1">
                <a:solidFill>
                  <a:srgbClr val="3B87CD"/>
                </a:solidFill>
              </a:rPr>
              <a:t>POULTRY</a:t>
            </a:r>
            <a:endParaRPr lang="vi-VN" sz="2800" b="1" dirty="0">
              <a:solidFill>
                <a:srgbClr val="3B87CD"/>
              </a:solidFill>
            </a:endParaRPr>
          </a:p>
        </p:txBody>
      </p:sp>
      <p:sp>
        <p:nvSpPr>
          <p:cNvPr id="42" name="Rectangle 21">
            <a:extLst>
              <a:ext uri="{FF2B5EF4-FFF2-40B4-BE49-F238E27FC236}">
                <a16:creationId xmlns:a16="http://schemas.microsoft.com/office/drawing/2014/main" id="{D79822EA-E4F5-A3AA-02BD-0951DB54F1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2485" y="4704152"/>
            <a:ext cx="93948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solidFill>
                  <a:srgbClr val="3B87CD"/>
                </a:solidFill>
              </a:rPr>
              <a:t>VAST</a:t>
            </a:r>
            <a:endParaRPr lang="vi-VN" sz="2800" b="1" dirty="0">
              <a:solidFill>
                <a:srgbClr val="3B87CD"/>
              </a:solidFill>
            </a:endParaRPr>
          </a:p>
        </p:txBody>
      </p:sp>
      <p:sp>
        <p:nvSpPr>
          <p:cNvPr id="43" name="Rectangle 21">
            <a:extLst>
              <a:ext uri="{FF2B5EF4-FFF2-40B4-BE49-F238E27FC236}">
                <a16:creationId xmlns:a16="http://schemas.microsoft.com/office/drawing/2014/main" id="{D79822EA-E4F5-A3AA-02BD-0951DB54F1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34727" y="2966651"/>
            <a:ext cx="100668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solidFill>
                  <a:srgbClr val="3B87CD"/>
                </a:solidFill>
              </a:rPr>
              <a:t>CROP</a:t>
            </a:r>
            <a:endParaRPr lang="vi-VN" sz="2800" b="1" dirty="0">
              <a:solidFill>
                <a:srgbClr val="3B87CD"/>
              </a:solidFill>
            </a:endParaRPr>
          </a:p>
        </p:txBody>
      </p:sp>
      <p:sp>
        <p:nvSpPr>
          <p:cNvPr id="44" name="Rectangle 21">
            <a:extLst>
              <a:ext uri="{FF2B5EF4-FFF2-40B4-BE49-F238E27FC236}">
                <a16:creationId xmlns:a16="http://schemas.microsoft.com/office/drawing/2014/main" id="{D79822EA-E4F5-A3AA-02BD-0951DB54F1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3923" y="5751625"/>
            <a:ext cx="227479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2800" b="1">
                <a:solidFill>
                  <a:srgbClr val="3B87CD"/>
                </a:solidFill>
              </a:rPr>
              <a:t>PICTURESQUE</a:t>
            </a:r>
            <a:endParaRPr lang="vi-VN" sz="2800" b="1" dirty="0">
              <a:solidFill>
                <a:srgbClr val="3B87CD"/>
              </a:solidFill>
            </a:endParaRPr>
          </a:p>
        </p:txBody>
      </p:sp>
      <p:sp>
        <p:nvSpPr>
          <p:cNvPr id="45" name="Rectangle 21">
            <a:extLst>
              <a:ext uri="{FF2B5EF4-FFF2-40B4-BE49-F238E27FC236}">
                <a16:creationId xmlns:a16="http://schemas.microsoft.com/office/drawing/2014/main" id="{DC1E4A2F-72F6-E3FA-0975-4626162E94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26648" y="3645863"/>
            <a:ext cx="46358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</a:rPr>
              <a:t>1.</a:t>
            </a:r>
            <a:endParaRPr lang="vi-VN" sz="2800" b="1" dirty="0">
              <a:solidFill>
                <a:srgbClr val="C00000"/>
              </a:solidFill>
            </a:endParaRPr>
          </a:p>
        </p:txBody>
      </p:sp>
      <p:sp>
        <p:nvSpPr>
          <p:cNvPr id="46" name="Rectangle 21">
            <a:extLst>
              <a:ext uri="{FF2B5EF4-FFF2-40B4-BE49-F238E27FC236}">
                <a16:creationId xmlns:a16="http://schemas.microsoft.com/office/drawing/2014/main" id="{DC1E4A2F-72F6-E3FA-0975-4626162E94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77321" y="3598262"/>
            <a:ext cx="46358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2800" b="1">
                <a:solidFill>
                  <a:srgbClr val="C00000"/>
                </a:solidFill>
              </a:rPr>
              <a:t>2</a:t>
            </a:r>
            <a:r>
              <a:rPr lang="en-US" sz="2800" b="1" smtClean="0">
                <a:solidFill>
                  <a:srgbClr val="C00000"/>
                </a:solidFill>
              </a:rPr>
              <a:t>.</a:t>
            </a:r>
            <a:endParaRPr lang="vi-VN" sz="2800" b="1" dirty="0">
              <a:solidFill>
                <a:srgbClr val="C00000"/>
              </a:solidFill>
            </a:endParaRPr>
          </a:p>
        </p:txBody>
      </p:sp>
      <p:sp>
        <p:nvSpPr>
          <p:cNvPr id="47" name="Rectangle 21">
            <a:extLst>
              <a:ext uri="{FF2B5EF4-FFF2-40B4-BE49-F238E27FC236}">
                <a16:creationId xmlns:a16="http://schemas.microsoft.com/office/drawing/2014/main" id="{DC1E4A2F-72F6-E3FA-0975-4626162E94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91774" y="3563362"/>
            <a:ext cx="46358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2800" b="1" smtClean="0">
                <a:solidFill>
                  <a:srgbClr val="C00000"/>
                </a:solidFill>
              </a:rPr>
              <a:t>3.</a:t>
            </a:r>
            <a:endParaRPr lang="vi-VN" sz="2800" b="1" dirty="0">
              <a:solidFill>
                <a:srgbClr val="C00000"/>
              </a:solidFill>
            </a:endParaRPr>
          </a:p>
        </p:txBody>
      </p:sp>
      <p:sp>
        <p:nvSpPr>
          <p:cNvPr id="48" name="Rectangle 21">
            <a:extLst>
              <a:ext uri="{FF2B5EF4-FFF2-40B4-BE49-F238E27FC236}">
                <a16:creationId xmlns:a16="http://schemas.microsoft.com/office/drawing/2014/main" id="{DC1E4A2F-72F6-E3FA-0975-4626162E94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81838" y="5858340"/>
            <a:ext cx="46358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2800" b="1">
                <a:solidFill>
                  <a:srgbClr val="C00000"/>
                </a:solidFill>
              </a:rPr>
              <a:t>4</a:t>
            </a:r>
            <a:r>
              <a:rPr lang="en-US" sz="2800" b="1" smtClean="0">
                <a:solidFill>
                  <a:srgbClr val="C00000"/>
                </a:solidFill>
              </a:rPr>
              <a:t>.</a:t>
            </a:r>
            <a:endParaRPr lang="vi-VN" sz="2800" b="1" dirty="0">
              <a:solidFill>
                <a:srgbClr val="C00000"/>
              </a:solidFill>
            </a:endParaRPr>
          </a:p>
        </p:txBody>
      </p:sp>
      <p:sp>
        <p:nvSpPr>
          <p:cNvPr id="49" name="Rectangle 21">
            <a:extLst>
              <a:ext uri="{FF2B5EF4-FFF2-40B4-BE49-F238E27FC236}">
                <a16:creationId xmlns:a16="http://schemas.microsoft.com/office/drawing/2014/main" id="{DC1E4A2F-72F6-E3FA-0975-4626162E94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30092" y="5858340"/>
            <a:ext cx="46358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2800" b="1" smtClean="0">
                <a:solidFill>
                  <a:srgbClr val="C00000"/>
                </a:solidFill>
              </a:rPr>
              <a:t>5.</a:t>
            </a:r>
            <a:endParaRPr lang="vi-VN" sz="2800" b="1" dirty="0">
              <a:solidFill>
                <a:srgbClr val="C00000"/>
              </a:solidFill>
            </a:endParaRPr>
          </a:p>
        </p:txBody>
      </p:sp>
      <p:sp>
        <p:nvSpPr>
          <p:cNvPr id="50" name="Rectangle 21">
            <a:extLst>
              <a:ext uri="{FF2B5EF4-FFF2-40B4-BE49-F238E27FC236}">
                <a16:creationId xmlns:a16="http://schemas.microsoft.com/office/drawing/2014/main" id="{DC1E4A2F-72F6-E3FA-0975-4626162E94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38869" y="5858340"/>
            <a:ext cx="46358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2800" b="1">
                <a:solidFill>
                  <a:srgbClr val="C00000"/>
                </a:solidFill>
              </a:rPr>
              <a:t>6</a:t>
            </a:r>
            <a:r>
              <a:rPr lang="en-US" sz="2800" b="1" smtClean="0">
                <a:solidFill>
                  <a:srgbClr val="C00000"/>
                </a:solidFill>
              </a:rPr>
              <a:t>.</a:t>
            </a:r>
            <a:endParaRPr lang="vi-VN" sz="2800" b="1" dirty="0">
              <a:solidFill>
                <a:srgbClr val="C00000"/>
              </a:solidFill>
            </a:endParaRP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7"/>
          <a:srcRect l="2820" t="33565" r="2767"/>
          <a:stretch/>
        </p:blipFill>
        <p:spPr>
          <a:xfrm>
            <a:off x="7370611" y="4221549"/>
            <a:ext cx="2447970" cy="171044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59719" y="4151822"/>
            <a:ext cx="1671009" cy="184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845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21" grpId="0"/>
      <p:bldP spid="33" grpId="0"/>
      <p:bldP spid="3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3531" y="3531"/>
            <a:ext cx="12192000" cy="1083309"/>
            <a:chOff x="0" y="-3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Round Single Corner Rectangle 25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261781" y="112190"/>
            <a:ext cx="712319" cy="709214"/>
            <a:chOff x="2180974" y="148629"/>
            <a:chExt cx="712319" cy="709214"/>
          </a:xfrm>
        </p:grpSpPr>
        <p:sp>
          <p:nvSpPr>
            <p:cNvPr id="30" name="Oval 2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E5A822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1" name="Chord 3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E0702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928438" y="132929"/>
            <a:ext cx="1252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252247" y="169354"/>
            <a:ext cx="83004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LIFE IN THE COUNTRYSIDE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2251660" y="67223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96FECE1C-FDB7-AB12-DFBB-E550A39E79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80" b="17398"/>
          <a:stretch/>
        </p:blipFill>
        <p:spPr>
          <a:xfrm>
            <a:off x="2545003" y="2102187"/>
            <a:ext cx="7382599" cy="4643624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3561172" y="1241423"/>
            <a:ext cx="4798565" cy="625641"/>
          </a:xfrm>
          <a:prstGeom prst="roundRect">
            <a:avLst>
              <a:gd name="adj" fmla="val 42661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4077" y="1073027"/>
            <a:ext cx="964452" cy="91649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913260" y="1354092"/>
            <a:ext cx="44464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LESSON </a:t>
            </a:r>
            <a:r>
              <a:rPr lang="en-US" sz="2800" b="1" dirty="0" smtClean="0">
                <a:solidFill>
                  <a:schemeClr val="bg1"/>
                </a:solidFill>
              </a:rPr>
              <a:t>2: A CLOSER LOOK 1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-3531" y="3531"/>
            <a:ext cx="12192000" cy="1083309"/>
            <a:chOff x="0" y="-3"/>
            <a:chExt cx="12192000" cy="1083309"/>
          </a:xfrm>
        </p:grpSpPr>
        <p:sp>
          <p:nvSpPr>
            <p:cNvPr id="21" name="Round Single Corner Rectangle 20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11" name="Rectangle 13">
            <a:extLst>
              <a:ext uri="{FF2B5EF4-FFF2-40B4-BE49-F238E27FC236}">
                <a16:creationId xmlns:a16="http://schemas.microsoft.com/office/drawing/2014/main" id="{F6BAC1F4-6BAD-5434-22E5-0C29279770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 dirty="0"/>
          </a:p>
        </p:txBody>
      </p:sp>
      <p:sp>
        <p:nvSpPr>
          <p:cNvPr id="12" name="Rectangle 20">
            <a:extLst>
              <a:ext uri="{FF2B5EF4-FFF2-40B4-BE49-F238E27FC236}">
                <a16:creationId xmlns:a16="http://schemas.microsoft.com/office/drawing/2014/main" id="{6ABF3936-29EC-E042-D7B1-E1256EC247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 dirty="0"/>
          </a:p>
        </p:txBody>
      </p:sp>
      <p:sp>
        <p:nvSpPr>
          <p:cNvPr id="30" name="Rectangle 24">
            <a:extLst>
              <a:ext uri="{FF2B5EF4-FFF2-40B4-BE49-F238E27FC236}">
                <a16:creationId xmlns:a16="http://schemas.microsoft.com/office/drawing/2014/main" id="{992A3D68-40F6-B13F-F46D-D6F0B9896C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2860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 dirty="0"/>
          </a:p>
        </p:txBody>
      </p:sp>
      <p:sp>
        <p:nvSpPr>
          <p:cNvPr id="31" name="Rectangle 25">
            <a:extLst>
              <a:ext uri="{FF2B5EF4-FFF2-40B4-BE49-F238E27FC236}">
                <a16:creationId xmlns:a16="http://schemas.microsoft.com/office/drawing/2014/main" id="{BC858E41-DDE3-AC3D-709D-5E01A76007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7432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 dirty="0"/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08FC9AAE-65E3-5908-2AFB-7ACF0205A8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8808" y="2059560"/>
            <a:ext cx="4977678" cy="3770135"/>
          </a:xfrm>
          <a:prstGeom prst="rect">
            <a:avLst/>
          </a:prstGeom>
        </p:spPr>
      </p:pic>
      <p:sp>
        <p:nvSpPr>
          <p:cNvPr id="8" name="Rectangle 21">
            <a:extLst>
              <a:ext uri="{FF2B5EF4-FFF2-40B4-BE49-F238E27FC236}">
                <a16:creationId xmlns:a16="http://schemas.microsoft.com/office/drawing/2014/main" id="{DC1E4A2F-72F6-E3FA-0975-4626162E94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4774" y="4510655"/>
            <a:ext cx="6034034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600" dirty="0"/>
              <a:t>cows and bulls kept by farmers for their milk or </a:t>
            </a:r>
            <a:r>
              <a:rPr lang="en-US" sz="3600" dirty="0" smtClean="0"/>
              <a:t>meat</a:t>
            </a:r>
            <a:endParaRPr lang="vi-VN" sz="3600" dirty="0"/>
          </a:p>
        </p:txBody>
      </p:sp>
      <p:sp>
        <p:nvSpPr>
          <p:cNvPr id="14" name="Rectangle 21">
            <a:extLst>
              <a:ext uri="{FF2B5EF4-FFF2-40B4-BE49-F238E27FC236}">
                <a16:creationId xmlns:a16="http://schemas.microsoft.com/office/drawing/2014/main" id="{17A3B705-4B6F-0B61-0B99-F0C92E066E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8765" y="1257600"/>
            <a:ext cx="4317272" cy="1089529"/>
          </a:xfrm>
          <a:prstGeom prst="rect">
            <a:avLst/>
          </a:prstGeom>
          <a:noFill/>
          <a:ln>
            <a:noFill/>
          </a:ln>
          <a:extLst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sz="8000" b="1" dirty="0" smtClean="0">
                <a:solidFill>
                  <a:srgbClr val="AD4F0F"/>
                </a:solidFill>
              </a:rPr>
              <a:t>cattle</a:t>
            </a:r>
            <a:r>
              <a:rPr lang="en-US" sz="7200" b="1" dirty="0" smtClean="0">
                <a:solidFill>
                  <a:srgbClr val="AD4F0F"/>
                </a:solidFill>
              </a:rPr>
              <a:t> </a:t>
            </a:r>
            <a:r>
              <a:rPr lang="en-US" sz="6600" b="1" dirty="0" smtClean="0">
                <a:solidFill>
                  <a:srgbClr val="AD4F0F"/>
                </a:solidFill>
              </a:rPr>
              <a:t>(n)</a:t>
            </a:r>
            <a:endParaRPr lang="vi-VN" sz="7200" b="1" dirty="0">
              <a:solidFill>
                <a:srgbClr val="AD4F0F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210738" y="3200400"/>
            <a:ext cx="186352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</a:rPr>
              <a:t>kætl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endParaRPr lang="en-GB" sz="4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5" name="cattle__gb_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8623" y="32803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510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78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-3531" y="3531"/>
            <a:ext cx="12192000" cy="1083309"/>
            <a:chOff x="0" y="-3"/>
            <a:chExt cx="12192000" cy="1083309"/>
          </a:xfrm>
        </p:grpSpPr>
        <p:sp>
          <p:nvSpPr>
            <p:cNvPr id="21" name="Round Single Corner Rectangle 20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11" name="Rectangle 13">
            <a:extLst>
              <a:ext uri="{FF2B5EF4-FFF2-40B4-BE49-F238E27FC236}">
                <a16:creationId xmlns:a16="http://schemas.microsoft.com/office/drawing/2014/main" id="{F6BAC1F4-6BAD-5434-22E5-0C29279770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 dirty="0"/>
          </a:p>
        </p:txBody>
      </p:sp>
      <p:sp>
        <p:nvSpPr>
          <p:cNvPr id="12" name="Rectangle 20">
            <a:extLst>
              <a:ext uri="{FF2B5EF4-FFF2-40B4-BE49-F238E27FC236}">
                <a16:creationId xmlns:a16="http://schemas.microsoft.com/office/drawing/2014/main" id="{6ABF3936-29EC-E042-D7B1-E1256EC247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 dirty="0"/>
          </a:p>
        </p:txBody>
      </p:sp>
      <p:sp>
        <p:nvSpPr>
          <p:cNvPr id="30" name="Rectangle 24">
            <a:extLst>
              <a:ext uri="{FF2B5EF4-FFF2-40B4-BE49-F238E27FC236}">
                <a16:creationId xmlns:a16="http://schemas.microsoft.com/office/drawing/2014/main" id="{992A3D68-40F6-B13F-F46D-D6F0B9896C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2860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 dirty="0"/>
          </a:p>
        </p:txBody>
      </p:sp>
      <p:sp>
        <p:nvSpPr>
          <p:cNvPr id="31" name="Rectangle 25">
            <a:extLst>
              <a:ext uri="{FF2B5EF4-FFF2-40B4-BE49-F238E27FC236}">
                <a16:creationId xmlns:a16="http://schemas.microsoft.com/office/drawing/2014/main" id="{BC858E41-DDE3-AC3D-709D-5E01A76007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7432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 dirty="0"/>
          </a:p>
        </p:txBody>
      </p:sp>
      <p:sp>
        <p:nvSpPr>
          <p:cNvPr id="8" name="Rectangle 21">
            <a:extLst>
              <a:ext uri="{FF2B5EF4-FFF2-40B4-BE49-F238E27FC236}">
                <a16:creationId xmlns:a16="http://schemas.microsoft.com/office/drawing/2014/main" id="{DC1E4A2F-72F6-E3FA-0975-4626162E94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4774" y="4427041"/>
            <a:ext cx="6034034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600"/>
              <a:t>birds such as chickens that are used for meat or eggs</a:t>
            </a:r>
          </a:p>
          <a:p>
            <a:r>
              <a:rPr lang="en-US" sz="3600"/>
              <a:t>a poultry farm.</a:t>
            </a:r>
            <a:endParaRPr lang="en-US" sz="3600" dirty="0"/>
          </a:p>
        </p:txBody>
      </p:sp>
      <p:sp>
        <p:nvSpPr>
          <p:cNvPr id="14" name="Rectangle 21">
            <a:extLst>
              <a:ext uri="{FF2B5EF4-FFF2-40B4-BE49-F238E27FC236}">
                <a16:creationId xmlns:a16="http://schemas.microsoft.com/office/drawing/2014/main" id="{17A3B705-4B6F-0B61-0B99-F0C92E066E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339" y="1337507"/>
            <a:ext cx="5212904" cy="1089529"/>
          </a:xfrm>
          <a:prstGeom prst="rect">
            <a:avLst/>
          </a:prstGeom>
          <a:noFill/>
          <a:ln>
            <a:noFill/>
          </a:ln>
          <a:extLst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sz="8000" b="1" smtClean="0">
                <a:solidFill>
                  <a:srgbClr val="AD4F0F"/>
                </a:solidFill>
              </a:rPr>
              <a:t>poultry</a:t>
            </a:r>
            <a:r>
              <a:rPr lang="en-US" sz="7200" b="1" smtClean="0">
                <a:solidFill>
                  <a:srgbClr val="AD4F0F"/>
                </a:solidFill>
              </a:rPr>
              <a:t> </a:t>
            </a:r>
            <a:r>
              <a:rPr lang="en-US" sz="6600" b="1" smtClean="0">
                <a:solidFill>
                  <a:srgbClr val="AD4F0F"/>
                </a:solidFill>
              </a:rPr>
              <a:t>(n)</a:t>
            </a:r>
            <a:endParaRPr lang="vi-VN" sz="7200" b="1" dirty="0">
              <a:solidFill>
                <a:srgbClr val="AD4F0F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932072" y="3200400"/>
            <a:ext cx="242085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>
                <a:solidFill>
                  <a:schemeClr val="accent5">
                    <a:lumMod val="50000"/>
                  </a:schemeClr>
                </a:solidFill>
              </a:rPr>
              <a:t>/ˈpəʊltri/</a:t>
            </a:r>
            <a:endParaRPr lang="en-GB" sz="4400" b="1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2820" r="2767"/>
          <a:stretch/>
        </p:blipFill>
        <p:spPr>
          <a:xfrm>
            <a:off x="6428808" y="1163166"/>
            <a:ext cx="5125915" cy="5391150"/>
          </a:xfrm>
          <a:prstGeom prst="rect">
            <a:avLst/>
          </a:prstGeom>
        </p:spPr>
      </p:pic>
      <p:pic>
        <p:nvPicPr>
          <p:cNvPr id="5" name="poultry__gb_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332" y="32803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068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-3531" y="3531"/>
            <a:ext cx="12192000" cy="1083309"/>
            <a:chOff x="0" y="-3"/>
            <a:chExt cx="12192000" cy="1083309"/>
          </a:xfrm>
        </p:grpSpPr>
        <p:sp>
          <p:nvSpPr>
            <p:cNvPr id="21" name="Round Single Corner Rectangle 20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11" name="Rectangle 13">
            <a:extLst>
              <a:ext uri="{FF2B5EF4-FFF2-40B4-BE49-F238E27FC236}">
                <a16:creationId xmlns:a16="http://schemas.microsoft.com/office/drawing/2014/main" id="{F6BAC1F4-6BAD-5434-22E5-0C29279770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 dirty="0"/>
          </a:p>
        </p:txBody>
      </p:sp>
      <p:sp>
        <p:nvSpPr>
          <p:cNvPr id="12" name="Rectangle 20">
            <a:extLst>
              <a:ext uri="{FF2B5EF4-FFF2-40B4-BE49-F238E27FC236}">
                <a16:creationId xmlns:a16="http://schemas.microsoft.com/office/drawing/2014/main" id="{6ABF3936-29EC-E042-D7B1-E1256EC247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 dirty="0"/>
          </a:p>
        </p:txBody>
      </p:sp>
      <p:sp>
        <p:nvSpPr>
          <p:cNvPr id="30" name="Rectangle 24">
            <a:extLst>
              <a:ext uri="{FF2B5EF4-FFF2-40B4-BE49-F238E27FC236}">
                <a16:creationId xmlns:a16="http://schemas.microsoft.com/office/drawing/2014/main" id="{992A3D68-40F6-B13F-F46D-D6F0B9896C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2860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 dirty="0"/>
          </a:p>
        </p:txBody>
      </p:sp>
      <p:sp>
        <p:nvSpPr>
          <p:cNvPr id="31" name="Rectangle 25">
            <a:extLst>
              <a:ext uri="{FF2B5EF4-FFF2-40B4-BE49-F238E27FC236}">
                <a16:creationId xmlns:a16="http://schemas.microsoft.com/office/drawing/2014/main" id="{BC858E41-DDE3-AC3D-709D-5E01A76007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7432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 dirty="0"/>
          </a:p>
        </p:txBody>
      </p:sp>
      <p:sp>
        <p:nvSpPr>
          <p:cNvPr id="8" name="Rectangle 21">
            <a:extLst>
              <a:ext uri="{FF2B5EF4-FFF2-40B4-BE49-F238E27FC236}">
                <a16:creationId xmlns:a16="http://schemas.microsoft.com/office/drawing/2014/main" id="{DC1E4A2F-72F6-E3FA-0975-4626162E94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1222" y="4712831"/>
            <a:ext cx="5232303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600"/>
              <a:t>a plant grown for food, usually on a farm</a:t>
            </a:r>
          </a:p>
        </p:txBody>
      </p:sp>
      <p:sp>
        <p:nvSpPr>
          <p:cNvPr id="14" name="Rectangle 21">
            <a:extLst>
              <a:ext uri="{FF2B5EF4-FFF2-40B4-BE49-F238E27FC236}">
                <a16:creationId xmlns:a16="http://schemas.microsoft.com/office/drawing/2014/main" id="{17A3B705-4B6F-0B61-0B99-F0C92E066E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339" y="1337507"/>
            <a:ext cx="5212904" cy="1089529"/>
          </a:xfrm>
          <a:prstGeom prst="rect">
            <a:avLst/>
          </a:prstGeom>
          <a:noFill/>
          <a:ln>
            <a:noFill/>
          </a:ln>
          <a:extLst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sz="8000" b="1" smtClean="0">
                <a:solidFill>
                  <a:srgbClr val="AD4F0F"/>
                </a:solidFill>
              </a:rPr>
              <a:t>crop</a:t>
            </a:r>
            <a:r>
              <a:rPr lang="en-US" sz="7200" b="1" smtClean="0">
                <a:solidFill>
                  <a:srgbClr val="AD4F0F"/>
                </a:solidFill>
              </a:rPr>
              <a:t> </a:t>
            </a:r>
            <a:r>
              <a:rPr lang="en-US" sz="6600" b="1" smtClean="0">
                <a:solidFill>
                  <a:srgbClr val="AD4F0F"/>
                </a:solidFill>
              </a:rPr>
              <a:t>(n)</a:t>
            </a:r>
            <a:endParaRPr lang="vi-VN" sz="7200" b="1" dirty="0">
              <a:solidFill>
                <a:srgbClr val="AD4F0F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205384" y="3272879"/>
            <a:ext cx="187423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>
                <a:solidFill>
                  <a:schemeClr val="accent5">
                    <a:lumMod val="50000"/>
                  </a:schemeClr>
                </a:solidFill>
              </a:rPr>
              <a:t> /krɒp/</a:t>
            </a:r>
          </a:p>
        </p:txBody>
      </p:sp>
      <p:pic>
        <p:nvPicPr>
          <p:cNvPr id="16" name="Hình ảnh 6">
            <a:extLst>
              <a:ext uri="{FF2B5EF4-FFF2-40B4-BE49-F238E27FC236}">
                <a16:creationId xmlns:a16="http://schemas.microsoft.com/office/drawing/2014/main" id="{B7231FDB-2EAA-3CE0-1313-0A520022DF7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3" t="9456" r="9223" b="4019"/>
          <a:stretch/>
        </p:blipFill>
        <p:spPr bwMode="auto">
          <a:xfrm>
            <a:off x="6436083" y="1882271"/>
            <a:ext cx="5113150" cy="363356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crop__gb_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6422" y="33470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634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-3531" y="3531"/>
            <a:ext cx="12192000" cy="1083309"/>
            <a:chOff x="0" y="-3"/>
            <a:chExt cx="12192000" cy="1083309"/>
          </a:xfrm>
        </p:grpSpPr>
        <p:sp>
          <p:nvSpPr>
            <p:cNvPr id="21" name="Round Single Corner Rectangle 20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11" name="Rectangle 13">
            <a:extLst>
              <a:ext uri="{FF2B5EF4-FFF2-40B4-BE49-F238E27FC236}">
                <a16:creationId xmlns:a16="http://schemas.microsoft.com/office/drawing/2014/main" id="{F6BAC1F4-6BAD-5434-22E5-0C29279770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 dirty="0"/>
          </a:p>
        </p:txBody>
      </p:sp>
      <p:sp>
        <p:nvSpPr>
          <p:cNvPr id="12" name="Rectangle 20">
            <a:extLst>
              <a:ext uri="{FF2B5EF4-FFF2-40B4-BE49-F238E27FC236}">
                <a16:creationId xmlns:a16="http://schemas.microsoft.com/office/drawing/2014/main" id="{6ABF3936-29EC-E042-D7B1-E1256EC247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 dirty="0"/>
          </a:p>
        </p:txBody>
      </p:sp>
      <p:sp>
        <p:nvSpPr>
          <p:cNvPr id="30" name="Rectangle 24">
            <a:extLst>
              <a:ext uri="{FF2B5EF4-FFF2-40B4-BE49-F238E27FC236}">
                <a16:creationId xmlns:a16="http://schemas.microsoft.com/office/drawing/2014/main" id="{992A3D68-40F6-B13F-F46D-D6F0B9896C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2860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 dirty="0"/>
          </a:p>
        </p:txBody>
      </p:sp>
      <p:sp>
        <p:nvSpPr>
          <p:cNvPr id="31" name="Rectangle 25">
            <a:extLst>
              <a:ext uri="{FF2B5EF4-FFF2-40B4-BE49-F238E27FC236}">
                <a16:creationId xmlns:a16="http://schemas.microsoft.com/office/drawing/2014/main" id="{BC858E41-DDE3-AC3D-709D-5E01A76007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7432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 dirty="0"/>
          </a:p>
        </p:txBody>
      </p:sp>
      <p:sp>
        <p:nvSpPr>
          <p:cNvPr id="8" name="Rectangle 21">
            <a:extLst>
              <a:ext uri="{FF2B5EF4-FFF2-40B4-BE49-F238E27FC236}">
                <a16:creationId xmlns:a16="http://schemas.microsoft.com/office/drawing/2014/main" id="{DC1E4A2F-72F6-E3FA-0975-4626162E94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3930" y="4840361"/>
            <a:ext cx="34401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600"/>
              <a:t>extremely large</a:t>
            </a:r>
          </a:p>
        </p:txBody>
      </p:sp>
      <p:sp>
        <p:nvSpPr>
          <p:cNvPr id="14" name="Rectangle 21">
            <a:extLst>
              <a:ext uri="{FF2B5EF4-FFF2-40B4-BE49-F238E27FC236}">
                <a16:creationId xmlns:a16="http://schemas.microsoft.com/office/drawing/2014/main" id="{17A3B705-4B6F-0B61-0B99-F0C92E066E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067" y="1380341"/>
            <a:ext cx="5212904" cy="1089529"/>
          </a:xfrm>
          <a:prstGeom prst="rect">
            <a:avLst/>
          </a:prstGeom>
          <a:noFill/>
          <a:ln>
            <a:noFill/>
          </a:ln>
          <a:extLst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sz="8000" b="1" smtClean="0">
                <a:solidFill>
                  <a:srgbClr val="AD4F0F"/>
                </a:solidFill>
              </a:rPr>
              <a:t>vast</a:t>
            </a:r>
            <a:r>
              <a:rPr lang="en-US" sz="7200" b="1" smtClean="0">
                <a:solidFill>
                  <a:srgbClr val="AD4F0F"/>
                </a:solidFill>
              </a:rPr>
              <a:t> </a:t>
            </a:r>
            <a:r>
              <a:rPr lang="en-US" sz="6600" b="1" smtClean="0">
                <a:solidFill>
                  <a:srgbClr val="AD4F0F"/>
                </a:solidFill>
              </a:rPr>
              <a:t>(adj)</a:t>
            </a:r>
            <a:endParaRPr lang="vi-VN" sz="7200" b="1" dirty="0">
              <a:solidFill>
                <a:srgbClr val="AD4F0F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047123" y="3284309"/>
            <a:ext cx="187423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>
                <a:solidFill>
                  <a:schemeClr val="accent5">
                    <a:lumMod val="50000"/>
                  </a:schemeClr>
                </a:solidFill>
              </a:rPr>
              <a:t>/vɑːst/</a:t>
            </a:r>
          </a:p>
        </p:txBody>
      </p:sp>
      <p:pic>
        <p:nvPicPr>
          <p:cNvPr id="17" name="Hình ảnh 4">
            <a:extLst>
              <a:ext uri="{FF2B5EF4-FFF2-40B4-BE49-F238E27FC236}">
                <a16:creationId xmlns:a16="http://schemas.microsoft.com/office/drawing/2014/main" id="{A80CDDEA-36EA-BB50-6F69-A3781C37852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8"/>
          <a:stretch/>
        </p:blipFill>
        <p:spPr>
          <a:xfrm>
            <a:off x="5794131" y="2034350"/>
            <a:ext cx="5825942" cy="3601811"/>
          </a:xfrm>
          <a:prstGeom prst="rect">
            <a:avLst/>
          </a:prstGeom>
        </p:spPr>
      </p:pic>
      <p:pic>
        <p:nvPicPr>
          <p:cNvPr id="3" name="vast__gb_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7067" y="33642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505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-3531" y="3531"/>
            <a:ext cx="12192000" cy="1083309"/>
            <a:chOff x="0" y="-3"/>
            <a:chExt cx="12192000" cy="1083309"/>
          </a:xfrm>
        </p:grpSpPr>
        <p:sp>
          <p:nvSpPr>
            <p:cNvPr id="21" name="Round Single Corner Rectangle 20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11" name="Rectangle 13">
            <a:extLst>
              <a:ext uri="{FF2B5EF4-FFF2-40B4-BE49-F238E27FC236}">
                <a16:creationId xmlns:a16="http://schemas.microsoft.com/office/drawing/2014/main" id="{F6BAC1F4-6BAD-5434-22E5-0C29279770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 dirty="0"/>
          </a:p>
        </p:txBody>
      </p:sp>
      <p:sp>
        <p:nvSpPr>
          <p:cNvPr id="12" name="Rectangle 20">
            <a:extLst>
              <a:ext uri="{FF2B5EF4-FFF2-40B4-BE49-F238E27FC236}">
                <a16:creationId xmlns:a16="http://schemas.microsoft.com/office/drawing/2014/main" id="{6ABF3936-29EC-E042-D7B1-E1256EC247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 dirty="0"/>
          </a:p>
        </p:txBody>
      </p:sp>
      <p:sp>
        <p:nvSpPr>
          <p:cNvPr id="30" name="Rectangle 24">
            <a:extLst>
              <a:ext uri="{FF2B5EF4-FFF2-40B4-BE49-F238E27FC236}">
                <a16:creationId xmlns:a16="http://schemas.microsoft.com/office/drawing/2014/main" id="{992A3D68-40F6-B13F-F46D-D6F0B9896C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2860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 dirty="0"/>
          </a:p>
        </p:txBody>
      </p:sp>
      <p:sp>
        <p:nvSpPr>
          <p:cNvPr id="31" name="Rectangle 25">
            <a:extLst>
              <a:ext uri="{FF2B5EF4-FFF2-40B4-BE49-F238E27FC236}">
                <a16:creationId xmlns:a16="http://schemas.microsoft.com/office/drawing/2014/main" id="{BC858E41-DDE3-AC3D-709D-5E01A76007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7432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 dirty="0"/>
          </a:p>
        </p:txBody>
      </p:sp>
      <p:sp>
        <p:nvSpPr>
          <p:cNvPr id="8" name="Rectangle 21">
            <a:extLst>
              <a:ext uri="{FF2B5EF4-FFF2-40B4-BE49-F238E27FC236}">
                <a16:creationId xmlns:a16="http://schemas.microsoft.com/office/drawing/2014/main" id="{DC1E4A2F-72F6-E3FA-0975-4626162E94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8613" y="4975913"/>
            <a:ext cx="5207355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4000"/>
              <a:t>generous towards visitors and guests</a:t>
            </a:r>
          </a:p>
        </p:txBody>
      </p:sp>
      <p:sp>
        <p:nvSpPr>
          <p:cNvPr id="14" name="Rectangle 21">
            <a:extLst>
              <a:ext uri="{FF2B5EF4-FFF2-40B4-BE49-F238E27FC236}">
                <a16:creationId xmlns:a16="http://schemas.microsoft.com/office/drawing/2014/main" id="{17A3B705-4B6F-0B61-0B99-F0C92E066E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067" y="1380341"/>
            <a:ext cx="6511610" cy="1089529"/>
          </a:xfrm>
          <a:prstGeom prst="rect">
            <a:avLst/>
          </a:prstGeom>
          <a:noFill/>
          <a:ln>
            <a:noFill/>
          </a:ln>
          <a:extLst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sz="8000" b="1" smtClean="0">
                <a:solidFill>
                  <a:srgbClr val="AD4F0F"/>
                </a:solidFill>
              </a:rPr>
              <a:t>hospitable</a:t>
            </a:r>
            <a:r>
              <a:rPr lang="en-US" sz="7200" b="1" smtClean="0">
                <a:solidFill>
                  <a:srgbClr val="AD4F0F"/>
                </a:solidFill>
              </a:rPr>
              <a:t> </a:t>
            </a:r>
            <a:r>
              <a:rPr lang="en-US" sz="6600" b="1" smtClean="0">
                <a:solidFill>
                  <a:srgbClr val="AD4F0F"/>
                </a:solidFill>
              </a:rPr>
              <a:t>(adj)</a:t>
            </a:r>
            <a:endParaRPr lang="vi-VN" sz="7200" b="1" dirty="0">
              <a:solidFill>
                <a:srgbClr val="AD4F0F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53930" y="3089009"/>
            <a:ext cx="307007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smtClean="0">
                <a:solidFill>
                  <a:schemeClr val="accent5">
                    <a:lumMod val="50000"/>
                  </a:schemeClr>
                </a:solidFill>
              </a:rPr>
              <a:t>/hɒ</a:t>
            </a:r>
            <a:r>
              <a:rPr lang="en-US" sz="4400" b="1">
                <a:solidFill>
                  <a:schemeClr val="accent5">
                    <a:lumMod val="50000"/>
                  </a:schemeClr>
                </a:solidFill>
              </a:rPr>
              <a:t>ˈ</a:t>
            </a:r>
            <a:r>
              <a:rPr lang="en-US" sz="4400" b="1" smtClean="0">
                <a:solidFill>
                  <a:schemeClr val="accent5">
                    <a:lumMod val="50000"/>
                  </a:schemeClr>
                </a:solidFill>
              </a:rPr>
              <a:t>spɪtəbl/</a:t>
            </a:r>
            <a:endParaRPr lang="en-US" sz="4400" b="1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457215" y="3858450"/>
            <a:ext cx="307007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>
                <a:solidFill>
                  <a:schemeClr val="accent5">
                    <a:lumMod val="50000"/>
                  </a:schemeClr>
                </a:solidFill>
              </a:rPr>
              <a:t>/ˈhɒspɪtəbl/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09351" y="1538765"/>
            <a:ext cx="3914775" cy="4333875"/>
          </a:xfrm>
          <a:prstGeom prst="rect">
            <a:avLst/>
          </a:prstGeom>
        </p:spPr>
      </p:pic>
      <p:pic>
        <p:nvPicPr>
          <p:cNvPr id="4" name="hospitable__gb_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87067" y="3185635"/>
            <a:ext cx="609600" cy="609600"/>
          </a:xfrm>
          <a:prstGeom prst="rect">
            <a:avLst/>
          </a:prstGeom>
        </p:spPr>
      </p:pic>
      <p:pic>
        <p:nvPicPr>
          <p:cNvPr id="5" name="hospitable__gb_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87067" y="39383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582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1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09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-3531" y="3531"/>
            <a:ext cx="12192000" cy="1083309"/>
            <a:chOff x="0" y="-3"/>
            <a:chExt cx="12192000" cy="1083309"/>
          </a:xfrm>
        </p:grpSpPr>
        <p:sp>
          <p:nvSpPr>
            <p:cNvPr id="21" name="Round Single Corner Rectangle 20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11" name="Rectangle 13">
            <a:extLst>
              <a:ext uri="{FF2B5EF4-FFF2-40B4-BE49-F238E27FC236}">
                <a16:creationId xmlns:a16="http://schemas.microsoft.com/office/drawing/2014/main" id="{F6BAC1F4-6BAD-5434-22E5-0C29279770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 dirty="0"/>
          </a:p>
        </p:txBody>
      </p:sp>
      <p:sp>
        <p:nvSpPr>
          <p:cNvPr id="12" name="Rectangle 20">
            <a:extLst>
              <a:ext uri="{FF2B5EF4-FFF2-40B4-BE49-F238E27FC236}">
                <a16:creationId xmlns:a16="http://schemas.microsoft.com/office/drawing/2014/main" id="{6ABF3936-29EC-E042-D7B1-E1256EC247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 dirty="0"/>
          </a:p>
        </p:txBody>
      </p:sp>
      <p:sp>
        <p:nvSpPr>
          <p:cNvPr id="30" name="Rectangle 24">
            <a:extLst>
              <a:ext uri="{FF2B5EF4-FFF2-40B4-BE49-F238E27FC236}">
                <a16:creationId xmlns:a16="http://schemas.microsoft.com/office/drawing/2014/main" id="{992A3D68-40F6-B13F-F46D-D6F0B9896C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2860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 dirty="0"/>
          </a:p>
        </p:txBody>
      </p:sp>
      <p:sp>
        <p:nvSpPr>
          <p:cNvPr id="31" name="Rectangle 25">
            <a:extLst>
              <a:ext uri="{FF2B5EF4-FFF2-40B4-BE49-F238E27FC236}">
                <a16:creationId xmlns:a16="http://schemas.microsoft.com/office/drawing/2014/main" id="{BC858E41-DDE3-AC3D-709D-5E01A76007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7432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 dirty="0"/>
          </a:p>
        </p:txBody>
      </p:sp>
      <p:sp>
        <p:nvSpPr>
          <p:cNvPr id="8" name="Rectangle 21">
            <a:extLst>
              <a:ext uri="{FF2B5EF4-FFF2-40B4-BE49-F238E27FC236}">
                <a16:creationId xmlns:a16="http://schemas.microsoft.com/office/drawing/2014/main" id="{DC1E4A2F-72F6-E3FA-0975-4626162E94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1510" y="4879242"/>
            <a:ext cx="520735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4000"/>
              <a:t> attractive, beautiful</a:t>
            </a:r>
          </a:p>
        </p:txBody>
      </p:sp>
      <p:sp>
        <p:nvSpPr>
          <p:cNvPr id="14" name="Rectangle 21">
            <a:extLst>
              <a:ext uri="{FF2B5EF4-FFF2-40B4-BE49-F238E27FC236}">
                <a16:creationId xmlns:a16="http://schemas.microsoft.com/office/drawing/2014/main" id="{17A3B705-4B6F-0B61-0B99-F0C92E066E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8977" y="1393213"/>
            <a:ext cx="7742533" cy="1089529"/>
          </a:xfrm>
          <a:prstGeom prst="rect">
            <a:avLst/>
          </a:prstGeom>
          <a:noFill/>
          <a:ln>
            <a:noFill/>
          </a:ln>
          <a:extLst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sz="8000" b="1" smtClean="0">
                <a:solidFill>
                  <a:srgbClr val="AD4F0F"/>
                </a:solidFill>
              </a:rPr>
              <a:t>picturesque</a:t>
            </a:r>
            <a:r>
              <a:rPr lang="en-US" sz="7200" b="1" smtClean="0">
                <a:solidFill>
                  <a:srgbClr val="AD4F0F"/>
                </a:solidFill>
              </a:rPr>
              <a:t> </a:t>
            </a:r>
            <a:r>
              <a:rPr lang="en-US" sz="6600" b="1" smtClean="0">
                <a:solidFill>
                  <a:srgbClr val="AD4F0F"/>
                </a:solidFill>
              </a:rPr>
              <a:t>(adj)</a:t>
            </a:r>
            <a:endParaRPr lang="vi-VN" sz="7200" b="1" dirty="0">
              <a:solidFill>
                <a:srgbClr val="AD4F0F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59698" y="3320981"/>
            <a:ext cx="333989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>
                <a:solidFill>
                  <a:schemeClr val="accent5">
                    <a:lumMod val="50000"/>
                  </a:schemeClr>
                </a:solidFill>
              </a:rPr>
              <a:t>/ˌpɪktʃəˈresk/</a:t>
            </a:r>
          </a:p>
        </p:txBody>
      </p:sp>
      <p:pic>
        <p:nvPicPr>
          <p:cNvPr id="17" name="Hình ảnh 1">
            <a:extLst>
              <a:ext uri="{FF2B5EF4-FFF2-40B4-BE49-F238E27FC236}">
                <a16:creationId xmlns:a16="http://schemas.microsoft.com/office/drawing/2014/main" id="{B8C2DA35-45B6-B401-3CE1-5BF8408332A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5022" y="2743200"/>
            <a:ext cx="4722707" cy="3543300"/>
          </a:xfrm>
          <a:prstGeom prst="rect">
            <a:avLst/>
          </a:prstGeom>
        </p:spPr>
      </p:pic>
      <p:pic>
        <p:nvPicPr>
          <p:cNvPr id="4" name="picturesque__gb_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1910" y="340090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281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2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4383</TotalTime>
  <Words>674</Words>
  <Application>Microsoft Office PowerPoint</Application>
  <PresentationFormat>Widescreen</PresentationFormat>
  <Paragraphs>147</Paragraphs>
  <Slides>19</Slides>
  <Notes>16</Notes>
  <HiddenSlides>0</HiddenSlides>
  <MMClips>17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Arial</vt:lpstr>
      <vt:lpstr>Calibri</vt:lpstr>
      <vt:lpstr>Calibri Light</vt:lpstr>
      <vt:lpstr>Myriad Pro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ADMIN</cp:lastModifiedBy>
  <cp:revision>231</cp:revision>
  <dcterms:created xsi:type="dcterms:W3CDTF">2020-12-09T02:04:09Z</dcterms:created>
  <dcterms:modified xsi:type="dcterms:W3CDTF">2023-07-15T14:29:52Z</dcterms:modified>
</cp:coreProperties>
</file>