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7" r:id="rId2"/>
    <p:sldId id="358" r:id="rId3"/>
    <p:sldId id="360" r:id="rId4"/>
    <p:sldId id="256" r:id="rId5"/>
    <p:sldId id="316" r:id="rId6"/>
    <p:sldId id="347" r:id="rId7"/>
    <p:sldId id="348" r:id="rId8"/>
    <p:sldId id="349" r:id="rId9"/>
    <p:sldId id="361" r:id="rId10"/>
    <p:sldId id="283" r:id="rId11"/>
    <p:sldId id="362" r:id="rId12"/>
    <p:sldId id="276" r:id="rId13"/>
    <p:sldId id="298" r:id="rId14"/>
    <p:sldId id="356" r:id="rId15"/>
    <p:sldId id="327" r:id="rId16"/>
    <p:sldId id="370" r:id="rId17"/>
    <p:sldId id="363" r:id="rId18"/>
    <p:sldId id="377" r:id="rId19"/>
    <p:sldId id="378" r:id="rId20"/>
    <p:sldId id="380" r:id="rId21"/>
    <p:sldId id="379" r:id="rId22"/>
    <p:sldId id="381" r:id="rId23"/>
    <p:sldId id="376" r:id="rId24"/>
    <p:sldId id="352" r:id="rId25"/>
    <p:sldId id="313" r:id="rId26"/>
    <p:sldId id="365" r:id="rId27"/>
    <p:sldId id="366" r:id="rId28"/>
    <p:sldId id="367" r:id="rId29"/>
    <p:sldId id="368" r:id="rId30"/>
    <p:sldId id="369" r:id="rId31"/>
    <p:sldId id="314" r:id="rId32"/>
    <p:sldId id="33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B0F0"/>
    <a:srgbClr val="F26649"/>
    <a:srgbClr val="7192A9"/>
    <a:srgbClr val="EF4B66"/>
    <a:srgbClr val="FBCDCD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3385" autoAdjust="0"/>
  </p:normalViewPr>
  <p:slideViewPr>
    <p:cSldViewPr snapToGrid="0" showGuides="1">
      <p:cViewPr varScale="1">
        <p:scale>
          <a:sx n="77" d="100"/>
          <a:sy n="77" d="100"/>
        </p:scale>
        <p:origin x="110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5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813132" y="5435503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2718"/>
              </p:ext>
            </p:extLst>
          </p:nvPr>
        </p:nvGraphicFramePr>
        <p:xfrm>
          <a:off x="898574" y="1095058"/>
          <a:ext cx="11107895" cy="419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5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 harvest (v)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thu </a:t>
                      </a:r>
                      <a:r>
                        <a:rPr lang="en-US" sz="3200" dirty="0" err="1">
                          <a:effectLst/>
                        </a:rPr>
                        <a:t>hoạch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89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 combine harvester (n)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kəmˈbaɪn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hɑːvɪstər/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máy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gặt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đập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liên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hợp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3. herd (v)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hɜːd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chăn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53886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4. paddy field (n)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pædi </a:t>
                      </a:r>
                      <a:r>
                        <a:rPr lang="en-US" sz="3200" dirty="0">
                          <a:effectLst/>
                        </a:rPr>
                        <a:t>ˌ</a:t>
                      </a:r>
                      <a:r>
                        <a:rPr lang="en-US" sz="3200" dirty="0" err="1">
                          <a:effectLst/>
                        </a:rPr>
                        <a:t>fiːld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đồng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lúa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7186"/>
                  </a:ext>
                </a:extLst>
              </a:tr>
            </a:tbl>
          </a:graphicData>
        </a:graphic>
      </p:graphicFrame>
      <p:pic>
        <p:nvPicPr>
          <p:cNvPr id="8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1907900"/>
            <a:ext cx="609600" cy="609600"/>
          </a:xfrm>
          <a:prstGeom prst="rect">
            <a:avLst/>
          </a:prstGeom>
        </p:spPr>
      </p:pic>
      <p:pic>
        <p:nvPicPr>
          <p:cNvPr id="12" name="combine harvester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2676299"/>
            <a:ext cx="609600" cy="609600"/>
          </a:xfrm>
          <a:prstGeom prst="rect">
            <a:avLst/>
          </a:prstGeom>
        </p:spPr>
      </p:pic>
      <p:pic>
        <p:nvPicPr>
          <p:cNvPr id="13" name="herd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3404821"/>
            <a:ext cx="609600" cy="609600"/>
          </a:xfrm>
          <a:prstGeom prst="rect">
            <a:avLst/>
          </a:prstGeom>
        </p:spPr>
      </p:pic>
      <p:pic>
        <p:nvPicPr>
          <p:cNvPr id="14" name="paddy field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413334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2281" y="1649896"/>
            <a:ext cx="1183224" cy="3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0993" y="3094383"/>
            <a:ext cx="1696745" cy="324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2212" y="3488634"/>
            <a:ext cx="563684" cy="258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4220" y="4194314"/>
            <a:ext cx="639884" cy="298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7738" y="5314101"/>
            <a:ext cx="1586482" cy="341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401" y="5655367"/>
            <a:ext cx="1383677" cy="318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9143" y="217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78" y="231495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48" y="103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510296" y="1473474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491438" y="4364007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67799" y="881412"/>
            <a:ext cx="867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How does Mai feel about her summer holiday?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likes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doesn’t like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thought it was </a:t>
            </a:r>
            <a:r>
              <a:rPr lang="en-US" sz="3200" dirty="0" smtClean="0"/>
              <a:t>fine.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Where did she stay during her summer holiday?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friend’s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uncle’s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C.</a:t>
            </a:r>
            <a:r>
              <a:rPr lang="en-US" sz="3200" dirty="0" smtClean="0"/>
              <a:t> </a:t>
            </a:r>
            <a:r>
              <a:rPr lang="en-US" sz="3200" dirty="0"/>
              <a:t>At her grandparents’ house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1850" y="998562"/>
            <a:ext cx="1021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 smtClean="0"/>
              <a:t> </a:t>
            </a:r>
            <a:r>
              <a:rPr lang="en-US" sz="3200"/>
              <a:t>During harvest time, people harvest rice by ______.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themselves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truck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combine harvester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Mai thinks people in the </a:t>
            </a:r>
            <a:r>
              <a:rPr lang="en-US" sz="3200" smtClean="0"/>
              <a:t>countryside lead </a:t>
            </a:r>
            <a:r>
              <a:rPr lang="en-US" sz="3200"/>
              <a:t>______.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 healthy life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an exciting life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</a:t>
            </a:r>
            <a:r>
              <a:rPr lang="en-US" sz="3200"/>
              <a:t>an interesting life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01151" y="259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886" y="273933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156" y="1457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32549" y="2541317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49307" y="4009711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82098" y="792386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464815" y="803221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723383" y="82278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006101" y="804873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113854" y="803221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426765" y="6192078"/>
            <a:ext cx="1282148" cy="66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863600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533400"/>
            <a:ext cx="5413717" cy="5334000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2921000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048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673283" y="175114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0493" y="137222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3" name="Heptagon 12">
            <a:hlinkClick r:id="rId3" action="ppaction://hlinksldjump"/>
          </p:cNvPr>
          <p:cNvSpPr/>
          <p:nvPr/>
        </p:nvSpPr>
        <p:spPr>
          <a:xfrm>
            <a:off x="9644463" y="210709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>
            <a:hlinkClick r:id="rId4" action="ppaction://hlinksldjump"/>
          </p:cNvPr>
          <p:cNvSpPr/>
          <p:nvPr/>
        </p:nvSpPr>
        <p:spPr>
          <a:xfrm>
            <a:off x="8594035" y="210709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ptagon 15">
            <a:hlinkClick r:id="rId5" action="ppaction://hlinksldjump"/>
          </p:cNvPr>
          <p:cNvSpPr/>
          <p:nvPr/>
        </p:nvSpPr>
        <p:spPr>
          <a:xfrm>
            <a:off x="9644463" y="301017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ptagon 16">
            <a:hlinkClick r:id="rId6" action="ppaction://hlinksldjump"/>
          </p:cNvPr>
          <p:cNvSpPr/>
          <p:nvPr/>
        </p:nvSpPr>
        <p:spPr>
          <a:xfrm>
            <a:off x="8594035" y="301017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Heptagon 17">
            <a:hlinkClick r:id="rId7" action="ppaction://hlinksldjump"/>
          </p:cNvPr>
          <p:cNvSpPr/>
          <p:nvPr/>
        </p:nvSpPr>
        <p:spPr>
          <a:xfrm>
            <a:off x="9644463" y="391325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eptagon 18">
            <a:hlinkClick r:id="rId8" action="ppaction://hlinksldjump"/>
          </p:cNvPr>
          <p:cNvSpPr/>
          <p:nvPr/>
        </p:nvSpPr>
        <p:spPr>
          <a:xfrm>
            <a:off x="8594035" y="391325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11062252" y="6420678"/>
            <a:ext cx="715618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/>
              <a:t>It </a:t>
            </a:r>
            <a:r>
              <a:rPr lang="en-US" sz="3600" dirty="0"/>
              <a:t>took them an hour to </a:t>
            </a:r>
            <a:r>
              <a:rPr lang="en-US" sz="3600" dirty="0" smtClean="0"/>
              <a:t>__________ </a:t>
            </a:r>
            <a:r>
              <a:rPr lang="en-US" sz="3600" dirty="0"/>
              <a:t>all the goods 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onto </a:t>
            </a:r>
            <a:r>
              <a:rPr lang="en-US" sz="3600" dirty="0"/>
              <a:t>the truck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5677 0.1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2. Nowadays, people in my village use a </a:t>
            </a:r>
            <a:r>
              <a:rPr lang="en-US" sz="3200" dirty="0" smtClean="0"/>
              <a:t>______________</a:t>
            </a:r>
            <a:r>
              <a:rPr lang="en-US" sz="3200" dirty="0"/>
              <a:t>__</a:t>
            </a:r>
            <a:r>
              <a:rPr lang="en-US" sz="3200" dirty="0" smtClean="0"/>
              <a:t> </a:t>
            </a:r>
            <a:r>
              <a:rPr lang="en-US" sz="3200" dirty="0"/>
              <a:t>to harvest their rice and separate the grains from the rest of the plant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9075 0.1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Today it is my turn to __________ the cows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8581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" y="0"/>
            <a:ext cx="12041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WARM UP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91225" y="1059136"/>
            <a:ext cx="2407216" cy="1490502"/>
            <a:chOff x="4702504" y="3861255"/>
            <a:chExt cx="4215835" cy="2873080"/>
          </a:xfrm>
        </p:grpSpPr>
        <p:pic>
          <p:nvPicPr>
            <p:cNvPr id="6" name="Picture 5" descr="https://encrypted-tbn3.gstatic.com/images?q=tbn:ANd9GcQrve8yu7MrjG3DnlPJkUJZMwsAj4srmnJ961uoN13Dtjfr5jdu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5"/>
            <a:stretch/>
          </p:blipFill>
          <p:spPr bwMode="auto">
            <a:xfrm>
              <a:off x="4702504" y="3861255"/>
              <a:ext cx="3552129" cy="2873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49127" y="4099924"/>
              <a:ext cx="669212" cy="111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96040" y="3211141"/>
            <a:ext cx="2452717" cy="1397282"/>
            <a:chOff x="8119113" y="4075469"/>
            <a:chExt cx="3957673" cy="1764426"/>
          </a:xfrm>
        </p:grpSpPr>
        <p:pic>
          <p:nvPicPr>
            <p:cNvPr id="5" name="Picture 2" descr="http://aglobalkitchen.com/wp-content/uploads/2014/09/AGKGreenRice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9113" y="4075469"/>
              <a:ext cx="3343701" cy="17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07067" y="4397546"/>
              <a:ext cx="569719" cy="6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96040" y="5088144"/>
            <a:ext cx="2675165" cy="1281980"/>
            <a:chOff x="344898" y="4357703"/>
            <a:chExt cx="2426873" cy="1660558"/>
          </a:xfrm>
        </p:grpSpPr>
        <p:pic>
          <p:nvPicPr>
            <p:cNvPr id="9" name="Picture 8" descr="https://encrypted-tbn1.gstatic.com/images?q=tbn:ANd9GcTc9WcFMFlMrfWlnaYGlMcjqeN13ITdHX6J6Pp3s70muRX9NYmH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8" y="4357703"/>
              <a:ext cx="1914475" cy="1660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321394" y="4807360"/>
              <a:ext cx="450377" cy="66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6113" y="1035227"/>
            <a:ext cx="2597257" cy="1430852"/>
            <a:chOff x="8802184" y="4856239"/>
            <a:chExt cx="2220854" cy="1430852"/>
          </a:xfrm>
        </p:grpSpPr>
        <p:pic>
          <p:nvPicPr>
            <p:cNvPr id="7" name="Picture 6" descr="http://www.saigon-gpdaily.com.vn/dataimages/original/2013/03/images222510_rice%20farming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142" y="4955439"/>
              <a:ext cx="1818896" cy="1331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8802184" y="4856239"/>
              <a:ext cx="44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898" y="2966470"/>
            <a:ext cx="2245226" cy="1686623"/>
            <a:chOff x="9037505" y="257161"/>
            <a:chExt cx="2866259" cy="2688306"/>
          </a:xfrm>
        </p:grpSpPr>
        <p:pic>
          <p:nvPicPr>
            <p:cNvPr id="10" name="Picture 9" descr="https://encrypted-tbn3.gstatic.com/images?q=tbn:ANd9GcQYLroJInP_vCHYrtf7wt-3nJpz8X4yP5IplZZxDfWOu_3ICPnsOA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57"/>
            <a:stretch/>
          </p:blipFill>
          <p:spPr bwMode="auto">
            <a:xfrm>
              <a:off x="9642888" y="257161"/>
              <a:ext cx="2260876" cy="26883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037505" y="405844"/>
              <a:ext cx="680831" cy="103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188" y="4922198"/>
            <a:ext cx="2290936" cy="1480474"/>
            <a:chOff x="6079155" y="4986888"/>
            <a:chExt cx="2290936" cy="1542490"/>
          </a:xfrm>
        </p:grpSpPr>
        <p:pic>
          <p:nvPicPr>
            <p:cNvPr id="8" name="Picture 7" descr="http://thumbs.dreamstime.com/z/herding-buffalo-farmer-was-boyolali-central-java-indonesia-41138254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23"/>
            <a:stretch/>
          </p:blipFill>
          <p:spPr bwMode="auto">
            <a:xfrm>
              <a:off x="6493596" y="5038605"/>
              <a:ext cx="1876495" cy="14907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079155" y="4986888"/>
              <a:ext cx="414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76798" y="228802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798" y="2902942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6798" y="3436504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6798" y="4052527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6798" y="4621130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264" y="5186051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" y="511501"/>
            <a:ext cx="879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Match the activities with the pictures. 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518" y="455436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518" y="2412515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6989" y="6334780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09641" y="263386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1637" y="4555562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1637" y="631845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4. A place in which people grow rice is called a </a:t>
            </a:r>
            <a:r>
              <a:rPr lang="en-US" sz="3600" dirty="0" smtClean="0"/>
              <a:t>____________.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4557 1.11111E-6 C 0.50039 1.11111E-6 0.69127 0.03241 0.69127 0.0588 L 0.69127 0.11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5</a:t>
            </a:r>
            <a:r>
              <a:rPr lang="en-US" sz="3600" dirty="0" smtClean="0"/>
              <a:t>. A busy time when people cut and gather their crops is called </a:t>
            </a:r>
            <a:r>
              <a:rPr lang="en-US" sz="3600" dirty="0"/>
              <a:t>_____________.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30521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626707" y="1704117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6. In the countryside , the air is very  ___________.</a:t>
            </a:r>
            <a:endParaRPr lang="vi-VN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29313" y="108841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372274" y="108841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623668" y="1088414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193388" y="1101605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8315277" y="1101605"/>
            <a:ext cx="14301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fresh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4596 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145576" y="4121995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4061163" y="338566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9583618" y="4758679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4531258" y="1513621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6180953" y="2184760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764" y="6084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628948"/>
            <a:ext cx="10814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activities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people living in the countryside often do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54" y="505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A3A7BD3-7279-856C-743D-E02A15823F32}"/>
              </a:ext>
            </a:extLst>
          </p:cNvPr>
          <p:cNvSpPr/>
          <p:nvPr/>
        </p:nvSpPr>
        <p:spPr>
          <a:xfrm>
            <a:off x="116878" y="1207668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1. unloading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7D59C92-9444-09DA-5937-A18DF03E68A2}"/>
              </a:ext>
            </a:extLst>
          </p:cNvPr>
          <p:cNvSpPr/>
          <p:nvPr/>
        </p:nvSpPr>
        <p:spPr>
          <a:xfrm>
            <a:off x="4504883" y="1187198"/>
            <a:ext cx="299559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2. ploughing fields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60BF277-D50F-252C-91EE-615E7A553E3F}"/>
              </a:ext>
            </a:extLst>
          </p:cNvPr>
          <p:cNvSpPr/>
          <p:nvPr/>
        </p:nvSpPr>
        <p:spPr>
          <a:xfrm>
            <a:off x="8892888" y="1134926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3. milking cows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793053-2174-F55F-E122-BC5736C1BB61}"/>
              </a:ext>
            </a:extLst>
          </p:cNvPr>
          <p:cNvSpPr/>
          <p:nvPr/>
        </p:nvSpPr>
        <p:spPr>
          <a:xfrm>
            <a:off x="116878" y="1620432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4. feeding pigs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ADF222E-67A0-CAF9-5942-4889D3FE3C3B}"/>
              </a:ext>
            </a:extLst>
          </p:cNvPr>
          <p:cNvSpPr/>
          <p:nvPr/>
        </p:nvSpPr>
        <p:spPr>
          <a:xfrm>
            <a:off x="4504882" y="160849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5. catching fish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235764" y="2289769"/>
            <a:ext cx="2707738" cy="1496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19" y="2289769"/>
            <a:ext cx="3114892" cy="1572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50" y="2189481"/>
            <a:ext cx="2835091" cy="1696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22" y="4220385"/>
            <a:ext cx="2622948" cy="1657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719" y="4220385"/>
            <a:ext cx="2932137" cy="1648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350" y="4220385"/>
            <a:ext cx="2768038" cy="173086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1EE922B-124B-B297-5007-6770C4B647C0}"/>
              </a:ext>
            </a:extLst>
          </p:cNvPr>
          <p:cNvSpPr/>
          <p:nvPr/>
        </p:nvSpPr>
        <p:spPr>
          <a:xfrm>
            <a:off x="8892888" y="153544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6. drying rice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7.40741E-7 L 0.000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5534 0.3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0092 L -0.01705 0.6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00556 L 0.36667 0.6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847 0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01158 L -0.01419 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DC11619-DEAC-44EE-56EC-B710570FB8B9}"/>
              </a:ext>
            </a:extLst>
          </p:cNvPr>
          <p:cNvSpPr txBox="1"/>
          <p:nvPr/>
        </p:nvSpPr>
        <p:spPr>
          <a:xfrm>
            <a:off x="906574" y="4607172"/>
            <a:ext cx="6995187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ChronicaProMediumIt"/>
              </a:rPr>
              <a:t>Example:</a:t>
            </a:r>
            <a:endParaRPr lang="en-US" sz="3200" b="0" i="1" dirty="0" smtClean="0">
              <a:solidFill>
                <a:srgbClr val="C00000"/>
              </a:solidFill>
              <a:effectLst/>
              <a:latin typeface="ChronicaProMediumIt"/>
            </a:endParaRPr>
          </a:p>
          <a:p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MediumI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What are they doing in picture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ChronicaPro-Bold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They’re ploughing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fields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3846" r="2595"/>
          <a:stretch/>
        </p:blipFill>
        <p:spPr>
          <a:xfrm>
            <a:off x="2992824" y="1505567"/>
            <a:ext cx="4093776" cy="2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68" y="1674963"/>
            <a:ext cx="5413523" cy="336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598" y="5709239"/>
            <a:ext cx="46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70C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catching fish.</a:t>
            </a:r>
          </a:p>
        </p:txBody>
      </p:sp>
    </p:spTree>
    <p:extLst>
      <p:ext uri="{BB962C8B-B14F-4D97-AF65-F5344CB8AC3E}">
        <p14:creationId xmlns:p14="http://schemas.microsoft.com/office/powerpoint/2010/main" val="374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>
                <a:solidFill>
                  <a:srgbClr val="00B0F0"/>
                </a:solidFill>
                <a:latin typeface="OpenSans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377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drying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03" y="1610139"/>
            <a:ext cx="5279595" cy="30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 smtClean="0">
                <a:solidFill>
                  <a:srgbClr val="00B0F0"/>
                </a:solidFill>
                <a:latin typeface="OpenSans"/>
              </a:rPr>
              <a:t>d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923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unloading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555" y="1512003"/>
            <a:ext cx="5103950" cy="3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515" y="1569531"/>
            <a:ext cx="4522304" cy="2938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feeding pigs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098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DF1AF6F-1E3B-4A3F-B661-3B8695FE66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387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- Unit 2 -</a:t>
            </a:r>
            <a:b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in the countryside</a:t>
            </a:r>
            <a:endParaRPr lang="en-US" sz="6000" b="1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170" y="1531881"/>
            <a:ext cx="5496338" cy="34488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milking cows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9112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89230"/>
            <a:ext cx="1678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34429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098607"/>
            <a:ext cx="72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</a:t>
            </a:r>
            <a:r>
              <a:rPr lang="en-US" sz="3200" smtClean="0"/>
              <a:t>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03735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topic of </a:t>
            </a:r>
            <a:r>
              <a:rPr lang="en-US" sz="3200"/>
              <a:t>the </a:t>
            </a:r>
            <a:r>
              <a:rPr lang="en-US" sz="3200" smtClean="0"/>
              <a:t>unit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3375586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use </a:t>
            </a:r>
            <a:r>
              <a:rPr lang="en-US" sz="3200" dirty="0"/>
              <a:t>lexical items related to life in </a:t>
            </a:r>
            <a:r>
              <a:rPr lang="en-US" sz="3200"/>
              <a:t>the </a:t>
            </a:r>
            <a:r>
              <a:rPr lang="en-US" sz="3200" smtClean="0"/>
              <a:t>countryside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499" y="4047437"/>
            <a:ext cx="110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756" y="505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0010" y="4641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15" y="368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15" y="1337924"/>
            <a:ext cx="814985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</a:t>
            </a:r>
            <a:r>
              <a:rPr lang="en-US" sz="320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Start preparing for the Project of the </a:t>
            </a:r>
            <a:r>
              <a:rPr lang="en-US" sz="3200" smtClean="0"/>
              <a:t>unit.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0" y="2131020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7061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01910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26649"/>
                </a:solidFill>
              </a:rPr>
              <a:t>Last summer holiday</a:t>
            </a:r>
            <a:endParaRPr lang="en-US" sz="3200" b="1" dirty="0">
              <a:solidFill>
                <a:srgbClr val="F26649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2BAC378-638E-F802-2130-A10A6DD8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9" y="3181946"/>
            <a:ext cx="4031888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2728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harvest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130" y="52335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49299" y="3651232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330" y="376193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60" y="1454583"/>
            <a:ext cx="4343399" cy="30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200069" y="1092303"/>
            <a:ext cx="113112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combine harvester </a:t>
            </a:r>
            <a:r>
              <a:rPr lang="en-US" sz="60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860" y="3968532"/>
            <a:ext cx="559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 smtClean="0"/>
              <a:t>gặt</a:t>
            </a:r>
            <a:r>
              <a:rPr lang="en-US" sz="4800" dirty="0" smtClean="0"/>
              <a:t> </a:t>
            </a:r>
            <a:r>
              <a:rPr lang="en-US" sz="4800" dirty="0" err="1" smtClean="0"/>
              <a:t>đập</a:t>
            </a:r>
            <a:r>
              <a:rPr lang="en-US" sz="4800" dirty="0" smtClean="0"/>
              <a:t> </a:t>
            </a:r>
            <a:r>
              <a:rPr lang="en-US" sz="4800" dirty="0" err="1" smtClean="0"/>
              <a:t>liên</a:t>
            </a:r>
            <a:r>
              <a:rPr lang="en-US" sz="4800" dirty="0" smtClean="0"/>
              <a:t> </a:t>
            </a:r>
            <a:r>
              <a:rPr lang="en-US" sz="4800" dirty="0" err="1" smtClean="0"/>
              <a:t>hợp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1984" y="2658054"/>
            <a:ext cx="5926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kəmˈbaɪn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hɑːvɪstər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mbine harvest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261" y="276875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93" y="3187380"/>
            <a:ext cx="5009784" cy="32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0942" y="177660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herd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678" y="480975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chăn (gia súc)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9161" y="3545123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hɜːd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e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062" y="365582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44" y="1520686"/>
            <a:ext cx="4214582" cy="30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406" y="1343139"/>
            <a:ext cx="62191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paddy field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091" y="511045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cánh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r>
              <a:rPr lang="en-US" sz="4800" dirty="0"/>
              <a:t> </a:t>
            </a:r>
            <a:r>
              <a:rPr lang="en-US" sz="4800" dirty="0" err="1"/>
              <a:t>lúa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302" y="3398072"/>
            <a:ext cx="3496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pædi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addy fiel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0" y="35087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592" y="1671859"/>
            <a:ext cx="5320149" cy="35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507"/>
          <a:stretch/>
        </p:blipFill>
        <p:spPr>
          <a:xfrm>
            <a:off x="7026965" y="1012860"/>
            <a:ext cx="4779479" cy="378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29" y="1834599"/>
            <a:ext cx="39590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(v)	</a:t>
            </a: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378" y="4054968"/>
            <a:ext cx="417293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ad">
            <a:hlinkClick r:id="" action="ppaction://media"/>
            <a:extLst>
              <a:ext uri="{FF2B5EF4-FFF2-40B4-BE49-F238E27FC236}">
                <a16:creationId xmlns:a16="http://schemas.microsoft.com/office/drawing/2014/main" id="{17B2F696-53CF-4CFE-B36E-5E63AFEA8BD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7" y="2674829"/>
            <a:ext cx="4953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205" y="1870215"/>
            <a:ext cx="37353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unload 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3839</TotalTime>
  <Words>1450</Words>
  <Application>Microsoft Office PowerPoint</Application>
  <PresentationFormat>Widescreen</PresentationFormat>
  <Paragraphs>276</Paragraphs>
  <Slides>33</Slides>
  <Notes>26</Notes>
  <HiddenSlides>0</HiddenSlides>
  <MMClips>11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.VnArabia</vt:lpstr>
      <vt:lpstr>Arial</vt:lpstr>
      <vt:lpstr>Berlin Sans FB</vt:lpstr>
      <vt:lpstr>Calibri</vt:lpstr>
      <vt:lpstr>Calibri Light</vt:lpstr>
      <vt:lpstr>Cambria</vt:lpstr>
      <vt:lpstr>ChronicaPro-Bold</vt:lpstr>
      <vt:lpstr>ChronicaPro-Book</vt:lpstr>
      <vt:lpstr>ChronicaProMediumIt</vt:lpstr>
      <vt:lpstr>Comic Sans MS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237</cp:revision>
  <dcterms:created xsi:type="dcterms:W3CDTF">2020-12-09T02:04:09Z</dcterms:created>
  <dcterms:modified xsi:type="dcterms:W3CDTF">2023-07-15T13:56:14Z</dcterms:modified>
</cp:coreProperties>
</file>