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8" r:id="rId2"/>
    <p:sldId id="258" r:id="rId3"/>
    <p:sldId id="256" r:id="rId4"/>
    <p:sldId id="257" r:id="rId5"/>
    <p:sldId id="261" r:id="rId6"/>
    <p:sldId id="270" r:id="rId7"/>
    <p:sldId id="271" r:id="rId8"/>
    <p:sldId id="272" r:id="rId9"/>
    <p:sldId id="273" r:id="rId10"/>
    <p:sldId id="274" r:id="rId11"/>
    <p:sldId id="275" r:id="rId12"/>
    <p:sldId id="276" r:id="rId13"/>
    <p:sldId id="277" r:id="rId14"/>
    <p:sldId id="278" r:id="rId15"/>
    <p:sldId id="279" r:id="rId16"/>
    <p:sldId id="262" r:id="rId17"/>
    <p:sldId id="280" r:id="rId18"/>
    <p:sldId id="281" r:id="rId19"/>
    <p:sldId id="265" r:id="rId20"/>
    <p:sldId id="267" r:id="rId21"/>
    <p:sldId id="269" r:id="rId22"/>
  </p:sldIdLst>
  <p:sldSz cx="18288000" cy="10287000"/>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61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4.svg"/><Relationship Id="rId3" Type="http://schemas.openxmlformats.org/officeDocument/2006/relationships/image" Target="../media/image96.svg"/><Relationship Id="rId7" Type="http://schemas.openxmlformats.org/officeDocument/2006/relationships/image" Target="../media/image98.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2.svg"/><Relationship Id="rId5" Type="http://schemas.openxmlformats.org/officeDocument/2006/relationships/image" Target="../media/image76.svg"/><Relationship Id="rId15" Type="http://schemas.openxmlformats.org/officeDocument/2006/relationships/image" Target="../media/image106.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0.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7" Type="http://schemas.openxmlformats.org/officeDocument/2006/relationships/image" Target="../media/image80.sv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8.svg"/><Relationship Id="rId9" Type="http://schemas.openxmlformats.org/officeDocument/2006/relationships/image" Target="../media/image62.sv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58.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42" Type="http://schemas.openxmlformats.org/officeDocument/2006/relationships/image" Target="../media/image112.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58.svg"/><Relationship Id="rId10"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62.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70.svg"/><Relationship Id="rId3" Type="http://schemas.openxmlformats.org/officeDocument/2006/relationships/image" Target="../media/image78.svg"/><Relationship Id="rId7" Type="http://schemas.openxmlformats.org/officeDocument/2006/relationships/image" Target="../media/image86.svg"/><Relationship Id="rId12" Type="http://schemas.openxmlformats.org/officeDocument/2006/relationships/image" Target="../media/image36.png"/><Relationship Id="rId17" Type="http://schemas.openxmlformats.org/officeDocument/2006/relationships/image" Target="../media/image74.svg"/><Relationship Id="rId2" Type="http://schemas.openxmlformats.org/officeDocument/2006/relationships/image" Target="../media/image33.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4.svg"/><Relationship Id="rId5" Type="http://schemas.openxmlformats.org/officeDocument/2006/relationships/image" Target="../media/image76.svg"/><Relationship Id="rId15" Type="http://schemas.openxmlformats.org/officeDocument/2006/relationships/image" Target="../media/image72.sv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88.sv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13" Type="http://schemas.openxmlformats.org/officeDocument/2006/relationships/image" Target="../media/image30.svg"/><Relationship Id="rId3" Type="http://schemas.openxmlformats.org/officeDocument/2006/relationships/image" Target="../media/image2.svg"/><Relationship Id="rId7" Type="http://schemas.openxmlformats.org/officeDocument/2006/relationships/image" Target="../media/image34.svg"/><Relationship Id="rId2" Type="http://schemas.openxmlformats.org/officeDocument/2006/relationships/image" Target="../media/image8.png"/><Relationship Id="rId16" Type="http://schemas.openxmlformats.org/officeDocument/2006/relationships/image" Target="../media/image12.png"/><Relationship Id="rId1" Type="http://schemas.openxmlformats.org/officeDocument/2006/relationships/slideLayout" Target="../slideLayouts/slideLayout7.xml"/><Relationship Id="rId11" Type="http://schemas.openxmlformats.org/officeDocument/2006/relationships/image" Target="../media/image54.svg"/><Relationship Id="rId15" Type="http://schemas.openxmlformats.org/officeDocument/2006/relationships/image" Target="../media/image11.png"/><Relationship Id="rId4" Type="http://schemas.openxmlformats.org/officeDocument/2006/relationships/image" Target="../media/image9.png"/><Relationship Id="rId14" Type="http://schemas.openxmlformats.org/officeDocument/2006/relationships/image" Target="../media/image10.png"/><Relationship Id="rId9" Type="http://schemas.openxmlformats.org/officeDocument/2006/relationships/image" Target="../media/image52.svg"/></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8.svg"/><Relationship Id="rId7" Type="http://schemas.openxmlformats.org/officeDocument/2006/relationships/image" Target="../media/image88.sv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4.svg"/><Relationship Id="rId5" Type="http://schemas.openxmlformats.org/officeDocument/2006/relationships/image" Target="../media/image94.sv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4.svg"/><Relationship Id="rId3" Type="http://schemas.openxmlformats.org/officeDocument/2006/relationships/image" Target="../media/image96.svg"/><Relationship Id="rId7" Type="http://schemas.openxmlformats.org/officeDocument/2006/relationships/image" Target="../media/image98.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2.svg"/><Relationship Id="rId5" Type="http://schemas.openxmlformats.org/officeDocument/2006/relationships/image" Target="../media/image76.svg"/><Relationship Id="rId15" Type="http://schemas.openxmlformats.org/officeDocument/2006/relationships/image" Target="../media/image106.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00.svg"/><Relationship Id="rId1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8.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7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20.png"/><Relationship Id="rId9" Type="http://schemas.openxmlformats.org/officeDocument/2006/relationships/image" Target="../media/image72.svg"/></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3" Type="http://schemas.openxmlformats.org/officeDocument/2006/relationships/image" Target="../media/image261.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78101" y="1963968"/>
            <a:ext cx="14257299" cy="678478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78101" y="1751107"/>
            <a:ext cx="14028699" cy="6784785"/>
          </a:xfrm>
          <a:prstGeom prst="rect">
            <a:avLst/>
          </a:prstGeom>
        </p:spPr>
      </p:pic>
      <p:sp>
        <p:nvSpPr>
          <p:cNvPr id="4" name="TextBox 4"/>
          <p:cNvSpPr txBox="1"/>
          <p:nvPr/>
        </p:nvSpPr>
        <p:spPr>
          <a:xfrm>
            <a:off x="2788162" y="3401352"/>
            <a:ext cx="13008575" cy="3323987"/>
          </a:xfrm>
          <a:prstGeom prst="rect">
            <a:avLst/>
          </a:prstGeom>
        </p:spPr>
        <p:txBody>
          <a:bodyPr wrap="square" lIns="0" tIns="0" rIns="0" bIns="0" rtlCol="0" anchor="t">
            <a:spAutoFit/>
          </a:bodyPr>
          <a:lstStyle/>
          <a:p>
            <a:pPr algn="ctr">
              <a:lnSpc>
                <a:spcPct val="150000"/>
              </a:lnSpc>
            </a:pPr>
            <a:r>
              <a:rPr lang="en-US" sz="7200" b="1" dirty="0" smtClean="0">
                <a:solidFill>
                  <a:srgbClr val="000000"/>
                </a:solidFill>
                <a:latin typeface="Arial" panose="020B0604020202020204" pitchFamily="34" charset="0"/>
                <a:cs typeface="Arial" panose="020B0604020202020204" pitchFamily="34" charset="0"/>
              </a:rPr>
              <a:t>CHÀO CẢ LỚP! CHÀO MỪNG CÁC EM TỚI BUỔI HỌC NÀY</a:t>
            </a:r>
            <a:r>
              <a:rPr lang="vi-VN" sz="7200" b="1" dirty="0" smtClean="0">
                <a:solidFill>
                  <a:srgbClr val="000000"/>
                </a:solidFill>
                <a:latin typeface="Arial" panose="020B0604020202020204" pitchFamily="34" charset="0"/>
                <a:cs typeface="Arial" panose="020B0604020202020204" pitchFamily="34" charset="0"/>
              </a:rPr>
              <a:t>!</a:t>
            </a:r>
            <a:endParaRPr lang="en-US" sz="7200" b="1" dirty="0">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90796">
            <a:off x="2538710" y="1422261"/>
            <a:ext cx="1894257" cy="1083413"/>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37095">
            <a:off x="2860322" y="1369521"/>
            <a:ext cx="932706" cy="35442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885291" y="876300"/>
            <a:ext cx="1025746" cy="279287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38113" y="7231254"/>
            <a:ext cx="2422775" cy="242277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860932" y="6761438"/>
            <a:ext cx="7315200" cy="40167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sp>
        <p:nvSpPr>
          <p:cNvPr id="12" name="TextBox 11"/>
          <p:cNvSpPr txBox="1"/>
          <p:nvPr/>
        </p:nvSpPr>
        <p:spPr>
          <a:xfrm>
            <a:off x="914400" y="114300"/>
            <a:ext cx="10210800" cy="1132618"/>
          </a:xfrm>
          <a:prstGeom prst="rect">
            <a:avLst/>
          </a:prstGeom>
          <a:noFill/>
        </p:spPr>
        <p:txBody>
          <a:bodyPr wrap="square" rtlCol="0">
            <a:spAutoFit/>
          </a:bodyPr>
          <a:lstStyle/>
          <a:p>
            <a:pPr algn="just">
              <a:lnSpc>
                <a:spcPct val="130000"/>
              </a:lnSpc>
            </a:pPr>
            <a:r>
              <a:rPr lang="vi-VN" sz="5200" b="1" dirty="0" smtClean="0"/>
              <a:t>2. Phân tích bài viết tham khảo</a:t>
            </a:r>
            <a:endParaRPr lang="en-US" sz="5200" b="1" dirty="0"/>
          </a:p>
        </p:txBody>
      </p:sp>
      <p:sp>
        <p:nvSpPr>
          <p:cNvPr id="4" name="Rectangle 3"/>
          <p:cNvSpPr/>
          <p:nvPr/>
        </p:nvSpPr>
        <p:spPr>
          <a:xfrm>
            <a:off x="914400" y="1104900"/>
            <a:ext cx="15849600" cy="8402300"/>
          </a:xfrm>
          <a:prstGeom prst="rect">
            <a:avLst/>
          </a:prstGeom>
        </p:spPr>
        <p:txBody>
          <a:bodyPr wrap="square">
            <a:spAutoFit/>
          </a:bodyPr>
          <a:lstStyle/>
          <a:p>
            <a:pPr marL="685800" indent="-685800" algn="just">
              <a:lnSpc>
                <a:spcPct val="150000"/>
              </a:lnSpc>
              <a:buFontTx/>
              <a:buChar char="-"/>
            </a:pPr>
            <a:r>
              <a:rPr lang="vi-VN" sz="4500" dirty="0" smtClean="0">
                <a:solidFill>
                  <a:srgbClr val="000000"/>
                </a:solidFill>
                <a:ea typeface="Times New Roman" panose="02020603050405020304" pitchFamily="18" charset="0"/>
                <a:cs typeface="Arial" panose="020B0604020202020204" pitchFamily="34" charset="0"/>
              </a:rPr>
              <a:t>Những </a:t>
            </a:r>
            <a:r>
              <a:rPr lang="vi-VN" sz="4500" dirty="0">
                <a:solidFill>
                  <a:srgbClr val="000000"/>
                </a:solidFill>
                <a:ea typeface="Times New Roman" panose="02020603050405020304" pitchFamily="18" charset="0"/>
                <a:cs typeface="Arial" panose="020B0604020202020204" pitchFamily="34" charset="0"/>
              </a:rPr>
              <a:t>đặc điểm nổi bật về đối tượng được người viết nhắc đến:</a:t>
            </a:r>
          </a:p>
          <a:p>
            <a:pPr marL="1600200" lvl="2" indent="-685800" algn="just">
              <a:lnSpc>
                <a:spcPct val="150000"/>
              </a:lnSpc>
              <a:buFont typeface="Wingdings" panose="05000000000000000000" pitchFamily="2" charset="2"/>
              <a:buChar char="§"/>
            </a:pPr>
            <a:r>
              <a:rPr lang="vi-VN" sz="4500" b="1" dirty="0" smtClean="0">
                <a:solidFill>
                  <a:srgbClr val="000000"/>
                </a:solidFill>
                <a:ea typeface="Times New Roman" panose="02020603050405020304" pitchFamily="18" charset="0"/>
                <a:cs typeface="Arial" panose="020B0604020202020204" pitchFamily="34" charset="0"/>
              </a:rPr>
              <a:t>Tuổi tác.</a:t>
            </a:r>
            <a:endParaRPr lang="vi-VN" sz="4500" b="1" dirty="0">
              <a:solidFill>
                <a:srgbClr val="000000"/>
              </a:solidFill>
              <a:ea typeface="Times New Roman" panose="02020603050405020304" pitchFamily="18" charset="0"/>
              <a:cs typeface="Arial" panose="020B0604020202020204" pitchFamily="34" charset="0"/>
            </a:endParaRPr>
          </a:p>
          <a:p>
            <a:pPr marL="1600200" lvl="2" indent="-685800" algn="just">
              <a:lnSpc>
                <a:spcPct val="150000"/>
              </a:lnSpc>
              <a:buFont typeface="Wingdings" panose="05000000000000000000" pitchFamily="2" charset="2"/>
              <a:buChar char="§"/>
            </a:pPr>
            <a:r>
              <a:rPr lang="vi-VN" sz="4500" b="1" dirty="0" smtClean="0">
                <a:solidFill>
                  <a:srgbClr val="000000"/>
                </a:solidFill>
                <a:ea typeface="Times New Roman" panose="02020603050405020304" pitchFamily="18" charset="0"/>
                <a:cs typeface="Arial" panose="020B0604020202020204" pitchFamily="34" charset="0"/>
              </a:rPr>
              <a:t>Hoàn </a:t>
            </a:r>
            <a:r>
              <a:rPr lang="vi-VN" sz="4500" b="1" dirty="0">
                <a:solidFill>
                  <a:srgbClr val="000000"/>
                </a:solidFill>
                <a:ea typeface="Times New Roman" panose="02020603050405020304" pitchFamily="18" charset="0"/>
                <a:cs typeface="Arial" panose="020B0604020202020204" pitchFamily="34" charset="0"/>
              </a:rPr>
              <a:t>cảnh sống: </a:t>
            </a:r>
            <a:r>
              <a:rPr lang="vi-VN" sz="4500" dirty="0">
                <a:solidFill>
                  <a:srgbClr val="000000"/>
                </a:solidFill>
                <a:ea typeface="Times New Roman" panose="02020603050405020304" pitchFamily="18" charset="0"/>
                <a:cs typeface="Arial" panose="020B0604020202020204" pitchFamily="34" charset="0"/>
              </a:rPr>
              <a:t>bán hàng ở chợ, điều kiện không dư dả gì.</a:t>
            </a:r>
          </a:p>
          <a:p>
            <a:pPr marL="1600200" lvl="2" indent="-685800" algn="just">
              <a:lnSpc>
                <a:spcPct val="150000"/>
              </a:lnSpc>
              <a:buFont typeface="Wingdings" panose="05000000000000000000" pitchFamily="2" charset="2"/>
              <a:buChar char="§"/>
            </a:pPr>
            <a:r>
              <a:rPr lang="vi-VN" sz="4500" b="1" dirty="0" smtClean="0">
                <a:solidFill>
                  <a:srgbClr val="000000"/>
                </a:solidFill>
                <a:ea typeface="Times New Roman" panose="02020603050405020304" pitchFamily="18" charset="0"/>
                <a:cs typeface="Arial" panose="020B0604020202020204" pitchFamily="34" charset="0"/>
              </a:rPr>
              <a:t>Công </a:t>
            </a:r>
            <a:r>
              <a:rPr lang="vi-VN" sz="4500" b="1" dirty="0">
                <a:solidFill>
                  <a:srgbClr val="000000"/>
                </a:solidFill>
                <a:ea typeface="Times New Roman" panose="02020603050405020304" pitchFamily="18" charset="0"/>
                <a:cs typeface="Arial" panose="020B0604020202020204" pitchFamily="34" charset="0"/>
              </a:rPr>
              <a:t>việc: </a:t>
            </a:r>
            <a:r>
              <a:rPr lang="vi-VN" sz="4500" dirty="0">
                <a:solidFill>
                  <a:srgbClr val="000000"/>
                </a:solidFill>
                <a:ea typeface="Times New Roman" panose="02020603050405020304" pitchFamily="18" charset="0"/>
                <a:cs typeface="Arial" panose="020B0604020202020204" pitchFamily="34" charset="0"/>
              </a:rPr>
              <a:t>bà nhận cưu mang, nuôi dưỡng và dạy dỗ những đứa trẻ có hoàn cảnh khó khăn. Bà tham gia các hoạt động thiện nguyện </a:t>
            </a:r>
            <a:r>
              <a:rPr lang="vi-VN" sz="4500" dirty="0" smtClean="0">
                <a:solidFill>
                  <a:srgbClr val="000000"/>
                </a:solidFill>
                <a:ea typeface="Times New Roman" panose="02020603050405020304" pitchFamily="18" charset="0"/>
                <a:cs typeface="Arial" panose="020B0604020202020204" pitchFamily="34" charset="0"/>
              </a:rPr>
              <a:t>khác.</a:t>
            </a:r>
            <a:endParaRPr lang="vi-VN" sz="45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1961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sp>
        <p:nvSpPr>
          <p:cNvPr id="12" name="TextBox 11"/>
          <p:cNvSpPr txBox="1"/>
          <p:nvPr/>
        </p:nvSpPr>
        <p:spPr>
          <a:xfrm>
            <a:off x="914400" y="114300"/>
            <a:ext cx="10744200" cy="1132618"/>
          </a:xfrm>
          <a:prstGeom prst="rect">
            <a:avLst/>
          </a:prstGeom>
          <a:noFill/>
        </p:spPr>
        <p:txBody>
          <a:bodyPr wrap="square" rtlCol="0">
            <a:spAutoFit/>
          </a:bodyPr>
          <a:lstStyle/>
          <a:p>
            <a:pPr algn="just">
              <a:lnSpc>
                <a:spcPct val="130000"/>
              </a:lnSpc>
            </a:pPr>
            <a:r>
              <a:rPr lang="vi-VN" sz="5200" b="1" dirty="0" smtClean="0"/>
              <a:t>3. Thực hành viết theo các bước</a:t>
            </a:r>
            <a:endParaRPr lang="en-US" sz="5200" b="1" dirty="0"/>
          </a:p>
        </p:txBody>
      </p:sp>
      <p:sp>
        <p:nvSpPr>
          <p:cNvPr id="2" name="Rectangle 1"/>
          <p:cNvSpPr/>
          <p:nvPr/>
        </p:nvSpPr>
        <p:spPr>
          <a:xfrm>
            <a:off x="1066800" y="1485900"/>
            <a:ext cx="16230600" cy="3279424"/>
          </a:xfrm>
          <a:prstGeom prst="rect">
            <a:avLst/>
          </a:prstGeom>
          <a:solidFill>
            <a:schemeClr val="bg1"/>
          </a:solidFill>
        </p:spPr>
        <p:txBody>
          <a:bodyPr wrap="square">
            <a:spAutoFit/>
          </a:bodyPr>
          <a:lstStyle/>
          <a:p>
            <a:pPr algn="just">
              <a:lnSpc>
                <a:spcPct val="150000"/>
              </a:lnSpc>
            </a:pPr>
            <a:r>
              <a:rPr lang="nl-NL" sz="4800" b="1"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Đề bài: </a:t>
            </a:r>
            <a:r>
              <a:rPr lang="nl-NL" sz="4800"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Hãy </a:t>
            </a:r>
            <a:r>
              <a:rPr lang="nl-NL" sz="4800" i="1" dirty="0">
                <a:solidFill>
                  <a:srgbClr val="000000"/>
                </a:solidFill>
                <a:latin typeface="Arial" panose="020B0604020202020204" pitchFamily="34" charset="0"/>
                <a:ea typeface="Times New Roman" panose="02020603050405020304" pitchFamily="18" charset="0"/>
                <a:cs typeface="Arial" panose="020B0604020202020204" pitchFamily="34" charset="0"/>
              </a:rPr>
              <a:t>viết bài văn bộc lộc tình cảm, suy nghĩ của em về người thân, quen hoặc một sự việc của họ đã làm để lại trong em ấn tượng sâu sắc.</a:t>
            </a:r>
            <a:endParaRPr lang="en-US" sz="4800"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1066800" y="5004306"/>
            <a:ext cx="9144000" cy="3416320"/>
          </a:xfrm>
          <a:prstGeom prst="rect">
            <a:avLst/>
          </a:prstGeom>
        </p:spPr>
        <p:txBody>
          <a:bodyPr>
            <a:spAutoFit/>
          </a:bodyPr>
          <a:lstStyle/>
          <a:p>
            <a:pPr algn="just">
              <a:lnSpc>
                <a:spcPct val="150000"/>
              </a:lnSpc>
            </a:pPr>
            <a:r>
              <a:rPr lang="nl-NL" sz="4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a. Trước khi viết</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Lựa</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chọn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tượng</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vi-VN"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Tìm</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ý</a:t>
            </a: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018628" y="5219700"/>
            <a:ext cx="4273085" cy="6104408"/>
          </a:xfrm>
          <a:prstGeom prst="rect">
            <a:avLst/>
          </a:prstGeom>
        </p:spPr>
      </p:pic>
    </p:spTree>
    <p:extLst>
      <p:ext uri="{BB962C8B-B14F-4D97-AF65-F5344CB8AC3E}">
        <p14:creationId xmlns:p14="http://schemas.microsoft.com/office/powerpoint/2010/main" val="21868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sp>
        <p:nvSpPr>
          <p:cNvPr id="12" name="TextBox 11"/>
          <p:cNvSpPr txBox="1"/>
          <p:nvPr/>
        </p:nvSpPr>
        <p:spPr>
          <a:xfrm>
            <a:off x="914400" y="114300"/>
            <a:ext cx="10744200" cy="1132618"/>
          </a:xfrm>
          <a:prstGeom prst="rect">
            <a:avLst/>
          </a:prstGeom>
          <a:noFill/>
        </p:spPr>
        <p:txBody>
          <a:bodyPr wrap="square" rtlCol="0">
            <a:spAutoFit/>
          </a:bodyPr>
          <a:lstStyle/>
          <a:p>
            <a:pPr algn="just">
              <a:lnSpc>
                <a:spcPct val="130000"/>
              </a:lnSpc>
            </a:pPr>
            <a:r>
              <a:rPr lang="vi-VN" sz="5200" b="1" dirty="0" smtClean="0"/>
              <a:t>3. Thực hành viết theo các bước</a:t>
            </a:r>
            <a:endParaRPr lang="en-US" sz="5200" b="1" dirty="0"/>
          </a:p>
        </p:txBody>
      </p:sp>
      <p:sp>
        <p:nvSpPr>
          <p:cNvPr id="3" name="Rectangle 2"/>
          <p:cNvSpPr/>
          <p:nvPr/>
        </p:nvSpPr>
        <p:spPr>
          <a:xfrm>
            <a:off x="1143000" y="1219054"/>
            <a:ext cx="15925800" cy="2308324"/>
          </a:xfrm>
          <a:prstGeom prst="rect">
            <a:avLst/>
          </a:prstGeom>
        </p:spPr>
        <p:txBody>
          <a:bodyPr wrap="square">
            <a:spAutoFit/>
          </a:bodyPr>
          <a:lstStyle/>
          <a:p>
            <a:pPr algn="just">
              <a:lnSpc>
                <a:spcPct val="150000"/>
              </a:lnSpc>
            </a:pPr>
            <a:r>
              <a:rPr lang="nl-NL" sz="4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a. Trước khi viết</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Lập</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ý:</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524000" y="3533633"/>
            <a:ext cx="15163800" cy="5286062"/>
          </a:xfrm>
          <a:prstGeom prst="rect">
            <a:avLst/>
          </a:prstGeom>
        </p:spPr>
        <p:txBody>
          <a:bodyPr wrap="square">
            <a:spAutoFit/>
          </a:bodyPr>
          <a:lstStyle/>
          <a:p>
            <a:pPr algn="just">
              <a:lnSpc>
                <a:spcPct val="150000"/>
              </a:lnSpc>
              <a:tabLst>
                <a:tab pos="181610" algn="l"/>
              </a:tabLst>
            </a:pPr>
            <a:r>
              <a:rPr lang="vi-VN" sz="4500" i="1" u="sng" dirty="0">
                <a:solidFill>
                  <a:srgbClr val="000000"/>
                </a:solidFill>
                <a:ea typeface="Times New Roman" panose="02020603050405020304" pitchFamily="18" charset="0"/>
                <a:cs typeface="Times New Roman" panose="02020603050405020304" pitchFamily="18" charset="0"/>
              </a:rPr>
              <a:t>Mở bài: </a:t>
            </a:r>
            <a:endParaRPr lang="en-US" sz="4500" i="1" u="sng" dirty="0">
              <a:ea typeface="Times New Roman" panose="02020603050405020304" pitchFamily="18" charset="0"/>
              <a:cs typeface="Times New Roman" panose="02020603050405020304" pitchFamily="18" charset="0"/>
            </a:endParaRPr>
          </a:p>
          <a:p>
            <a:pPr marL="1143000" lvl="1" indent="-685800" algn="just">
              <a:lnSpc>
                <a:spcPct val="150000"/>
              </a:lnSpc>
              <a:buFont typeface="Wingdings" panose="05000000000000000000" pitchFamily="2" charset="2"/>
              <a:buChar char="§"/>
              <a:tabLst>
                <a:tab pos="181610" algn="l"/>
              </a:tabLst>
            </a:pPr>
            <a:r>
              <a:rPr lang="vi-VN" sz="4500" dirty="0">
                <a:solidFill>
                  <a:srgbClr val="000000"/>
                </a:solidFill>
                <a:ea typeface="Times New Roman" panose="02020603050405020304" pitchFamily="18" charset="0"/>
                <a:cs typeface="Times New Roman" panose="02020603050405020304" pitchFamily="18" charset="0"/>
              </a:rPr>
              <a:t>Giới thiệu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người hoặc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việc mà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muốn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bày</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tỏ</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suy</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nghĩ</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1143000" lvl="1" indent="-685800" algn="just">
              <a:lnSpc>
                <a:spcPct val="150000"/>
              </a:lnSpc>
              <a:buFont typeface="Wingdings" panose="05000000000000000000" pitchFamily="2" charset="2"/>
              <a:buChar char="§"/>
              <a:tabLst>
                <a:tab pos="181610" algn="l"/>
              </a:tabLst>
            </a:pP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Bày</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tỏ</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ấn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tượng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ban đầu của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về người hoặc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việc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34936">
            <a:off x="15514016" y="-593699"/>
            <a:ext cx="2347568" cy="229208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478000" y="8953500"/>
            <a:ext cx="2874589" cy="1006106"/>
          </a:xfrm>
          <a:prstGeom prst="rect">
            <a:avLst/>
          </a:prstGeom>
        </p:spPr>
      </p:pic>
    </p:spTree>
    <p:extLst>
      <p:ext uri="{BB962C8B-B14F-4D97-AF65-F5344CB8AC3E}">
        <p14:creationId xmlns:p14="http://schemas.microsoft.com/office/powerpoint/2010/main" val="100173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sp>
        <p:nvSpPr>
          <p:cNvPr id="12" name="TextBox 11"/>
          <p:cNvSpPr txBox="1"/>
          <p:nvPr/>
        </p:nvSpPr>
        <p:spPr>
          <a:xfrm>
            <a:off x="914400" y="114300"/>
            <a:ext cx="10744200" cy="1132618"/>
          </a:xfrm>
          <a:prstGeom prst="rect">
            <a:avLst/>
          </a:prstGeom>
          <a:noFill/>
        </p:spPr>
        <p:txBody>
          <a:bodyPr wrap="square" rtlCol="0">
            <a:spAutoFit/>
          </a:bodyPr>
          <a:lstStyle/>
          <a:p>
            <a:pPr algn="just">
              <a:lnSpc>
                <a:spcPct val="130000"/>
              </a:lnSpc>
            </a:pPr>
            <a:r>
              <a:rPr lang="vi-VN" sz="5200" b="1" dirty="0" smtClean="0"/>
              <a:t>3. Thực hành viết theo các bước</a:t>
            </a:r>
            <a:endParaRPr lang="en-US" sz="5200" b="1" dirty="0"/>
          </a:p>
        </p:txBody>
      </p:sp>
      <p:sp>
        <p:nvSpPr>
          <p:cNvPr id="3" name="Rectangle 2"/>
          <p:cNvSpPr/>
          <p:nvPr/>
        </p:nvSpPr>
        <p:spPr>
          <a:xfrm>
            <a:off x="1143000" y="1219054"/>
            <a:ext cx="15925800" cy="2308324"/>
          </a:xfrm>
          <a:prstGeom prst="rect">
            <a:avLst/>
          </a:prstGeom>
        </p:spPr>
        <p:txBody>
          <a:bodyPr wrap="square">
            <a:spAutoFit/>
          </a:bodyPr>
          <a:lstStyle/>
          <a:p>
            <a:pPr algn="just">
              <a:lnSpc>
                <a:spcPct val="150000"/>
              </a:lnSpc>
            </a:pPr>
            <a:r>
              <a:rPr lang="nl-NL" sz="48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a. Trước khi viết</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Lập</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ý:</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370463" y="3390900"/>
            <a:ext cx="15697200" cy="6324808"/>
          </a:xfrm>
          <a:prstGeom prst="rect">
            <a:avLst/>
          </a:prstGeom>
        </p:spPr>
        <p:txBody>
          <a:bodyPr wrap="square">
            <a:spAutoFit/>
          </a:bodyPr>
          <a:lstStyle/>
          <a:p>
            <a:pPr algn="just">
              <a:lnSpc>
                <a:spcPct val="150000"/>
              </a:lnSpc>
              <a:tabLst>
                <a:tab pos="181610" algn="l"/>
              </a:tabLst>
            </a:pPr>
            <a:r>
              <a:rPr lang="vi-VN" sz="4500" i="1" u="sng" dirty="0">
                <a:solidFill>
                  <a:srgbClr val="000000"/>
                </a:solidFill>
                <a:ea typeface="Times New Roman" panose="02020603050405020304" pitchFamily="18" charset="0"/>
                <a:cs typeface="Times New Roman" panose="02020603050405020304" pitchFamily="18" charset="0"/>
              </a:rPr>
              <a:t>Thân bài: </a:t>
            </a:r>
          </a:p>
          <a:p>
            <a:pPr marL="1143000" lvl="1" indent="-685800" algn="just">
              <a:lnSpc>
                <a:spcPct val="150000"/>
              </a:lnSpc>
              <a:buFont typeface="Wingdings" panose="05000000000000000000" pitchFamily="2" charset="2"/>
              <a:buChar char="§"/>
              <a:tabLst>
                <a:tab pos="181610" algn="l"/>
              </a:tabLst>
            </a:pPr>
            <a:r>
              <a:rPr lang="vi-VN" sz="4500" dirty="0" smtClean="0">
                <a:solidFill>
                  <a:srgbClr val="000000"/>
                </a:solidFill>
                <a:ea typeface="Times New Roman" panose="02020603050405020304" pitchFamily="18" charset="0"/>
                <a:cs typeface="Times New Roman" panose="02020603050405020304" pitchFamily="18" charset="0"/>
              </a:rPr>
              <a:t>Trình </a:t>
            </a:r>
            <a:r>
              <a:rPr lang="vi-VN" sz="4500" dirty="0">
                <a:solidFill>
                  <a:srgbClr val="000000"/>
                </a:solidFill>
                <a:ea typeface="Times New Roman" panose="02020603050405020304" pitchFamily="18" charset="0"/>
                <a:cs typeface="Times New Roman" panose="02020603050405020304" pitchFamily="18" charset="0"/>
              </a:rPr>
              <a:t>bày tình cảm, suy nghĩ về những đặc điểm nổi bật cùa người hoặc sự việc.</a:t>
            </a:r>
          </a:p>
          <a:p>
            <a:pPr marL="1143000" lvl="1" indent="-685800" algn="just">
              <a:lnSpc>
                <a:spcPct val="150000"/>
              </a:lnSpc>
              <a:buFont typeface="Wingdings" panose="05000000000000000000" pitchFamily="2" charset="2"/>
              <a:buChar char="§"/>
              <a:tabLst>
                <a:tab pos="181610" algn="l"/>
              </a:tabLst>
            </a:pPr>
            <a:r>
              <a:rPr lang="vi-VN" sz="4500" dirty="0" smtClean="0">
                <a:solidFill>
                  <a:srgbClr val="000000"/>
                </a:solidFill>
                <a:ea typeface="Times New Roman" panose="02020603050405020304" pitchFamily="18" charset="0"/>
                <a:cs typeface="Times New Roman" panose="02020603050405020304" pitchFamily="18" charset="0"/>
              </a:rPr>
              <a:t>Nêu </a:t>
            </a:r>
            <a:r>
              <a:rPr lang="vi-VN" sz="4500" dirty="0">
                <a:solidFill>
                  <a:srgbClr val="000000"/>
                </a:solidFill>
                <a:ea typeface="Times New Roman" panose="02020603050405020304" pitchFamily="18" charset="0"/>
                <a:cs typeface="Times New Roman" panose="02020603050405020304" pitchFamily="18" charset="0"/>
              </a:rPr>
              <a:t>ấn tượng về người hoặc sự việc đó.</a:t>
            </a:r>
          </a:p>
          <a:p>
            <a:pPr algn="just">
              <a:lnSpc>
                <a:spcPct val="150000"/>
              </a:lnSpc>
              <a:tabLst>
                <a:tab pos="181610" algn="l"/>
              </a:tabLst>
            </a:pPr>
            <a:r>
              <a:rPr lang="vi-VN" sz="4500" i="1" u="sng" dirty="0" smtClean="0">
                <a:solidFill>
                  <a:srgbClr val="000000"/>
                </a:solidFill>
                <a:ea typeface="Times New Roman" panose="02020603050405020304" pitchFamily="18" charset="0"/>
                <a:cs typeface="Times New Roman" panose="02020603050405020304" pitchFamily="18" charset="0"/>
              </a:rPr>
              <a:t>Kết </a:t>
            </a:r>
            <a:r>
              <a:rPr lang="vi-VN" sz="4500" i="1" u="sng" dirty="0">
                <a:solidFill>
                  <a:srgbClr val="000000"/>
                </a:solidFill>
                <a:ea typeface="Times New Roman" panose="02020603050405020304" pitchFamily="18" charset="0"/>
                <a:cs typeface="Times New Roman" panose="02020603050405020304" pitchFamily="18" charset="0"/>
              </a:rPr>
              <a:t>bài:</a:t>
            </a:r>
            <a:r>
              <a:rPr lang="vi-VN" sz="4500" dirty="0">
                <a:solidFill>
                  <a:srgbClr val="000000"/>
                </a:solidFill>
                <a:ea typeface="Times New Roman" panose="02020603050405020304" pitchFamily="18" charset="0"/>
                <a:cs typeface="Times New Roman" panose="02020603050405020304" pitchFamily="18" charset="0"/>
              </a:rPr>
              <a:t> Khẳng định lại tình cảm, suy nghĩ của em đối với người hoặc sự việc được nói tới.</a:t>
            </a:r>
          </a:p>
        </p:txBody>
      </p:sp>
      <p:pic>
        <p:nvPicPr>
          <p:cNvPr id="5"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34936">
            <a:off x="15514016" y="-593699"/>
            <a:ext cx="2347568" cy="2292080"/>
          </a:xfrm>
          <a:prstGeom prst="rect">
            <a:avLst/>
          </a:prstGeom>
        </p:spPr>
      </p:pic>
    </p:spTree>
    <p:extLst>
      <p:ext uri="{BB962C8B-B14F-4D97-AF65-F5344CB8AC3E}">
        <p14:creationId xmlns:p14="http://schemas.microsoft.com/office/powerpoint/2010/main" val="280431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0" dur="500"/>
                                        <p:tgtEl>
                                          <p:spTgt spid="4">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randombar(horizont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7895003"/>
              </p:ext>
            </p:extLst>
          </p:nvPr>
        </p:nvGraphicFramePr>
        <p:xfrm>
          <a:off x="762000" y="571500"/>
          <a:ext cx="16687800" cy="9205743"/>
        </p:xfrm>
        <a:graphic>
          <a:graphicData uri="http://schemas.openxmlformats.org/drawingml/2006/table">
            <a:tbl>
              <a:tblPr firstRow="1" bandRow="1">
                <a:tableStyleId>{5940675A-B579-460E-94D1-54222C63F5DA}</a:tableStyleId>
              </a:tblPr>
              <a:tblGrid>
                <a:gridCol w="12192000">
                  <a:extLst>
                    <a:ext uri="{9D8B030D-6E8A-4147-A177-3AD203B41FA5}">
                      <a16:colId xmlns:a16="http://schemas.microsoft.com/office/drawing/2014/main" val="2976729971"/>
                    </a:ext>
                  </a:extLst>
                </a:gridCol>
                <a:gridCol w="4495800">
                  <a:extLst>
                    <a:ext uri="{9D8B030D-6E8A-4147-A177-3AD203B41FA5}">
                      <a16:colId xmlns:a16="http://schemas.microsoft.com/office/drawing/2014/main" val="3644551536"/>
                    </a:ext>
                  </a:extLst>
                </a:gridCol>
              </a:tblGrid>
              <a:tr h="2297482">
                <a:tc gridSpan="2">
                  <a:txBody>
                    <a:bodyPr/>
                    <a:lstStyle/>
                    <a:p>
                      <a:pPr algn="ctr">
                        <a:lnSpc>
                          <a:spcPct val="150000"/>
                        </a:lnSpc>
                      </a:pPr>
                      <a:r>
                        <a:rPr lang="vi-VN" sz="4200" b="1" kern="1200" dirty="0" smtClean="0">
                          <a:solidFill>
                            <a:srgbClr val="FF0000"/>
                          </a:solidFill>
                          <a:effectLst/>
                          <a:latin typeface="+mn-lt"/>
                          <a:ea typeface="+mn-ea"/>
                          <a:cs typeface="+mn-cs"/>
                        </a:rPr>
                        <a:t>PHI</a:t>
                      </a:r>
                      <a:r>
                        <a:rPr lang="en-US" sz="4200" b="1" kern="1200" dirty="0" smtClean="0">
                          <a:solidFill>
                            <a:srgbClr val="FF0000"/>
                          </a:solidFill>
                          <a:effectLst/>
                          <a:latin typeface="Arial" panose="020B0604020202020204" pitchFamily="34" charset="0"/>
                          <a:ea typeface="+mn-ea"/>
                          <a:cs typeface="Arial" panose="020B0604020202020204" pitchFamily="34" charset="0"/>
                        </a:rPr>
                        <a:t>Ế</a:t>
                      </a:r>
                      <a:r>
                        <a:rPr lang="vi-VN" sz="4200" b="1" kern="1200" dirty="0" smtClean="0">
                          <a:solidFill>
                            <a:srgbClr val="FF0000"/>
                          </a:solidFill>
                          <a:effectLst/>
                          <a:latin typeface="+mn-lt"/>
                          <a:ea typeface="+mn-ea"/>
                          <a:cs typeface="+mn-cs"/>
                        </a:rPr>
                        <a:t>U TÌM Ý</a:t>
                      </a:r>
                      <a:endParaRPr lang="en-US" sz="4200" kern="1200" dirty="0" smtClean="0">
                        <a:solidFill>
                          <a:srgbClr val="FF0000"/>
                        </a:solidFill>
                        <a:effectLst/>
                        <a:latin typeface="+mn-lt"/>
                        <a:ea typeface="+mn-ea"/>
                        <a:cs typeface="+mn-cs"/>
                      </a:endParaRPr>
                    </a:p>
                    <a:p>
                      <a:pPr algn="ctr">
                        <a:lnSpc>
                          <a:spcPct val="150000"/>
                        </a:lnSpc>
                      </a:pPr>
                      <a:r>
                        <a:rPr lang="en-US" sz="3800" b="1" kern="1200" dirty="0" err="1" smtClean="0">
                          <a:solidFill>
                            <a:schemeClr val="tx1"/>
                          </a:solidFill>
                          <a:effectLst/>
                          <a:latin typeface="Arial" panose="020B0604020202020204" pitchFamily="34" charset="0"/>
                          <a:ea typeface="+mn-ea"/>
                          <a:cs typeface="Arial" panose="020B0604020202020204" pitchFamily="34" charset="0"/>
                        </a:rPr>
                        <a:t>Họ</a:t>
                      </a:r>
                      <a:r>
                        <a:rPr lang="en-US" sz="3800" b="1" kern="1200" dirty="0" smtClean="0">
                          <a:solidFill>
                            <a:schemeClr val="tx1"/>
                          </a:solidFill>
                          <a:effectLst/>
                          <a:latin typeface="Arial" panose="020B0604020202020204" pitchFamily="34" charset="0"/>
                          <a:ea typeface="+mn-ea"/>
                          <a:cs typeface="Arial" panose="020B0604020202020204" pitchFamily="34" charset="0"/>
                        </a:rPr>
                        <a:t> </a:t>
                      </a:r>
                      <a:r>
                        <a:rPr lang="en-US" sz="3800" b="1" kern="1200" dirty="0" err="1" smtClean="0">
                          <a:solidFill>
                            <a:schemeClr val="tx1"/>
                          </a:solidFill>
                          <a:effectLst/>
                          <a:latin typeface="Arial" panose="020B0604020202020204" pitchFamily="34" charset="0"/>
                          <a:ea typeface="+mn-ea"/>
                          <a:cs typeface="Arial" panose="020B0604020202020204" pitchFamily="34" charset="0"/>
                        </a:rPr>
                        <a:t>và</a:t>
                      </a:r>
                      <a:r>
                        <a:rPr lang="en-US" sz="3800" b="1" kern="1200" dirty="0" smtClean="0">
                          <a:solidFill>
                            <a:schemeClr val="tx1"/>
                          </a:solidFill>
                          <a:effectLst/>
                          <a:latin typeface="Arial" panose="020B0604020202020204" pitchFamily="34" charset="0"/>
                          <a:ea typeface="+mn-ea"/>
                          <a:cs typeface="Arial" panose="020B0604020202020204" pitchFamily="34" charset="0"/>
                        </a:rPr>
                        <a:t> </a:t>
                      </a:r>
                      <a:r>
                        <a:rPr lang="en-US" sz="3800" b="1" kern="1200" dirty="0" err="1" smtClean="0">
                          <a:solidFill>
                            <a:schemeClr val="tx1"/>
                          </a:solidFill>
                          <a:effectLst/>
                          <a:latin typeface="Arial" panose="020B0604020202020204" pitchFamily="34" charset="0"/>
                          <a:ea typeface="+mn-ea"/>
                          <a:cs typeface="Arial" panose="020B0604020202020204" pitchFamily="34" charset="0"/>
                        </a:rPr>
                        <a:t>tên</a:t>
                      </a:r>
                      <a:r>
                        <a:rPr lang="en-US" sz="3800" b="1" kern="1200" dirty="0" smtClean="0">
                          <a:solidFill>
                            <a:schemeClr val="tx1"/>
                          </a:solidFill>
                          <a:effectLst/>
                          <a:latin typeface="Arial" panose="020B0604020202020204" pitchFamily="34" charset="0"/>
                          <a:ea typeface="+mn-ea"/>
                          <a:cs typeface="Arial" panose="020B0604020202020204" pitchFamily="34" charset="0"/>
                        </a:rPr>
                        <a:t>:………………………. Lớp:…………………………</a:t>
                      </a:r>
                      <a:endParaRPr lang="en-US" sz="3800" kern="1200" dirty="0" smtClean="0">
                        <a:solidFill>
                          <a:schemeClr val="tx1"/>
                        </a:solidFill>
                        <a:effectLst/>
                        <a:latin typeface="+mn-lt"/>
                        <a:ea typeface="+mn-ea"/>
                        <a:cs typeface="+mn-cs"/>
                      </a:endParaRPr>
                    </a:p>
                    <a:p>
                      <a:pPr algn="ctr">
                        <a:lnSpc>
                          <a:spcPct val="150000"/>
                        </a:lnSpc>
                      </a:pPr>
                      <a:r>
                        <a:rPr lang="vi-VN" sz="3800" b="1" kern="1200" dirty="0" smtClean="0">
                          <a:solidFill>
                            <a:schemeClr val="tx1"/>
                          </a:solidFill>
                          <a:effectLst/>
                          <a:latin typeface="+mn-lt"/>
                          <a:ea typeface="+mn-ea"/>
                          <a:cs typeface="+mn-cs"/>
                        </a:rPr>
                        <a:t>Nhiệm vụ:</a:t>
                      </a:r>
                      <a:r>
                        <a:rPr lang="vi-VN" sz="3800" kern="1200" dirty="0" smtClean="0">
                          <a:solidFill>
                            <a:schemeClr val="tx1"/>
                          </a:solidFill>
                          <a:effectLst/>
                          <a:latin typeface="+mn-lt"/>
                          <a:ea typeface="+mn-ea"/>
                          <a:cs typeface="+mn-cs"/>
                        </a:rPr>
                        <a:t> T</a:t>
                      </a:r>
                      <a:r>
                        <a:rPr lang="en-US" sz="3800" kern="1200" dirty="0" smtClean="0">
                          <a:solidFill>
                            <a:schemeClr val="tx1"/>
                          </a:solidFill>
                          <a:effectLst/>
                          <a:latin typeface="Arial" panose="020B0604020202020204" pitchFamily="34" charset="0"/>
                          <a:ea typeface="+mn-ea"/>
                          <a:cs typeface="Arial" panose="020B0604020202020204" pitchFamily="34" charset="0"/>
                        </a:rPr>
                        <a:t>ì</a:t>
                      </a:r>
                      <a:r>
                        <a:rPr lang="vi-VN" sz="3800" kern="1200" dirty="0" smtClean="0">
                          <a:solidFill>
                            <a:schemeClr val="tx1"/>
                          </a:solidFill>
                          <a:effectLst/>
                          <a:latin typeface="+mn-lt"/>
                          <a:ea typeface="+mn-ea"/>
                          <a:cs typeface="+mn-cs"/>
                        </a:rPr>
                        <a:t>m ý cho bài v</a:t>
                      </a:r>
                      <a:r>
                        <a:rPr lang="en-US" sz="3800" kern="1200" dirty="0" smtClean="0">
                          <a:solidFill>
                            <a:schemeClr val="tx1"/>
                          </a:solidFill>
                          <a:effectLst/>
                          <a:latin typeface="+mn-lt"/>
                          <a:ea typeface="+mn-ea"/>
                          <a:cs typeface="+mn-cs"/>
                        </a:rPr>
                        <a:t>ă</a:t>
                      </a:r>
                      <a:r>
                        <a:rPr lang="vi-VN" sz="3800" kern="1200" dirty="0" smtClean="0">
                          <a:solidFill>
                            <a:schemeClr val="tx1"/>
                          </a:solidFill>
                          <a:effectLst/>
                          <a:latin typeface="+mn-lt"/>
                          <a:ea typeface="+mn-ea"/>
                          <a:cs typeface="+mn-cs"/>
                        </a:rPr>
                        <a:t>n bi</a:t>
                      </a:r>
                      <a:r>
                        <a:rPr lang="en-US" sz="3800" kern="1200" dirty="0" smtClean="0">
                          <a:solidFill>
                            <a:schemeClr val="tx1"/>
                          </a:solidFill>
                          <a:effectLst/>
                          <a:latin typeface="Arial" panose="020B0604020202020204" pitchFamily="34" charset="0"/>
                          <a:ea typeface="+mn-ea"/>
                          <a:cs typeface="Arial" panose="020B0604020202020204" pitchFamily="34" charset="0"/>
                        </a:rPr>
                        <a:t>ể</a:t>
                      </a:r>
                      <a:r>
                        <a:rPr lang="vi-VN" sz="3800" kern="1200" dirty="0" smtClean="0">
                          <a:solidFill>
                            <a:schemeClr val="tx1"/>
                          </a:solidFill>
                          <a:effectLst/>
                          <a:latin typeface="+mn-lt"/>
                          <a:ea typeface="+mn-ea"/>
                          <a:cs typeface="+mn-cs"/>
                        </a:rPr>
                        <a:t>u cảm v</a:t>
                      </a:r>
                      <a:r>
                        <a:rPr lang="en-US" sz="3800" kern="1200" dirty="0" smtClean="0">
                          <a:solidFill>
                            <a:schemeClr val="tx1"/>
                          </a:solidFill>
                          <a:effectLst/>
                          <a:latin typeface="Arial" panose="020B0604020202020204" pitchFamily="34" charset="0"/>
                          <a:ea typeface="+mn-ea"/>
                          <a:cs typeface="Arial" panose="020B0604020202020204" pitchFamily="34" charset="0"/>
                        </a:rPr>
                        <a:t>ề</a:t>
                      </a:r>
                      <a:r>
                        <a:rPr lang="vi-VN" sz="3800" kern="1200" dirty="0" smtClean="0">
                          <a:solidFill>
                            <a:schemeClr val="tx1"/>
                          </a:solidFill>
                          <a:effectLst/>
                          <a:latin typeface="+mn-lt"/>
                          <a:ea typeface="+mn-ea"/>
                          <a:cs typeface="+mn-cs"/>
                        </a:rPr>
                        <a:t> con người hoặc sự việc.</a:t>
                      </a:r>
                      <a:endParaRPr lang="en-US" sz="3800" kern="1200" dirty="0" smtClean="0">
                        <a:solidFill>
                          <a:schemeClr val="tx1"/>
                        </a:solidFill>
                        <a:effectLst/>
                        <a:latin typeface="+mn-lt"/>
                        <a:ea typeface="+mn-ea"/>
                        <a:cs typeface="+mn-cs"/>
                      </a:endParaRPr>
                    </a:p>
                  </a:txBody>
                  <a:tcPr marL="68580" marR="68580" marT="0" marB="0" anchor="ctr">
                    <a:solidFill>
                      <a:schemeClr val="accent4">
                        <a:lumMod val="20000"/>
                        <a:lumOff val="80000"/>
                      </a:schemeClr>
                    </a:solidFill>
                  </a:tcPr>
                </a:tc>
                <a:tc hMerge="1">
                  <a:txBody>
                    <a:bodyPr/>
                    <a:lstStyle/>
                    <a:p>
                      <a:pPr marL="0" marR="0">
                        <a:lnSpc>
                          <a:spcPct val="150000"/>
                        </a:lnSpc>
                        <a:spcBef>
                          <a:spcPts val="0"/>
                        </a:spcBef>
                        <a:spcAft>
                          <a:spcPts val="0"/>
                        </a:spcAft>
                      </a:pPr>
                      <a:endParaRPr lang="en-US" sz="1200" dirty="0">
                        <a:effectLst/>
                        <a:latin typeface=".VnTime"/>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96923098"/>
                  </a:ext>
                </a:extLst>
              </a:tr>
              <a:tr h="1723112">
                <a:tc>
                  <a:txBody>
                    <a:bodyPr/>
                    <a:lstStyle/>
                    <a:p>
                      <a:pPr marL="0" marR="0" algn="just">
                        <a:lnSpc>
                          <a:spcPct val="150000"/>
                        </a:lnSpc>
                        <a:spcBef>
                          <a:spcPts val="0"/>
                        </a:spcBef>
                        <a:spcAft>
                          <a:spcPts val="0"/>
                        </a:spcAft>
                      </a:pPr>
                      <a:r>
                        <a:rPr lang="vi-VN" sz="3800" dirty="0">
                          <a:solidFill>
                            <a:srgbClr val="000000"/>
                          </a:solidFill>
                          <a:effectLst/>
                          <a:latin typeface="+mn-lt"/>
                          <a:ea typeface="Times New Roman" panose="02020603050405020304" pitchFamily="18" charset="0"/>
                          <a:cs typeface="Times New Roman" panose="02020603050405020304" pitchFamily="18" charset="0"/>
                        </a:rPr>
                        <a:t>Người mà em muốn bộc lộ cảm nghĩ là ai? Sự việc mà em muốn bộc lộ cảm nghĩ là gì?</a:t>
                      </a:r>
                      <a:endParaRPr lang="en-US" sz="38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nSpc>
                          <a:spcPct val="150000"/>
                        </a:lnSpc>
                        <a:spcBef>
                          <a:spcPts val="0"/>
                        </a:spcBef>
                        <a:spcAft>
                          <a:spcPts val="0"/>
                        </a:spcAft>
                      </a:pPr>
                      <a:r>
                        <a:rPr lang="en-US" sz="3500" dirty="0">
                          <a:effectLst/>
                          <a:latin typeface="+mn-lt"/>
                          <a:ea typeface="Times New Roman" panose="02020603050405020304" pitchFamily="18" charset="0"/>
                          <a:cs typeface="Times New Roman" panose="02020603050405020304" pitchFamily="18" charset="0"/>
                        </a:rPr>
                        <a:t> </a:t>
                      </a:r>
                    </a:p>
                  </a:txBody>
                  <a:tcPr marL="68580" marR="68580" marT="0" marB="0">
                    <a:solidFill>
                      <a:schemeClr val="bg1"/>
                    </a:solidFill>
                  </a:tcPr>
                </a:tc>
                <a:extLst>
                  <a:ext uri="{0D108BD9-81ED-4DB2-BD59-A6C34878D82A}">
                    <a16:rowId xmlns:a16="http://schemas.microsoft.com/office/drawing/2014/main" val="234691198"/>
                  </a:ext>
                </a:extLst>
              </a:tr>
              <a:tr h="1296183">
                <a:tc>
                  <a:txBody>
                    <a:bodyPr/>
                    <a:lstStyle/>
                    <a:p>
                      <a:pPr marL="0" marR="0" algn="just">
                        <a:lnSpc>
                          <a:spcPct val="150000"/>
                        </a:lnSpc>
                        <a:spcBef>
                          <a:spcPts val="0"/>
                        </a:spcBef>
                        <a:spcAft>
                          <a:spcPts val="0"/>
                        </a:spcAft>
                      </a:pPr>
                      <a:r>
                        <a:rPr lang="vi-VN" sz="3800" dirty="0">
                          <a:solidFill>
                            <a:srgbClr val="000000"/>
                          </a:solidFill>
                          <a:effectLst/>
                          <a:latin typeface="+mn-lt"/>
                          <a:ea typeface="Times New Roman" panose="02020603050405020304" pitchFamily="18" charset="0"/>
                          <a:cs typeface="Times New Roman" panose="02020603050405020304" pitchFamily="18" charset="0"/>
                        </a:rPr>
                        <a:t>Người hoặc sự việc đó có những đặc điểm nào nổi bật?</a:t>
                      </a:r>
                      <a:endParaRPr lang="en-US" sz="38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nSpc>
                          <a:spcPct val="150000"/>
                        </a:lnSpc>
                        <a:spcBef>
                          <a:spcPts val="0"/>
                        </a:spcBef>
                        <a:spcAft>
                          <a:spcPts val="0"/>
                        </a:spcAft>
                      </a:pPr>
                      <a:r>
                        <a:rPr lang="en-US" sz="3500" dirty="0">
                          <a:effectLst/>
                          <a:latin typeface="+mn-lt"/>
                          <a:ea typeface="Times New Roman" panose="02020603050405020304" pitchFamily="18" charset="0"/>
                          <a:cs typeface="Times New Roman" panose="02020603050405020304" pitchFamily="18" charset="0"/>
                        </a:rPr>
                        <a:t> </a:t>
                      </a:r>
                    </a:p>
                  </a:txBody>
                  <a:tcPr marL="68580" marR="68580" marT="0" marB="0">
                    <a:solidFill>
                      <a:schemeClr val="bg1"/>
                    </a:solidFill>
                  </a:tcPr>
                </a:tc>
                <a:extLst>
                  <a:ext uri="{0D108BD9-81ED-4DB2-BD59-A6C34878D82A}">
                    <a16:rowId xmlns:a16="http://schemas.microsoft.com/office/drawing/2014/main" val="4123030567"/>
                  </a:ext>
                </a:extLst>
              </a:tr>
              <a:tr h="1723112">
                <a:tc>
                  <a:txBody>
                    <a:bodyPr/>
                    <a:lstStyle/>
                    <a:p>
                      <a:pPr marL="0" marR="0" algn="just">
                        <a:lnSpc>
                          <a:spcPct val="150000"/>
                        </a:lnSpc>
                        <a:spcBef>
                          <a:spcPts val="0"/>
                        </a:spcBef>
                        <a:spcAft>
                          <a:spcPts val="0"/>
                        </a:spcAft>
                        <a:tabLst>
                          <a:tab pos="4060190" algn="l"/>
                        </a:tabLst>
                      </a:pPr>
                      <a:r>
                        <a:rPr lang="vi-VN" sz="3800" dirty="0">
                          <a:solidFill>
                            <a:srgbClr val="000000"/>
                          </a:solidFill>
                          <a:effectLst/>
                          <a:latin typeface="+mn-lt"/>
                          <a:ea typeface="Times New Roman" panose="02020603050405020304" pitchFamily="18" charset="0"/>
                          <a:cs typeface="Times New Roman" panose="02020603050405020304" pitchFamily="18" charset="0"/>
                        </a:rPr>
                        <a:t>Em có cảm xúc, suy nghĩ như thế nào đối với người hoặc sự việc đó</a:t>
                      </a:r>
                      <a:r>
                        <a:rPr lang="vi-VN" sz="3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US" sz="38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nSpc>
                          <a:spcPct val="150000"/>
                        </a:lnSpc>
                        <a:spcBef>
                          <a:spcPts val="0"/>
                        </a:spcBef>
                        <a:spcAft>
                          <a:spcPts val="0"/>
                        </a:spcAft>
                      </a:pPr>
                      <a:r>
                        <a:rPr lang="en-US" sz="3500" dirty="0">
                          <a:effectLst/>
                          <a:latin typeface="+mn-lt"/>
                          <a:ea typeface="Times New Roman" panose="02020603050405020304" pitchFamily="18" charset="0"/>
                          <a:cs typeface="Times New Roman" panose="02020603050405020304" pitchFamily="18" charset="0"/>
                        </a:rPr>
                        <a:t> </a:t>
                      </a:r>
                    </a:p>
                  </a:txBody>
                  <a:tcPr marL="68580" marR="68580" marT="0" marB="0">
                    <a:solidFill>
                      <a:schemeClr val="bg1"/>
                    </a:solidFill>
                  </a:tcPr>
                </a:tc>
                <a:extLst>
                  <a:ext uri="{0D108BD9-81ED-4DB2-BD59-A6C34878D82A}">
                    <a16:rowId xmlns:a16="http://schemas.microsoft.com/office/drawing/2014/main" val="1225075972"/>
                  </a:ext>
                </a:extLst>
              </a:tr>
              <a:tr h="1723112">
                <a:tc>
                  <a:txBody>
                    <a:bodyPr/>
                    <a:lstStyle/>
                    <a:p>
                      <a:pPr marL="0" marR="0" algn="just">
                        <a:lnSpc>
                          <a:spcPct val="150000"/>
                        </a:lnSpc>
                        <a:spcBef>
                          <a:spcPts val="0"/>
                        </a:spcBef>
                        <a:spcAft>
                          <a:spcPts val="0"/>
                        </a:spcAft>
                        <a:tabLst>
                          <a:tab pos="2268855" algn="l"/>
                          <a:tab pos="4060190" algn="l"/>
                        </a:tabLst>
                      </a:pPr>
                      <a:r>
                        <a:rPr lang="vi-VN" sz="3800" dirty="0">
                          <a:solidFill>
                            <a:srgbClr val="000000"/>
                          </a:solidFill>
                          <a:effectLst/>
                          <a:latin typeface="+mn-lt"/>
                          <a:ea typeface="Times New Roman" panose="02020603050405020304" pitchFamily="18" charset="0"/>
                          <a:cs typeface="Times New Roman" panose="02020603050405020304" pitchFamily="18" charset="0"/>
                        </a:rPr>
                        <a:t>Em có những ấn tượng nào không thể quên v</a:t>
                      </a:r>
                      <a:r>
                        <a:rPr lang="en-US" sz="3800" dirty="0">
                          <a:solidFill>
                            <a:srgbClr val="000000"/>
                          </a:solidFill>
                          <a:effectLst/>
                          <a:latin typeface="+mn-lt"/>
                          <a:ea typeface="Times New Roman" panose="02020603050405020304" pitchFamily="18" charset="0"/>
                          <a:cs typeface="Times New Roman" panose="02020603050405020304" pitchFamily="18" charset="0"/>
                        </a:rPr>
                        <a:t>ề</a:t>
                      </a:r>
                      <a:r>
                        <a:rPr lang="vi-VN" sz="3800" dirty="0">
                          <a:solidFill>
                            <a:srgbClr val="000000"/>
                          </a:solidFill>
                          <a:effectLst/>
                          <a:latin typeface="+mn-lt"/>
                          <a:ea typeface="Times New Roman" panose="02020603050405020304" pitchFamily="18" charset="0"/>
                          <a:cs typeface="Times New Roman" panose="02020603050405020304" pitchFamily="18" charset="0"/>
                        </a:rPr>
                        <a:t> người hoặc sự việc đó?</a:t>
                      </a:r>
                      <a:endParaRPr lang="en-US" sz="3800" dirty="0">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bg1"/>
                    </a:solidFill>
                  </a:tcPr>
                </a:tc>
                <a:tc>
                  <a:txBody>
                    <a:bodyPr/>
                    <a:lstStyle/>
                    <a:p>
                      <a:pPr marL="0" marR="0">
                        <a:lnSpc>
                          <a:spcPct val="150000"/>
                        </a:lnSpc>
                        <a:spcBef>
                          <a:spcPts val="0"/>
                        </a:spcBef>
                        <a:spcAft>
                          <a:spcPts val="0"/>
                        </a:spcAft>
                      </a:pPr>
                      <a:r>
                        <a:rPr lang="en-US" sz="3500" dirty="0">
                          <a:effectLst/>
                          <a:latin typeface="+mn-lt"/>
                          <a:ea typeface="Times New Roman" panose="02020603050405020304" pitchFamily="18" charset="0"/>
                          <a:cs typeface="Times New Roman" panose="02020603050405020304" pitchFamily="18" charset="0"/>
                        </a:rPr>
                        <a:t> </a:t>
                      </a:r>
                    </a:p>
                  </a:txBody>
                  <a:tcPr marL="68580" marR="68580" marT="0" marB="0">
                    <a:solidFill>
                      <a:schemeClr val="bg1"/>
                    </a:solidFill>
                  </a:tcPr>
                </a:tc>
                <a:extLst>
                  <a:ext uri="{0D108BD9-81ED-4DB2-BD59-A6C34878D82A}">
                    <a16:rowId xmlns:a16="http://schemas.microsoft.com/office/drawing/2014/main" val="2998857610"/>
                  </a:ext>
                </a:extLst>
              </a:tr>
            </a:tbl>
          </a:graphicData>
        </a:graphic>
      </p:graphicFrame>
    </p:spTree>
    <p:extLst>
      <p:ext uri="{BB962C8B-B14F-4D97-AF65-F5344CB8AC3E}">
        <p14:creationId xmlns:p14="http://schemas.microsoft.com/office/powerpoint/2010/main" val="31980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sp>
        <p:nvSpPr>
          <p:cNvPr id="12" name="TextBox 11"/>
          <p:cNvSpPr txBox="1"/>
          <p:nvPr/>
        </p:nvSpPr>
        <p:spPr>
          <a:xfrm>
            <a:off x="914400" y="114300"/>
            <a:ext cx="3429000" cy="1132618"/>
          </a:xfrm>
          <a:prstGeom prst="rect">
            <a:avLst/>
          </a:prstGeom>
          <a:noFill/>
        </p:spPr>
        <p:txBody>
          <a:bodyPr wrap="square" rtlCol="0">
            <a:spAutoFit/>
          </a:bodyPr>
          <a:lstStyle/>
          <a:p>
            <a:pPr algn="just">
              <a:lnSpc>
                <a:spcPct val="130000"/>
              </a:lnSpc>
            </a:pPr>
            <a:r>
              <a:rPr lang="vi-VN" sz="5200" b="1" dirty="0" smtClean="0"/>
              <a:t>4. Viết bài</a:t>
            </a:r>
            <a:endParaRPr lang="en-US" sz="5200" b="1" dirty="0"/>
          </a:p>
        </p:txBody>
      </p:sp>
      <p:sp>
        <p:nvSpPr>
          <p:cNvPr id="2" name="TextBox 1"/>
          <p:cNvSpPr txBox="1"/>
          <p:nvPr/>
        </p:nvSpPr>
        <p:spPr>
          <a:xfrm>
            <a:off x="1143000" y="1409700"/>
            <a:ext cx="2103461" cy="830997"/>
          </a:xfrm>
          <a:prstGeom prst="rect">
            <a:avLst/>
          </a:prstGeom>
          <a:noFill/>
        </p:spPr>
        <p:txBody>
          <a:bodyPr wrap="none" rtlCol="0">
            <a:spAutoFit/>
          </a:bodyPr>
          <a:lstStyle/>
          <a:p>
            <a:r>
              <a:rPr lang="vi-VN" sz="4800" b="1" u="sng" dirty="0" smtClean="0">
                <a:solidFill>
                  <a:srgbClr val="FF0000"/>
                </a:solidFill>
              </a:rPr>
              <a:t>Lưu ý:</a:t>
            </a:r>
            <a:endParaRPr lang="en-US" sz="4800" b="1" u="sng" dirty="0">
              <a:solidFill>
                <a:srgbClr val="FF0000"/>
              </a:solidFill>
            </a:endParaRPr>
          </a:p>
        </p:txBody>
      </p:sp>
      <p:sp>
        <p:nvSpPr>
          <p:cNvPr id="5" name="Rectangle 4"/>
          <p:cNvSpPr/>
          <p:nvPr/>
        </p:nvSpPr>
        <p:spPr>
          <a:xfrm>
            <a:off x="1143000" y="2403479"/>
            <a:ext cx="15872632" cy="4524315"/>
          </a:xfrm>
          <a:prstGeom prst="rect">
            <a:avLst/>
          </a:prstGeom>
        </p:spPr>
        <p:txBody>
          <a:bodyPr wrap="square">
            <a:spAutoFit/>
          </a:bodyPr>
          <a:lstStyle/>
          <a:p>
            <a:pPr marL="685800" indent="-685800" algn="just">
              <a:lnSpc>
                <a:spcPct val="150000"/>
              </a:lnSpc>
              <a:buFont typeface="Wingdings" panose="05000000000000000000" pitchFamily="2" charset="2"/>
              <a:buChar char="v"/>
              <a:tabLst>
                <a:tab pos="363220" algn="l"/>
              </a:tabLst>
            </a:pP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Nêu</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được</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nổi bật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khiến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người hoặc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việc để lại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ấn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tượng</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sâu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đậm</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mình.</a:t>
            </a:r>
            <a:endParaRPr lang="en-US" sz="48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buFont typeface="Wingdings" panose="05000000000000000000" pitchFamily="2" charset="2"/>
              <a:buChar char="v"/>
              <a:tabLst>
                <a:tab pos="363220" algn="l"/>
              </a:tabLst>
            </a:pPr>
            <a:r>
              <a:rPr lang="en-US"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Ngôn</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ngữ</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cần sinh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giàu cảm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vận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dụng</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các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pháp</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từ để tăng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hấp</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dẫn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bài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2"/>
              </a:ext>
            </a:extLst>
          </a:blip>
          <a:srcRect/>
          <a:stretch>
            <a:fillRect/>
          </a:stretch>
        </p:blipFill>
        <p:spPr>
          <a:xfrm>
            <a:off x="4724400" y="6924951"/>
            <a:ext cx="9242749" cy="3362049"/>
          </a:xfrm>
          <a:prstGeom prst="rect">
            <a:avLst/>
          </a:prstGeom>
        </p:spPr>
      </p:pic>
    </p:spTree>
    <p:extLst>
      <p:ext uri="{BB962C8B-B14F-4D97-AF65-F5344CB8AC3E}">
        <p14:creationId xmlns:p14="http://schemas.microsoft.com/office/powerpoint/2010/main" val="184890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023480" y="1225611"/>
            <a:ext cx="12902319" cy="72923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34936">
            <a:off x="13726804" y="634088"/>
            <a:ext cx="2347568" cy="2292080"/>
          </a:xfrm>
          <a:prstGeom prst="rect">
            <a:avLst/>
          </a:prstGeom>
        </p:spPr>
      </p:pic>
      <p:sp>
        <p:nvSpPr>
          <p:cNvPr id="4" name="TextBox 4"/>
          <p:cNvSpPr txBox="1"/>
          <p:nvPr/>
        </p:nvSpPr>
        <p:spPr>
          <a:xfrm>
            <a:off x="7027408" y="2106434"/>
            <a:ext cx="4894462" cy="984885"/>
          </a:xfrm>
          <a:prstGeom prst="rect">
            <a:avLst/>
          </a:prstGeom>
        </p:spPr>
        <p:txBody>
          <a:bodyPr wrap="square" lIns="0" tIns="0" rIns="0" bIns="0" rtlCol="0" anchor="t">
            <a:spAutoFit/>
          </a:bodyPr>
          <a:lstStyle/>
          <a:p>
            <a:pPr algn="ctr"/>
            <a:r>
              <a:rPr lang="vi-VN" sz="6400" b="1" dirty="0" smtClean="0">
                <a:solidFill>
                  <a:srgbClr val="FF0000"/>
                </a:solidFill>
                <a:latin typeface="Arial" panose="020B0604020202020204" pitchFamily="34" charset="0"/>
                <a:cs typeface="Arial" panose="020B0604020202020204" pitchFamily="34" charset="0"/>
              </a:rPr>
              <a:t>LUYỆN TẬP</a:t>
            </a:r>
            <a:endParaRPr lang="en-US" sz="6400" b="1" dirty="0">
              <a:solidFill>
                <a:srgbClr val="FF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371930" y="3736911"/>
            <a:ext cx="4496816" cy="6794639"/>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876478" y="1028700"/>
            <a:ext cx="3079240" cy="107773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563600" y="7860424"/>
            <a:ext cx="2874589" cy="1006106"/>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434936">
            <a:off x="4098104" y="7026566"/>
            <a:ext cx="2347568" cy="2292080"/>
          </a:xfrm>
          <a:prstGeom prst="rect">
            <a:avLst/>
          </a:prstGeom>
        </p:spPr>
      </p:pic>
      <p:sp>
        <p:nvSpPr>
          <p:cNvPr id="10" name="Rectangle 9"/>
          <p:cNvSpPr/>
          <p:nvPr/>
        </p:nvSpPr>
        <p:spPr>
          <a:xfrm>
            <a:off x="3811880" y="3505338"/>
            <a:ext cx="11325517" cy="2308324"/>
          </a:xfrm>
          <a:prstGeom prst="rect">
            <a:avLst/>
          </a:prstGeom>
        </p:spPr>
        <p:txBody>
          <a:bodyPr wrap="square">
            <a:spAutoFit/>
          </a:bodyPr>
          <a:lstStyle/>
          <a:p>
            <a:pPr algn="just">
              <a:lnSpc>
                <a:spcPct val="150000"/>
              </a:lnSpc>
              <a:tabLst>
                <a:tab pos="371475" algn="l"/>
              </a:tabLst>
            </a:pPr>
            <a:r>
              <a:rPr lang="vi-VN" sz="4800" dirty="0" smtClean="0">
                <a:solidFill>
                  <a:srgbClr val="000000"/>
                </a:solidFill>
                <a:ea typeface="Times New Roman" panose="02020603050405020304" pitchFamily="18" charset="0"/>
                <a:cs typeface="Times New Roman" panose="02020603050405020304" pitchFamily="18" charset="0"/>
              </a:rPr>
              <a:t>		Em đối </a:t>
            </a:r>
            <a:r>
              <a:rPr lang="vi-VN" sz="4800" dirty="0">
                <a:solidFill>
                  <a:srgbClr val="000000"/>
                </a:solidFill>
                <a:ea typeface="Times New Roman" panose="02020603050405020304" pitchFamily="18" charset="0"/>
                <a:cs typeface="Times New Roman" panose="02020603050405020304" pitchFamily="18" charset="0"/>
              </a:rPr>
              <a:t>chiếu với các tiêu chí trong bảng </a:t>
            </a:r>
            <a:r>
              <a:rPr lang="vi-VN" sz="4800" i="1" dirty="0">
                <a:solidFill>
                  <a:srgbClr val="000000"/>
                </a:solidFill>
                <a:ea typeface="Times New Roman" panose="02020603050405020304" pitchFamily="18" charset="0"/>
                <a:cs typeface="Times New Roman" panose="02020603050405020304" pitchFamily="18" charset="0"/>
              </a:rPr>
              <a:t>Yêu cầu </a:t>
            </a:r>
            <a:r>
              <a:rPr lang="vi-VN" sz="4800" dirty="0">
                <a:solidFill>
                  <a:srgbClr val="000000"/>
                </a:solidFill>
                <a:ea typeface="Times New Roman" panose="02020603050405020304" pitchFamily="18" charset="0"/>
                <a:cs typeface="Times New Roman" panose="02020603050405020304" pitchFamily="18" charset="0"/>
              </a:rPr>
              <a:t>trong </a:t>
            </a:r>
            <a:r>
              <a:rPr lang="vi-VN" sz="4800" dirty="0" smtClean="0">
                <a:solidFill>
                  <a:srgbClr val="000000"/>
                </a:solidFill>
                <a:ea typeface="Times New Roman" panose="02020603050405020304" pitchFamily="18" charset="0"/>
                <a:cs typeface="Times New Roman" panose="02020603050405020304" pitchFamily="18" charset="0"/>
              </a:rPr>
              <a:t>SGK, </a:t>
            </a:r>
            <a:r>
              <a:rPr lang="vi-VN" sz="4800" dirty="0">
                <a:solidFill>
                  <a:srgbClr val="000000"/>
                </a:solidFill>
                <a:ea typeface="Times New Roman" panose="02020603050405020304" pitchFamily="18" charset="0"/>
                <a:cs typeface="Times New Roman" panose="02020603050405020304" pitchFamily="18" charset="0"/>
              </a:rPr>
              <a:t>trang </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101</a:t>
            </a:r>
            <a:r>
              <a:rPr lang="en-US" sz="4800" dirty="0">
                <a:solidFill>
                  <a:srgbClr val="000000"/>
                </a:solidFill>
                <a:ea typeface="Times New Roman" panose="02020603050405020304" pitchFamily="18" charset="0"/>
                <a:cs typeface="Times New Roman" panose="02020603050405020304" pitchFamily="18" charset="0"/>
              </a:rPr>
              <a:t>.</a:t>
            </a:r>
            <a:endParaRPr lang="en-US" sz="4800" dirty="0">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84347964"/>
              </p:ext>
            </p:extLst>
          </p:nvPr>
        </p:nvGraphicFramePr>
        <p:xfrm>
          <a:off x="990600" y="571500"/>
          <a:ext cx="16383000" cy="8915400"/>
        </p:xfrm>
        <a:graphic>
          <a:graphicData uri="http://schemas.openxmlformats.org/drawingml/2006/table">
            <a:tbl>
              <a:tblPr firstRow="1" bandRow="1">
                <a:tableStyleId>{5940675A-B579-460E-94D1-54222C63F5DA}</a:tableStyleId>
              </a:tblPr>
              <a:tblGrid>
                <a:gridCol w="6324600">
                  <a:extLst>
                    <a:ext uri="{9D8B030D-6E8A-4147-A177-3AD203B41FA5}">
                      <a16:colId xmlns:a16="http://schemas.microsoft.com/office/drawing/2014/main" val="1361361632"/>
                    </a:ext>
                  </a:extLst>
                </a:gridCol>
                <a:gridCol w="10058400">
                  <a:extLst>
                    <a:ext uri="{9D8B030D-6E8A-4147-A177-3AD203B41FA5}">
                      <a16:colId xmlns:a16="http://schemas.microsoft.com/office/drawing/2014/main" val="2918344359"/>
                    </a:ext>
                  </a:extLst>
                </a:gridCol>
              </a:tblGrid>
              <a:tr h="1958234">
                <a:tc>
                  <a:txBody>
                    <a:bodyPr/>
                    <a:lstStyle/>
                    <a:p>
                      <a:pPr marL="0" marR="0" algn="ctr">
                        <a:lnSpc>
                          <a:spcPct val="150000"/>
                        </a:lnSpc>
                        <a:spcBef>
                          <a:spcPts val="0"/>
                        </a:spcBef>
                        <a:spcAft>
                          <a:spcPts val="0"/>
                        </a:spcAft>
                        <a:tabLst>
                          <a:tab pos="371475" algn="l"/>
                        </a:tabLst>
                      </a:pPr>
                      <a:r>
                        <a:rPr lang="en-US" sz="4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a:t>
                      </a:r>
                      <a:r>
                        <a:rPr lang="en-US" sz="4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lnSpc>
                          <a:spcPct val="150000"/>
                        </a:lnSpc>
                        <a:spcBef>
                          <a:spcPts val="0"/>
                        </a:spcBef>
                        <a:spcAft>
                          <a:spcPts val="0"/>
                        </a:spcAft>
                        <a:tabLst>
                          <a:tab pos="371475" algn="l"/>
                        </a:tabLst>
                      </a:pPr>
                      <a:r>
                        <a:rPr lang="en-US" sz="4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Gợi</a:t>
                      </a:r>
                      <a:r>
                        <a:rPr lang="en-US" sz="4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ý </a:t>
                      </a:r>
                      <a:r>
                        <a:rPr lang="en-US" sz="4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chỉnh</a:t>
                      </a:r>
                      <a:r>
                        <a:rPr lang="en-US" sz="4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2604938152"/>
                  </a:ext>
                </a:extLst>
              </a:tr>
              <a:tr h="3236524">
                <a:tc>
                  <a:txBody>
                    <a:bodyPr/>
                    <a:lstStyle/>
                    <a:p>
                      <a:pPr marL="0" marR="0" algn="just">
                        <a:lnSpc>
                          <a:spcPct val="150000"/>
                        </a:lnSpc>
                        <a:spcBef>
                          <a:spcPts val="0"/>
                        </a:spcBef>
                        <a:spcAft>
                          <a:spcPts val="0"/>
                        </a:spcAft>
                        <a:tabLst>
                          <a:tab pos="371475" algn="l"/>
                        </a:tabLst>
                      </a:pPr>
                      <a:r>
                        <a:rPr lang="vi-VN"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Giới thiệu được người hoặc sự việc mà em muốn bộc lộ t</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ì</a:t>
                      </a:r>
                      <a:r>
                        <a:rPr lang="vi-VN"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 </a:t>
                      </a:r>
                      <a:r>
                        <a:rPr lang="vi-VN" sz="3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a:t>
                      </a:r>
                      <a:r>
                        <a:rPr lang="vi-VN" sz="3800"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38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cảm </a:t>
                      </a:r>
                      <a:r>
                        <a:rPr lang="vi-VN"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xúc.</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just">
                        <a:lnSpc>
                          <a:spcPct val="150000"/>
                        </a:lnSpc>
                        <a:spcBef>
                          <a:spcPts val="0"/>
                        </a:spcBef>
                        <a:spcAft>
                          <a:spcPts val="0"/>
                        </a:spcAft>
                        <a:tabLst>
                          <a:tab pos="371475" algn="l"/>
                        </a:tabLst>
                      </a:pPr>
                      <a:r>
                        <a:rPr lang="vi-VN"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 chưa có, hãy bổ sung thông tin cho lời giới thiệu để người đọc c</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ó</a:t>
                      </a:r>
                      <a:r>
                        <a:rPr lang="vi-VN"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được hình dung ban </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 </a:t>
                      </a:r>
                      <a:r>
                        <a:rPr lang="vi-VN"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ề</a:t>
                      </a:r>
                      <a:r>
                        <a:rPr lang="vi-VN"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người hoặc sự việc.</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416391741"/>
                  </a:ext>
                </a:extLst>
              </a:tr>
              <a:tr h="3720642">
                <a:tc>
                  <a:txBody>
                    <a:bodyPr/>
                    <a:lstStyle/>
                    <a:p>
                      <a:pPr marL="0" marR="0" algn="just">
                        <a:lnSpc>
                          <a:spcPct val="150000"/>
                        </a:lnSpc>
                        <a:spcBef>
                          <a:spcPts val="0"/>
                        </a:spcBef>
                        <a:spcAft>
                          <a:spcPts val="0"/>
                        </a:spcAft>
                        <a:tabLst>
                          <a:tab pos="371475" algn="l"/>
                        </a:tabLst>
                      </a:pPr>
                      <a:r>
                        <a:rPr lang="vi-VN" sz="3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Nêu </a:t>
                      </a:r>
                      <a:r>
                        <a:rPr lang="en-US" sz="3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t>
                      </a:r>
                      <a:r>
                        <a:rPr lang="vi-VN" sz="3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ược đặc </a:t>
                      </a:r>
                      <a:r>
                        <a:rPr lang="en-US" sz="3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t>
                      </a:r>
                      <a:r>
                        <a:rPr lang="vi-VN" sz="3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iểm nổi bật của người hoặc sự việc để lại ấn tượng, cảm xúc sâu đậm cho em.</a:t>
                      </a:r>
                      <a:endParaRPr lang="en-US" sz="38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tc>
                  <a:txBody>
                    <a:bodyPr/>
                    <a:lstStyle/>
                    <a:p>
                      <a:pPr marL="0" marR="0" algn="just">
                        <a:lnSpc>
                          <a:spcPct val="150000"/>
                        </a:lnSpc>
                        <a:spcBef>
                          <a:spcPts val="0"/>
                        </a:spcBef>
                        <a:spcAft>
                          <a:spcPts val="0"/>
                        </a:spcAft>
                        <a:tabLst>
                          <a:tab pos="371475" algn="l"/>
                        </a:tabLst>
                      </a:pPr>
                      <a:r>
                        <a:rPr lang="vi-VN"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 chưa có hoặc chưa đủ</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vi-VN"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hãy bổ sung nội dung để người đọc hiểu rõ những đặc điểm nổi bật của người hoặc sự việc đã </a:t>
                      </a:r>
                      <a:r>
                        <a:rPr lang="en-US"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t>
                      </a:r>
                      <a:r>
                        <a:rPr lang="vi-VN"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ể lại ấn tượng sâu </a:t>
                      </a:r>
                      <a:r>
                        <a:rPr lang="en-US" sz="3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đậm</a:t>
                      </a:r>
                      <a:r>
                        <a:rPr lang="vi-VN" sz="3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em.</a:t>
                      </a:r>
                      <a:endParaRPr lang="en-US" sz="3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solidFill>
                  </a:tcPr>
                </a:tc>
                <a:extLst>
                  <a:ext uri="{0D108BD9-81ED-4DB2-BD59-A6C34878D82A}">
                    <a16:rowId xmlns:a16="http://schemas.microsoft.com/office/drawing/2014/main" val="1758551558"/>
                  </a:ext>
                </a:extLst>
              </a:tr>
            </a:tbl>
          </a:graphicData>
        </a:graphic>
      </p:graphicFrame>
    </p:spTree>
    <p:extLst>
      <p:ext uri="{BB962C8B-B14F-4D97-AF65-F5344CB8AC3E}">
        <p14:creationId xmlns:p14="http://schemas.microsoft.com/office/powerpoint/2010/main" val="337865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05246822"/>
              </p:ext>
            </p:extLst>
          </p:nvPr>
        </p:nvGraphicFramePr>
        <p:xfrm>
          <a:off x="914400" y="723900"/>
          <a:ext cx="16383000" cy="8839200"/>
        </p:xfrm>
        <a:graphic>
          <a:graphicData uri="http://schemas.openxmlformats.org/drawingml/2006/table">
            <a:tbl>
              <a:tblPr firstRow="1" bandRow="1">
                <a:tableStyleId>{5940675A-B579-460E-94D1-54222C63F5DA}</a:tableStyleId>
              </a:tblPr>
              <a:tblGrid>
                <a:gridCol w="6324600">
                  <a:extLst>
                    <a:ext uri="{9D8B030D-6E8A-4147-A177-3AD203B41FA5}">
                      <a16:colId xmlns:a16="http://schemas.microsoft.com/office/drawing/2014/main" val="1361361632"/>
                    </a:ext>
                  </a:extLst>
                </a:gridCol>
                <a:gridCol w="10058400">
                  <a:extLst>
                    <a:ext uri="{9D8B030D-6E8A-4147-A177-3AD203B41FA5}">
                      <a16:colId xmlns:a16="http://schemas.microsoft.com/office/drawing/2014/main" val="2918344359"/>
                    </a:ext>
                  </a:extLst>
                </a:gridCol>
              </a:tblGrid>
              <a:tr h="1469041">
                <a:tc>
                  <a:txBody>
                    <a:bodyPr/>
                    <a:lstStyle/>
                    <a:p>
                      <a:pPr marL="0" marR="0" algn="ctr">
                        <a:lnSpc>
                          <a:spcPct val="150000"/>
                        </a:lnSpc>
                        <a:spcBef>
                          <a:spcPts val="0"/>
                        </a:spcBef>
                        <a:spcAft>
                          <a:spcPts val="0"/>
                        </a:spcAft>
                        <a:tabLst>
                          <a:tab pos="371475" algn="l"/>
                        </a:tabLst>
                      </a:pPr>
                      <a:r>
                        <a:rPr lang="en-US" sz="4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Yêu</a:t>
                      </a:r>
                      <a:r>
                        <a:rPr lang="en-US" sz="4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cầu</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tc>
                  <a:txBody>
                    <a:bodyPr/>
                    <a:lstStyle/>
                    <a:p>
                      <a:pPr marL="0" marR="0" algn="ctr">
                        <a:lnSpc>
                          <a:spcPct val="150000"/>
                        </a:lnSpc>
                        <a:spcBef>
                          <a:spcPts val="0"/>
                        </a:spcBef>
                        <a:spcAft>
                          <a:spcPts val="0"/>
                        </a:spcAft>
                        <a:tabLst>
                          <a:tab pos="371475" algn="l"/>
                        </a:tabLst>
                      </a:pPr>
                      <a:r>
                        <a:rPr lang="en-US" sz="4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Gợi</a:t>
                      </a:r>
                      <a:r>
                        <a:rPr lang="en-US" sz="4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ý </a:t>
                      </a:r>
                      <a:r>
                        <a:rPr lang="en-US" sz="4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chỉnh</a:t>
                      </a:r>
                      <a:r>
                        <a:rPr lang="en-US" sz="4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sửa</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4">
                        <a:lumMod val="20000"/>
                        <a:lumOff val="80000"/>
                      </a:schemeClr>
                    </a:solidFill>
                  </a:tcPr>
                </a:tc>
                <a:extLst>
                  <a:ext uri="{0D108BD9-81ED-4DB2-BD59-A6C34878D82A}">
                    <a16:rowId xmlns:a16="http://schemas.microsoft.com/office/drawing/2014/main" val="2604938152"/>
                  </a:ext>
                </a:extLst>
              </a:tr>
              <a:tr h="4578982">
                <a:tc>
                  <a:txBody>
                    <a:bodyPr/>
                    <a:lstStyle/>
                    <a:p>
                      <a:pPr marL="0" marR="0" algn="just">
                        <a:lnSpc>
                          <a:spcPct val="150000"/>
                        </a:lnSpc>
                        <a:spcBef>
                          <a:spcPts val="0"/>
                        </a:spcBef>
                        <a:spcAft>
                          <a:spcPts val="0"/>
                        </a:spcAft>
                        <a:tabLst>
                          <a:tab pos="371475" algn="l"/>
                        </a:tabLst>
                      </a:pPr>
                      <a:r>
                        <a:rPr lang="vi-VN" sz="3800" dirty="0">
                          <a:solidFill>
                            <a:srgbClr val="000000"/>
                          </a:solidFill>
                          <a:effectLst/>
                          <a:latin typeface="+mn-lt"/>
                          <a:ea typeface="Times New Roman" panose="02020603050405020304" pitchFamily="18" charset="0"/>
                          <a:cs typeface="Times New Roman" panose="02020603050405020304" pitchFamily="18" charset="0"/>
                        </a:rPr>
                        <a:t>Thể hiện được t</a:t>
                      </a:r>
                      <a:r>
                        <a:rPr lang="en-US" sz="3800" dirty="0">
                          <a:solidFill>
                            <a:srgbClr val="000000"/>
                          </a:solidFill>
                          <a:effectLst/>
                          <a:latin typeface="+mn-lt"/>
                          <a:ea typeface="Times New Roman" panose="02020603050405020304" pitchFamily="18" charset="0"/>
                          <a:cs typeface="Times New Roman" panose="02020603050405020304" pitchFamily="18" charset="0"/>
                        </a:rPr>
                        <a:t>ì</a:t>
                      </a:r>
                      <a:r>
                        <a:rPr lang="vi-VN" sz="3800" dirty="0">
                          <a:solidFill>
                            <a:srgbClr val="000000"/>
                          </a:solidFill>
                          <a:effectLst/>
                          <a:latin typeface="+mn-lt"/>
                          <a:ea typeface="Times New Roman" panose="02020603050405020304" pitchFamily="18" charset="0"/>
                          <a:cs typeface="Times New Roman" panose="02020603050405020304" pitchFamily="18" charset="0"/>
                        </a:rPr>
                        <a:t>nh </a:t>
                      </a:r>
                      <a:r>
                        <a:rPr lang="vi-VN" sz="3800" dirty="0" smtClean="0">
                          <a:solidFill>
                            <a:srgbClr val="000000"/>
                          </a:solidFill>
                          <a:effectLst/>
                          <a:latin typeface="+mn-lt"/>
                          <a:ea typeface="Times New Roman" panose="02020603050405020304" pitchFamily="18" charset="0"/>
                          <a:cs typeface="Times New Roman" panose="02020603050405020304" pitchFamily="18" charset="0"/>
                        </a:rPr>
                        <a:t>cảm, </a:t>
                      </a:r>
                      <a:r>
                        <a:rPr lang="vi-VN" sz="3800" dirty="0">
                          <a:solidFill>
                            <a:srgbClr val="000000"/>
                          </a:solidFill>
                          <a:effectLst/>
                          <a:latin typeface="+mn-lt"/>
                          <a:ea typeface="Times New Roman" panose="02020603050405020304" pitchFamily="18" charset="0"/>
                          <a:cs typeface="Times New Roman" panose="02020603050405020304" pitchFamily="18" charset="0"/>
                        </a:rPr>
                        <a:t>suy nghĩ của em đối với người hoặc sự việc đó. Chú ý sử dụng ng</a:t>
                      </a:r>
                      <a:r>
                        <a:rPr lang="en-US" sz="3800" dirty="0">
                          <a:solidFill>
                            <a:srgbClr val="000000"/>
                          </a:solidFill>
                          <a:effectLst/>
                          <a:latin typeface="+mn-lt"/>
                          <a:ea typeface="Times New Roman" panose="02020603050405020304" pitchFamily="18" charset="0"/>
                          <a:cs typeface="Times New Roman" panose="02020603050405020304" pitchFamily="18" charset="0"/>
                        </a:rPr>
                        <a:t>ô</a:t>
                      </a:r>
                      <a:r>
                        <a:rPr lang="vi-VN" sz="3800" dirty="0">
                          <a:solidFill>
                            <a:srgbClr val="000000"/>
                          </a:solidFill>
                          <a:effectLst/>
                          <a:latin typeface="+mn-lt"/>
                          <a:ea typeface="Times New Roman" panose="02020603050405020304" pitchFamily="18" charset="0"/>
                          <a:cs typeface="Times New Roman" panose="02020603050405020304" pitchFamily="18" charset="0"/>
                        </a:rPr>
                        <a:t>n ngữ sinh động, giàu cảm xúc.</a:t>
                      </a:r>
                      <a:endParaRPr lang="en-US" sz="38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just">
                        <a:lnSpc>
                          <a:spcPct val="150000"/>
                        </a:lnSpc>
                        <a:spcBef>
                          <a:spcPts val="0"/>
                        </a:spcBef>
                        <a:spcAft>
                          <a:spcPts val="0"/>
                        </a:spcAft>
                        <a:tabLst>
                          <a:tab pos="371475" algn="l"/>
                        </a:tabLst>
                      </a:pPr>
                      <a:r>
                        <a:rPr lang="vi-VN" sz="3800" dirty="0">
                          <a:solidFill>
                            <a:srgbClr val="000000"/>
                          </a:solidFill>
                          <a:effectLst/>
                          <a:latin typeface="+mn-lt"/>
                          <a:ea typeface="Times New Roman" panose="02020603050405020304" pitchFamily="18" charset="0"/>
                          <a:cs typeface="Times New Roman" panose="02020603050405020304" pitchFamily="18" charset="0"/>
                        </a:rPr>
                        <a:t>Đánh dấu những từ ngữ, câu văn thể hiện cảm xúc v</a:t>
                      </a:r>
                      <a:r>
                        <a:rPr lang="en-US" sz="3800" dirty="0">
                          <a:solidFill>
                            <a:srgbClr val="000000"/>
                          </a:solidFill>
                          <a:effectLst/>
                          <a:latin typeface="+mn-lt"/>
                          <a:ea typeface="Times New Roman" panose="02020603050405020304" pitchFamily="18" charset="0"/>
                          <a:cs typeface="Times New Roman" panose="02020603050405020304" pitchFamily="18" charset="0"/>
                        </a:rPr>
                        <a:t>ề</a:t>
                      </a:r>
                      <a:r>
                        <a:rPr lang="vi-VN" sz="3800" dirty="0">
                          <a:solidFill>
                            <a:srgbClr val="000000"/>
                          </a:solidFill>
                          <a:effectLst/>
                          <a:latin typeface="+mn-lt"/>
                          <a:ea typeface="Times New Roman" panose="02020603050405020304" pitchFamily="18" charset="0"/>
                          <a:cs typeface="Times New Roman" panose="02020603050405020304" pitchFamily="18" charset="0"/>
                        </a:rPr>
                        <a:t> người hoặc sự việc được nói tới. Nếu chưa có hoặc chưa </a:t>
                      </a:r>
                      <a:r>
                        <a:rPr lang="vi-VN" sz="3800" dirty="0" smtClean="0">
                          <a:solidFill>
                            <a:srgbClr val="000000"/>
                          </a:solidFill>
                          <a:effectLst/>
                          <a:latin typeface="+mn-lt"/>
                          <a:ea typeface="Times New Roman" panose="02020603050405020304" pitchFamily="18" charset="0"/>
                          <a:cs typeface="Times New Roman" panose="02020603050405020304" pitchFamily="18" charset="0"/>
                        </a:rPr>
                        <a:t>đủ, cần </a:t>
                      </a:r>
                      <a:r>
                        <a:rPr lang="vi-VN" sz="3800" dirty="0">
                          <a:solidFill>
                            <a:srgbClr val="000000"/>
                          </a:solidFill>
                          <a:effectLst/>
                          <a:latin typeface="+mn-lt"/>
                          <a:ea typeface="Times New Roman" panose="02020603050405020304" pitchFamily="18" charset="0"/>
                          <a:cs typeface="Times New Roman" panose="02020603050405020304" pitchFamily="18" charset="0"/>
                        </a:rPr>
                        <a:t>bổ sung.</a:t>
                      </a:r>
                      <a:endParaRPr lang="en-US" sz="38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16391741"/>
                  </a:ext>
                </a:extLst>
              </a:tr>
              <a:tr h="2791177">
                <a:tc>
                  <a:txBody>
                    <a:bodyPr/>
                    <a:lstStyle/>
                    <a:p>
                      <a:pPr marL="0" marR="0" algn="just">
                        <a:lnSpc>
                          <a:spcPct val="150000"/>
                        </a:lnSpc>
                        <a:spcBef>
                          <a:spcPts val="0"/>
                        </a:spcBef>
                        <a:spcAft>
                          <a:spcPts val="0"/>
                        </a:spcAft>
                        <a:tabLst>
                          <a:tab pos="371475" algn="l"/>
                        </a:tabLst>
                      </a:pPr>
                      <a:r>
                        <a:rPr lang="vi-VN" sz="3800" dirty="0">
                          <a:solidFill>
                            <a:srgbClr val="000000"/>
                          </a:solidFill>
                          <a:effectLst/>
                          <a:latin typeface="+mn-lt"/>
                          <a:ea typeface="Times New Roman" panose="02020603050405020304" pitchFamily="18" charset="0"/>
                          <a:cs typeface="Times New Roman" panose="02020603050405020304" pitchFamily="18" charset="0"/>
                        </a:rPr>
                        <a:t>Bảo đảm </a:t>
                      </a:r>
                      <a:r>
                        <a:rPr lang="vi-VN" sz="3800" dirty="0" smtClean="0">
                          <a:solidFill>
                            <a:srgbClr val="000000"/>
                          </a:solidFill>
                          <a:effectLst/>
                          <a:latin typeface="+mn-lt"/>
                          <a:ea typeface="Times New Roman" panose="02020603050405020304" pitchFamily="18" charset="0"/>
                          <a:cs typeface="Times New Roman" panose="02020603050405020304" pitchFamily="18" charset="0"/>
                        </a:rPr>
                        <a:t>yêu </a:t>
                      </a:r>
                      <a:r>
                        <a:rPr lang="vi-VN" sz="3800" dirty="0">
                          <a:solidFill>
                            <a:srgbClr val="000000"/>
                          </a:solidFill>
                          <a:effectLst/>
                          <a:latin typeface="+mn-lt"/>
                          <a:ea typeface="Times New Roman" panose="02020603050405020304" pitchFamily="18" charset="0"/>
                          <a:cs typeface="Times New Roman" panose="02020603050405020304" pitchFamily="18" charset="0"/>
                        </a:rPr>
                        <a:t>cầu </a:t>
                      </a:r>
                      <a:r>
                        <a:rPr lang="vi-VN" sz="3800" dirty="0" smtClean="0">
                          <a:solidFill>
                            <a:srgbClr val="000000"/>
                          </a:solidFill>
                          <a:effectLst/>
                          <a:latin typeface="+mn-lt"/>
                          <a:ea typeface="Times New Roman" panose="02020603050405020304" pitchFamily="18" charset="0"/>
                          <a:cs typeface="Times New Roman" panose="02020603050405020304" pitchFamily="18" charset="0"/>
                        </a:rPr>
                        <a:t>về chính tả </a:t>
                      </a:r>
                      <a:r>
                        <a:rPr lang="vi-VN" sz="3800" dirty="0">
                          <a:solidFill>
                            <a:srgbClr val="000000"/>
                          </a:solidFill>
                          <a:effectLst/>
                          <a:latin typeface="+mn-lt"/>
                          <a:ea typeface="Times New Roman" panose="02020603050405020304" pitchFamily="18" charset="0"/>
                          <a:cs typeface="Times New Roman" panose="02020603050405020304" pitchFamily="18" charset="0"/>
                        </a:rPr>
                        <a:t>và </a:t>
                      </a:r>
                      <a:r>
                        <a:rPr lang="vi-VN" sz="3800" dirty="0" smtClean="0">
                          <a:solidFill>
                            <a:srgbClr val="000000"/>
                          </a:solidFill>
                          <a:effectLst/>
                          <a:latin typeface="+mn-lt"/>
                          <a:ea typeface="Times New Roman" panose="02020603050405020304" pitchFamily="18" charset="0"/>
                          <a:cs typeface="Times New Roman" panose="02020603050405020304" pitchFamily="18" charset="0"/>
                        </a:rPr>
                        <a:t>diễn </a:t>
                      </a:r>
                      <a:r>
                        <a:rPr lang="vi-VN" sz="3800" dirty="0">
                          <a:solidFill>
                            <a:srgbClr val="000000"/>
                          </a:solidFill>
                          <a:effectLst/>
                          <a:latin typeface="+mn-lt"/>
                          <a:ea typeface="Times New Roman" panose="02020603050405020304" pitchFamily="18" charset="0"/>
                          <a:cs typeface="Times New Roman" panose="02020603050405020304" pitchFamily="18" charset="0"/>
                        </a:rPr>
                        <a:t>đạt.</a:t>
                      </a:r>
                      <a:endParaRPr lang="en-US" sz="38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solidFill>
                  </a:tcPr>
                </a:tc>
                <a:tc>
                  <a:txBody>
                    <a:bodyPr/>
                    <a:lstStyle/>
                    <a:p>
                      <a:pPr marL="0" marR="0" algn="just">
                        <a:lnSpc>
                          <a:spcPct val="150000"/>
                        </a:lnSpc>
                        <a:spcBef>
                          <a:spcPts val="0"/>
                        </a:spcBef>
                        <a:spcAft>
                          <a:spcPts val="0"/>
                        </a:spcAft>
                        <a:tabLst>
                          <a:tab pos="371475" algn="l"/>
                        </a:tabLst>
                      </a:pPr>
                      <a:r>
                        <a:rPr lang="vi-VN" sz="3800" dirty="0">
                          <a:solidFill>
                            <a:srgbClr val="000000"/>
                          </a:solidFill>
                          <a:effectLst/>
                          <a:latin typeface="+mn-lt"/>
                          <a:ea typeface="Times New Roman" panose="02020603050405020304" pitchFamily="18" charset="0"/>
                          <a:cs typeface="Times New Roman" panose="02020603050405020304" pitchFamily="18" charset="0"/>
                        </a:rPr>
                        <a:t>Rà soát lỗi chính tả, dùng từ, đặt câu và chỉnh sửa (nếu có).</a:t>
                      </a:r>
                      <a:endParaRPr lang="en-US" sz="3800" dirty="0">
                        <a:effectLst/>
                        <a:latin typeface="+mn-lt"/>
                        <a:ea typeface="Times New Roman" panose="02020603050405020304" pitchFamily="18"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758551558"/>
                  </a:ext>
                </a:extLst>
              </a:tr>
            </a:tbl>
          </a:graphicData>
        </a:graphic>
      </p:graphicFrame>
    </p:spTree>
    <p:extLst>
      <p:ext uri="{BB962C8B-B14F-4D97-AF65-F5344CB8AC3E}">
        <p14:creationId xmlns:p14="http://schemas.microsoft.com/office/powerpoint/2010/main" val="24711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0661" y="879183"/>
            <a:ext cx="6705600" cy="3386880"/>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620000" y="1333500"/>
            <a:ext cx="9753600" cy="7368085"/>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87479" y="4229100"/>
            <a:ext cx="4845043" cy="6240687"/>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85800" y="5753100"/>
            <a:ext cx="1188996" cy="1356915"/>
          </a:xfrm>
          <a:prstGeom prst="rect">
            <a:avLst/>
          </a:prstGeom>
        </p:spPr>
      </p:pic>
      <p:pic>
        <p:nvPicPr>
          <p:cNvPr id="13"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92400" y="495300"/>
            <a:ext cx="2377479" cy="2347220"/>
          </a:xfrm>
          <a:prstGeom prst="rect">
            <a:avLst/>
          </a:prstGeom>
        </p:spPr>
      </p:pic>
      <p:pic>
        <p:nvPicPr>
          <p:cNvPr id="14"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123207" y="7867894"/>
            <a:ext cx="2175769" cy="2175769"/>
          </a:xfrm>
          <a:prstGeom prst="rect">
            <a:avLst/>
          </a:prstGeom>
        </p:spPr>
      </p:pic>
      <p:pic>
        <p:nvPicPr>
          <p:cNvPr id="15" name="Picture 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829073" y="6937325"/>
            <a:ext cx="1242987" cy="1486180"/>
          </a:xfrm>
          <a:prstGeom prst="rect">
            <a:avLst/>
          </a:prstGeom>
        </p:spPr>
      </p:pic>
      <p:pic>
        <p:nvPicPr>
          <p:cNvPr id="16" name="Picture 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009739" y="8713856"/>
            <a:ext cx="2062322" cy="1339339"/>
          </a:xfrm>
          <a:prstGeom prst="rect">
            <a:avLst/>
          </a:prstGeom>
        </p:spPr>
      </p:pic>
      <p:sp>
        <p:nvSpPr>
          <p:cNvPr id="17" name="TextBox 4"/>
          <p:cNvSpPr txBox="1"/>
          <p:nvPr/>
        </p:nvSpPr>
        <p:spPr>
          <a:xfrm>
            <a:off x="1126230" y="1900885"/>
            <a:ext cx="4894462" cy="984885"/>
          </a:xfrm>
          <a:prstGeom prst="rect">
            <a:avLst/>
          </a:prstGeom>
        </p:spPr>
        <p:txBody>
          <a:bodyPr wrap="square" lIns="0" tIns="0" rIns="0" bIns="0" rtlCol="0" anchor="t">
            <a:spAutoFit/>
          </a:bodyPr>
          <a:lstStyle/>
          <a:p>
            <a:pPr algn="ctr"/>
            <a:r>
              <a:rPr lang="vi-VN" sz="6400" b="1" dirty="0" smtClean="0">
                <a:solidFill>
                  <a:schemeClr val="bg1"/>
                </a:solidFill>
                <a:latin typeface="Arial" panose="020B0604020202020204" pitchFamily="34" charset="0"/>
                <a:cs typeface="Arial" panose="020B0604020202020204" pitchFamily="34" charset="0"/>
              </a:rPr>
              <a:t>VẬN DỤNG</a:t>
            </a:r>
            <a:endParaRPr lang="en-US" sz="6400" b="1" dirty="0">
              <a:solidFill>
                <a:schemeClr val="bg1"/>
              </a:solidFill>
              <a:latin typeface="Arial" panose="020B0604020202020204" pitchFamily="34" charset="0"/>
              <a:cs typeface="Arial" panose="020B0604020202020204" pitchFamily="34" charset="0"/>
            </a:endParaRPr>
          </a:p>
        </p:txBody>
      </p:sp>
      <p:sp>
        <p:nvSpPr>
          <p:cNvPr id="18" name="Rectangle 17"/>
          <p:cNvSpPr/>
          <p:nvPr/>
        </p:nvSpPr>
        <p:spPr>
          <a:xfrm>
            <a:off x="8261445" y="3156186"/>
            <a:ext cx="8680271" cy="3693319"/>
          </a:xfrm>
          <a:prstGeom prst="rect">
            <a:avLst/>
          </a:prstGeom>
        </p:spPr>
        <p:txBody>
          <a:bodyPr wrap="square">
            <a:spAutoFit/>
          </a:bodyPr>
          <a:lstStyle/>
          <a:p>
            <a:pPr algn="just">
              <a:lnSpc>
                <a:spcPct val="150000"/>
              </a:lnSpc>
            </a:pPr>
            <a:r>
              <a:rPr lang="vi-VN"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l-NL"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Hãy </a:t>
            </a:r>
            <a:r>
              <a:rPr lang="nl-NL" sz="5200" dirty="0">
                <a:solidFill>
                  <a:srgbClr val="000000"/>
                </a:solidFill>
                <a:latin typeface="Arial" panose="020B0604020202020204" pitchFamily="34" charset="0"/>
                <a:ea typeface="Times New Roman" panose="02020603050405020304" pitchFamily="18" charset="0"/>
                <a:cs typeface="Arial" panose="020B0604020202020204" pitchFamily="34" charset="0"/>
              </a:rPr>
              <a:t>viết bài văn về người hoặc sự việc mà em có ấn tượng sâu </a:t>
            </a:r>
            <a:r>
              <a:rPr lang="nl-NL"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sắ</a:t>
            </a:r>
            <a:r>
              <a:rPr lang="vi-VN"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a:t>
            </a:r>
            <a:endParaRPr lang="en-US" sz="5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52257" y="228791"/>
            <a:ext cx="17783485" cy="9829417"/>
          </a:xfrm>
          <a:prstGeom prst="rect">
            <a:avLst/>
          </a:prstGeom>
        </p:spPr>
      </p:pic>
      <p:sp>
        <p:nvSpPr>
          <p:cNvPr id="4" name="TextBox 4"/>
          <p:cNvSpPr txBox="1"/>
          <p:nvPr/>
        </p:nvSpPr>
        <p:spPr>
          <a:xfrm>
            <a:off x="6610350" y="1814069"/>
            <a:ext cx="5143500" cy="1102866"/>
          </a:xfrm>
          <a:prstGeom prst="rect">
            <a:avLst/>
          </a:prstGeom>
        </p:spPr>
        <p:txBody>
          <a:bodyPr wrap="square" lIns="0" tIns="0" rIns="0" bIns="0" rtlCol="0" anchor="t">
            <a:spAutoFit/>
          </a:bodyPr>
          <a:lstStyle/>
          <a:p>
            <a:pPr algn="ctr">
              <a:lnSpc>
                <a:spcPts val="8640"/>
              </a:lnSpc>
            </a:pPr>
            <a:r>
              <a:rPr lang="vi-VN"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34375"/>
          <a:stretch/>
        </p:blipFill>
        <p:spPr>
          <a:xfrm>
            <a:off x="14478000" y="-370055"/>
            <a:ext cx="3810000" cy="3187865"/>
          </a:xfrm>
          <a:prstGeom prst="rect">
            <a:avLst/>
          </a:prstGeom>
        </p:spPr>
      </p:pic>
      <p:sp>
        <p:nvSpPr>
          <p:cNvPr id="11" name="Rectangle 10"/>
          <p:cNvSpPr/>
          <p:nvPr/>
        </p:nvSpPr>
        <p:spPr>
          <a:xfrm>
            <a:off x="1905000" y="3021960"/>
            <a:ext cx="14554200" cy="4524315"/>
          </a:xfrm>
          <a:prstGeom prst="rect">
            <a:avLst/>
          </a:prstGeom>
        </p:spPr>
        <p:txBody>
          <a:bodyPr wrap="square">
            <a:spAutoFit/>
          </a:bodyPr>
          <a:lstStyle/>
          <a:p>
            <a:pPr algn="just">
              <a:lnSpc>
                <a:spcPct val="150000"/>
              </a:lnSpc>
            </a:pP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Trong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cuộc</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sống, có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con người,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việc nào để lại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ấn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tượng</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sâu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sắc</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thể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quên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Hãy</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chia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sẻ</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với cả lớp cảm nghĩ về con người hoặc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việc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latin typeface="Arial" panose="020B0604020202020204" pitchFamily="34" charset="0"/>
              <a:cs typeface="Arial" panose="020B0604020202020204" pitchFamily="34" charset="0"/>
            </a:endParaRPr>
          </a:p>
        </p:txBody>
      </p:sp>
      <p:pic>
        <p:nvPicPr>
          <p:cNvPr id="12"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18121" y="451128"/>
            <a:ext cx="2377479" cy="2347220"/>
          </a:xfrm>
          <a:prstGeom prst="rect">
            <a:avLst/>
          </a:prstGeom>
        </p:spPr>
      </p:pic>
      <p:pic>
        <p:nvPicPr>
          <p:cNvPr id="13"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609600" y="5478924"/>
            <a:ext cx="3159995" cy="4923505"/>
          </a:xfrm>
          <a:prstGeom prst="rect">
            <a:avLst/>
          </a:prstGeom>
        </p:spPr>
      </p:pic>
      <p:pic>
        <p:nvPicPr>
          <p:cNvPr id="14"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895600" y="7810500"/>
            <a:ext cx="2239969" cy="208520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grpSp>
        <p:nvGrpSpPr>
          <p:cNvPr id="2" name="Group 2"/>
          <p:cNvGrpSpPr/>
          <p:nvPr/>
        </p:nvGrpSpPr>
        <p:grpSpPr>
          <a:xfrm>
            <a:off x="457200" y="594375"/>
            <a:ext cx="17492824" cy="9316913"/>
            <a:chOff x="0" y="0"/>
            <a:chExt cx="3856708" cy="2054134"/>
          </a:xfrm>
        </p:grpSpPr>
        <p:sp>
          <p:nvSpPr>
            <p:cNvPr id="3" name="Freeform 3"/>
            <p:cNvSpPr/>
            <p:nvPr/>
          </p:nvSpPr>
          <p:spPr>
            <a:xfrm>
              <a:off x="0" y="-1270"/>
              <a:ext cx="3857978" cy="2052864"/>
            </a:xfrm>
            <a:custGeom>
              <a:avLst/>
              <a:gdLst/>
              <a:ahLst/>
              <a:cxnLst/>
              <a:rect l="l" t="t" r="r" b="b"/>
              <a:pathLst>
                <a:path w="3857978" h="2052864">
                  <a:moveTo>
                    <a:pt x="3846548" y="27940"/>
                  </a:moveTo>
                  <a:cubicBezTo>
                    <a:pt x="3837658" y="24130"/>
                    <a:pt x="3828768" y="21590"/>
                    <a:pt x="3819878" y="21590"/>
                  </a:cubicBezTo>
                  <a:cubicBezTo>
                    <a:pt x="3793208" y="20320"/>
                    <a:pt x="3736208" y="20320"/>
                    <a:pt x="3673161" y="17780"/>
                  </a:cubicBezTo>
                  <a:cubicBezTo>
                    <a:pt x="3529053" y="12700"/>
                    <a:pt x="3387948" y="6350"/>
                    <a:pt x="3243840" y="3810"/>
                  </a:cubicBezTo>
                  <a:cubicBezTo>
                    <a:pt x="3126753" y="1270"/>
                    <a:pt x="3012668" y="3810"/>
                    <a:pt x="2895580" y="2540"/>
                  </a:cubicBezTo>
                  <a:cubicBezTo>
                    <a:pt x="2844542" y="2540"/>
                    <a:pt x="2793504" y="0"/>
                    <a:pt x="2742466" y="2540"/>
                  </a:cubicBezTo>
                  <a:cubicBezTo>
                    <a:pt x="2619374" y="10160"/>
                    <a:pt x="2496283" y="11430"/>
                    <a:pt x="2370188" y="8890"/>
                  </a:cubicBezTo>
                  <a:cubicBezTo>
                    <a:pt x="2307141" y="7620"/>
                    <a:pt x="2244094" y="7620"/>
                    <a:pt x="2181047" y="7620"/>
                  </a:cubicBezTo>
                  <a:cubicBezTo>
                    <a:pt x="2066962" y="7620"/>
                    <a:pt x="1952877" y="7620"/>
                    <a:pt x="1838792" y="6350"/>
                  </a:cubicBezTo>
                  <a:cubicBezTo>
                    <a:pt x="1718702" y="5080"/>
                    <a:pt x="535819" y="2540"/>
                    <a:pt x="418732" y="1270"/>
                  </a:cubicBezTo>
                  <a:cubicBezTo>
                    <a:pt x="322660" y="0"/>
                    <a:pt x="229591" y="1270"/>
                    <a:pt x="133519" y="1270"/>
                  </a:cubicBezTo>
                  <a:cubicBezTo>
                    <a:pt x="67470" y="1270"/>
                    <a:pt x="33020" y="3810"/>
                    <a:pt x="5080" y="5080"/>
                  </a:cubicBezTo>
                  <a:cubicBezTo>
                    <a:pt x="3810" y="5080"/>
                    <a:pt x="2540" y="7620"/>
                    <a:pt x="0" y="8890"/>
                  </a:cubicBezTo>
                  <a:cubicBezTo>
                    <a:pt x="1270" y="21590"/>
                    <a:pt x="3810" y="34290"/>
                    <a:pt x="5080" y="46990"/>
                  </a:cubicBezTo>
                  <a:cubicBezTo>
                    <a:pt x="15240" y="129509"/>
                    <a:pt x="16510" y="217703"/>
                    <a:pt x="17780" y="304350"/>
                  </a:cubicBezTo>
                  <a:cubicBezTo>
                    <a:pt x="19050" y="392544"/>
                    <a:pt x="17780" y="480738"/>
                    <a:pt x="16510" y="570480"/>
                  </a:cubicBezTo>
                  <a:cubicBezTo>
                    <a:pt x="15240" y="661768"/>
                    <a:pt x="2540" y="1619525"/>
                    <a:pt x="2540" y="1710814"/>
                  </a:cubicBezTo>
                  <a:cubicBezTo>
                    <a:pt x="2540" y="1800555"/>
                    <a:pt x="1270" y="1890297"/>
                    <a:pt x="0" y="1980038"/>
                  </a:cubicBezTo>
                  <a:cubicBezTo>
                    <a:pt x="0" y="1998255"/>
                    <a:pt x="3810" y="2008414"/>
                    <a:pt x="15240" y="2013494"/>
                  </a:cubicBezTo>
                  <a:cubicBezTo>
                    <a:pt x="22860" y="2017305"/>
                    <a:pt x="31750" y="2019844"/>
                    <a:pt x="40640" y="2021114"/>
                  </a:cubicBezTo>
                  <a:cubicBezTo>
                    <a:pt x="130517" y="2026194"/>
                    <a:pt x="244602" y="2030005"/>
                    <a:pt x="358687" y="2035084"/>
                  </a:cubicBezTo>
                  <a:cubicBezTo>
                    <a:pt x="421734" y="2037624"/>
                    <a:pt x="484781" y="2042705"/>
                    <a:pt x="547828" y="2043974"/>
                  </a:cubicBezTo>
                  <a:cubicBezTo>
                    <a:pt x="652907" y="2046514"/>
                    <a:pt x="1823781" y="2047784"/>
                    <a:pt x="1928859" y="2049055"/>
                  </a:cubicBezTo>
                  <a:cubicBezTo>
                    <a:pt x="1943870" y="2049055"/>
                    <a:pt x="1958881" y="2049055"/>
                    <a:pt x="1973893" y="2049055"/>
                  </a:cubicBezTo>
                  <a:cubicBezTo>
                    <a:pt x="2045946" y="2049055"/>
                    <a:pt x="2121002" y="2047784"/>
                    <a:pt x="2193056" y="2047784"/>
                  </a:cubicBezTo>
                  <a:cubicBezTo>
                    <a:pt x="2277119" y="2047784"/>
                    <a:pt x="2358179" y="2049055"/>
                    <a:pt x="2442242" y="2049055"/>
                  </a:cubicBezTo>
                  <a:cubicBezTo>
                    <a:pt x="2565334" y="2049055"/>
                    <a:pt x="2691428" y="2049055"/>
                    <a:pt x="2814520" y="2049055"/>
                  </a:cubicBezTo>
                  <a:cubicBezTo>
                    <a:pt x="2928605" y="2049055"/>
                    <a:pt x="3042690" y="2050324"/>
                    <a:pt x="3156775" y="2051594"/>
                  </a:cubicBezTo>
                  <a:cubicBezTo>
                    <a:pt x="3207813" y="2051594"/>
                    <a:pt x="3261854" y="2052864"/>
                    <a:pt x="3312892" y="2052864"/>
                  </a:cubicBezTo>
                  <a:cubicBezTo>
                    <a:pt x="3478015" y="2051594"/>
                    <a:pt x="3640136" y="2045244"/>
                    <a:pt x="3797018" y="2045244"/>
                  </a:cubicBezTo>
                  <a:cubicBezTo>
                    <a:pt x="3800828" y="2045244"/>
                    <a:pt x="3805908" y="2042705"/>
                    <a:pt x="3809718" y="2040164"/>
                  </a:cubicBezTo>
                  <a:cubicBezTo>
                    <a:pt x="3814798" y="2036355"/>
                    <a:pt x="3817338" y="2030005"/>
                    <a:pt x="3819878" y="2027464"/>
                  </a:cubicBezTo>
                  <a:cubicBezTo>
                    <a:pt x="3821148" y="1969207"/>
                    <a:pt x="3822418" y="1904222"/>
                    <a:pt x="3823688" y="1839237"/>
                  </a:cubicBezTo>
                  <a:cubicBezTo>
                    <a:pt x="3824958" y="1738665"/>
                    <a:pt x="3835118" y="773171"/>
                    <a:pt x="3836388" y="672599"/>
                  </a:cubicBezTo>
                  <a:cubicBezTo>
                    <a:pt x="3836388" y="612256"/>
                    <a:pt x="3837658" y="551912"/>
                    <a:pt x="3838928" y="491569"/>
                  </a:cubicBezTo>
                  <a:cubicBezTo>
                    <a:pt x="3840198" y="426584"/>
                    <a:pt x="3841468" y="361599"/>
                    <a:pt x="3844008" y="296614"/>
                  </a:cubicBezTo>
                  <a:cubicBezTo>
                    <a:pt x="3845278" y="257932"/>
                    <a:pt x="3845278" y="217703"/>
                    <a:pt x="3850358" y="179022"/>
                  </a:cubicBezTo>
                  <a:cubicBezTo>
                    <a:pt x="3855438" y="132604"/>
                    <a:pt x="3857978" y="87733"/>
                    <a:pt x="3856708" y="44450"/>
                  </a:cubicBezTo>
                  <a:cubicBezTo>
                    <a:pt x="3856708" y="38100"/>
                    <a:pt x="3852898" y="30480"/>
                    <a:pt x="3846548" y="27940"/>
                  </a:cubicBezTo>
                  <a:close/>
                </a:path>
              </a:pathLst>
            </a:custGeom>
            <a:solidFill>
              <a:srgbClr val="FFE2ED"/>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642666" y="594375"/>
            <a:ext cx="8075679" cy="4148880"/>
          </a:xfrm>
          <a:prstGeom prst="rect">
            <a:avLst/>
          </a:prstGeom>
        </p:spPr>
      </p:pic>
      <p:sp>
        <p:nvSpPr>
          <p:cNvPr id="5" name="TextBox 5"/>
          <p:cNvSpPr txBox="1"/>
          <p:nvPr/>
        </p:nvSpPr>
        <p:spPr>
          <a:xfrm>
            <a:off x="1520408" y="1174189"/>
            <a:ext cx="6320193" cy="2772169"/>
          </a:xfrm>
          <a:prstGeom prst="rect">
            <a:avLst/>
          </a:prstGeom>
        </p:spPr>
        <p:txBody>
          <a:bodyPr lIns="0" tIns="0" rIns="0" bIns="0" rtlCol="0" anchor="t">
            <a:spAutoFit/>
          </a:bodyPr>
          <a:lstStyle/>
          <a:p>
            <a:pPr algn="ctr">
              <a:lnSpc>
                <a:spcPct val="150000"/>
              </a:lnSpc>
            </a:pPr>
            <a:r>
              <a:rPr lang="vi-VN" sz="6400" b="1" dirty="0" smtClean="0">
                <a:solidFill>
                  <a:srgbClr val="FFFFFF"/>
                </a:solidFill>
                <a:latin typeface="Arial" panose="020B0604020202020204" pitchFamily="34" charset="0"/>
                <a:cs typeface="Arial" panose="020B0604020202020204" pitchFamily="34" charset="0"/>
              </a:rPr>
              <a:t>HƯỚNG DẪN VỀ NHÀ</a:t>
            </a:r>
            <a:endParaRPr lang="en-US" sz="6400" b="1" dirty="0">
              <a:solidFill>
                <a:srgbClr val="FFFFFF"/>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2334797" y="4376617"/>
            <a:ext cx="4120658" cy="10590476"/>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860957" y="7748128"/>
            <a:ext cx="1188996" cy="135691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40299" y="5448795"/>
            <a:ext cx="1188996" cy="1356915"/>
          </a:xfrm>
          <a:prstGeom prst="rect">
            <a:avLst/>
          </a:prstGeom>
        </p:spPr>
      </p:pic>
      <p:sp>
        <p:nvSpPr>
          <p:cNvPr id="21" name="Rectangle 20"/>
          <p:cNvSpPr/>
          <p:nvPr/>
        </p:nvSpPr>
        <p:spPr>
          <a:xfrm>
            <a:off x="7638125" y="4574919"/>
            <a:ext cx="9729487" cy="3693319"/>
          </a:xfrm>
          <a:prstGeom prst="rect">
            <a:avLst/>
          </a:prstGeom>
        </p:spPr>
        <p:txBody>
          <a:bodyPr wrap="square">
            <a:spAutoFit/>
          </a:bodyPr>
          <a:lstStyle/>
          <a:p>
            <a:pPr marL="866140" marR="0" indent="-685800">
              <a:lnSpc>
                <a:spcPct val="150000"/>
              </a:lnSpc>
              <a:spcBef>
                <a:spcPts val="0"/>
              </a:spcBef>
              <a:spcAft>
                <a:spcPts val="0"/>
              </a:spcAft>
              <a:buFont typeface="Wingdings" panose="05000000000000000000" pitchFamily="2" charset="2"/>
              <a:buChar char="ü"/>
              <a:tabLst>
                <a:tab pos="90170" algn="l"/>
                <a:tab pos="180340" algn="l"/>
                <a:tab pos="270510" algn="l"/>
              </a:tabLst>
            </a:pPr>
            <a:r>
              <a:rPr lang="vi-VN"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Hoàn thành bài tập vận dụng.</a:t>
            </a:r>
          </a:p>
          <a:p>
            <a:pPr marL="866140" marR="0" indent="-685800">
              <a:lnSpc>
                <a:spcPct val="150000"/>
              </a:lnSpc>
              <a:spcBef>
                <a:spcPts val="0"/>
              </a:spcBef>
              <a:spcAft>
                <a:spcPts val="0"/>
              </a:spcAft>
              <a:buFont typeface="Wingdings" panose="05000000000000000000" pitchFamily="2" charset="2"/>
              <a:buChar char="ü"/>
              <a:tabLst>
                <a:tab pos="90170" algn="l"/>
                <a:tab pos="180340" algn="l"/>
                <a:tab pos="270510" algn="l"/>
              </a:tabLst>
            </a:pPr>
            <a:r>
              <a:rPr lang="nl-NL"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Xem </a:t>
            </a:r>
            <a:r>
              <a:rPr lang="nl-NL" sz="5200" dirty="0">
                <a:solidFill>
                  <a:srgbClr val="000000"/>
                </a:solidFill>
                <a:latin typeface="Arial" panose="020B0604020202020204" pitchFamily="34" charset="0"/>
                <a:ea typeface="Times New Roman" panose="02020603050405020304" pitchFamily="18" charset="0"/>
                <a:cs typeface="Arial" panose="020B0604020202020204" pitchFamily="34" charset="0"/>
              </a:rPr>
              <a:t>lại nội dung bài </a:t>
            </a:r>
            <a:r>
              <a:rPr lang="nl-NL"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học</a:t>
            </a:r>
            <a:r>
              <a:rPr lang="vi-VN"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vi-VN" sz="5200" dirty="0" smtClean="0">
              <a:latin typeface="Arial" panose="020B0604020202020204" pitchFamily="34" charset="0"/>
              <a:ea typeface="Times New Roman" panose="02020603050405020304" pitchFamily="18" charset="0"/>
              <a:cs typeface="Arial" panose="020B0604020202020204" pitchFamily="34" charset="0"/>
            </a:endParaRPr>
          </a:p>
          <a:p>
            <a:pPr marL="866140" marR="0" indent="-685800">
              <a:lnSpc>
                <a:spcPct val="150000"/>
              </a:lnSpc>
              <a:spcBef>
                <a:spcPts val="0"/>
              </a:spcBef>
              <a:spcAft>
                <a:spcPts val="0"/>
              </a:spcAft>
              <a:buFont typeface="Wingdings" panose="05000000000000000000" pitchFamily="2" charset="2"/>
              <a:buChar char="ü"/>
              <a:tabLst>
                <a:tab pos="90170" algn="l"/>
                <a:tab pos="180340" algn="l"/>
                <a:tab pos="270510" algn="l"/>
              </a:tabLst>
            </a:pPr>
            <a:r>
              <a:rPr lang="nl-NL" sz="52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Soạn </a:t>
            </a:r>
            <a:r>
              <a:rPr lang="nl-NL" sz="52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a:t>
            </a:r>
            <a:r>
              <a:rPr lang="nl-NL" sz="5200" b="1" i="1" dirty="0">
                <a:solidFill>
                  <a:srgbClr val="000000"/>
                </a:solidFill>
                <a:latin typeface="Arial" panose="020B0604020202020204" pitchFamily="34" charset="0"/>
                <a:ea typeface="Times New Roman" panose="02020603050405020304" pitchFamily="18" charset="0"/>
                <a:cs typeface="Arial" panose="020B0604020202020204" pitchFamily="34" charset="0"/>
              </a:rPr>
              <a:t>Trả </a:t>
            </a:r>
            <a:r>
              <a:rPr lang="nl-NL" sz="52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bài</a:t>
            </a:r>
            <a:r>
              <a:rPr lang="vi-VN" sz="5200" b="1" i="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52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22"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868400" y="621028"/>
            <a:ext cx="3401584" cy="31665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78101" y="1963968"/>
            <a:ext cx="14257299" cy="678478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278101" y="1751107"/>
            <a:ext cx="14028699" cy="6784785"/>
          </a:xfrm>
          <a:prstGeom prst="rect">
            <a:avLst/>
          </a:prstGeom>
        </p:spPr>
      </p:pic>
      <p:sp>
        <p:nvSpPr>
          <p:cNvPr id="4" name="TextBox 4"/>
          <p:cNvSpPr txBox="1"/>
          <p:nvPr/>
        </p:nvSpPr>
        <p:spPr>
          <a:xfrm>
            <a:off x="2831565" y="3481505"/>
            <a:ext cx="12832838" cy="3323987"/>
          </a:xfrm>
          <a:prstGeom prst="rect">
            <a:avLst/>
          </a:prstGeom>
        </p:spPr>
        <p:txBody>
          <a:bodyPr wrap="square" lIns="0" tIns="0" rIns="0" bIns="0" rtlCol="0" anchor="t">
            <a:spAutoFit/>
          </a:bodyPr>
          <a:lstStyle/>
          <a:p>
            <a:pPr algn="ctr">
              <a:lnSpc>
                <a:spcPct val="150000"/>
              </a:lnSpc>
            </a:pPr>
            <a:r>
              <a:rPr lang="vi-VN" sz="7200" b="1" dirty="0" smtClean="0">
                <a:solidFill>
                  <a:srgbClr val="000000"/>
                </a:solidFill>
                <a:cs typeface="Arial" panose="020B0604020202020204" pitchFamily="34" charset="0"/>
              </a:rPr>
              <a:t>CẢM ƠN CÁC EM ĐÃ LẮNG NGHE, HẸN GẶP LẠI!</a:t>
            </a:r>
            <a:endParaRPr lang="en-US" sz="7200" b="1" dirty="0">
              <a:solidFill>
                <a:srgbClr val="000000"/>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90796">
            <a:off x="2538710" y="1422261"/>
            <a:ext cx="1894257" cy="1083413"/>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37095">
            <a:off x="2860322" y="1369521"/>
            <a:ext cx="932706" cy="35442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885291" y="876300"/>
            <a:ext cx="1025746" cy="279287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838113" y="7231254"/>
            <a:ext cx="2422775" cy="2422775"/>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860932" y="6761438"/>
            <a:ext cx="7315200" cy="4016710"/>
          </a:xfrm>
          <a:prstGeom prst="rect">
            <a:avLst/>
          </a:prstGeom>
        </p:spPr>
      </p:pic>
    </p:spTree>
    <p:extLst>
      <p:ext uri="{BB962C8B-B14F-4D97-AF65-F5344CB8AC3E}">
        <p14:creationId xmlns:p14="http://schemas.microsoft.com/office/powerpoint/2010/main" val="1145210875"/>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DB4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028700" y="613842"/>
            <a:ext cx="16390208" cy="905931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078322">
            <a:off x="15107277" y="981227"/>
            <a:ext cx="3005466" cy="100546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420029">
            <a:off x="15338579" y="7357494"/>
            <a:ext cx="2910190" cy="299738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22823" y="993575"/>
            <a:ext cx="3192952" cy="1538422"/>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07437" y="1975442"/>
            <a:ext cx="2092131" cy="2166990"/>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322179">
            <a:off x="5159705" y="7076957"/>
            <a:ext cx="1687485" cy="2778793"/>
          </a:xfrm>
          <a:prstGeom prst="rect">
            <a:avLst/>
          </a:prstGeom>
        </p:spPr>
      </p:pic>
      <p:sp>
        <p:nvSpPr>
          <p:cNvPr id="8" name="TextBox 8"/>
          <p:cNvSpPr txBox="1"/>
          <p:nvPr/>
        </p:nvSpPr>
        <p:spPr>
          <a:xfrm>
            <a:off x="5138018" y="3149397"/>
            <a:ext cx="11782075" cy="5179046"/>
          </a:xfrm>
          <a:prstGeom prst="rect">
            <a:avLst/>
          </a:prstGeom>
        </p:spPr>
        <p:txBody>
          <a:bodyPr wrap="square" lIns="0" tIns="0" rIns="0" bIns="0" rtlCol="0" anchor="t">
            <a:spAutoFit/>
          </a:bodyPr>
          <a:lstStyle/>
          <a:p>
            <a:pPr algn="ctr">
              <a:lnSpc>
                <a:spcPct val="150000"/>
              </a:lnSpc>
            </a:pPr>
            <a:r>
              <a:rPr lang="vi-VN" sz="7800" b="1" dirty="0" smtClean="0">
                <a:solidFill>
                  <a:srgbClr val="626299"/>
                </a:solidFill>
                <a:latin typeface="Arial" panose="020B0604020202020204" pitchFamily="34" charset="0"/>
                <a:cs typeface="Arial" panose="020B0604020202020204" pitchFamily="34" charset="0"/>
              </a:rPr>
              <a:t>VIẾT BÀI VĂN BIỂU CẢM VỀ CON NGƯỜI </a:t>
            </a:r>
          </a:p>
          <a:p>
            <a:pPr algn="ctr">
              <a:lnSpc>
                <a:spcPct val="150000"/>
              </a:lnSpc>
            </a:pPr>
            <a:r>
              <a:rPr lang="vi-VN" sz="7800" b="1" dirty="0" smtClean="0">
                <a:solidFill>
                  <a:srgbClr val="626299"/>
                </a:solidFill>
                <a:latin typeface="Arial" panose="020B0604020202020204" pitchFamily="34" charset="0"/>
                <a:cs typeface="Arial" panose="020B0604020202020204" pitchFamily="34" charset="0"/>
              </a:rPr>
              <a:t>HOẶC SỰ VIỆC</a:t>
            </a:r>
            <a:endParaRPr lang="en-US" sz="7800" b="1" dirty="0">
              <a:solidFill>
                <a:srgbClr val="626299"/>
              </a:solidFill>
              <a:latin typeface="Arial" panose="020B0604020202020204" pitchFamily="34" charset="0"/>
              <a:cs typeface="Arial" panose="020B0604020202020204" pitchFamily="34" charset="0"/>
            </a:endParaRPr>
          </a:p>
        </p:txBody>
      </p:sp>
      <p:sp>
        <p:nvSpPr>
          <p:cNvPr id="9" name="TextBox 9"/>
          <p:cNvSpPr txBox="1"/>
          <p:nvPr/>
        </p:nvSpPr>
        <p:spPr>
          <a:xfrm>
            <a:off x="9540540" y="2041401"/>
            <a:ext cx="2977029" cy="1107996"/>
          </a:xfrm>
          <a:prstGeom prst="rect">
            <a:avLst/>
          </a:prstGeom>
        </p:spPr>
        <p:txBody>
          <a:bodyPr wrap="square" lIns="0" tIns="0" rIns="0" bIns="0" rtlCol="0" anchor="t">
            <a:spAutoFit/>
          </a:bodyPr>
          <a:lstStyle/>
          <a:p>
            <a:pPr algn="ctr"/>
            <a:r>
              <a:rPr lang="vi-VN" sz="7200" b="1" dirty="0" smtClean="0">
                <a:solidFill>
                  <a:srgbClr val="FF0000"/>
                </a:solidFill>
                <a:latin typeface="Arial" panose="020B0604020202020204" pitchFamily="34" charset="0"/>
                <a:cs typeface="Arial" panose="020B0604020202020204" pitchFamily="34" charset="0"/>
              </a:rPr>
              <a:t>Tiết...</a:t>
            </a:r>
            <a:endParaRPr lang="en-US" sz="7200" b="1" dirty="0">
              <a:solidFill>
                <a:srgbClr val="FF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flipH="1">
            <a:off x="-335545" y="3273054"/>
            <a:ext cx="4974749" cy="708837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4780683">
            <a:off x="-2773851" y="1978801"/>
            <a:ext cx="11904343" cy="657985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768583" y="706769"/>
            <a:ext cx="1662490" cy="15718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712253" y="1282212"/>
            <a:ext cx="5146230" cy="7973032"/>
          </a:xfrm>
          <a:prstGeom prst="rect">
            <a:avLst/>
          </a:prstGeom>
        </p:spPr>
      </p:pic>
      <p:sp>
        <p:nvSpPr>
          <p:cNvPr id="5" name="TextBox 5"/>
          <p:cNvSpPr txBox="1"/>
          <p:nvPr/>
        </p:nvSpPr>
        <p:spPr>
          <a:xfrm>
            <a:off x="8661191" y="1428921"/>
            <a:ext cx="7753300" cy="956287"/>
          </a:xfrm>
          <a:prstGeom prst="rect">
            <a:avLst/>
          </a:prstGeom>
        </p:spPr>
        <p:txBody>
          <a:bodyPr wrap="square" lIns="0" tIns="0" rIns="0" bIns="0" rtlCol="0" anchor="t">
            <a:spAutoFit/>
          </a:bodyPr>
          <a:lstStyle/>
          <a:p>
            <a:pPr algn="ctr">
              <a:lnSpc>
                <a:spcPts val="8000"/>
              </a:lnSpc>
            </a:pPr>
            <a:r>
              <a:rPr lang="vi-VN" sz="6400" b="1" dirty="0" smtClean="0">
                <a:solidFill>
                  <a:srgbClr val="FF0000"/>
                </a:solidFill>
                <a:latin typeface="Arial" panose="020B0604020202020204" pitchFamily="34" charset="0"/>
                <a:cs typeface="Arial" panose="020B0604020202020204" pitchFamily="34" charset="0"/>
              </a:rPr>
              <a:t>NỘI DUNG BÀI HỌC</a:t>
            </a:r>
            <a:endParaRPr lang="en-US" sz="6400" b="1"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6858000" y="2491839"/>
            <a:ext cx="10972800" cy="5632311"/>
          </a:xfrm>
          <a:prstGeom prst="rect">
            <a:avLst/>
          </a:prstGeom>
        </p:spPr>
        <p:txBody>
          <a:bodyPr wrap="square">
            <a:spAutoFit/>
          </a:bodyPr>
          <a:lstStyle/>
          <a:p>
            <a:pPr marL="914400" indent="-914400" algn="just">
              <a:lnSpc>
                <a:spcPct val="150000"/>
              </a:lnSpc>
              <a:buAutoNum type="arabicPeriod"/>
            </a:pP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Y</a:t>
            </a:r>
            <a:r>
              <a:rPr lang="nl-NL"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êu cầu đối với </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bài văn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về con người hoặc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việc</a:t>
            </a:r>
            <a:endPar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914400" indent="-914400" algn="just">
              <a:lnSpc>
                <a:spcPct val="150000"/>
              </a:lnSpc>
              <a:buAutoNum type="arabicPeriod"/>
            </a:pPr>
            <a:r>
              <a:rPr lang="vi-VN" sz="4800" dirty="0" smtClean="0">
                <a:solidFill>
                  <a:srgbClr val="000000"/>
                </a:solidFill>
                <a:latin typeface="Arial" panose="020B0604020202020204" pitchFamily="34" charset="0"/>
                <a:cs typeface="Arial" panose="020B0604020202020204" pitchFamily="34" charset="0"/>
              </a:rPr>
              <a:t>Phân tích bài viết tham khảo</a:t>
            </a:r>
          </a:p>
          <a:p>
            <a:pPr marL="914400" indent="-914400" algn="just">
              <a:lnSpc>
                <a:spcPct val="150000"/>
              </a:lnSpc>
              <a:buAutoNum type="arabicPeriod"/>
            </a:pPr>
            <a:r>
              <a:rPr lang="vi-VN" sz="4800" dirty="0" smtClean="0">
                <a:solidFill>
                  <a:srgbClr val="000000"/>
                </a:solidFill>
                <a:latin typeface="Arial" panose="020B0604020202020204" pitchFamily="34" charset="0"/>
                <a:cs typeface="Arial" panose="020B0604020202020204" pitchFamily="34" charset="0"/>
              </a:rPr>
              <a:t>Thực hành viết theo các bước</a:t>
            </a:r>
          </a:p>
          <a:p>
            <a:pPr marL="914400" indent="-914400" algn="just">
              <a:lnSpc>
                <a:spcPct val="150000"/>
              </a:lnSpc>
              <a:buAutoNum type="arabicPeriod"/>
            </a:pPr>
            <a:r>
              <a:rPr lang="vi-VN" sz="4800" dirty="0" smtClean="0">
                <a:solidFill>
                  <a:srgbClr val="000000"/>
                </a:solidFill>
                <a:latin typeface="Arial" panose="020B0604020202020204" pitchFamily="34" charset="0"/>
                <a:cs typeface="Arial" panose="020B0604020202020204" pitchFamily="34" charset="0"/>
              </a:rPr>
              <a:t>Viết bài</a:t>
            </a:r>
            <a:endParaRPr lang="en-US" sz="4800" dirty="0">
              <a:latin typeface="Arial" panose="020B0604020202020204" pitchFamily="34" charset="0"/>
              <a:cs typeface="Arial" panose="020B0604020202020204" pitchFamily="34" charset="0"/>
            </a:endParaRPr>
          </a:p>
        </p:txBody>
      </p:sp>
      <p:pic>
        <p:nvPicPr>
          <p:cNvPr id="11"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636868" y="6326875"/>
            <a:ext cx="1651577" cy="1974711"/>
          </a:xfrm>
          <a:prstGeom prst="rect">
            <a:avLst/>
          </a:prstGeom>
        </p:spPr>
      </p:pic>
      <p:pic>
        <p:nvPicPr>
          <p:cNvPr id="12"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4859000" y="8507399"/>
            <a:ext cx="2740240" cy="17796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sp>
        <p:nvSpPr>
          <p:cNvPr id="12" name="TextBox 11"/>
          <p:cNvSpPr txBox="1"/>
          <p:nvPr/>
        </p:nvSpPr>
        <p:spPr>
          <a:xfrm>
            <a:off x="914400" y="114300"/>
            <a:ext cx="16306800" cy="2083712"/>
          </a:xfrm>
          <a:prstGeom prst="rect">
            <a:avLst/>
          </a:prstGeom>
          <a:noFill/>
        </p:spPr>
        <p:txBody>
          <a:bodyPr wrap="square" rtlCol="0">
            <a:spAutoFit/>
          </a:bodyPr>
          <a:lstStyle/>
          <a:p>
            <a:pPr algn="just">
              <a:lnSpc>
                <a:spcPct val="130000"/>
              </a:lnSpc>
            </a:pPr>
            <a:r>
              <a:rPr lang="vi-VN" sz="5200" b="1" dirty="0" smtClean="0"/>
              <a:t>1. Yêu cầu đối với bài văn biểu cảm về con người hoặc sự việc</a:t>
            </a:r>
            <a:endParaRPr lang="en-US" sz="5200" b="1" dirty="0"/>
          </a:p>
        </p:txBody>
      </p:sp>
      <p:sp>
        <p:nvSpPr>
          <p:cNvPr id="13" name="TextBox 12"/>
          <p:cNvSpPr txBox="1"/>
          <p:nvPr/>
        </p:nvSpPr>
        <p:spPr>
          <a:xfrm>
            <a:off x="10061650" y="2318792"/>
            <a:ext cx="5860900" cy="830997"/>
          </a:xfrm>
          <a:prstGeom prst="rect">
            <a:avLst/>
          </a:prstGeom>
          <a:noFill/>
        </p:spPr>
        <p:txBody>
          <a:bodyPr wrap="none" rtlCol="0">
            <a:spAutoFit/>
          </a:bodyPr>
          <a:lstStyle/>
          <a:p>
            <a:pPr algn="ctr"/>
            <a:r>
              <a:rPr lang="vi-VN" sz="4800" b="1" dirty="0" smtClean="0">
                <a:solidFill>
                  <a:srgbClr val="FF0000"/>
                </a:solidFill>
              </a:rPr>
              <a:t>THẢO LUẬN NHÓM</a:t>
            </a:r>
            <a:endParaRPr lang="en-US" sz="4800" b="1" dirty="0">
              <a:solidFill>
                <a:srgbClr val="FF0000"/>
              </a:solidFill>
            </a:endParaRPr>
          </a:p>
        </p:txBody>
      </p:sp>
      <p:sp>
        <p:nvSpPr>
          <p:cNvPr id="14" name="Rectangle 13"/>
          <p:cNvSpPr/>
          <p:nvPr/>
        </p:nvSpPr>
        <p:spPr>
          <a:xfrm>
            <a:off x="8305800" y="3149789"/>
            <a:ext cx="9220200" cy="3416320"/>
          </a:xfrm>
          <a:prstGeom prst="rect">
            <a:avLst/>
          </a:prstGeom>
        </p:spPr>
        <p:txBody>
          <a:bodyPr wrap="square">
            <a:spAutoFit/>
          </a:bodyPr>
          <a:lstStyle/>
          <a:p>
            <a:pPr algn="just">
              <a:lnSpc>
                <a:spcPct val="150000"/>
              </a:lnSpc>
            </a:pPr>
            <a:r>
              <a:rPr lang="vi-VN"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_tradnl" sz="48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Bài</a:t>
            </a:r>
            <a:r>
              <a:rPr lang="es-ES_tradnl" sz="4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văn biểu </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cảm </a:t>
            </a:r>
            <a:r>
              <a:rPr lang="vi-VN"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v</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ề</a:t>
            </a:r>
            <a:r>
              <a:rPr lang="vi-VN"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con người hoặc sự việc c</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ầ</a:t>
            </a:r>
            <a:r>
              <a:rPr lang="vi-VN"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n đáp ứng những yêu c</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ầ</a:t>
            </a:r>
            <a:r>
              <a:rPr lang="vi-VN"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u gì? </a:t>
            </a:r>
            <a:endParaRPr lang="en-US" sz="4800"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7843" t="21029" r="10451" b="20459"/>
          <a:stretch/>
        </p:blipFill>
        <p:spPr>
          <a:xfrm>
            <a:off x="27296" y="2476500"/>
            <a:ext cx="8235862" cy="632460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edge">
                                      <p:cBhvr>
                                        <p:cTn id="7" dur="500"/>
                                        <p:tgtEl>
                                          <p:spTgt spid="1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edge">
                                      <p:cBhvr>
                                        <p:cTn id="10" dur="500"/>
                                        <p:tgtEl>
                                          <p:spTgt spid="13"/>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edg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sp>
        <p:nvSpPr>
          <p:cNvPr id="12" name="TextBox 11"/>
          <p:cNvSpPr txBox="1"/>
          <p:nvPr/>
        </p:nvSpPr>
        <p:spPr>
          <a:xfrm>
            <a:off x="914400" y="114300"/>
            <a:ext cx="16306800" cy="2083712"/>
          </a:xfrm>
          <a:prstGeom prst="rect">
            <a:avLst/>
          </a:prstGeom>
          <a:noFill/>
        </p:spPr>
        <p:txBody>
          <a:bodyPr wrap="square" rtlCol="0">
            <a:spAutoFit/>
          </a:bodyPr>
          <a:lstStyle/>
          <a:p>
            <a:pPr algn="just">
              <a:lnSpc>
                <a:spcPct val="130000"/>
              </a:lnSpc>
            </a:pPr>
            <a:r>
              <a:rPr lang="vi-VN" sz="5200" b="1" dirty="0" smtClean="0"/>
              <a:t>1. Yêu cầu đối với bài văn biểu cảm về con người hoặc sự việc</a:t>
            </a:r>
            <a:endParaRPr lang="en-US" sz="5200" b="1" dirty="0"/>
          </a:p>
        </p:txBody>
      </p:sp>
      <p:sp>
        <p:nvSpPr>
          <p:cNvPr id="2" name="Rectangle 1"/>
          <p:cNvSpPr/>
          <p:nvPr/>
        </p:nvSpPr>
        <p:spPr>
          <a:xfrm>
            <a:off x="914400" y="2198012"/>
            <a:ext cx="16306800" cy="6324808"/>
          </a:xfrm>
          <a:prstGeom prst="rect">
            <a:avLst/>
          </a:prstGeom>
        </p:spPr>
        <p:txBody>
          <a:bodyPr wrap="square">
            <a:spAutoFit/>
          </a:bodyPr>
          <a:lstStyle/>
          <a:p>
            <a:pPr marL="685800" marR="0" lvl="0" indent="-685800" algn="just">
              <a:lnSpc>
                <a:spcPct val="150000"/>
              </a:lnSpc>
              <a:spcBef>
                <a:spcPts val="0"/>
              </a:spcBef>
              <a:spcAft>
                <a:spcPts val="0"/>
              </a:spcAft>
              <a:buFont typeface="Wingdings" panose="05000000000000000000" pitchFamily="2" charset="2"/>
              <a:buChar char="§"/>
              <a:tabLst>
                <a:tab pos="342265" algn="l"/>
              </a:tabLst>
            </a:pPr>
            <a:r>
              <a:rPr lang="vi-VN" sz="4500" dirty="0">
                <a:solidFill>
                  <a:srgbClr val="000000"/>
                </a:solidFill>
                <a:ea typeface="Times New Roman" panose="02020603050405020304" pitchFamily="18" charset="0"/>
                <a:cs typeface="Times New Roman" panose="02020603050405020304" pitchFamily="18" charset="0"/>
              </a:rPr>
              <a:t>Giới thiệu được đối tượng biểu cảm (người thân trong gia đình, thầy cô, bạn bè ở </a:t>
            </a:r>
            <a:r>
              <a:rPr lang="vi-VN" sz="4500" dirty="0" smtClean="0">
                <a:solidFill>
                  <a:srgbClr val="000000"/>
                </a:solidFill>
                <a:ea typeface="Times New Roman" panose="02020603050405020304" pitchFamily="18" charset="0"/>
                <a:cs typeface="Times New Roman" panose="02020603050405020304" pitchFamily="18" charset="0"/>
              </a:rPr>
              <a:t>trường...sự </a:t>
            </a:r>
            <a:r>
              <a:rPr lang="vi-VN" sz="4500" dirty="0">
                <a:solidFill>
                  <a:srgbClr val="000000"/>
                </a:solidFill>
                <a:ea typeface="Times New Roman" panose="02020603050405020304" pitchFamily="18" charset="0"/>
                <a:cs typeface="Times New Roman" panose="02020603050405020304" pitchFamily="18" charset="0"/>
              </a:rPr>
              <a:t>việc mà em được chứng kiến hoặc nghe k</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ể</a:t>
            </a:r>
            <a:r>
              <a:rPr lang="vi-VN" sz="4500" dirty="0">
                <a:solidFill>
                  <a:srgbClr val="000000"/>
                </a:solidFill>
                <a:ea typeface="Times New Roman" panose="02020603050405020304" pitchFamily="18" charset="0"/>
                <a:cs typeface="Times New Roman" panose="02020603050405020304" pitchFamily="18" charset="0"/>
              </a:rPr>
              <a:t>) và nêu được ấn tượng ban đ</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ầ</a:t>
            </a:r>
            <a:r>
              <a:rPr lang="vi-VN" sz="4500" dirty="0">
                <a:solidFill>
                  <a:srgbClr val="000000"/>
                </a:solidFill>
                <a:ea typeface="Times New Roman" panose="02020603050405020304" pitchFamily="18" charset="0"/>
                <a:cs typeface="Times New Roman" panose="02020603050405020304" pitchFamily="18" charset="0"/>
              </a:rPr>
              <a:t>u </a:t>
            </a:r>
            <a:r>
              <a:rPr lang="vi-VN" sz="4500" dirty="0" smtClean="0">
                <a:solidFill>
                  <a:srgbClr val="000000"/>
                </a:solidFill>
                <a:ea typeface="Times New Roman" panose="02020603050405020304" pitchFamily="18" charset="0"/>
                <a:cs typeface="Times New Roman" panose="02020603050405020304" pitchFamily="18" charset="0"/>
              </a:rPr>
              <a:t>về </a:t>
            </a:r>
            <a:r>
              <a:rPr lang="vi-VN" sz="4500" dirty="0">
                <a:solidFill>
                  <a:srgbClr val="000000"/>
                </a:solidFill>
                <a:ea typeface="Times New Roman" panose="02020603050405020304" pitchFamily="18" charset="0"/>
                <a:cs typeface="Times New Roman" panose="02020603050405020304" pitchFamily="18" charset="0"/>
              </a:rPr>
              <a:t>đ</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ối</a:t>
            </a:r>
            <a:r>
              <a:rPr lang="vi-VN" sz="4500" dirty="0">
                <a:solidFill>
                  <a:srgbClr val="000000"/>
                </a:solidFill>
                <a:ea typeface="Times New Roman" panose="02020603050405020304" pitchFamily="18" charset="0"/>
                <a:cs typeface="Times New Roman" panose="02020603050405020304" pitchFamily="18" charset="0"/>
              </a:rPr>
              <a:t> tượng đó (yêu m</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ế</a:t>
            </a:r>
            <a:r>
              <a:rPr lang="vi-VN" sz="4500" dirty="0">
                <a:solidFill>
                  <a:srgbClr val="000000"/>
                </a:solidFill>
                <a:ea typeface="Times New Roman" panose="02020603050405020304" pitchFamily="18" charset="0"/>
                <a:cs typeface="Times New Roman" panose="02020603050405020304" pitchFamily="18" charset="0"/>
              </a:rPr>
              <a:t>n, k</a:t>
            </a:r>
            <a:r>
              <a:rPr lang="en-US" sz="4500" dirty="0">
                <a:solidFill>
                  <a:srgbClr val="000000"/>
                </a:solidFill>
                <a:ea typeface="Times New Roman" panose="02020603050405020304" pitchFamily="18" charset="0"/>
                <a:cs typeface="Times New Roman" panose="02020603050405020304" pitchFamily="18" charset="0"/>
              </a:rPr>
              <a:t>í</a:t>
            </a:r>
            <a:r>
              <a:rPr lang="vi-VN" sz="4500" dirty="0">
                <a:solidFill>
                  <a:srgbClr val="000000"/>
                </a:solidFill>
                <a:ea typeface="Times New Roman" panose="02020603050405020304" pitchFamily="18" charset="0"/>
                <a:cs typeface="Times New Roman" panose="02020603050405020304" pitchFamily="18" charset="0"/>
              </a:rPr>
              <a:t>nh trọng, xúc động, bâng khuâng</a:t>
            </a:r>
            <a:r>
              <a:rPr lang="vi-VN" sz="4500" dirty="0" smtClean="0">
                <a:solidFill>
                  <a:srgbClr val="000000"/>
                </a:solidFill>
                <a:ea typeface="Times New Roman" panose="02020603050405020304" pitchFamily="18" charset="0"/>
                <a:cs typeface="Times New Roman" panose="02020603050405020304" pitchFamily="18" charset="0"/>
              </a:rPr>
              <a:t>,...).</a:t>
            </a:r>
          </a:p>
          <a:p>
            <a:pPr marL="685800" marR="0" lvl="0" indent="-685800" algn="just">
              <a:lnSpc>
                <a:spcPct val="150000"/>
              </a:lnSpc>
              <a:spcBef>
                <a:spcPts val="0"/>
              </a:spcBef>
              <a:spcAft>
                <a:spcPts val="0"/>
              </a:spcAft>
              <a:buFont typeface="Wingdings" panose="05000000000000000000" pitchFamily="2" charset="2"/>
              <a:buChar char="§"/>
              <a:tabLst>
                <a:tab pos="342265" algn="l"/>
              </a:tabLst>
            </a:pPr>
            <a:r>
              <a:rPr lang="vi-VN" sz="4500" dirty="0" smtClean="0">
                <a:ea typeface="Times New Roman" panose="02020603050405020304" pitchFamily="18" charset="0"/>
                <a:cs typeface="Times New Roman" panose="02020603050405020304" pitchFamily="18" charset="0"/>
              </a:rPr>
              <a:t>Nêu </a:t>
            </a:r>
            <a:r>
              <a:rPr lang="vi-VN" sz="4500" dirty="0">
                <a:ea typeface="Times New Roman" panose="02020603050405020304" pitchFamily="18" charset="0"/>
                <a:cs typeface="Times New Roman" panose="02020603050405020304" pitchFamily="18" charset="0"/>
              </a:rPr>
              <a:t>được những đặc điểm nổi bật khiến con người hoặc sự việc đó để lại tình cảm, ấn tượng sâu đậm trong </a:t>
            </a:r>
            <a:r>
              <a:rPr lang="vi-VN" sz="4500" dirty="0" smtClean="0">
                <a:ea typeface="Times New Roman" panose="02020603050405020304" pitchFamily="18" charset="0"/>
                <a:cs typeface="Times New Roman" panose="02020603050405020304" pitchFamily="18" charset="0"/>
              </a:rPr>
              <a:t>em.</a:t>
            </a:r>
            <a:endParaRPr lang="en-US" sz="45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07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sp>
        <p:nvSpPr>
          <p:cNvPr id="12" name="TextBox 11"/>
          <p:cNvSpPr txBox="1"/>
          <p:nvPr/>
        </p:nvSpPr>
        <p:spPr>
          <a:xfrm>
            <a:off x="914400" y="114300"/>
            <a:ext cx="16306800" cy="2083712"/>
          </a:xfrm>
          <a:prstGeom prst="rect">
            <a:avLst/>
          </a:prstGeom>
          <a:noFill/>
        </p:spPr>
        <p:txBody>
          <a:bodyPr wrap="square" rtlCol="0">
            <a:spAutoFit/>
          </a:bodyPr>
          <a:lstStyle/>
          <a:p>
            <a:pPr algn="just">
              <a:lnSpc>
                <a:spcPct val="130000"/>
              </a:lnSpc>
            </a:pPr>
            <a:r>
              <a:rPr lang="vi-VN" sz="5200" b="1" dirty="0" smtClean="0"/>
              <a:t>1. Yêu cầu đối với bài văn biểu cảm về con người hoặc sự việc</a:t>
            </a:r>
            <a:endParaRPr lang="en-US" sz="5200" b="1" dirty="0"/>
          </a:p>
        </p:txBody>
      </p:sp>
      <p:sp>
        <p:nvSpPr>
          <p:cNvPr id="2" name="Rectangle 1"/>
          <p:cNvSpPr/>
          <p:nvPr/>
        </p:nvSpPr>
        <p:spPr>
          <a:xfrm>
            <a:off x="914400" y="2198012"/>
            <a:ext cx="16306800" cy="6324808"/>
          </a:xfrm>
          <a:prstGeom prst="rect">
            <a:avLst/>
          </a:prstGeom>
        </p:spPr>
        <p:txBody>
          <a:bodyPr wrap="square">
            <a:spAutoFit/>
          </a:bodyPr>
          <a:lstStyle/>
          <a:p>
            <a:pPr marL="685800" marR="0" lvl="0" indent="-685800" algn="just">
              <a:lnSpc>
                <a:spcPct val="150000"/>
              </a:lnSpc>
              <a:spcBef>
                <a:spcPts val="0"/>
              </a:spcBef>
              <a:spcAft>
                <a:spcPts val="0"/>
              </a:spcAft>
              <a:buFont typeface="Wingdings" panose="05000000000000000000" pitchFamily="2" charset="2"/>
              <a:buChar char="§"/>
              <a:tabLst>
                <a:tab pos="342265" algn="l"/>
              </a:tabLst>
            </a:pPr>
            <a:r>
              <a:rPr lang="vi-VN" sz="4500" dirty="0" smtClean="0">
                <a:solidFill>
                  <a:srgbClr val="000000"/>
                </a:solidFill>
                <a:ea typeface="Times New Roman" panose="02020603050405020304" pitchFamily="18" charset="0"/>
                <a:cs typeface="Times New Roman" panose="02020603050405020304" pitchFamily="18" charset="0"/>
              </a:rPr>
              <a:t>Thể </a:t>
            </a:r>
            <a:r>
              <a:rPr lang="vi-VN" sz="4500" dirty="0">
                <a:solidFill>
                  <a:srgbClr val="000000"/>
                </a:solidFill>
                <a:ea typeface="Times New Roman" panose="02020603050405020304" pitchFamily="18" charset="0"/>
                <a:cs typeface="Times New Roman" panose="02020603050405020304" pitchFamily="18" charset="0"/>
              </a:rPr>
              <a:t>hiện được tình cảm, suy nghĩ đối với con người hoặc sự việc được nói đến (yêu mến, kính trọng, biết ơn đối với người đó; xúc </a:t>
            </a:r>
            <a:r>
              <a:rPr lang="vi-VN" sz="4500" dirty="0" smtClean="0">
                <a:solidFill>
                  <a:srgbClr val="000000"/>
                </a:solidFill>
                <a:ea typeface="Times New Roman" panose="02020603050405020304" pitchFamily="18" charset="0"/>
                <a:cs typeface="Times New Roman" panose="02020603050405020304" pitchFamily="18" charset="0"/>
              </a:rPr>
              <a:t>động,... </a:t>
            </a:r>
            <a:r>
              <a:rPr lang="vi-VN" sz="4500" dirty="0">
                <a:solidFill>
                  <a:srgbClr val="000000"/>
                </a:solidFill>
                <a:ea typeface="Times New Roman" panose="02020603050405020304" pitchFamily="18" charset="0"/>
                <a:cs typeface="Times New Roman" panose="02020603050405020304" pitchFamily="18" charset="0"/>
              </a:rPr>
              <a:t>đối với sự việc đó).</a:t>
            </a:r>
          </a:p>
          <a:p>
            <a:pPr marL="685800" marR="0" lvl="0" indent="-685800" algn="just">
              <a:lnSpc>
                <a:spcPct val="150000"/>
              </a:lnSpc>
              <a:spcBef>
                <a:spcPts val="0"/>
              </a:spcBef>
              <a:spcAft>
                <a:spcPts val="0"/>
              </a:spcAft>
              <a:buFont typeface="Wingdings" panose="05000000000000000000" pitchFamily="2" charset="2"/>
              <a:buChar char="§"/>
              <a:tabLst>
                <a:tab pos="342265" algn="l"/>
              </a:tabLst>
            </a:pPr>
            <a:r>
              <a:rPr lang="vi-VN" sz="4500" dirty="0" smtClean="0">
                <a:solidFill>
                  <a:srgbClr val="000000"/>
                </a:solidFill>
                <a:ea typeface="Times New Roman" panose="02020603050405020304" pitchFamily="18" charset="0"/>
                <a:cs typeface="Times New Roman" panose="02020603050405020304" pitchFamily="18" charset="0"/>
              </a:rPr>
              <a:t>Sử </a:t>
            </a:r>
            <a:r>
              <a:rPr lang="vi-VN" sz="4500" dirty="0">
                <a:solidFill>
                  <a:srgbClr val="000000"/>
                </a:solidFill>
                <a:ea typeface="Times New Roman" panose="02020603050405020304" pitchFamily="18" charset="0"/>
                <a:cs typeface="Times New Roman" panose="02020603050405020304" pitchFamily="18" charset="0"/>
              </a:rPr>
              <a:t>dụng ngôn ngữ sinh động, giàu cảm xúc (những biện pháp tu từ so sánh, ẩn dụ, nhân hoá; từ láy tượng hình, tượng thanh; câu cảm thán;...).</a:t>
            </a:r>
          </a:p>
        </p:txBody>
      </p:sp>
    </p:spTree>
    <p:extLst>
      <p:ext uri="{BB962C8B-B14F-4D97-AF65-F5344CB8AC3E}">
        <p14:creationId xmlns:p14="http://schemas.microsoft.com/office/powerpoint/2010/main" val="18195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sp>
        <p:nvSpPr>
          <p:cNvPr id="12" name="TextBox 11"/>
          <p:cNvSpPr txBox="1"/>
          <p:nvPr/>
        </p:nvSpPr>
        <p:spPr>
          <a:xfrm>
            <a:off x="914400" y="114300"/>
            <a:ext cx="10210800" cy="1132618"/>
          </a:xfrm>
          <a:prstGeom prst="rect">
            <a:avLst/>
          </a:prstGeom>
          <a:noFill/>
        </p:spPr>
        <p:txBody>
          <a:bodyPr wrap="square" rtlCol="0">
            <a:spAutoFit/>
          </a:bodyPr>
          <a:lstStyle/>
          <a:p>
            <a:pPr algn="just">
              <a:lnSpc>
                <a:spcPct val="130000"/>
              </a:lnSpc>
            </a:pPr>
            <a:r>
              <a:rPr lang="vi-VN" sz="5200" b="1" dirty="0" smtClean="0"/>
              <a:t>2. Phân tích bài viết tham khảo</a:t>
            </a:r>
            <a:endParaRPr lang="en-US" sz="5200" b="1" dirty="0"/>
          </a:p>
        </p:txBody>
      </p:sp>
      <p:sp>
        <p:nvSpPr>
          <p:cNvPr id="2" name="Rectangle 1"/>
          <p:cNvSpPr/>
          <p:nvPr/>
        </p:nvSpPr>
        <p:spPr>
          <a:xfrm>
            <a:off x="800100" y="1028700"/>
            <a:ext cx="16344900" cy="2308324"/>
          </a:xfrm>
          <a:prstGeom prst="rect">
            <a:avLst/>
          </a:prstGeom>
        </p:spPr>
        <p:txBody>
          <a:bodyPr wrap="square">
            <a:spAutoFit/>
          </a:bodyPr>
          <a:lstStyle/>
          <a:p>
            <a:pPr marL="685800" indent="-685800" algn="just">
              <a:lnSpc>
                <a:spcPct val="150000"/>
              </a:lnSpc>
              <a:buFont typeface="Wingdings" panose="05000000000000000000" pitchFamily="2" charset="2"/>
              <a:buChar char="Ø"/>
              <a:tabLst>
                <a:tab pos="371475" algn="l"/>
              </a:tabLst>
            </a:pPr>
            <a:r>
              <a:rPr lang="vi-VN" sz="4800" b="1" dirty="0">
                <a:solidFill>
                  <a:srgbClr val="FF0000"/>
                </a:solidFill>
                <a:ea typeface="Times New Roman" panose="02020603050405020304" pitchFamily="18" charset="0"/>
                <a:cs typeface="Times New Roman" panose="02020603050405020304" pitchFamily="18" charset="0"/>
              </a:rPr>
              <a:t>Đ</a:t>
            </a:r>
            <a:r>
              <a:rPr lang="vi-VN" sz="4800" b="1" dirty="0" smtClean="0">
                <a:solidFill>
                  <a:srgbClr val="FF0000"/>
                </a:solidFill>
                <a:ea typeface="Times New Roman" panose="02020603050405020304" pitchFamily="18" charset="0"/>
                <a:cs typeface="Times New Roman" panose="02020603050405020304" pitchFamily="18" charset="0"/>
              </a:rPr>
              <a:t>ọc </a:t>
            </a:r>
            <a:r>
              <a:rPr lang="vi-VN" sz="4800" b="1" dirty="0">
                <a:solidFill>
                  <a:srgbClr val="FF0000"/>
                </a:solidFill>
                <a:ea typeface="Times New Roman" panose="02020603050405020304" pitchFamily="18" charset="0"/>
                <a:cs typeface="Times New Roman" panose="02020603050405020304" pitchFamily="18" charset="0"/>
              </a:rPr>
              <a:t>bài viết tham khảo: </a:t>
            </a:r>
            <a:r>
              <a:rPr lang="en-US" sz="4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Người </a:t>
            </a:r>
            <a:r>
              <a:rPr lang="en-US" sz="4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phụ</a:t>
            </a:r>
            <a:r>
              <a:rPr lang="en-US" sz="4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nữ</a:t>
            </a:r>
            <a:r>
              <a:rPr lang="en-US" sz="4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hết </a:t>
            </a:r>
            <a:r>
              <a:rPr lang="en-US" sz="4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lòng</a:t>
            </a:r>
            <a:r>
              <a:rPr lang="en-US" sz="4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làm </a:t>
            </a:r>
            <a:r>
              <a:rPr lang="en-US" sz="4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thiện</a:t>
            </a:r>
            <a:r>
              <a:rPr lang="en-US" sz="48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8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nguyện</a:t>
            </a:r>
            <a:endParaRPr lang="en-US" sz="4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Rectangle 2"/>
          <p:cNvSpPr/>
          <p:nvPr/>
        </p:nvSpPr>
        <p:spPr>
          <a:xfrm>
            <a:off x="4648200" y="3238500"/>
            <a:ext cx="12496800" cy="6878806"/>
          </a:xfrm>
          <a:prstGeom prst="rect">
            <a:avLst/>
          </a:prstGeom>
        </p:spPr>
        <p:txBody>
          <a:bodyPr wrap="square">
            <a:spAutoFit/>
          </a:bodyPr>
          <a:lstStyle/>
          <a:p>
            <a:pPr marL="685800" indent="-685800" algn="just">
              <a:lnSpc>
                <a:spcPct val="140000"/>
              </a:lnSpc>
              <a:buFont typeface="Wingdings" panose="05000000000000000000" pitchFamily="2" charset="2"/>
              <a:buChar char="v"/>
              <a:tabLst>
                <a:tab pos="378460" algn="l"/>
              </a:tabLst>
            </a:pP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Bài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văn có bố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cục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mấy </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phần?</a:t>
            </a:r>
            <a:r>
              <a:rPr lang="vi-VN" sz="4500" dirty="0" smtClean="0">
                <a:latin typeface="Arial" panose="020B0604020202020204" pitchFamily="34" charset="0"/>
                <a:ea typeface="Times New Roman" panose="02020603050405020304" pitchFamily="18" charset="0"/>
                <a:cs typeface="Arial" panose="020B0604020202020204" pitchFamily="34" charset="0"/>
              </a:rPr>
              <a:t> </a:t>
            </a:r>
            <a:r>
              <a:rPr lang="en-US"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tượng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trong bài văn là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40000"/>
              </a:lnSpc>
              <a:buFont typeface="Wingdings" panose="05000000000000000000" pitchFamily="2" charset="2"/>
              <a:buChar char="v"/>
              <a:tabLst>
                <a:tab pos="378460" algn="l"/>
              </a:tabLst>
            </a:pPr>
            <a:r>
              <a:rPr lang="en-US"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Tác</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bày</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tỏ</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ấn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tượng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ban đầu như thế nào về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tượng</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500" dirty="0" smtClean="0">
                <a:latin typeface="Arial" panose="020B0604020202020204" pitchFamily="34" charset="0"/>
                <a:ea typeface="Times New Roman" panose="02020603050405020304" pitchFamily="18" charset="0"/>
                <a:cs typeface="Arial" panose="020B0604020202020204" pitchFamily="34" charset="0"/>
              </a:rPr>
              <a:t> </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Bài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văn đã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nêu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điểm</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nổi bật nào về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tượng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40000"/>
              </a:lnSpc>
              <a:buFont typeface="Wingdings" panose="05000000000000000000" pitchFamily="2" charset="2"/>
              <a:buChar char="v"/>
              <a:tabLst>
                <a:tab pos="378460" algn="l"/>
              </a:tabLst>
            </a:pP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Người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đã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lộ</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suy</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nghĩ như thế nào về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tượng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45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9"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0" y="3767497"/>
            <a:ext cx="4661848" cy="5865882"/>
          </a:xfrm>
          <a:prstGeom prst="rect">
            <a:avLst/>
          </a:prstGeom>
        </p:spPr>
      </p:pic>
    </p:spTree>
    <p:extLst>
      <p:ext uri="{BB962C8B-B14F-4D97-AF65-F5344CB8AC3E}">
        <p14:creationId xmlns:p14="http://schemas.microsoft.com/office/powerpoint/2010/main" val="389381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3"/>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3"/>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2ED"/>
        </a:solidFill>
        <a:effectLst/>
      </p:bgPr>
    </p:bg>
    <p:spTree>
      <p:nvGrpSpPr>
        <p:cNvPr id="1" name=""/>
        <p:cNvGrpSpPr/>
        <p:nvPr/>
      </p:nvGrpSpPr>
      <p:grpSpPr>
        <a:xfrm>
          <a:off x="0" y="0"/>
          <a:ext cx="0" cy="0"/>
          <a:chOff x="0" y="0"/>
          <a:chExt cx="0" cy="0"/>
        </a:xfrm>
      </p:grpSpPr>
      <p:sp>
        <p:nvSpPr>
          <p:cNvPr id="12" name="TextBox 11"/>
          <p:cNvSpPr txBox="1"/>
          <p:nvPr/>
        </p:nvSpPr>
        <p:spPr>
          <a:xfrm>
            <a:off x="914400" y="114300"/>
            <a:ext cx="10210800" cy="1132618"/>
          </a:xfrm>
          <a:prstGeom prst="rect">
            <a:avLst/>
          </a:prstGeom>
          <a:noFill/>
        </p:spPr>
        <p:txBody>
          <a:bodyPr wrap="square" rtlCol="0">
            <a:spAutoFit/>
          </a:bodyPr>
          <a:lstStyle/>
          <a:p>
            <a:pPr algn="just">
              <a:lnSpc>
                <a:spcPct val="130000"/>
              </a:lnSpc>
            </a:pPr>
            <a:r>
              <a:rPr lang="vi-VN" sz="5200" b="1" dirty="0" smtClean="0"/>
              <a:t>2. Phân tích bài viết tham khảo</a:t>
            </a:r>
            <a:endParaRPr lang="en-US" sz="5200" b="1" dirty="0"/>
          </a:p>
        </p:txBody>
      </p:sp>
      <p:sp>
        <p:nvSpPr>
          <p:cNvPr id="4" name="Rectangle 3"/>
          <p:cNvSpPr/>
          <p:nvPr/>
        </p:nvSpPr>
        <p:spPr>
          <a:xfrm>
            <a:off x="1371600" y="1104900"/>
            <a:ext cx="15544800" cy="7363554"/>
          </a:xfrm>
          <a:prstGeom prst="rect">
            <a:avLst/>
          </a:prstGeom>
        </p:spPr>
        <p:txBody>
          <a:bodyPr wrap="square">
            <a:spAutoFit/>
          </a:bodyPr>
          <a:lstStyle/>
          <a:p>
            <a:pPr marL="685800" indent="-685800" algn="just">
              <a:lnSpc>
                <a:spcPct val="150000"/>
              </a:lnSpc>
              <a:buFontTx/>
              <a:buChar char="-"/>
            </a:pP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Bài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văn có bố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cục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3 phần: Mở bài,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Thân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bài,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Kết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bài.</a:t>
            </a:r>
            <a:endParaRPr lang="vi-VN" sz="4500" dirty="0" smtClean="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buFontTx/>
              <a:buChar char="-"/>
            </a:pPr>
            <a:r>
              <a:rPr lang="en-US"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tượng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bà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Nguyễn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Thị</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Nhung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quận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Đa</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Hà </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Nội</a:t>
            </a:r>
            <a:r>
              <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vi-VN" sz="4500" dirty="0" smtClean="0">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buFontTx/>
              <a:buChar char="-"/>
            </a:pPr>
            <a:r>
              <a:rPr lang="en-US" sz="4500" dirty="0" err="1" smtClean="0">
                <a:solidFill>
                  <a:srgbClr val="000000"/>
                </a:solidFill>
                <a:latin typeface="Arial" panose="020B0604020202020204" pitchFamily="34" charset="0"/>
                <a:ea typeface="Times New Roman" panose="02020603050405020304" pitchFamily="18" charset="0"/>
                <a:cs typeface="Arial" panose="020B0604020202020204" pitchFamily="34" charset="0"/>
              </a:rPr>
              <a:t>Tình</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cảm,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ấn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tượng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ban đầu về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tượng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trước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nhân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cách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cao</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đẹp</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hết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lòng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làm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thiện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nguyện</a:t>
            </a:r>
            <a:r>
              <a:rPr lang="en-US"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685800" indent="-685800" algn="just">
              <a:lnSpc>
                <a:spcPct val="150000"/>
              </a:lnSpc>
              <a:buFontTx/>
              <a:buChar char="-"/>
            </a:pPr>
            <a:r>
              <a:rPr lang="vi-VN" sz="4500" dirty="0" smtClean="0">
                <a:solidFill>
                  <a:srgbClr val="000000"/>
                </a:solidFill>
                <a:ea typeface="Times New Roman" panose="02020603050405020304" pitchFamily="18" charset="0"/>
                <a:cs typeface="Arial" panose="020B0604020202020204" pitchFamily="34" charset="0"/>
              </a:rPr>
              <a:t>Tình </a:t>
            </a:r>
            <a:r>
              <a:rPr lang="vi-VN" sz="4500" dirty="0">
                <a:solidFill>
                  <a:srgbClr val="000000"/>
                </a:solidFill>
                <a:ea typeface="Times New Roman" panose="02020603050405020304" pitchFamily="18" charset="0"/>
                <a:cs typeface="Arial" panose="020B0604020202020204" pitchFamily="34" charset="0"/>
              </a:rPr>
              <a:t>cảm của người viết: cảm phục, kính trọng, gần gũi, ấm áp.</a:t>
            </a:r>
            <a:endParaRPr lang="vi-VN" sz="4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7339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out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out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1132</Words>
  <Application>Microsoft Office PowerPoint</Application>
  <PresentationFormat>Custom</PresentationFormat>
  <Paragraphs>89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13</cp:revision>
  <dcterms:created xsi:type="dcterms:W3CDTF">2006-08-16T00:00:00Z</dcterms:created>
  <dcterms:modified xsi:type="dcterms:W3CDTF">2022-07-03T14:14:17Z</dcterms:modified>
  <dc:identifier>DAEswOIwa4E</dc:identifier>
</cp:coreProperties>
</file>