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51"/>
  </p:notesMasterIdLst>
  <p:sldIdLst>
    <p:sldId id="314" r:id="rId2"/>
    <p:sldId id="315" r:id="rId3"/>
    <p:sldId id="348" r:id="rId4"/>
    <p:sldId id="316" r:id="rId5"/>
    <p:sldId id="271" r:id="rId6"/>
    <p:sldId id="265" r:id="rId7"/>
    <p:sldId id="349" r:id="rId8"/>
    <p:sldId id="350" r:id="rId9"/>
    <p:sldId id="322" r:id="rId10"/>
    <p:sldId id="351" r:id="rId11"/>
    <p:sldId id="312" r:id="rId12"/>
    <p:sldId id="352" r:id="rId13"/>
    <p:sldId id="324" r:id="rId14"/>
    <p:sldId id="343" r:id="rId15"/>
    <p:sldId id="267" r:id="rId16"/>
    <p:sldId id="344" r:id="rId17"/>
    <p:sldId id="354" r:id="rId18"/>
    <p:sldId id="280" r:id="rId19"/>
    <p:sldId id="356" r:id="rId20"/>
    <p:sldId id="357" r:id="rId21"/>
    <p:sldId id="358" r:id="rId22"/>
    <p:sldId id="326" r:id="rId23"/>
    <p:sldId id="327" r:id="rId24"/>
    <p:sldId id="360" r:id="rId25"/>
    <p:sldId id="332" r:id="rId26"/>
    <p:sldId id="359" r:id="rId27"/>
    <p:sldId id="361" r:id="rId28"/>
    <p:sldId id="367" r:id="rId29"/>
    <p:sldId id="362" r:id="rId30"/>
    <p:sldId id="363" r:id="rId31"/>
    <p:sldId id="369" r:id="rId32"/>
    <p:sldId id="365" r:id="rId33"/>
    <p:sldId id="368" r:id="rId34"/>
    <p:sldId id="370" r:id="rId35"/>
    <p:sldId id="371" r:id="rId36"/>
    <p:sldId id="373" r:id="rId37"/>
    <p:sldId id="376" r:id="rId38"/>
    <p:sldId id="377" r:id="rId39"/>
    <p:sldId id="288" r:id="rId40"/>
    <p:sldId id="335" r:id="rId41"/>
    <p:sldId id="378" r:id="rId42"/>
    <p:sldId id="379" r:id="rId43"/>
    <p:sldId id="380" r:id="rId44"/>
    <p:sldId id="381" r:id="rId45"/>
    <p:sldId id="382" r:id="rId46"/>
    <p:sldId id="383" r:id="rId47"/>
    <p:sldId id="384" r:id="rId48"/>
    <p:sldId id="385" r:id="rId49"/>
    <p:sldId id="264" r:id="rId50"/>
  </p:sldIdLst>
  <p:sldSz cx="9144000" cy="5143500" type="screen16x9"/>
  <p:notesSz cx="6858000" cy="9144000"/>
  <p:embeddedFontLst>
    <p:embeddedFont>
      <p:font typeface="SimSun" panose="02010600030101010101" pitchFamily="2" charset="-122"/>
      <p:regular r:id="rId52"/>
    </p:embeddedFont>
    <p:embeddedFont>
      <p:font typeface="Malgun Gothic" panose="020B0503020000020004" pitchFamily="34" charset="-127"/>
      <p:regular r:id="rId53"/>
      <p:bold r:id="rId54"/>
    </p:embeddedFont>
    <p:embeddedFont>
      <p:font typeface="Anaheim" panose="020B0604020202020204" charset="0"/>
      <p:regular r:id="rId55"/>
    </p:embeddedFont>
    <p:embeddedFont>
      <p:font typeface="Calibri" panose="020F0502020204030204" pitchFamily="34" charset="0"/>
      <p:regular r:id="rId56"/>
      <p:bold r:id="rId57"/>
      <p:italic r:id="rId58"/>
      <p:boldItalic r:id="rId59"/>
    </p:embeddedFont>
    <p:embeddedFont>
      <p:font typeface="Bebas Neue" panose="020B0604020202020204" charset="0"/>
      <p:regular r:id="rId60"/>
    </p:embeddedFont>
    <p:embeddedFont>
      <p:font typeface="Balsamiq Sans" panose="020B0604020202020204" charset="0"/>
      <p:regular r:id="rId61"/>
      <p:bold r:id="rId62"/>
      <p:italic r:id="rId63"/>
      <p:boldItalic r:id="rId64"/>
    </p:embeddedFont>
    <p:embeddedFont>
      <p:font typeface="Cambria Math" panose="02040503050406030204" pitchFamily="18" charset="0"/>
      <p:regular r:id="rId65"/>
    </p:embeddedFont>
    <p:embeddedFont>
      <p:font typeface="Rubik" panose="020B0604020202020204" charset="-79"/>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487E"/>
    <a:srgbClr val="FBF3F5"/>
    <a:srgbClr val="F1C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2C26FE-477B-404D-BC2B-86E5C7660ABC}">
  <a:tblStyle styleId="{042C26FE-477B-404D-BC2B-86E5C7660A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6E80BE-C7A2-4FD7-9A3D-418C329BD27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EAEF2B-9688-4CBC-A3E4-0FE18376DE5C}"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2" d="100"/>
          <a:sy n="82" d="100"/>
        </p:scale>
        <p:origin x="1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37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41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11211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15342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18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dd62946bf8_0_18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dd62946bf8_0_18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076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45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69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91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dd62946b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dd62946b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5726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dd62946bf8_0_18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dd62946bf8_0_18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184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dd62946bf8_0_18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dd62946bf8_0_18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66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dd62946bf8_0_18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dd62946bf8_0_18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436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dd62946bf8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dd62946bf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999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dd62946bf8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dd62946bf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187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dd62946bf8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dd62946bf8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641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752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dd62946bf8_0_18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dd62946bf8_0_18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94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dd62946bf8_0_18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dd62946bf8_0_18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969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35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dd62946b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dd62946b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86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865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143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001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dd62946bf8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dd62946bf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8045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dd62946bf8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dd62946bf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316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dd62946bf8_0_18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dd62946bf8_0_18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28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dd62946bf8_0_18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dd62946bf8_0_18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052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dd62946bf8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dd62946bf8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937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949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6220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860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312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952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642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233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217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99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589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dd62946bf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1dd62946bf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947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90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21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68589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3720975" y="2545850"/>
            <a:ext cx="4086300" cy="10716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title" idx="2" hasCustomPrompt="1"/>
          </p:nvPr>
        </p:nvSpPr>
        <p:spPr>
          <a:xfrm>
            <a:off x="3720975" y="1039350"/>
            <a:ext cx="2199600" cy="1243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9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 name="Google Shape;26;p3"/>
          <p:cNvSpPr txBox="1">
            <a:spLocks noGrp="1"/>
          </p:cNvSpPr>
          <p:nvPr>
            <p:ph type="subTitle" idx="1"/>
          </p:nvPr>
        </p:nvSpPr>
        <p:spPr>
          <a:xfrm>
            <a:off x="3720975" y="3768150"/>
            <a:ext cx="4086300" cy="33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7" name="Google Shape;27;p3"/>
          <p:cNvPicPr preferRelativeResize="0"/>
          <p:nvPr/>
        </p:nvPicPr>
        <p:blipFill>
          <a:blip r:embed="rId2">
            <a:alphaModFix/>
          </a:blip>
          <a:stretch>
            <a:fillRect/>
          </a:stretch>
        </p:blipFill>
        <p:spPr>
          <a:xfrm>
            <a:off x="6608800" y="4550165"/>
            <a:ext cx="2454252" cy="639919"/>
          </a:xfrm>
          <a:prstGeom prst="rect">
            <a:avLst/>
          </a:prstGeom>
          <a:noFill/>
          <a:ln>
            <a:noFill/>
          </a:ln>
        </p:spPr>
      </p:pic>
      <p:pic>
        <p:nvPicPr>
          <p:cNvPr id="28" name="Google Shape;28;p3"/>
          <p:cNvPicPr preferRelativeResize="0"/>
          <p:nvPr/>
        </p:nvPicPr>
        <p:blipFill>
          <a:blip r:embed="rId3">
            <a:alphaModFix/>
          </a:blip>
          <a:stretch>
            <a:fillRect/>
          </a:stretch>
        </p:blipFill>
        <p:spPr>
          <a:xfrm>
            <a:off x="8527130" y="1820475"/>
            <a:ext cx="677400" cy="1947676"/>
          </a:xfrm>
          <a:prstGeom prst="rect">
            <a:avLst/>
          </a:prstGeom>
          <a:noFill/>
          <a:ln>
            <a:noFill/>
          </a:ln>
        </p:spPr>
      </p:pic>
      <p:pic>
        <p:nvPicPr>
          <p:cNvPr id="29" name="Google Shape;29;p3"/>
          <p:cNvPicPr preferRelativeResize="0"/>
          <p:nvPr/>
        </p:nvPicPr>
        <p:blipFill>
          <a:blip r:embed="rId4">
            <a:alphaModFix/>
          </a:blip>
          <a:stretch>
            <a:fillRect/>
          </a:stretch>
        </p:blipFill>
        <p:spPr>
          <a:xfrm rot="-5400000">
            <a:off x="-1145751" y="1938424"/>
            <a:ext cx="2879127" cy="678125"/>
          </a:xfrm>
          <a:prstGeom prst="rect">
            <a:avLst/>
          </a:prstGeom>
          <a:noFill/>
          <a:ln>
            <a:noFill/>
          </a:ln>
        </p:spPr>
      </p:pic>
      <p:pic>
        <p:nvPicPr>
          <p:cNvPr id="30" name="Google Shape;30;p3"/>
          <p:cNvPicPr preferRelativeResize="0"/>
          <p:nvPr/>
        </p:nvPicPr>
        <p:blipFill>
          <a:blip r:embed="rId5">
            <a:alphaModFix/>
          </a:blip>
          <a:stretch>
            <a:fillRect/>
          </a:stretch>
        </p:blipFill>
        <p:spPr>
          <a:xfrm>
            <a:off x="-45249" y="-85325"/>
            <a:ext cx="1704750" cy="1451776"/>
          </a:xfrm>
          <a:prstGeom prst="rect">
            <a:avLst/>
          </a:prstGeom>
          <a:noFill/>
          <a:ln>
            <a:noFill/>
          </a:ln>
        </p:spPr>
      </p:pic>
      <p:pic>
        <p:nvPicPr>
          <p:cNvPr id="31" name="Google Shape;31;p3"/>
          <p:cNvPicPr preferRelativeResize="0"/>
          <p:nvPr/>
        </p:nvPicPr>
        <p:blipFill>
          <a:blip r:embed="rId6">
            <a:alphaModFix/>
          </a:blip>
          <a:stretch>
            <a:fillRect/>
          </a:stretch>
        </p:blipFill>
        <p:spPr>
          <a:xfrm rot="10800000" flipH="1">
            <a:off x="1238700" y="4641719"/>
            <a:ext cx="2454250" cy="548361"/>
          </a:xfrm>
          <a:prstGeom prst="rect">
            <a:avLst/>
          </a:prstGeom>
          <a:noFill/>
          <a:ln>
            <a:noFill/>
          </a:ln>
        </p:spPr>
      </p:pic>
      <p:pic>
        <p:nvPicPr>
          <p:cNvPr id="32" name="Google Shape;32;p3"/>
          <p:cNvPicPr preferRelativeResize="0"/>
          <p:nvPr/>
        </p:nvPicPr>
        <p:blipFill>
          <a:blip r:embed="rId7">
            <a:alphaModFix/>
          </a:blip>
          <a:stretch>
            <a:fillRect/>
          </a:stretch>
        </p:blipFill>
        <p:spPr>
          <a:xfrm rot="10800000" flipH="1">
            <a:off x="7807282" y="-244522"/>
            <a:ext cx="1391826" cy="1568051"/>
          </a:xfrm>
          <a:prstGeom prst="rect">
            <a:avLst/>
          </a:prstGeom>
          <a:noFill/>
          <a:ln>
            <a:noFill/>
          </a:ln>
        </p:spPr>
      </p:pic>
      <p:pic>
        <p:nvPicPr>
          <p:cNvPr id="33" name="Google Shape;33;p3"/>
          <p:cNvPicPr preferRelativeResize="0"/>
          <p:nvPr/>
        </p:nvPicPr>
        <p:blipFill>
          <a:blip r:embed="rId8">
            <a:alphaModFix/>
          </a:blip>
          <a:stretch>
            <a:fillRect/>
          </a:stretch>
        </p:blipFill>
        <p:spPr>
          <a:xfrm>
            <a:off x="787515" y="4052919"/>
            <a:ext cx="1570748" cy="9917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ive columns">
  <p:cSld name="CUSTOM_7_1">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25"/>
          <p:cNvSpPr txBox="1">
            <a:spLocks noGrp="1"/>
          </p:cNvSpPr>
          <p:nvPr>
            <p:ph type="subTitle" idx="1"/>
          </p:nvPr>
        </p:nvSpPr>
        <p:spPr>
          <a:xfrm>
            <a:off x="1104550" y="2270576"/>
            <a:ext cx="2099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5"/>
          <p:cNvSpPr txBox="1">
            <a:spLocks noGrp="1"/>
          </p:cNvSpPr>
          <p:nvPr>
            <p:ph type="subTitle" idx="2"/>
          </p:nvPr>
        </p:nvSpPr>
        <p:spPr>
          <a:xfrm>
            <a:off x="3501738" y="2270576"/>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5"/>
          <p:cNvSpPr txBox="1">
            <a:spLocks noGrp="1"/>
          </p:cNvSpPr>
          <p:nvPr>
            <p:ph type="subTitle" idx="3"/>
          </p:nvPr>
        </p:nvSpPr>
        <p:spPr>
          <a:xfrm>
            <a:off x="2313350" y="3968600"/>
            <a:ext cx="2099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5"/>
          <p:cNvSpPr txBox="1">
            <a:spLocks noGrp="1"/>
          </p:cNvSpPr>
          <p:nvPr>
            <p:ph type="subTitle" idx="4"/>
          </p:nvPr>
        </p:nvSpPr>
        <p:spPr>
          <a:xfrm>
            <a:off x="4708450" y="3968600"/>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5"/>
          <p:cNvSpPr txBox="1">
            <a:spLocks noGrp="1"/>
          </p:cNvSpPr>
          <p:nvPr>
            <p:ph type="subTitle" idx="5"/>
          </p:nvPr>
        </p:nvSpPr>
        <p:spPr>
          <a:xfrm>
            <a:off x="5917250" y="2270576"/>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5"/>
          <p:cNvSpPr txBox="1">
            <a:spLocks noGrp="1"/>
          </p:cNvSpPr>
          <p:nvPr>
            <p:ph type="subTitle" idx="6"/>
          </p:nvPr>
        </p:nvSpPr>
        <p:spPr>
          <a:xfrm>
            <a:off x="1108673" y="1911625"/>
            <a:ext cx="2091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25"/>
          <p:cNvSpPr txBox="1">
            <a:spLocks noGrp="1"/>
          </p:cNvSpPr>
          <p:nvPr>
            <p:ph type="subTitle" idx="7"/>
          </p:nvPr>
        </p:nvSpPr>
        <p:spPr>
          <a:xfrm>
            <a:off x="3505905" y="191162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5" name="Google Shape;225;p25"/>
          <p:cNvSpPr txBox="1">
            <a:spLocks noGrp="1"/>
          </p:cNvSpPr>
          <p:nvPr>
            <p:ph type="subTitle" idx="8"/>
          </p:nvPr>
        </p:nvSpPr>
        <p:spPr>
          <a:xfrm>
            <a:off x="5921418" y="191162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25"/>
          <p:cNvSpPr txBox="1">
            <a:spLocks noGrp="1"/>
          </p:cNvSpPr>
          <p:nvPr>
            <p:ph type="subTitle" idx="9"/>
          </p:nvPr>
        </p:nvSpPr>
        <p:spPr>
          <a:xfrm>
            <a:off x="2317473" y="3609625"/>
            <a:ext cx="2091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7" name="Google Shape;227;p25"/>
          <p:cNvSpPr txBox="1">
            <a:spLocks noGrp="1"/>
          </p:cNvSpPr>
          <p:nvPr>
            <p:ph type="subTitle" idx="13"/>
          </p:nvPr>
        </p:nvSpPr>
        <p:spPr>
          <a:xfrm>
            <a:off x="4712617" y="360962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28" name="Google Shape;228;p25"/>
          <p:cNvPicPr preferRelativeResize="0"/>
          <p:nvPr/>
        </p:nvPicPr>
        <p:blipFill>
          <a:blip r:embed="rId2">
            <a:alphaModFix/>
          </a:blip>
          <a:stretch>
            <a:fillRect/>
          </a:stretch>
        </p:blipFill>
        <p:spPr>
          <a:xfrm rot="10800000" flipH="1">
            <a:off x="7859389" y="3045775"/>
            <a:ext cx="1420472" cy="2154599"/>
          </a:xfrm>
          <a:prstGeom prst="rect">
            <a:avLst/>
          </a:prstGeom>
          <a:noFill/>
          <a:ln>
            <a:noFill/>
          </a:ln>
        </p:spPr>
      </p:pic>
      <p:pic>
        <p:nvPicPr>
          <p:cNvPr id="229" name="Google Shape;229;p25"/>
          <p:cNvPicPr preferRelativeResize="0"/>
          <p:nvPr/>
        </p:nvPicPr>
        <p:blipFill>
          <a:blip r:embed="rId3">
            <a:alphaModFix/>
          </a:blip>
          <a:stretch>
            <a:fillRect/>
          </a:stretch>
        </p:blipFill>
        <p:spPr>
          <a:xfrm rot="5400000">
            <a:off x="8303234" y="1054526"/>
            <a:ext cx="1026235" cy="8358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2" name="Google Shape;232;p26"/>
          <p:cNvSpPr txBox="1">
            <a:spLocks noGrp="1"/>
          </p:cNvSpPr>
          <p:nvPr>
            <p:ph type="subTitle" idx="1"/>
          </p:nvPr>
        </p:nvSpPr>
        <p:spPr>
          <a:xfrm>
            <a:off x="1104550" y="2152126"/>
            <a:ext cx="2099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26"/>
          <p:cNvSpPr txBox="1">
            <a:spLocks noGrp="1"/>
          </p:cNvSpPr>
          <p:nvPr>
            <p:ph type="subTitle" idx="2"/>
          </p:nvPr>
        </p:nvSpPr>
        <p:spPr>
          <a:xfrm>
            <a:off x="3501738" y="2152126"/>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6"/>
          <p:cNvSpPr txBox="1">
            <a:spLocks noGrp="1"/>
          </p:cNvSpPr>
          <p:nvPr>
            <p:ph type="subTitle" idx="3"/>
          </p:nvPr>
        </p:nvSpPr>
        <p:spPr>
          <a:xfrm>
            <a:off x="1104550" y="3850150"/>
            <a:ext cx="2099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26"/>
          <p:cNvSpPr txBox="1">
            <a:spLocks noGrp="1"/>
          </p:cNvSpPr>
          <p:nvPr>
            <p:ph type="subTitle" idx="4"/>
          </p:nvPr>
        </p:nvSpPr>
        <p:spPr>
          <a:xfrm>
            <a:off x="3499650" y="3850150"/>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26"/>
          <p:cNvSpPr txBox="1">
            <a:spLocks noGrp="1"/>
          </p:cNvSpPr>
          <p:nvPr>
            <p:ph type="subTitle" idx="5"/>
          </p:nvPr>
        </p:nvSpPr>
        <p:spPr>
          <a:xfrm>
            <a:off x="5917250" y="2152126"/>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26"/>
          <p:cNvSpPr txBox="1">
            <a:spLocks noGrp="1"/>
          </p:cNvSpPr>
          <p:nvPr>
            <p:ph type="subTitle" idx="6"/>
          </p:nvPr>
        </p:nvSpPr>
        <p:spPr>
          <a:xfrm>
            <a:off x="5917250" y="3850150"/>
            <a:ext cx="2122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6"/>
          <p:cNvSpPr txBox="1">
            <a:spLocks noGrp="1"/>
          </p:cNvSpPr>
          <p:nvPr>
            <p:ph type="subTitle" idx="7"/>
          </p:nvPr>
        </p:nvSpPr>
        <p:spPr>
          <a:xfrm>
            <a:off x="1108673" y="1793175"/>
            <a:ext cx="2091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9" name="Google Shape;239;p26"/>
          <p:cNvSpPr txBox="1">
            <a:spLocks noGrp="1"/>
          </p:cNvSpPr>
          <p:nvPr>
            <p:ph type="subTitle" idx="8"/>
          </p:nvPr>
        </p:nvSpPr>
        <p:spPr>
          <a:xfrm>
            <a:off x="3505905" y="179317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0" name="Google Shape;240;p26"/>
          <p:cNvSpPr txBox="1">
            <a:spLocks noGrp="1"/>
          </p:cNvSpPr>
          <p:nvPr>
            <p:ph type="subTitle" idx="9"/>
          </p:nvPr>
        </p:nvSpPr>
        <p:spPr>
          <a:xfrm>
            <a:off x="5921418" y="179317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1" name="Google Shape;241;p26"/>
          <p:cNvSpPr txBox="1">
            <a:spLocks noGrp="1"/>
          </p:cNvSpPr>
          <p:nvPr>
            <p:ph type="subTitle" idx="13"/>
          </p:nvPr>
        </p:nvSpPr>
        <p:spPr>
          <a:xfrm>
            <a:off x="1108673" y="3491175"/>
            <a:ext cx="2091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2" name="Google Shape;242;p26"/>
          <p:cNvSpPr txBox="1">
            <a:spLocks noGrp="1"/>
          </p:cNvSpPr>
          <p:nvPr>
            <p:ph type="subTitle" idx="14"/>
          </p:nvPr>
        </p:nvSpPr>
        <p:spPr>
          <a:xfrm>
            <a:off x="3503817" y="349117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3" name="Google Shape;243;p26"/>
          <p:cNvSpPr txBox="1">
            <a:spLocks noGrp="1"/>
          </p:cNvSpPr>
          <p:nvPr>
            <p:ph type="subTitle" idx="15"/>
          </p:nvPr>
        </p:nvSpPr>
        <p:spPr>
          <a:xfrm>
            <a:off x="5921418" y="3491175"/>
            <a:ext cx="2113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44" name="Google Shape;244;p26"/>
          <p:cNvPicPr preferRelativeResize="0"/>
          <p:nvPr/>
        </p:nvPicPr>
        <p:blipFill>
          <a:blip r:embed="rId2">
            <a:alphaModFix/>
          </a:blip>
          <a:stretch>
            <a:fillRect/>
          </a:stretch>
        </p:blipFill>
        <p:spPr>
          <a:xfrm>
            <a:off x="7912774" y="3838462"/>
            <a:ext cx="1323750" cy="1531075"/>
          </a:xfrm>
          <a:prstGeom prst="rect">
            <a:avLst/>
          </a:prstGeom>
          <a:noFill/>
          <a:ln>
            <a:noFill/>
          </a:ln>
        </p:spPr>
      </p:pic>
      <p:pic>
        <p:nvPicPr>
          <p:cNvPr id="245" name="Google Shape;245;p26"/>
          <p:cNvPicPr preferRelativeResize="0"/>
          <p:nvPr/>
        </p:nvPicPr>
        <p:blipFill>
          <a:blip r:embed="rId3">
            <a:alphaModFix/>
          </a:blip>
          <a:stretch>
            <a:fillRect/>
          </a:stretch>
        </p:blipFill>
        <p:spPr>
          <a:xfrm flipH="1">
            <a:off x="-45100" y="4575690"/>
            <a:ext cx="2454252" cy="639919"/>
          </a:xfrm>
          <a:prstGeom prst="rect">
            <a:avLst/>
          </a:prstGeom>
          <a:noFill/>
          <a:ln>
            <a:noFill/>
          </a:ln>
        </p:spPr>
      </p:pic>
      <p:pic>
        <p:nvPicPr>
          <p:cNvPr id="246" name="Google Shape;246;p26"/>
          <p:cNvPicPr preferRelativeResize="0"/>
          <p:nvPr/>
        </p:nvPicPr>
        <p:blipFill>
          <a:blip r:embed="rId4">
            <a:alphaModFix/>
          </a:blip>
          <a:stretch>
            <a:fillRect/>
          </a:stretch>
        </p:blipFill>
        <p:spPr>
          <a:xfrm>
            <a:off x="-45102" y="3278325"/>
            <a:ext cx="665400" cy="18438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2"/>
        <p:cNvGrpSpPr/>
        <p:nvPr/>
      </p:nvGrpSpPr>
      <p:grpSpPr>
        <a:xfrm>
          <a:off x="0" y="0"/>
          <a:ext cx="0" cy="0"/>
          <a:chOff x="0" y="0"/>
          <a:chExt cx="0" cy="0"/>
        </a:xfrm>
      </p:grpSpPr>
      <p:pic>
        <p:nvPicPr>
          <p:cNvPr id="283" name="Google Shape;283;p30"/>
          <p:cNvPicPr preferRelativeResize="0"/>
          <p:nvPr/>
        </p:nvPicPr>
        <p:blipFill>
          <a:blip r:embed="rId2">
            <a:alphaModFix/>
          </a:blip>
          <a:stretch>
            <a:fillRect/>
          </a:stretch>
        </p:blipFill>
        <p:spPr>
          <a:xfrm>
            <a:off x="8456950" y="149225"/>
            <a:ext cx="759650" cy="2184226"/>
          </a:xfrm>
          <a:prstGeom prst="rect">
            <a:avLst/>
          </a:prstGeom>
          <a:noFill/>
          <a:ln>
            <a:noFill/>
          </a:ln>
        </p:spPr>
      </p:pic>
      <p:pic>
        <p:nvPicPr>
          <p:cNvPr id="284" name="Google Shape;284;p30"/>
          <p:cNvPicPr preferRelativeResize="0"/>
          <p:nvPr/>
        </p:nvPicPr>
        <p:blipFill>
          <a:blip r:embed="rId3">
            <a:alphaModFix/>
          </a:blip>
          <a:stretch>
            <a:fillRect/>
          </a:stretch>
        </p:blipFill>
        <p:spPr>
          <a:xfrm flipH="1">
            <a:off x="-72575" y="-42950"/>
            <a:ext cx="1410925" cy="2140125"/>
          </a:xfrm>
          <a:prstGeom prst="rect">
            <a:avLst/>
          </a:prstGeom>
          <a:noFill/>
          <a:ln>
            <a:noFill/>
          </a:ln>
        </p:spPr>
      </p:pic>
      <p:pic>
        <p:nvPicPr>
          <p:cNvPr id="285" name="Google Shape;285;p30"/>
          <p:cNvPicPr preferRelativeResize="0"/>
          <p:nvPr/>
        </p:nvPicPr>
        <p:blipFill>
          <a:blip r:embed="rId4">
            <a:alphaModFix/>
          </a:blip>
          <a:stretch>
            <a:fillRect/>
          </a:stretch>
        </p:blipFill>
        <p:spPr>
          <a:xfrm flipH="1">
            <a:off x="674491" y="-42952"/>
            <a:ext cx="2437785" cy="574187"/>
          </a:xfrm>
          <a:prstGeom prst="rect">
            <a:avLst/>
          </a:prstGeom>
          <a:noFill/>
          <a:ln>
            <a:noFill/>
          </a:ln>
        </p:spPr>
      </p:pic>
      <p:pic>
        <p:nvPicPr>
          <p:cNvPr id="286" name="Google Shape;286;p30"/>
          <p:cNvPicPr preferRelativeResize="0"/>
          <p:nvPr/>
        </p:nvPicPr>
        <p:blipFill>
          <a:blip r:embed="rId5">
            <a:alphaModFix/>
          </a:blip>
          <a:stretch>
            <a:fillRect/>
          </a:stretch>
        </p:blipFill>
        <p:spPr>
          <a:xfrm flipH="1">
            <a:off x="2225226" y="4431650"/>
            <a:ext cx="2943224" cy="878525"/>
          </a:xfrm>
          <a:prstGeom prst="rect">
            <a:avLst/>
          </a:prstGeom>
          <a:noFill/>
          <a:ln>
            <a:noFill/>
          </a:ln>
        </p:spPr>
      </p:pic>
      <p:pic>
        <p:nvPicPr>
          <p:cNvPr id="287" name="Google Shape;287;p30"/>
          <p:cNvPicPr preferRelativeResize="0"/>
          <p:nvPr/>
        </p:nvPicPr>
        <p:blipFill>
          <a:blip r:embed="rId6">
            <a:alphaModFix/>
          </a:blip>
          <a:stretch>
            <a:fillRect/>
          </a:stretch>
        </p:blipFill>
        <p:spPr>
          <a:xfrm flipH="1">
            <a:off x="6698639" y="4219473"/>
            <a:ext cx="2517961" cy="998750"/>
          </a:xfrm>
          <a:prstGeom prst="rect">
            <a:avLst/>
          </a:prstGeom>
          <a:noFill/>
          <a:ln>
            <a:noFill/>
          </a:ln>
        </p:spPr>
      </p:pic>
      <p:pic>
        <p:nvPicPr>
          <p:cNvPr id="288" name="Google Shape;288;p30"/>
          <p:cNvPicPr preferRelativeResize="0"/>
          <p:nvPr/>
        </p:nvPicPr>
        <p:blipFill>
          <a:blip r:embed="rId7">
            <a:alphaModFix/>
          </a:blip>
          <a:stretch>
            <a:fillRect/>
          </a:stretch>
        </p:blipFill>
        <p:spPr>
          <a:xfrm rot="-5400000">
            <a:off x="-226100" y="2993276"/>
            <a:ext cx="1284573" cy="1046324"/>
          </a:xfrm>
          <a:prstGeom prst="rect">
            <a:avLst/>
          </a:prstGeom>
          <a:noFill/>
          <a:ln>
            <a:noFill/>
          </a:ln>
        </p:spPr>
      </p:pic>
      <p:pic>
        <p:nvPicPr>
          <p:cNvPr id="289" name="Google Shape;289;p30"/>
          <p:cNvPicPr preferRelativeResize="0"/>
          <p:nvPr/>
        </p:nvPicPr>
        <p:blipFill>
          <a:blip r:embed="rId8">
            <a:alphaModFix/>
          </a:blip>
          <a:stretch>
            <a:fillRect/>
          </a:stretch>
        </p:blipFill>
        <p:spPr>
          <a:xfrm>
            <a:off x="7224500" y="639350"/>
            <a:ext cx="1704450" cy="10761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90"/>
        <p:cNvGrpSpPr/>
        <p:nvPr/>
      </p:nvGrpSpPr>
      <p:grpSpPr>
        <a:xfrm>
          <a:off x="0" y="0"/>
          <a:ext cx="0" cy="0"/>
          <a:chOff x="0" y="0"/>
          <a:chExt cx="0" cy="0"/>
        </a:xfrm>
      </p:grpSpPr>
      <p:pic>
        <p:nvPicPr>
          <p:cNvPr id="291" name="Google Shape;291;p31"/>
          <p:cNvPicPr preferRelativeResize="0"/>
          <p:nvPr/>
        </p:nvPicPr>
        <p:blipFill>
          <a:blip r:embed="rId2">
            <a:alphaModFix/>
          </a:blip>
          <a:stretch>
            <a:fillRect/>
          </a:stretch>
        </p:blipFill>
        <p:spPr>
          <a:xfrm>
            <a:off x="-184600" y="4358222"/>
            <a:ext cx="2192174" cy="869525"/>
          </a:xfrm>
          <a:prstGeom prst="rect">
            <a:avLst/>
          </a:prstGeom>
          <a:noFill/>
          <a:ln>
            <a:noFill/>
          </a:ln>
        </p:spPr>
      </p:pic>
      <p:pic>
        <p:nvPicPr>
          <p:cNvPr id="292" name="Google Shape;292;p31"/>
          <p:cNvPicPr preferRelativeResize="0"/>
          <p:nvPr/>
        </p:nvPicPr>
        <p:blipFill>
          <a:blip r:embed="rId3">
            <a:alphaModFix/>
          </a:blip>
          <a:stretch>
            <a:fillRect/>
          </a:stretch>
        </p:blipFill>
        <p:spPr>
          <a:xfrm>
            <a:off x="-57550" y="2610065"/>
            <a:ext cx="936251" cy="2594360"/>
          </a:xfrm>
          <a:prstGeom prst="rect">
            <a:avLst/>
          </a:prstGeom>
          <a:noFill/>
          <a:ln>
            <a:noFill/>
          </a:ln>
        </p:spPr>
      </p:pic>
      <p:pic>
        <p:nvPicPr>
          <p:cNvPr id="293" name="Google Shape;293;p31"/>
          <p:cNvPicPr preferRelativeResize="0"/>
          <p:nvPr/>
        </p:nvPicPr>
        <p:blipFill>
          <a:blip r:embed="rId4">
            <a:alphaModFix/>
          </a:blip>
          <a:stretch>
            <a:fillRect/>
          </a:stretch>
        </p:blipFill>
        <p:spPr>
          <a:xfrm rot="10800000" flipH="1">
            <a:off x="7567247" y="-278826"/>
            <a:ext cx="1862854" cy="2154600"/>
          </a:xfrm>
          <a:prstGeom prst="rect">
            <a:avLst/>
          </a:prstGeom>
          <a:noFill/>
          <a:ln>
            <a:noFill/>
          </a:ln>
        </p:spPr>
      </p:pic>
      <p:pic>
        <p:nvPicPr>
          <p:cNvPr id="294" name="Google Shape;294;p31"/>
          <p:cNvPicPr preferRelativeResize="0"/>
          <p:nvPr/>
        </p:nvPicPr>
        <p:blipFill>
          <a:blip r:embed="rId5">
            <a:alphaModFix/>
          </a:blip>
          <a:stretch>
            <a:fillRect/>
          </a:stretch>
        </p:blipFill>
        <p:spPr>
          <a:xfrm rot="-5400000" flipH="1">
            <a:off x="6887750" y="1971801"/>
            <a:ext cx="3830451" cy="998747"/>
          </a:xfrm>
          <a:prstGeom prst="rect">
            <a:avLst/>
          </a:prstGeom>
          <a:noFill/>
          <a:ln>
            <a:noFill/>
          </a:ln>
        </p:spPr>
      </p:pic>
      <p:pic>
        <p:nvPicPr>
          <p:cNvPr id="295" name="Google Shape;295;p31"/>
          <p:cNvPicPr preferRelativeResize="0"/>
          <p:nvPr/>
        </p:nvPicPr>
        <p:blipFill>
          <a:blip r:embed="rId6">
            <a:alphaModFix/>
          </a:blip>
          <a:stretch>
            <a:fillRect/>
          </a:stretch>
        </p:blipFill>
        <p:spPr>
          <a:xfrm>
            <a:off x="1173325" y="3118400"/>
            <a:ext cx="777901" cy="1577698"/>
          </a:xfrm>
          <a:prstGeom prst="rect">
            <a:avLst/>
          </a:prstGeom>
          <a:noFill/>
          <a:ln>
            <a:noFill/>
          </a:ln>
        </p:spPr>
      </p:pic>
      <p:pic>
        <p:nvPicPr>
          <p:cNvPr id="296" name="Google Shape;296;p31"/>
          <p:cNvPicPr preferRelativeResize="0"/>
          <p:nvPr/>
        </p:nvPicPr>
        <p:blipFill>
          <a:blip r:embed="rId7">
            <a:alphaModFix/>
          </a:blip>
          <a:stretch>
            <a:fillRect/>
          </a:stretch>
        </p:blipFill>
        <p:spPr>
          <a:xfrm>
            <a:off x="4033400" y="4236052"/>
            <a:ext cx="2068099" cy="958925"/>
          </a:xfrm>
          <a:prstGeom prst="rect">
            <a:avLst/>
          </a:prstGeom>
          <a:noFill/>
          <a:ln>
            <a:noFill/>
          </a:ln>
        </p:spPr>
      </p:pic>
      <p:pic>
        <p:nvPicPr>
          <p:cNvPr id="297" name="Google Shape;297;p31"/>
          <p:cNvPicPr preferRelativeResize="0"/>
          <p:nvPr/>
        </p:nvPicPr>
        <p:blipFill>
          <a:blip r:embed="rId8">
            <a:alphaModFix/>
          </a:blip>
          <a:stretch>
            <a:fillRect/>
          </a:stretch>
        </p:blipFill>
        <p:spPr>
          <a:xfrm>
            <a:off x="7515476" y="98924"/>
            <a:ext cx="1026250" cy="13441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 name="Google Shape;39;p5"/>
          <p:cNvSpPr txBox="1">
            <a:spLocks noGrp="1"/>
          </p:cNvSpPr>
          <p:nvPr>
            <p:ph type="subTitle" idx="1"/>
          </p:nvPr>
        </p:nvSpPr>
        <p:spPr>
          <a:xfrm>
            <a:off x="4927250" y="2880000"/>
            <a:ext cx="2640000" cy="11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5"/>
          <p:cNvSpPr txBox="1">
            <a:spLocks noGrp="1"/>
          </p:cNvSpPr>
          <p:nvPr>
            <p:ph type="subTitle" idx="2"/>
          </p:nvPr>
        </p:nvSpPr>
        <p:spPr>
          <a:xfrm>
            <a:off x="1585075" y="2880000"/>
            <a:ext cx="2640000" cy="11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txBox="1">
            <a:spLocks noGrp="1"/>
          </p:cNvSpPr>
          <p:nvPr>
            <p:ph type="subTitle" idx="3"/>
          </p:nvPr>
        </p:nvSpPr>
        <p:spPr>
          <a:xfrm>
            <a:off x="1580911" y="245760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2" name="Google Shape;42;p5"/>
          <p:cNvSpPr txBox="1">
            <a:spLocks noGrp="1"/>
          </p:cNvSpPr>
          <p:nvPr>
            <p:ph type="subTitle" idx="4"/>
          </p:nvPr>
        </p:nvSpPr>
        <p:spPr>
          <a:xfrm>
            <a:off x="4923089" y="245760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43" name="Google Shape;43;p5"/>
          <p:cNvPicPr preferRelativeResize="0"/>
          <p:nvPr/>
        </p:nvPicPr>
        <p:blipFill>
          <a:blip r:embed="rId2">
            <a:alphaModFix/>
          </a:blip>
          <a:stretch>
            <a:fillRect/>
          </a:stretch>
        </p:blipFill>
        <p:spPr>
          <a:xfrm>
            <a:off x="-184600" y="4358222"/>
            <a:ext cx="2192174" cy="869525"/>
          </a:xfrm>
          <a:prstGeom prst="rect">
            <a:avLst/>
          </a:prstGeom>
          <a:noFill/>
          <a:ln>
            <a:noFill/>
          </a:ln>
        </p:spPr>
      </p:pic>
      <p:pic>
        <p:nvPicPr>
          <p:cNvPr id="44" name="Google Shape;44;p5"/>
          <p:cNvPicPr preferRelativeResize="0"/>
          <p:nvPr/>
        </p:nvPicPr>
        <p:blipFill>
          <a:blip r:embed="rId3">
            <a:alphaModFix/>
          </a:blip>
          <a:stretch>
            <a:fillRect/>
          </a:stretch>
        </p:blipFill>
        <p:spPr>
          <a:xfrm>
            <a:off x="-57550" y="2610065"/>
            <a:ext cx="936251" cy="2594360"/>
          </a:xfrm>
          <a:prstGeom prst="rect">
            <a:avLst/>
          </a:prstGeom>
          <a:noFill/>
          <a:ln>
            <a:noFill/>
          </a:ln>
        </p:spPr>
      </p:pic>
      <p:pic>
        <p:nvPicPr>
          <p:cNvPr id="45" name="Google Shape;45;p5"/>
          <p:cNvPicPr preferRelativeResize="0"/>
          <p:nvPr/>
        </p:nvPicPr>
        <p:blipFill>
          <a:blip r:embed="rId4">
            <a:alphaModFix/>
          </a:blip>
          <a:stretch>
            <a:fillRect/>
          </a:stretch>
        </p:blipFill>
        <p:spPr>
          <a:xfrm>
            <a:off x="7567247" y="3581300"/>
            <a:ext cx="1862854" cy="2154600"/>
          </a:xfrm>
          <a:prstGeom prst="rect">
            <a:avLst/>
          </a:prstGeom>
          <a:noFill/>
          <a:ln>
            <a:noFill/>
          </a:ln>
        </p:spPr>
      </p:pic>
      <p:pic>
        <p:nvPicPr>
          <p:cNvPr id="46" name="Google Shape;46;p5"/>
          <p:cNvPicPr preferRelativeResize="0"/>
          <p:nvPr/>
        </p:nvPicPr>
        <p:blipFill>
          <a:blip r:embed="rId5">
            <a:alphaModFix/>
          </a:blip>
          <a:stretch>
            <a:fillRect/>
          </a:stretch>
        </p:blipFill>
        <p:spPr>
          <a:xfrm rot="-5400000">
            <a:off x="6887750" y="2486526"/>
            <a:ext cx="3830451" cy="998747"/>
          </a:xfrm>
          <a:prstGeom prst="rect">
            <a:avLst/>
          </a:prstGeom>
          <a:noFill/>
          <a:ln>
            <a:noFill/>
          </a:ln>
        </p:spPr>
      </p:pic>
      <p:pic>
        <p:nvPicPr>
          <p:cNvPr id="47" name="Google Shape;47;p5"/>
          <p:cNvPicPr preferRelativeResize="0"/>
          <p:nvPr/>
        </p:nvPicPr>
        <p:blipFill>
          <a:blip r:embed="rId6">
            <a:alphaModFix/>
          </a:blip>
          <a:stretch>
            <a:fillRect/>
          </a:stretch>
        </p:blipFill>
        <p:spPr>
          <a:xfrm>
            <a:off x="8156592" y="3747538"/>
            <a:ext cx="1323951" cy="14914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50" name="Google Shape;50;p6"/>
          <p:cNvPicPr preferRelativeResize="0"/>
          <p:nvPr/>
        </p:nvPicPr>
        <p:blipFill>
          <a:blip r:embed="rId2">
            <a:alphaModFix/>
          </a:blip>
          <a:stretch>
            <a:fillRect/>
          </a:stretch>
        </p:blipFill>
        <p:spPr>
          <a:xfrm rot="10800000" flipH="1">
            <a:off x="-272073" y="4060929"/>
            <a:ext cx="1722951" cy="1467275"/>
          </a:xfrm>
          <a:prstGeom prst="rect">
            <a:avLst/>
          </a:prstGeom>
          <a:noFill/>
          <a:ln>
            <a:noFill/>
          </a:ln>
        </p:spPr>
      </p:pic>
      <p:pic>
        <p:nvPicPr>
          <p:cNvPr id="51" name="Google Shape;51;p6"/>
          <p:cNvPicPr preferRelativeResize="0"/>
          <p:nvPr/>
        </p:nvPicPr>
        <p:blipFill>
          <a:blip r:embed="rId3">
            <a:alphaModFix/>
          </a:blip>
          <a:stretch>
            <a:fillRect/>
          </a:stretch>
        </p:blipFill>
        <p:spPr>
          <a:xfrm rot="10800000" flipH="1">
            <a:off x="8063402" y="3379226"/>
            <a:ext cx="1226200" cy="1859949"/>
          </a:xfrm>
          <a:prstGeom prst="rect">
            <a:avLst/>
          </a:prstGeom>
          <a:noFill/>
          <a:ln>
            <a:noFill/>
          </a:ln>
        </p:spPr>
      </p:pic>
      <p:pic>
        <p:nvPicPr>
          <p:cNvPr id="52" name="Google Shape;52;p6"/>
          <p:cNvPicPr preferRelativeResize="0"/>
          <p:nvPr/>
        </p:nvPicPr>
        <p:blipFill>
          <a:blip r:embed="rId4">
            <a:alphaModFix/>
          </a:blip>
          <a:stretch>
            <a:fillRect/>
          </a:stretch>
        </p:blipFill>
        <p:spPr>
          <a:xfrm rot="10800000" flipH="1">
            <a:off x="-79900" y="4671700"/>
            <a:ext cx="2549450" cy="600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891450" y="1904400"/>
            <a:ext cx="2751000" cy="133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 name="Google Shape;104;p13"/>
          <p:cNvSpPr txBox="1">
            <a:spLocks noGrp="1"/>
          </p:cNvSpPr>
          <p:nvPr>
            <p:ph type="subTitle" idx="1"/>
          </p:nvPr>
        </p:nvSpPr>
        <p:spPr>
          <a:xfrm>
            <a:off x="5562738" y="126924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3"/>
          <p:cNvSpPr txBox="1">
            <a:spLocks noGrp="1"/>
          </p:cNvSpPr>
          <p:nvPr>
            <p:ph type="subTitle" idx="2"/>
          </p:nvPr>
        </p:nvSpPr>
        <p:spPr>
          <a:xfrm>
            <a:off x="5562758" y="250931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3"/>
          <p:cNvSpPr txBox="1">
            <a:spLocks noGrp="1"/>
          </p:cNvSpPr>
          <p:nvPr>
            <p:ph type="subTitle" idx="3"/>
          </p:nvPr>
        </p:nvSpPr>
        <p:spPr>
          <a:xfrm>
            <a:off x="5562738" y="37497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4" hasCustomPrompt="1"/>
          </p:nvPr>
        </p:nvSpPr>
        <p:spPr>
          <a:xfrm>
            <a:off x="4250100" y="821025"/>
            <a:ext cx="1194900" cy="1020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title" idx="5" hasCustomPrompt="1"/>
          </p:nvPr>
        </p:nvSpPr>
        <p:spPr>
          <a:xfrm>
            <a:off x="4250100" y="3301175"/>
            <a:ext cx="1194900" cy="1020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title" idx="6" hasCustomPrompt="1"/>
          </p:nvPr>
        </p:nvSpPr>
        <p:spPr>
          <a:xfrm>
            <a:off x="4250100" y="2061106"/>
            <a:ext cx="1194900" cy="1020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subTitle" idx="7"/>
          </p:nvPr>
        </p:nvSpPr>
        <p:spPr>
          <a:xfrm>
            <a:off x="5562750" y="821024"/>
            <a:ext cx="2305500" cy="54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 name="Google Shape;111;p13"/>
          <p:cNvSpPr txBox="1">
            <a:spLocks noGrp="1"/>
          </p:cNvSpPr>
          <p:nvPr>
            <p:ph type="subTitle" idx="8"/>
          </p:nvPr>
        </p:nvSpPr>
        <p:spPr>
          <a:xfrm>
            <a:off x="5562758" y="2061099"/>
            <a:ext cx="2305500" cy="54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2" name="Google Shape;112;p13"/>
          <p:cNvSpPr txBox="1">
            <a:spLocks noGrp="1"/>
          </p:cNvSpPr>
          <p:nvPr>
            <p:ph type="subTitle" idx="9"/>
          </p:nvPr>
        </p:nvSpPr>
        <p:spPr>
          <a:xfrm>
            <a:off x="5562750" y="3301175"/>
            <a:ext cx="2305500" cy="54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13" name="Google Shape;113;p13"/>
          <p:cNvPicPr preferRelativeResize="0"/>
          <p:nvPr/>
        </p:nvPicPr>
        <p:blipFill>
          <a:blip r:embed="rId2">
            <a:alphaModFix/>
          </a:blip>
          <a:stretch>
            <a:fillRect/>
          </a:stretch>
        </p:blipFill>
        <p:spPr>
          <a:xfrm>
            <a:off x="196025" y="3665302"/>
            <a:ext cx="1217550" cy="1594749"/>
          </a:xfrm>
          <a:prstGeom prst="rect">
            <a:avLst/>
          </a:prstGeom>
          <a:noFill/>
          <a:ln>
            <a:noFill/>
          </a:ln>
        </p:spPr>
      </p:pic>
      <p:pic>
        <p:nvPicPr>
          <p:cNvPr id="114" name="Google Shape;114;p13"/>
          <p:cNvPicPr preferRelativeResize="0"/>
          <p:nvPr/>
        </p:nvPicPr>
        <p:blipFill>
          <a:blip r:embed="rId3">
            <a:alphaModFix/>
          </a:blip>
          <a:stretch>
            <a:fillRect/>
          </a:stretch>
        </p:blipFill>
        <p:spPr>
          <a:xfrm>
            <a:off x="7868243" y="-38020"/>
            <a:ext cx="917028" cy="1739350"/>
          </a:xfrm>
          <a:prstGeom prst="rect">
            <a:avLst/>
          </a:prstGeom>
          <a:noFill/>
          <a:ln>
            <a:noFill/>
          </a:ln>
        </p:spPr>
      </p:pic>
      <p:pic>
        <p:nvPicPr>
          <p:cNvPr id="115" name="Google Shape;115;p13"/>
          <p:cNvPicPr preferRelativeResize="0"/>
          <p:nvPr/>
        </p:nvPicPr>
        <p:blipFill>
          <a:blip r:embed="rId4">
            <a:alphaModFix/>
          </a:blip>
          <a:stretch>
            <a:fillRect/>
          </a:stretch>
        </p:blipFill>
        <p:spPr>
          <a:xfrm>
            <a:off x="2064254" y="-6"/>
            <a:ext cx="1217543" cy="99175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31" name="Google Shape;131;p15"/>
          <p:cNvPicPr preferRelativeResize="0"/>
          <p:nvPr/>
        </p:nvPicPr>
        <p:blipFill>
          <a:blip r:embed="rId2">
            <a:alphaModFix/>
          </a:blip>
          <a:stretch>
            <a:fillRect/>
          </a:stretch>
        </p:blipFill>
        <p:spPr>
          <a:xfrm>
            <a:off x="8683352" y="2036250"/>
            <a:ext cx="682250" cy="1961674"/>
          </a:xfrm>
          <a:prstGeom prst="rect">
            <a:avLst/>
          </a:prstGeom>
          <a:noFill/>
          <a:ln>
            <a:noFill/>
          </a:ln>
        </p:spPr>
      </p:pic>
      <p:pic>
        <p:nvPicPr>
          <p:cNvPr id="132" name="Google Shape;132;p15"/>
          <p:cNvPicPr preferRelativeResize="0"/>
          <p:nvPr/>
        </p:nvPicPr>
        <p:blipFill>
          <a:blip r:embed="rId3">
            <a:alphaModFix/>
          </a:blip>
          <a:stretch>
            <a:fillRect/>
          </a:stretch>
        </p:blipFill>
        <p:spPr>
          <a:xfrm rot="10800000" flipH="1">
            <a:off x="8276449" y="3661586"/>
            <a:ext cx="1005700" cy="1525476"/>
          </a:xfrm>
          <a:prstGeom prst="rect">
            <a:avLst/>
          </a:prstGeom>
          <a:noFill/>
          <a:ln>
            <a:noFill/>
          </a:ln>
        </p:spPr>
      </p:pic>
      <p:pic>
        <p:nvPicPr>
          <p:cNvPr id="133" name="Google Shape;133;p15"/>
          <p:cNvPicPr preferRelativeResize="0"/>
          <p:nvPr/>
        </p:nvPicPr>
        <p:blipFill>
          <a:blip r:embed="rId4">
            <a:alphaModFix/>
          </a:blip>
          <a:stretch>
            <a:fillRect/>
          </a:stretch>
        </p:blipFill>
        <p:spPr>
          <a:xfrm rot="10800000">
            <a:off x="-99374" y="4655354"/>
            <a:ext cx="2257348" cy="53169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34"/>
        <p:cNvGrpSpPr/>
        <p:nvPr/>
      </p:nvGrpSpPr>
      <p:grpSpPr>
        <a:xfrm>
          <a:off x="0" y="0"/>
          <a:ext cx="0" cy="0"/>
          <a:chOff x="0" y="0"/>
          <a:chExt cx="0" cy="0"/>
        </a:xfrm>
      </p:grpSpPr>
      <p:sp>
        <p:nvSpPr>
          <p:cNvPr id="135" name="Google Shape;135;p16"/>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36" name="Google Shape;136;p16"/>
          <p:cNvPicPr preferRelativeResize="0"/>
          <p:nvPr/>
        </p:nvPicPr>
        <p:blipFill>
          <a:blip r:embed="rId2">
            <a:alphaModFix/>
          </a:blip>
          <a:stretch>
            <a:fillRect/>
          </a:stretch>
        </p:blipFill>
        <p:spPr>
          <a:xfrm>
            <a:off x="8258849" y="4103575"/>
            <a:ext cx="941550" cy="1089025"/>
          </a:xfrm>
          <a:prstGeom prst="rect">
            <a:avLst/>
          </a:prstGeom>
          <a:noFill/>
          <a:ln>
            <a:noFill/>
          </a:ln>
        </p:spPr>
      </p:pic>
      <p:pic>
        <p:nvPicPr>
          <p:cNvPr id="137" name="Google Shape;137;p16"/>
          <p:cNvPicPr preferRelativeResize="0"/>
          <p:nvPr/>
        </p:nvPicPr>
        <p:blipFill>
          <a:blip r:embed="rId3">
            <a:alphaModFix/>
          </a:blip>
          <a:stretch>
            <a:fillRect/>
          </a:stretch>
        </p:blipFill>
        <p:spPr>
          <a:xfrm>
            <a:off x="-580374" y="4604009"/>
            <a:ext cx="2257352" cy="5885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5129788" y="865575"/>
            <a:ext cx="30420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19"/>
          <p:cNvSpPr txBox="1">
            <a:spLocks noGrp="1"/>
          </p:cNvSpPr>
          <p:nvPr>
            <p:ph type="subTitle" idx="1"/>
          </p:nvPr>
        </p:nvSpPr>
        <p:spPr>
          <a:xfrm>
            <a:off x="5129788" y="3161625"/>
            <a:ext cx="3042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19"/>
          <p:cNvSpPr>
            <a:spLocks noGrp="1"/>
          </p:cNvSpPr>
          <p:nvPr>
            <p:ph type="pic" idx="2"/>
          </p:nvPr>
        </p:nvSpPr>
        <p:spPr>
          <a:xfrm>
            <a:off x="972213" y="874200"/>
            <a:ext cx="3452700" cy="3395100"/>
          </a:xfrm>
          <a:prstGeom prst="ellipse">
            <a:avLst/>
          </a:prstGeom>
          <a:noFill/>
          <a:ln>
            <a:noFill/>
          </a:ln>
        </p:spPr>
      </p:sp>
      <p:pic>
        <p:nvPicPr>
          <p:cNvPr id="163" name="Google Shape;163;p19"/>
          <p:cNvPicPr preferRelativeResize="0"/>
          <p:nvPr/>
        </p:nvPicPr>
        <p:blipFill>
          <a:blip r:embed="rId2">
            <a:alphaModFix/>
          </a:blip>
          <a:stretch>
            <a:fillRect/>
          </a:stretch>
        </p:blipFill>
        <p:spPr>
          <a:xfrm rot="10800000">
            <a:off x="2179470" y="-87351"/>
            <a:ext cx="2623923" cy="684150"/>
          </a:xfrm>
          <a:prstGeom prst="rect">
            <a:avLst/>
          </a:prstGeom>
          <a:noFill/>
          <a:ln>
            <a:noFill/>
          </a:ln>
        </p:spPr>
      </p:pic>
      <p:pic>
        <p:nvPicPr>
          <p:cNvPr id="164" name="Google Shape;164;p19"/>
          <p:cNvPicPr preferRelativeResize="0"/>
          <p:nvPr/>
        </p:nvPicPr>
        <p:blipFill>
          <a:blip r:embed="rId3">
            <a:alphaModFix/>
          </a:blip>
          <a:stretch>
            <a:fillRect/>
          </a:stretch>
        </p:blipFill>
        <p:spPr>
          <a:xfrm rot="10800000" flipH="1">
            <a:off x="0" y="1"/>
            <a:ext cx="797050" cy="2208599"/>
          </a:xfrm>
          <a:prstGeom prst="rect">
            <a:avLst/>
          </a:prstGeom>
          <a:noFill/>
          <a:ln>
            <a:noFill/>
          </a:ln>
        </p:spPr>
      </p:pic>
      <p:pic>
        <p:nvPicPr>
          <p:cNvPr id="165" name="Google Shape;165;p19"/>
          <p:cNvPicPr preferRelativeResize="0"/>
          <p:nvPr/>
        </p:nvPicPr>
        <p:blipFill>
          <a:blip r:embed="rId4">
            <a:alphaModFix/>
          </a:blip>
          <a:stretch>
            <a:fillRect/>
          </a:stretch>
        </p:blipFill>
        <p:spPr>
          <a:xfrm>
            <a:off x="8394647" y="0"/>
            <a:ext cx="749355" cy="2154600"/>
          </a:xfrm>
          <a:prstGeom prst="rect">
            <a:avLst/>
          </a:prstGeom>
          <a:noFill/>
          <a:ln>
            <a:noFill/>
          </a:ln>
        </p:spPr>
      </p:pic>
      <p:pic>
        <p:nvPicPr>
          <p:cNvPr id="166" name="Google Shape;166;p19"/>
          <p:cNvPicPr preferRelativeResize="0"/>
          <p:nvPr/>
        </p:nvPicPr>
        <p:blipFill>
          <a:blip r:embed="rId5">
            <a:alphaModFix/>
          </a:blip>
          <a:stretch>
            <a:fillRect/>
          </a:stretch>
        </p:blipFill>
        <p:spPr>
          <a:xfrm rot="10800000">
            <a:off x="1" y="2857875"/>
            <a:ext cx="1555150" cy="2358900"/>
          </a:xfrm>
          <a:prstGeom prst="rect">
            <a:avLst/>
          </a:prstGeom>
          <a:noFill/>
          <a:ln>
            <a:noFill/>
          </a:ln>
        </p:spPr>
      </p:pic>
      <p:pic>
        <p:nvPicPr>
          <p:cNvPr id="167" name="Google Shape;167;p19"/>
          <p:cNvPicPr preferRelativeResize="0"/>
          <p:nvPr/>
        </p:nvPicPr>
        <p:blipFill>
          <a:blip r:embed="rId6">
            <a:alphaModFix/>
          </a:blip>
          <a:stretch>
            <a:fillRect/>
          </a:stretch>
        </p:blipFill>
        <p:spPr>
          <a:xfrm rot="10800000">
            <a:off x="5667450" y="4645800"/>
            <a:ext cx="2424174" cy="5709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720000" y="363750"/>
            <a:ext cx="7704000" cy="65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 name="Google Shape;194;p23"/>
          <p:cNvSpPr txBox="1">
            <a:spLocks noGrp="1"/>
          </p:cNvSpPr>
          <p:nvPr>
            <p:ph type="subTitle" idx="1"/>
          </p:nvPr>
        </p:nvSpPr>
        <p:spPr>
          <a:xfrm>
            <a:off x="1601500" y="2067200"/>
            <a:ext cx="2175300" cy="9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3"/>
          <p:cNvSpPr txBox="1">
            <a:spLocks noGrp="1"/>
          </p:cNvSpPr>
          <p:nvPr>
            <p:ph type="subTitle" idx="2"/>
          </p:nvPr>
        </p:nvSpPr>
        <p:spPr>
          <a:xfrm>
            <a:off x="3484347" y="3690800"/>
            <a:ext cx="2175300" cy="9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3"/>
          <p:cNvSpPr txBox="1">
            <a:spLocks noGrp="1"/>
          </p:cNvSpPr>
          <p:nvPr>
            <p:ph type="subTitle" idx="3"/>
          </p:nvPr>
        </p:nvSpPr>
        <p:spPr>
          <a:xfrm>
            <a:off x="5367200" y="2067200"/>
            <a:ext cx="2175300" cy="9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3"/>
          <p:cNvSpPr txBox="1">
            <a:spLocks noGrp="1"/>
          </p:cNvSpPr>
          <p:nvPr>
            <p:ph type="subTitle" idx="4"/>
          </p:nvPr>
        </p:nvSpPr>
        <p:spPr>
          <a:xfrm>
            <a:off x="1601500" y="1569499"/>
            <a:ext cx="2175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8" name="Google Shape;198;p23"/>
          <p:cNvSpPr txBox="1">
            <a:spLocks noGrp="1"/>
          </p:cNvSpPr>
          <p:nvPr>
            <p:ph type="subTitle" idx="5"/>
          </p:nvPr>
        </p:nvSpPr>
        <p:spPr>
          <a:xfrm>
            <a:off x="3484350" y="3193099"/>
            <a:ext cx="2175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 name="Google Shape;199;p23"/>
          <p:cNvSpPr txBox="1">
            <a:spLocks noGrp="1"/>
          </p:cNvSpPr>
          <p:nvPr>
            <p:ph type="subTitle" idx="6"/>
          </p:nvPr>
        </p:nvSpPr>
        <p:spPr>
          <a:xfrm>
            <a:off x="5367200" y="1569499"/>
            <a:ext cx="2175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00" name="Google Shape;200;p23"/>
          <p:cNvPicPr preferRelativeResize="0"/>
          <p:nvPr/>
        </p:nvPicPr>
        <p:blipFill>
          <a:blip r:embed="rId2">
            <a:alphaModFix/>
          </a:blip>
          <a:stretch>
            <a:fillRect/>
          </a:stretch>
        </p:blipFill>
        <p:spPr>
          <a:xfrm rot="10800000" flipH="1">
            <a:off x="7768247" y="2680474"/>
            <a:ext cx="1809649" cy="2744926"/>
          </a:xfrm>
          <a:prstGeom prst="rect">
            <a:avLst/>
          </a:prstGeom>
          <a:noFill/>
          <a:ln>
            <a:noFill/>
          </a:ln>
        </p:spPr>
      </p:pic>
      <p:pic>
        <p:nvPicPr>
          <p:cNvPr id="201" name="Google Shape;201;p23"/>
          <p:cNvPicPr preferRelativeResize="0"/>
          <p:nvPr/>
        </p:nvPicPr>
        <p:blipFill>
          <a:blip r:embed="rId3">
            <a:alphaModFix/>
          </a:blip>
          <a:stretch>
            <a:fillRect/>
          </a:stretch>
        </p:blipFill>
        <p:spPr>
          <a:xfrm>
            <a:off x="-179825" y="4444063"/>
            <a:ext cx="1995799" cy="791637"/>
          </a:xfrm>
          <a:prstGeom prst="rect">
            <a:avLst/>
          </a:prstGeom>
          <a:noFill/>
          <a:ln>
            <a:noFill/>
          </a:ln>
        </p:spPr>
      </p:pic>
      <p:pic>
        <p:nvPicPr>
          <p:cNvPr id="202" name="Google Shape;202;p23"/>
          <p:cNvPicPr preferRelativeResize="0"/>
          <p:nvPr/>
        </p:nvPicPr>
        <p:blipFill>
          <a:blip r:embed="rId4">
            <a:alphaModFix/>
          </a:blip>
          <a:stretch>
            <a:fillRect/>
          </a:stretch>
        </p:blipFill>
        <p:spPr>
          <a:xfrm rot="-5400000">
            <a:off x="-1172284" y="3359286"/>
            <a:ext cx="2775770" cy="6201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363750"/>
            <a:ext cx="7717500" cy="65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8" r:id="rId4"/>
    <p:sldLayoutId id="2147483659" r:id="rId5"/>
    <p:sldLayoutId id="2147483661" r:id="rId6"/>
    <p:sldLayoutId id="2147483662" r:id="rId7"/>
    <p:sldLayoutId id="2147483665" r:id="rId8"/>
    <p:sldLayoutId id="2147483669" r:id="rId9"/>
    <p:sldLayoutId id="2147483671" r:id="rId10"/>
    <p:sldLayoutId id="2147483672"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60.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7.png"/><Relationship Id="rId7"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79.png"/><Relationship Id="rId5" Type="http://schemas.openxmlformats.org/officeDocument/2006/relationships/image" Target="../media/image81.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audio" Target="../media/audio1.wav"/><Relationship Id="rId7"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audio" Target="../media/audio1.wav"/><Relationship Id="rId7" Type="http://schemas.openxmlformats.org/officeDocument/2006/relationships/image" Target="../media/image9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87.png"/><Relationship Id="rId9" Type="http://schemas.openxmlformats.org/officeDocument/2006/relationships/image" Target="../media/image98.png"/></Relationships>
</file>

<file path=ppt/slides/_rels/slide4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audio" Target="../media/audio1.wav"/><Relationship Id="rId7" Type="http://schemas.openxmlformats.org/officeDocument/2006/relationships/image" Target="../media/image10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87.png"/><Relationship Id="rId9" Type="http://schemas.openxmlformats.org/officeDocument/2006/relationships/image" Target="../media/image103.png"/></Relationships>
</file>

<file path=ppt/slides/_rels/slide4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audio" Target="../media/audio1.wav"/><Relationship Id="rId7" Type="http://schemas.openxmlformats.org/officeDocument/2006/relationships/image" Target="../media/image10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87.png"/><Relationship Id="rId9" Type="http://schemas.openxmlformats.org/officeDocument/2006/relationships/image" Target="../media/image109.png"/></Relationships>
</file>

<file path=ppt/slides/_rels/slide4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audio" Target="../media/audio1.wav"/><Relationship Id="rId7" Type="http://schemas.openxmlformats.org/officeDocument/2006/relationships/image" Target="../media/image113.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87.png"/><Relationship Id="rId9" Type="http://schemas.openxmlformats.org/officeDocument/2006/relationships/image" Target="../media/image115.png"/></Relationships>
</file>

<file path=ppt/slides/_rels/slide4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audio" Target="../media/audio1.wav"/><Relationship Id="rId7" Type="http://schemas.openxmlformats.org/officeDocument/2006/relationships/image" Target="../media/image119.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87.png"/><Relationship Id="rId9" Type="http://schemas.openxmlformats.org/officeDocument/2006/relationships/image" Target="../media/image121.png"/></Relationships>
</file>

<file path=ppt/slides/_rels/slide45.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audio" Target="../media/audio1.wav"/><Relationship Id="rId7" Type="http://schemas.openxmlformats.org/officeDocument/2006/relationships/image" Target="../media/image125.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87.png"/><Relationship Id="rId9" Type="http://schemas.openxmlformats.org/officeDocument/2006/relationships/image" Target="../media/image127.png"/></Relationships>
</file>

<file path=ppt/slides/_rels/slide4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audio" Target="../media/audio1.wav"/><Relationship Id="rId7" Type="http://schemas.openxmlformats.org/officeDocument/2006/relationships/image" Target="../media/image13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87.png"/><Relationship Id="rId9" Type="http://schemas.openxmlformats.org/officeDocument/2006/relationships/image" Target="../media/image133.png"/></Relationships>
</file>

<file path=ppt/slides/_rels/slide47.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audio" Target="../media/audio1.wav"/><Relationship Id="rId7" Type="http://schemas.openxmlformats.org/officeDocument/2006/relationships/image" Target="../media/image137.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87.png"/><Relationship Id="rId9" Type="http://schemas.openxmlformats.org/officeDocument/2006/relationships/image" Target="../media/image139.png"/></Relationships>
</file>

<file path=ppt/slides/_rels/slide48.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audio" Target="../media/audio1.wav"/><Relationship Id="rId7" Type="http://schemas.openxmlformats.org/officeDocument/2006/relationships/image" Target="../media/image143.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87.png"/><Relationship Id="rId9" Type="http://schemas.openxmlformats.org/officeDocument/2006/relationships/image" Target="../media/image145.png"/></Relationships>
</file>

<file path=ppt/slides/_rels/slide4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10" name="Google Shape;308;p35"/>
          <p:cNvSpPr txBox="1">
            <a:spLocks/>
          </p:cNvSpPr>
          <p:nvPr/>
        </p:nvSpPr>
        <p:spPr>
          <a:xfrm>
            <a:off x="1254777" y="1001864"/>
            <a:ext cx="6653400" cy="31075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Balsamiq Sans"/>
              <a:buNone/>
              <a:defRPr sz="3500" b="1" i="0" u="none" strike="noStrike" cap="none">
                <a:solidFill>
                  <a:schemeClr val="dk1"/>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alsamiq Sans"/>
              <a:buNone/>
              <a:defRPr sz="3500" b="1" i="0" u="none" strike="noStrike" cap="none">
                <a:solidFill>
                  <a:schemeClr val="dk1"/>
                </a:solidFill>
                <a:latin typeface="Balsamiq Sans"/>
                <a:ea typeface="Balsamiq Sans"/>
                <a:cs typeface="Balsamiq Sans"/>
                <a:sym typeface="Balsamiq Sans"/>
              </a:defRPr>
            </a:lvl2pPr>
            <a:lvl3pPr marR="0" lvl="2" algn="l" rtl="0">
              <a:lnSpc>
                <a:spcPct val="100000"/>
              </a:lnSpc>
              <a:spcBef>
                <a:spcPts val="0"/>
              </a:spcBef>
              <a:spcAft>
                <a:spcPts val="0"/>
              </a:spcAft>
              <a:buClr>
                <a:schemeClr val="dk1"/>
              </a:buClr>
              <a:buSzPts val="3500"/>
              <a:buFont typeface="Balsamiq Sans"/>
              <a:buNone/>
              <a:defRPr sz="3500" b="1" i="0" u="none" strike="noStrike" cap="none">
                <a:solidFill>
                  <a:schemeClr val="dk1"/>
                </a:solidFill>
                <a:latin typeface="Balsamiq Sans"/>
                <a:ea typeface="Balsamiq Sans"/>
                <a:cs typeface="Balsamiq Sans"/>
                <a:sym typeface="Balsamiq Sans"/>
              </a:defRPr>
            </a:lvl3pPr>
            <a:lvl4pPr marR="0" lvl="3" algn="l" rtl="0">
              <a:lnSpc>
                <a:spcPct val="100000"/>
              </a:lnSpc>
              <a:spcBef>
                <a:spcPts val="0"/>
              </a:spcBef>
              <a:spcAft>
                <a:spcPts val="0"/>
              </a:spcAft>
              <a:buClr>
                <a:schemeClr val="dk1"/>
              </a:buClr>
              <a:buSzPts val="3500"/>
              <a:buFont typeface="Balsamiq Sans"/>
              <a:buNone/>
              <a:defRPr sz="3500" b="1" i="0" u="none" strike="noStrike" cap="none">
                <a:solidFill>
                  <a:schemeClr val="dk1"/>
                </a:solidFill>
                <a:latin typeface="Balsamiq Sans"/>
                <a:ea typeface="Balsamiq Sans"/>
                <a:cs typeface="Balsamiq Sans"/>
                <a:sym typeface="Balsamiq Sans"/>
              </a:defRPr>
            </a:lvl4pPr>
            <a:lvl5pPr marR="0" lvl="4" algn="l" rtl="0">
              <a:lnSpc>
                <a:spcPct val="100000"/>
              </a:lnSpc>
              <a:spcBef>
                <a:spcPts val="0"/>
              </a:spcBef>
              <a:spcAft>
                <a:spcPts val="0"/>
              </a:spcAft>
              <a:buClr>
                <a:schemeClr val="dk1"/>
              </a:buClr>
              <a:buSzPts val="3500"/>
              <a:buFont typeface="Balsamiq Sans"/>
              <a:buNone/>
              <a:defRPr sz="3500" b="1" i="0" u="none" strike="noStrike" cap="none">
                <a:solidFill>
                  <a:schemeClr val="dk1"/>
                </a:solidFill>
                <a:latin typeface="Balsamiq Sans"/>
                <a:ea typeface="Balsamiq Sans"/>
                <a:cs typeface="Balsamiq Sans"/>
                <a:sym typeface="Balsamiq Sans"/>
              </a:defRPr>
            </a:lvl5pPr>
            <a:lvl6pPr marR="0" lvl="5" algn="l" rtl="0">
              <a:lnSpc>
                <a:spcPct val="100000"/>
              </a:lnSpc>
              <a:spcBef>
                <a:spcPts val="0"/>
              </a:spcBef>
              <a:spcAft>
                <a:spcPts val="0"/>
              </a:spcAft>
              <a:buClr>
                <a:schemeClr val="dk1"/>
              </a:buClr>
              <a:buSzPts val="3500"/>
              <a:buFont typeface="Balsamiq Sans"/>
              <a:buNone/>
              <a:defRPr sz="3500" b="1" i="0" u="none" strike="noStrike" cap="none">
                <a:solidFill>
                  <a:schemeClr val="dk1"/>
                </a:solidFill>
                <a:latin typeface="Balsamiq Sans"/>
                <a:ea typeface="Balsamiq Sans"/>
                <a:cs typeface="Balsamiq Sans"/>
                <a:sym typeface="Balsamiq Sans"/>
              </a:defRPr>
            </a:lvl6pPr>
            <a:lvl7pPr marR="0" lvl="6" algn="l" rtl="0">
              <a:lnSpc>
                <a:spcPct val="100000"/>
              </a:lnSpc>
              <a:spcBef>
                <a:spcPts val="0"/>
              </a:spcBef>
              <a:spcAft>
                <a:spcPts val="0"/>
              </a:spcAft>
              <a:buClr>
                <a:schemeClr val="dk1"/>
              </a:buClr>
              <a:buSzPts val="3500"/>
              <a:buFont typeface="Balsamiq Sans"/>
              <a:buNone/>
              <a:defRPr sz="3500" b="1" i="0" u="none" strike="noStrike" cap="none">
                <a:solidFill>
                  <a:schemeClr val="dk1"/>
                </a:solidFill>
                <a:latin typeface="Balsamiq Sans"/>
                <a:ea typeface="Balsamiq Sans"/>
                <a:cs typeface="Balsamiq Sans"/>
                <a:sym typeface="Balsamiq Sans"/>
              </a:defRPr>
            </a:lvl7pPr>
            <a:lvl8pPr marR="0" lvl="7" algn="l" rtl="0">
              <a:lnSpc>
                <a:spcPct val="100000"/>
              </a:lnSpc>
              <a:spcBef>
                <a:spcPts val="0"/>
              </a:spcBef>
              <a:spcAft>
                <a:spcPts val="0"/>
              </a:spcAft>
              <a:buClr>
                <a:schemeClr val="dk1"/>
              </a:buClr>
              <a:buSzPts val="3500"/>
              <a:buFont typeface="Balsamiq Sans"/>
              <a:buNone/>
              <a:defRPr sz="3500" b="1" i="0" u="none" strike="noStrike" cap="none">
                <a:solidFill>
                  <a:schemeClr val="dk1"/>
                </a:solidFill>
                <a:latin typeface="Balsamiq Sans"/>
                <a:ea typeface="Balsamiq Sans"/>
                <a:cs typeface="Balsamiq Sans"/>
                <a:sym typeface="Balsamiq Sans"/>
              </a:defRPr>
            </a:lvl8pPr>
            <a:lvl9pPr marR="0" lvl="8" algn="l" rtl="0">
              <a:lnSpc>
                <a:spcPct val="100000"/>
              </a:lnSpc>
              <a:spcBef>
                <a:spcPts val="0"/>
              </a:spcBef>
              <a:spcAft>
                <a:spcPts val="0"/>
              </a:spcAft>
              <a:buClr>
                <a:schemeClr val="dk1"/>
              </a:buClr>
              <a:buSzPts val="3500"/>
              <a:buFont typeface="Balsamiq Sans"/>
              <a:buNone/>
              <a:defRPr sz="3500" b="1" i="0" u="none" strike="noStrike" cap="none">
                <a:solidFill>
                  <a:schemeClr val="dk1"/>
                </a:solidFill>
                <a:latin typeface="Balsamiq Sans"/>
                <a:ea typeface="Balsamiq Sans"/>
                <a:cs typeface="Balsamiq Sans"/>
                <a:sym typeface="Balsamiq Sans"/>
              </a:defRPr>
            </a:lvl9pPr>
          </a:lstStyle>
          <a:p>
            <a:pPr>
              <a:lnSpc>
                <a:spcPct val="150000"/>
              </a:lnSpc>
            </a:pPr>
            <a:r>
              <a:rPr lang="en-US" sz="4500" smtClean="0">
                <a:latin typeface="+mj-lt"/>
              </a:rPr>
              <a:t>CHÀO MỪNG CÁC EM ĐẾN VỚI TIẾT HỌC </a:t>
            </a:r>
          </a:p>
          <a:p>
            <a:pPr>
              <a:lnSpc>
                <a:spcPct val="150000"/>
              </a:lnSpc>
            </a:pPr>
            <a:r>
              <a:rPr lang="en-US" sz="4500" smtClean="0">
                <a:latin typeface="+mj-lt"/>
              </a:rPr>
              <a:t>MÔN TOÁN!</a:t>
            </a:r>
            <a:endParaRPr lang="en-US" sz="4500">
              <a:latin typeface="+mj-lt"/>
            </a:endParaRPr>
          </a:p>
        </p:txBody>
      </p:sp>
    </p:spTree>
    <p:extLst>
      <p:ext uri="{BB962C8B-B14F-4D97-AF65-F5344CB8AC3E}">
        <p14:creationId xmlns:p14="http://schemas.microsoft.com/office/powerpoint/2010/main" val="99162157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6" name="Group 5"/>
          <p:cNvGrpSpPr/>
          <p:nvPr/>
        </p:nvGrpSpPr>
        <p:grpSpPr>
          <a:xfrm>
            <a:off x="3346553" y="0"/>
            <a:ext cx="2435902" cy="523290"/>
            <a:chOff x="2600639" y="266681"/>
            <a:chExt cx="4594360" cy="540935"/>
          </a:xfrm>
        </p:grpSpPr>
        <p:sp>
          <p:nvSpPr>
            <p:cNvPr id="7" name="Round Single Corner Rectangle 6"/>
            <p:cNvSpPr/>
            <p:nvPr/>
          </p:nvSpPr>
          <p:spPr>
            <a:xfrm flipV="1">
              <a:off x="2600639" y="266681"/>
              <a:ext cx="4594360" cy="540935"/>
            </a:xfrm>
            <a:prstGeom prst="round1Rect">
              <a:avLst>
                <a:gd name="adj" fmla="val 29216"/>
              </a:avLst>
            </a:prstGeom>
            <a:solidFill>
              <a:schemeClr val="tx2">
                <a:lumMod val="20000"/>
                <a:lumOff val="80000"/>
              </a:schemeClr>
            </a:solidFill>
            <a:ln>
              <a:solidFill>
                <a:srgbClr val="2980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8" name="Rectangle 7"/>
            <p:cNvSpPr/>
            <p:nvPr/>
          </p:nvSpPr>
          <p:spPr>
            <a:xfrm>
              <a:off x="2830012" y="346256"/>
              <a:ext cx="4163865" cy="41360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prstClr val="black"/>
                  </a:solidFill>
                  <a:effectLst/>
                  <a:uLnTx/>
                  <a:uFillTx/>
                  <a:latin typeface="Arial"/>
                  <a:cs typeface="Arial" panose="020B0604020202020204" pitchFamily="34" charset="0"/>
                  <a:sym typeface="Arial"/>
                </a:rPr>
                <a:t>2. Bất đẳng thức</a:t>
              </a: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2" name="Rectangle 1"/>
          <p:cNvSpPr/>
          <p:nvPr/>
        </p:nvSpPr>
        <p:spPr>
          <a:xfrm>
            <a:off x="524656" y="707448"/>
            <a:ext cx="8214609" cy="877163"/>
          </a:xfrm>
          <a:prstGeom prst="rect">
            <a:avLst/>
          </a:prstGeom>
        </p:spPr>
        <p:txBody>
          <a:bodyPr wrap="square">
            <a:spAutoFit/>
          </a:bodyPr>
          <a:lstStyle/>
          <a:p>
            <a:pPr algn="just">
              <a:lnSpc>
                <a:spcPct val="150000"/>
              </a:lnSpc>
              <a:spcAft>
                <a:spcPts val="800"/>
              </a:spcAft>
              <a:tabLst>
                <a:tab pos="361950" algn="l"/>
              </a:tabLst>
            </a:pPr>
            <a:r>
              <a:rPr lang="en-US" sz="1700" b="1" i="1" u="sng" kern="100">
                <a:latin typeface="+mj-lt"/>
                <a:ea typeface="Calibri" panose="020F0502020204030204" pitchFamily="34" charset="0"/>
                <a:cs typeface="Times New Roman" panose="02020603050405020304" pitchFamily="18" charset="0"/>
              </a:rPr>
              <a:t>Ví dụ:</a:t>
            </a:r>
            <a:r>
              <a:rPr lang="en-US" sz="1700" kern="100">
                <a:latin typeface="+mj-lt"/>
                <a:ea typeface="Calibri" panose="020F0502020204030204" pitchFamily="34" charset="0"/>
                <a:cs typeface="Times New Roman" panose="02020603050405020304" pitchFamily="18" charset="0"/>
              </a:rPr>
              <a:t> Trong các cặp bất đẳng thức sau đây, cặp bất đẳng thức nào là cùng chiều? Cặp bất đẳng thức nào là ngược chiều?</a:t>
            </a:r>
            <a:endParaRPr lang="en-US" sz="1700" kern="1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1865230706"/>
                  </p:ext>
                </p:extLst>
              </p:nvPr>
            </p:nvGraphicFramePr>
            <p:xfrm>
              <a:off x="457199" y="1761274"/>
              <a:ext cx="8214609" cy="486664"/>
            </p:xfrm>
            <a:graphic>
              <a:graphicData uri="http://schemas.openxmlformats.org/drawingml/2006/table">
                <a:tbl>
                  <a:tblPr firstRow="1" firstCol="1" bandRow="1"/>
                  <a:tblGrid>
                    <a:gridCol w="2738203">
                      <a:extLst>
                        <a:ext uri="{9D8B030D-6E8A-4147-A177-3AD203B41FA5}">
                          <a16:colId xmlns:a16="http://schemas.microsoft.com/office/drawing/2014/main" val="724416139"/>
                        </a:ext>
                      </a:extLst>
                    </a:gridCol>
                    <a:gridCol w="2738203">
                      <a:extLst>
                        <a:ext uri="{9D8B030D-6E8A-4147-A177-3AD203B41FA5}">
                          <a16:colId xmlns:a16="http://schemas.microsoft.com/office/drawing/2014/main" val="2224264799"/>
                        </a:ext>
                      </a:extLst>
                    </a:gridCol>
                    <a:gridCol w="2738203">
                      <a:extLst>
                        <a:ext uri="{9D8B030D-6E8A-4147-A177-3AD203B41FA5}">
                          <a16:colId xmlns:a16="http://schemas.microsoft.com/office/drawing/2014/main" val="2231250091"/>
                        </a:ext>
                      </a:extLst>
                    </a:gridCol>
                  </a:tblGrid>
                  <a:tr h="0">
                    <a:tc>
                      <a:txBody>
                        <a:bodyPr/>
                        <a:lstStyle/>
                        <a:p>
                          <a:pPr algn="ctr">
                            <a:lnSpc>
                              <a:spcPct val="100000"/>
                            </a:lnSpc>
                            <a:spcAft>
                              <a:spcPts val="0"/>
                            </a:spcAft>
                            <a:tabLst>
                              <a:tab pos="361950" algn="l"/>
                            </a:tabLst>
                          </a:pPr>
                          <a:r>
                            <a:rPr lang="en-US" sz="1700" kern="100" smtClean="0">
                              <a:solidFill>
                                <a:srgbClr val="000000"/>
                              </a:solidFill>
                              <a:effectLst/>
                              <a:latin typeface="+mj-lt"/>
                              <a:ea typeface="SimSun" panose="02010600030101010101" pitchFamily="2" charset="-122"/>
                              <a:cs typeface="Times New Roman" panose="02020603050405020304" pitchFamily="18" charset="0"/>
                            </a:rPr>
                            <a:t>a) </a:t>
                          </a:r>
                          <a14:m>
                            <m:oMath xmlns:m="http://schemas.openxmlformats.org/officeDocument/2006/math">
                              <m:r>
                                <a:rPr lang="en-US" sz="1700" i="1" kern="100">
                                  <a:solidFill>
                                    <a:srgbClr val="000000"/>
                                  </a:solidFill>
                                  <a:effectLst/>
                                  <a:latin typeface="+mj-lt"/>
                                  <a:ea typeface="SimSun" panose="02010600030101010101" pitchFamily="2" charset="-122"/>
                                  <a:cs typeface="Times New Roman" panose="02020603050405020304" pitchFamily="18" charset="0"/>
                                </a:rPr>
                                <m:t>15&lt;16</m:t>
                              </m:r>
                            </m:oMath>
                          </a14:m>
                          <a:r>
                            <a:rPr lang="en-US" sz="1700" kern="100">
                              <a:solidFill>
                                <a:srgbClr val="000000"/>
                              </a:solidFill>
                              <a:effectLst/>
                              <a:latin typeface="+mj-lt"/>
                              <a:ea typeface="SimSun" panose="02010600030101010101" pitchFamily="2" charset="-122"/>
                              <a:cs typeface="Times New Roman" panose="02020603050405020304" pitchFamily="18" charset="0"/>
                            </a:rPr>
                            <a:t> và </a:t>
                          </a:r>
                          <a14:m>
                            <m:oMath xmlns:m="http://schemas.openxmlformats.org/officeDocument/2006/math">
                              <m:rad>
                                <m:radPr>
                                  <m:degHide m:val="on"/>
                                  <m:ctrlPr>
                                    <a:rPr lang="en-US" sz="1700" i="1" kern="100">
                                      <a:solidFill>
                                        <a:srgbClr val="000000"/>
                                      </a:solidFill>
                                      <a:effectLst/>
                                      <a:latin typeface="+mj-lt"/>
                                      <a:ea typeface="Calibri" panose="020F0502020204030204" pitchFamily="34" charset="0"/>
                                      <a:cs typeface="Times New Roman" panose="02020603050405020304" pitchFamily="18" charset="0"/>
                                    </a:rPr>
                                  </m:ctrlPr>
                                </m:radPr>
                                <m:deg/>
                                <m:e>
                                  <m:r>
                                    <a:rPr lang="en-US" sz="1700" i="1" kern="100">
                                      <a:solidFill>
                                        <a:srgbClr val="000000"/>
                                      </a:solidFill>
                                      <a:effectLst/>
                                      <a:latin typeface="+mj-lt"/>
                                      <a:ea typeface="SimSun" panose="02010600030101010101" pitchFamily="2" charset="-122"/>
                                      <a:cs typeface="Times New Roman" panose="02020603050405020304" pitchFamily="18" charset="0"/>
                                    </a:rPr>
                                    <m:t>12</m:t>
                                  </m:r>
                                </m:e>
                              </m:rad>
                              <m:r>
                                <a:rPr lang="en-US" sz="1700" i="1" kern="100">
                                  <a:solidFill>
                                    <a:srgbClr val="000000"/>
                                  </a:solidFill>
                                  <a:effectLst/>
                                  <a:latin typeface="+mj-lt"/>
                                  <a:ea typeface="SimSun" panose="02010600030101010101" pitchFamily="2" charset="-122"/>
                                  <a:cs typeface="Times New Roman" panose="02020603050405020304" pitchFamily="18" charset="0"/>
                                </a:rPr>
                                <m:t>&lt;4</m:t>
                              </m:r>
                            </m:oMath>
                          </a14:m>
                          <a:endParaRPr lang="en-US" sz="1700" kern="1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14:m>
                            <m:oMathPara xmlns:m="http://schemas.openxmlformats.org/officeDocument/2006/math">
                              <m:oMathParaPr>
                                <m:jc m:val="centerGroup"/>
                              </m:oMathParaPr>
                              <m:oMath xmlns:m="http://schemas.openxmlformats.org/officeDocument/2006/math">
                                <m:r>
                                  <m:rPr>
                                    <m:nor/>
                                  </m:rPr>
                                  <a:rPr lang="en-US" sz="1700" b="0" i="0" u="none" strike="noStrike" kern="100" cap="none" smtClean="0">
                                    <a:solidFill>
                                      <a:srgbClr val="000000"/>
                                    </a:solidFill>
                                    <a:effectLst/>
                                    <a:latin typeface="+mn-lt"/>
                                    <a:ea typeface="SimSun" panose="02010600030101010101" pitchFamily="2" charset="-122"/>
                                    <a:cs typeface="Times New Roman" panose="02020603050405020304" pitchFamily="18" charset="0"/>
                                    <a:sym typeface="Arial"/>
                                  </a:rPr>
                                  <m:t>b</m:t>
                                </m:r>
                                <m:r>
                                  <m:rPr>
                                    <m:nor/>
                                  </m:rPr>
                                  <a:rPr lang="en-US" sz="1700" b="0" i="0" u="none" strike="noStrike" kern="100" cap="none" smtClean="0">
                                    <a:solidFill>
                                      <a:srgbClr val="000000"/>
                                    </a:solidFill>
                                    <a:effectLst/>
                                    <a:latin typeface="+mn-lt"/>
                                    <a:ea typeface="SimSun" panose="02010600030101010101" pitchFamily="2" charset="-122"/>
                                    <a:cs typeface="Times New Roman" panose="02020603050405020304" pitchFamily="18" charset="0"/>
                                    <a:sym typeface="Arial"/>
                                  </a:rPr>
                                  <m:t>) </m:t>
                                </m:r>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1&gt;</m:t>
                                </m:r>
                                <m:f>
                                  <m:fPr>
                                    <m:ctrlPr>
                                      <a:rPr lang="en-US" sz="17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9</m:t>
                                    </m:r>
                                  </m:num>
                                  <m:den>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10</m:t>
                                    </m:r>
                                  </m:den>
                                </m:f>
                                <m:r>
                                  <m:rPr>
                                    <m:nor/>
                                  </m:rPr>
                                  <a:rPr lang="en-US" sz="1700" b="0" i="0" u="none" strike="noStrike" kern="100" cap="none">
                                    <a:solidFill>
                                      <a:srgbClr val="000000"/>
                                    </a:solidFill>
                                    <a:effectLst/>
                                    <a:latin typeface="+mn-lt"/>
                                    <a:ea typeface="SimSun" panose="02010600030101010101" pitchFamily="2" charset="-122"/>
                                    <a:cs typeface="Times New Roman" panose="02020603050405020304" pitchFamily="18" charset="0"/>
                                    <a:sym typeface="Arial"/>
                                  </a:rPr>
                                  <m:t> </m:t>
                                </m:r>
                                <m:r>
                                  <m:rPr>
                                    <m:nor/>
                                  </m:rPr>
                                  <a:rPr lang="en-US" sz="1700" b="0" i="0" u="none" strike="noStrike" kern="100" cap="none">
                                    <a:solidFill>
                                      <a:srgbClr val="000000"/>
                                    </a:solidFill>
                                    <a:effectLst/>
                                    <a:latin typeface="+mn-lt"/>
                                    <a:ea typeface="SimSun" panose="02010600030101010101" pitchFamily="2" charset="-122"/>
                                    <a:cs typeface="Times New Roman" panose="02020603050405020304" pitchFamily="18" charset="0"/>
                                    <a:sym typeface="Arial"/>
                                  </a:rPr>
                                  <m:t>v</m:t>
                                </m:r>
                                <m:r>
                                  <m:rPr>
                                    <m:nor/>
                                  </m:rPr>
                                  <a:rPr lang="en-US" sz="1700" b="0" i="0" u="none" strike="noStrike" kern="100" cap="none">
                                    <a:solidFill>
                                      <a:srgbClr val="000000"/>
                                    </a:solidFill>
                                    <a:effectLst/>
                                    <a:latin typeface="+mn-lt"/>
                                    <a:ea typeface="SimSun" panose="02010600030101010101" pitchFamily="2" charset="-122"/>
                                    <a:cs typeface="Times New Roman" panose="02020603050405020304" pitchFamily="18" charset="0"/>
                                    <a:sym typeface="Arial"/>
                                  </a:rPr>
                                  <m:t>à</m:t>
                                </m:r>
                                <m:r>
                                  <a:rPr lang="en-US" sz="1700" b="0" i="1" u="none" strike="noStrike" kern="100" cap="none"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sym typeface="Arial"/>
                                  </a:rPr>
                                  <m:t> </m:t>
                                </m:r>
                                <m:f>
                                  <m:fPr>
                                    <m:ctrlPr>
                                      <a:rPr lang="en-US" sz="17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den>
                                </m:f>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&gt;</m:t>
                                </m:r>
                                <m:f>
                                  <m:fPr>
                                    <m:ctrlPr>
                                      <a:rPr lang="en-US" sz="17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6</m:t>
                                    </m:r>
                                  </m:den>
                                </m:f>
                              </m:oMath>
                            </m:oMathPara>
                          </a14:m>
                          <a:endParaRPr lang="en-US" sz="1700" kern="1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14:m>
                            <m:oMathPara xmlns:m="http://schemas.openxmlformats.org/officeDocument/2006/math">
                              <m:oMathParaPr>
                                <m:jc m:val="centerGroup"/>
                              </m:oMathParaPr>
                              <m:oMath xmlns:m="http://schemas.openxmlformats.org/officeDocument/2006/math">
                                <m:r>
                                  <m:rPr>
                                    <m:nor/>
                                  </m:rPr>
                                  <a:rPr lang="en-US" sz="1700" b="0" i="0" u="none" strike="noStrike" kern="100" cap="none" smtClean="0">
                                    <a:solidFill>
                                      <a:srgbClr val="000000"/>
                                    </a:solidFill>
                                    <a:effectLst/>
                                    <a:latin typeface="+mn-lt"/>
                                    <a:ea typeface="SimSun" panose="02010600030101010101" pitchFamily="2" charset="-122"/>
                                    <a:cs typeface="Times New Roman" panose="02020603050405020304" pitchFamily="18" charset="0"/>
                                    <a:sym typeface="Arial"/>
                                  </a:rPr>
                                  <m:t>c</m:t>
                                </m:r>
                                <m:r>
                                  <m:rPr>
                                    <m:nor/>
                                  </m:rPr>
                                  <a:rPr lang="en-US" sz="1700" b="0" i="0" u="none" strike="noStrike" kern="100" cap="none" smtClean="0">
                                    <a:solidFill>
                                      <a:srgbClr val="000000"/>
                                    </a:solidFill>
                                    <a:effectLst/>
                                    <a:latin typeface="+mn-lt"/>
                                    <a:ea typeface="SimSun" panose="02010600030101010101" pitchFamily="2" charset="-122"/>
                                    <a:cs typeface="Times New Roman" panose="02020603050405020304" pitchFamily="18" charset="0"/>
                                    <a:sym typeface="Arial"/>
                                  </a:rPr>
                                  <m:t>) </m:t>
                                </m:r>
                                <m:f>
                                  <m:fPr>
                                    <m:ctrlPr>
                                      <a:rPr lang="en-US" sz="17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7</m:t>
                                    </m:r>
                                  </m:num>
                                  <m:den>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12</m:t>
                                    </m:r>
                                  </m:den>
                                </m:f>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&lt;2</m:t>
                                </m:r>
                                <m:r>
                                  <m:rPr>
                                    <m:nor/>
                                  </m:rPr>
                                  <a:rPr lang="en-US" sz="1700" b="0" i="0" u="none" strike="noStrike" kern="100" cap="none">
                                    <a:solidFill>
                                      <a:srgbClr val="000000"/>
                                    </a:solidFill>
                                    <a:effectLst/>
                                    <a:latin typeface="+mn-lt"/>
                                    <a:ea typeface="SimSun" panose="02010600030101010101" pitchFamily="2" charset="-122"/>
                                    <a:cs typeface="Times New Roman" panose="02020603050405020304" pitchFamily="18" charset="0"/>
                                    <a:sym typeface="Arial"/>
                                  </a:rPr>
                                  <m:t> </m:t>
                                </m:r>
                                <m:r>
                                  <m:rPr>
                                    <m:nor/>
                                  </m:rPr>
                                  <a:rPr lang="en-US" sz="1700" b="0" i="0" u="none" strike="noStrike" kern="100" cap="none">
                                    <a:solidFill>
                                      <a:srgbClr val="000000"/>
                                    </a:solidFill>
                                    <a:effectLst/>
                                    <a:latin typeface="+mn-lt"/>
                                    <a:ea typeface="SimSun" panose="02010600030101010101" pitchFamily="2" charset="-122"/>
                                    <a:cs typeface="Times New Roman" panose="02020603050405020304" pitchFamily="18" charset="0"/>
                                    <a:sym typeface="Arial"/>
                                  </a:rPr>
                                  <m:t>v</m:t>
                                </m:r>
                                <m:r>
                                  <m:rPr>
                                    <m:nor/>
                                  </m:rPr>
                                  <a:rPr lang="en-US" sz="1700" b="0" i="0" u="none" strike="noStrike" kern="100" cap="none">
                                    <a:solidFill>
                                      <a:srgbClr val="000000"/>
                                    </a:solidFill>
                                    <a:effectLst/>
                                    <a:latin typeface="+mn-lt"/>
                                    <a:ea typeface="SimSun" panose="02010600030101010101" pitchFamily="2" charset="-122"/>
                                    <a:cs typeface="Times New Roman" panose="02020603050405020304" pitchFamily="18" charset="0"/>
                                    <a:sym typeface="Arial"/>
                                  </a:rPr>
                                  <m:t>à</m:t>
                                </m:r>
                                <m:r>
                                  <a:rPr lang="en-US" sz="1700" b="0" i="1" u="none" strike="noStrike" kern="100" cap="none"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sym typeface="Arial"/>
                                  </a:rPr>
                                  <m:t> </m:t>
                                </m:r>
                                <m:r>
                                  <a:rPr lang="en-US" sz="1700" i="1" kern="1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3&gt;−5</m:t>
                                </m:r>
                              </m:oMath>
                            </m:oMathPara>
                          </a14:m>
                          <a:endParaRPr lang="en-US" sz="1700" kern="1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13115775"/>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1865230706"/>
                  </p:ext>
                </p:extLst>
              </p:nvPr>
            </p:nvGraphicFramePr>
            <p:xfrm>
              <a:off x="457199" y="1761274"/>
              <a:ext cx="8214609" cy="486664"/>
            </p:xfrm>
            <a:graphic>
              <a:graphicData uri="http://schemas.openxmlformats.org/drawingml/2006/table">
                <a:tbl>
                  <a:tblPr firstRow="1" firstCol="1" bandRow="1"/>
                  <a:tblGrid>
                    <a:gridCol w="2738203">
                      <a:extLst>
                        <a:ext uri="{9D8B030D-6E8A-4147-A177-3AD203B41FA5}">
                          <a16:colId xmlns:a16="http://schemas.microsoft.com/office/drawing/2014/main" val="724416139"/>
                        </a:ext>
                      </a:extLst>
                    </a:gridCol>
                    <a:gridCol w="2738203">
                      <a:extLst>
                        <a:ext uri="{9D8B030D-6E8A-4147-A177-3AD203B41FA5}">
                          <a16:colId xmlns:a16="http://schemas.microsoft.com/office/drawing/2014/main" val="2224264799"/>
                        </a:ext>
                      </a:extLst>
                    </a:gridCol>
                    <a:gridCol w="2738203">
                      <a:extLst>
                        <a:ext uri="{9D8B030D-6E8A-4147-A177-3AD203B41FA5}">
                          <a16:colId xmlns:a16="http://schemas.microsoft.com/office/drawing/2014/main" val="2231250091"/>
                        </a:ext>
                      </a:extLst>
                    </a:gridCol>
                  </a:tblGrid>
                  <a:tr h="486664">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22" r="-199778" b="-617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00000" r="-100223" b="-617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99556" b="-6173"/>
                          </a:stretch>
                        </a:blipFill>
                      </a:tcPr>
                    </a:tc>
                    <a:extLst>
                      <a:ext uri="{0D108BD9-81ED-4DB2-BD59-A6C34878D82A}">
                        <a16:rowId xmlns:a16="http://schemas.microsoft.com/office/drawing/2014/main" val="3513115775"/>
                      </a:ext>
                    </a:extLst>
                  </a:tr>
                </a:tbl>
              </a:graphicData>
            </a:graphic>
          </p:graphicFrame>
        </mc:Fallback>
      </mc:AlternateContent>
      <p:sp>
        <p:nvSpPr>
          <p:cNvPr id="9" name="TextBox 8"/>
          <p:cNvSpPr txBox="1"/>
          <p:nvPr/>
        </p:nvSpPr>
        <p:spPr>
          <a:xfrm>
            <a:off x="4283898" y="2561284"/>
            <a:ext cx="696123"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700" b="1" i="1" u="sng" strike="noStrike" kern="0" cap="none" spc="0" normalizeH="0" baseline="0" noProof="0">
              <a:ln>
                <a:noFill/>
              </a:ln>
              <a:solidFill>
                <a:srgbClr val="C00000"/>
              </a:solidFill>
              <a:effectLst/>
              <a:uLnTx/>
              <a:uFillTx/>
              <a:latin typeface="Arial"/>
              <a:cs typeface="Arial"/>
              <a:sym typeface="Arial"/>
            </a:endParaRPr>
          </a:p>
        </p:txBody>
      </p:sp>
      <p:sp>
        <p:nvSpPr>
          <p:cNvPr id="10" name="Rectangle 9"/>
          <p:cNvSpPr/>
          <p:nvPr/>
        </p:nvSpPr>
        <p:spPr>
          <a:xfrm>
            <a:off x="2420904" y="3213583"/>
            <a:ext cx="4302177" cy="1031051"/>
          </a:xfrm>
          <a:prstGeom prst="rect">
            <a:avLst/>
          </a:prstGeom>
        </p:spPr>
        <p:txBody>
          <a:bodyPr wrap="square">
            <a:spAutoFit/>
          </a:bodyPr>
          <a:lstStyle/>
          <a:p>
            <a:pPr algn="just">
              <a:lnSpc>
                <a:spcPct val="150000"/>
              </a:lnSpc>
              <a:spcBef>
                <a:spcPts val="600"/>
              </a:spcBef>
              <a:spcAft>
                <a:spcPts val="600"/>
              </a:spcAft>
              <a:tabLst>
                <a:tab pos="361950" algn="l"/>
              </a:tabLst>
            </a:pPr>
            <a:r>
              <a:rPr lang="en-US" sz="1700" kern="100">
                <a:latin typeface="+mn-lt"/>
                <a:ea typeface="Calibri" panose="020F0502020204030204" pitchFamily="34" charset="0"/>
                <a:cs typeface="Times New Roman" panose="02020603050405020304" pitchFamily="18" charset="0"/>
              </a:rPr>
              <a:t>Cặp bất đẳng thức cùng chiều ở câu a</a:t>
            </a:r>
            <a:r>
              <a:rPr lang="en-US" sz="1700" kern="100">
                <a:latin typeface="+mn-lt"/>
                <a:ea typeface="Calibri" panose="020F0502020204030204" pitchFamily="34" charset="0"/>
                <a:cs typeface="Times New Roman" panose="02020603050405020304" pitchFamily="18" charset="0"/>
              </a:rPr>
              <a:t>, </a:t>
            </a:r>
            <a:r>
              <a:rPr lang="en-US" sz="1700" kern="100" smtClean="0">
                <a:latin typeface="+mn-lt"/>
                <a:ea typeface="Calibri" panose="020F0502020204030204" pitchFamily="34" charset="0"/>
                <a:cs typeface="Times New Roman" panose="02020603050405020304" pitchFamily="18" charset="0"/>
              </a:rPr>
              <a:t>b.</a:t>
            </a:r>
            <a:endParaRPr lang="en-US" sz="1700" kern="100">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361950" algn="l"/>
              </a:tabLst>
            </a:pPr>
            <a:r>
              <a:rPr lang="en-US" sz="1700" kern="100">
                <a:latin typeface="+mn-lt"/>
                <a:ea typeface="Calibri" panose="020F0502020204030204" pitchFamily="34" charset="0"/>
                <a:cs typeface="Times New Roman" panose="02020603050405020304" pitchFamily="18" charset="0"/>
              </a:rPr>
              <a:t>Cặp bất đẳng thức ngược chiều ở câu c.</a:t>
            </a:r>
            <a:endParaRPr lang="en-US" sz="1700" kern="1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369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pic>
        <p:nvPicPr>
          <p:cNvPr id="334" name="Google Shape;334;p37"/>
          <p:cNvPicPr preferRelativeResize="0"/>
          <p:nvPr/>
        </p:nvPicPr>
        <p:blipFill>
          <a:blip r:embed="rId3">
            <a:alphaModFix/>
          </a:blip>
          <a:stretch>
            <a:fillRect/>
          </a:stretch>
        </p:blipFill>
        <p:spPr>
          <a:xfrm rot="10800000" flipH="1">
            <a:off x="6735950" y="-38035"/>
            <a:ext cx="2454252" cy="639919"/>
          </a:xfrm>
          <a:prstGeom prst="rect">
            <a:avLst/>
          </a:prstGeom>
          <a:noFill/>
          <a:ln>
            <a:noFill/>
          </a:ln>
        </p:spPr>
      </p:pic>
      <p:pic>
        <p:nvPicPr>
          <p:cNvPr id="336" name="Google Shape;336;p37"/>
          <p:cNvPicPr preferRelativeResize="0"/>
          <p:nvPr/>
        </p:nvPicPr>
        <p:blipFill>
          <a:blip r:embed="rId4">
            <a:alphaModFix/>
          </a:blip>
          <a:stretch>
            <a:fillRect/>
          </a:stretch>
        </p:blipFill>
        <p:spPr>
          <a:xfrm rot="10800000" flipH="1">
            <a:off x="1093560" y="4809824"/>
            <a:ext cx="2454250" cy="548361"/>
          </a:xfrm>
          <a:prstGeom prst="rect">
            <a:avLst/>
          </a:prstGeom>
          <a:noFill/>
          <a:ln>
            <a:noFill/>
          </a:ln>
        </p:spPr>
      </p:pic>
      <mc:AlternateContent xmlns:mc="http://schemas.openxmlformats.org/markup-compatibility/2006">
        <mc:Choice xmlns:a14="http://schemas.microsoft.com/office/drawing/2010/main" Requires="a14">
          <p:sp>
            <p:nvSpPr>
              <p:cNvPr id="8" name="Rectangle 7"/>
              <p:cNvSpPr/>
              <p:nvPr/>
            </p:nvSpPr>
            <p:spPr>
              <a:xfrm>
                <a:off x="1209285" y="436420"/>
                <a:ext cx="6675541" cy="3993401"/>
              </a:xfrm>
              <a:prstGeom prst="rect">
                <a:avLst/>
              </a:prstGeom>
            </p:spPr>
            <p:txBody>
              <a:bodyPr wrap="square">
                <a:spAutoFit/>
              </a:bodyPr>
              <a:lstStyle/>
              <a:p>
                <a:pPr algn="ctr">
                  <a:lnSpc>
                    <a:spcPct val="150000"/>
                  </a:lnSpc>
                  <a:spcBef>
                    <a:spcPts val="600"/>
                  </a:spcBef>
                  <a:spcAft>
                    <a:spcPts val="600"/>
                  </a:spcAft>
                  <a:tabLst>
                    <a:tab pos="361950" algn="l"/>
                  </a:tabLst>
                </a:pPr>
                <a:r>
                  <a:rPr lang="en-US" sz="2100" b="1" kern="100">
                    <a:solidFill>
                      <a:srgbClr val="C00000"/>
                    </a:solidFill>
                    <a:latin typeface="+mn-lt"/>
                    <a:ea typeface="Calibri" panose="020F0502020204030204" pitchFamily="34" charset="0"/>
                    <a:cs typeface="Times New Roman" panose="02020603050405020304" pitchFamily="18" charset="0"/>
                  </a:rPr>
                  <a:t>Tính chất </a:t>
                </a:r>
                <a:endParaRPr lang="en-US" sz="2100" b="1" kern="100">
                  <a:solidFill>
                    <a:srgbClr val="C00000"/>
                  </a:solidFill>
                  <a:effectLst/>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361950" algn="l"/>
                  </a:tabLst>
                </a:pPr>
                <a:r>
                  <a:rPr lang="en-US" sz="1800" b="1" i="1" kern="100">
                    <a:effectLst/>
                    <a:latin typeface="+mn-lt"/>
                    <a:ea typeface="Calibri" panose="020F0502020204030204" pitchFamily="34" charset="0"/>
                    <a:cs typeface="Times New Roman" panose="02020603050405020304" pitchFamily="18" charset="0"/>
                  </a:rPr>
                  <a:t>Ta thừa nhận các khẳng định sau:</a:t>
                </a:r>
                <a:endParaRPr lang="en-US" sz="1800" kern="100">
                  <a:effectLst/>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361950" algn="l"/>
                  </a:tabLst>
                </a:pPr>
                <a:r>
                  <a:rPr lang="en-US" sz="1800" kern="100">
                    <a:effectLst/>
                    <a:latin typeface="+mn-lt"/>
                    <a:ea typeface="Calibri" panose="020F0502020204030204" pitchFamily="34" charset="0"/>
                    <a:cs typeface="Times New Roman" panose="02020603050405020304" pitchFamily="18" charset="0"/>
                  </a:rPr>
                  <a:t>Với hai số thực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oMath>
                </a14:m>
                <a:r>
                  <a:rPr lang="en-US" sz="1800" kern="1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𝑏</m:t>
                    </m:r>
                  </m:oMath>
                </a14:m>
                <a:r>
                  <a:rPr lang="en-US" sz="1800" kern="100">
                    <a:effectLst/>
                    <a:latin typeface="+mn-lt"/>
                    <a:ea typeface="Calibri" panose="020F0502020204030204" pitchFamily="34" charset="0"/>
                    <a:cs typeface="Times New Roman" panose="02020603050405020304" pitchFamily="18" charset="0"/>
                  </a:rPr>
                  <a:t>, ta có:</a:t>
                </a:r>
              </a:p>
              <a:p>
                <a:pPr marL="285750" indent="-285750" algn="just">
                  <a:lnSpc>
                    <a:spcPct val="150000"/>
                  </a:lnSpc>
                  <a:spcBef>
                    <a:spcPts val="600"/>
                  </a:spcBef>
                  <a:spcAft>
                    <a:spcPts val="600"/>
                  </a:spcAft>
                  <a:buFontTx/>
                  <a:buChar char="-"/>
                  <a:tabLst>
                    <a:tab pos="361950" algn="l"/>
                  </a:tabLst>
                </a:pPr>
                <a:r>
                  <a:rPr lang="en-US" sz="1800" kern="100" smtClean="0">
                    <a:effectLst/>
                    <a:latin typeface="+mn-lt"/>
                    <a:ea typeface="Calibri" panose="020F0502020204030204" pitchFamily="34" charset="0"/>
                    <a:cs typeface="Times New Roman" panose="02020603050405020304" pitchFamily="18" charset="0"/>
                  </a:rPr>
                  <a:t>Nếu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&gt;</m:t>
                    </m:r>
                    <m:r>
                      <a:rPr lang="en-US" sz="1800" i="1" kern="100">
                        <a:effectLst/>
                        <a:latin typeface="+mn-lt"/>
                        <a:ea typeface="Calibri" panose="020F0502020204030204" pitchFamily="34" charset="0"/>
                        <a:cs typeface="Times New Roman" panose="02020603050405020304" pitchFamily="18" charset="0"/>
                      </a:rPr>
                      <m:t>𝑏</m:t>
                    </m:r>
                  </m:oMath>
                </a14:m>
                <a:r>
                  <a:rPr lang="en-US" sz="18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r>
                      <a:rPr lang="en-US" sz="1800" i="1" kern="100">
                        <a:effectLst/>
                        <a:latin typeface="+mn-lt"/>
                        <a:ea typeface="Calibri" panose="020F0502020204030204" pitchFamily="34" charset="0"/>
                        <a:cs typeface="Times New Roman" panose="02020603050405020304" pitchFamily="18" charset="0"/>
                      </a:rPr>
                      <m:t>&gt;0</m:t>
                    </m:r>
                  </m:oMath>
                </a14:m>
                <a:r>
                  <a:rPr lang="en-US" sz="1800" kern="100">
                    <a:effectLst/>
                    <a:latin typeface="+mn-lt"/>
                    <a:ea typeface="Calibri" panose="020F0502020204030204" pitchFamily="34" charset="0"/>
                    <a:cs typeface="Times New Roman" panose="02020603050405020304" pitchFamily="18" charset="0"/>
                  </a:rPr>
                  <a:t>. Ngược lại, nếu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r>
                      <a:rPr lang="en-US" sz="1800" i="1" kern="100">
                        <a:effectLst/>
                        <a:latin typeface="+mn-lt"/>
                        <a:ea typeface="Calibri" panose="020F0502020204030204" pitchFamily="34" charset="0"/>
                        <a:cs typeface="Times New Roman" panose="02020603050405020304" pitchFamily="18" charset="0"/>
                      </a:rPr>
                      <m:t>&gt;0</m:t>
                    </m:r>
                  </m:oMath>
                </a14:m>
                <a:r>
                  <a:rPr lang="en-US" sz="18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&gt;</m:t>
                    </m:r>
                    <m:r>
                      <a:rPr lang="en-US" sz="1800" i="1" kern="100">
                        <a:effectLst/>
                        <a:latin typeface="+mn-lt"/>
                        <a:ea typeface="Calibri" panose="020F0502020204030204" pitchFamily="34" charset="0"/>
                        <a:cs typeface="Times New Roman" panose="02020603050405020304" pitchFamily="18" charset="0"/>
                      </a:rPr>
                      <m:t>𝑏</m:t>
                    </m:r>
                  </m:oMath>
                </a14:m>
                <a:r>
                  <a:rPr lang="en-US" sz="1800" kern="100" smtClean="0">
                    <a:effectLst/>
                    <a:latin typeface="+mn-lt"/>
                    <a:ea typeface="Calibri" panose="020F0502020204030204" pitchFamily="34" charset="0"/>
                    <a:cs typeface="Times New Roman" panose="02020603050405020304" pitchFamily="18" charset="0"/>
                  </a:rPr>
                  <a:t>.</a:t>
                </a:r>
                <a:endParaRPr lang="en-US" sz="1800" kern="100">
                  <a:effectLst/>
                  <a:latin typeface="+mn-lt"/>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Tx/>
                  <a:buChar char="-"/>
                  <a:tabLst>
                    <a:tab pos="361950" algn="l"/>
                  </a:tabLst>
                </a:pPr>
                <a:r>
                  <a:rPr lang="en-US" sz="1800" kern="100" smtClean="0">
                    <a:effectLst/>
                    <a:latin typeface="+mn-lt"/>
                    <a:ea typeface="Calibri" panose="020F0502020204030204" pitchFamily="34" charset="0"/>
                    <a:cs typeface="Times New Roman" panose="02020603050405020304" pitchFamily="18" charset="0"/>
                  </a:rPr>
                  <a:t>Nếu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&lt;</m:t>
                    </m:r>
                    <m:r>
                      <a:rPr lang="en-US" sz="1800" i="1" kern="100">
                        <a:effectLst/>
                        <a:latin typeface="+mn-lt"/>
                        <a:ea typeface="Calibri" panose="020F0502020204030204" pitchFamily="34" charset="0"/>
                        <a:cs typeface="Times New Roman" panose="02020603050405020304" pitchFamily="18" charset="0"/>
                      </a:rPr>
                      <m:t>𝑏</m:t>
                    </m:r>
                  </m:oMath>
                </a14:m>
                <a:r>
                  <a:rPr lang="en-US" sz="18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r>
                      <a:rPr lang="en-US" sz="1800" i="1" kern="100">
                        <a:effectLst/>
                        <a:latin typeface="+mn-lt"/>
                        <a:ea typeface="Calibri" panose="020F0502020204030204" pitchFamily="34" charset="0"/>
                        <a:cs typeface="Times New Roman" panose="02020603050405020304" pitchFamily="18" charset="0"/>
                      </a:rPr>
                      <m:t>&lt;0</m:t>
                    </m:r>
                  </m:oMath>
                </a14:m>
                <a:r>
                  <a:rPr lang="en-US" sz="1800" kern="100">
                    <a:effectLst/>
                    <a:latin typeface="+mn-lt"/>
                    <a:ea typeface="Calibri" panose="020F0502020204030204" pitchFamily="34" charset="0"/>
                    <a:cs typeface="Times New Roman" panose="02020603050405020304" pitchFamily="18" charset="0"/>
                  </a:rPr>
                  <a:t>. Ngược lại, nếu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r>
                      <a:rPr lang="en-US" sz="1800" i="1" kern="100">
                        <a:effectLst/>
                        <a:latin typeface="+mn-lt"/>
                        <a:ea typeface="Calibri" panose="020F0502020204030204" pitchFamily="34" charset="0"/>
                        <a:cs typeface="Times New Roman" panose="02020603050405020304" pitchFamily="18" charset="0"/>
                      </a:rPr>
                      <m:t>&lt;0</m:t>
                    </m:r>
                  </m:oMath>
                </a14:m>
                <a:r>
                  <a:rPr lang="en-US" sz="18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&lt;</m:t>
                    </m:r>
                    <m:r>
                      <a:rPr lang="en-US" sz="1800" i="1" kern="100">
                        <a:effectLst/>
                        <a:latin typeface="+mn-lt"/>
                        <a:ea typeface="Calibri" panose="020F0502020204030204" pitchFamily="34" charset="0"/>
                        <a:cs typeface="Times New Roman" panose="02020603050405020304" pitchFamily="18" charset="0"/>
                      </a:rPr>
                      <m:t>𝑏</m:t>
                    </m:r>
                  </m:oMath>
                </a14:m>
                <a:r>
                  <a:rPr lang="en-US" sz="1800" kern="100" smtClean="0">
                    <a:effectLst/>
                    <a:latin typeface="+mn-lt"/>
                    <a:ea typeface="Calibri" panose="020F0502020204030204" pitchFamily="34" charset="0"/>
                    <a:cs typeface="Times New Roman" panose="02020603050405020304" pitchFamily="18" charset="0"/>
                  </a:rPr>
                  <a:t>.</a:t>
                </a:r>
                <a:endParaRPr lang="en-US" sz="1800" kern="100">
                  <a:effectLst/>
                  <a:latin typeface="+mn-lt"/>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Tx/>
                  <a:buChar char="-"/>
                  <a:tabLst>
                    <a:tab pos="361950" algn="l"/>
                  </a:tabLst>
                </a:pPr>
                <a:r>
                  <a:rPr lang="en-US" sz="1800" kern="100" smtClean="0">
                    <a:effectLst/>
                    <a:latin typeface="+mn-lt"/>
                    <a:ea typeface="Calibri" panose="020F0502020204030204" pitchFamily="34" charset="0"/>
                    <a:cs typeface="Times New Roman" panose="02020603050405020304" pitchFamily="18" charset="0"/>
                  </a:rPr>
                  <a:t>Nếu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oMath>
                </a14:m>
                <a:r>
                  <a:rPr lang="en-US" sz="18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r>
                      <a:rPr lang="en-US" sz="1800" i="1" kern="100">
                        <a:effectLst/>
                        <a:latin typeface="+mn-lt"/>
                        <a:ea typeface="Calibri" panose="020F0502020204030204" pitchFamily="34" charset="0"/>
                        <a:cs typeface="Times New Roman" panose="02020603050405020304" pitchFamily="18" charset="0"/>
                      </a:rPr>
                      <m:t>≥0</m:t>
                    </m:r>
                  </m:oMath>
                </a14:m>
                <a:r>
                  <a:rPr lang="en-US" sz="1800" kern="100">
                    <a:effectLst/>
                    <a:latin typeface="+mn-lt"/>
                    <a:ea typeface="Calibri" panose="020F0502020204030204" pitchFamily="34" charset="0"/>
                    <a:cs typeface="Times New Roman" panose="02020603050405020304" pitchFamily="18" charset="0"/>
                  </a:rPr>
                  <a:t>. Ngược lại, nếu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r>
                      <a:rPr lang="en-US" sz="1800" i="1" kern="100">
                        <a:effectLst/>
                        <a:latin typeface="+mn-lt"/>
                        <a:ea typeface="Calibri" panose="020F0502020204030204" pitchFamily="34" charset="0"/>
                        <a:cs typeface="Times New Roman" panose="02020603050405020304" pitchFamily="18" charset="0"/>
                      </a:rPr>
                      <m:t>≥0</m:t>
                    </m:r>
                  </m:oMath>
                </a14:m>
                <a:r>
                  <a:rPr lang="en-US" sz="18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oMath>
                </a14:m>
                <a:r>
                  <a:rPr lang="en-US" sz="1800" kern="100" smtClean="0">
                    <a:effectLst/>
                    <a:latin typeface="+mn-lt"/>
                    <a:ea typeface="Calibri" panose="020F0502020204030204" pitchFamily="34" charset="0"/>
                    <a:cs typeface="Times New Roman" panose="02020603050405020304" pitchFamily="18" charset="0"/>
                  </a:rPr>
                  <a:t>.</a:t>
                </a:r>
                <a:endParaRPr lang="en-US" sz="1800" kern="100">
                  <a:effectLst/>
                  <a:latin typeface="+mn-lt"/>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Tx/>
                  <a:buChar char="-"/>
                  <a:tabLst>
                    <a:tab pos="361950" algn="l"/>
                  </a:tabLst>
                </a:pPr>
                <a:r>
                  <a:rPr lang="en-US" sz="1800" kern="100" smtClean="0">
                    <a:effectLst/>
                    <a:latin typeface="+mn-lt"/>
                    <a:ea typeface="Calibri" panose="020F0502020204030204" pitchFamily="34" charset="0"/>
                    <a:cs typeface="Times New Roman" panose="02020603050405020304" pitchFamily="18" charset="0"/>
                  </a:rPr>
                  <a:t>Nếu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oMath>
                </a14:m>
                <a:r>
                  <a:rPr lang="en-US" sz="18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r>
                      <a:rPr lang="en-US" sz="1800" i="1" kern="100">
                        <a:effectLst/>
                        <a:latin typeface="+mn-lt"/>
                        <a:ea typeface="Calibri" panose="020F0502020204030204" pitchFamily="34" charset="0"/>
                        <a:cs typeface="Times New Roman" panose="02020603050405020304" pitchFamily="18" charset="0"/>
                      </a:rPr>
                      <m:t>≤0</m:t>
                    </m:r>
                  </m:oMath>
                </a14:m>
                <a:r>
                  <a:rPr lang="en-US" sz="1800" kern="100">
                    <a:effectLst/>
                    <a:latin typeface="+mn-lt"/>
                    <a:ea typeface="Calibri" panose="020F0502020204030204" pitchFamily="34" charset="0"/>
                    <a:cs typeface="Times New Roman" panose="02020603050405020304" pitchFamily="18" charset="0"/>
                  </a:rPr>
                  <a:t>. Ngược lại, nếu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r>
                      <a:rPr lang="en-US" sz="1800" i="1" kern="100">
                        <a:effectLst/>
                        <a:latin typeface="+mn-lt"/>
                        <a:ea typeface="Calibri" panose="020F0502020204030204" pitchFamily="34" charset="0"/>
                        <a:cs typeface="Times New Roman" panose="02020603050405020304" pitchFamily="18" charset="0"/>
                      </a:rPr>
                      <m:t>≤0</m:t>
                    </m:r>
                  </m:oMath>
                </a14:m>
                <a:r>
                  <a:rPr lang="en-US" sz="18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m:t>
                    </m:r>
                    <m:r>
                      <a:rPr lang="en-US" sz="1800" i="1" kern="100">
                        <a:effectLst/>
                        <a:latin typeface="+mn-lt"/>
                        <a:ea typeface="Calibri" panose="020F0502020204030204" pitchFamily="34" charset="0"/>
                        <a:cs typeface="Times New Roman" panose="02020603050405020304" pitchFamily="18" charset="0"/>
                      </a:rPr>
                      <m:t>𝑏</m:t>
                    </m:r>
                  </m:oMath>
                </a14:m>
                <a:r>
                  <a:rPr lang="en-US" sz="1800" kern="100" smtClean="0">
                    <a:effectLst/>
                    <a:latin typeface="+mn-lt"/>
                    <a:ea typeface="Calibri" panose="020F0502020204030204" pitchFamily="34" charset="0"/>
                    <a:cs typeface="Times New Roman" panose="02020603050405020304" pitchFamily="18" charset="0"/>
                  </a:rPr>
                  <a:t>.</a:t>
                </a:r>
              </a:p>
            </p:txBody>
          </p:sp>
        </mc:Choice>
        <mc:Fallback>
          <p:sp>
            <p:nvSpPr>
              <p:cNvPr id="8" name="Rectangle 7"/>
              <p:cNvSpPr>
                <a:spLocks noRot="1" noChangeAspect="1" noMove="1" noResize="1" noEditPoints="1" noAdjustHandles="1" noChangeArrowheads="1" noChangeShapeType="1" noTextEdit="1"/>
              </p:cNvSpPr>
              <p:nvPr/>
            </p:nvSpPr>
            <p:spPr>
              <a:xfrm>
                <a:off x="1209285" y="436420"/>
                <a:ext cx="6675541" cy="3993401"/>
              </a:xfrm>
              <a:prstGeom prst="rect">
                <a:avLst/>
              </a:prstGeom>
              <a:blipFill>
                <a:blip r:embed="rId5"/>
                <a:stretch>
                  <a:fillRect l="-731" b="-305"/>
                </a:stretch>
              </a:blipFill>
            </p:spPr>
            <p:txBody>
              <a:bodyPr/>
              <a:lstStyle/>
              <a:p>
                <a:r>
                  <a:rPr lang="en-US">
                    <a:noFill/>
                  </a:rPr>
                  <a:t> </a:t>
                </a:r>
              </a:p>
            </p:txBody>
          </p:sp>
        </mc:Fallback>
      </mc:AlternateContent>
    </p:spTree>
    <p:extLst>
      <p:ext uri="{BB962C8B-B14F-4D97-AF65-F5344CB8AC3E}">
        <p14:creationId xmlns:p14="http://schemas.microsoft.com/office/powerpoint/2010/main" val="3215954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pic>
        <p:nvPicPr>
          <p:cNvPr id="334" name="Google Shape;334;p37"/>
          <p:cNvPicPr preferRelativeResize="0"/>
          <p:nvPr/>
        </p:nvPicPr>
        <p:blipFill>
          <a:blip r:embed="rId3">
            <a:alphaModFix/>
          </a:blip>
          <a:stretch>
            <a:fillRect/>
          </a:stretch>
        </p:blipFill>
        <p:spPr>
          <a:xfrm rot="10800000" flipH="1">
            <a:off x="6735950" y="-38035"/>
            <a:ext cx="2454252" cy="639919"/>
          </a:xfrm>
          <a:prstGeom prst="rect">
            <a:avLst/>
          </a:prstGeom>
          <a:noFill/>
          <a:ln>
            <a:noFill/>
          </a:ln>
        </p:spPr>
      </p:pic>
      <p:pic>
        <p:nvPicPr>
          <p:cNvPr id="336" name="Google Shape;336;p37"/>
          <p:cNvPicPr preferRelativeResize="0"/>
          <p:nvPr/>
        </p:nvPicPr>
        <p:blipFill>
          <a:blip r:embed="rId4">
            <a:alphaModFix/>
          </a:blip>
          <a:stretch>
            <a:fillRect/>
          </a:stretch>
        </p:blipFill>
        <p:spPr>
          <a:xfrm rot="10800000" flipH="1">
            <a:off x="1093560" y="4809824"/>
            <a:ext cx="2454250" cy="548361"/>
          </a:xfrm>
          <a:prstGeom prst="rect">
            <a:avLst/>
          </a:prstGeom>
          <a:noFill/>
          <a:ln>
            <a:noFill/>
          </a:ln>
        </p:spPr>
      </p:pic>
      <mc:AlternateContent xmlns:mc="http://schemas.openxmlformats.org/markup-compatibility/2006">
        <mc:Choice xmlns:a14="http://schemas.microsoft.com/office/drawing/2010/main" Requires="a14">
          <p:sp>
            <p:nvSpPr>
              <p:cNvPr id="8" name="Rectangle 7"/>
              <p:cNvSpPr/>
              <p:nvPr/>
            </p:nvSpPr>
            <p:spPr>
              <a:xfrm>
                <a:off x="752085" y="428925"/>
                <a:ext cx="7619921" cy="4097404"/>
              </a:xfrm>
              <a:prstGeom prst="rect">
                <a:avLst/>
              </a:prstGeom>
            </p:spPr>
            <p:txBody>
              <a:bodyPr wrap="square">
                <a:spAutoFit/>
              </a:bodyPr>
              <a:lstStyle/>
              <a:p>
                <a:pPr algn="just">
                  <a:lnSpc>
                    <a:spcPct val="165000"/>
                  </a:lnSpc>
                  <a:spcBef>
                    <a:spcPts val="300"/>
                  </a:spcBef>
                  <a:spcAft>
                    <a:spcPts val="300"/>
                  </a:spcAft>
                  <a:tabLst>
                    <a:tab pos="361950" algn="l"/>
                  </a:tabLst>
                </a:pPr>
                <a:r>
                  <a:rPr lang="en-US" sz="1800" b="1" i="1" kern="100" smtClean="0">
                    <a:latin typeface="+mn-lt"/>
                    <a:ea typeface="Calibri" panose="020F0502020204030204" pitchFamily="34" charset="0"/>
                    <a:cs typeface="Times New Roman" panose="02020603050405020304" pitchFamily="18" charset="0"/>
                  </a:rPr>
                  <a:t>Các </a:t>
                </a:r>
                <a:r>
                  <a:rPr lang="en-US" sz="1800" b="1" i="1" kern="100">
                    <a:latin typeface="+mn-lt"/>
                    <a:ea typeface="Calibri" panose="020F0502020204030204" pitchFamily="34" charset="0"/>
                    <a:cs typeface="Times New Roman" panose="02020603050405020304" pitchFamily="18" charset="0"/>
                  </a:rPr>
                  <a:t>tính chất của bất đẳng thức:</a:t>
                </a:r>
                <a:endParaRPr lang="en-US" sz="1800" kern="100">
                  <a:latin typeface="+mn-lt"/>
                  <a:ea typeface="Calibri" panose="020F0502020204030204" pitchFamily="34" charset="0"/>
                  <a:cs typeface="Times New Roman" panose="02020603050405020304" pitchFamily="18" charset="0"/>
                </a:endParaRPr>
              </a:p>
              <a:p>
                <a:pPr marL="285750" indent="-285750" algn="just">
                  <a:lnSpc>
                    <a:spcPct val="165000"/>
                  </a:lnSpc>
                  <a:spcBef>
                    <a:spcPts val="300"/>
                  </a:spcBef>
                  <a:spcAft>
                    <a:spcPts val="300"/>
                  </a:spcAft>
                  <a:buFontTx/>
                  <a:buChar char="-"/>
                  <a:tabLst>
                    <a:tab pos="361950" algn="l"/>
                  </a:tabLst>
                </a:pPr>
                <a:r>
                  <a:rPr lang="en-US" sz="1800" kern="100" smtClean="0">
                    <a:effectLst/>
                    <a:latin typeface="+mn-lt"/>
                    <a:ea typeface="Calibri" panose="020F0502020204030204" pitchFamily="34" charset="0"/>
                    <a:cs typeface="Times New Roman" panose="02020603050405020304" pitchFamily="18" charset="0"/>
                  </a:rPr>
                  <a:t>Khi </a:t>
                </a:r>
                <a:r>
                  <a:rPr lang="en-US" sz="1800" kern="100">
                    <a:effectLst/>
                    <a:latin typeface="+mn-lt"/>
                    <a:ea typeface="Calibri" panose="020F0502020204030204" pitchFamily="34" charset="0"/>
                    <a:cs typeface="Times New Roman" panose="02020603050405020304" pitchFamily="18" charset="0"/>
                  </a:rPr>
                  <a:t>cộng cùng một số vào cả hai vế của một bất đẳng thức, ta được bất đẳng thức mới cùng chiều với bất đẳng thức đã </a:t>
                </a:r>
                <a:r>
                  <a:rPr lang="en-US" sz="1800" kern="100">
                    <a:effectLst/>
                    <a:latin typeface="+mn-lt"/>
                    <a:ea typeface="Calibri" panose="020F0502020204030204" pitchFamily="34" charset="0"/>
                    <a:cs typeface="Times New Roman" panose="02020603050405020304" pitchFamily="18" charset="0"/>
                  </a:rPr>
                  <a:t>cho</a:t>
                </a:r>
                <a:r>
                  <a:rPr lang="en-US" sz="1800" kern="100" smtClean="0">
                    <a:effectLst/>
                    <a:latin typeface="+mn-lt"/>
                    <a:ea typeface="Calibri" panose="020F0502020204030204" pitchFamily="34" charset="0"/>
                    <a:cs typeface="Times New Roman" panose="02020603050405020304" pitchFamily="18" charset="0"/>
                  </a:rPr>
                  <a:t>.</a:t>
                </a:r>
                <a:endParaRPr lang="en-US" sz="1800" kern="100">
                  <a:latin typeface="+mn-lt"/>
                  <a:ea typeface="Calibri" panose="020F0502020204030204" pitchFamily="34" charset="0"/>
                  <a:cs typeface="Times New Roman" panose="02020603050405020304" pitchFamily="18" charset="0"/>
                </a:endParaRPr>
              </a:p>
              <a:p>
                <a:pPr marL="285750" indent="-285750" algn="just">
                  <a:lnSpc>
                    <a:spcPct val="165000"/>
                  </a:lnSpc>
                  <a:spcBef>
                    <a:spcPts val="300"/>
                  </a:spcBef>
                  <a:spcAft>
                    <a:spcPts val="300"/>
                  </a:spcAft>
                  <a:buFontTx/>
                  <a:buChar char="-"/>
                  <a:tabLst>
                    <a:tab pos="361950" algn="l"/>
                  </a:tabLst>
                </a:pPr>
                <a:r>
                  <a:rPr lang="en-US" sz="1800" kern="100" smtClean="0">
                    <a:effectLst/>
                    <a:latin typeface="+mn-lt"/>
                    <a:ea typeface="Calibri" panose="020F0502020204030204" pitchFamily="34" charset="0"/>
                    <a:cs typeface="Times New Roman" panose="02020603050405020304" pitchFamily="18" charset="0"/>
                  </a:rPr>
                  <a:t>Khi </a:t>
                </a:r>
                <a:r>
                  <a:rPr lang="en-US" sz="1800" kern="100">
                    <a:effectLst/>
                    <a:latin typeface="+mn-lt"/>
                    <a:ea typeface="Calibri" panose="020F0502020204030204" pitchFamily="34" charset="0"/>
                    <a:cs typeface="Times New Roman" panose="02020603050405020304" pitchFamily="18" charset="0"/>
                  </a:rPr>
                  <a:t>nhân cả hai vế của bất đẳng thức với cùng một số dương, ta được bất đẳng thức mới cùng chiều với bất đẳng thức đã </a:t>
                </a:r>
                <a:r>
                  <a:rPr lang="en-US" sz="1800" kern="100">
                    <a:effectLst/>
                    <a:latin typeface="+mn-lt"/>
                    <a:ea typeface="Calibri" panose="020F0502020204030204" pitchFamily="34" charset="0"/>
                    <a:cs typeface="Times New Roman" panose="02020603050405020304" pitchFamily="18" charset="0"/>
                  </a:rPr>
                  <a:t>cho</a:t>
                </a:r>
                <a:r>
                  <a:rPr lang="en-US" sz="1800" kern="100" smtClean="0">
                    <a:effectLst/>
                    <a:latin typeface="+mn-lt"/>
                    <a:ea typeface="Calibri" panose="020F0502020204030204" pitchFamily="34" charset="0"/>
                    <a:cs typeface="Times New Roman" panose="02020603050405020304" pitchFamily="18" charset="0"/>
                  </a:rPr>
                  <a:t>.</a:t>
                </a:r>
                <a:endParaRPr lang="en-US" sz="1800" kern="100">
                  <a:latin typeface="+mn-lt"/>
                  <a:ea typeface="Calibri" panose="020F0502020204030204" pitchFamily="34" charset="0"/>
                  <a:cs typeface="Times New Roman" panose="02020603050405020304" pitchFamily="18" charset="0"/>
                </a:endParaRPr>
              </a:p>
              <a:p>
                <a:pPr marL="285750" indent="-285750" algn="just">
                  <a:lnSpc>
                    <a:spcPct val="165000"/>
                  </a:lnSpc>
                  <a:spcBef>
                    <a:spcPts val="300"/>
                  </a:spcBef>
                  <a:spcAft>
                    <a:spcPts val="300"/>
                  </a:spcAft>
                  <a:buFontTx/>
                  <a:buChar char="-"/>
                  <a:tabLst>
                    <a:tab pos="361950" algn="l"/>
                  </a:tabLst>
                </a:pPr>
                <a:r>
                  <a:rPr lang="en-US" sz="1800" kern="100" smtClean="0">
                    <a:effectLst/>
                    <a:latin typeface="+mn-lt"/>
                    <a:ea typeface="Calibri" panose="020F0502020204030204" pitchFamily="34" charset="0"/>
                    <a:cs typeface="Times New Roman" panose="02020603050405020304" pitchFamily="18" charset="0"/>
                  </a:rPr>
                  <a:t>Khi </a:t>
                </a:r>
                <a:r>
                  <a:rPr lang="en-US" sz="1800" kern="100">
                    <a:effectLst/>
                    <a:latin typeface="+mn-lt"/>
                    <a:ea typeface="Calibri" panose="020F0502020204030204" pitchFamily="34" charset="0"/>
                    <a:cs typeface="Times New Roman" panose="02020603050405020304" pitchFamily="18" charset="0"/>
                  </a:rPr>
                  <a:t>nhân cả hai vế của bất đẳng thức cùng với một số âm, ta được bất đẳng thức mới ngược chiều với bất đẳng thức đã </a:t>
                </a:r>
                <a:r>
                  <a:rPr lang="en-US" sz="1800" kern="100">
                    <a:effectLst/>
                    <a:latin typeface="+mn-lt"/>
                    <a:ea typeface="Calibri" panose="020F0502020204030204" pitchFamily="34" charset="0"/>
                    <a:cs typeface="Times New Roman" panose="02020603050405020304" pitchFamily="18" charset="0"/>
                  </a:rPr>
                  <a:t>cho</a:t>
                </a:r>
                <a:r>
                  <a:rPr lang="en-US" sz="1800" kern="100" smtClean="0">
                    <a:effectLst/>
                    <a:latin typeface="+mn-lt"/>
                    <a:ea typeface="Calibri" panose="020F0502020204030204" pitchFamily="34" charset="0"/>
                    <a:cs typeface="Times New Roman" panose="02020603050405020304" pitchFamily="18" charset="0"/>
                  </a:rPr>
                  <a:t>.</a:t>
                </a:r>
                <a:endParaRPr lang="en-US" sz="1800" kern="100">
                  <a:latin typeface="+mn-lt"/>
                  <a:ea typeface="Calibri" panose="020F0502020204030204" pitchFamily="34" charset="0"/>
                  <a:cs typeface="Times New Roman" panose="02020603050405020304" pitchFamily="18" charset="0"/>
                </a:endParaRPr>
              </a:p>
              <a:p>
                <a:pPr marL="285750" indent="-285750">
                  <a:lnSpc>
                    <a:spcPct val="165000"/>
                  </a:lnSpc>
                  <a:spcBef>
                    <a:spcPts val="300"/>
                  </a:spcBef>
                  <a:spcAft>
                    <a:spcPts val="300"/>
                  </a:spcAft>
                  <a:buFontTx/>
                  <a:buChar char="-"/>
                </a:pPr>
                <a:r>
                  <a:rPr lang="en-US" sz="1800" kern="100" smtClean="0">
                    <a:effectLst/>
                    <a:latin typeface="+mn-lt"/>
                    <a:ea typeface="Calibri" panose="020F0502020204030204" pitchFamily="34" charset="0"/>
                  </a:rPr>
                  <a:t>Nếu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&gt;</m:t>
                    </m:r>
                    <m:r>
                      <a:rPr lang="en-US" sz="1800" i="1" kern="100">
                        <a:effectLst/>
                        <a:latin typeface="+mn-lt"/>
                        <a:ea typeface="Calibri" panose="020F0502020204030204" pitchFamily="34" charset="0"/>
                        <a:cs typeface="Times New Roman" panose="02020603050405020304" pitchFamily="18" charset="0"/>
                      </a:rPr>
                      <m:t>𝑏</m:t>
                    </m:r>
                  </m:oMath>
                </a14:m>
                <a:r>
                  <a:rPr lang="en-US" sz="1800" kern="100">
                    <a:effectLst/>
                    <a:latin typeface="+mn-lt"/>
                    <a:ea typeface="Calibri" panose="020F0502020204030204" pitchFamily="34" charset="0"/>
                  </a:rPr>
                  <a:t> và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𝑏</m:t>
                    </m:r>
                    <m:r>
                      <a:rPr lang="en-US" sz="1800" i="1" kern="100">
                        <a:effectLst/>
                        <a:latin typeface="+mn-lt"/>
                        <a:ea typeface="Calibri" panose="020F0502020204030204" pitchFamily="34" charset="0"/>
                        <a:cs typeface="Times New Roman" panose="02020603050405020304" pitchFamily="18" charset="0"/>
                      </a:rPr>
                      <m:t>&gt;</m:t>
                    </m:r>
                    <m:r>
                      <a:rPr lang="en-US" sz="1800" i="1" kern="100">
                        <a:effectLst/>
                        <a:latin typeface="+mn-lt"/>
                        <a:ea typeface="Calibri" panose="020F0502020204030204" pitchFamily="34" charset="0"/>
                        <a:cs typeface="Times New Roman" panose="02020603050405020304" pitchFamily="18" charset="0"/>
                      </a:rPr>
                      <m:t>𝑐</m:t>
                    </m:r>
                  </m:oMath>
                </a14:m>
                <a:r>
                  <a:rPr lang="en-US" sz="1800" kern="100">
                    <a:effectLst/>
                    <a:latin typeface="+mn-lt"/>
                    <a:ea typeface="Calibri" panose="020F0502020204030204" pitchFamily="34" charset="0"/>
                  </a:rPr>
                  <a:t> thì </a:t>
                </a:r>
                <a14:m>
                  <m:oMath xmlns:m="http://schemas.openxmlformats.org/officeDocument/2006/math">
                    <m:r>
                      <a:rPr lang="en-US" sz="1800" i="1" kern="100">
                        <a:effectLst/>
                        <a:latin typeface="+mn-lt"/>
                        <a:ea typeface="Calibri" panose="020F0502020204030204" pitchFamily="34" charset="0"/>
                        <a:cs typeface="Times New Roman" panose="02020603050405020304" pitchFamily="18" charset="0"/>
                      </a:rPr>
                      <m:t>𝑎</m:t>
                    </m:r>
                    <m:r>
                      <a:rPr lang="en-US" sz="1800" i="1" kern="100">
                        <a:effectLst/>
                        <a:latin typeface="+mn-lt"/>
                        <a:ea typeface="Calibri" panose="020F0502020204030204" pitchFamily="34" charset="0"/>
                        <a:cs typeface="Times New Roman" panose="02020603050405020304" pitchFamily="18" charset="0"/>
                      </a:rPr>
                      <m:t>&gt;</m:t>
                    </m:r>
                    <m:r>
                      <a:rPr lang="en-US" sz="1800" i="1" kern="100">
                        <a:effectLst/>
                        <a:latin typeface="+mn-lt"/>
                        <a:ea typeface="Calibri" panose="020F0502020204030204" pitchFamily="34" charset="0"/>
                        <a:cs typeface="Times New Roman" panose="02020603050405020304" pitchFamily="18" charset="0"/>
                      </a:rPr>
                      <m:t>𝑐</m:t>
                    </m:r>
                  </m:oMath>
                </a14:m>
                <a:r>
                  <a:rPr lang="en-US" sz="1800" kern="100" smtClean="0">
                    <a:effectLst/>
                    <a:latin typeface="+mn-lt"/>
                    <a:ea typeface="Calibri" panose="020F0502020204030204" pitchFamily="34" charset="0"/>
                  </a:rPr>
                  <a:t>.</a:t>
                </a:r>
              </a:p>
            </p:txBody>
          </p:sp>
        </mc:Choice>
        <mc:Fallback>
          <p:sp>
            <p:nvSpPr>
              <p:cNvPr id="8" name="Rectangle 7"/>
              <p:cNvSpPr>
                <a:spLocks noRot="1" noChangeAspect="1" noMove="1" noResize="1" noEditPoints="1" noAdjustHandles="1" noChangeArrowheads="1" noChangeShapeType="1" noTextEdit="1"/>
              </p:cNvSpPr>
              <p:nvPr/>
            </p:nvSpPr>
            <p:spPr>
              <a:xfrm>
                <a:off x="752085" y="428925"/>
                <a:ext cx="7619921" cy="4097404"/>
              </a:xfrm>
              <a:prstGeom prst="rect">
                <a:avLst/>
              </a:prstGeom>
              <a:blipFill>
                <a:blip r:embed="rId5"/>
                <a:stretch>
                  <a:fillRect l="-640" r="-720"/>
                </a:stretch>
              </a:blipFill>
            </p:spPr>
            <p:txBody>
              <a:bodyPr/>
              <a:lstStyle/>
              <a:p>
                <a:r>
                  <a:rPr lang="en-US">
                    <a:noFill/>
                  </a:rPr>
                  <a:t> </a:t>
                </a:r>
              </a:p>
            </p:txBody>
          </p:sp>
        </mc:Fallback>
      </mc:AlternateContent>
    </p:spTree>
    <p:extLst>
      <p:ext uri="{BB962C8B-B14F-4D97-AF65-F5344CB8AC3E}">
        <p14:creationId xmlns:p14="http://schemas.microsoft.com/office/powerpoint/2010/main" val="2901379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 name="Rectangle 4"/>
          <p:cNvSpPr/>
          <p:nvPr/>
        </p:nvSpPr>
        <p:spPr>
          <a:xfrm>
            <a:off x="3390510" y="573160"/>
            <a:ext cx="4641236" cy="3557512"/>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8000" b="1" i="0" u="none" strike="noStrike" kern="1200" cap="none" spc="0" normalizeH="0" baseline="0" noProof="0" smtClean="0">
                <a:ln>
                  <a:noFill/>
                </a:ln>
                <a:solidFill>
                  <a:srgbClr val="3B51A5"/>
                </a:solidFill>
                <a:effectLst/>
                <a:uLnTx/>
                <a:uFillTx/>
                <a:latin typeface="Arial" panose="020B0604020202020204" pitchFamily="34" charset="0"/>
                <a:cs typeface="Arial" panose="020B0604020202020204" pitchFamily="34" charset="0"/>
                <a:sym typeface="Arial"/>
              </a:rPr>
              <a:t>LUYỆN</a:t>
            </a:r>
            <a:r>
              <a:rPr kumimoji="0" lang="en-US" sz="8000" b="1" i="0" u="none" strike="noStrike" kern="1200" cap="none" spc="0" normalizeH="0" noProof="0" smtClean="0">
                <a:ln>
                  <a:noFill/>
                </a:ln>
                <a:solidFill>
                  <a:srgbClr val="3B51A5"/>
                </a:solidFill>
                <a:effectLst/>
                <a:uLnTx/>
                <a:uFillTx/>
                <a:latin typeface="Arial" panose="020B0604020202020204" pitchFamily="34" charset="0"/>
                <a:cs typeface="Arial" panose="020B0604020202020204" pitchFamily="34" charset="0"/>
                <a:sym typeface="Arial"/>
              </a:rPr>
              <a:t> TẬP</a:t>
            </a:r>
            <a:endParaRPr kumimoji="0" lang="en-US" sz="8000" b="1" i="0" u="none" strike="noStrike" kern="1200" cap="none" spc="0" normalizeH="0" baseline="0" noProof="0" dirty="0">
              <a:ln>
                <a:noFill/>
              </a:ln>
              <a:solidFill>
                <a:srgbClr val="3B51A5"/>
              </a:solidFill>
              <a:effectLst/>
              <a:uLnTx/>
              <a:uFillTx/>
              <a:latin typeface="Arial" panose="020B0604020202020204" pitchFamily="34" charset="0"/>
              <a:cs typeface="Arial" panose="020B0604020202020204" pitchFamily="34" charset="0"/>
              <a:sym typeface="Arial"/>
            </a:endParaRPr>
          </a:p>
        </p:txBody>
      </p:sp>
      <p:sp>
        <p:nvSpPr>
          <p:cNvPr id="11" name="Freeform 7">
            <a:extLst>
              <a:ext uri="{FF2B5EF4-FFF2-40B4-BE49-F238E27FC236}">
                <a16:creationId xmlns:a16="http://schemas.microsoft.com/office/drawing/2014/main" id="{F4CE22E3-3AAA-3576-9842-9DC2F7DFFD2A}"/>
              </a:ext>
            </a:extLst>
          </p:cNvPr>
          <p:cNvSpPr/>
          <p:nvPr/>
        </p:nvSpPr>
        <p:spPr>
          <a:xfrm>
            <a:off x="1298707" y="1845197"/>
            <a:ext cx="2226975" cy="3867150"/>
          </a:xfrm>
          <a:custGeom>
            <a:avLst/>
            <a:gdLst/>
            <a:ahLst/>
            <a:cxnLst/>
            <a:rect l="l" t="t" r="r" b="b"/>
            <a:pathLst>
              <a:path w="1231868" h="2057400">
                <a:moveTo>
                  <a:pt x="0" y="0"/>
                </a:moveTo>
                <a:lnTo>
                  <a:pt x="1231868" y="0"/>
                </a:lnTo>
                <a:lnTo>
                  <a:pt x="1231868" y="2057400"/>
                </a:lnTo>
                <a:lnTo>
                  <a:pt x="0" y="2057400"/>
                </a:lnTo>
                <a:lnTo>
                  <a:pt x="0" y="0"/>
                </a:lnTo>
                <a:close/>
              </a:path>
            </a:pathLst>
          </a:custGeom>
          <a:blipFill>
            <a:blip r:embed="rId3"/>
            <a:stretch>
              <a:fillRect/>
            </a:stretch>
          </a:blipFill>
        </p:spPr>
      </p:sp>
    </p:spTree>
    <p:extLst>
      <p:ext uri="{BB962C8B-B14F-4D97-AF65-F5344CB8AC3E}">
        <p14:creationId xmlns:p14="http://schemas.microsoft.com/office/powerpoint/2010/main" val="166234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6" name="Rectangle 1"/>
          <p:cNvSpPr>
            <a:spLocks noChangeArrowheads="1"/>
          </p:cNvSpPr>
          <p:nvPr/>
        </p:nvSpPr>
        <p:spPr bwMode="auto">
          <a:xfrm>
            <a:off x="493900" y="913808"/>
            <a:ext cx="8178681" cy="38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457200">
              <a:lnSpc>
                <a:spcPct val="150000"/>
              </a:lnSpc>
              <a:buClrTx/>
            </a:pPr>
            <a:r>
              <a:rPr lang="vi-VN" altLang="en-US" sz="1900" b="1" kern="1200">
                <a:solidFill>
                  <a:srgbClr val="000000"/>
                </a:solidFill>
                <a:ea typeface="OpenSans"/>
              </a:rPr>
              <a:t>DẠNG 1: Liên hệ thứ tự và phép cộng</a:t>
            </a:r>
            <a:endParaRPr lang="vi-VN" altLang="en-US" sz="1900" b="1" kern="1200">
              <a:solidFill>
                <a:srgbClr val="000000"/>
              </a:solidFill>
              <a:ea typeface="OpenSans"/>
            </a:endParaRPr>
          </a:p>
        </p:txBody>
      </p:sp>
      <p:sp>
        <p:nvSpPr>
          <p:cNvPr id="7" name="Rectangle 6"/>
          <p:cNvSpPr/>
          <p:nvPr/>
        </p:nvSpPr>
        <p:spPr>
          <a:xfrm>
            <a:off x="423181" y="80981"/>
            <a:ext cx="3727238" cy="738664"/>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PHIẾU BÀI </a:t>
            </a:r>
            <a:r>
              <a:rPr kumimoji="0" lang="nl-NL" sz="2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TẬP SỐ 1</a:t>
            </a:r>
            <a:endPar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5EC2026-C7AA-EDA5-82ED-137001C49149}"/>
                  </a:ext>
                </a:extLst>
              </p:cNvPr>
              <p:cNvSpPr txBox="1"/>
              <p:nvPr/>
            </p:nvSpPr>
            <p:spPr>
              <a:xfrm>
                <a:off x="622091" y="1613730"/>
                <a:ext cx="7922301" cy="2673039"/>
              </a:xfrm>
              <a:prstGeom prst="rect">
                <a:avLst/>
              </a:prstGeom>
              <a:solidFill>
                <a:schemeClr val="bg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defTabSz="457200" rtl="0" eaLnBrk="1" fontAlgn="auto" latinLnBrk="0" hangingPunct="1">
                  <a:lnSpc>
                    <a:spcPct val="150000"/>
                  </a:lnSpc>
                  <a:spcBef>
                    <a:spcPts val="400"/>
                  </a:spcBef>
                  <a:spcAft>
                    <a:spcPts val="400"/>
                  </a:spcAft>
                  <a:buClrTx/>
                  <a:buSzTx/>
                  <a:buFont typeface="Arial"/>
                  <a:buNone/>
                  <a:tabLst/>
                  <a:defRPr/>
                </a:pPr>
                <a:r>
                  <a:rPr kumimoji="0" lang="vi-VN" sz="1600" b="1" i="1" u="sng" strike="noStrike" kern="1200" cap="none" spc="0" normalizeH="0" baseline="0" noProof="0" smtClean="0">
                    <a:ln>
                      <a:noFill/>
                    </a:ln>
                    <a:solidFill>
                      <a:srgbClr val="00487E"/>
                    </a:solidFill>
                    <a:effectLst/>
                    <a:uLnTx/>
                    <a:uFillTx/>
                    <a:ea typeface="Calibri" panose="020F0502020204030204" pitchFamily="34" charset="0"/>
                    <a:cs typeface="Arial" panose="020B0604020202020204" pitchFamily="34" charset="0"/>
                    <a:sym typeface="Arial"/>
                  </a:rPr>
                  <a:t>Phương pháp giải:</a:t>
                </a:r>
                <a:r>
                  <a:rPr kumimoji="0" lang="vi-VN" sz="1600" b="1" i="1" strike="noStrike" kern="1200" cap="none" spc="0" normalizeH="0" baseline="0" noProof="0" smtClean="0">
                    <a:ln>
                      <a:noFill/>
                    </a:ln>
                    <a:solidFill>
                      <a:srgbClr val="00487E"/>
                    </a:solidFill>
                    <a:effectLst/>
                    <a:uLnTx/>
                    <a:uFillTx/>
                    <a:ea typeface="Calibri" panose="020F0502020204030204" pitchFamily="34" charset="0"/>
                    <a:cs typeface="Arial" panose="020B0604020202020204" pitchFamily="34" charset="0"/>
                    <a:sym typeface="Arial"/>
                  </a:rPr>
                  <a:t> </a:t>
                </a:r>
                <a:r>
                  <a:rPr lang="en-US" sz="1600" b="1" i="1" kern="1200">
                    <a:solidFill>
                      <a:srgbClr val="00487E"/>
                    </a:solidFill>
                    <a:ea typeface="Calibri" panose="020F0502020204030204" pitchFamily="34" charset="0"/>
                    <a:cs typeface="Arial" panose="020B0604020202020204" pitchFamily="34" charset="0"/>
                  </a:rPr>
                  <a:t> </a:t>
                </a:r>
                <a:r>
                  <a:rPr lang="en-US" sz="1600" kern="100" smtClean="0">
                    <a:solidFill>
                      <a:srgbClr val="000000"/>
                    </a:solidFill>
                    <a:ea typeface="Calibri" panose="020F0502020204030204" pitchFamily="34" charset="0"/>
                    <a:cs typeface="Times New Roman" panose="02020603050405020304" pitchFamily="18" charset="0"/>
                  </a:rPr>
                  <a:t>Với </a:t>
                </a:r>
                <a:r>
                  <a:rPr lang="en-US" sz="1600" kern="100">
                    <a:solidFill>
                      <a:srgbClr val="000000"/>
                    </a:solidFill>
                    <a:ea typeface="Calibri" panose="020F0502020204030204" pitchFamily="34" charset="0"/>
                    <a:cs typeface="Times New Roman" panose="02020603050405020304" pitchFamily="18" charset="0"/>
                  </a:rPr>
                  <a:t>ba số </a:t>
                </a:r>
                <a14:m>
                  <m:oMath xmlns:m="http://schemas.openxmlformats.org/officeDocument/2006/math">
                    <m:r>
                      <a:rPr lang="en-US" sz="1600" i="1" kern="100">
                        <a:solidFill>
                          <a:srgbClr val="000000"/>
                        </a:solidFill>
                        <a:effectLst/>
                        <a:ea typeface="Calibri" panose="020F0502020204030204" pitchFamily="34" charset="0"/>
                        <a:cs typeface="Times New Roman" panose="02020603050405020304" pitchFamily="18" charset="0"/>
                      </a:rPr>
                      <m:t>𝑎</m:t>
                    </m:r>
                    <m:r>
                      <a:rPr lang="en-US" sz="1600" i="1" kern="100">
                        <a:solidFill>
                          <a:srgbClr val="000000"/>
                        </a:solidFill>
                        <a:effectLst/>
                        <a:ea typeface="Calibri" panose="020F0502020204030204" pitchFamily="34" charset="0"/>
                        <a:cs typeface="Times New Roman" panose="02020603050405020304" pitchFamily="18" charset="0"/>
                      </a:rPr>
                      <m:t>,</m:t>
                    </m:r>
                    <m:r>
                      <a:rPr lang="en-US" sz="1600" i="1" kern="100">
                        <a:solidFill>
                          <a:srgbClr val="000000"/>
                        </a:solidFill>
                        <a:effectLst/>
                        <a:ea typeface="Calibri" panose="020F0502020204030204" pitchFamily="34" charset="0"/>
                        <a:cs typeface="Times New Roman" panose="02020603050405020304" pitchFamily="18" charset="0"/>
                      </a:rPr>
                      <m:t>𝑏</m:t>
                    </m:r>
                    <m:r>
                      <a:rPr lang="en-US" sz="1600" i="1" kern="100">
                        <a:solidFill>
                          <a:srgbClr val="000000"/>
                        </a:solidFill>
                        <a:effectLst/>
                        <a:ea typeface="Calibri" panose="020F0502020204030204" pitchFamily="34" charset="0"/>
                        <a:cs typeface="Times New Roman" panose="02020603050405020304" pitchFamily="18" charset="0"/>
                      </a:rPr>
                      <m:t>,</m:t>
                    </m:r>
                    <m:r>
                      <a:rPr lang="en-US" sz="1600" i="1" kern="100">
                        <a:solidFill>
                          <a:srgbClr val="000000"/>
                        </a:solidFill>
                        <a:effectLst/>
                        <a:ea typeface="Calibri" panose="020F0502020204030204" pitchFamily="34" charset="0"/>
                        <a:cs typeface="Times New Roman" panose="02020603050405020304" pitchFamily="18" charset="0"/>
                      </a:rPr>
                      <m:t>𝑐</m:t>
                    </m:r>
                  </m:oMath>
                </a14:m>
                <a:r>
                  <a:rPr lang="en-US" sz="1600" kern="100">
                    <a:solidFill>
                      <a:srgbClr val="000000"/>
                    </a:solidFill>
                    <a:effectLst/>
                    <a:ea typeface="Calibri" panose="020F0502020204030204" pitchFamily="34" charset="0"/>
                    <a:cs typeface="Times New Roman" panose="02020603050405020304" pitchFamily="18" charset="0"/>
                  </a:rPr>
                  <a:t>, ta có:</a:t>
                </a:r>
                <a:endParaRPr lang="en-US" sz="1600" kern="100">
                  <a:solidFill>
                    <a:srgbClr val="000000"/>
                  </a:solidFill>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400"/>
                  </a:spcAft>
                  <a:buFont typeface="Symbol" panose="05050102010706020507" pitchFamily="18" charset="2"/>
                  <a:buChar char=""/>
                </a:pPr>
                <a:r>
                  <a:rPr lang="en-US" sz="160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en-US" sz="1600" i="1">
                        <a:solidFill>
                          <a:srgbClr val="000000"/>
                        </a:solidFill>
                        <a:effectLst/>
                        <a:ea typeface="Calibri" panose="020F0502020204030204" pitchFamily="34" charset="0"/>
                        <a:cs typeface="Times New Roman" panose="02020603050405020304" pitchFamily="18" charset="0"/>
                      </a:rPr>
                      <m:t>𝑎</m:t>
                    </m:r>
                    <m:r>
                      <a:rPr lang="en-US" sz="1600" i="1">
                        <a:solidFill>
                          <a:srgbClr val="000000"/>
                        </a:solidFill>
                        <a:effectLst/>
                        <a:ea typeface="Calibri" panose="020F0502020204030204" pitchFamily="34" charset="0"/>
                        <a:cs typeface="Times New Roman" panose="02020603050405020304" pitchFamily="18" charset="0"/>
                      </a:rPr>
                      <m:t>&lt;</m:t>
                    </m:r>
                    <m:r>
                      <a:rPr lang="en-US" sz="1600" i="1">
                        <a:solidFill>
                          <a:srgbClr val="000000"/>
                        </a:solidFill>
                        <a:effectLst/>
                        <a:ea typeface="Calibri" panose="020F0502020204030204" pitchFamily="34" charset="0"/>
                        <a:cs typeface="Times New Roman" panose="02020603050405020304" pitchFamily="18" charset="0"/>
                      </a:rPr>
                      <m:t>𝑏</m:t>
                    </m:r>
                  </m:oMath>
                </a14:m>
                <a:r>
                  <a:rPr lang="en-US" sz="1600">
                    <a:solidFill>
                      <a:srgbClr val="000000"/>
                    </a:solidFill>
                    <a:effectLst/>
                    <a:ea typeface="Calibri" panose="020F0502020204030204" pitchFamily="34" charset="0"/>
                    <a:cs typeface="Times New Roman" panose="02020603050405020304" pitchFamily="18" charset="0"/>
                  </a:rPr>
                  <a:t> thì </a:t>
                </a:r>
                <a14:m>
                  <m:oMath xmlns:m="http://schemas.openxmlformats.org/officeDocument/2006/math">
                    <m:r>
                      <a:rPr lang="en-US" sz="1600" i="1">
                        <a:solidFill>
                          <a:srgbClr val="000000"/>
                        </a:solidFill>
                        <a:effectLst/>
                        <a:ea typeface="Calibri" panose="020F0502020204030204" pitchFamily="34" charset="0"/>
                        <a:cs typeface="Times New Roman" panose="02020603050405020304" pitchFamily="18" charset="0"/>
                      </a:rPr>
                      <m:t>𝑎</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𝑐</m:t>
                    </m:r>
                    <m:r>
                      <a:rPr lang="en-US" sz="1600" i="1">
                        <a:solidFill>
                          <a:srgbClr val="000000"/>
                        </a:solidFill>
                        <a:effectLst/>
                        <a:ea typeface="Calibri" panose="020F0502020204030204" pitchFamily="34" charset="0"/>
                        <a:cs typeface="Times New Roman" panose="02020603050405020304" pitchFamily="18" charset="0"/>
                      </a:rPr>
                      <m:t>&lt;</m:t>
                    </m:r>
                    <m:r>
                      <a:rPr lang="en-US" sz="1600" i="1">
                        <a:solidFill>
                          <a:srgbClr val="000000"/>
                        </a:solidFill>
                        <a:effectLst/>
                        <a:ea typeface="Calibri" panose="020F0502020204030204" pitchFamily="34" charset="0"/>
                        <a:cs typeface="Times New Roman" panose="02020603050405020304" pitchFamily="18" charset="0"/>
                      </a:rPr>
                      <m:t>𝑏</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𝑐</m:t>
                    </m:r>
                  </m:oMath>
                </a14:m>
                <a:endParaRPr lang="en-US" sz="1600">
                  <a:solidFill>
                    <a:srgbClr val="000000"/>
                  </a:solidFill>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400"/>
                  </a:spcAft>
                  <a:buFont typeface="Symbol" panose="05050102010706020507" pitchFamily="18" charset="2"/>
                  <a:buChar char=""/>
                </a:pPr>
                <a:r>
                  <a:rPr lang="en-US" sz="160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en-US" sz="1600" i="1">
                        <a:solidFill>
                          <a:srgbClr val="000000"/>
                        </a:solidFill>
                        <a:effectLst/>
                        <a:ea typeface="Calibri" panose="020F0502020204030204" pitchFamily="34" charset="0"/>
                        <a:cs typeface="Times New Roman" panose="02020603050405020304" pitchFamily="18" charset="0"/>
                      </a:rPr>
                      <m:t>𝑎</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𝑏</m:t>
                    </m:r>
                  </m:oMath>
                </a14:m>
                <a:r>
                  <a:rPr lang="en-US" sz="1600">
                    <a:solidFill>
                      <a:srgbClr val="000000"/>
                    </a:solidFill>
                    <a:effectLst/>
                    <a:ea typeface="Calibri" panose="020F0502020204030204" pitchFamily="34" charset="0"/>
                    <a:cs typeface="Times New Roman" panose="02020603050405020304" pitchFamily="18" charset="0"/>
                  </a:rPr>
                  <a:t> thì </a:t>
                </a:r>
                <a14:m>
                  <m:oMath xmlns:m="http://schemas.openxmlformats.org/officeDocument/2006/math">
                    <m:r>
                      <a:rPr lang="en-US" sz="1600" i="1">
                        <a:solidFill>
                          <a:srgbClr val="000000"/>
                        </a:solidFill>
                        <a:effectLst/>
                        <a:ea typeface="Calibri" panose="020F0502020204030204" pitchFamily="34" charset="0"/>
                        <a:cs typeface="Times New Roman" panose="02020603050405020304" pitchFamily="18" charset="0"/>
                      </a:rPr>
                      <m:t>𝑎</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𝑐</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𝑏</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𝑐</m:t>
                    </m:r>
                  </m:oMath>
                </a14:m>
                <a:endParaRPr lang="en-US" sz="1600">
                  <a:solidFill>
                    <a:srgbClr val="000000"/>
                  </a:solidFill>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US" sz="1600" b="1" u="sng" kern="100" smtClean="0">
                    <a:solidFill>
                      <a:srgbClr val="000000"/>
                    </a:solidFill>
                    <a:effectLst/>
                    <a:ea typeface="Calibri" panose="020F0502020204030204" pitchFamily="34" charset="0"/>
                    <a:cs typeface="Times New Roman" panose="02020603050405020304" pitchFamily="18" charset="0"/>
                  </a:rPr>
                  <a:t>Chú </a:t>
                </a:r>
                <a:r>
                  <a:rPr lang="en-US" sz="1600" b="1" u="sng" kern="100">
                    <a:solidFill>
                      <a:srgbClr val="000000"/>
                    </a:solidFill>
                    <a:effectLst/>
                    <a:ea typeface="Calibri" panose="020F0502020204030204" pitchFamily="34" charset="0"/>
                    <a:cs typeface="Times New Roman" panose="02020603050405020304" pitchFamily="18" charset="0"/>
                  </a:rPr>
                  <a:t>ý:</a:t>
                </a:r>
                <a:endParaRPr lang="en-US" sz="1600" kern="100">
                  <a:solidFill>
                    <a:srgbClr val="000000"/>
                  </a:solidFill>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US" sz="1600" kern="100">
                    <a:solidFill>
                      <a:srgbClr val="000000"/>
                    </a:solidFill>
                    <a:effectLst/>
                    <a:ea typeface="Calibri" panose="020F0502020204030204" pitchFamily="34" charset="0"/>
                    <a:cs typeface="Times New Roman" panose="02020603050405020304" pitchFamily="18" charset="0"/>
                  </a:rPr>
                  <a:t>Khi cộng cùng một số vào hai vế của một bất đẳng thức ta được bất đẳng thức mới cùng chiều với bất đẳng thức đã cho.</a:t>
                </a:r>
                <a:endParaRPr lang="en-US" sz="1600" kern="100">
                  <a:solidFill>
                    <a:srgbClr val="000000"/>
                  </a:solidFill>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25EC2026-C7AA-EDA5-82ED-137001C49149}"/>
                  </a:ext>
                </a:extLst>
              </p:cNvPr>
              <p:cNvSpPr txBox="1">
                <a:spLocks noRot="1" noChangeAspect="1" noMove="1" noResize="1" noEditPoints="1" noAdjustHandles="1" noChangeArrowheads="1" noChangeShapeType="1" noTextEdit="1"/>
              </p:cNvSpPr>
              <p:nvPr/>
            </p:nvSpPr>
            <p:spPr>
              <a:xfrm>
                <a:off x="622091" y="1613730"/>
                <a:ext cx="7922301" cy="26730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5299022" y="2077304"/>
                <a:ext cx="3245370" cy="887935"/>
              </a:xfrm>
              <a:prstGeom prst="rect">
                <a:avLst/>
              </a:prstGeom>
            </p:spPr>
            <p:txBody>
              <a:bodyPr wrap="square">
                <a:spAutoFit/>
              </a:bodyPr>
              <a:lstStyle/>
              <a:p>
                <a:pPr marL="342900" lvl="0" indent="-342900" algn="just">
                  <a:lnSpc>
                    <a:spcPct val="150000"/>
                  </a:lnSpc>
                  <a:spcBef>
                    <a:spcPts val="400"/>
                  </a:spcBef>
                  <a:spcAft>
                    <a:spcPts val="400"/>
                  </a:spcAft>
                  <a:buFont typeface="Symbol" panose="05050102010706020507" pitchFamily="18" charset="2"/>
                  <a:buChar char=""/>
                </a:pPr>
                <a:r>
                  <a:rPr lang="en-US" sz="1600">
                    <a:ea typeface="Calibri" panose="020F0502020204030204" pitchFamily="34" charset="0"/>
                    <a:cs typeface="Times New Roman" panose="02020603050405020304" pitchFamily="18" charset="0"/>
                  </a:rPr>
                  <a:t>Nếu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𝑎</m:t>
                    </m:r>
                    <m:r>
                      <a:rPr lang="en-US" sz="1600" i="1">
                        <a:latin typeface="Cambria Math" panose="02040503050406030204" pitchFamily="18" charset="0"/>
                        <a:ea typeface="Calibri" panose="020F0502020204030204" pitchFamily="34" charset="0"/>
                        <a:cs typeface="Times New Roman" panose="02020603050405020304" pitchFamily="18" charset="0"/>
                      </a:rPr>
                      <m:t>&gt;</m:t>
                    </m:r>
                    <m:r>
                      <a:rPr lang="en-US" sz="1600" i="1">
                        <a:latin typeface="Cambria Math" panose="02040503050406030204" pitchFamily="18" charset="0"/>
                        <a:ea typeface="Calibri" panose="020F0502020204030204" pitchFamily="34" charset="0"/>
                        <a:cs typeface="Times New Roman" panose="02020603050405020304" pitchFamily="18" charset="0"/>
                      </a:rPr>
                      <m:t>𝑏</m:t>
                    </m:r>
                  </m:oMath>
                </a14:m>
                <a:r>
                  <a:rPr lang="en-US" sz="1600">
                    <a:ea typeface="Calibri" panose="020F0502020204030204" pitchFamily="34" charset="0"/>
                    <a:cs typeface="Times New Roman" panose="02020603050405020304" pitchFamily="18" charset="0"/>
                  </a:rPr>
                  <a:t> thì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𝑎</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𝑐</m:t>
                    </m:r>
                    <m:r>
                      <a:rPr lang="en-US" sz="1600" i="1">
                        <a:latin typeface="Cambria Math" panose="02040503050406030204" pitchFamily="18" charset="0"/>
                        <a:ea typeface="Calibri" panose="020F0502020204030204" pitchFamily="34" charset="0"/>
                        <a:cs typeface="Times New Roman" panose="02020603050405020304" pitchFamily="18" charset="0"/>
                      </a:rPr>
                      <m:t>&gt;</m:t>
                    </m:r>
                    <m:r>
                      <a:rPr lang="en-US" sz="1600" i="1">
                        <a:latin typeface="Cambria Math" panose="02040503050406030204" pitchFamily="18" charset="0"/>
                        <a:ea typeface="Calibri" panose="020F0502020204030204" pitchFamily="34" charset="0"/>
                        <a:cs typeface="Times New Roman" panose="02020603050405020304" pitchFamily="18" charset="0"/>
                      </a:rPr>
                      <m:t>𝑏</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𝑐</m:t>
                    </m:r>
                  </m:oMath>
                </a14:m>
                <a:endParaRPr lang="en-US" sz="1600">
                  <a:ea typeface="Calibri" panose="020F0502020204030204" pitchFamily="34" charset="0"/>
                  <a:cs typeface="Times New Roman" panose="02020603050405020304" pitchFamily="18" charset="0"/>
                </a:endParaRPr>
              </a:p>
              <a:p>
                <a:pPr marL="342900" lvl="0" indent="-342900">
                  <a:lnSpc>
                    <a:spcPct val="150000"/>
                  </a:lnSpc>
                  <a:spcBef>
                    <a:spcPts val="400"/>
                  </a:spcBef>
                  <a:spcAft>
                    <a:spcPts val="400"/>
                  </a:spcAft>
                  <a:buFont typeface="Symbol" panose="05050102010706020507" pitchFamily="18" charset="2"/>
                  <a:buChar char=""/>
                </a:pPr>
                <a:r>
                  <a:rPr lang="en-US" sz="1600">
                    <a:ea typeface="Calibri" panose="020F0502020204030204" pitchFamily="34" charset="0"/>
                    <a:cs typeface="Times New Roman" panose="02020603050405020304" pitchFamily="18" charset="0"/>
                  </a:rPr>
                  <a:t>Nếu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𝑎</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𝑏</m:t>
                    </m:r>
                  </m:oMath>
                </a14:m>
                <a:r>
                  <a:rPr lang="en-US" sz="1600">
                    <a:ea typeface="Calibri" panose="020F0502020204030204" pitchFamily="34" charset="0"/>
                    <a:cs typeface="Times New Roman" panose="02020603050405020304" pitchFamily="18" charset="0"/>
                  </a:rPr>
                  <a:t> thì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𝑎</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𝑐</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𝑏</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𝑐</m:t>
                    </m:r>
                  </m:oMath>
                </a14:m>
                <a:endParaRPr lang="en-US" sz="160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5299022" y="2077304"/>
                <a:ext cx="3245370" cy="887935"/>
              </a:xfrm>
              <a:prstGeom prst="rect">
                <a:avLst/>
              </a:prstGeom>
              <a:blipFill>
                <a:blip r:embed="rId4"/>
                <a:stretch>
                  <a:fillRect l="-938" b="-8966"/>
                </a:stretch>
              </a:blipFill>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8264901" y="3103259"/>
            <a:ext cx="407680" cy="355002"/>
          </a:xfrm>
          <a:prstGeom prst="rect">
            <a:avLst/>
          </a:prstGeom>
        </p:spPr>
      </p:pic>
    </p:spTree>
    <p:extLst>
      <p:ext uri="{BB962C8B-B14F-4D97-AF65-F5344CB8AC3E}">
        <p14:creationId xmlns:p14="http://schemas.microsoft.com/office/powerpoint/2010/main" val="11674136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p:cNvSpPr/>
              <p:nvPr/>
            </p:nvSpPr>
            <p:spPr>
              <a:xfrm>
                <a:off x="3495899" y="974880"/>
                <a:ext cx="3747116" cy="421847"/>
              </a:xfrm>
              <a:prstGeom prst="rect">
                <a:avLst/>
              </a:prstGeom>
            </p:spPr>
            <p:txBody>
              <a:bodyPr wrap="none">
                <a:spAutoFit/>
              </a:bodyPr>
              <a:lstStyle/>
              <a:p>
                <a:pPr algn="just">
                  <a:lnSpc>
                    <a:spcPct val="150000"/>
                  </a:lnSpc>
                  <a:spcAft>
                    <a:spcPts val="800"/>
                  </a:spcAft>
                </a:pPr>
                <a14:m>
                  <m:oMath xmlns:m="http://schemas.openxmlformats.org/officeDocument/2006/math">
                    <m:r>
                      <a:rPr lang="en-US" sz="1600" b="0" i="1" kern="100" smtClean="0">
                        <a:solidFill>
                          <a:srgbClr val="C00000"/>
                        </a:solidFill>
                        <a:latin typeface="+mn-lt"/>
                        <a:ea typeface="Cambria Math" panose="02040503050406030204" pitchFamily="18" charset="0"/>
                        <a:cs typeface="Times New Roman" panose="02020603050405020304" pitchFamily="18" charset="0"/>
                      </a:rPr>
                      <m:t>→</m:t>
                    </m:r>
                  </m:oMath>
                </a14:m>
                <a:r>
                  <a:rPr lang="en-US" sz="1600" kern="100" smtClean="0">
                    <a:solidFill>
                      <a:srgbClr val="C00000"/>
                    </a:solidFill>
                    <a:latin typeface="+mn-lt"/>
                    <a:ea typeface="Calibri" panose="020F0502020204030204" pitchFamily="34" charset="0"/>
                    <a:cs typeface="Times New Roman" panose="02020603050405020304" pitchFamily="18" charset="0"/>
                  </a:rPr>
                  <a:t> Sai. </a:t>
                </a:r>
                <a:r>
                  <a:rPr lang="en-US" sz="1600" kern="100" smtClean="0">
                    <a:solidFill>
                      <a:srgbClr val="C00000"/>
                    </a:solidFill>
                    <a:effectLst/>
                    <a:latin typeface="+mn-lt"/>
                    <a:ea typeface="Calibri" panose="020F0502020204030204" pitchFamily="34" charset="0"/>
                  </a:rPr>
                  <a:t>Vì </a:t>
                </a:r>
                <a14:m>
                  <m:oMath xmlns:m="http://schemas.openxmlformats.org/officeDocument/2006/math">
                    <m:r>
                      <a:rPr lang="en-US" sz="1600" b="0" i="1" kern="100">
                        <a:solidFill>
                          <a:srgbClr val="C00000"/>
                        </a:solidFill>
                        <a:effectLst/>
                        <a:latin typeface="+mn-lt"/>
                        <a:ea typeface="Calibri" panose="020F0502020204030204" pitchFamily="34" charset="0"/>
                        <a:cs typeface="Times New Roman" panose="02020603050405020304" pitchFamily="18" charset="0"/>
                      </a:rPr>
                      <m:t>47&lt;50</m:t>
                    </m:r>
                  </m:oMath>
                </a14:m>
                <a:r>
                  <a:rPr lang="en-US" sz="1600" kern="100">
                    <a:solidFill>
                      <a:srgbClr val="C00000"/>
                    </a:solidFill>
                    <a:effectLst/>
                    <a:latin typeface="+mn-lt"/>
                    <a:ea typeface="Calibri" panose="020F0502020204030204" pitchFamily="34" charset="0"/>
                  </a:rPr>
                  <a:t> nên </a:t>
                </a:r>
                <a14:m>
                  <m:oMath xmlns:m="http://schemas.openxmlformats.org/officeDocument/2006/math">
                    <m:r>
                      <a:rPr lang="en-US" sz="1600" b="0" i="1" kern="100">
                        <a:solidFill>
                          <a:srgbClr val="C00000"/>
                        </a:solidFill>
                        <a:effectLst/>
                        <a:latin typeface="+mn-lt"/>
                        <a:ea typeface="Calibri" panose="020F0502020204030204" pitchFamily="34" charset="0"/>
                        <a:cs typeface="Times New Roman" panose="02020603050405020304" pitchFamily="18" charset="0"/>
                      </a:rPr>
                      <m:t>47+</m:t>
                    </m:r>
                    <m:d>
                      <m:dPr>
                        <m:ctrlPr>
                          <a:rPr lang="en-US" sz="1600" i="1">
                            <a:solidFill>
                              <a:srgbClr val="C00000"/>
                            </a:solidFill>
                            <a:effectLst/>
                            <a:latin typeface="+mn-lt"/>
                          </a:rPr>
                        </m:ctrlPr>
                      </m:dPr>
                      <m:e>
                        <m:r>
                          <a:rPr lang="en-US" sz="1600" b="0" i="1" kern="100">
                            <a:solidFill>
                              <a:srgbClr val="C00000"/>
                            </a:solidFill>
                            <a:effectLst/>
                            <a:latin typeface="+mn-lt"/>
                            <a:ea typeface="Calibri" panose="020F0502020204030204" pitchFamily="34" charset="0"/>
                            <a:cs typeface="Times New Roman" panose="02020603050405020304" pitchFamily="18" charset="0"/>
                          </a:rPr>
                          <m:t>−19</m:t>
                        </m:r>
                      </m:e>
                    </m:d>
                    <m:r>
                      <a:rPr lang="en-US" sz="1600" b="0" i="1" kern="100">
                        <a:solidFill>
                          <a:srgbClr val="C00000"/>
                        </a:solidFill>
                        <a:effectLst/>
                        <a:latin typeface="+mn-lt"/>
                        <a:ea typeface="Calibri" panose="020F0502020204030204" pitchFamily="34" charset="0"/>
                        <a:cs typeface="Times New Roman" panose="02020603050405020304" pitchFamily="18" charset="0"/>
                      </a:rPr>
                      <m:t>&lt;50</m:t>
                    </m:r>
                  </m:oMath>
                </a14:m>
                <a:endParaRPr lang="en-US" sz="1600" kern="100">
                  <a:solidFill>
                    <a:srgbClr val="C00000"/>
                  </a:solidFill>
                  <a:latin typeface="+mn-lt"/>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495899" y="974880"/>
                <a:ext cx="3747116" cy="421847"/>
              </a:xfrm>
              <a:prstGeom prst="rect">
                <a:avLst/>
              </a:prstGeom>
              <a:blipFill>
                <a:blip r:embed="rId3"/>
                <a:stretch>
                  <a:fillRect b="-173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67407" y="-55168"/>
                <a:ext cx="5099071" cy="4196020"/>
              </a:xfrm>
              <a:prstGeom prst="rect">
                <a:avLst/>
              </a:prstGeom>
            </p:spPr>
            <p:txBody>
              <a:bodyPr wrap="square">
                <a:spAutoFit/>
              </a:bodyPr>
              <a:lstStyle/>
              <a:p>
                <a:pPr algn="just">
                  <a:lnSpc>
                    <a:spcPct val="300000"/>
                  </a:lnSpc>
                  <a:spcAft>
                    <a:spcPts val="800"/>
                  </a:spcAft>
                </a:pPr>
                <a:r>
                  <a:rPr lang="en-US" sz="1600" b="1" kern="100">
                    <a:latin typeface="+mn-lt"/>
                    <a:ea typeface="Calibri" panose="020F0502020204030204" pitchFamily="34" charset="0"/>
                    <a:cs typeface="Times New Roman" panose="02020603050405020304" pitchFamily="18" charset="0"/>
                  </a:rPr>
                  <a:t>Bài 1. </a:t>
                </a:r>
                <a:r>
                  <a:rPr lang="en-US" sz="1600" kern="100">
                    <a:latin typeface="+mn-lt"/>
                    <a:ea typeface="Calibri" panose="020F0502020204030204" pitchFamily="34" charset="0"/>
                    <a:cs typeface="Times New Roman" panose="02020603050405020304" pitchFamily="18" charset="0"/>
                  </a:rPr>
                  <a:t>Mỗi khẳng định sau đây đúng hay sai? Vì sao?</a:t>
                </a:r>
                <a:endParaRPr lang="en-US" sz="1600" kern="100">
                  <a:effectLst/>
                  <a:latin typeface="+mn-lt"/>
                  <a:ea typeface="Calibri" panose="020F0502020204030204" pitchFamily="34" charset="0"/>
                  <a:cs typeface="Times New Roman" panose="02020603050405020304" pitchFamily="18" charset="0"/>
                </a:endParaRPr>
              </a:p>
              <a:p>
                <a:pPr algn="just">
                  <a:lnSpc>
                    <a:spcPct val="300000"/>
                  </a:lnSpc>
                  <a:spcAft>
                    <a:spcPts val="800"/>
                  </a:spcAft>
                </a:pPr>
                <a:r>
                  <a:rPr lang="en-US" sz="1600" kern="100">
                    <a:latin typeface="+mn-lt"/>
                    <a:ea typeface="Calibri" panose="020F0502020204030204" pitchFamily="34" charset="0"/>
                    <a:cs typeface="Times New Roman" panose="02020603050405020304" pitchFamily="18" charset="0"/>
                  </a:rPr>
                  <a:t>a) </a:t>
                </a:r>
                <a14:m>
                  <m:oMath xmlns:m="http://schemas.openxmlformats.org/officeDocument/2006/math">
                    <m:r>
                      <a:rPr lang="en-US" sz="1600" i="1" kern="100">
                        <a:latin typeface="+mn-lt"/>
                        <a:ea typeface="Calibri" panose="020F0502020204030204" pitchFamily="34" charset="0"/>
                        <a:cs typeface="Times New Roman" panose="02020603050405020304" pitchFamily="18" charset="0"/>
                      </a:rPr>
                      <m:t>47+</m:t>
                    </m:r>
                    <m:d>
                      <m:dPr>
                        <m:ctrlPr>
                          <a:rPr lang="en-US" sz="1600" i="1" kern="100">
                            <a:latin typeface="+mn-lt"/>
                            <a:ea typeface="Calibri" panose="020F0502020204030204" pitchFamily="34" charset="0"/>
                            <a:cs typeface="Times New Roman" panose="02020603050405020304" pitchFamily="18" charset="0"/>
                          </a:rPr>
                        </m:ctrlPr>
                      </m:dPr>
                      <m:e>
                        <m:r>
                          <a:rPr lang="en-US" sz="1600" i="1" kern="100">
                            <a:latin typeface="+mn-lt"/>
                            <a:ea typeface="Calibri" panose="020F0502020204030204" pitchFamily="34" charset="0"/>
                            <a:cs typeface="Times New Roman" panose="02020603050405020304" pitchFamily="18" charset="0"/>
                          </a:rPr>
                          <m:t>−19</m:t>
                        </m:r>
                      </m:e>
                    </m:d>
                    <m:r>
                      <a:rPr lang="en-US" sz="1600" i="1" kern="100">
                        <a:latin typeface="+mn-lt"/>
                        <a:ea typeface="Calibri" panose="020F0502020204030204" pitchFamily="34" charset="0"/>
                        <a:cs typeface="Times New Roman" panose="02020603050405020304" pitchFamily="18" charset="0"/>
                      </a:rPr>
                      <m:t>&gt;50</m:t>
                    </m:r>
                  </m:oMath>
                </a14:m>
                <a:endParaRPr lang="en-US" sz="1600" kern="100">
                  <a:effectLst/>
                  <a:latin typeface="+mn-lt"/>
                  <a:ea typeface="Calibri" panose="020F0502020204030204" pitchFamily="34" charset="0"/>
                  <a:cs typeface="Times New Roman" panose="02020603050405020304" pitchFamily="18" charset="0"/>
                </a:endParaRPr>
              </a:p>
              <a:p>
                <a:pPr algn="just">
                  <a:lnSpc>
                    <a:spcPct val="300000"/>
                  </a:lnSpc>
                  <a:spcAft>
                    <a:spcPts val="800"/>
                  </a:spcAft>
                </a:pPr>
                <a:r>
                  <a:rPr lang="en-US" sz="1600" kern="100">
                    <a:latin typeface="+mn-lt"/>
                    <a:ea typeface="Calibri" panose="020F0502020204030204" pitchFamily="34" charset="0"/>
                    <a:cs typeface="Times New Roman" panose="02020603050405020304" pitchFamily="18" charset="0"/>
                  </a:rPr>
                  <a:t>b) </a:t>
                </a:r>
                <a14:m>
                  <m:oMath xmlns:m="http://schemas.openxmlformats.org/officeDocument/2006/math">
                    <m:r>
                      <a:rPr lang="en-US" sz="1600" i="1" kern="100">
                        <a:latin typeface="+mn-lt"/>
                        <a:ea typeface="Calibri" panose="020F0502020204030204" pitchFamily="34" charset="0"/>
                        <a:cs typeface="Times New Roman" panose="02020603050405020304" pitchFamily="18" charset="0"/>
                      </a:rPr>
                      <m:t>1 962+ 12&gt;1 963 + 12</m:t>
                    </m:r>
                  </m:oMath>
                </a14:m>
                <a:endParaRPr lang="en-US" sz="1600" kern="100">
                  <a:effectLst/>
                  <a:latin typeface="+mn-lt"/>
                  <a:ea typeface="Calibri" panose="020F0502020204030204" pitchFamily="34" charset="0"/>
                  <a:cs typeface="Times New Roman" panose="02020603050405020304" pitchFamily="18" charset="0"/>
                </a:endParaRPr>
              </a:p>
              <a:p>
                <a:pPr algn="just">
                  <a:lnSpc>
                    <a:spcPct val="300000"/>
                  </a:lnSpc>
                  <a:spcAft>
                    <a:spcPts val="800"/>
                  </a:spcAft>
                </a:pPr>
                <a:r>
                  <a:rPr lang="en-US" sz="1600" kern="100">
                    <a:latin typeface="+mn-lt"/>
                    <a:ea typeface="Calibri" panose="020F0502020204030204" pitchFamily="34" charset="0"/>
                    <a:cs typeface="Times New Roman" panose="02020603050405020304" pitchFamily="18" charset="0"/>
                  </a:rPr>
                  <a:t>c) </a:t>
                </a:r>
                <a14:m>
                  <m:oMath xmlns:m="http://schemas.openxmlformats.org/officeDocument/2006/math">
                    <m:d>
                      <m:dPr>
                        <m:ctrlPr>
                          <a:rPr lang="en-US" sz="1600" i="1" kern="100">
                            <a:latin typeface="+mn-lt"/>
                            <a:ea typeface="Calibri" panose="020F0502020204030204" pitchFamily="34" charset="0"/>
                            <a:cs typeface="Times New Roman" panose="02020603050405020304" pitchFamily="18" charset="0"/>
                          </a:rPr>
                        </m:ctrlPr>
                      </m:dPr>
                      <m:e>
                        <m:r>
                          <a:rPr lang="en-US" sz="1600" i="1" kern="100">
                            <a:latin typeface="+mn-lt"/>
                            <a:ea typeface="Calibri" panose="020F0502020204030204" pitchFamily="34" charset="0"/>
                            <a:cs typeface="Times New Roman" panose="02020603050405020304" pitchFamily="18" charset="0"/>
                          </a:rPr>
                          <m:t>−7</m:t>
                        </m:r>
                      </m:e>
                    </m:d>
                    <m:r>
                      <a:rPr lang="en-US" sz="1600" i="1" kern="100">
                        <a:latin typeface="+mn-lt"/>
                        <a:ea typeface="Calibri" panose="020F0502020204030204" pitchFamily="34" charset="0"/>
                        <a:cs typeface="Times New Roman" panose="02020603050405020304" pitchFamily="18" charset="0"/>
                      </a:rPr>
                      <m:t>+2 023&lt;</m:t>
                    </m:r>
                    <m:d>
                      <m:dPr>
                        <m:ctrlPr>
                          <a:rPr lang="en-US" sz="1600" i="1" kern="100">
                            <a:latin typeface="+mn-lt"/>
                            <a:ea typeface="Calibri" panose="020F0502020204030204" pitchFamily="34" charset="0"/>
                            <a:cs typeface="Times New Roman" panose="02020603050405020304" pitchFamily="18" charset="0"/>
                          </a:rPr>
                        </m:ctrlPr>
                      </m:dPr>
                      <m:e>
                        <m:r>
                          <a:rPr lang="en-US" sz="1600" i="1" kern="100">
                            <a:latin typeface="+mn-lt"/>
                            <a:ea typeface="Calibri" panose="020F0502020204030204" pitchFamily="34" charset="0"/>
                            <a:cs typeface="Times New Roman" panose="02020603050405020304" pitchFamily="18" charset="0"/>
                          </a:rPr>
                          <m:t>−1</m:t>
                        </m:r>
                      </m:e>
                    </m:d>
                    <m:r>
                      <a:rPr lang="en-US" sz="1600" i="1" kern="100">
                        <a:latin typeface="+mn-lt"/>
                        <a:ea typeface="Calibri" panose="020F0502020204030204" pitchFamily="34" charset="0"/>
                        <a:cs typeface="Times New Roman" panose="02020603050405020304" pitchFamily="18" charset="0"/>
                      </a:rPr>
                      <m:t>+2 023</m:t>
                    </m:r>
                  </m:oMath>
                </a14:m>
                <a:endParaRPr lang="en-US" sz="1600" kern="100">
                  <a:effectLst/>
                  <a:latin typeface="+mn-lt"/>
                  <a:ea typeface="Calibri" panose="020F0502020204030204" pitchFamily="34" charset="0"/>
                  <a:cs typeface="Times New Roman" panose="02020603050405020304" pitchFamily="18" charset="0"/>
                </a:endParaRPr>
              </a:p>
              <a:p>
                <a:pPr algn="just">
                  <a:lnSpc>
                    <a:spcPct val="300000"/>
                  </a:lnSpc>
                  <a:spcAft>
                    <a:spcPts val="800"/>
                  </a:spcAft>
                </a:pPr>
                <a:r>
                  <a:rPr lang="en-US" sz="1600" kern="100">
                    <a:latin typeface="+mn-lt"/>
                    <a:ea typeface="Calibri" panose="020F0502020204030204" pitchFamily="34" charset="0"/>
                    <a:cs typeface="Times New Roman" panose="02020603050405020304" pitchFamily="18" charset="0"/>
                  </a:rPr>
                  <a:t>d) </a:t>
                </a:r>
                <a14:m>
                  <m:oMath xmlns:m="http://schemas.openxmlformats.org/officeDocument/2006/math">
                    <m:d>
                      <m:dPr>
                        <m:ctrlPr>
                          <a:rPr lang="en-US" sz="1600" i="1" kern="100">
                            <a:latin typeface="+mn-lt"/>
                            <a:ea typeface="Calibri" panose="020F0502020204030204" pitchFamily="34" charset="0"/>
                            <a:cs typeface="Times New Roman" panose="02020603050405020304" pitchFamily="18" charset="0"/>
                          </a:rPr>
                        </m:ctrlPr>
                      </m:dPr>
                      <m:e>
                        <m:r>
                          <a:rPr lang="en-US" sz="1600" i="1" kern="100">
                            <a:latin typeface="+mn-lt"/>
                            <a:ea typeface="Calibri" panose="020F0502020204030204" pitchFamily="34" charset="0"/>
                            <a:cs typeface="Times New Roman" panose="02020603050405020304" pitchFamily="18" charset="0"/>
                          </a:rPr>
                          <m:t>−8</m:t>
                        </m:r>
                      </m:e>
                    </m:d>
                    <m:r>
                      <a:rPr lang="en-US" sz="1600" i="1" kern="100">
                        <a:latin typeface="+mn-lt"/>
                        <a:ea typeface="Calibri" panose="020F0502020204030204" pitchFamily="34" charset="0"/>
                        <a:cs typeface="Times New Roman" panose="02020603050405020304" pitchFamily="18" charset="0"/>
                      </a:rPr>
                      <m:t>+1 997&gt;</m:t>
                    </m:r>
                    <m:d>
                      <m:dPr>
                        <m:ctrlPr>
                          <a:rPr lang="en-US" sz="1600" i="1" kern="100">
                            <a:latin typeface="+mn-lt"/>
                            <a:ea typeface="Calibri" panose="020F0502020204030204" pitchFamily="34" charset="0"/>
                            <a:cs typeface="Times New Roman" panose="02020603050405020304" pitchFamily="18" charset="0"/>
                          </a:rPr>
                        </m:ctrlPr>
                      </m:dPr>
                      <m:e>
                        <m:r>
                          <a:rPr lang="en-US" sz="1600" i="1" kern="100">
                            <a:latin typeface="+mn-lt"/>
                            <a:ea typeface="Calibri" panose="020F0502020204030204" pitchFamily="34" charset="0"/>
                            <a:cs typeface="Times New Roman" panose="02020603050405020304" pitchFamily="18" charset="0"/>
                          </a:rPr>
                          <m:t>−7</m:t>
                        </m:r>
                      </m:e>
                    </m:d>
                    <m:r>
                      <a:rPr lang="en-US" sz="1600" i="1" kern="100">
                        <a:latin typeface="+mn-lt"/>
                        <a:ea typeface="Calibri" panose="020F0502020204030204" pitchFamily="34" charset="0"/>
                        <a:cs typeface="Times New Roman" panose="02020603050405020304" pitchFamily="18" charset="0"/>
                      </a:rPr>
                      <m:t>+1 997</m:t>
                    </m:r>
                  </m:oMath>
                </a14:m>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267407" y="-55168"/>
                <a:ext cx="5099071" cy="4196020"/>
              </a:xfrm>
              <a:prstGeom prst="rect">
                <a:avLst/>
              </a:prstGeom>
              <a:blipFill>
                <a:blip r:embed="rId4"/>
                <a:stretch>
                  <a:fillRect l="-7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3495899" y="1930201"/>
                <a:ext cx="5149167" cy="338554"/>
              </a:xfrm>
              <a:prstGeom prst="rect">
                <a:avLst/>
              </a:prstGeom>
            </p:spPr>
            <p:txBody>
              <a:bodyPr wrap="none">
                <a:spAutoFit/>
              </a:bodyPr>
              <a:lstStyle/>
              <a:p>
                <a:pPr algn="just">
                  <a:spcAft>
                    <a:spcPts val="800"/>
                  </a:spcAft>
                </a:pPr>
                <a14:m>
                  <m:oMath xmlns:m="http://schemas.openxmlformats.org/officeDocument/2006/math">
                    <m:r>
                      <a:rPr lang="en-US" sz="1600" b="0" i="1" kern="100" smtClean="0">
                        <a:solidFill>
                          <a:srgbClr val="C00000"/>
                        </a:solidFill>
                        <a:latin typeface="+mn-lt"/>
                        <a:ea typeface="Cambria Math" panose="02040503050406030204" pitchFamily="18" charset="0"/>
                        <a:cs typeface="Times New Roman" panose="02020603050405020304" pitchFamily="18" charset="0"/>
                      </a:rPr>
                      <m:t>→</m:t>
                    </m:r>
                  </m:oMath>
                </a14:m>
                <a:r>
                  <a:rPr lang="en-US" sz="1600" kern="100" smtClean="0">
                    <a:solidFill>
                      <a:srgbClr val="C00000"/>
                    </a:solidFill>
                    <a:latin typeface="+mn-lt"/>
                    <a:ea typeface="Calibri" panose="020F0502020204030204" pitchFamily="34" charset="0"/>
                    <a:cs typeface="Times New Roman" panose="02020603050405020304" pitchFamily="18" charset="0"/>
                  </a:rPr>
                  <a:t> Sai. </a:t>
                </a:r>
                <a:r>
                  <a:rPr lang="en-US" sz="1600" kern="100" smtClean="0">
                    <a:solidFill>
                      <a:srgbClr val="C00000"/>
                    </a:solidFill>
                    <a:effectLst/>
                    <a:latin typeface="+mn-lt"/>
                    <a:ea typeface="Calibri" panose="020F0502020204030204" pitchFamily="34" charset="0"/>
                  </a:rPr>
                  <a:t>Vì </a:t>
                </a:r>
                <a14:m>
                  <m:oMath xmlns:m="http://schemas.openxmlformats.org/officeDocument/2006/math">
                    <m:r>
                      <a:rPr lang="en-US" sz="1600" b="0" i="1" kern="1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1 962</m:t>
                    </m:r>
                    <m:r>
                      <a:rPr lang="en-US" sz="1600" b="0" i="1" kern="100">
                        <a:solidFill>
                          <a:srgbClr val="C00000"/>
                        </a:solidFill>
                        <a:effectLst/>
                        <a:latin typeface="+mn-lt"/>
                        <a:ea typeface="Calibri" panose="020F0502020204030204" pitchFamily="34" charset="0"/>
                        <a:cs typeface="Times New Roman" panose="02020603050405020304" pitchFamily="18" charset="0"/>
                      </a:rPr>
                      <m:t>&lt;</m:t>
                    </m:r>
                    <m:r>
                      <a:rPr lang="en-US" sz="1600" b="0" i="1" kern="1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1 963</m:t>
                    </m:r>
                  </m:oMath>
                </a14:m>
                <a:r>
                  <a:rPr lang="en-US" sz="1600" kern="100">
                    <a:solidFill>
                      <a:srgbClr val="C00000"/>
                    </a:solidFill>
                    <a:effectLst/>
                    <a:latin typeface="+mn-lt"/>
                    <a:ea typeface="Calibri" panose="020F0502020204030204" pitchFamily="34" charset="0"/>
                  </a:rPr>
                  <a:t> nên</a:t>
                </a:r>
                <a:r>
                  <a:rPr lang="en-US" sz="1600" kern="100" smtClean="0">
                    <a:solidFill>
                      <a:srgbClr val="C00000"/>
                    </a:solidFill>
                    <a:effectLst/>
                    <a:latin typeface="+mn-lt"/>
                    <a:ea typeface="Calibri" panose="020F0502020204030204" pitchFamily="34" charset="0"/>
                  </a:rPr>
                  <a:t> </a:t>
                </a:r>
                <a14:m>
                  <m:oMath xmlns:m="http://schemas.openxmlformats.org/officeDocument/2006/math">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1 962+ 12</m:t>
                    </m:r>
                    <m:r>
                      <a:rPr lang="en-US" sz="1600" b="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&lt;</m:t>
                    </m:r>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1 963 + 12</m:t>
                    </m:r>
                  </m:oMath>
                </a14:m>
                <a:endParaRPr lang="en-US" sz="1600" kern="100">
                  <a:solidFill>
                    <a:srgbClr val="C00000"/>
                  </a:solidFill>
                  <a:ea typeface="Calibri" panose="020F0502020204030204" pitchFamily="34" charset="0"/>
                  <a:cs typeface="Times New Roman" panose="02020603050405020304" pitchFamily="18"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3495899" y="1930201"/>
                <a:ext cx="5149167" cy="338554"/>
              </a:xfrm>
              <a:prstGeom prst="rect">
                <a:avLst/>
              </a:prstGeom>
              <a:blipFill>
                <a:blip r:embed="rId5"/>
                <a:stretch>
                  <a:fillRect t="-5455" b="-2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27"/>
              <p:cNvSpPr/>
              <p:nvPr/>
            </p:nvSpPr>
            <p:spPr>
              <a:xfrm>
                <a:off x="3495899" y="2802229"/>
                <a:ext cx="5504969" cy="338554"/>
              </a:xfrm>
              <a:prstGeom prst="rect">
                <a:avLst/>
              </a:prstGeom>
            </p:spPr>
            <p:txBody>
              <a:bodyPr wrap="none">
                <a:spAutoFit/>
              </a:bodyPr>
              <a:lstStyle/>
              <a:p>
                <a:pPr lvl="0" algn="just">
                  <a:spcAft>
                    <a:spcPts val="800"/>
                  </a:spcAft>
                </a:pPr>
                <a14:m>
                  <m:oMath xmlns:m="http://schemas.openxmlformats.org/officeDocument/2006/math">
                    <m:r>
                      <a:rPr lang="en-US" sz="1600" b="0" i="1" kern="100" smtClean="0">
                        <a:solidFill>
                          <a:srgbClr val="C00000"/>
                        </a:solidFill>
                        <a:latin typeface="+mn-lt"/>
                        <a:ea typeface="Cambria Math" panose="02040503050406030204" pitchFamily="18" charset="0"/>
                        <a:cs typeface="Times New Roman" panose="02020603050405020304" pitchFamily="18" charset="0"/>
                      </a:rPr>
                      <m:t>→</m:t>
                    </m:r>
                  </m:oMath>
                </a14:m>
                <a:r>
                  <a:rPr lang="en-US" sz="1600" kern="100" smtClean="0">
                    <a:solidFill>
                      <a:srgbClr val="C00000"/>
                    </a:solidFill>
                    <a:latin typeface="+mn-lt"/>
                    <a:ea typeface="Calibri" panose="020F0502020204030204" pitchFamily="34" charset="0"/>
                    <a:cs typeface="Times New Roman" panose="02020603050405020304" pitchFamily="18" charset="0"/>
                  </a:rPr>
                  <a:t> Đúng. </a:t>
                </a:r>
                <a:r>
                  <a:rPr lang="en-US" sz="1600" kern="100" smtClean="0">
                    <a:solidFill>
                      <a:srgbClr val="C00000"/>
                    </a:solidFill>
                    <a:effectLst/>
                    <a:latin typeface="+mn-lt"/>
                    <a:ea typeface="Calibri" panose="020F0502020204030204" pitchFamily="34" charset="0"/>
                  </a:rPr>
                  <a:t>Vì </a:t>
                </a:r>
                <a14:m>
                  <m:oMath xmlns:m="http://schemas.openxmlformats.org/officeDocument/2006/math">
                    <m:d>
                      <m:dPr>
                        <m:ctrlPr>
                          <a:rPr lang="en-US" sz="1600" i="1">
                            <a:solidFill>
                              <a:srgbClr val="C00000"/>
                            </a:solidFill>
                            <a:latin typeface="Cambria Math" panose="02040503050406030204" pitchFamily="18" charset="0"/>
                          </a:rPr>
                        </m:ctrlPr>
                      </m:dPr>
                      <m:e>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7</m:t>
                        </m:r>
                      </m:e>
                    </m:d>
                    <m:r>
                      <a:rPr lang="en-US" sz="1600" b="0" i="1" kern="100">
                        <a:solidFill>
                          <a:srgbClr val="C00000"/>
                        </a:solidFill>
                        <a:effectLst/>
                        <a:latin typeface="+mn-lt"/>
                        <a:ea typeface="Calibri" panose="020F0502020204030204" pitchFamily="34" charset="0"/>
                        <a:cs typeface="Times New Roman" panose="02020603050405020304" pitchFamily="18" charset="0"/>
                      </a:rPr>
                      <m:t>&lt;</m:t>
                    </m:r>
                    <m:d>
                      <m:dPr>
                        <m:ctrlPr>
                          <a:rPr lang="en-US" sz="1600" i="1">
                            <a:solidFill>
                              <a:srgbClr val="C00000"/>
                            </a:solidFill>
                            <a:latin typeface="Cambria Math" panose="02040503050406030204" pitchFamily="18" charset="0"/>
                          </a:rPr>
                        </m:ctrlPr>
                      </m:dPr>
                      <m:e>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oMath>
                </a14:m>
                <a:r>
                  <a:rPr lang="en-US" sz="1600" kern="100" smtClean="0">
                    <a:solidFill>
                      <a:srgbClr val="C00000"/>
                    </a:solidFill>
                    <a:effectLst/>
                    <a:latin typeface="+mn-lt"/>
                    <a:ea typeface="Calibri" panose="020F0502020204030204" pitchFamily="34" charset="0"/>
                  </a:rPr>
                  <a:t> nên </a:t>
                </a:r>
                <a14:m>
                  <m:oMath xmlns:m="http://schemas.openxmlformats.org/officeDocument/2006/math">
                    <m:d>
                      <m:dPr>
                        <m:ctrlP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−7</m:t>
                        </m:r>
                      </m:e>
                    </m:d>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+2 023&lt;</m:t>
                    </m:r>
                    <m:d>
                      <m:dPr>
                        <m:ctrlP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+2 023</m:t>
                    </m:r>
                  </m:oMath>
                </a14:m>
                <a:endParaRPr lang="en-US" sz="1600" kern="100">
                  <a:solidFill>
                    <a:srgbClr val="C00000"/>
                  </a:solidFill>
                  <a:ea typeface="Calibri" panose="020F050202020403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3495899" y="2802229"/>
                <a:ext cx="5504969" cy="338554"/>
              </a:xfrm>
              <a:prstGeom prst="rect">
                <a:avLst/>
              </a:prstGeom>
              <a:blipFill>
                <a:blip r:embed="rId6"/>
                <a:stretch>
                  <a:fillRect t="-5455" b="-2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p:cNvSpPr/>
              <p:nvPr/>
            </p:nvSpPr>
            <p:spPr>
              <a:xfrm>
                <a:off x="3495899" y="3636782"/>
                <a:ext cx="5311006" cy="338554"/>
              </a:xfrm>
              <a:prstGeom prst="rect">
                <a:avLst/>
              </a:prstGeom>
            </p:spPr>
            <p:txBody>
              <a:bodyPr wrap="none">
                <a:spAutoFit/>
              </a:bodyPr>
              <a:lstStyle/>
              <a:p>
                <a:pPr lvl="0">
                  <a:spcAft>
                    <a:spcPts val="800"/>
                  </a:spcAft>
                </a:pPr>
                <a14:m>
                  <m:oMath xmlns:m="http://schemas.openxmlformats.org/officeDocument/2006/math">
                    <m:r>
                      <a:rPr lang="en-US" sz="1600" b="0" i="1" kern="100" smtClean="0">
                        <a:solidFill>
                          <a:srgbClr val="C00000"/>
                        </a:solidFill>
                        <a:latin typeface="+mn-lt"/>
                        <a:ea typeface="Cambria Math" panose="02040503050406030204" pitchFamily="18" charset="0"/>
                        <a:cs typeface="Times New Roman" panose="02020603050405020304" pitchFamily="18" charset="0"/>
                      </a:rPr>
                      <m:t>→</m:t>
                    </m:r>
                  </m:oMath>
                </a14:m>
                <a:r>
                  <a:rPr lang="en-US" sz="1600" kern="100" smtClean="0">
                    <a:solidFill>
                      <a:srgbClr val="C00000"/>
                    </a:solidFill>
                    <a:latin typeface="+mn-lt"/>
                    <a:ea typeface="Calibri" panose="020F0502020204030204" pitchFamily="34" charset="0"/>
                    <a:cs typeface="Times New Roman" panose="02020603050405020304" pitchFamily="18" charset="0"/>
                  </a:rPr>
                  <a:t> Sai. </a:t>
                </a:r>
                <a:r>
                  <a:rPr lang="en-US" sz="1600" kern="100" smtClean="0">
                    <a:solidFill>
                      <a:srgbClr val="C00000"/>
                    </a:solidFill>
                    <a:effectLst/>
                    <a:latin typeface="+mn-lt"/>
                    <a:ea typeface="Calibri" panose="020F0502020204030204" pitchFamily="34" charset="0"/>
                  </a:rPr>
                  <a:t>Vì </a:t>
                </a:r>
                <a14:m>
                  <m:oMath xmlns:m="http://schemas.openxmlformats.org/officeDocument/2006/math">
                    <m:d>
                      <m:dPr>
                        <m:ctrlPr>
                          <a:rPr lang="en-US" sz="1600" i="1">
                            <a:solidFill>
                              <a:srgbClr val="C00000"/>
                            </a:solidFill>
                            <a:latin typeface="Cambria Math" panose="02040503050406030204" pitchFamily="18" charset="0"/>
                          </a:rPr>
                        </m:ctrlPr>
                      </m:dPr>
                      <m:e>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e>
                    </m:d>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&lt;</m:t>
                    </m:r>
                    <m:d>
                      <m:dPr>
                        <m:ctrlPr>
                          <a:rPr lang="en-US" sz="1600" i="1">
                            <a:solidFill>
                              <a:srgbClr val="C00000"/>
                            </a:solidFill>
                            <a:latin typeface="Cambria Math" panose="02040503050406030204" pitchFamily="18" charset="0"/>
                          </a:rPr>
                        </m:ctrlPr>
                      </m:dPr>
                      <m:e>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7</m:t>
                        </m:r>
                      </m:e>
                    </m:d>
                  </m:oMath>
                </a14:m>
                <a:r>
                  <a:rPr lang="en-US" sz="1600" kern="100">
                    <a:solidFill>
                      <a:srgbClr val="C00000"/>
                    </a:solidFill>
                    <a:ea typeface="Calibri" panose="020F0502020204030204" pitchFamily="34" charset="0"/>
                  </a:rPr>
                  <a:t> nên </a:t>
                </a:r>
                <a14:m>
                  <m:oMath xmlns:m="http://schemas.openxmlformats.org/officeDocument/2006/math">
                    <m:d>
                      <m:dPr>
                        <m:ctrlP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e>
                    </m:d>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1 997</m:t>
                    </m:r>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&lt;</m:t>
                    </m:r>
                    <m:d>
                      <m:dPr>
                        <m:ctrlP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7</m:t>
                        </m:r>
                      </m:e>
                    </m:d>
                    <m:r>
                      <a:rPr lang="en-US" sz="16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b="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1 997</m:t>
                    </m:r>
                  </m:oMath>
                </a14:m>
                <a:endParaRPr lang="en-US" sz="1600" kern="100">
                  <a:solidFill>
                    <a:srgbClr val="C00000"/>
                  </a:solidFill>
                  <a:ea typeface="Calibri" panose="020F0502020204030204" pitchFamily="34" charset="0"/>
                  <a:cs typeface="Times New Roman" panose="02020603050405020304" pitchFamily="18"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3495899" y="3636782"/>
                <a:ext cx="5311006" cy="338554"/>
              </a:xfrm>
              <a:prstGeom prst="rect">
                <a:avLst/>
              </a:prstGeom>
              <a:blipFill>
                <a:blip r:embed="rId7"/>
                <a:stretch>
                  <a:fillRect t="-5455" b="-2363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ctangle 8"/>
              <p:cNvSpPr/>
              <p:nvPr/>
            </p:nvSpPr>
            <p:spPr>
              <a:xfrm>
                <a:off x="471323" y="123201"/>
                <a:ext cx="5284900" cy="461665"/>
              </a:xfrm>
              <a:prstGeom prst="rect">
                <a:avLst/>
              </a:prstGeom>
            </p:spPr>
            <p:txBody>
              <a:bodyPr wrap="square">
                <a:spAutoFit/>
              </a:bodyPr>
              <a:lstStyle/>
              <a:p>
                <a:pPr lvl="0">
                  <a:lnSpc>
                    <a:spcPct val="150000"/>
                  </a:lnSpc>
                  <a:spcAft>
                    <a:spcPts val="800"/>
                  </a:spcAft>
                  <a:defRPr/>
                </a:pPr>
                <a:r>
                  <a:rPr lang="vi-VN" sz="1600" b="1" kern="100">
                    <a:ea typeface="Calibri" panose="020F0502020204030204" pitchFamily="34" charset="0"/>
                    <a:cs typeface="Times New Roman" panose="02020603050405020304" pitchFamily="18" charset="0"/>
                  </a:rPr>
                  <a:t>Bài 2. </a:t>
                </a:r>
                <a:r>
                  <a:rPr lang="vi-VN" sz="1600" kern="100">
                    <a:ea typeface="Calibri" panose="020F0502020204030204" pitchFamily="34" charset="0"/>
                    <a:cs typeface="Times New Roman" panose="02020603050405020304" pitchFamily="18" charset="0"/>
                  </a:rPr>
                  <a:t>So sánh hai số </a:t>
                </a:r>
                <a14:m>
                  <m:oMath xmlns:m="http://schemas.openxmlformats.org/officeDocument/2006/math">
                    <m:r>
                      <a:rPr lang="vi-VN" sz="1600" i="1" kern="100"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kern="100">
                    <a:ea typeface="Calibri" panose="020F0502020204030204" pitchFamily="34" charset="0"/>
                    <a:cs typeface="Times New Roman" panose="02020603050405020304" pitchFamily="18" charset="0"/>
                  </a:rPr>
                  <a:t> và </a:t>
                </a:r>
                <a14:m>
                  <m:oMath xmlns:m="http://schemas.openxmlformats.org/officeDocument/2006/math">
                    <m:r>
                      <a:rPr lang="vi-VN" sz="1600" i="1" kern="100"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kern="100">
                    <a:ea typeface="Calibri" panose="020F0502020204030204" pitchFamily="34" charset="0"/>
                    <a:cs typeface="Times New Roman" panose="02020603050405020304" pitchFamily="18" charset="0"/>
                  </a:rPr>
                  <a:t> trong mỗi trường hợp sau:</a:t>
                </a:r>
                <a:endParaRPr kumimoji="0" lang="en-US" sz="160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p:sp>
            <p:nvSpPr>
              <p:cNvPr id="9" name="Rectangle 8"/>
              <p:cNvSpPr>
                <a:spLocks noRot="1" noChangeAspect="1" noMove="1" noResize="1" noEditPoints="1" noAdjustHandles="1" noChangeArrowheads="1" noChangeShapeType="1" noTextEdit="1"/>
              </p:cNvSpPr>
              <p:nvPr/>
            </p:nvSpPr>
            <p:spPr>
              <a:xfrm>
                <a:off x="471323" y="123201"/>
                <a:ext cx="5284900" cy="461665"/>
              </a:xfrm>
              <a:prstGeom prst="rect">
                <a:avLst/>
              </a:prstGeom>
              <a:blipFill>
                <a:blip r:embed="rId3"/>
                <a:stretch>
                  <a:fillRect l="-577" b="-65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0" name="Table 9"/>
              <p:cNvGraphicFramePr>
                <a:graphicFrameLocks noGrp="1"/>
              </p:cNvGraphicFramePr>
              <p:nvPr>
                <p:extLst>
                  <p:ext uri="{D42A27DB-BD31-4B8C-83A1-F6EECF244321}">
                    <p14:modId xmlns:p14="http://schemas.microsoft.com/office/powerpoint/2010/main" val="3889246559"/>
                  </p:ext>
                </p:extLst>
              </p:nvPr>
            </p:nvGraphicFramePr>
            <p:xfrm>
              <a:off x="368562" y="731062"/>
              <a:ext cx="8406855" cy="243840"/>
            </p:xfrm>
            <a:graphic>
              <a:graphicData uri="http://schemas.openxmlformats.org/drawingml/2006/table">
                <a:tbl>
                  <a:tblPr firstRow="1" firstCol="1" bandRow="1"/>
                  <a:tblGrid>
                    <a:gridCol w="1878639">
                      <a:extLst>
                        <a:ext uri="{9D8B030D-6E8A-4147-A177-3AD203B41FA5}">
                          <a16:colId xmlns:a16="http://schemas.microsoft.com/office/drawing/2014/main" val="3902426164"/>
                        </a:ext>
                      </a:extLst>
                    </a:gridCol>
                    <a:gridCol w="2008682">
                      <a:extLst>
                        <a:ext uri="{9D8B030D-6E8A-4147-A177-3AD203B41FA5}">
                          <a16:colId xmlns:a16="http://schemas.microsoft.com/office/drawing/2014/main" val="385050593"/>
                        </a:ext>
                      </a:extLst>
                    </a:gridCol>
                    <a:gridCol w="2438801">
                      <a:extLst>
                        <a:ext uri="{9D8B030D-6E8A-4147-A177-3AD203B41FA5}">
                          <a16:colId xmlns:a16="http://schemas.microsoft.com/office/drawing/2014/main" val="2813699183"/>
                        </a:ext>
                      </a:extLst>
                    </a:gridCol>
                    <a:gridCol w="2080733">
                      <a:extLst>
                        <a:ext uri="{9D8B030D-6E8A-4147-A177-3AD203B41FA5}">
                          <a16:colId xmlns:a16="http://schemas.microsoft.com/office/drawing/2014/main" val="4222637322"/>
                        </a:ext>
                      </a:extLst>
                    </a:gridCol>
                  </a:tblGrid>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600" b="0" i="0" u="none" strike="noStrike" kern="100" cap="none" spc="0" normalizeH="0" baseline="0" noProof="0" smtClean="0">
                                    <a:ln>
                                      <a:noFill/>
                                    </a:ln>
                                    <a:solidFill>
                                      <a:srgbClr val="000000"/>
                                    </a:solidFill>
                                    <a:effectLst/>
                                    <a:uLnTx/>
                                    <a:uFillTx/>
                                    <a:latin typeface="+mn-lt"/>
                                    <a:cs typeface="Arial"/>
                                    <a:sym typeface="Arial"/>
                                  </a:rPr>
                                  <m:t>a</m:t>
                                </m:r>
                                <m:r>
                                  <m:rPr>
                                    <m:nor/>
                                  </m:rPr>
                                  <a:rPr kumimoji="0" lang="en-US" sz="1600" b="0" i="0" u="none" strike="noStrike" kern="100" cap="none" spc="0" normalizeH="0" baseline="0" noProof="0" smtClean="0">
                                    <a:ln>
                                      <a:noFill/>
                                    </a:ln>
                                    <a:solidFill>
                                      <a:srgbClr val="000000"/>
                                    </a:solidFill>
                                    <a:effectLst/>
                                    <a:uLnTx/>
                                    <a:uFillTx/>
                                    <a:latin typeface="+mn-lt"/>
                                    <a:cs typeface="Arial"/>
                                    <a:sym typeface="Arial"/>
                                  </a:rPr>
                                  <m:t>) </m:t>
                                </m:r>
                                <m:r>
                                  <a:rPr kumimoji="0" lang="en-US" sz="1600" b="0" i="0" u="none" strike="noStrike" kern="100" cap="none" spc="0" normalizeH="0" baseline="0" noProof="0">
                                    <a:ln>
                                      <a:noFill/>
                                    </a:ln>
                                    <a:solidFill>
                                      <a:srgbClr val="000000"/>
                                    </a:solidFill>
                                    <a:effectLst/>
                                    <a:uLnTx/>
                                    <a:uFillTx/>
                                    <a:latin typeface="+mn-lt"/>
                                    <a:sym typeface="Arial"/>
                                  </a:rPr>
                                  <m:t>𝑥</m:t>
                                </m:r>
                                <m:r>
                                  <a:rPr kumimoji="0" lang="en-US" sz="1600" b="0" i="0" u="none" strike="noStrike" kern="100" cap="none" spc="0" normalizeH="0" baseline="0" noProof="0">
                                    <a:ln>
                                      <a:noFill/>
                                    </a:ln>
                                    <a:solidFill>
                                      <a:srgbClr val="000000"/>
                                    </a:solidFill>
                                    <a:effectLst/>
                                    <a:uLnTx/>
                                    <a:uFillTx/>
                                    <a:latin typeface="+mn-lt"/>
                                    <a:sym typeface="Arial"/>
                                  </a:rPr>
                                  <m:t>+5&gt;</m:t>
                                </m:r>
                                <m:r>
                                  <a:rPr kumimoji="0" lang="en-US" sz="1600" b="0" i="0" u="none" strike="noStrike" kern="100" cap="none" spc="0" normalizeH="0" baseline="0" noProof="0">
                                    <a:ln>
                                      <a:noFill/>
                                    </a:ln>
                                    <a:solidFill>
                                      <a:srgbClr val="000000"/>
                                    </a:solidFill>
                                    <a:effectLst/>
                                    <a:uLnTx/>
                                    <a:uFillTx/>
                                    <a:latin typeface="+mn-lt"/>
                                    <a:sym typeface="Arial"/>
                                  </a:rPr>
                                  <m:t>𝑦</m:t>
                                </m:r>
                                <m:r>
                                  <a:rPr kumimoji="0" lang="en-US" sz="1600" b="0" i="0" u="none" strike="noStrike" kern="100" cap="none" spc="0" normalizeH="0" baseline="0" noProof="0">
                                    <a:ln>
                                      <a:noFill/>
                                    </a:ln>
                                    <a:solidFill>
                                      <a:srgbClr val="000000"/>
                                    </a:solidFill>
                                    <a:effectLst/>
                                    <a:uLnTx/>
                                    <a:uFillTx/>
                                    <a:latin typeface="+mn-lt"/>
                                    <a:sym typeface="Arial"/>
                                  </a:rPr>
                                  <m:t>+5</m:t>
                                </m:r>
                              </m:oMath>
                            </m:oMathPara>
                          </a14:m>
                          <a:endParaRPr kumimoji="0" lang="en-US" sz="1600" b="0" i="0"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kern="100" smtClean="0">
                              <a:solidFill>
                                <a:srgbClr val="000000"/>
                              </a:solidFill>
                              <a:effectLst/>
                              <a:latin typeface="+mn-lt"/>
                            </a:rPr>
                            <a:t>b) </a:t>
                          </a:r>
                          <a14:m>
                            <m:oMath xmlns:m="http://schemas.openxmlformats.org/officeDocument/2006/math">
                              <m:r>
                                <a:rPr lang="en-US" sz="1600" kern="100">
                                  <a:solidFill>
                                    <a:srgbClr val="000000"/>
                                  </a:solidFill>
                                  <a:effectLst/>
                                  <a:latin typeface="+mn-lt"/>
                                </a:rPr>
                                <m:t>−13</m:t>
                              </m:r>
                              <m:r>
                                <a:rPr lang="en-US" sz="1600" kern="100">
                                  <a:solidFill>
                                    <a:srgbClr val="000000"/>
                                  </a:solidFill>
                                  <a:effectLst/>
                                  <a:latin typeface="+mn-lt"/>
                                </a:rPr>
                                <m:t>𝑥</m:t>
                              </m:r>
                              <m:r>
                                <a:rPr lang="en-US" sz="1600" kern="100">
                                  <a:solidFill>
                                    <a:srgbClr val="000000"/>
                                  </a:solidFill>
                                  <a:effectLst/>
                                  <a:latin typeface="+mn-lt"/>
                                </a:rPr>
                                <m:t>≤−13</m:t>
                              </m:r>
                              <m:r>
                                <a:rPr lang="en-US" sz="1600" kern="100">
                                  <a:solidFill>
                                    <a:srgbClr val="000000"/>
                                  </a:solidFill>
                                  <a:effectLst/>
                                  <a:latin typeface="+mn-lt"/>
                                </a:rPr>
                                <m:t>𝑦</m:t>
                              </m:r>
                            </m:oMath>
                          </a14:m>
                          <a:endParaRPr lang="en-US" sz="16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kern="100" smtClean="0">
                              <a:solidFill>
                                <a:srgbClr val="000000"/>
                              </a:solidFill>
                              <a:effectLst/>
                              <a:latin typeface="+mn-lt"/>
                            </a:rPr>
                            <a:t>c) </a:t>
                          </a:r>
                          <a14:m>
                            <m:oMath xmlns:m="http://schemas.openxmlformats.org/officeDocument/2006/math">
                              <m:r>
                                <a:rPr lang="en-US" sz="1600" kern="100">
                                  <a:solidFill>
                                    <a:srgbClr val="000000"/>
                                  </a:solidFill>
                                  <a:effectLst/>
                                  <a:latin typeface="+mn-lt"/>
                                </a:rPr>
                                <m:t>7</m:t>
                              </m:r>
                              <m:r>
                                <a:rPr lang="en-US" sz="1600" kern="100">
                                  <a:solidFill>
                                    <a:srgbClr val="000000"/>
                                  </a:solidFill>
                                  <a:effectLst/>
                                  <a:latin typeface="+mn-lt"/>
                                </a:rPr>
                                <m:t>𝑥</m:t>
                              </m:r>
                              <m:r>
                                <a:rPr lang="en-US" sz="1600" kern="100">
                                  <a:solidFill>
                                    <a:srgbClr val="000000"/>
                                  </a:solidFill>
                                  <a:effectLst/>
                                  <a:latin typeface="+mn-lt"/>
                                </a:rPr>
                                <m:t>−10&lt;7</m:t>
                              </m:r>
                              <m:r>
                                <a:rPr lang="en-US" sz="1600" kern="100">
                                  <a:solidFill>
                                    <a:srgbClr val="000000"/>
                                  </a:solidFill>
                                  <a:effectLst/>
                                  <a:latin typeface="+mn-lt"/>
                                </a:rPr>
                                <m:t>𝑦</m:t>
                              </m:r>
                              <m:r>
                                <a:rPr lang="en-US" sz="1600" kern="100">
                                  <a:solidFill>
                                    <a:srgbClr val="000000"/>
                                  </a:solidFill>
                                  <a:effectLst/>
                                  <a:latin typeface="+mn-lt"/>
                                </a:rPr>
                                <m:t>−10</m:t>
                              </m:r>
                            </m:oMath>
                          </a14:m>
                          <a:endParaRPr lang="en-US" sz="16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en-US" sz="1600" kern="100" smtClean="0">
                              <a:solidFill>
                                <a:srgbClr val="000000"/>
                              </a:solidFill>
                              <a:effectLst/>
                              <a:latin typeface="+mn-lt"/>
                            </a:rPr>
                            <a:t>d) </a:t>
                          </a:r>
                          <a14:m>
                            <m:oMath xmlns:m="http://schemas.openxmlformats.org/officeDocument/2006/math">
                              <m:r>
                                <a:rPr lang="en-US" sz="1600" kern="100">
                                  <a:solidFill>
                                    <a:srgbClr val="000000"/>
                                  </a:solidFill>
                                  <a:effectLst/>
                                  <a:latin typeface="+mn-lt"/>
                                </a:rPr>
                                <m:t>−</m:t>
                              </m:r>
                              <m:r>
                                <a:rPr lang="en-US" sz="1600" kern="100">
                                  <a:solidFill>
                                    <a:srgbClr val="000000"/>
                                  </a:solidFill>
                                  <a:effectLst/>
                                  <a:latin typeface="+mn-lt"/>
                                </a:rPr>
                                <m:t>𝑥</m:t>
                              </m:r>
                              <m:r>
                                <a:rPr lang="en-US" sz="1600" kern="100">
                                  <a:solidFill>
                                    <a:srgbClr val="000000"/>
                                  </a:solidFill>
                                  <a:effectLst/>
                                  <a:latin typeface="+mn-lt"/>
                                </a:rPr>
                                <m:t>+3&gt;−</m:t>
                              </m:r>
                              <m:r>
                                <a:rPr lang="en-US" sz="1600" kern="100">
                                  <a:solidFill>
                                    <a:srgbClr val="000000"/>
                                  </a:solidFill>
                                  <a:effectLst/>
                                  <a:latin typeface="+mn-lt"/>
                                </a:rPr>
                                <m:t>𝑦</m:t>
                              </m:r>
                              <m:r>
                                <a:rPr lang="en-US" sz="1600" kern="100">
                                  <a:solidFill>
                                    <a:srgbClr val="000000"/>
                                  </a:solidFill>
                                  <a:effectLst/>
                                  <a:latin typeface="+mn-lt"/>
                                </a:rPr>
                                <m:t>+3</m:t>
                              </m:r>
                            </m:oMath>
                          </a14:m>
                          <a:endParaRPr lang="en-US" sz="16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32971"/>
                      </a:ext>
                    </a:extLst>
                  </a:tr>
                </a:tbl>
              </a:graphicData>
            </a:graphic>
          </p:graphicFrame>
        </mc:Choice>
        <mc:Fallback>
          <p:graphicFrame>
            <p:nvGraphicFramePr>
              <p:cNvPr id="10" name="Table 9"/>
              <p:cNvGraphicFramePr>
                <a:graphicFrameLocks noGrp="1"/>
              </p:cNvGraphicFramePr>
              <p:nvPr>
                <p:extLst>
                  <p:ext uri="{D42A27DB-BD31-4B8C-83A1-F6EECF244321}">
                    <p14:modId xmlns:p14="http://schemas.microsoft.com/office/powerpoint/2010/main" val="3889246559"/>
                  </p:ext>
                </p:extLst>
              </p:nvPr>
            </p:nvGraphicFramePr>
            <p:xfrm>
              <a:off x="368562" y="731062"/>
              <a:ext cx="8406855" cy="243840"/>
            </p:xfrm>
            <a:graphic>
              <a:graphicData uri="http://schemas.openxmlformats.org/drawingml/2006/table">
                <a:tbl>
                  <a:tblPr firstRow="1" firstCol="1" bandRow="1"/>
                  <a:tblGrid>
                    <a:gridCol w="1878639">
                      <a:extLst>
                        <a:ext uri="{9D8B030D-6E8A-4147-A177-3AD203B41FA5}">
                          <a16:colId xmlns:a16="http://schemas.microsoft.com/office/drawing/2014/main" val="3902426164"/>
                        </a:ext>
                      </a:extLst>
                    </a:gridCol>
                    <a:gridCol w="2008682">
                      <a:extLst>
                        <a:ext uri="{9D8B030D-6E8A-4147-A177-3AD203B41FA5}">
                          <a16:colId xmlns:a16="http://schemas.microsoft.com/office/drawing/2014/main" val="385050593"/>
                        </a:ext>
                      </a:extLst>
                    </a:gridCol>
                    <a:gridCol w="2438801">
                      <a:extLst>
                        <a:ext uri="{9D8B030D-6E8A-4147-A177-3AD203B41FA5}">
                          <a16:colId xmlns:a16="http://schemas.microsoft.com/office/drawing/2014/main" val="2813699183"/>
                        </a:ext>
                      </a:extLst>
                    </a:gridCol>
                    <a:gridCol w="2080733">
                      <a:extLst>
                        <a:ext uri="{9D8B030D-6E8A-4147-A177-3AD203B41FA5}">
                          <a16:colId xmlns:a16="http://schemas.microsoft.com/office/drawing/2014/main" val="4222637322"/>
                        </a:ext>
                      </a:extLst>
                    </a:gridCol>
                  </a:tblGrid>
                  <a:tr h="243840">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4390" r="-348052" b="-4878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3333" t="-24390" r="-224848" b="-4878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9500" t="-24390" r="-85500" b="-4878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303509" t="-24390" b="-48780"/>
                          </a:stretch>
                        </a:blipFill>
                      </a:tcPr>
                    </a:tc>
                    <a:extLst>
                      <a:ext uri="{0D108BD9-81ED-4DB2-BD59-A6C34878D82A}">
                        <a16:rowId xmlns:a16="http://schemas.microsoft.com/office/drawing/2014/main" val="42432971"/>
                      </a:ext>
                    </a:extLst>
                  </a:tr>
                </a:tbl>
              </a:graphicData>
            </a:graphic>
          </p:graphicFrame>
        </mc:Fallback>
      </mc:AlternateContent>
      <p:sp>
        <p:nvSpPr>
          <p:cNvPr id="11" name="TextBox 10"/>
          <p:cNvSpPr txBox="1"/>
          <p:nvPr/>
        </p:nvSpPr>
        <p:spPr>
          <a:xfrm>
            <a:off x="4252821" y="1293030"/>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984073" y="1854620"/>
                <a:ext cx="7233621" cy="2632965"/>
              </a:xfrm>
              <a:prstGeom prst="rect">
                <a:avLst/>
              </a:prstGeom>
            </p:spPr>
            <p:txBody>
              <a:bodyPr wrap="square">
                <a:spAutoFit/>
              </a:bodyPr>
              <a:lstStyle/>
              <a:p>
                <a:pPr algn="just">
                  <a:lnSpc>
                    <a:spcPct val="150000"/>
                  </a:lnSpc>
                </a:pPr>
                <a:r>
                  <a:rPr lang="en-US" sz="1600" kern="100" smtClean="0">
                    <a:latin typeface="+mn-lt"/>
                    <a:ea typeface="Calibri" panose="020F0502020204030204" pitchFamily="34" charset="0"/>
                    <a:cs typeface="Times New Roman" panose="02020603050405020304" pitchFamily="18" charset="0"/>
                  </a:rPr>
                  <a:t>a) </a:t>
                </a:r>
                <a:r>
                  <a:rPr lang="en-US" sz="1600" kern="100">
                    <a:effectLst/>
                    <a:latin typeface="+mn-lt"/>
                    <a:ea typeface="Calibri" panose="020F0502020204030204" pitchFamily="34" charset="0"/>
                    <a:cs typeface="Times New Roman" panose="02020603050405020304" pitchFamily="18" charset="0"/>
                  </a:rPr>
                  <a:t>Cộng </a:t>
                </a:r>
                <a14:m>
                  <m:oMath xmlns:m="http://schemas.openxmlformats.org/officeDocument/2006/math">
                    <m:r>
                      <a:rPr lang="en-US" sz="1600" i="1" kern="100" smtClean="0">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1600" kern="100">
                    <a:effectLst/>
                    <a:latin typeface="+mn-lt"/>
                    <a:ea typeface="Calibri" panose="020F0502020204030204" pitchFamily="34" charset="0"/>
                    <a:cs typeface="Times New Roman" panose="02020603050405020304" pitchFamily="18" charset="0"/>
                  </a:rPr>
                  <a:t> vào hai vế của bất đẳng thức </a:t>
                </a:r>
                <a14:m>
                  <m:oMath xmlns:m="http://schemas.openxmlformats.org/officeDocument/2006/math">
                    <m:r>
                      <a:rPr lang="en-US" sz="1600" b="0" i="1" kern="100">
                        <a:effectLst/>
                        <a:latin typeface="+mn-lt"/>
                        <a:ea typeface="Calibri" panose="020F0502020204030204" pitchFamily="34" charset="0"/>
                        <a:cs typeface="Times New Roman" panose="02020603050405020304" pitchFamily="18" charset="0"/>
                      </a:rPr>
                      <m:t>𝑥</m:t>
                    </m:r>
                    <m:r>
                      <a:rPr lang="en-US" sz="1600" b="0" i="1" kern="100">
                        <a:effectLst/>
                        <a:latin typeface="+mn-lt"/>
                        <a:ea typeface="Calibri" panose="020F0502020204030204" pitchFamily="34" charset="0"/>
                        <a:cs typeface="Times New Roman" panose="02020603050405020304" pitchFamily="18" charset="0"/>
                      </a:rPr>
                      <m:t>+5&gt;</m:t>
                    </m:r>
                    <m:r>
                      <a:rPr lang="en-US" sz="1600" b="0" i="1" kern="100">
                        <a:effectLst/>
                        <a:latin typeface="+mn-lt"/>
                        <a:ea typeface="Calibri" panose="020F0502020204030204" pitchFamily="34" charset="0"/>
                        <a:cs typeface="Times New Roman" panose="02020603050405020304" pitchFamily="18" charset="0"/>
                      </a:rPr>
                      <m:t>𝑦</m:t>
                    </m:r>
                    <m:r>
                      <a:rPr lang="en-US" sz="1600" b="0" i="1" kern="100">
                        <a:effectLst/>
                        <a:latin typeface="+mn-lt"/>
                        <a:ea typeface="Calibri" panose="020F0502020204030204" pitchFamily="34" charset="0"/>
                        <a:cs typeface="Times New Roman" panose="02020603050405020304" pitchFamily="18" charset="0"/>
                      </a:rPr>
                      <m:t>+5</m:t>
                    </m:r>
                  </m:oMath>
                </a14:m>
                <a:r>
                  <a:rPr lang="en-US" sz="1600" kern="100">
                    <a:effectLst/>
                    <a:latin typeface="+mn-lt"/>
                    <a:ea typeface="Calibri" panose="020F0502020204030204" pitchFamily="34" charset="0"/>
                    <a:cs typeface="Times New Roman" panose="02020603050405020304" pitchFamily="18" charset="0"/>
                  </a:rPr>
                  <a:t>, ta được:</a:t>
                </a:r>
              </a:p>
              <a:p>
                <a:pPr algn="just">
                  <a:lnSpc>
                    <a:spcPct val="150000"/>
                  </a:lnSpc>
                </a:pPr>
                <a14:m>
                  <m:oMathPara xmlns:m="http://schemas.openxmlformats.org/officeDocument/2006/math">
                    <m:oMathParaPr>
                      <m:jc m:val="centerGroup"/>
                    </m:oMathParaPr>
                    <m:oMath xmlns:m="http://schemas.openxmlformats.org/officeDocument/2006/math">
                      <m:r>
                        <a:rPr lang="en-US" sz="1600" b="0" i="1" kern="100">
                          <a:effectLst/>
                          <a:latin typeface="+mn-lt"/>
                          <a:ea typeface="Calibri" panose="020F0502020204030204" pitchFamily="34" charset="0"/>
                          <a:cs typeface="Times New Roman" panose="02020603050405020304" pitchFamily="18" charset="0"/>
                        </a:rPr>
                        <m:t>𝑥</m:t>
                      </m:r>
                      <m:r>
                        <a:rPr lang="en-US" sz="1600" b="0" i="1" kern="100">
                          <a:effectLst/>
                          <a:latin typeface="+mn-lt"/>
                          <a:ea typeface="Calibri" panose="020F0502020204030204" pitchFamily="34" charset="0"/>
                          <a:cs typeface="Times New Roman" panose="02020603050405020304" pitchFamily="18" charset="0"/>
                        </a:rPr>
                        <m:t>+5−5&gt;</m:t>
                      </m:r>
                      <m:r>
                        <a:rPr lang="en-US" sz="1600" b="0" i="1" kern="100">
                          <a:effectLst/>
                          <a:latin typeface="+mn-lt"/>
                          <a:ea typeface="Calibri" panose="020F0502020204030204" pitchFamily="34" charset="0"/>
                          <a:cs typeface="Times New Roman" panose="02020603050405020304" pitchFamily="18" charset="0"/>
                        </a:rPr>
                        <m:t>𝑦</m:t>
                      </m:r>
                      <m:r>
                        <a:rPr lang="en-US" sz="1600" b="0" i="1" kern="100">
                          <a:effectLst/>
                          <a:latin typeface="+mn-lt"/>
                          <a:ea typeface="Calibri" panose="020F0502020204030204" pitchFamily="34" charset="0"/>
                          <a:cs typeface="Times New Roman" panose="02020603050405020304" pitchFamily="18" charset="0"/>
                        </a:rPr>
                        <m:t>+5−5</m:t>
                      </m:r>
                      <m:r>
                        <a:rPr lang="en-US" sz="1600">
                          <a:latin typeface="Cambria Math" panose="02040503050406030204" pitchFamily="18" charset="0"/>
                        </a:rPr>
                        <m:t>⇔</m:t>
                      </m:r>
                      <m:r>
                        <a:rPr lang="en-US" sz="1600" b="0" i="1" kern="100">
                          <a:effectLst/>
                          <a:latin typeface="+mn-lt"/>
                          <a:ea typeface="Calibri" panose="020F0502020204030204" pitchFamily="34" charset="0"/>
                          <a:cs typeface="Times New Roman" panose="02020603050405020304" pitchFamily="18" charset="0"/>
                        </a:rPr>
                        <m:t>𝑥</m:t>
                      </m:r>
                      <m:r>
                        <a:rPr lang="en-US" sz="1600" b="0" i="1" kern="100">
                          <a:effectLst/>
                          <a:latin typeface="+mn-lt"/>
                          <a:ea typeface="Calibri" panose="020F0502020204030204" pitchFamily="34" charset="0"/>
                          <a:cs typeface="Times New Roman" panose="02020603050405020304" pitchFamily="18" charset="0"/>
                        </a:rPr>
                        <m:t>&gt;</m:t>
                      </m:r>
                      <m:r>
                        <a:rPr lang="en-US" sz="1600" b="0" i="1" kern="100">
                          <a:effectLst/>
                          <a:latin typeface="+mn-lt"/>
                          <a:ea typeface="Calibri" panose="020F0502020204030204" pitchFamily="34" charset="0"/>
                          <a:cs typeface="Times New Roman" panose="02020603050405020304" pitchFamily="18" charset="0"/>
                        </a:rPr>
                        <m:t>𝑦</m:t>
                      </m:r>
                    </m:oMath>
                  </m:oMathPara>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r>
                  <a:rPr lang="en-US" sz="1600" kern="100">
                    <a:effectLst/>
                    <a:latin typeface="+mn-lt"/>
                    <a:ea typeface="Calibri" panose="020F0502020204030204" pitchFamily="34" charset="0"/>
                    <a:cs typeface="Times New Roman" panose="02020603050405020304" pitchFamily="18" charset="0"/>
                  </a:rPr>
                  <a:t>Vậy </a:t>
                </a:r>
                <a14:m>
                  <m:oMath xmlns:m="http://schemas.openxmlformats.org/officeDocument/2006/math">
                    <m:r>
                      <a:rPr lang="en-US" sz="1600" b="0" i="1" kern="100">
                        <a:effectLst/>
                        <a:latin typeface="+mn-lt"/>
                        <a:ea typeface="Calibri" panose="020F0502020204030204" pitchFamily="34" charset="0"/>
                        <a:cs typeface="Times New Roman" panose="02020603050405020304" pitchFamily="18" charset="0"/>
                      </a:rPr>
                      <m:t>𝑥</m:t>
                    </m:r>
                    <m:r>
                      <a:rPr lang="en-US" sz="1600" b="0" i="1" kern="100">
                        <a:effectLst/>
                        <a:latin typeface="+mn-lt"/>
                        <a:ea typeface="Calibri" panose="020F0502020204030204" pitchFamily="34" charset="0"/>
                        <a:cs typeface="Times New Roman" panose="02020603050405020304" pitchFamily="18" charset="0"/>
                      </a:rPr>
                      <m:t>&gt;</m:t>
                    </m:r>
                    <m:r>
                      <a:rPr lang="en-US" sz="1600" b="0" i="1" kern="100">
                        <a:effectLst/>
                        <a:latin typeface="+mn-lt"/>
                        <a:ea typeface="Calibri" panose="020F0502020204030204" pitchFamily="34" charset="0"/>
                        <a:cs typeface="Times New Roman" panose="02020603050405020304" pitchFamily="18" charset="0"/>
                      </a:rPr>
                      <m:t>𝑦</m:t>
                    </m:r>
                  </m:oMath>
                </a14:m>
                <a:r>
                  <a:rPr lang="en-US" sz="1600" kern="100">
                    <a:effectLst/>
                    <a:latin typeface="+mn-lt"/>
                    <a:ea typeface="Calibri" panose="020F0502020204030204" pitchFamily="34" charset="0"/>
                    <a:cs typeface="Times New Roman" panose="02020603050405020304" pitchFamily="18" charset="0"/>
                  </a:rPr>
                  <a:t>.</a:t>
                </a:r>
              </a:p>
              <a:p>
                <a:pPr algn="just">
                  <a:lnSpc>
                    <a:spcPct val="150000"/>
                  </a:lnSpc>
                </a:pPr>
                <a:r>
                  <a:rPr lang="en-US" sz="1600" kern="100">
                    <a:effectLst/>
                    <a:latin typeface="+mn-lt"/>
                    <a:ea typeface="Calibri" panose="020F0502020204030204" pitchFamily="34" charset="0"/>
                    <a:cs typeface="Times New Roman" panose="02020603050405020304" pitchFamily="18" charset="0"/>
                  </a:rPr>
                  <a:t>b) Nhân hai vế của bất đẳng thức </a:t>
                </a:r>
                <a14:m>
                  <m:oMath xmlns:m="http://schemas.openxmlformats.org/officeDocument/2006/math">
                    <m:r>
                      <a:rPr lang="en-US" sz="1600" b="0" i="1" kern="100">
                        <a:effectLst/>
                        <a:latin typeface="+mn-lt"/>
                        <a:ea typeface="Calibri" panose="020F0502020204030204" pitchFamily="34" charset="0"/>
                        <a:cs typeface="Times New Roman" panose="02020603050405020304" pitchFamily="18" charset="0"/>
                      </a:rPr>
                      <m:t>−13</m:t>
                    </m:r>
                    <m:r>
                      <a:rPr lang="en-US" sz="1600" b="0" i="1" kern="100">
                        <a:effectLst/>
                        <a:latin typeface="+mn-lt"/>
                        <a:ea typeface="Calibri" panose="020F0502020204030204" pitchFamily="34" charset="0"/>
                        <a:cs typeface="Times New Roman" panose="02020603050405020304" pitchFamily="18" charset="0"/>
                      </a:rPr>
                      <m:t>𝑥</m:t>
                    </m:r>
                    <m:r>
                      <a:rPr lang="en-US" sz="1600" b="0" i="1" kern="100">
                        <a:effectLst/>
                        <a:latin typeface="+mn-lt"/>
                        <a:ea typeface="Calibri" panose="020F0502020204030204" pitchFamily="34" charset="0"/>
                        <a:cs typeface="Times New Roman" panose="02020603050405020304" pitchFamily="18" charset="0"/>
                      </a:rPr>
                      <m:t>≤−13</m:t>
                    </m:r>
                    <m:r>
                      <a:rPr lang="en-US" sz="1600" b="0" i="1" kern="100">
                        <a:effectLst/>
                        <a:latin typeface="+mn-lt"/>
                        <a:ea typeface="Calibri" panose="020F0502020204030204" pitchFamily="34" charset="0"/>
                        <a:cs typeface="Times New Roman" panose="02020603050405020304" pitchFamily="18" charset="0"/>
                      </a:rPr>
                      <m:t>𝑦</m:t>
                    </m:r>
                  </m:oMath>
                </a14:m>
                <a:r>
                  <a:rPr lang="en-US" sz="1600" kern="100">
                    <a:effectLst/>
                    <a:latin typeface="+mn-lt"/>
                    <a:ea typeface="Calibri" panose="020F0502020204030204" pitchFamily="34" charset="0"/>
                    <a:cs typeface="Times New Roman" panose="02020603050405020304" pitchFamily="18" charset="0"/>
                  </a:rPr>
                  <a:t> với – 1, ta được:</a:t>
                </a:r>
                <a:r>
                  <a:rPr lang="en-US" sz="1600" kern="100" smtClean="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b="0" i="1" kern="100">
                        <a:effectLst/>
                        <a:latin typeface="+mn-lt"/>
                        <a:ea typeface="Calibri" panose="020F0502020204030204" pitchFamily="34" charset="0"/>
                        <a:cs typeface="Times New Roman" panose="02020603050405020304" pitchFamily="18" charset="0"/>
                      </a:rPr>
                      <m:t>13</m:t>
                    </m:r>
                    <m:r>
                      <a:rPr lang="en-US" sz="1600" b="0" i="1" kern="100">
                        <a:effectLst/>
                        <a:latin typeface="+mn-lt"/>
                        <a:ea typeface="Calibri" panose="020F0502020204030204" pitchFamily="34" charset="0"/>
                        <a:cs typeface="Times New Roman" panose="02020603050405020304" pitchFamily="18" charset="0"/>
                      </a:rPr>
                      <m:t>𝑥</m:t>
                    </m:r>
                    <m:r>
                      <a:rPr lang="en-US" sz="1600" b="0" i="1" kern="100">
                        <a:effectLst/>
                        <a:latin typeface="+mn-lt"/>
                        <a:ea typeface="Calibri" panose="020F0502020204030204" pitchFamily="34" charset="0"/>
                        <a:cs typeface="Times New Roman" panose="02020603050405020304" pitchFamily="18" charset="0"/>
                      </a:rPr>
                      <m:t>≥13</m:t>
                    </m:r>
                    <m:r>
                      <a:rPr lang="en-US" sz="1600" b="0" i="1" kern="100">
                        <a:effectLst/>
                        <a:latin typeface="+mn-lt"/>
                        <a:ea typeface="Calibri" panose="020F0502020204030204" pitchFamily="34" charset="0"/>
                        <a:cs typeface="Times New Roman" panose="02020603050405020304" pitchFamily="18" charset="0"/>
                      </a:rPr>
                      <m:t>𝑦</m:t>
                    </m:r>
                  </m:oMath>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600" kern="100">
                          <a:ea typeface="Calibri" panose="020F0502020204030204" pitchFamily="34" charset="0"/>
                          <a:cs typeface="Times New Roman" panose="02020603050405020304" pitchFamily="18" charset="0"/>
                        </a:rPr>
                        <m:t>Nh</m:t>
                      </m:r>
                      <m:r>
                        <m:rPr>
                          <m:nor/>
                        </m:rPr>
                        <a:rPr lang="en-US" sz="1600" kern="100">
                          <a:ea typeface="Calibri" panose="020F0502020204030204" pitchFamily="34" charset="0"/>
                          <a:cs typeface="Times New Roman" panose="02020603050405020304" pitchFamily="18" charset="0"/>
                        </a:rPr>
                        <m:t>â</m:t>
                      </m:r>
                      <m:r>
                        <m:rPr>
                          <m:nor/>
                        </m:rPr>
                        <a:rPr lang="en-US" sz="1600" kern="100">
                          <a:ea typeface="Calibri" panose="020F0502020204030204" pitchFamily="34" charset="0"/>
                          <a:cs typeface="Times New Roman" panose="02020603050405020304" pitchFamily="18" charset="0"/>
                        </a:rPr>
                        <m:t>n</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hai</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v</m:t>
                      </m:r>
                      <m:r>
                        <m:rPr>
                          <m:nor/>
                        </m:rPr>
                        <a:rPr lang="en-US" sz="1600" kern="100">
                          <a:ea typeface="Calibri" panose="020F0502020204030204" pitchFamily="34" charset="0"/>
                          <a:cs typeface="Times New Roman" panose="02020603050405020304" pitchFamily="18" charset="0"/>
                        </a:rPr>
                        <m:t>ế </m:t>
                      </m:r>
                      <m:r>
                        <m:rPr>
                          <m:nor/>
                        </m:rPr>
                        <a:rPr lang="en-US" sz="1600" kern="100">
                          <a:ea typeface="Calibri" panose="020F0502020204030204" pitchFamily="34" charset="0"/>
                          <a:cs typeface="Times New Roman" panose="02020603050405020304" pitchFamily="18" charset="0"/>
                        </a:rPr>
                        <m:t>c</m:t>
                      </m:r>
                      <m:r>
                        <m:rPr>
                          <m:nor/>
                        </m:rPr>
                        <a:rPr lang="en-US" sz="1600" kern="100">
                          <a:ea typeface="Calibri" panose="020F0502020204030204" pitchFamily="34" charset="0"/>
                          <a:cs typeface="Times New Roman" panose="02020603050405020304" pitchFamily="18" charset="0"/>
                        </a:rPr>
                        <m:t>ủ</m:t>
                      </m:r>
                      <m:r>
                        <m:rPr>
                          <m:nor/>
                        </m:rPr>
                        <a:rPr lang="en-US" sz="1600" kern="100">
                          <a:ea typeface="Calibri" panose="020F0502020204030204" pitchFamily="34" charset="0"/>
                          <a:cs typeface="Times New Roman" panose="02020603050405020304" pitchFamily="18" charset="0"/>
                        </a:rPr>
                        <m:t>a</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b</m:t>
                      </m:r>
                      <m:r>
                        <m:rPr>
                          <m:nor/>
                        </m:rPr>
                        <a:rPr lang="en-US" sz="1600" kern="100">
                          <a:ea typeface="Calibri" panose="020F0502020204030204" pitchFamily="34" charset="0"/>
                          <a:cs typeface="Times New Roman" panose="02020603050405020304" pitchFamily="18" charset="0"/>
                        </a:rPr>
                        <m:t>ấ</m:t>
                      </m:r>
                      <m:r>
                        <m:rPr>
                          <m:nor/>
                        </m:rPr>
                        <a:rPr lang="en-US" sz="1600" kern="100">
                          <a:ea typeface="Calibri" panose="020F0502020204030204" pitchFamily="34" charset="0"/>
                          <a:cs typeface="Times New Roman" panose="02020603050405020304" pitchFamily="18" charset="0"/>
                        </a:rPr>
                        <m:t>t</m:t>
                      </m:r>
                      <m:r>
                        <m:rPr>
                          <m:nor/>
                        </m:rPr>
                        <a:rPr lang="en-US" sz="1600" kern="100">
                          <a:ea typeface="Calibri" panose="020F0502020204030204" pitchFamily="34" charset="0"/>
                          <a:cs typeface="Times New Roman" panose="02020603050405020304" pitchFamily="18" charset="0"/>
                        </a:rPr>
                        <m:t> đẳ</m:t>
                      </m:r>
                      <m:r>
                        <m:rPr>
                          <m:nor/>
                        </m:rPr>
                        <a:rPr lang="en-US" sz="1600" kern="100">
                          <a:ea typeface="Calibri" panose="020F0502020204030204" pitchFamily="34" charset="0"/>
                          <a:cs typeface="Times New Roman" panose="02020603050405020304" pitchFamily="18" charset="0"/>
                        </a:rPr>
                        <m:t>ng</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th</m:t>
                      </m:r>
                      <m:r>
                        <m:rPr>
                          <m:nor/>
                        </m:rPr>
                        <a:rPr lang="en-US" sz="1600" kern="100">
                          <a:ea typeface="Calibri" panose="020F0502020204030204" pitchFamily="34" charset="0"/>
                          <a:cs typeface="Times New Roman" panose="02020603050405020304" pitchFamily="18" charset="0"/>
                        </a:rPr>
                        <m:t>ứ</m:t>
                      </m:r>
                      <m:r>
                        <m:rPr>
                          <m:nor/>
                        </m:rPr>
                        <a:rPr lang="en-US" sz="1600" kern="100">
                          <a:ea typeface="Calibri" panose="020F0502020204030204" pitchFamily="34" charset="0"/>
                          <a:cs typeface="Times New Roman" panose="02020603050405020304" pitchFamily="18" charset="0"/>
                        </a:rPr>
                        <m:t>c</m:t>
                      </m:r>
                      <m:r>
                        <m:rPr>
                          <m:nor/>
                        </m:rPr>
                        <a:rPr lang="en-US" sz="1600" kern="100">
                          <a:ea typeface="Calibri" panose="020F0502020204030204" pitchFamily="34" charset="0"/>
                          <a:cs typeface="Times New Roman" panose="02020603050405020304" pitchFamily="18" charset="0"/>
                        </a:rPr>
                        <m:t> </m:t>
                      </m:r>
                      <m:r>
                        <a:rPr lang="en-US" sz="1600" i="1" kern="100">
                          <a:latin typeface="Cambria Math" panose="02040503050406030204" pitchFamily="18" charset="0"/>
                          <a:ea typeface="Calibri" panose="020F0502020204030204" pitchFamily="34" charset="0"/>
                          <a:cs typeface="Times New Roman" panose="02020603050405020304" pitchFamily="18" charset="0"/>
                        </a:rPr>
                        <m:t>13</m:t>
                      </m:r>
                      <m:r>
                        <a:rPr lang="en-US" sz="1600" i="1" kern="100">
                          <a:latin typeface="Cambria Math" panose="02040503050406030204" pitchFamily="18" charset="0"/>
                          <a:ea typeface="Calibri" panose="020F0502020204030204" pitchFamily="34" charset="0"/>
                          <a:cs typeface="Times New Roman" panose="02020603050405020304" pitchFamily="18" charset="0"/>
                        </a:rPr>
                        <m:t>𝑥</m:t>
                      </m:r>
                      <m:r>
                        <a:rPr lang="en-US" sz="1600" i="1" kern="100">
                          <a:latin typeface="Cambria Math" panose="02040503050406030204" pitchFamily="18" charset="0"/>
                          <a:ea typeface="Calibri" panose="020F0502020204030204" pitchFamily="34" charset="0"/>
                          <a:cs typeface="Times New Roman" panose="02020603050405020304" pitchFamily="18" charset="0"/>
                        </a:rPr>
                        <m:t>≥13</m:t>
                      </m:r>
                      <m:r>
                        <a:rPr lang="en-US" sz="1600" i="1" kern="100">
                          <a:latin typeface="Cambria Math" panose="02040503050406030204" pitchFamily="18" charset="0"/>
                          <a:ea typeface="Calibri" panose="020F0502020204030204" pitchFamily="34" charset="0"/>
                          <a:cs typeface="Times New Roman" panose="02020603050405020304" pitchFamily="18" charset="0"/>
                        </a:rPr>
                        <m:t>𝑦</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v</m:t>
                      </m:r>
                      <m:r>
                        <m:rPr>
                          <m:nor/>
                        </m:rPr>
                        <a:rPr lang="en-US" sz="1600" kern="100">
                          <a:ea typeface="Calibri" panose="020F0502020204030204" pitchFamily="34" charset="0"/>
                          <a:cs typeface="Times New Roman" panose="02020603050405020304" pitchFamily="18" charset="0"/>
                        </a:rPr>
                        <m:t>ớ</m:t>
                      </m:r>
                      <m:r>
                        <m:rPr>
                          <m:nor/>
                        </m:rPr>
                        <a:rPr lang="en-US" sz="1600" kern="100">
                          <a:ea typeface="Calibri" panose="020F0502020204030204" pitchFamily="34" charset="0"/>
                          <a:cs typeface="Times New Roman" panose="02020603050405020304" pitchFamily="18" charset="0"/>
                        </a:rPr>
                        <m:t>i</m:t>
                      </m:r>
                      <m:r>
                        <m:rPr>
                          <m:nor/>
                        </m:rPr>
                        <a:rPr lang="en-US" sz="1600" kern="100">
                          <a:ea typeface="Calibri" panose="020F0502020204030204" pitchFamily="34" charset="0"/>
                          <a:cs typeface="Times New Roman" panose="02020603050405020304" pitchFamily="18" charset="0"/>
                        </a:rPr>
                        <m:t> </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13</m:t>
                          </m:r>
                        </m:den>
                      </m:f>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ta</m:t>
                      </m:r>
                      <m:r>
                        <m:rPr>
                          <m:nor/>
                        </m:rPr>
                        <a:rPr lang="en-US" sz="1600" kern="100">
                          <a:ea typeface="Calibri" panose="020F0502020204030204" pitchFamily="34" charset="0"/>
                          <a:cs typeface="Times New Roman" panose="02020603050405020304" pitchFamily="18" charset="0"/>
                        </a:rPr>
                        <m:t> đượ</m:t>
                      </m:r>
                      <m:r>
                        <m:rPr>
                          <m:nor/>
                        </m:rPr>
                        <a:rPr lang="en-US" sz="1600" kern="100">
                          <a:ea typeface="Calibri" panose="020F0502020204030204" pitchFamily="34" charset="0"/>
                          <a:cs typeface="Times New Roman" panose="02020603050405020304" pitchFamily="18" charset="0"/>
                        </a:rPr>
                        <m:t>c</m:t>
                      </m:r>
                      <m:r>
                        <m:rPr>
                          <m:nor/>
                        </m:rPr>
                        <a:rPr lang="en-US" sz="1600" kern="100">
                          <a:ea typeface="Calibri" panose="020F0502020204030204" pitchFamily="34" charset="0"/>
                          <a:cs typeface="Times New Roman" panose="02020603050405020304" pitchFamily="18" charset="0"/>
                        </a:rPr>
                        <m:t>:</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600" b="0" i="1" kern="100">
                          <a:effectLst/>
                          <a:latin typeface="+mn-lt"/>
                          <a:ea typeface="Calibri" panose="020F0502020204030204" pitchFamily="34" charset="0"/>
                          <a:cs typeface="Times New Roman" panose="02020603050405020304" pitchFamily="18" charset="0"/>
                        </a:rPr>
                        <m:t>𝑥</m:t>
                      </m:r>
                      <m:r>
                        <a:rPr lang="en-US" sz="1600" b="0" i="1" kern="100">
                          <a:effectLst/>
                          <a:latin typeface="+mn-lt"/>
                          <a:ea typeface="Calibri" panose="020F0502020204030204" pitchFamily="34" charset="0"/>
                          <a:cs typeface="Times New Roman" panose="02020603050405020304" pitchFamily="18" charset="0"/>
                        </a:rPr>
                        <m:t>≥</m:t>
                      </m:r>
                      <m:r>
                        <a:rPr lang="en-US" sz="1600" b="0" i="1" kern="100">
                          <a:effectLst/>
                          <a:latin typeface="+mn-lt"/>
                          <a:ea typeface="Calibri" panose="020F0502020204030204" pitchFamily="34" charset="0"/>
                          <a:cs typeface="Times New Roman" panose="02020603050405020304" pitchFamily="18" charset="0"/>
                        </a:rPr>
                        <m:t>𝑦</m:t>
                      </m:r>
                    </m:oMath>
                  </m:oMathPara>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r>
                  <a:rPr lang="en-US" sz="1600" kern="100">
                    <a:effectLst/>
                    <a:latin typeface="+mn-lt"/>
                    <a:ea typeface="Calibri" panose="020F0502020204030204" pitchFamily="34" charset="0"/>
                    <a:cs typeface="Times New Roman" panose="02020603050405020304" pitchFamily="18" charset="0"/>
                  </a:rPr>
                  <a:t>Vậy </a:t>
                </a:r>
                <a14:m>
                  <m:oMath xmlns:m="http://schemas.openxmlformats.org/officeDocument/2006/math">
                    <m:r>
                      <a:rPr lang="en-US" sz="1600" b="0" i="1" kern="100">
                        <a:effectLst/>
                        <a:latin typeface="+mn-lt"/>
                        <a:ea typeface="Calibri" panose="020F0502020204030204" pitchFamily="34" charset="0"/>
                        <a:cs typeface="Times New Roman" panose="02020603050405020304" pitchFamily="18" charset="0"/>
                      </a:rPr>
                      <m:t>𝑥</m:t>
                    </m:r>
                    <m:r>
                      <a:rPr lang="en-US" sz="1600" b="0" i="1" kern="100">
                        <a:effectLst/>
                        <a:latin typeface="+mn-lt"/>
                        <a:ea typeface="Calibri" panose="020F0502020204030204" pitchFamily="34" charset="0"/>
                        <a:cs typeface="Times New Roman" panose="02020603050405020304" pitchFamily="18" charset="0"/>
                      </a:rPr>
                      <m:t>≥</m:t>
                    </m:r>
                    <m:r>
                      <a:rPr lang="en-US" sz="1600" b="0" i="1" kern="100">
                        <a:effectLst/>
                        <a:latin typeface="+mn-lt"/>
                        <a:ea typeface="Calibri" panose="020F0502020204030204" pitchFamily="34" charset="0"/>
                        <a:cs typeface="Times New Roman" panose="02020603050405020304" pitchFamily="18" charset="0"/>
                      </a:rPr>
                      <m:t>𝑦</m:t>
                    </m:r>
                  </m:oMath>
                </a14:m>
                <a:r>
                  <a:rPr lang="en-US" sz="1600" kern="100" smtClean="0">
                    <a:effectLst/>
                    <a:latin typeface="+mn-lt"/>
                    <a:ea typeface="Calibri" panose="020F0502020204030204" pitchFamily="34" charset="0"/>
                    <a:cs typeface="Times New Roman" panose="02020603050405020304" pitchFamily="18" charset="0"/>
                  </a:rPr>
                  <a:t>.</a:t>
                </a:r>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84073" y="1854620"/>
                <a:ext cx="7233621" cy="2632965"/>
              </a:xfrm>
              <a:prstGeom prst="rect">
                <a:avLst/>
              </a:prstGeom>
              <a:blipFill>
                <a:blip r:embed="rId5"/>
                <a:stretch>
                  <a:fillRect l="-421" b="-463"/>
                </a:stretch>
              </a:blipFill>
            </p:spPr>
            <p:txBody>
              <a:bodyPr/>
              <a:lstStyle/>
              <a:p>
                <a:r>
                  <a:rPr lang="en-US">
                    <a:noFill/>
                  </a:rPr>
                  <a:t> </a:t>
                </a:r>
              </a:p>
            </p:txBody>
          </p:sp>
        </mc:Fallback>
      </mc:AlternateContent>
    </p:spTree>
    <p:extLst>
      <p:ext uri="{BB962C8B-B14F-4D97-AF65-F5344CB8AC3E}">
        <p14:creationId xmlns:p14="http://schemas.microsoft.com/office/powerpoint/2010/main" val="388727836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down)">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ctangle 8"/>
              <p:cNvSpPr/>
              <p:nvPr/>
            </p:nvSpPr>
            <p:spPr>
              <a:xfrm>
                <a:off x="471323" y="123201"/>
                <a:ext cx="5284900" cy="46166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1600" b="1"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Bài 2. </a:t>
                </a:r>
                <a:r>
                  <a:rPr kumimoji="0" lang="vi-VN"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So sánh hai số </a:t>
                </a:r>
                <a14:m>
                  <m:oMath xmlns:m="http://schemas.openxmlformats.org/officeDocument/2006/math">
                    <m:r>
                      <a:rPr kumimoji="0" lang="vi-VN" sz="16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vi-VN"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vi-VN" sz="16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vi-VN"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trong mỗi trường hợp sau:</a:t>
                </a:r>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9" name="Rectangle 8"/>
              <p:cNvSpPr>
                <a:spLocks noRot="1" noChangeAspect="1" noMove="1" noResize="1" noEditPoints="1" noAdjustHandles="1" noChangeArrowheads="1" noChangeShapeType="1" noTextEdit="1"/>
              </p:cNvSpPr>
              <p:nvPr/>
            </p:nvSpPr>
            <p:spPr>
              <a:xfrm>
                <a:off x="471323" y="123201"/>
                <a:ext cx="5284900" cy="461665"/>
              </a:xfrm>
              <a:prstGeom prst="rect">
                <a:avLst/>
              </a:prstGeom>
              <a:blipFill>
                <a:blip r:embed="rId3"/>
                <a:stretch>
                  <a:fillRect l="-577" b="-65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0" name="Table 9"/>
              <p:cNvGraphicFramePr>
                <a:graphicFrameLocks noGrp="1"/>
              </p:cNvGraphicFramePr>
              <p:nvPr>
                <p:extLst/>
              </p:nvPr>
            </p:nvGraphicFramePr>
            <p:xfrm>
              <a:off x="368562" y="731062"/>
              <a:ext cx="8406855" cy="243840"/>
            </p:xfrm>
            <a:graphic>
              <a:graphicData uri="http://schemas.openxmlformats.org/drawingml/2006/table">
                <a:tbl>
                  <a:tblPr firstRow="1" firstCol="1" bandRow="1"/>
                  <a:tblGrid>
                    <a:gridCol w="1878639">
                      <a:extLst>
                        <a:ext uri="{9D8B030D-6E8A-4147-A177-3AD203B41FA5}">
                          <a16:colId xmlns:a16="http://schemas.microsoft.com/office/drawing/2014/main" val="3902426164"/>
                        </a:ext>
                      </a:extLst>
                    </a:gridCol>
                    <a:gridCol w="2008682">
                      <a:extLst>
                        <a:ext uri="{9D8B030D-6E8A-4147-A177-3AD203B41FA5}">
                          <a16:colId xmlns:a16="http://schemas.microsoft.com/office/drawing/2014/main" val="385050593"/>
                        </a:ext>
                      </a:extLst>
                    </a:gridCol>
                    <a:gridCol w="2438801">
                      <a:extLst>
                        <a:ext uri="{9D8B030D-6E8A-4147-A177-3AD203B41FA5}">
                          <a16:colId xmlns:a16="http://schemas.microsoft.com/office/drawing/2014/main" val="2813699183"/>
                        </a:ext>
                      </a:extLst>
                    </a:gridCol>
                    <a:gridCol w="2080733">
                      <a:extLst>
                        <a:ext uri="{9D8B030D-6E8A-4147-A177-3AD203B41FA5}">
                          <a16:colId xmlns:a16="http://schemas.microsoft.com/office/drawing/2014/main" val="4222637322"/>
                        </a:ext>
                      </a:extLst>
                    </a:gridCol>
                  </a:tblGrid>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600" b="0" i="0" u="none" strike="noStrike" kern="100" cap="none" spc="0" normalizeH="0" baseline="0" noProof="0" smtClean="0">
                                    <a:ln>
                                      <a:noFill/>
                                    </a:ln>
                                    <a:solidFill>
                                      <a:srgbClr val="000000"/>
                                    </a:solidFill>
                                    <a:effectLst/>
                                    <a:uLnTx/>
                                    <a:uFillTx/>
                                    <a:latin typeface="+mn-lt"/>
                                    <a:cs typeface="Arial"/>
                                    <a:sym typeface="Arial"/>
                                  </a:rPr>
                                  <m:t>a</m:t>
                                </m:r>
                                <m:r>
                                  <m:rPr>
                                    <m:nor/>
                                  </m:rPr>
                                  <a:rPr kumimoji="0" lang="en-US" sz="1600" b="0" i="0" u="none" strike="noStrike" kern="100" cap="none" spc="0" normalizeH="0" baseline="0" noProof="0" smtClean="0">
                                    <a:ln>
                                      <a:noFill/>
                                    </a:ln>
                                    <a:solidFill>
                                      <a:srgbClr val="000000"/>
                                    </a:solidFill>
                                    <a:effectLst/>
                                    <a:uLnTx/>
                                    <a:uFillTx/>
                                    <a:latin typeface="+mn-lt"/>
                                    <a:cs typeface="Arial"/>
                                    <a:sym typeface="Arial"/>
                                  </a:rPr>
                                  <m:t>) </m:t>
                                </m:r>
                                <m:r>
                                  <a:rPr kumimoji="0" lang="en-US" sz="1600" b="0" i="0" u="none" strike="noStrike" kern="100" cap="none" spc="0" normalizeH="0" baseline="0" noProof="0">
                                    <a:ln>
                                      <a:noFill/>
                                    </a:ln>
                                    <a:solidFill>
                                      <a:srgbClr val="000000"/>
                                    </a:solidFill>
                                    <a:effectLst/>
                                    <a:uLnTx/>
                                    <a:uFillTx/>
                                    <a:latin typeface="+mn-lt"/>
                                    <a:sym typeface="Arial"/>
                                  </a:rPr>
                                  <m:t>𝑥</m:t>
                                </m:r>
                                <m:r>
                                  <a:rPr kumimoji="0" lang="en-US" sz="1600" b="0" i="0" u="none" strike="noStrike" kern="100" cap="none" spc="0" normalizeH="0" baseline="0" noProof="0">
                                    <a:ln>
                                      <a:noFill/>
                                    </a:ln>
                                    <a:solidFill>
                                      <a:srgbClr val="000000"/>
                                    </a:solidFill>
                                    <a:effectLst/>
                                    <a:uLnTx/>
                                    <a:uFillTx/>
                                    <a:latin typeface="+mn-lt"/>
                                    <a:sym typeface="Arial"/>
                                  </a:rPr>
                                  <m:t>+5&gt;</m:t>
                                </m:r>
                                <m:r>
                                  <a:rPr kumimoji="0" lang="en-US" sz="1600" b="0" i="0" u="none" strike="noStrike" kern="100" cap="none" spc="0" normalizeH="0" baseline="0" noProof="0">
                                    <a:ln>
                                      <a:noFill/>
                                    </a:ln>
                                    <a:solidFill>
                                      <a:srgbClr val="000000"/>
                                    </a:solidFill>
                                    <a:effectLst/>
                                    <a:uLnTx/>
                                    <a:uFillTx/>
                                    <a:latin typeface="+mn-lt"/>
                                    <a:sym typeface="Arial"/>
                                  </a:rPr>
                                  <m:t>𝑦</m:t>
                                </m:r>
                                <m:r>
                                  <a:rPr kumimoji="0" lang="en-US" sz="1600" b="0" i="0" u="none" strike="noStrike" kern="100" cap="none" spc="0" normalizeH="0" baseline="0" noProof="0">
                                    <a:ln>
                                      <a:noFill/>
                                    </a:ln>
                                    <a:solidFill>
                                      <a:srgbClr val="000000"/>
                                    </a:solidFill>
                                    <a:effectLst/>
                                    <a:uLnTx/>
                                    <a:uFillTx/>
                                    <a:latin typeface="+mn-lt"/>
                                    <a:sym typeface="Arial"/>
                                  </a:rPr>
                                  <m:t>+5</m:t>
                                </m:r>
                              </m:oMath>
                            </m:oMathPara>
                          </a14:m>
                          <a:endParaRPr kumimoji="0" lang="en-US" sz="1600" b="0" i="0"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kern="100" smtClean="0">
                              <a:solidFill>
                                <a:srgbClr val="000000"/>
                              </a:solidFill>
                              <a:effectLst/>
                              <a:latin typeface="+mn-lt"/>
                            </a:rPr>
                            <a:t>b) </a:t>
                          </a:r>
                          <a14:m>
                            <m:oMath xmlns:m="http://schemas.openxmlformats.org/officeDocument/2006/math">
                              <m:r>
                                <a:rPr lang="en-US" sz="1600" kern="100">
                                  <a:solidFill>
                                    <a:srgbClr val="000000"/>
                                  </a:solidFill>
                                  <a:effectLst/>
                                  <a:latin typeface="+mn-lt"/>
                                </a:rPr>
                                <m:t>−13</m:t>
                              </m:r>
                              <m:r>
                                <a:rPr lang="en-US" sz="1600" kern="100">
                                  <a:solidFill>
                                    <a:srgbClr val="000000"/>
                                  </a:solidFill>
                                  <a:effectLst/>
                                  <a:latin typeface="+mn-lt"/>
                                </a:rPr>
                                <m:t>𝑥</m:t>
                              </m:r>
                              <m:r>
                                <a:rPr lang="en-US" sz="1600" kern="100">
                                  <a:solidFill>
                                    <a:srgbClr val="000000"/>
                                  </a:solidFill>
                                  <a:effectLst/>
                                  <a:latin typeface="+mn-lt"/>
                                </a:rPr>
                                <m:t>≤−13</m:t>
                              </m:r>
                              <m:r>
                                <a:rPr lang="en-US" sz="1600" kern="100">
                                  <a:solidFill>
                                    <a:srgbClr val="000000"/>
                                  </a:solidFill>
                                  <a:effectLst/>
                                  <a:latin typeface="+mn-lt"/>
                                </a:rPr>
                                <m:t>𝑦</m:t>
                              </m:r>
                            </m:oMath>
                          </a14:m>
                          <a:endParaRPr lang="en-US" sz="16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kern="100" smtClean="0">
                              <a:solidFill>
                                <a:srgbClr val="000000"/>
                              </a:solidFill>
                              <a:effectLst/>
                              <a:latin typeface="+mn-lt"/>
                            </a:rPr>
                            <a:t>c) </a:t>
                          </a:r>
                          <a14:m>
                            <m:oMath xmlns:m="http://schemas.openxmlformats.org/officeDocument/2006/math">
                              <m:r>
                                <a:rPr lang="en-US" sz="1600" kern="100">
                                  <a:solidFill>
                                    <a:srgbClr val="000000"/>
                                  </a:solidFill>
                                  <a:effectLst/>
                                  <a:latin typeface="+mn-lt"/>
                                </a:rPr>
                                <m:t>7</m:t>
                              </m:r>
                              <m:r>
                                <a:rPr lang="en-US" sz="1600" kern="100">
                                  <a:solidFill>
                                    <a:srgbClr val="000000"/>
                                  </a:solidFill>
                                  <a:effectLst/>
                                  <a:latin typeface="+mn-lt"/>
                                </a:rPr>
                                <m:t>𝑥</m:t>
                              </m:r>
                              <m:r>
                                <a:rPr lang="en-US" sz="1600" kern="100">
                                  <a:solidFill>
                                    <a:srgbClr val="000000"/>
                                  </a:solidFill>
                                  <a:effectLst/>
                                  <a:latin typeface="+mn-lt"/>
                                </a:rPr>
                                <m:t>−10&lt;7</m:t>
                              </m:r>
                              <m:r>
                                <a:rPr lang="en-US" sz="1600" kern="100">
                                  <a:solidFill>
                                    <a:srgbClr val="000000"/>
                                  </a:solidFill>
                                  <a:effectLst/>
                                  <a:latin typeface="+mn-lt"/>
                                </a:rPr>
                                <m:t>𝑦</m:t>
                              </m:r>
                              <m:r>
                                <a:rPr lang="en-US" sz="1600" kern="100">
                                  <a:solidFill>
                                    <a:srgbClr val="000000"/>
                                  </a:solidFill>
                                  <a:effectLst/>
                                  <a:latin typeface="+mn-lt"/>
                                </a:rPr>
                                <m:t>−10</m:t>
                              </m:r>
                            </m:oMath>
                          </a14:m>
                          <a:endParaRPr lang="en-US" sz="16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en-US" sz="1600" kern="100" smtClean="0">
                              <a:solidFill>
                                <a:srgbClr val="000000"/>
                              </a:solidFill>
                              <a:effectLst/>
                              <a:latin typeface="+mn-lt"/>
                            </a:rPr>
                            <a:t>d) </a:t>
                          </a:r>
                          <a14:m>
                            <m:oMath xmlns:m="http://schemas.openxmlformats.org/officeDocument/2006/math">
                              <m:r>
                                <a:rPr lang="en-US" sz="1600" kern="100">
                                  <a:solidFill>
                                    <a:srgbClr val="000000"/>
                                  </a:solidFill>
                                  <a:effectLst/>
                                  <a:latin typeface="+mn-lt"/>
                                </a:rPr>
                                <m:t>−</m:t>
                              </m:r>
                              <m:r>
                                <a:rPr lang="en-US" sz="1600" kern="100">
                                  <a:solidFill>
                                    <a:srgbClr val="000000"/>
                                  </a:solidFill>
                                  <a:effectLst/>
                                  <a:latin typeface="+mn-lt"/>
                                </a:rPr>
                                <m:t>𝑥</m:t>
                              </m:r>
                              <m:r>
                                <a:rPr lang="en-US" sz="1600" kern="100">
                                  <a:solidFill>
                                    <a:srgbClr val="000000"/>
                                  </a:solidFill>
                                  <a:effectLst/>
                                  <a:latin typeface="+mn-lt"/>
                                </a:rPr>
                                <m:t>+3&gt;−</m:t>
                              </m:r>
                              <m:r>
                                <a:rPr lang="en-US" sz="1600" kern="100">
                                  <a:solidFill>
                                    <a:srgbClr val="000000"/>
                                  </a:solidFill>
                                  <a:effectLst/>
                                  <a:latin typeface="+mn-lt"/>
                                </a:rPr>
                                <m:t>𝑦</m:t>
                              </m:r>
                              <m:r>
                                <a:rPr lang="en-US" sz="1600" kern="100">
                                  <a:solidFill>
                                    <a:srgbClr val="000000"/>
                                  </a:solidFill>
                                  <a:effectLst/>
                                  <a:latin typeface="+mn-lt"/>
                                </a:rPr>
                                <m:t>+3</m:t>
                              </m:r>
                            </m:oMath>
                          </a14:m>
                          <a:endParaRPr lang="en-US" sz="16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32971"/>
                      </a:ext>
                    </a:extLst>
                  </a:tr>
                </a:tbl>
              </a:graphicData>
            </a:graphic>
          </p:graphicFrame>
        </mc:Choice>
        <mc:Fallback>
          <p:graphicFrame>
            <p:nvGraphicFramePr>
              <p:cNvPr id="10" name="Table 9"/>
              <p:cNvGraphicFramePr>
                <a:graphicFrameLocks noGrp="1"/>
              </p:cNvGraphicFramePr>
              <p:nvPr>
                <p:extLst/>
              </p:nvPr>
            </p:nvGraphicFramePr>
            <p:xfrm>
              <a:off x="368562" y="731062"/>
              <a:ext cx="8406855" cy="243840"/>
            </p:xfrm>
            <a:graphic>
              <a:graphicData uri="http://schemas.openxmlformats.org/drawingml/2006/table">
                <a:tbl>
                  <a:tblPr firstRow="1" firstCol="1" bandRow="1"/>
                  <a:tblGrid>
                    <a:gridCol w="1878639">
                      <a:extLst>
                        <a:ext uri="{9D8B030D-6E8A-4147-A177-3AD203B41FA5}">
                          <a16:colId xmlns:a16="http://schemas.microsoft.com/office/drawing/2014/main" val="3902426164"/>
                        </a:ext>
                      </a:extLst>
                    </a:gridCol>
                    <a:gridCol w="2008682">
                      <a:extLst>
                        <a:ext uri="{9D8B030D-6E8A-4147-A177-3AD203B41FA5}">
                          <a16:colId xmlns:a16="http://schemas.microsoft.com/office/drawing/2014/main" val="385050593"/>
                        </a:ext>
                      </a:extLst>
                    </a:gridCol>
                    <a:gridCol w="2438801">
                      <a:extLst>
                        <a:ext uri="{9D8B030D-6E8A-4147-A177-3AD203B41FA5}">
                          <a16:colId xmlns:a16="http://schemas.microsoft.com/office/drawing/2014/main" val="2813699183"/>
                        </a:ext>
                      </a:extLst>
                    </a:gridCol>
                    <a:gridCol w="2080733">
                      <a:extLst>
                        <a:ext uri="{9D8B030D-6E8A-4147-A177-3AD203B41FA5}">
                          <a16:colId xmlns:a16="http://schemas.microsoft.com/office/drawing/2014/main" val="4222637322"/>
                        </a:ext>
                      </a:extLst>
                    </a:gridCol>
                  </a:tblGrid>
                  <a:tr h="243840">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4390" r="-348052" b="-4878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3333" t="-24390" r="-224848" b="-4878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9500" t="-24390" r="-85500" b="-4878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303509" t="-24390" b="-48780"/>
                          </a:stretch>
                        </a:blipFill>
                      </a:tcPr>
                    </a:tc>
                    <a:extLst>
                      <a:ext uri="{0D108BD9-81ED-4DB2-BD59-A6C34878D82A}">
                        <a16:rowId xmlns:a16="http://schemas.microsoft.com/office/drawing/2014/main" val="42432971"/>
                      </a:ext>
                    </a:extLst>
                  </a:tr>
                </a:tbl>
              </a:graphicData>
            </a:graphic>
          </p:graphicFrame>
        </mc:Fallback>
      </mc:AlternateContent>
      <p:sp>
        <p:nvSpPr>
          <p:cNvPr id="11" name="TextBox 10"/>
          <p:cNvSpPr txBox="1"/>
          <p:nvPr/>
        </p:nvSpPr>
        <p:spPr>
          <a:xfrm>
            <a:off x="4252821" y="1293030"/>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883975" y="1794659"/>
                <a:ext cx="7376028" cy="2701381"/>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a:t>
                </a:r>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Cộng 10 vào hai vế của bất đẳng thức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7</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−10&lt;7</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𝑦</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−10</m:t>
                    </m:r>
                  </m:oMath>
                </a14:m>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ta được:</a:t>
                </a:r>
                <a:r>
                  <a:rPr kumimoji="0" lang="en-US" sz="1600" b="0" i="0" u="none" strike="noStrike" kern="100" cap="none" spc="0" normalizeH="0" noProof="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7</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&lt;7</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𝑦</m:t>
                    </m:r>
                  </m:oMath>
                </a14:m>
                <a:endPar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lvl="0" algn="just">
                  <a:lnSpc>
                    <a:spcPct val="150000"/>
                  </a:lnSpc>
                  <a:spcBef>
                    <a:spcPts val="100"/>
                  </a:spcBef>
                  <a:spcAft>
                    <a:spcPts val="100"/>
                  </a:spcAft>
                </a:pPr>
                <a14:m>
                  <m:oMathPara xmlns:m="http://schemas.openxmlformats.org/officeDocument/2006/math">
                    <m:oMathParaPr>
                      <m:jc m:val="left"/>
                    </m:oMathParaPr>
                    <m:oMath xmlns:m="http://schemas.openxmlformats.org/officeDocument/2006/math">
                      <m:r>
                        <m:rPr>
                          <m:nor/>
                        </m:rPr>
                        <a:rPr lang="en-US" sz="1600" kern="100">
                          <a:ea typeface="Calibri" panose="020F0502020204030204" pitchFamily="34" charset="0"/>
                          <a:cs typeface="Times New Roman" panose="02020603050405020304" pitchFamily="18" charset="0"/>
                        </a:rPr>
                        <m:t>Nh</m:t>
                      </m:r>
                      <m:r>
                        <m:rPr>
                          <m:nor/>
                        </m:rPr>
                        <a:rPr lang="en-US" sz="1600" kern="100">
                          <a:ea typeface="Calibri" panose="020F0502020204030204" pitchFamily="34" charset="0"/>
                          <a:cs typeface="Times New Roman" panose="02020603050405020304" pitchFamily="18" charset="0"/>
                        </a:rPr>
                        <m:t>â</m:t>
                      </m:r>
                      <m:r>
                        <m:rPr>
                          <m:nor/>
                        </m:rPr>
                        <a:rPr lang="en-US" sz="1600" kern="100">
                          <a:ea typeface="Calibri" panose="020F0502020204030204" pitchFamily="34" charset="0"/>
                          <a:cs typeface="Times New Roman" panose="02020603050405020304" pitchFamily="18" charset="0"/>
                        </a:rPr>
                        <m:t>n</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hai</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v</m:t>
                      </m:r>
                      <m:r>
                        <m:rPr>
                          <m:nor/>
                        </m:rPr>
                        <a:rPr lang="en-US" sz="1600" kern="100">
                          <a:ea typeface="Calibri" panose="020F0502020204030204" pitchFamily="34" charset="0"/>
                          <a:cs typeface="Times New Roman" panose="02020603050405020304" pitchFamily="18" charset="0"/>
                        </a:rPr>
                        <m:t>ế </m:t>
                      </m:r>
                      <m:r>
                        <m:rPr>
                          <m:nor/>
                        </m:rPr>
                        <a:rPr lang="en-US" sz="1600" kern="100">
                          <a:ea typeface="Calibri" panose="020F0502020204030204" pitchFamily="34" charset="0"/>
                          <a:cs typeface="Times New Roman" panose="02020603050405020304" pitchFamily="18" charset="0"/>
                        </a:rPr>
                        <m:t>c</m:t>
                      </m:r>
                      <m:r>
                        <m:rPr>
                          <m:nor/>
                        </m:rPr>
                        <a:rPr lang="en-US" sz="1600" kern="100">
                          <a:ea typeface="Calibri" panose="020F0502020204030204" pitchFamily="34" charset="0"/>
                          <a:cs typeface="Times New Roman" panose="02020603050405020304" pitchFamily="18" charset="0"/>
                        </a:rPr>
                        <m:t>ủ</m:t>
                      </m:r>
                      <m:r>
                        <m:rPr>
                          <m:nor/>
                        </m:rPr>
                        <a:rPr lang="en-US" sz="1600" kern="100">
                          <a:ea typeface="Calibri" panose="020F0502020204030204" pitchFamily="34" charset="0"/>
                          <a:cs typeface="Times New Roman" panose="02020603050405020304" pitchFamily="18" charset="0"/>
                        </a:rPr>
                        <m:t>a</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b</m:t>
                      </m:r>
                      <m:r>
                        <m:rPr>
                          <m:nor/>
                        </m:rPr>
                        <a:rPr lang="en-US" sz="1600" kern="100">
                          <a:ea typeface="Calibri" panose="020F0502020204030204" pitchFamily="34" charset="0"/>
                          <a:cs typeface="Times New Roman" panose="02020603050405020304" pitchFamily="18" charset="0"/>
                        </a:rPr>
                        <m:t>ấ</m:t>
                      </m:r>
                      <m:r>
                        <m:rPr>
                          <m:nor/>
                        </m:rPr>
                        <a:rPr lang="en-US" sz="1600" kern="100">
                          <a:ea typeface="Calibri" panose="020F0502020204030204" pitchFamily="34" charset="0"/>
                          <a:cs typeface="Times New Roman" panose="02020603050405020304" pitchFamily="18" charset="0"/>
                        </a:rPr>
                        <m:t>t</m:t>
                      </m:r>
                      <m:r>
                        <m:rPr>
                          <m:nor/>
                        </m:rPr>
                        <a:rPr lang="en-US" sz="1600" kern="100">
                          <a:ea typeface="Calibri" panose="020F0502020204030204" pitchFamily="34" charset="0"/>
                          <a:cs typeface="Times New Roman" panose="02020603050405020304" pitchFamily="18" charset="0"/>
                        </a:rPr>
                        <m:t> đẳ</m:t>
                      </m:r>
                      <m:r>
                        <m:rPr>
                          <m:nor/>
                        </m:rPr>
                        <a:rPr lang="en-US" sz="1600" kern="100">
                          <a:ea typeface="Calibri" panose="020F0502020204030204" pitchFamily="34" charset="0"/>
                          <a:cs typeface="Times New Roman" panose="02020603050405020304" pitchFamily="18" charset="0"/>
                        </a:rPr>
                        <m:t>ng</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th</m:t>
                      </m:r>
                      <m:r>
                        <m:rPr>
                          <m:nor/>
                        </m:rPr>
                        <a:rPr lang="en-US" sz="1600" kern="100">
                          <a:ea typeface="Calibri" panose="020F0502020204030204" pitchFamily="34" charset="0"/>
                          <a:cs typeface="Times New Roman" panose="02020603050405020304" pitchFamily="18" charset="0"/>
                        </a:rPr>
                        <m:t>ứ</m:t>
                      </m:r>
                      <m:r>
                        <m:rPr>
                          <m:nor/>
                        </m:rPr>
                        <a:rPr lang="en-US" sz="1600" kern="100">
                          <a:ea typeface="Calibri" panose="020F0502020204030204" pitchFamily="34" charset="0"/>
                          <a:cs typeface="Times New Roman" panose="02020603050405020304" pitchFamily="18" charset="0"/>
                        </a:rPr>
                        <m:t>c</m:t>
                      </m:r>
                      <m:r>
                        <m:rPr>
                          <m:nor/>
                        </m:rPr>
                        <a:rPr lang="en-US" sz="1600" kern="100">
                          <a:ea typeface="Calibri" panose="020F0502020204030204" pitchFamily="34" charset="0"/>
                          <a:cs typeface="Times New Roman" panose="02020603050405020304" pitchFamily="18" charset="0"/>
                        </a:rPr>
                        <m:t> </m:t>
                      </m:r>
                      <m:r>
                        <a:rPr lang="en-US" sz="1600" i="1" kern="100">
                          <a:latin typeface="Cambria Math" panose="02040503050406030204" pitchFamily="18" charset="0"/>
                          <a:ea typeface="Calibri" panose="020F0502020204030204" pitchFamily="34" charset="0"/>
                          <a:cs typeface="Times New Roman" panose="02020603050405020304" pitchFamily="18" charset="0"/>
                        </a:rPr>
                        <m:t>7</m:t>
                      </m:r>
                      <m:r>
                        <a:rPr lang="en-US" sz="1600" i="1" kern="100">
                          <a:latin typeface="Cambria Math" panose="02040503050406030204" pitchFamily="18" charset="0"/>
                          <a:ea typeface="Calibri" panose="020F0502020204030204" pitchFamily="34" charset="0"/>
                          <a:cs typeface="Times New Roman" panose="02020603050405020304" pitchFamily="18" charset="0"/>
                        </a:rPr>
                        <m:t>𝑥</m:t>
                      </m:r>
                      <m:r>
                        <a:rPr lang="en-US" sz="1600" i="1" kern="100">
                          <a:latin typeface="Cambria Math" panose="02040503050406030204" pitchFamily="18" charset="0"/>
                          <a:ea typeface="Calibri" panose="020F0502020204030204" pitchFamily="34" charset="0"/>
                          <a:cs typeface="Times New Roman" panose="02020603050405020304" pitchFamily="18" charset="0"/>
                        </a:rPr>
                        <m:t>&lt;7</m:t>
                      </m:r>
                      <m:r>
                        <a:rPr lang="en-US" sz="1600" i="1" kern="100">
                          <a:latin typeface="Cambria Math" panose="02040503050406030204" pitchFamily="18" charset="0"/>
                          <a:ea typeface="Calibri" panose="020F0502020204030204" pitchFamily="34" charset="0"/>
                          <a:cs typeface="Times New Roman" panose="02020603050405020304" pitchFamily="18" charset="0"/>
                        </a:rPr>
                        <m:t>𝑦</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v</m:t>
                      </m:r>
                      <m:r>
                        <m:rPr>
                          <m:nor/>
                        </m:rPr>
                        <a:rPr lang="en-US" sz="1600" kern="100">
                          <a:ea typeface="Calibri" panose="020F0502020204030204" pitchFamily="34" charset="0"/>
                          <a:cs typeface="Times New Roman" panose="02020603050405020304" pitchFamily="18" charset="0"/>
                        </a:rPr>
                        <m:t>ớ</m:t>
                      </m:r>
                      <m:r>
                        <m:rPr>
                          <m:nor/>
                        </m:rPr>
                        <a:rPr lang="en-US" sz="1600" kern="100">
                          <a:ea typeface="Calibri" panose="020F0502020204030204" pitchFamily="34" charset="0"/>
                          <a:cs typeface="Times New Roman" panose="02020603050405020304" pitchFamily="18" charset="0"/>
                        </a:rPr>
                        <m:t>i</m:t>
                      </m:r>
                      <m:r>
                        <m:rPr>
                          <m:nor/>
                        </m:rPr>
                        <a:rPr lang="en-US" sz="1600" kern="100">
                          <a:ea typeface="Calibri" panose="020F0502020204030204" pitchFamily="34" charset="0"/>
                          <a:cs typeface="Times New Roman" panose="02020603050405020304" pitchFamily="18" charset="0"/>
                        </a:rPr>
                        <m:t> </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7</m:t>
                          </m:r>
                        </m:den>
                      </m:f>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ta</m:t>
                      </m:r>
                      <m:r>
                        <m:rPr>
                          <m:nor/>
                        </m:rPr>
                        <a:rPr lang="en-US" sz="1600" kern="100">
                          <a:ea typeface="Calibri" panose="020F0502020204030204" pitchFamily="34" charset="0"/>
                          <a:cs typeface="Times New Roman" panose="02020603050405020304" pitchFamily="18" charset="0"/>
                        </a:rPr>
                        <m:t> đượ</m:t>
                      </m:r>
                      <m:r>
                        <m:rPr>
                          <m:nor/>
                        </m:rPr>
                        <a:rPr lang="en-US" sz="1600" kern="100">
                          <a:ea typeface="Calibri" panose="020F0502020204030204" pitchFamily="34" charset="0"/>
                          <a:cs typeface="Times New Roman" panose="02020603050405020304" pitchFamily="18" charset="0"/>
                        </a:rPr>
                        <m:t>c</m:t>
                      </m:r>
                      <m:r>
                        <m:rPr>
                          <m:nor/>
                        </m:rPr>
                        <a:rPr lang="en-US" sz="1600" kern="100">
                          <a:ea typeface="Calibri" panose="020F0502020204030204" pitchFamily="34" charset="0"/>
                          <a:cs typeface="Times New Roman" panose="02020603050405020304" pitchFamily="18" charset="0"/>
                        </a:rPr>
                        <m:t>:</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𝑦</m:t>
                      </m:r>
                    </m:oMath>
                  </m:oMathPara>
                </a14:m>
                <a:endPar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Vậy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𝑦</m:t>
                    </m:r>
                  </m:oMath>
                </a14:m>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d) Cộng – 3 vào hai vế của bất đẳng thức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+3&gt;−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𝑦</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+3</m:t>
                    </m:r>
                  </m:oMath>
                </a14:m>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ta được:</a:t>
                </a:r>
                <a:r>
                  <a:rPr kumimoji="0" lang="en-US" sz="1600" b="0" i="0" u="none" strike="noStrike" kern="100" cap="none" spc="0" normalizeH="0" noProof="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&gt;−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𝑦</m:t>
                    </m:r>
                  </m:oMath>
                </a14:m>
                <a:endPar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Nhân hai vế của bất đẳng thức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&gt;−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𝑦</m:t>
                    </m:r>
                  </m:oMath>
                </a14:m>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ta được:</a:t>
                </a:r>
                <a:r>
                  <a:rPr kumimoji="0" lang="en-US" sz="1600" b="0" i="0" u="none" strike="noStrike" kern="100" cap="none" spc="0" normalizeH="0" noProof="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𝑦</m:t>
                    </m:r>
                  </m:oMath>
                </a14:m>
                <a:endPar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Vậy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𝑦</m:t>
                    </m:r>
                  </m:oMath>
                </a14:m>
                <a:r>
                  <a:rPr kumimoji="0" lang="en-US" sz="16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p>
            </p:txBody>
          </p:sp>
        </mc:Choice>
        <mc:Fallback>
          <p:sp>
            <p:nvSpPr>
              <p:cNvPr id="6" name="Rectangle 5"/>
              <p:cNvSpPr>
                <a:spLocks noRot="1" noChangeAspect="1" noMove="1" noResize="1" noEditPoints="1" noAdjustHandles="1" noChangeArrowheads="1" noChangeShapeType="1" noTextEdit="1"/>
              </p:cNvSpPr>
              <p:nvPr/>
            </p:nvSpPr>
            <p:spPr>
              <a:xfrm>
                <a:off x="883975" y="1794659"/>
                <a:ext cx="7376028" cy="2701381"/>
              </a:xfrm>
              <a:prstGeom prst="rect">
                <a:avLst/>
              </a:prstGeom>
              <a:blipFill>
                <a:blip r:embed="rId5"/>
                <a:stretch>
                  <a:fillRect l="-413" b="-1802"/>
                </a:stretch>
              </a:blipFill>
            </p:spPr>
            <p:txBody>
              <a:bodyPr/>
              <a:lstStyle/>
              <a:p>
                <a:r>
                  <a:rPr lang="en-US">
                    <a:noFill/>
                  </a:rPr>
                  <a:t> </a:t>
                </a:r>
              </a:p>
            </p:txBody>
          </p:sp>
        </mc:Fallback>
      </mc:AlternateContent>
    </p:spTree>
    <p:extLst>
      <p:ext uri="{BB962C8B-B14F-4D97-AF65-F5344CB8AC3E}">
        <p14:creationId xmlns:p14="http://schemas.microsoft.com/office/powerpoint/2010/main" val="2952075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40" name="TextBox 39"/>
          <p:cNvSpPr txBox="1"/>
          <p:nvPr/>
        </p:nvSpPr>
        <p:spPr>
          <a:xfrm>
            <a:off x="4238925" y="1293453"/>
            <a:ext cx="69612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7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277317" y="133952"/>
                <a:ext cx="8619344" cy="436273"/>
              </a:xfrm>
              <a:prstGeom prst="rect">
                <a:avLst/>
              </a:prstGeom>
            </p:spPr>
            <p:txBody>
              <a:bodyPr wrap="square">
                <a:spAutoFit/>
              </a:bodyPr>
              <a:lstStyle/>
              <a:p>
                <a:pPr algn="just">
                  <a:lnSpc>
                    <a:spcPct val="150000"/>
                  </a:lnSpc>
                </a:pPr>
                <a:r>
                  <a:rPr lang="en-US" sz="1700" b="1" kern="100">
                    <a:latin typeface="+mj-lt"/>
                    <a:ea typeface="Calibri" panose="020F0502020204030204" pitchFamily="34" charset="0"/>
                    <a:cs typeface="Times New Roman" panose="02020603050405020304" pitchFamily="18" charset="0"/>
                  </a:rPr>
                  <a:t>Bài 3. </a:t>
                </a:r>
                <a:r>
                  <a:rPr lang="en-US" sz="1700" kern="100">
                    <a:latin typeface="+mj-lt"/>
                    <a:ea typeface="Calibri" panose="020F0502020204030204" pitchFamily="34" charset="0"/>
                    <a:cs typeface="Times New Roman" panose="02020603050405020304" pitchFamily="18" charset="0"/>
                  </a:rPr>
                  <a:t>Cho hai số </a:t>
                </a:r>
                <a14:m>
                  <m:oMath xmlns:m="http://schemas.openxmlformats.org/officeDocument/2006/math">
                    <m:r>
                      <a:rPr lang="en-US" sz="1700" i="1" kern="100" smtClean="0">
                        <a:latin typeface="Cambria Math" panose="02040503050406030204" pitchFamily="18" charset="0"/>
                        <a:ea typeface="Calibri" panose="020F0502020204030204" pitchFamily="34" charset="0"/>
                        <a:cs typeface="Times New Roman" panose="02020603050405020304" pitchFamily="18" charset="0"/>
                      </a:rPr>
                      <m:t>𝑎</m:t>
                    </m:r>
                    <m:r>
                      <a:rPr lang="en-US" sz="1700" i="1" kern="100" smtClean="0">
                        <a:latin typeface="Cambria Math" panose="02040503050406030204" pitchFamily="18" charset="0"/>
                        <a:ea typeface="Calibri" panose="020F0502020204030204" pitchFamily="34" charset="0"/>
                        <a:cs typeface="Times New Roman" panose="02020603050405020304" pitchFamily="18" charset="0"/>
                      </a:rPr>
                      <m:t>,</m:t>
                    </m:r>
                    <m:r>
                      <a:rPr lang="en-US" sz="1700" i="1" kern="100" smtClean="0">
                        <a:latin typeface="Cambria Math" panose="02040503050406030204" pitchFamily="18" charset="0"/>
                        <a:ea typeface="Calibri" panose="020F0502020204030204" pitchFamily="34" charset="0"/>
                        <a:cs typeface="Times New Roman" panose="02020603050405020304" pitchFamily="18" charset="0"/>
                      </a:rPr>
                      <m:t>𝑏</m:t>
                    </m:r>
                  </m:oMath>
                </a14:m>
                <a:r>
                  <a:rPr lang="en-US" sz="1700" kern="100">
                    <a:latin typeface="+mj-lt"/>
                    <a:ea typeface="Calibri" panose="020F0502020204030204" pitchFamily="34" charset="0"/>
                    <a:cs typeface="Times New Roman" panose="02020603050405020304" pitchFamily="18" charset="0"/>
                  </a:rPr>
                  <a:t> thoả mãn </a:t>
                </a:r>
                <a14:m>
                  <m:oMath xmlns:m="http://schemas.openxmlformats.org/officeDocument/2006/math">
                    <m:r>
                      <a:rPr lang="en-US" sz="1700" i="1" kern="100" smtClean="0">
                        <a:latin typeface="Cambria Math" panose="02040503050406030204" pitchFamily="18" charset="0"/>
                        <a:ea typeface="Calibri" panose="020F0502020204030204" pitchFamily="34" charset="0"/>
                        <a:cs typeface="Times New Roman" panose="02020603050405020304" pitchFamily="18" charset="0"/>
                      </a:rPr>
                      <m:t>𝑎</m:t>
                    </m:r>
                    <m:r>
                      <a:rPr lang="en-US" sz="1700" i="1" kern="100" smtClean="0">
                        <a:latin typeface="Cambria Math" panose="02040503050406030204" pitchFamily="18" charset="0"/>
                        <a:ea typeface="Calibri" panose="020F0502020204030204" pitchFamily="34" charset="0"/>
                        <a:cs typeface="Times New Roman" panose="02020603050405020304" pitchFamily="18" charset="0"/>
                      </a:rPr>
                      <m:t>&lt;</m:t>
                    </m:r>
                    <m:r>
                      <a:rPr lang="en-US" sz="1700" i="1" kern="100" smtClean="0">
                        <a:latin typeface="Cambria Math" panose="02040503050406030204" pitchFamily="18" charset="0"/>
                        <a:ea typeface="Calibri" panose="020F0502020204030204" pitchFamily="34" charset="0"/>
                        <a:cs typeface="Times New Roman" panose="02020603050405020304" pitchFamily="18" charset="0"/>
                      </a:rPr>
                      <m:t>𝑏</m:t>
                    </m:r>
                  </m:oMath>
                </a14:m>
                <a:r>
                  <a:rPr lang="en-US" sz="1700" kern="100">
                    <a:latin typeface="+mj-lt"/>
                    <a:ea typeface="Calibri" panose="020F0502020204030204" pitchFamily="34" charset="0"/>
                    <a:cs typeface="Times New Roman" panose="02020603050405020304" pitchFamily="18" charset="0"/>
                  </a:rPr>
                  <a:t>. Chứng tỏ:</a:t>
                </a:r>
                <a:endParaRPr lang="en-US" sz="1700" kern="100">
                  <a:effectLst/>
                  <a:latin typeface="+mj-lt"/>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77317" y="133952"/>
                <a:ext cx="8619344" cy="436273"/>
              </a:xfrm>
              <a:prstGeom prst="rect">
                <a:avLst/>
              </a:prstGeom>
              <a:blipFill>
                <a:blip r:embed="rId3"/>
                <a:stretch>
                  <a:fillRect l="-424" b="-180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1506577951"/>
                  </p:ext>
                </p:extLst>
              </p:nvPr>
            </p:nvGraphicFramePr>
            <p:xfrm>
              <a:off x="383560" y="753546"/>
              <a:ext cx="8406855" cy="259080"/>
            </p:xfrm>
            <a:graphic>
              <a:graphicData uri="http://schemas.openxmlformats.org/drawingml/2006/table">
                <a:tbl>
                  <a:tblPr firstRow="1" firstCol="1" bandRow="1"/>
                  <a:tblGrid>
                    <a:gridCol w="1878639">
                      <a:extLst>
                        <a:ext uri="{9D8B030D-6E8A-4147-A177-3AD203B41FA5}">
                          <a16:colId xmlns:a16="http://schemas.microsoft.com/office/drawing/2014/main" val="3902426164"/>
                        </a:ext>
                      </a:extLst>
                    </a:gridCol>
                    <a:gridCol w="2008682">
                      <a:extLst>
                        <a:ext uri="{9D8B030D-6E8A-4147-A177-3AD203B41FA5}">
                          <a16:colId xmlns:a16="http://schemas.microsoft.com/office/drawing/2014/main" val="385050593"/>
                        </a:ext>
                      </a:extLst>
                    </a:gridCol>
                    <a:gridCol w="2438801">
                      <a:extLst>
                        <a:ext uri="{9D8B030D-6E8A-4147-A177-3AD203B41FA5}">
                          <a16:colId xmlns:a16="http://schemas.microsoft.com/office/drawing/2014/main" val="2813699183"/>
                        </a:ext>
                      </a:extLst>
                    </a:gridCol>
                    <a:gridCol w="2080733">
                      <a:extLst>
                        <a:ext uri="{9D8B030D-6E8A-4147-A177-3AD203B41FA5}">
                          <a16:colId xmlns:a16="http://schemas.microsoft.com/office/drawing/2014/main" val="4222637322"/>
                        </a:ext>
                      </a:extLst>
                    </a:gridCol>
                  </a:tblGrid>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700" b="0" i="0" u="none" strike="noStrike" kern="100" cap="none" spc="0" normalizeH="0" baseline="0" noProof="0" smtClean="0">
                                    <a:ln>
                                      <a:noFill/>
                                    </a:ln>
                                    <a:solidFill>
                                      <a:srgbClr val="000000"/>
                                    </a:solidFill>
                                    <a:effectLst/>
                                    <a:uLnTx/>
                                    <a:uFillTx/>
                                    <a:latin typeface="+mj-lt"/>
                                    <a:cs typeface="Arial"/>
                                    <a:sym typeface="Arial"/>
                                  </a:rPr>
                                  <m:t>a</m:t>
                                </m:r>
                                <m:r>
                                  <m:rPr>
                                    <m:nor/>
                                  </m:rPr>
                                  <a:rPr kumimoji="0" lang="en-US" sz="1700" b="0" i="0" u="none" strike="noStrike" kern="100" cap="none" spc="0" normalizeH="0" baseline="0" noProof="0" smtClean="0">
                                    <a:ln>
                                      <a:noFill/>
                                    </a:ln>
                                    <a:solidFill>
                                      <a:srgbClr val="000000"/>
                                    </a:solidFill>
                                    <a:effectLst/>
                                    <a:uLnTx/>
                                    <a:uFillTx/>
                                    <a:latin typeface="+mj-lt"/>
                                    <a:cs typeface="Arial"/>
                                    <a:sym typeface="Arial"/>
                                  </a:rPr>
                                  <m:t>) </m:t>
                                </m:r>
                                <m:r>
                                  <a:rPr kumimoji="0" lang="en-US" sz="1700" b="0" i="0" u="none" strike="noStrike" kern="100" cap="none" spc="0" normalizeH="0" baseline="0" noProof="0">
                                    <a:ln>
                                      <a:noFill/>
                                    </a:ln>
                                    <a:solidFill>
                                      <a:srgbClr val="000000"/>
                                    </a:solidFill>
                                    <a:effectLst/>
                                    <a:uLnTx/>
                                    <a:uFillTx/>
                                    <a:latin typeface="+mj-lt"/>
                                    <a:sym typeface="Arial"/>
                                  </a:rPr>
                                  <m:t>𝑏</m:t>
                                </m:r>
                                <m:r>
                                  <a:rPr kumimoji="0" lang="en-US" sz="1700" b="0" i="0" u="none" strike="noStrike" kern="100" cap="none" spc="0" normalizeH="0" baseline="0" noProof="0">
                                    <a:ln>
                                      <a:noFill/>
                                    </a:ln>
                                    <a:solidFill>
                                      <a:srgbClr val="000000"/>
                                    </a:solidFill>
                                    <a:effectLst/>
                                    <a:uLnTx/>
                                    <a:uFillTx/>
                                    <a:latin typeface="+mj-lt"/>
                                    <a:sym typeface="Arial"/>
                                  </a:rPr>
                                  <m:t>−</m:t>
                                </m:r>
                                <m:r>
                                  <a:rPr kumimoji="0" lang="en-US" sz="1700" b="0" i="0" u="none" strike="noStrike" kern="100" cap="none" spc="0" normalizeH="0" baseline="0" noProof="0">
                                    <a:ln>
                                      <a:noFill/>
                                    </a:ln>
                                    <a:solidFill>
                                      <a:srgbClr val="000000"/>
                                    </a:solidFill>
                                    <a:effectLst/>
                                    <a:uLnTx/>
                                    <a:uFillTx/>
                                    <a:latin typeface="+mj-lt"/>
                                    <a:sym typeface="Arial"/>
                                  </a:rPr>
                                  <m:t>𝑎</m:t>
                                </m:r>
                                <m:r>
                                  <a:rPr kumimoji="0" lang="en-US" sz="1700" b="0" i="0" u="none" strike="noStrike" kern="100" cap="none" spc="0" normalizeH="0" baseline="0" noProof="0">
                                    <a:ln>
                                      <a:noFill/>
                                    </a:ln>
                                    <a:solidFill>
                                      <a:srgbClr val="000000"/>
                                    </a:solidFill>
                                    <a:effectLst/>
                                    <a:uLnTx/>
                                    <a:uFillTx/>
                                    <a:latin typeface="+mj-lt"/>
                                    <a:sym typeface="Arial"/>
                                  </a:rPr>
                                  <m:t>&gt;0</m:t>
                                </m:r>
                              </m:oMath>
                            </m:oMathPara>
                          </a14:m>
                          <a:endParaRPr kumimoji="0" lang="en-US" sz="17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100" cap="none" spc="0" normalizeH="0" baseline="0" noProof="0" smtClean="0">
                              <a:ln>
                                <a:noFill/>
                              </a:ln>
                              <a:solidFill>
                                <a:srgbClr val="000000"/>
                              </a:solidFill>
                              <a:effectLst/>
                              <a:uLnTx/>
                              <a:uFillTx/>
                              <a:latin typeface="+mj-lt"/>
                              <a:cs typeface="Arial"/>
                              <a:sym typeface="Arial"/>
                            </a:rPr>
                            <a:t>b) </a:t>
                          </a:r>
                          <a14:m>
                            <m:oMath xmlns:m="http://schemas.openxmlformats.org/officeDocument/2006/math">
                              <m:r>
                                <a:rPr kumimoji="0" lang="en-US" sz="1700" b="0" i="0" u="none" strike="noStrike" kern="100" cap="none" spc="0" normalizeH="0" baseline="0" noProof="0">
                                  <a:ln>
                                    <a:noFill/>
                                  </a:ln>
                                  <a:solidFill>
                                    <a:srgbClr val="000000"/>
                                  </a:solidFill>
                                  <a:effectLst/>
                                  <a:uLnTx/>
                                  <a:uFillTx/>
                                  <a:latin typeface="+mj-lt"/>
                                  <a:sym typeface="Arial"/>
                                </a:rPr>
                                <m:t>𝑎</m:t>
                              </m:r>
                              <m:r>
                                <a:rPr kumimoji="0" lang="en-US" sz="1700" b="0" i="0" u="none" strike="noStrike" kern="100" cap="none" spc="0" normalizeH="0" baseline="0" noProof="0">
                                  <a:ln>
                                    <a:noFill/>
                                  </a:ln>
                                  <a:solidFill>
                                    <a:srgbClr val="000000"/>
                                  </a:solidFill>
                                  <a:effectLst/>
                                  <a:uLnTx/>
                                  <a:uFillTx/>
                                  <a:latin typeface="+mj-lt"/>
                                  <a:sym typeface="Arial"/>
                                </a:rPr>
                                <m:t>−2&lt;</m:t>
                              </m:r>
                              <m:r>
                                <a:rPr kumimoji="0" lang="en-US" sz="1700" b="0" i="0" u="none" strike="noStrike" kern="100" cap="none" spc="0" normalizeH="0" baseline="0" noProof="0">
                                  <a:ln>
                                    <a:noFill/>
                                  </a:ln>
                                  <a:solidFill>
                                    <a:srgbClr val="000000"/>
                                  </a:solidFill>
                                  <a:effectLst/>
                                  <a:uLnTx/>
                                  <a:uFillTx/>
                                  <a:latin typeface="+mj-lt"/>
                                  <a:sym typeface="Arial"/>
                                </a:rPr>
                                <m:t>𝑏</m:t>
                              </m:r>
                              <m:r>
                                <a:rPr kumimoji="0" lang="en-US" sz="1700" b="0" i="0" u="none" strike="noStrike" kern="100" cap="none" spc="0" normalizeH="0" baseline="0" noProof="0">
                                  <a:ln>
                                    <a:noFill/>
                                  </a:ln>
                                  <a:solidFill>
                                    <a:srgbClr val="000000"/>
                                  </a:solidFill>
                                  <a:effectLst/>
                                  <a:uLnTx/>
                                  <a:uFillTx/>
                                  <a:latin typeface="+mj-lt"/>
                                  <a:sym typeface="Arial"/>
                                </a:rPr>
                                <m:t>−1</m:t>
                              </m:r>
                            </m:oMath>
                          </a14:m>
                          <a:endParaRPr kumimoji="0" lang="en-US" sz="17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100" cap="none" spc="0" normalizeH="0" baseline="0" noProof="0" smtClean="0">
                              <a:ln>
                                <a:noFill/>
                              </a:ln>
                              <a:solidFill>
                                <a:srgbClr val="000000"/>
                              </a:solidFill>
                              <a:effectLst/>
                              <a:uLnTx/>
                              <a:uFillTx/>
                              <a:latin typeface="+mj-lt"/>
                              <a:cs typeface="Arial"/>
                              <a:sym typeface="Arial"/>
                            </a:rPr>
                            <a:t>c) </a:t>
                          </a:r>
                          <a14:m>
                            <m:oMath xmlns:m="http://schemas.openxmlformats.org/officeDocument/2006/math">
                              <m:r>
                                <a:rPr kumimoji="0" lang="en-US" sz="1700" b="0" i="0" u="none" strike="noStrike" kern="100" cap="none" spc="0" normalizeH="0" baseline="0" noProof="0">
                                  <a:ln>
                                    <a:noFill/>
                                  </a:ln>
                                  <a:solidFill>
                                    <a:srgbClr val="000000"/>
                                  </a:solidFill>
                                  <a:effectLst/>
                                  <a:uLnTx/>
                                  <a:uFillTx/>
                                  <a:latin typeface="+mj-lt"/>
                                  <a:sym typeface="Arial"/>
                                </a:rPr>
                                <m:t>𝑎</m:t>
                              </m:r>
                              <m:r>
                                <a:rPr kumimoji="0" lang="en-US" sz="1700" b="0" i="0" u="none" strike="noStrike" kern="100" cap="none" spc="0" normalizeH="0" baseline="0" noProof="0">
                                  <a:ln>
                                    <a:noFill/>
                                  </a:ln>
                                  <a:solidFill>
                                    <a:srgbClr val="000000"/>
                                  </a:solidFill>
                                  <a:effectLst/>
                                  <a:uLnTx/>
                                  <a:uFillTx/>
                                  <a:latin typeface="+mj-lt"/>
                                  <a:sym typeface="Arial"/>
                                </a:rPr>
                                <m:t>−4&lt;</m:t>
                              </m:r>
                              <m:r>
                                <a:rPr kumimoji="0" lang="en-US" sz="1700" b="0" i="0" u="none" strike="noStrike" kern="100" cap="none" spc="0" normalizeH="0" baseline="0" noProof="0">
                                  <a:ln>
                                    <a:noFill/>
                                  </a:ln>
                                  <a:solidFill>
                                    <a:srgbClr val="000000"/>
                                  </a:solidFill>
                                  <a:effectLst/>
                                  <a:uLnTx/>
                                  <a:uFillTx/>
                                  <a:latin typeface="+mj-lt"/>
                                  <a:sym typeface="Arial"/>
                                </a:rPr>
                                <m:t>𝑏</m:t>
                              </m:r>
                              <m:r>
                                <a:rPr kumimoji="0" lang="en-US" sz="1700" b="0" i="0" u="none" strike="noStrike" kern="100" cap="none" spc="0" normalizeH="0" baseline="0" noProof="0">
                                  <a:ln>
                                    <a:noFill/>
                                  </a:ln>
                                  <a:solidFill>
                                    <a:srgbClr val="000000"/>
                                  </a:solidFill>
                                  <a:effectLst/>
                                  <a:uLnTx/>
                                  <a:uFillTx/>
                                  <a:latin typeface="+mj-lt"/>
                                  <a:sym typeface="Arial"/>
                                </a:rPr>
                                <m:t>−4</m:t>
                              </m:r>
                            </m:oMath>
                          </a14:m>
                          <a:endParaRPr kumimoji="0" lang="en-US" sz="17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100" cap="none" spc="0" normalizeH="0" baseline="0" noProof="0" smtClean="0">
                              <a:ln>
                                <a:noFill/>
                              </a:ln>
                              <a:solidFill>
                                <a:srgbClr val="000000"/>
                              </a:solidFill>
                              <a:effectLst/>
                              <a:uLnTx/>
                              <a:uFillTx/>
                              <a:latin typeface="+mj-lt"/>
                              <a:cs typeface="Arial"/>
                              <a:sym typeface="Arial"/>
                            </a:rPr>
                            <a:t>d) </a:t>
                          </a:r>
                          <a14:m>
                            <m:oMath xmlns:m="http://schemas.openxmlformats.org/officeDocument/2006/math">
                              <m:r>
                                <a:rPr kumimoji="0" lang="en-US" sz="1700" b="0" i="0" u="none" strike="noStrike" kern="100" cap="none" spc="0" normalizeH="0" baseline="0" noProof="0">
                                  <a:ln>
                                    <a:noFill/>
                                  </a:ln>
                                  <a:solidFill>
                                    <a:srgbClr val="000000"/>
                                  </a:solidFill>
                                  <a:effectLst/>
                                  <a:uLnTx/>
                                  <a:uFillTx/>
                                  <a:latin typeface="+mj-lt"/>
                                  <a:sym typeface="Arial"/>
                                </a:rPr>
                                <m:t>𝑎</m:t>
                              </m:r>
                              <m:r>
                                <a:rPr kumimoji="0" lang="en-US" sz="1700" b="0" i="0" u="none" strike="noStrike" kern="100" cap="none" spc="0" normalizeH="0" baseline="0" noProof="0">
                                  <a:ln>
                                    <a:noFill/>
                                  </a:ln>
                                  <a:solidFill>
                                    <a:srgbClr val="000000"/>
                                  </a:solidFill>
                                  <a:effectLst/>
                                  <a:uLnTx/>
                                  <a:uFillTx/>
                                  <a:latin typeface="+mj-lt"/>
                                  <a:sym typeface="Arial"/>
                                </a:rPr>
                                <m:t>−6&lt;</m:t>
                              </m:r>
                              <m:r>
                                <a:rPr kumimoji="0" lang="en-US" sz="1700" b="0" i="0" u="none" strike="noStrike" kern="100" cap="none" spc="0" normalizeH="0" baseline="0" noProof="0">
                                  <a:ln>
                                    <a:noFill/>
                                  </a:ln>
                                  <a:solidFill>
                                    <a:srgbClr val="000000"/>
                                  </a:solidFill>
                                  <a:effectLst/>
                                  <a:uLnTx/>
                                  <a:uFillTx/>
                                  <a:latin typeface="+mj-lt"/>
                                  <a:sym typeface="Arial"/>
                                </a:rPr>
                                <m:t>𝑏</m:t>
                              </m:r>
                              <m:r>
                                <a:rPr kumimoji="0" lang="en-US" sz="1700" b="0" i="0" u="none" strike="noStrike" kern="100" cap="none" spc="0" normalizeH="0" baseline="0" noProof="0">
                                  <a:ln>
                                    <a:noFill/>
                                  </a:ln>
                                  <a:solidFill>
                                    <a:srgbClr val="000000"/>
                                  </a:solidFill>
                                  <a:effectLst/>
                                  <a:uLnTx/>
                                  <a:uFillTx/>
                                  <a:latin typeface="+mj-lt"/>
                                  <a:sym typeface="Arial"/>
                                </a:rPr>
                                <m:t>+3</m:t>
                              </m:r>
                            </m:oMath>
                          </a14:m>
                          <a:endParaRPr kumimoji="0" lang="en-US" sz="17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32971"/>
                      </a:ext>
                    </a:extLst>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val="1506577951"/>
                  </p:ext>
                </p:extLst>
              </p:nvPr>
            </p:nvGraphicFramePr>
            <p:xfrm>
              <a:off x="383560" y="753546"/>
              <a:ext cx="8406855" cy="259080"/>
            </p:xfrm>
            <a:graphic>
              <a:graphicData uri="http://schemas.openxmlformats.org/drawingml/2006/table">
                <a:tbl>
                  <a:tblPr firstRow="1" firstCol="1" bandRow="1"/>
                  <a:tblGrid>
                    <a:gridCol w="1878639">
                      <a:extLst>
                        <a:ext uri="{9D8B030D-6E8A-4147-A177-3AD203B41FA5}">
                          <a16:colId xmlns:a16="http://schemas.microsoft.com/office/drawing/2014/main" val="3902426164"/>
                        </a:ext>
                      </a:extLst>
                    </a:gridCol>
                    <a:gridCol w="2008682">
                      <a:extLst>
                        <a:ext uri="{9D8B030D-6E8A-4147-A177-3AD203B41FA5}">
                          <a16:colId xmlns:a16="http://schemas.microsoft.com/office/drawing/2014/main" val="385050593"/>
                        </a:ext>
                      </a:extLst>
                    </a:gridCol>
                    <a:gridCol w="2438801">
                      <a:extLst>
                        <a:ext uri="{9D8B030D-6E8A-4147-A177-3AD203B41FA5}">
                          <a16:colId xmlns:a16="http://schemas.microsoft.com/office/drawing/2014/main" val="2813699183"/>
                        </a:ext>
                      </a:extLst>
                    </a:gridCol>
                    <a:gridCol w="2080733">
                      <a:extLst>
                        <a:ext uri="{9D8B030D-6E8A-4147-A177-3AD203B41FA5}">
                          <a16:colId xmlns:a16="http://schemas.microsoft.com/office/drawing/2014/main" val="4222637322"/>
                        </a:ext>
                      </a:extLst>
                    </a:gridCol>
                  </a:tblGrid>
                  <a:tr h="259080">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2727" r="-348052" b="-4545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3333" t="-22727" r="-224848" b="-4545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9500" t="-22727" r="-85500" b="-4545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303509" t="-22727" b="-45455"/>
                          </a:stretch>
                        </a:blipFill>
                      </a:tcPr>
                    </a:tc>
                    <a:extLst>
                      <a:ext uri="{0D108BD9-81ED-4DB2-BD59-A6C34878D82A}">
                        <a16:rowId xmlns:a16="http://schemas.microsoft.com/office/drawing/2014/main" val="42432971"/>
                      </a:ext>
                    </a:extLst>
                  </a:tr>
                </a:tbl>
              </a:graphicData>
            </a:graphic>
          </p:graphicFrame>
        </mc:Fallback>
      </mc:AlternateContent>
      <mc:AlternateContent xmlns:mc="http://schemas.openxmlformats.org/markup-compatibility/2006">
        <mc:Choice xmlns:a14="http://schemas.microsoft.com/office/drawing/2010/main" Requires="a14">
          <p:sp>
            <p:nvSpPr>
              <p:cNvPr id="6" name="Rectangle 5"/>
              <p:cNvSpPr/>
              <p:nvPr/>
            </p:nvSpPr>
            <p:spPr>
              <a:xfrm>
                <a:off x="614598" y="1758484"/>
                <a:ext cx="7704944" cy="2931828"/>
              </a:xfrm>
              <a:prstGeom prst="rect">
                <a:avLst/>
              </a:prstGeom>
            </p:spPr>
            <p:txBody>
              <a:bodyPr wrap="square">
                <a:spAutoFit/>
              </a:bodyPr>
              <a:lstStyle/>
              <a:p>
                <a:pPr algn="just">
                  <a:lnSpc>
                    <a:spcPct val="150000"/>
                  </a:lnSpc>
                  <a:spcBef>
                    <a:spcPts val="100"/>
                  </a:spcBef>
                  <a:spcAft>
                    <a:spcPts val="100"/>
                  </a:spcAft>
                </a:pPr>
                <a:r>
                  <a:rPr lang="en-US" sz="1700" kern="100" smtClean="0">
                    <a:latin typeface="+mj-lt"/>
                    <a:ea typeface="Calibri" panose="020F0502020204030204" pitchFamily="34" charset="0"/>
                    <a:cs typeface="Times New Roman" panose="02020603050405020304" pitchFamily="18" charset="0"/>
                  </a:rPr>
                  <a:t>a)</a:t>
                </a:r>
                <a:r>
                  <a:rPr lang="en-US" sz="1700" kern="100">
                    <a:effectLst/>
                    <a:latin typeface="+mj-lt"/>
                    <a:ea typeface="Calibri" panose="020F0502020204030204" pitchFamily="34" charset="0"/>
                    <a:cs typeface="Times New Roman" panose="02020603050405020304" pitchFamily="18" charset="0"/>
                  </a:rPr>
                  <a:t> Vì </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𝑎</m:t>
                    </m:r>
                    <m:r>
                      <a:rPr lang="en-US" sz="1700" b="0" i="1" kern="100">
                        <a:effectLst/>
                        <a:latin typeface="+mj-lt"/>
                        <a:ea typeface="Calibri" panose="020F0502020204030204" pitchFamily="34" charset="0"/>
                        <a:cs typeface="Times New Roman" panose="02020603050405020304" pitchFamily="18" charset="0"/>
                      </a:rPr>
                      <m:t>&lt;</m:t>
                    </m:r>
                    <m:r>
                      <a:rPr lang="en-US" sz="1700" b="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nên</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 </m:t>
                    </m:r>
                    <m:r>
                      <a:rPr lang="en-US" sz="1700" b="0" i="1" kern="100">
                        <a:effectLst/>
                        <a:latin typeface="+mj-lt"/>
                        <a:ea typeface="Calibri" panose="020F0502020204030204" pitchFamily="34" charset="0"/>
                        <a:cs typeface="Times New Roman" panose="02020603050405020304" pitchFamily="18" charset="0"/>
                      </a:rPr>
                      <m:t>𝑎</m:t>
                    </m:r>
                    <m:r>
                      <a:rPr lang="en-US" sz="1700" b="0" i="1" kern="100">
                        <a:effectLst/>
                        <a:latin typeface="+mj-lt"/>
                        <a:ea typeface="Calibri" panose="020F0502020204030204" pitchFamily="34" charset="0"/>
                        <a:cs typeface="Times New Roman" panose="02020603050405020304" pitchFamily="18" charset="0"/>
                      </a:rPr>
                      <m:t>−</m:t>
                    </m:r>
                    <m:r>
                      <a:rPr lang="en-US" sz="1700" b="0" i="1" kern="100">
                        <a:effectLst/>
                        <a:latin typeface="+mj-lt"/>
                        <a:ea typeface="Calibri" panose="020F0502020204030204" pitchFamily="34" charset="0"/>
                        <a:cs typeface="Times New Roman" panose="02020603050405020304" pitchFamily="18" charset="0"/>
                      </a:rPr>
                      <m:t>𝑏</m:t>
                    </m:r>
                    <m:r>
                      <a:rPr lang="en-US" sz="1700" b="0" i="1" kern="100">
                        <a:effectLst/>
                        <a:latin typeface="+mj-lt"/>
                        <a:ea typeface="Calibri" panose="020F0502020204030204" pitchFamily="34" charset="0"/>
                        <a:cs typeface="Times New Roman" panose="02020603050405020304" pitchFamily="18" charset="0"/>
                      </a:rPr>
                      <m:t>&lt;0</m:t>
                    </m:r>
                  </m:oMath>
                </a14:m>
                <a:r>
                  <a:rPr lang="en-US" sz="1700" kern="100">
                    <a:effectLst/>
                    <a:latin typeface="+mj-lt"/>
                    <a:ea typeface="Calibri" panose="020F0502020204030204" pitchFamily="34" charset="0"/>
                    <a:cs typeface="Times New Roman" panose="02020603050405020304" pitchFamily="18" charset="0"/>
                  </a:rPr>
                  <a:t>, suy ra </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𝑏</m:t>
                    </m:r>
                    <m:r>
                      <a:rPr lang="en-US" sz="1700" b="0" i="1" kern="100">
                        <a:effectLst/>
                        <a:latin typeface="+mj-lt"/>
                        <a:ea typeface="Calibri" panose="020F0502020204030204" pitchFamily="34" charset="0"/>
                        <a:cs typeface="Times New Roman" panose="02020603050405020304" pitchFamily="18" charset="0"/>
                      </a:rPr>
                      <m:t>−</m:t>
                    </m:r>
                    <m:r>
                      <a:rPr lang="en-US" sz="1700" b="0" i="1" kern="100">
                        <a:effectLst/>
                        <a:latin typeface="+mj-lt"/>
                        <a:ea typeface="Calibri" panose="020F0502020204030204" pitchFamily="34" charset="0"/>
                        <a:cs typeface="Times New Roman" panose="02020603050405020304" pitchFamily="18" charset="0"/>
                      </a:rPr>
                      <m:t>𝑎</m:t>
                    </m:r>
                    <m:r>
                      <a:rPr lang="en-US" sz="1700" b="0" i="1" kern="100">
                        <a:effectLst/>
                        <a:latin typeface="+mj-lt"/>
                        <a:ea typeface="Calibri" panose="020F0502020204030204" pitchFamily="34" charset="0"/>
                        <a:cs typeface="Times New Roman" panose="02020603050405020304" pitchFamily="18" charset="0"/>
                      </a:rPr>
                      <m:t>&gt;0</m:t>
                    </m:r>
                  </m:oMath>
                </a14:m>
                <a:endParaRPr lang="en-US" sz="17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700" kern="100">
                    <a:effectLst/>
                    <a:latin typeface="+mj-lt"/>
                    <a:ea typeface="Calibri" panose="020F0502020204030204" pitchFamily="34" charset="0"/>
                    <a:cs typeface="Times New Roman" panose="02020603050405020304" pitchFamily="18" charset="0"/>
                  </a:rPr>
                  <a:t>b) Cộng </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−2</m:t>
                    </m:r>
                  </m:oMath>
                </a14:m>
                <a:r>
                  <a:rPr lang="en-US" sz="1700" kern="100">
                    <a:effectLst/>
                    <a:latin typeface="+mj-lt"/>
                    <a:ea typeface="Calibri" panose="020F0502020204030204" pitchFamily="34" charset="0"/>
                    <a:cs typeface="Times New Roman" panose="02020603050405020304" pitchFamily="18" charset="0"/>
                  </a:rPr>
                  <a:t> vào hai vế của bất đẳng thức </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𝑎</m:t>
                    </m:r>
                    <m:r>
                      <a:rPr lang="en-US" sz="1700" b="0" i="1" kern="100">
                        <a:effectLst/>
                        <a:latin typeface="+mj-lt"/>
                        <a:ea typeface="Calibri" panose="020F0502020204030204" pitchFamily="34" charset="0"/>
                        <a:cs typeface="Times New Roman" panose="02020603050405020304" pitchFamily="18" charset="0"/>
                      </a:rPr>
                      <m:t>&lt;</m:t>
                    </m:r>
                    <m:r>
                      <a:rPr lang="en-US" sz="1700" b="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ta được:</a:t>
                </a: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𝑎</m:t>
                      </m:r>
                      <m:r>
                        <a:rPr lang="en-US" sz="1700" b="0" i="1" kern="100">
                          <a:effectLst/>
                          <a:latin typeface="+mj-lt"/>
                          <a:ea typeface="Calibri" panose="020F0502020204030204" pitchFamily="34" charset="0"/>
                          <a:cs typeface="Times New Roman" panose="02020603050405020304" pitchFamily="18" charset="0"/>
                        </a:rPr>
                        <m:t>−2&lt;</m:t>
                      </m:r>
                      <m:r>
                        <a:rPr lang="en-US" sz="1700" b="0" i="1" kern="100">
                          <a:effectLst/>
                          <a:latin typeface="+mj-lt"/>
                          <a:ea typeface="Calibri" panose="020F0502020204030204" pitchFamily="34" charset="0"/>
                          <a:cs typeface="Times New Roman" panose="02020603050405020304" pitchFamily="18" charset="0"/>
                        </a:rPr>
                        <m:t>𝑏</m:t>
                      </m:r>
                      <m:r>
                        <a:rPr lang="en-US" sz="1700" b="0" i="1" kern="100">
                          <a:effectLst/>
                          <a:latin typeface="+mj-lt"/>
                          <a:ea typeface="Calibri" panose="020F0502020204030204" pitchFamily="34" charset="0"/>
                          <a:cs typeface="Times New Roman" panose="02020603050405020304" pitchFamily="18" charset="0"/>
                        </a:rPr>
                        <m:t>−2 </m:t>
                      </m:r>
                      <m:r>
                        <a:rPr lang="en-US" sz="17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700" b="0" i="1" kern="100">
                          <a:effectLst/>
                          <a:latin typeface="+mj-lt"/>
                          <a:ea typeface="Calibri" panose="020F0502020204030204" pitchFamily="34" charset="0"/>
                          <a:cs typeface="Times New Roman" panose="02020603050405020304" pitchFamily="18" charset="0"/>
                        </a:rPr>
                        <m:t>(1)</m:t>
                      </m:r>
                    </m:oMath>
                  </m:oMathPara>
                </a14:m>
                <a:endParaRPr lang="en-US" sz="17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700" kern="100">
                    <a:effectLst/>
                    <a:latin typeface="+mj-lt"/>
                    <a:ea typeface="Calibri" panose="020F0502020204030204" pitchFamily="34" charset="0"/>
                    <a:cs typeface="Times New Roman" panose="02020603050405020304" pitchFamily="18" charset="0"/>
                  </a:rPr>
                  <a:t>Cộng </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vào hai vế của bất đẳng thức </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−2&lt;−1</m:t>
                    </m:r>
                  </m:oMath>
                </a14:m>
                <a:r>
                  <a:rPr lang="en-US" sz="1700" kern="100">
                    <a:effectLst/>
                    <a:latin typeface="+mj-lt"/>
                    <a:ea typeface="Calibri" panose="020F0502020204030204" pitchFamily="34" charset="0"/>
                    <a:cs typeface="Times New Roman" panose="02020603050405020304" pitchFamily="18" charset="0"/>
                  </a:rPr>
                  <a:t>, ta được:</a:t>
                </a:r>
              </a:p>
              <a:p>
                <a:pPr algn="ctr">
                  <a:lnSpc>
                    <a:spcPct val="150000"/>
                  </a:lnSpc>
                  <a:spcBef>
                    <a:spcPts val="100"/>
                  </a:spcBef>
                  <a:spcAft>
                    <a:spcPts val="100"/>
                  </a:spcAft>
                </a:pP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−2+</m:t>
                    </m:r>
                    <m:r>
                      <a:rPr lang="en-US" sz="1700" b="0" i="1" kern="100">
                        <a:effectLst/>
                        <a:latin typeface="+mj-lt"/>
                        <a:ea typeface="Calibri" panose="020F0502020204030204" pitchFamily="34" charset="0"/>
                        <a:cs typeface="Times New Roman" panose="02020603050405020304" pitchFamily="18" charset="0"/>
                      </a:rPr>
                      <m:t>𝑏</m:t>
                    </m:r>
                    <m:r>
                      <a:rPr lang="en-US" sz="1700" b="0" i="1" kern="100">
                        <a:effectLst/>
                        <a:latin typeface="+mj-lt"/>
                        <a:ea typeface="Calibri" panose="020F0502020204030204" pitchFamily="34" charset="0"/>
                        <a:cs typeface="Times New Roman" panose="02020603050405020304" pitchFamily="18" charset="0"/>
                      </a:rPr>
                      <m:t>&lt;−1+</m:t>
                    </m:r>
                    <m:r>
                      <a:rPr lang="en-US" sz="1700" b="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hay </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𝑏</m:t>
                    </m:r>
                    <m:r>
                      <a:rPr lang="en-US" sz="1700" b="0" i="1" kern="100">
                        <a:effectLst/>
                        <a:latin typeface="+mj-lt"/>
                        <a:ea typeface="Calibri" panose="020F0502020204030204" pitchFamily="34" charset="0"/>
                        <a:cs typeface="Times New Roman" panose="02020603050405020304" pitchFamily="18" charset="0"/>
                      </a:rPr>
                      <m:t>−2&lt;</m:t>
                    </m:r>
                    <m:r>
                      <a:rPr lang="en-US" sz="1700" b="0" i="1" kern="100">
                        <a:effectLst/>
                        <a:latin typeface="+mj-lt"/>
                        <a:ea typeface="Calibri" panose="020F0502020204030204" pitchFamily="34" charset="0"/>
                        <a:cs typeface="Times New Roman" panose="02020603050405020304" pitchFamily="18" charset="0"/>
                      </a:rPr>
                      <m:t>𝑏</m:t>
                    </m:r>
                    <m:r>
                      <a:rPr lang="en-US" sz="1700" b="0" i="1" kern="100">
                        <a:effectLst/>
                        <a:latin typeface="+mj-lt"/>
                        <a:ea typeface="Calibri" panose="020F0502020204030204" pitchFamily="34" charset="0"/>
                        <a:cs typeface="Times New Roman" panose="02020603050405020304" pitchFamily="18" charset="0"/>
                      </a:rPr>
                      <m:t>−1   (2)</m:t>
                    </m:r>
                  </m:oMath>
                </a14:m>
                <a:endParaRPr lang="en-US" sz="17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700" kern="100">
                    <a:effectLst/>
                    <a:latin typeface="+mj-lt"/>
                    <a:ea typeface="Calibri" panose="020F0502020204030204" pitchFamily="34" charset="0"/>
                    <a:cs typeface="Times New Roman" panose="02020603050405020304" pitchFamily="18" charset="0"/>
                  </a:rPr>
                  <a:t>Từ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(1)</m:t>
                    </m:r>
                  </m:oMath>
                </a14:m>
                <a:r>
                  <a:rPr lang="en-US" sz="17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2</m:t>
                    </m:r>
                    <m:r>
                      <a:rPr lang="en-US" sz="1700" i="1"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700" kern="100">
                    <a:effectLst/>
                    <a:latin typeface="+mj-lt"/>
                    <a:ea typeface="Calibri" panose="020F0502020204030204" pitchFamily="34" charset="0"/>
                    <a:cs typeface="Times New Roman" panose="02020603050405020304" pitchFamily="18" charset="0"/>
                  </a:rPr>
                  <a:t>, suy ra: </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𝑎</m:t>
                    </m:r>
                    <m:r>
                      <a:rPr lang="en-US" sz="1700" b="0" i="1" kern="100">
                        <a:effectLst/>
                        <a:latin typeface="+mj-lt"/>
                        <a:ea typeface="Calibri" panose="020F0502020204030204" pitchFamily="34" charset="0"/>
                        <a:cs typeface="Times New Roman" panose="02020603050405020304" pitchFamily="18" charset="0"/>
                      </a:rPr>
                      <m:t>−2&lt;</m:t>
                    </m:r>
                    <m:r>
                      <a:rPr lang="en-US" sz="1700" b="0" i="1" kern="100">
                        <a:effectLst/>
                        <a:latin typeface="+mj-lt"/>
                        <a:ea typeface="Calibri" panose="020F0502020204030204" pitchFamily="34" charset="0"/>
                        <a:cs typeface="Times New Roman" panose="02020603050405020304" pitchFamily="18" charset="0"/>
                      </a:rPr>
                      <m:t>𝑏</m:t>
                    </m:r>
                    <m:r>
                      <a:rPr lang="en-US" sz="1700" b="0" i="1" kern="100">
                        <a:effectLst/>
                        <a:latin typeface="+mj-lt"/>
                        <a:ea typeface="Calibri" panose="020F0502020204030204" pitchFamily="34" charset="0"/>
                        <a:cs typeface="Times New Roman" panose="02020603050405020304" pitchFamily="18" charset="0"/>
                      </a:rPr>
                      <m:t>−1</m:t>
                    </m:r>
                  </m:oMath>
                </a14:m>
                <a:endParaRPr lang="en-US" sz="17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700" kern="100">
                    <a:effectLst/>
                    <a:latin typeface="+mj-lt"/>
                    <a:ea typeface="Calibri" panose="020F0502020204030204" pitchFamily="34" charset="0"/>
                    <a:cs typeface="Times New Roman" panose="02020603050405020304" pitchFamily="18" charset="0"/>
                  </a:rPr>
                  <a:t>Vậy </a:t>
                </a:r>
                <a14:m>
                  <m:oMath xmlns:m="http://schemas.openxmlformats.org/officeDocument/2006/math">
                    <m:r>
                      <a:rPr lang="en-US" sz="1700" b="0" i="1" kern="100">
                        <a:effectLst/>
                        <a:latin typeface="+mj-lt"/>
                        <a:ea typeface="Calibri" panose="020F0502020204030204" pitchFamily="34" charset="0"/>
                        <a:cs typeface="Times New Roman" panose="02020603050405020304" pitchFamily="18" charset="0"/>
                      </a:rPr>
                      <m:t>𝑎</m:t>
                    </m:r>
                    <m:r>
                      <a:rPr lang="en-US" sz="1700" b="0" i="1" kern="100">
                        <a:effectLst/>
                        <a:latin typeface="+mj-lt"/>
                        <a:ea typeface="Calibri" panose="020F0502020204030204" pitchFamily="34" charset="0"/>
                        <a:cs typeface="Times New Roman" panose="02020603050405020304" pitchFamily="18" charset="0"/>
                      </a:rPr>
                      <m:t>−2&lt;</m:t>
                    </m:r>
                    <m:r>
                      <a:rPr lang="en-US" sz="1700" b="0" i="1" kern="100">
                        <a:effectLst/>
                        <a:latin typeface="+mj-lt"/>
                        <a:ea typeface="Calibri" panose="020F0502020204030204" pitchFamily="34" charset="0"/>
                        <a:cs typeface="Times New Roman" panose="02020603050405020304" pitchFamily="18" charset="0"/>
                      </a:rPr>
                      <m:t>𝑏</m:t>
                    </m:r>
                    <m:r>
                      <a:rPr lang="en-US" sz="1700" b="0" i="1" kern="100">
                        <a:effectLst/>
                        <a:latin typeface="+mj-lt"/>
                        <a:ea typeface="Calibri" panose="020F0502020204030204" pitchFamily="34" charset="0"/>
                        <a:cs typeface="Times New Roman" panose="02020603050405020304" pitchFamily="18" charset="0"/>
                      </a:rPr>
                      <m:t>−1</m:t>
                    </m:r>
                  </m:oMath>
                </a14:m>
                <a:r>
                  <a:rPr lang="en-US" sz="1700" kern="100" smtClean="0">
                    <a:effectLst/>
                    <a:latin typeface="+mj-lt"/>
                    <a:ea typeface="Calibri" panose="020F0502020204030204" pitchFamily="34" charset="0"/>
                    <a:cs typeface="Times New Roman" panose="02020603050405020304" pitchFamily="18" charset="0"/>
                  </a:rPr>
                  <a:t>.</a:t>
                </a:r>
                <a:endParaRPr lang="en-US" sz="1700" kern="100">
                  <a:effectLst/>
                  <a:latin typeface="+mj-lt"/>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614598" y="1758484"/>
                <a:ext cx="7704944" cy="2931828"/>
              </a:xfrm>
              <a:prstGeom prst="rect">
                <a:avLst/>
              </a:prstGeom>
              <a:blipFill>
                <a:blip r:embed="rId5"/>
                <a:stretch>
                  <a:fillRect l="-554" b="-187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up)">
                                      <p:cBhvr>
                                        <p:cTn id="33" dur="500"/>
                                        <p:tgtEl>
                                          <p:spTgt spid="6">
                                            <p:txEl>
                                              <p:pRg st="3" end="3"/>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up)">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ipe(left)">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wipe(down)">
                                      <p:cBhvr>
                                        <p:cTn id="4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277317" y="133952"/>
                <a:ext cx="8619344" cy="43627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1"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Bài 3. </a:t>
                </a:r>
                <a:r>
                  <a:rPr kumimoji="0" lang="en-US" sz="17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Cho hai số </a:t>
                </a:r>
                <a14:m>
                  <m:oMath xmlns:m="http://schemas.openxmlformats.org/officeDocument/2006/math">
                    <m:r>
                      <a:rPr kumimoji="0" lang="en-US" sz="17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7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oMath>
                </a14:m>
                <a:r>
                  <a:rPr kumimoji="0" lang="en-US" sz="17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thoả mãn </a:t>
                </a:r>
                <a14:m>
                  <m:oMath xmlns:m="http://schemas.openxmlformats.org/officeDocument/2006/math">
                    <m:r>
                      <a:rPr kumimoji="0" lang="en-US" sz="17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&lt;</m:t>
                    </m:r>
                    <m:r>
                      <a:rPr kumimoji="0" lang="en-US" sz="17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oMath>
                </a14:m>
                <a:r>
                  <a:rPr kumimoji="0" lang="en-US" sz="17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Chứng tỏ:</a:t>
                </a:r>
              </a:p>
            </p:txBody>
          </p:sp>
        </mc:Choice>
        <mc:Fallback>
          <p:sp>
            <p:nvSpPr>
              <p:cNvPr id="3" name="Rectangle 2"/>
              <p:cNvSpPr>
                <a:spLocks noRot="1" noChangeAspect="1" noMove="1" noResize="1" noEditPoints="1" noAdjustHandles="1" noChangeArrowheads="1" noChangeShapeType="1" noTextEdit="1"/>
              </p:cNvSpPr>
              <p:nvPr/>
            </p:nvSpPr>
            <p:spPr>
              <a:xfrm>
                <a:off x="277317" y="133952"/>
                <a:ext cx="8619344" cy="436273"/>
              </a:xfrm>
              <a:prstGeom prst="rect">
                <a:avLst/>
              </a:prstGeom>
              <a:blipFill>
                <a:blip r:embed="rId3"/>
                <a:stretch>
                  <a:fillRect l="-424" b="-180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nvPr>
            </p:nvGraphicFramePr>
            <p:xfrm>
              <a:off x="383560" y="753546"/>
              <a:ext cx="8406855" cy="259080"/>
            </p:xfrm>
            <a:graphic>
              <a:graphicData uri="http://schemas.openxmlformats.org/drawingml/2006/table">
                <a:tbl>
                  <a:tblPr firstRow="1" firstCol="1" bandRow="1"/>
                  <a:tblGrid>
                    <a:gridCol w="1878639">
                      <a:extLst>
                        <a:ext uri="{9D8B030D-6E8A-4147-A177-3AD203B41FA5}">
                          <a16:colId xmlns:a16="http://schemas.microsoft.com/office/drawing/2014/main" val="3902426164"/>
                        </a:ext>
                      </a:extLst>
                    </a:gridCol>
                    <a:gridCol w="2008682">
                      <a:extLst>
                        <a:ext uri="{9D8B030D-6E8A-4147-A177-3AD203B41FA5}">
                          <a16:colId xmlns:a16="http://schemas.microsoft.com/office/drawing/2014/main" val="385050593"/>
                        </a:ext>
                      </a:extLst>
                    </a:gridCol>
                    <a:gridCol w="2438801">
                      <a:extLst>
                        <a:ext uri="{9D8B030D-6E8A-4147-A177-3AD203B41FA5}">
                          <a16:colId xmlns:a16="http://schemas.microsoft.com/office/drawing/2014/main" val="2813699183"/>
                        </a:ext>
                      </a:extLst>
                    </a:gridCol>
                    <a:gridCol w="2080733">
                      <a:extLst>
                        <a:ext uri="{9D8B030D-6E8A-4147-A177-3AD203B41FA5}">
                          <a16:colId xmlns:a16="http://schemas.microsoft.com/office/drawing/2014/main" val="4222637322"/>
                        </a:ext>
                      </a:extLst>
                    </a:gridCol>
                  </a:tblGrid>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700" b="0" i="0" u="none" strike="noStrike" kern="100" cap="none" spc="0" normalizeH="0" baseline="0" noProof="0" smtClean="0">
                                    <a:ln>
                                      <a:noFill/>
                                    </a:ln>
                                    <a:solidFill>
                                      <a:srgbClr val="000000"/>
                                    </a:solidFill>
                                    <a:effectLst/>
                                    <a:uLnTx/>
                                    <a:uFillTx/>
                                    <a:latin typeface="+mj-lt"/>
                                    <a:cs typeface="Arial"/>
                                    <a:sym typeface="Arial"/>
                                  </a:rPr>
                                  <m:t>a</m:t>
                                </m:r>
                                <m:r>
                                  <m:rPr>
                                    <m:nor/>
                                  </m:rPr>
                                  <a:rPr kumimoji="0" lang="en-US" sz="1700" b="0" i="0" u="none" strike="noStrike" kern="100" cap="none" spc="0" normalizeH="0" baseline="0" noProof="0" smtClean="0">
                                    <a:ln>
                                      <a:noFill/>
                                    </a:ln>
                                    <a:solidFill>
                                      <a:srgbClr val="000000"/>
                                    </a:solidFill>
                                    <a:effectLst/>
                                    <a:uLnTx/>
                                    <a:uFillTx/>
                                    <a:latin typeface="+mj-lt"/>
                                    <a:cs typeface="Arial"/>
                                    <a:sym typeface="Arial"/>
                                  </a:rPr>
                                  <m:t>) </m:t>
                                </m:r>
                                <m:r>
                                  <a:rPr kumimoji="0" lang="en-US" sz="1700" b="0" i="0" u="none" strike="noStrike" kern="100" cap="none" spc="0" normalizeH="0" baseline="0" noProof="0">
                                    <a:ln>
                                      <a:noFill/>
                                    </a:ln>
                                    <a:solidFill>
                                      <a:srgbClr val="000000"/>
                                    </a:solidFill>
                                    <a:effectLst/>
                                    <a:uLnTx/>
                                    <a:uFillTx/>
                                    <a:latin typeface="+mj-lt"/>
                                    <a:sym typeface="Arial"/>
                                  </a:rPr>
                                  <m:t>𝑏</m:t>
                                </m:r>
                                <m:r>
                                  <a:rPr kumimoji="0" lang="en-US" sz="1700" b="0" i="0" u="none" strike="noStrike" kern="100" cap="none" spc="0" normalizeH="0" baseline="0" noProof="0">
                                    <a:ln>
                                      <a:noFill/>
                                    </a:ln>
                                    <a:solidFill>
                                      <a:srgbClr val="000000"/>
                                    </a:solidFill>
                                    <a:effectLst/>
                                    <a:uLnTx/>
                                    <a:uFillTx/>
                                    <a:latin typeface="+mj-lt"/>
                                    <a:sym typeface="Arial"/>
                                  </a:rPr>
                                  <m:t>−</m:t>
                                </m:r>
                                <m:r>
                                  <a:rPr kumimoji="0" lang="en-US" sz="1700" b="0" i="0" u="none" strike="noStrike" kern="100" cap="none" spc="0" normalizeH="0" baseline="0" noProof="0">
                                    <a:ln>
                                      <a:noFill/>
                                    </a:ln>
                                    <a:solidFill>
                                      <a:srgbClr val="000000"/>
                                    </a:solidFill>
                                    <a:effectLst/>
                                    <a:uLnTx/>
                                    <a:uFillTx/>
                                    <a:latin typeface="+mj-lt"/>
                                    <a:sym typeface="Arial"/>
                                  </a:rPr>
                                  <m:t>𝑎</m:t>
                                </m:r>
                                <m:r>
                                  <a:rPr kumimoji="0" lang="en-US" sz="1700" b="0" i="0" u="none" strike="noStrike" kern="100" cap="none" spc="0" normalizeH="0" baseline="0" noProof="0">
                                    <a:ln>
                                      <a:noFill/>
                                    </a:ln>
                                    <a:solidFill>
                                      <a:srgbClr val="000000"/>
                                    </a:solidFill>
                                    <a:effectLst/>
                                    <a:uLnTx/>
                                    <a:uFillTx/>
                                    <a:latin typeface="+mj-lt"/>
                                    <a:sym typeface="Arial"/>
                                  </a:rPr>
                                  <m:t>&gt;0</m:t>
                                </m:r>
                              </m:oMath>
                            </m:oMathPara>
                          </a14:m>
                          <a:endParaRPr kumimoji="0" lang="en-US" sz="17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100" cap="none" spc="0" normalizeH="0" baseline="0" noProof="0" smtClean="0">
                              <a:ln>
                                <a:noFill/>
                              </a:ln>
                              <a:solidFill>
                                <a:srgbClr val="000000"/>
                              </a:solidFill>
                              <a:effectLst/>
                              <a:uLnTx/>
                              <a:uFillTx/>
                              <a:latin typeface="+mj-lt"/>
                              <a:cs typeface="Arial"/>
                              <a:sym typeface="Arial"/>
                            </a:rPr>
                            <a:t>b) </a:t>
                          </a:r>
                          <a14:m>
                            <m:oMath xmlns:m="http://schemas.openxmlformats.org/officeDocument/2006/math">
                              <m:r>
                                <a:rPr kumimoji="0" lang="en-US" sz="1700" b="0" i="0" u="none" strike="noStrike" kern="100" cap="none" spc="0" normalizeH="0" baseline="0" noProof="0">
                                  <a:ln>
                                    <a:noFill/>
                                  </a:ln>
                                  <a:solidFill>
                                    <a:srgbClr val="000000"/>
                                  </a:solidFill>
                                  <a:effectLst/>
                                  <a:uLnTx/>
                                  <a:uFillTx/>
                                  <a:latin typeface="+mj-lt"/>
                                  <a:sym typeface="Arial"/>
                                </a:rPr>
                                <m:t>𝑎</m:t>
                              </m:r>
                              <m:r>
                                <a:rPr kumimoji="0" lang="en-US" sz="1700" b="0" i="0" u="none" strike="noStrike" kern="100" cap="none" spc="0" normalizeH="0" baseline="0" noProof="0">
                                  <a:ln>
                                    <a:noFill/>
                                  </a:ln>
                                  <a:solidFill>
                                    <a:srgbClr val="000000"/>
                                  </a:solidFill>
                                  <a:effectLst/>
                                  <a:uLnTx/>
                                  <a:uFillTx/>
                                  <a:latin typeface="+mj-lt"/>
                                  <a:sym typeface="Arial"/>
                                </a:rPr>
                                <m:t>−2&lt;</m:t>
                              </m:r>
                              <m:r>
                                <a:rPr kumimoji="0" lang="en-US" sz="1700" b="0" i="0" u="none" strike="noStrike" kern="100" cap="none" spc="0" normalizeH="0" baseline="0" noProof="0">
                                  <a:ln>
                                    <a:noFill/>
                                  </a:ln>
                                  <a:solidFill>
                                    <a:srgbClr val="000000"/>
                                  </a:solidFill>
                                  <a:effectLst/>
                                  <a:uLnTx/>
                                  <a:uFillTx/>
                                  <a:latin typeface="+mj-lt"/>
                                  <a:sym typeface="Arial"/>
                                </a:rPr>
                                <m:t>𝑏</m:t>
                              </m:r>
                              <m:r>
                                <a:rPr kumimoji="0" lang="en-US" sz="1700" b="0" i="0" u="none" strike="noStrike" kern="100" cap="none" spc="0" normalizeH="0" baseline="0" noProof="0">
                                  <a:ln>
                                    <a:noFill/>
                                  </a:ln>
                                  <a:solidFill>
                                    <a:srgbClr val="000000"/>
                                  </a:solidFill>
                                  <a:effectLst/>
                                  <a:uLnTx/>
                                  <a:uFillTx/>
                                  <a:latin typeface="+mj-lt"/>
                                  <a:sym typeface="Arial"/>
                                </a:rPr>
                                <m:t>−1</m:t>
                              </m:r>
                            </m:oMath>
                          </a14:m>
                          <a:endParaRPr kumimoji="0" lang="en-US" sz="17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100" cap="none" spc="0" normalizeH="0" baseline="0" noProof="0" smtClean="0">
                              <a:ln>
                                <a:noFill/>
                              </a:ln>
                              <a:solidFill>
                                <a:srgbClr val="000000"/>
                              </a:solidFill>
                              <a:effectLst/>
                              <a:uLnTx/>
                              <a:uFillTx/>
                              <a:latin typeface="+mj-lt"/>
                              <a:cs typeface="Arial"/>
                              <a:sym typeface="Arial"/>
                            </a:rPr>
                            <a:t>c) </a:t>
                          </a:r>
                          <a14:m>
                            <m:oMath xmlns:m="http://schemas.openxmlformats.org/officeDocument/2006/math">
                              <m:r>
                                <a:rPr kumimoji="0" lang="en-US" sz="1700" b="0" i="0" u="none" strike="noStrike" kern="100" cap="none" spc="0" normalizeH="0" baseline="0" noProof="0">
                                  <a:ln>
                                    <a:noFill/>
                                  </a:ln>
                                  <a:solidFill>
                                    <a:srgbClr val="000000"/>
                                  </a:solidFill>
                                  <a:effectLst/>
                                  <a:uLnTx/>
                                  <a:uFillTx/>
                                  <a:latin typeface="+mj-lt"/>
                                  <a:sym typeface="Arial"/>
                                </a:rPr>
                                <m:t>𝑎</m:t>
                              </m:r>
                              <m:r>
                                <a:rPr kumimoji="0" lang="en-US" sz="1700" b="0" i="0" u="none" strike="noStrike" kern="100" cap="none" spc="0" normalizeH="0" baseline="0" noProof="0">
                                  <a:ln>
                                    <a:noFill/>
                                  </a:ln>
                                  <a:solidFill>
                                    <a:srgbClr val="000000"/>
                                  </a:solidFill>
                                  <a:effectLst/>
                                  <a:uLnTx/>
                                  <a:uFillTx/>
                                  <a:latin typeface="+mj-lt"/>
                                  <a:sym typeface="Arial"/>
                                </a:rPr>
                                <m:t>−4&lt;</m:t>
                              </m:r>
                              <m:r>
                                <a:rPr kumimoji="0" lang="en-US" sz="1700" b="0" i="0" u="none" strike="noStrike" kern="100" cap="none" spc="0" normalizeH="0" baseline="0" noProof="0">
                                  <a:ln>
                                    <a:noFill/>
                                  </a:ln>
                                  <a:solidFill>
                                    <a:srgbClr val="000000"/>
                                  </a:solidFill>
                                  <a:effectLst/>
                                  <a:uLnTx/>
                                  <a:uFillTx/>
                                  <a:latin typeface="+mj-lt"/>
                                  <a:sym typeface="Arial"/>
                                </a:rPr>
                                <m:t>𝑏</m:t>
                              </m:r>
                              <m:r>
                                <a:rPr kumimoji="0" lang="en-US" sz="1700" b="0" i="0" u="none" strike="noStrike" kern="100" cap="none" spc="0" normalizeH="0" baseline="0" noProof="0">
                                  <a:ln>
                                    <a:noFill/>
                                  </a:ln>
                                  <a:solidFill>
                                    <a:srgbClr val="000000"/>
                                  </a:solidFill>
                                  <a:effectLst/>
                                  <a:uLnTx/>
                                  <a:uFillTx/>
                                  <a:latin typeface="+mj-lt"/>
                                  <a:sym typeface="Arial"/>
                                </a:rPr>
                                <m:t>−4</m:t>
                              </m:r>
                            </m:oMath>
                          </a14:m>
                          <a:endParaRPr kumimoji="0" lang="en-US" sz="17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100" cap="none" spc="0" normalizeH="0" baseline="0" noProof="0" smtClean="0">
                              <a:ln>
                                <a:noFill/>
                              </a:ln>
                              <a:solidFill>
                                <a:srgbClr val="000000"/>
                              </a:solidFill>
                              <a:effectLst/>
                              <a:uLnTx/>
                              <a:uFillTx/>
                              <a:latin typeface="+mj-lt"/>
                              <a:cs typeface="Arial"/>
                              <a:sym typeface="Arial"/>
                            </a:rPr>
                            <a:t>d) </a:t>
                          </a:r>
                          <a14:m>
                            <m:oMath xmlns:m="http://schemas.openxmlformats.org/officeDocument/2006/math">
                              <m:r>
                                <a:rPr kumimoji="0" lang="en-US" sz="1700" b="0" i="0" u="none" strike="noStrike" kern="100" cap="none" spc="0" normalizeH="0" baseline="0" noProof="0">
                                  <a:ln>
                                    <a:noFill/>
                                  </a:ln>
                                  <a:solidFill>
                                    <a:srgbClr val="000000"/>
                                  </a:solidFill>
                                  <a:effectLst/>
                                  <a:uLnTx/>
                                  <a:uFillTx/>
                                  <a:latin typeface="+mj-lt"/>
                                  <a:sym typeface="Arial"/>
                                </a:rPr>
                                <m:t>𝑎</m:t>
                              </m:r>
                              <m:r>
                                <a:rPr kumimoji="0" lang="en-US" sz="1700" b="0" i="0" u="none" strike="noStrike" kern="100" cap="none" spc="0" normalizeH="0" baseline="0" noProof="0">
                                  <a:ln>
                                    <a:noFill/>
                                  </a:ln>
                                  <a:solidFill>
                                    <a:srgbClr val="000000"/>
                                  </a:solidFill>
                                  <a:effectLst/>
                                  <a:uLnTx/>
                                  <a:uFillTx/>
                                  <a:latin typeface="+mj-lt"/>
                                  <a:sym typeface="Arial"/>
                                </a:rPr>
                                <m:t>−6&lt;</m:t>
                              </m:r>
                              <m:r>
                                <a:rPr kumimoji="0" lang="en-US" sz="1700" b="0" i="0" u="none" strike="noStrike" kern="100" cap="none" spc="0" normalizeH="0" baseline="0" noProof="0">
                                  <a:ln>
                                    <a:noFill/>
                                  </a:ln>
                                  <a:solidFill>
                                    <a:srgbClr val="000000"/>
                                  </a:solidFill>
                                  <a:effectLst/>
                                  <a:uLnTx/>
                                  <a:uFillTx/>
                                  <a:latin typeface="+mj-lt"/>
                                  <a:sym typeface="Arial"/>
                                </a:rPr>
                                <m:t>𝑏</m:t>
                              </m:r>
                              <m:r>
                                <a:rPr kumimoji="0" lang="en-US" sz="1700" b="0" i="0" u="none" strike="noStrike" kern="100" cap="none" spc="0" normalizeH="0" baseline="0" noProof="0">
                                  <a:ln>
                                    <a:noFill/>
                                  </a:ln>
                                  <a:solidFill>
                                    <a:srgbClr val="000000"/>
                                  </a:solidFill>
                                  <a:effectLst/>
                                  <a:uLnTx/>
                                  <a:uFillTx/>
                                  <a:latin typeface="+mj-lt"/>
                                  <a:sym typeface="Arial"/>
                                </a:rPr>
                                <m:t>+3</m:t>
                              </m:r>
                            </m:oMath>
                          </a14:m>
                          <a:endParaRPr kumimoji="0" lang="en-US" sz="1700" b="0" i="0"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32971"/>
                      </a:ext>
                    </a:extLst>
                  </a:tr>
                </a:tbl>
              </a:graphicData>
            </a:graphic>
          </p:graphicFrame>
        </mc:Choice>
        <mc:Fallback>
          <p:graphicFrame>
            <p:nvGraphicFramePr>
              <p:cNvPr id="7" name="Table 6"/>
              <p:cNvGraphicFramePr>
                <a:graphicFrameLocks noGrp="1"/>
              </p:cNvGraphicFramePr>
              <p:nvPr>
                <p:extLst/>
              </p:nvPr>
            </p:nvGraphicFramePr>
            <p:xfrm>
              <a:off x="383560" y="753546"/>
              <a:ext cx="8406855" cy="259080"/>
            </p:xfrm>
            <a:graphic>
              <a:graphicData uri="http://schemas.openxmlformats.org/drawingml/2006/table">
                <a:tbl>
                  <a:tblPr firstRow="1" firstCol="1" bandRow="1"/>
                  <a:tblGrid>
                    <a:gridCol w="1878639">
                      <a:extLst>
                        <a:ext uri="{9D8B030D-6E8A-4147-A177-3AD203B41FA5}">
                          <a16:colId xmlns:a16="http://schemas.microsoft.com/office/drawing/2014/main" val="3902426164"/>
                        </a:ext>
                      </a:extLst>
                    </a:gridCol>
                    <a:gridCol w="2008682">
                      <a:extLst>
                        <a:ext uri="{9D8B030D-6E8A-4147-A177-3AD203B41FA5}">
                          <a16:colId xmlns:a16="http://schemas.microsoft.com/office/drawing/2014/main" val="385050593"/>
                        </a:ext>
                      </a:extLst>
                    </a:gridCol>
                    <a:gridCol w="2438801">
                      <a:extLst>
                        <a:ext uri="{9D8B030D-6E8A-4147-A177-3AD203B41FA5}">
                          <a16:colId xmlns:a16="http://schemas.microsoft.com/office/drawing/2014/main" val="2813699183"/>
                        </a:ext>
                      </a:extLst>
                    </a:gridCol>
                    <a:gridCol w="2080733">
                      <a:extLst>
                        <a:ext uri="{9D8B030D-6E8A-4147-A177-3AD203B41FA5}">
                          <a16:colId xmlns:a16="http://schemas.microsoft.com/office/drawing/2014/main" val="4222637322"/>
                        </a:ext>
                      </a:extLst>
                    </a:gridCol>
                  </a:tblGrid>
                  <a:tr h="259080">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2727" r="-348052" b="-4545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3333" t="-22727" r="-224848" b="-4545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9500" t="-22727" r="-85500" b="-4545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303509" t="-22727" b="-45455"/>
                          </a:stretch>
                        </a:blipFill>
                      </a:tcPr>
                    </a:tc>
                    <a:extLst>
                      <a:ext uri="{0D108BD9-81ED-4DB2-BD59-A6C34878D82A}">
                        <a16:rowId xmlns:a16="http://schemas.microsoft.com/office/drawing/2014/main" val="42432971"/>
                      </a:ext>
                    </a:extLst>
                  </a:tr>
                </a:tbl>
              </a:graphicData>
            </a:graphic>
          </p:graphicFrame>
        </mc:Fallback>
      </mc:AlternateContent>
      <mc:AlternateContent xmlns:mc="http://schemas.openxmlformats.org/markup-compatibility/2006">
        <mc:Choice xmlns:a14="http://schemas.microsoft.com/office/drawing/2010/main" Requires="a14">
          <p:sp>
            <p:nvSpPr>
              <p:cNvPr id="6" name="Rectangle 5"/>
              <p:cNvSpPr/>
              <p:nvPr/>
            </p:nvSpPr>
            <p:spPr>
              <a:xfrm>
                <a:off x="607102" y="1765979"/>
                <a:ext cx="7914805" cy="2993127"/>
              </a:xfrm>
              <a:prstGeom prst="rect">
                <a:avLst/>
              </a:prstGeom>
            </p:spPr>
            <p:txBody>
              <a:bodyPr wrap="square">
                <a:spAutoFit/>
              </a:bodyPr>
              <a:lstStyle/>
              <a:p>
                <a:pPr lvl="0" algn="just">
                  <a:lnSpc>
                    <a:spcPct val="150000"/>
                  </a:lnSpc>
                  <a:spcBef>
                    <a:spcPts val="100"/>
                  </a:spcBef>
                  <a:spcAft>
                    <a:spcPts val="100"/>
                  </a:spcAft>
                  <a:defRPr/>
                </a:pPr>
                <a:r>
                  <a:rPr lang="en-US" sz="1700" kern="100" smtClean="0">
                    <a:latin typeface="+mj-lt"/>
                    <a:ea typeface="Calibri" panose="020F0502020204030204" pitchFamily="34" charset="0"/>
                    <a:cs typeface="Times New Roman" panose="02020603050405020304" pitchFamily="18" charset="0"/>
                  </a:rPr>
                  <a:t>c)</a:t>
                </a:r>
                <a:r>
                  <a:rPr lang="en-US" sz="1700" kern="100">
                    <a:latin typeface="+mj-lt"/>
                    <a:ea typeface="Calibri" panose="020F0502020204030204" pitchFamily="34" charset="0"/>
                    <a:cs typeface="Times New Roman" panose="02020603050405020304" pitchFamily="18" charset="0"/>
                  </a:rPr>
                  <a:t> Cộng – 4 vào hai vế của bất đẳng thức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𝑎</m:t>
                    </m:r>
                    <m:r>
                      <a:rPr lang="en-US" sz="1700" b="0" i="1" kern="100">
                        <a:latin typeface="+mj-lt"/>
                        <a:ea typeface="Calibri" panose="020F0502020204030204" pitchFamily="34" charset="0"/>
                        <a:cs typeface="Times New Roman" panose="02020603050405020304" pitchFamily="18" charset="0"/>
                      </a:rPr>
                      <m:t>&lt;</m:t>
                    </m:r>
                    <m:r>
                      <a:rPr lang="en-US" sz="1700" b="0" i="1" kern="100">
                        <a:latin typeface="+mj-lt"/>
                        <a:ea typeface="Calibri" panose="020F0502020204030204" pitchFamily="34" charset="0"/>
                        <a:cs typeface="Times New Roman" panose="02020603050405020304" pitchFamily="18" charset="0"/>
                      </a:rPr>
                      <m:t>𝑏</m:t>
                    </m:r>
                  </m:oMath>
                </a14:m>
                <a:r>
                  <a:rPr lang="en-US" sz="1700" kern="100">
                    <a:latin typeface="+mj-lt"/>
                    <a:ea typeface="Calibri" panose="020F0502020204030204" pitchFamily="34" charset="0"/>
                    <a:cs typeface="Times New Roman" panose="02020603050405020304" pitchFamily="18" charset="0"/>
                  </a:rPr>
                  <a:t>, ta được:</a:t>
                </a:r>
                <a:r>
                  <a:rPr lang="en-US" sz="1700" kern="100" smtClean="0">
                    <a:latin typeface="+mj-lt"/>
                    <a:ea typeface="Calibri" panose="020F0502020204030204" pitchFamily="34" charset="0"/>
                    <a:cs typeface="Times New Roman" panose="02020603050405020304" pitchFamily="18" charset="0"/>
                  </a:rPr>
                  <a:t>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𝑎</m:t>
                    </m:r>
                    <m:r>
                      <a:rPr lang="en-US" sz="1700" b="0" i="1" kern="100">
                        <a:latin typeface="+mj-lt"/>
                        <a:ea typeface="Calibri" panose="020F0502020204030204" pitchFamily="34" charset="0"/>
                        <a:cs typeface="Times New Roman" panose="02020603050405020304" pitchFamily="18" charset="0"/>
                      </a:rPr>
                      <m:t>−4&lt;</m:t>
                    </m:r>
                    <m:r>
                      <a:rPr lang="en-US" sz="1700" b="0" i="1" kern="100">
                        <a:latin typeface="+mj-lt"/>
                        <a:ea typeface="Calibri" panose="020F0502020204030204" pitchFamily="34" charset="0"/>
                        <a:cs typeface="Times New Roman" panose="02020603050405020304" pitchFamily="18" charset="0"/>
                      </a:rPr>
                      <m:t>𝑏</m:t>
                    </m:r>
                    <m:r>
                      <a:rPr lang="en-US" sz="1700" b="0" i="1" kern="100">
                        <a:latin typeface="+mj-lt"/>
                        <a:ea typeface="Calibri" panose="020F0502020204030204" pitchFamily="34" charset="0"/>
                        <a:cs typeface="Times New Roman" panose="02020603050405020304" pitchFamily="18" charset="0"/>
                      </a:rPr>
                      <m:t>−4                 </m:t>
                    </m:r>
                  </m:oMath>
                </a14:m>
                <a:endParaRPr lang="en-US" sz="1700" kern="100">
                  <a:latin typeface="+mj-lt"/>
                  <a:ea typeface="Calibri" panose="020F0502020204030204" pitchFamily="34" charset="0"/>
                  <a:cs typeface="Times New Roman" panose="02020603050405020304" pitchFamily="18" charset="0"/>
                </a:endParaRPr>
              </a:p>
              <a:p>
                <a:pPr lvl="0" algn="just">
                  <a:lnSpc>
                    <a:spcPct val="150000"/>
                  </a:lnSpc>
                  <a:spcBef>
                    <a:spcPts val="100"/>
                  </a:spcBef>
                  <a:spcAft>
                    <a:spcPts val="100"/>
                  </a:spcAft>
                  <a:defRPr/>
                </a:pPr>
                <a:r>
                  <a:rPr lang="en-US" sz="1700" kern="100">
                    <a:latin typeface="+mj-lt"/>
                    <a:ea typeface="Calibri" panose="020F0502020204030204" pitchFamily="34" charset="0"/>
                    <a:cs typeface="Times New Roman" panose="02020603050405020304" pitchFamily="18" charset="0"/>
                  </a:rPr>
                  <a:t>Vậy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𝑎</m:t>
                    </m:r>
                    <m:r>
                      <a:rPr lang="en-US" sz="1700" b="0" i="1" kern="100">
                        <a:latin typeface="+mj-lt"/>
                        <a:ea typeface="Calibri" panose="020F0502020204030204" pitchFamily="34" charset="0"/>
                        <a:cs typeface="Times New Roman" panose="02020603050405020304" pitchFamily="18" charset="0"/>
                      </a:rPr>
                      <m:t>−4&lt;</m:t>
                    </m:r>
                    <m:r>
                      <a:rPr lang="en-US" sz="1700" b="0" i="1" kern="100">
                        <a:latin typeface="+mj-lt"/>
                        <a:ea typeface="Calibri" panose="020F0502020204030204" pitchFamily="34" charset="0"/>
                        <a:cs typeface="Times New Roman" panose="02020603050405020304" pitchFamily="18" charset="0"/>
                      </a:rPr>
                      <m:t>𝑏</m:t>
                    </m:r>
                    <m:r>
                      <a:rPr lang="en-US" sz="1700" b="0" i="1" kern="100">
                        <a:latin typeface="+mj-lt"/>
                        <a:ea typeface="Calibri" panose="020F0502020204030204" pitchFamily="34" charset="0"/>
                        <a:cs typeface="Times New Roman" panose="02020603050405020304" pitchFamily="18" charset="0"/>
                      </a:rPr>
                      <m:t>−4</m:t>
                    </m:r>
                  </m:oMath>
                </a14:m>
                <a:r>
                  <a:rPr lang="en-US" sz="1700" kern="100">
                    <a:latin typeface="+mj-lt"/>
                    <a:ea typeface="Calibri" panose="020F0502020204030204" pitchFamily="34" charset="0"/>
                    <a:cs typeface="Times New Roman" panose="02020603050405020304" pitchFamily="18" charset="0"/>
                  </a:rPr>
                  <a:t>.</a:t>
                </a:r>
              </a:p>
              <a:p>
                <a:pPr lvl="0" algn="just">
                  <a:lnSpc>
                    <a:spcPct val="150000"/>
                  </a:lnSpc>
                  <a:spcBef>
                    <a:spcPts val="100"/>
                  </a:spcBef>
                  <a:spcAft>
                    <a:spcPts val="100"/>
                  </a:spcAft>
                  <a:defRPr/>
                </a:pPr>
                <a:r>
                  <a:rPr lang="en-US" sz="1700" kern="100">
                    <a:latin typeface="+mj-lt"/>
                    <a:ea typeface="Calibri" panose="020F0502020204030204" pitchFamily="34" charset="0"/>
                    <a:cs typeface="Times New Roman" panose="02020603050405020304" pitchFamily="18" charset="0"/>
                  </a:rPr>
                  <a:t>d) Cộng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−6</m:t>
                    </m:r>
                  </m:oMath>
                </a14:m>
                <a:r>
                  <a:rPr lang="en-US" sz="1700" kern="100">
                    <a:latin typeface="+mj-lt"/>
                    <a:ea typeface="Calibri" panose="020F0502020204030204" pitchFamily="34" charset="0"/>
                    <a:cs typeface="Times New Roman" panose="02020603050405020304" pitchFamily="18" charset="0"/>
                  </a:rPr>
                  <a:t> vào hai vế của bất đẳng thức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𝑎</m:t>
                    </m:r>
                    <m:r>
                      <a:rPr lang="en-US" sz="1700" b="0" i="1" kern="100">
                        <a:latin typeface="+mj-lt"/>
                        <a:ea typeface="Calibri" panose="020F0502020204030204" pitchFamily="34" charset="0"/>
                        <a:cs typeface="Times New Roman" panose="02020603050405020304" pitchFamily="18" charset="0"/>
                      </a:rPr>
                      <m:t>&lt;</m:t>
                    </m:r>
                    <m:r>
                      <a:rPr lang="en-US" sz="1700" b="0" i="1" kern="100">
                        <a:latin typeface="+mj-lt"/>
                        <a:ea typeface="Calibri" panose="020F0502020204030204" pitchFamily="34" charset="0"/>
                        <a:cs typeface="Times New Roman" panose="02020603050405020304" pitchFamily="18" charset="0"/>
                      </a:rPr>
                      <m:t>𝑏</m:t>
                    </m:r>
                  </m:oMath>
                </a14:m>
                <a:r>
                  <a:rPr lang="en-US" sz="1700" kern="100">
                    <a:latin typeface="+mj-lt"/>
                    <a:ea typeface="Calibri" panose="020F0502020204030204" pitchFamily="34" charset="0"/>
                    <a:cs typeface="Times New Roman" panose="02020603050405020304" pitchFamily="18" charset="0"/>
                  </a:rPr>
                  <a:t>, ta được:</a:t>
                </a:r>
                <a:r>
                  <a:rPr lang="en-US" sz="1700" kern="100" smtClean="0">
                    <a:latin typeface="+mj-lt"/>
                    <a:ea typeface="Calibri" panose="020F0502020204030204" pitchFamily="34" charset="0"/>
                    <a:cs typeface="Times New Roman" panose="02020603050405020304" pitchFamily="18" charset="0"/>
                  </a:rPr>
                  <a:t>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𝑎</m:t>
                    </m:r>
                    <m:r>
                      <a:rPr lang="en-US" sz="1700" b="0" i="1" kern="100">
                        <a:latin typeface="+mj-lt"/>
                        <a:ea typeface="Calibri" panose="020F0502020204030204" pitchFamily="34" charset="0"/>
                        <a:cs typeface="Times New Roman" panose="02020603050405020304" pitchFamily="18" charset="0"/>
                      </a:rPr>
                      <m:t>−6&lt;</m:t>
                    </m:r>
                    <m:r>
                      <a:rPr lang="en-US" sz="1700" b="0" i="1" kern="100">
                        <a:latin typeface="+mj-lt"/>
                        <a:ea typeface="Calibri" panose="020F0502020204030204" pitchFamily="34" charset="0"/>
                        <a:cs typeface="Times New Roman" panose="02020603050405020304" pitchFamily="18" charset="0"/>
                      </a:rPr>
                      <m:t>𝑏</m:t>
                    </m:r>
                    <m:r>
                      <a:rPr lang="en-US" sz="1700" b="0" i="1" kern="100">
                        <a:latin typeface="+mj-lt"/>
                        <a:ea typeface="Calibri" panose="020F0502020204030204" pitchFamily="34" charset="0"/>
                        <a:cs typeface="Times New Roman" panose="02020603050405020304" pitchFamily="18" charset="0"/>
                      </a:rPr>
                      <m:t>−6 </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700" b="0" i="1" kern="100">
                        <a:latin typeface="+mj-lt"/>
                        <a:ea typeface="Calibri" panose="020F0502020204030204" pitchFamily="34" charset="0"/>
                        <a:cs typeface="Times New Roman" panose="02020603050405020304" pitchFamily="18" charset="0"/>
                      </a:rPr>
                      <m:t>(1)</m:t>
                    </m:r>
                  </m:oMath>
                </a14:m>
                <a:endParaRPr lang="en-US" sz="1700" kern="100">
                  <a:latin typeface="+mj-lt"/>
                  <a:ea typeface="Calibri" panose="020F0502020204030204" pitchFamily="34" charset="0"/>
                  <a:cs typeface="Times New Roman" panose="02020603050405020304" pitchFamily="18" charset="0"/>
                </a:endParaRPr>
              </a:p>
              <a:p>
                <a:pPr lvl="0" algn="just">
                  <a:lnSpc>
                    <a:spcPct val="150000"/>
                  </a:lnSpc>
                  <a:spcBef>
                    <a:spcPts val="100"/>
                  </a:spcBef>
                  <a:spcAft>
                    <a:spcPts val="100"/>
                  </a:spcAft>
                  <a:defRPr/>
                </a:pPr>
                <a:r>
                  <a:rPr lang="en-US" sz="1700" kern="100">
                    <a:latin typeface="+mj-lt"/>
                    <a:ea typeface="Calibri" panose="020F0502020204030204" pitchFamily="34" charset="0"/>
                    <a:cs typeface="Times New Roman" panose="02020603050405020304" pitchFamily="18" charset="0"/>
                  </a:rPr>
                  <a:t>Cộng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𝑏</m:t>
                    </m:r>
                  </m:oMath>
                </a14:m>
                <a:r>
                  <a:rPr lang="en-US" sz="1700" kern="100">
                    <a:latin typeface="+mj-lt"/>
                    <a:ea typeface="Calibri" panose="020F0502020204030204" pitchFamily="34" charset="0"/>
                    <a:cs typeface="Times New Roman" panose="02020603050405020304" pitchFamily="18" charset="0"/>
                  </a:rPr>
                  <a:t> vào hai vế của bất đẳng thức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−6&lt;3</m:t>
                    </m:r>
                  </m:oMath>
                </a14:m>
                <a:r>
                  <a:rPr lang="en-US" sz="1700" kern="100">
                    <a:latin typeface="+mj-lt"/>
                    <a:ea typeface="Calibri" panose="020F0502020204030204" pitchFamily="34" charset="0"/>
                    <a:cs typeface="Times New Roman" panose="02020603050405020304" pitchFamily="18" charset="0"/>
                  </a:rPr>
                  <a:t>, ta được:</a:t>
                </a:r>
              </a:p>
              <a:p>
                <a:pPr lvl="0" algn="ctr">
                  <a:lnSpc>
                    <a:spcPct val="150000"/>
                  </a:lnSpc>
                  <a:spcBef>
                    <a:spcPts val="100"/>
                  </a:spcBef>
                  <a:spcAft>
                    <a:spcPts val="100"/>
                  </a:spcAft>
                  <a:defRPr/>
                </a:pP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−6+</m:t>
                    </m:r>
                    <m:r>
                      <a:rPr lang="en-US" sz="1700" b="0" i="1" kern="100">
                        <a:latin typeface="+mj-lt"/>
                        <a:ea typeface="Calibri" panose="020F0502020204030204" pitchFamily="34" charset="0"/>
                        <a:cs typeface="Times New Roman" panose="02020603050405020304" pitchFamily="18" charset="0"/>
                      </a:rPr>
                      <m:t>𝑏</m:t>
                    </m:r>
                    <m:r>
                      <a:rPr lang="en-US" sz="1700" b="0" i="1" kern="100">
                        <a:latin typeface="+mj-lt"/>
                        <a:ea typeface="Calibri" panose="020F0502020204030204" pitchFamily="34" charset="0"/>
                        <a:cs typeface="Times New Roman" panose="02020603050405020304" pitchFamily="18" charset="0"/>
                      </a:rPr>
                      <m:t>&lt;3+</m:t>
                    </m:r>
                    <m:r>
                      <a:rPr lang="en-US" sz="1700" b="0" i="1" kern="100">
                        <a:latin typeface="+mj-lt"/>
                        <a:ea typeface="Calibri" panose="020F0502020204030204" pitchFamily="34" charset="0"/>
                        <a:cs typeface="Times New Roman" panose="02020603050405020304" pitchFamily="18" charset="0"/>
                      </a:rPr>
                      <m:t>𝑏</m:t>
                    </m:r>
                  </m:oMath>
                </a14:m>
                <a:r>
                  <a:rPr lang="en-US" sz="1700" kern="100">
                    <a:latin typeface="+mj-lt"/>
                    <a:ea typeface="Calibri" panose="020F0502020204030204" pitchFamily="34" charset="0"/>
                    <a:cs typeface="Times New Roman" panose="02020603050405020304" pitchFamily="18" charset="0"/>
                  </a:rPr>
                  <a:t> hay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𝑏</m:t>
                    </m:r>
                    <m:r>
                      <a:rPr lang="en-US" sz="1700" b="0" i="1" kern="100">
                        <a:latin typeface="+mj-lt"/>
                        <a:ea typeface="Calibri" panose="020F0502020204030204" pitchFamily="34" charset="0"/>
                        <a:cs typeface="Times New Roman" panose="02020603050405020304" pitchFamily="18" charset="0"/>
                      </a:rPr>
                      <m:t>−6&lt;</m:t>
                    </m:r>
                    <m:r>
                      <a:rPr lang="en-US" sz="1700" b="0" i="1" kern="100">
                        <a:latin typeface="+mj-lt"/>
                        <a:ea typeface="Calibri" panose="020F0502020204030204" pitchFamily="34" charset="0"/>
                        <a:cs typeface="Times New Roman" panose="02020603050405020304" pitchFamily="18" charset="0"/>
                      </a:rPr>
                      <m:t>𝑏</m:t>
                    </m:r>
                    <m:r>
                      <a:rPr lang="en-US" sz="1700" b="0" i="1" kern="100">
                        <a:latin typeface="+mj-lt"/>
                        <a:ea typeface="Calibri" panose="020F0502020204030204" pitchFamily="34" charset="0"/>
                        <a:cs typeface="Times New Roman" panose="02020603050405020304" pitchFamily="18" charset="0"/>
                      </a:rPr>
                      <m:t>+3   (2)</m:t>
                    </m:r>
                  </m:oMath>
                </a14:m>
                <a:endParaRPr lang="en-US" sz="1700" kern="100">
                  <a:latin typeface="+mj-lt"/>
                  <a:ea typeface="Calibri" panose="020F0502020204030204" pitchFamily="34" charset="0"/>
                  <a:cs typeface="Times New Roman" panose="02020603050405020304" pitchFamily="18" charset="0"/>
                </a:endParaRPr>
              </a:p>
              <a:p>
                <a:pPr lvl="0" algn="just">
                  <a:lnSpc>
                    <a:spcPct val="150000"/>
                  </a:lnSpc>
                  <a:spcBef>
                    <a:spcPts val="100"/>
                  </a:spcBef>
                  <a:spcAft>
                    <a:spcPts val="100"/>
                  </a:spcAft>
                  <a:defRPr/>
                </a:pPr>
                <a:r>
                  <a:rPr lang="en-US" sz="1700" kern="100">
                    <a:latin typeface="+mj-lt"/>
                    <a:ea typeface="Calibri" panose="020F0502020204030204" pitchFamily="34" charset="0"/>
                    <a:cs typeface="Times New Roman" panose="02020603050405020304" pitchFamily="18" charset="0"/>
                  </a:rPr>
                  <a:t>Từ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(1)</m:t>
                    </m:r>
                  </m:oMath>
                </a14:m>
                <a:r>
                  <a:rPr lang="en-US" sz="1700" kern="100">
                    <a:ea typeface="Calibri" panose="020F0502020204030204" pitchFamily="34" charset="0"/>
                    <a:cs typeface="Times New Roman" panose="02020603050405020304" pitchFamily="18" charset="0"/>
                  </a:rPr>
                  <a:t> và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m:t>
                    </m:r>
                    <m:r>
                      <a:rPr lang="en-US" sz="1700" i="1" kern="100">
                        <a:latin typeface="Cambria Math" panose="02040503050406030204" pitchFamily="18" charset="0"/>
                        <a:ea typeface="Calibri" panose="020F0502020204030204" pitchFamily="34" charset="0"/>
                        <a:cs typeface="Times New Roman" panose="02020603050405020304" pitchFamily="18" charset="0"/>
                      </a:rPr>
                      <m:t>2</m:t>
                    </m:r>
                    <m:r>
                      <a:rPr lang="en-US" sz="1700" i="1"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700" kern="100">
                    <a:ea typeface="Calibri" panose="020F0502020204030204" pitchFamily="34" charset="0"/>
                    <a:cs typeface="Times New Roman" panose="02020603050405020304" pitchFamily="18" charset="0"/>
                  </a:rPr>
                  <a:t>,</a:t>
                </a:r>
                <a:r>
                  <a:rPr lang="en-US" sz="1700" kern="100" smtClean="0">
                    <a:latin typeface="+mj-lt"/>
                    <a:ea typeface="Calibri" panose="020F0502020204030204" pitchFamily="34" charset="0"/>
                    <a:cs typeface="Times New Roman" panose="02020603050405020304" pitchFamily="18" charset="0"/>
                  </a:rPr>
                  <a:t> </a:t>
                </a:r>
                <a:r>
                  <a:rPr lang="en-US" sz="1700" kern="100">
                    <a:latin typeface="+mj-lt"/>
                    <a:ea typeface="Calibri" panose="020F0502020204030204" pitchFamily="34" charset="0"/>
                    <a:cs typeface="Times New Roman" panose="02020603050405020304" pitchFamily="18" charset="0"/>
                  </a:rPr>
                  <a:t>suy ra: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𝑎</m:t>
                    </m:r>
                    <m:r>
                      <a:rPr lang="en-US" sz="1700" b="0" i="1" kern="100">
                        <a:latin typeface="+mj-lt"/>
                        <a:ea typeface="Calibri" panose="020F0502020204030204" pitchFamily="34" charset="0"/>
                        <a:cs typeface="Times New Roman" panose="02020603050405020304" pitchFamily="18" charset="0"/>
                      </a:rPr>
                      <m:t>−6&lt;</m:t>
                    </m:r>
                    <m:r>
                      <a:rPr lang="en-US" sz="1700" b="0" i="1" kern="100">
                        <a:latin typeface="+mj-lt"/>
                        <a:ea typeface="Calibri" panose="020F0502020204030204" pitchFamily="34" charset="0"/>
                        <a:cs typeface="Times New Roman" panose="02020603050405020304" pitchFamily="18" charset="0"/>
                      </a:rPr>
                      <m:t>𝑏</m:t>
                    </m:r>
                    <m:r>
                      <a:rPr lang="en-US" sz="1700" b="0" i="1" kern="100">
                        <a:latin typeface="+mj-lt"/>
                        <a:ea typeface="Calibri" panose="020F0502020204030204" pitchFamily="34" charset="0"/>
                        <a:cs typeface="Times New Roman" panose="02020603050405020304" pitchFamily="18" charset="0"/>
                      </a:rPr>
                      <m:t>+3</m:t>
                    </m:r>
                  </m:oMath>
                </a14:m>
                <a:endParaRPr lang="en-US" sz="1700" kern="100">
                  <a:latin typeface="+mj-lt"/>
                  <a:ea typeface="Calibri" panose="020F0502020204030204" pitchFamily="34" charset="0"/>
                  <a:cs typeface="Times New Roman" panose="02020603050405020304" pitchFamily="18" charset="0"/>
                </a:endParaRPr>
              </a:p>
              <a:p>
                <a:pPr lvl="0">
                  <a:lnSpc>
                    <a:spcPct val="150000"/>
                  </a:lnSpc>
                  <a:spcBef>
                    <a:spcPts val="100"/>
                  </a:spcBef>
                  <a:spcAft>
                    <a:spcPts val="100"/>
                  </a:spcAft>
                  <a:defRPr/>
                </a:pPr>
                <a:r>
                  <a:rPr lang="en-US" sz="1700" kern="100">
                    <a:latin typeface="+mj-lt"/>
                    <a:ea typeface="Calibri" panose="020F0502020204030204" pitchFamily="34" charset="0"/>
                  </a:rPr>
                  <a:t>Vậy </a:t>
                </a:r>
                <a14:m>
                  <m:oMath xmlns:m="http://schemas.openxmlformats.org/officeDocument/2006/math">
                    <m:r>
                      <a:rPr lang="en-US" sz="1700" b="0" i="1" kern="100">
                        <a:latin typeface="+mj-lt"/>
                        <a:ea typeface="Calibri" panose="020F0502020204030204" pitchFamily="34" charset="0"/>
                        <a:cs typeface="Times New Roman" panose="02020603050405020304" pitchFamily="18" charset="0"/>
                      </a:rPr>
                      <m:t>𝑎</m:t>
                    </m:r>
                    <m:r>
                      <a:rPr lang="en-US" sz="1700" b="0" i="1" kern="100">
                        <a:latin typeface="+mj-lt"/>
                        <a:ea typeface="Calibri" panose="020F0502020204030204" pitchFamily="34" charset="0"/>
                        <a:cs typeface="Times New Roman" panose="02020603050405020304" pitchFamily="18" charset="0"/>
                      </a:rPr>
                      <m:t>−6&lt;</m:t>
                    </m:r>
                    <m:r>
                      <a:rPr lang="en-US" sz="1700" b="0" i="1" kern="100">
                        <a:latin typeface="+mj-lt"/>
                        <a:ea typeface="Calibri" panose="020F0502020204030204" pitchFamily="34" charset="0"/>
                        <a:cs typeface="Times New Roman" panose="02020603050405020304" pitchFamily="18" charset="0"/>
                      </a:rPr>
                      <m:t>𝑏</m:t>
                    </m:r>
                    <m:r>
                      <a:rPr lang="en-US" sz="1700" b="0" i="1" kern="100">
                        <a:latin typeface="+mj-lt"/>
                        <a:ea typeface="Calibri" panose="020F0502020204030204" pitchFamily="34" charset="0"/>
                        <a:cs typeface="Times New Roman" panose="02020603050405020304" pitchFamily="18" charset="0"/>
                      </a:rPr>
                      <m:t>+3</m:t>
                    </m:r>
                  </m:oMath>
                </a14:m>
                <a:r>
                  <a:rPr lang="en-US" sz="1700" kern="100">
                    <a:latin typeface="+mj-lt"/>
                    <a:ea typeface="Calibri" panose="020F0502020204030204" pitchFamily="34" charset="0"/>
                  </a:rPr>
                  <a:t>.</a:t>
                </a:r>
                <a:endParaRPr lang="en-US" sz="1700">
                  <a:latin typeface="+mj-lt"/>
                </a:endParaRPr>
              </a:p>
            </p:txBody>
          </p:sp>
        </mc:Choice>
        <mc:Fallback>
          <p:sp>
            <p:nvSpPr>
              <p:cNvPr id="6" name="Rectangle 5"/>
              <p:cNvSpPr>
                <a:spLocks noRot="1" noChangeAspect="1" noMove="1" noResize="1" noEditPoints="1" noAdjustHandles="1" noChangeArrowheads="1" noChangeShapeType="1" noTextEdit="1"/>
              </p:cNvSpPr>
              <p:nvPr/>
            </p:nvSpPr>
            <p:spPr>
              <a:xfrm>
                <a:off x="607102" y="1765979"/>
                <a:ext cx="7914805" cy="2993127"/>
              </a:xfrm>
              <a:prstGeom prst="rect">
                <a:avLst/>
              </a:prstGeom>
              <a:blipFill>
                <a:blip r:embed="rId5"/>
                <a:stretch>
                  <a:fillRect l="-539" b="-204"/>
                </a:stretch>
              </a:blipFill>
            </p:spPr>
            <p:txBody>
              <a:bodyPr/>
              <a:lstStyle/>
              <a:p>
                <a:r>
                  <a:rPr lang="en-US">
                    <a:noFill/>
                  </a:rPr>
                  <a:t> </a:t>
                </a:r>
              </a:p>
            </p:txBody>
          </p:sp>
        </mc:Fallback>
      </mc:AlternateContent>
      <p:sp>
        <p:nvSpPr>
          <p:cNvPr id="8" name="TextBox 7"/>
          <p:cNvSpPr txBox="1"/>
          <p:nvPr/>
        </p:nvSpPr>
        <p:spPr>
          <a:xfrm>
            <a:off x="4238925" y="1293453"/>
            <a:ext cx="69612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700" b="1" i="1"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145728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up)">
                                      <p:cBhvr>
                                        <p:cTn id="20" dur="500"/>
                                        <p:tgtEl>
                                          <p:spTgt spid="6">
                                            <p:txEl>
                                              <p:pRg st="3" end="3"/>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wipe(left)">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down)">
                                      <p:cBhvr>
                                        <p:cTn id="3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9" name="TextBox 11"/>
          <p:cNvSpPr txBox="1"/>
          <p:nvPr/>
        </p:nvSpPr>
        <p:spPr>
          <a:xfrm>
            <a:off x="3203423" y="257779"/>
            <a:ext cx="2876550" cy="523220"/>
          </a:xfrm>
          <a:prstGeom prst="rect">
            <a:avLst/>
          </a:prstGeom>
        </p:spPr>
        <p:txBody>
          <a:bodyPr wrap="square" lIns="0" tIns="0" rIns="0" bIns="0" rtlCol="0" anchor="t">
            <a:spAutoFit/>
          </a:bodyPr>
          <a:lstStyle/>
          <a:p>
            <a:pPr algn="ctr" defTabSz="457200">
              <a:buClrTx/>
            </a:pPr>
            <a:r>
              <a:rPr lang="en-US" sz="3400" b="1" kern="1200" dirty="0">
                <a:solidFill>
                  <a:srgbClr val="00487E"/>
                </a:solidFill>
                <a:latin typeface="Arial" panose="020B0604020202020204" pitchFamily="34" charset="0"/>
                <a:ea typeface="+mn-ea"/>
                <a:cs typeface="Arial" panose="020B0604020202020204" pitchFamily="34" charset="0"/>
              </a:rPr>
              <a:t>KHỞI ĐỘNG </a:t>
            </a:r>
          </a:p>
        </p:txBody>
      </p:sp>
      <p:grpSp>
        <p:nvGrpSpPr>
          <p:cNvPr id="5" name="Group 4"/>
          <p:cNvGrpSpPr/>
          <p:nvPr/>
        </p:nvGrpSpPr>
        <p:grpSpPr>
          <a:xfrm>
            <a:off x="1056454" y="968750"/>
            <a:ext cx="7170486" cy="830997"/>
            <a:chOff x="1171540" y="1050501"/>
            <a:chExt cx="7170486" cy="830997"/>
          </a:xfrm>
        </p:grpSpPr>
        <mc:AlternateContent xmlns:mc="http://schemas.openxmlformats.org/markup-compatibility/2006">
          <mc:Choice xmlns:a14="http://schemas.microsoft.com/office/drawing/2010/main" Requires="a14">
            <p:sp>
              <p:nvSpPr>
                <p:cNvPr id="3" name="Rectangle 2"/>
                <p:cNvSpPr/>
                <p:nvPr/>
              </p:nvSpPr>
              <p:spPr>
                <a:xfrm>
                  <a:off x="1956215" y="1050501"/>
                  <a:ext cx="6385811" cy="830997"/>
                </a:xfrm>
                <a:prstGeom prst="rect">
                  <a:avLst/>
                </a:prstGeom>
              </p:spPr>
              <p:txBody>
                <a:bodyPr wrap="square">
                  <a:spAutoFit/>
                </a:bodyPr>
                <a:lstStyle/>
                <a:p>
                  <a:pPr algn="just">
                    <a:lnSpc>
                      <a:spcPct val="150000"/>
                    </a:lnSpc>
                    <a:tabLst>
                      <a:tab pos="2036445" algn="l"/>
                    </a:tabLst>
                  </a:pPr>
                  <a:r>
                    <a:rPr lang="da-DK" sz="1600" kern="100" smtClean="0">
                      <a:latin typeface="+mn-lt"/>
                      <a:ea typeface="Calibri" panose="020F0502020204030204" pitchFamily="34" charset="0"/>
                      <a:cs typeface="Times New Roman" panose="02020603050405020304" pitchFamily="18" charset="0"/>
                    </a:rPr>
                    <a:t>1. Cho </a:t>
                  </a:r>
                  <a14:m>
                    <m:oMath xmlns:m="http://schemas.openxmlformats.org/officeDocument/2006/math">
                      <m:r>
                        <a:rPr lang="da-DK" sz="1600" i="1" kern="100">
                          <a:effectLst/>
                          <a:latin typeface="+mn-lt"/>
                          <a:ea typeface="Calibri" panose="020F0502020204030204" pitchFamily="34" charset="0"/>
                          <a:cs typeface="Times New Roman" panose="02020603050405020304" pitchFamily="18" charset="0"/>
                        </a:rPr>
                        <m:t>𝑚</m:t>
                      </m:r>
                      <m:r>
                        <a:rPr lang="da-DK" sz="1600" i="1" kern="100">
                          <a:effectLst/>
                          <a:latin typeface="+mn-lt"/>
                          <a:ea typeface="Calibri" panose="020F0502020204030204" pitchFamily="34" charset="0"/>
                          <a:cs typeface="Times New Roman" panose="02020603050405020304" pitchFamily="18" charset="0"/>
                        </a:rPr>
                        <m:t>,</m:t>
                      </m:r>
                      <m:r>
                        <a:rPr lang="da-DK" sz="1600" i="1" kern="100">
                          <a:effectLst/>
                          <a:latin typeface="+mn-lt"/>
                          <a:ea typeface="Calibri" panose="020F0502020204030204" pitchFamily="34" charset="0"/>
                          <a:cs typeface="Times New Roman" panose="02020603050405020304" pitchFamily="18" charset="0"/>
                        </a:rPr>
                        <m:t>𝑛</m:t>
                      </m:r>
                    </m:oMath>
                  </a14:m>
                  <a:r>
                    <a:rPr lang="da-DK" sz="1600" kern="100">
                      <a:effectLst/>
                      <a:latin typeface="+mn-lt"/>
                      <a:ea typeface="Malgun Gothic" panose="020B0503020000020004" pitchFamily="34" charset="-127"/>
                      <a:cs typeface="Times New Roman" panose="02020603050405020304" pitchFamily="18" charset="0"/>
                    </a:rPr>
                    <a:t> là hai số thoả mãn </a:t>
                  </a:r>
                  <a14:m>
                    <m:oMath xmlns:m="http://schemas.openxmlformats.org/officeDocument/2006/math">
                      <m:r>
                        <a:rPr lang="da-DK" sz="1600" i="1" kern="100">
                          <a:effectLst/>
                          <a:latin typeface="+mn-lt"/>
                          <a:ea typeface="Malgun Gothic" panose="020B0503020000020004" pitchFamily="34" charset="-127"/>
                          <a:cs typeface="Times New Roman" panose="02020603050405020304" pitchFamily="18" charset="0"/>
                        </a:rPr>
                        <m:t>𝑚</m:t>
                      </m:r>
                      <m:r>
                        <a:rPr lang="da-DK" sz="1600" i="1" kern="100">
                          <a:effectLst/>
                          <a:latin typeface="+mn-lt"/>
                          <a:ea typeface="Malgun Gothic" panose="020B0503020000020004" pitchFamily="34" charset="-127"/>
                          <a:cs typeface="Times New Roman" panose="02020603050405020304" pitchFamily="18" charset="0"/>
                        </a:rPr>
                        <m:t>&gt;</m:t>
                      </m:r>
                      <m:r>
                        <a:rPr lang="da-DK" sz="1600" i="1" kern="100">
                          <a:effectLst/>
                          <a:latin typeface="+mn-lt"/>
                          <a:ea typeface="Malgun Gothic" panose="020B0503020000020004" pitchFamily="34" charset="-127"/>
                          <a:cs typeface="Times New Roman" panose="02020603050405020304" pitchFamily="18" charset="0"/>
                        </a:rPr>
                        <m:t>𝑛</m:t>
                      </m:r>
                    </m:oMath>
                  </a14:m>
                  <a:r>
                    <a:rPr lang="da-DK" sz="1600" kern="100">
                      <a:effectLst/>
                      <a:latin typeface="+mn-lt"/>
                      <a:ea typeface="Malgun Gothic" panose="020B0503020000020004" pitchFamily="34" charset="-127"/>
                      <a:cs typeface="Times New Roman" panose="02020603050405020304" pitchFamily="18" charset="0"/>
                    </a:rPr>
                    <a:t>. Chứng minh </a:t>
                  </a:r>
                  <a14:m>
                    <m:oMath xmlns:m="http://schemas.openxmlformats.org/officeDocument/2006/math">
                      <m:r>
                        <a:rPr lang="da-DK" sz="1600" i="1" kern="100">
                          <a:effectLst/>
                          <a:latin typeface="+mn-lt"/>
                          <a:ea typeface="Malgun Gothic" panose="020B0503020000020004" pitchFamily="34" charset="-127"/>
                          <a:cs typeface="Times New Roman" panose="02020603050405020304" pitchFamily="18" charset="0"/>
                        </a:rPr>
                        <m:t>𝑚</m:t>
                      </m:r>
                      <m:r>
                        <a:rPr lang="da-DK" sz="1600" i="1" kern="100">
                          <a:effectLst/>
                          <a:latin typeface="+mn-lt"/>
                          <a:ea typeface="Malgun Gothic" panose="020B0503020000020004" pitchFamily="34" charset="-127"/>
                          <a:cs typeface="Times New Roman" panose="02020603050405020304" pitchFamily="18" charset="0"/>
                        </a:rPr>
                        <m:t>+3&gt;</m:t>
                      </m:r>
                      <m:r>
                        <a:rPr lang="da-DK" sz="1600" i="1" kern="100">
                          <a:effectLst/>
                          <a:latin typeface="+mn-lt"/>
                          <a:ea typeface="Malgun Gothic" panose="020B0503020000020004" pitchFamily="34" charset="-127"/>
                          <a:cs typeface="Times New Roman" panose="02020603050405020304" pitchFamily="18" charset="0"/>
                        </a:rPr>
                        <m:t>𝑛</m:t>
                      </m:r>
                      <m:r>
                        <a:rPr lang="da-DK" sz="1600" i="1" kern="100">
                          <a:effectLst/>
                          <a:latin typeface="+mn-lt"/>
                          <a:ea typeface="Malgun Gothic" panose="020B0503020000020004" pitchFamily="34" charset="-127"/>
                          <a:cs typeface="Times New Roman" panose="02020603050405020304" pitchFamily="18" charset="0"/>
                        </a:rPr>
                        <m:t>+2</m:t>
                      </m:r>
                    </m:oMath>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tabLst>
                      <a:tab pos="2036445" algn="l"/>
                    </a:tabLst>
                  </a:pPr>
                  <a:r>
                    <a:rPr lang="da-DK" sz="1600" kern="100" smtClean="0">
                      <a:effectLst/>
                      <a:latin typeface="+mn-lt"/>
                      <a:ea typeface="Calibri" panose="020F0502020204030204" pitchFamily="34" charset="0"/>
                      <a:cs typeface="Times New Roman" panose="02020603050405020304" pitchFamily="18" charset="0"/>
                    </a:rPr>
                    <a:t>2. Cho </a:t>
                  </a:r>
                  <a14:m>
                    <m:oMath xmlns:m="http://schemas.openxmlformats.org/officeDocument/2006/math">
                      <m:r>
                        <a:rPr lang="da-DK" sz="1600" i="1" kern="100">
                          <a:effectLst/>
                          <a:latin typeface="+mn-lt"/>
                          <a:ea typeface="Calibri" panose="020F0502020204030204" pitchFamily="34" charset="0"/>
                          <a:cs typeface="Times New Roman" panose="02020603050405020304" pitchFamily="18" charset="0"/>
                        </a:rPr>
                        <m:t>𝑚</m:t>
                      </m:r>
                      <m:r>
                        <a:rPr lang="da-DK" sz="1600" i="1" kern="100">
                          <a:effectLst/>
                          <a:latin typeface="+mn-lt"/>
                          <a:ea typeface="Calibri" panose="020F0502020204030204" pitchFamily="34" charset="0"/>
                          <a:cs typeface="Times New Roman" panose="02020603050405020304" pitchFamily="18" charset="0"/>
                        </a:rPr>
                        <m:t>,</m:t>
                      </m:r>
                      <m:r>
                        <a:rPr lang="da-DK" sz="1600" i="1" kern="100">
                          <a:effectLst/>
                          <a:latin typeface="+mn-lt"/>
                          <a:ea typeface="Calibri" panose="020F0502020204030204" pitchFamily="34" charset="0"/>
                          <a:cs typeface="Times New Roman" panose="02020603050405020304" pitchFamily="18" charset="0"/>
                        </a:rPr>
                        <m:t>𝑛</m:t>
                      </m:r>
                    </m:oMath>
                  </a14:m>
                  <a:r>
                    <a:rPr lang="da-DK" sz="1600" kern="100">
                      <a:effectLst/>
                      <a:latin typeface="+mn-lt"/>
                      <a:ea typeface="Malgun Gothic" panose="020B0503020000020004" pitchFamily="34" charset="-127"/>
                      <a:cs typeface="Times New Roman" panose="02020603050405020304" pitchFamily="18" charset="0"/>
                    </a:rPr>
                    <a:t> là hai số thoả mãn </a:t>
                  </a:r>
                  <a14:m>
                    <m:oMath xmlns:m="http://schemas.openxmlformats.org/officeDocument/2006/math">
                      <m:r>
                        <a:rPr lang="da-DK" sz="1600" i="1" kern="100">
                          <a:effectLst/>
                          <a:latin typeface="+mn-lt"/>
                          <a:ea typeface="Malgun Gothic" panose="020B0503020000020004" pitchFamily="34" charset="-127"/>
                          <a:cs typeface="Times New Roman" panose="02020603050405020304" pitchFamily="18" charset="0"/>
                        </a:rPr>
                        <m:t>𝑚</m:t>
                      </m:r>
                      <m:r>
                        <a:rPr lang="da-DK" sz="1600" i="1" kern="100">
                          <a:effectLst/>
                          <a:latin typeface="+mn-lt"/>
                          <a:ea typeface="Malgun Gothic" panose="020B0503020000020004" pitchFamily="34" charset="-127"/>
                          <a:cs typeface="Times New Roman" panose="02020603050405020304" pitchFamily="18" charset="0"/>
                        </a:rPr>
                        <m:t>&lt;</m:t>
                      </m:r>
                      <m:r>
                        <a:rPr lang="da-DK" sz="1600" i="1" kern="100">
                          <a:effectLst/>
                          <a:latin typeface="+mn-lt"/>
                          <a:ea typeface="Malgun Gothic" panose="020B0503020000020004" pitchFamily="34" charset="-127"/>
                          <a:cs typeface="Times New Roman" panose="02020603050405020304" pitchFamily="18" charset="0"/>
                        </a:rPr>
                        <m:t>𝑛</m:t>
                      </m:r>
                    </m:oMath>
                  </a14:m>
                  <a:r>
                    <a:rPr lang="da-DK" sz="1600" kern="100">
                      <a:effectLst/>
                      <a:latin typeface="+mn-lt"/>
                      <a:ea typeface="Malgun Gothic" panose="020B0503020000020004" pitchFamily="34" charset="-127"/>
                      <a:cs typeface="Times New Roman" panose="02020603050405020304" pitchFamily="18" charset="0"/>
                    </a:rPr>
                    <a:t>. Chứng minh </a:t>
                  </a:r>
                  <a14:m>
                    <m:oMath xmlns:m="http://schemas.openxmlformats.org/officeDocument/2006/math">
                      <m:r>
                        <a:rPr lang="da-DK" sz="1600" i="1" kern="100">
                          <a:effectLst/>
                          <a:latin typeface="+mn-lt"/>
                          <a:ea typeface="Malgun Gothic" panose="020B0503020000020004" pitchFamily="34" charset="-127"/>
                          <a:cs typeface="Times New Roman" panose="02020603050405020304" pitchFamily="18" charset="0"/>
                        </a:rPr>
                        <m:t>2</m:t>
                      </m:r>
                      <m:r>
                        <a:rPr lang="da-DK" sz="1600" i="1" kern="100">
                          <a:effectLst/>
                          <a:latin typeface="+mn-lt"/>
                          <a:ea typeface="Malgun Gothic" panose="020B0503020000020004" pitchFamily="34" charset="-127"/>
                          <a:cs typeface="Times New Roman" panose="02020603050405020304" pitchFamily="18" charset="0"/>
                        </a:rPr>
                        <m:t>𝑚</m:t>
                      </m:r>
                      <m:r>
                        <a:rPr lang="da-DK" sz="1600" i="1" kern="100">
                          <a:effectLst/>
                          <a:latin typeface="+mn-lt"/>
                          <a:ea typeface="Malgun Gothic" panose="020B0503020000020004" pitchFamily="34" charset="-127"/>
                          <a:cs typeface="Times New Roman" panose="02020603050405020304" pitchFamily="18" charset="0"/>
                        </a:rPr>
                        <m:t>+</m:t>
                      </m:r>
                      <m:r>
                        <a:rPr lang="da-DK" sz="1600" i="1" kern="100">
                          <a:effectLst/>
                          <a:latin typeface="+mn-lt"/>
                          <a:ea typeface="Malgun Gothic" panose="020B0503020000020004" pitchFamily="34" charset="-127"/>
                          <a:cs typeface="Times New Roman" panose="02020603050405020304" pitchFamily="18" charset="0"/>
                        </a:rPr>
                        <m:t>𝑛</m:t>
                      </m:r>
                      <m:r>
                        <a:rPr lang="da-DK" sz="1600" i="1" kern="100">
                          <a:effectLst/>
                          <a:latin typeface="+mn-lt"/>
                          <a:ea typeface="Malgun Gothic" panose="020B0503020000020004" pitchFamily="34" charset="-127"/>
                          <a:cs typeface="Times New Roman" panose="02020603050405020304" pitchFamily="18" charset="0"/>
                        </a:rPr>
                        <m:t>&lt;3</m:t>
                      </m:r>
                      <m:r>
                        <a:rPr lang="da-DK" sz="1600" i="1" kern="100">
                          <a:effectLst/>
                          <a:latin typeface="+mn-lt"/>
                          <a:ea typeface="Malgun Gothic" panose="020B0503020000020004" pitchFamily="34" charset="-127"/>
                          <a:cs typeface="Times New Roman" panose="02020603050405020304" pitchFamily="18" charset="0"/>
                        </a:rPr>
                        <m:t>𝑛</m:t>
                      </m:r>
                    </m:oMath>
                  </a14:m>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956215" y="1050501"/>
                  <a:ext cx="6385811" cy="830997"/>
                </a:xfrm>
                <a:prstGeom prst="rect">
                  <a:avLst/>
                </a:prstGeom>
                <a:blipFill>
                  <a:blip r:embed="rId3"/>
                  <a:stretch>
                    <a:fillRect l="-477" b="-3676"/>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171540" y="1170561"/>
              <a:ext cx="657260" cy="682015"/>
            </a:xfrm>
            <a:prstGeom prst="rect">
              <a:avLst/>
            </a:prstGeom>
          </p:spPr>
        </p:pic>
      </p:grpSp>
      <p:sp>
        <p:nvSpPr>
          <p:cNvPr id="11" name="TextBox 10"/>
          <p:cNvSpPr txBox="1"/>
          <p:nvPr/>
        </p:nvSpPr>
        <p:spPr>
          <a:xfrm>
            <a:off x="4293636" y="2002488"/>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1848624" y="2543783"/>
                <a:ext cx="6028707" cy="1938992"/>
              </a:xfrm>
              <a:prstGeom prst="rect">
                <a:avLst/>
              </a:prstGeom>
            </p:spPr>
            <p:txBody>
              <a:bodyPr wrap="square">
                <a:spAutoFit/>
              </a:bodyPr>
              <a:lstStyle/>
              <a:p>
                <a:pPr algn="just">
                  <a:lnSpc>
                    <a:spcPct val="150000"/>
                  </a:lnSpc>
                  <a:tabLst>
                    <a:tab pos="2036445" algn="l"/>
                  </a:tabLst>
                </a:pPr>
                <a:r>
                  <a:rPr lang="da-DK" sz="1600" kern="100" smtClean="0">
                    <a:latin typeface="+mn-lt"/>
                    <a:ea typeface="Calibri" panose="020F0502020204030204" pitchFamily="34" charset="0"/>
                    <a:cs typeface="Times New Roman" panose="02020603050405020304" pitchFamily="18" charset="0"/>
                  </a:rPr>
                  <a:t>1. Cộng </a:t>
                </a:r>
                <a14:m>
                  <m:oMath xmlns:m="http://schemas.openxmlformats.org/officeDocument/2006/math">
                    <m:r>
                      <a:rPr lang="da-DK" sz="1600" i="1" kern="100" smtClean="0">
                        <a:latin typeface="Cambria Math" panose="02040503050406030204" pitchFamily="18" charset="0"/>
                        <a:ea typeface="Calibri" panose="020F0502020204030204" pitchFamily="34" charset="0"/>
                        <a:cs typeface="Times New Roman" panose="02020603050405020304" pitchFamily="18" charset="0"/>
                      </a:rPr>
                      <m:t>3</m:t>
                    </m:r>
                  </m:oMath>
                </a14:m>
                <a:r>
                  <a:rPr lang="da-DK" sz="1600" kern="100">
                    <a:latin typeface="+mn-lt"/>
                    <a:ea typeface="Calibri" panose="020F0502020204030204" pitchFamily="34" charset="0"/>
                    <a:cs typeface="Times New Roman" panose="02020603050405020304" pitchFamily="18" charset="0"/>
                  </a:rPr>
                  <a:t> vào hai vế của bất đẳng thức </a:t>
                </a:r>
                <a14:m>
                  <m:oMath xmlns:m="http://schemas.openxmlformats.org/officeDocument/2006/math">
                    <m:r>
                      <a:rPr lang="da-DK" sz="1600" i="1" kern="100">
                        <a:effectLst/>
                        <a:latin typeface="+mn-lt"/>
                        <a:ea typeface="Malgun Gothic" panose="020B0503020000020004" pitchFamily="34" charset="-127"/>
                        <a:cs typeface="Times New Roman" panose="02020603050405020304" pitchFamily="18" charset="0"/>
                      </a:rPr>
                      <m:t>𝑚</m:t>
                    </m:r>
                    <m:r>
                      <a:rPr lang="da-DK" sz="1600" i="1" kern="100">
                        <a:effectLst/>
                        <a:latin typeface="+mn-lt"/>
                        <a:ea typeface="Malgun Gothic" panose="020B0503020000020004" pitchFamily="34" charset="-127"/>
                        <a:cs typeface="Times New Roman" panose="02020603050405020304" pitchFamily="18" charset="0"/>
                      </a:rPr>
                      <m:t>&gt;</m:t>
                    </m:r>
                    <m:r>
                      <a:rPr lang="da-DK" sz="1600" i="1" kern="100">
                        <a:effectLst/>
                        <a:latin typeface="+mn-lt"/>
                        <a:ea typeface="Malgun Gothic" panose="020B0503020000020004" pitchFamily="34" charset="-127"/>
                        <a:cs typeface="Times New Roman" panose="02020603050405020304" pitchFamily="18" charset="0"/>
                      </a:rPr>
                      <m:t>𝑛</m:t>
                    </m:r>
                  </m:oMath>
                </a14:m>
                <a:r>
                  <a:rPr lang="da-DK" sz="1600" kern="100">
                    <a:effectLst/>
                    <a:latin typeface="+mn-lt"/>
                    <a:ea typeface="Malgun Gothic" panose="020B0503020000020004" pitchFamily="34" charset="-127"/>
                    <a:cs typeface="Times New Roman" panose="02020603050405020304" pitchFamily="18" charset="0"/>
                  </a:rPr>
                  <a:t>, ta được:</a:t>
                </a:r>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tabLst>
                    <a:tab pos="2036445" algn="l"/>
                  </a:tabLst>
                </a:pPr>
                <a14:m>
                  <m:oMathPara xmlns:m="http://schemas.openxmlformats.org/officeDocument/2006/math">
                    <m:oMathParaPr>
                      <m:jc m:val="centerGroup"/>
                    </m:oMathParaPr>
                    <m:oMath xmlns:m="http://schemas.openxmlformats.org/officeDocument/2006/math">
                      <m:r>
                        <a:rPr lang="da-DK" sz="1600" i="1" kern="100">
                          <a:effectLst/>
                          <a:latin typeface="+mn-lt"/>
                          <a:ea typeface="Calibri" panose="020F0502020204030204" pitchFamily="34" charset="0"/>
                          <a:cs typeface="Times New Roman" panose="02020603050405020304" pitchFamily="18" charset="0"/>
                        </a:rPr>
                        <m:t>𝑚</m:t>
                      </m:r>
                      <m:r>
                        <a:rPr lang="da-DK" sz="1600" i="1" kern="100">
                          <a:effectLst/>
                          <a:latin typeface="+mn-lt"/>
                          <a:ea typeface="Calibri" panose="020F0502020204030204" pitchFamily="34" charset="0"/>
                          <a:cs typeface="Times New Roman" panose="02020603050405020304" pitchFamily="18" charset="0"/>
                        </a:rPr>
                        <m:t>+3&gt;</m:t>
                      </m:r>
                      <m:r>
                        <a:rPr lang="da-DK" sz="1600" i="1" kern="100">
                          <a:effectLst/>
                          <a:latin typeface="+mn-lt"/>
                          <a:ea typeface="Calibri" panose="020F0502020204030204" pitchFamily="34" charset="0"/>
                          <a:cs typeface="Times New Roman" panose="02020603050405020304" pitchFamily="18" charset="0"/>
                        </a:rPr>
                        <m:t>𝑛</m:t>
                      </m:r>
                      <m:r>
                        <a:rPr lang="da-DK" sz="1600" i="1" kern="100">
                          <a:effectLst/>
                          <a:latin typeface="+mn-lt"/>
                          <a:ea typeface="Calibri" panose="020F0502020204030204" pitchFamily="34" charset="0"/>
                          <a:cs typeface="Times New Roman" panose="02020603050405020304" pitchFamily="18" charset="0"/>
                        </a:rPr>
                        <m:t>+3    (1)</m:t>
                      </m:r>
                    </m:oMath>
                  </m:oMathPara>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tabLst>
                    <a:tab pos="2036445" algn="l"/>
                  </a:tabLst>
                </a:pPr>
                <a:r>
                  <a:rPr lang="da-DK" sz="1600" kern="100">
                    <a:effectLst/>
                    <a:latin typeface="+mn-lt"/>
                    <a:ea typeface="Malgun Gothic" panose="020B0503020000020004" pitchFamily="34" charset="-127"/>
                    <a:cs typeface="Times New Roman" panose="02020603050405020304" pitchFamily="18" charset="0"/>
                  </a:rPr>
                  <a:t>   </a:t>
                </a:r>
                <a:r>
                  <a:rPr lang="da-DK" sz="1600" kern="100" smtClean="0">
                    <a:effectLst/>
                    <a:latin typeface="+mn-lt"/>
                    <a:ea typeface="Malgun Gothic" panose="020B0503020000020004" pitchFamily="34" charset="-127"/>
                    <a:cs typeface="Times New Roman" panose="02020603050405020304" pitchFamily="18" charset="0"/>
                  </a:rPr>
                  <a:t> Cộng </a:t>
                </a:r>
                <a14:m>
                  <m:oMath xmlns:m="http://schemas.openxmlformats.org/officeDocument/2006/math">
                    <m:r>
                      <a:rPr lang="da-DK" sz="1600" i="1" kern="100">
                        <a:effectLst/>
                        <a:latin typeface="+mn-lt"/>
                        <a:ea typeface="Malgun Gothic" panose="020B0503020000020004" pitchFamily="34" charset="-127"/>
                        <a:cs typeface="Times New Roman" panose="02020603050405020304" pitchFamily="18" charset="0"/>
                      </a:rPr>
                      <m:t>𝑛</m:t>
                    </m:r>
                  </m:oMath>
                </a14:m>
                <a:r>
                  <a:rPr lang="da-DK" sz="1600" kern="100">
                    <a:effectLst/>
                    <a:latin typeface="+mn-lt"/>
                    <a:ea typeface="Malgun Gothic" panose="020B0503020000020004" pitchFamily="34" charset="-127"/>
                    <a:cs typeface="Times New Roman" panose="02020603050405020304" pitchFamily="18" charset="0"/>
                  </a:rPr>
                  <a:t> vào hai vế của bất đẳng thức </a:t>
                </a:r>
                <a14:m>
                  <m:oMath xmlns:m="http://schemas.openxmlformats.org/officeDocument/2006/math">
                    <m:r>
                      <a:rPr lang="da-DK" sz="1600" i="1" kern="100">
                        <a:effectLst/>
                        <a:latin typeface="+mn-lt"/>
                        <a:ea typeface="Malgun Gothic" panose="020B0503020000020004" pitchFamily="34" charset="-127"/>
                        <a:cs typeface="Times New Roman" panose="02020603050405020304" pitchFamily="18" charset="0"/>
                      </a:rPr>
                      <m:t>3&gt;2</m:t>
                    </m:r>
                  </m:oMath>
                </a14:m>
                <a:r>
                  <a:rPr lang="da-DK" sz="1600" kern="100">
                    <a:effectLst/>
                    <a:latin typeface="+mn-lt"/>
                    <a:ea typeface="Malgun Gothic" panose="020B0503020000020004" pitchFamily="34" charset="-127"/>
                    <a:cs typeface="Times New Roman" panose="02020603050405020304" pitchFamily="18" charset="0"/>
                  </a:rPr>
                  <a:t>, ta được:</a:t>
                </a:r>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tabLst>
                    <a:tab pos="2036445" algn="l"/>
                  </a:tabLst>
                </a:pPr>
                <a14:m>
                  <m:oMathPara xmlns:m="http://schemas.openxmlformats.org/officeDocument/2006/math">
                    <m:oMathParaPr>
                      <m:jc m:val="centerGroup"/>
                    </m:oMathParaPr>
                    <m:oMath xmlns:m="http://schemas.openxmlformats.org/officeDocument/2006/math">
                      <m:r>
                        <a:rPr lang="da-DK" sz="1600" i="1" kern="100">
                          <a:effectLst/>
                          <a:latin typeface="+mn-lt"/>
                          <a:ea typeface="Calibri" panose="020F0502020204030204" pitchFamily="34" charset="0"/>
                          <a:cs typeface="Times New Roman" panose="02020603050405020304" pitchFamily="18" charset="0"/>
                        </a:rPr>
                        <m:t>3+</m:t>
                      </m:r>
                      <m:r>
                        <a:rPr lang="da-DK" sz="1600" i="1" kern="100">
                          <a:effectLst/>
                          <a:latin typeface="+mn-lt"/>
                          <a:ea typeface="Calibri" panose="020F0502020204030204" pitchFamily="34" charset="0"/>
                          <a:cs typeface="Times New Roman" panose="02020603050405020304" pitchFamily="18" charset="0"/>
                        </a:rPr>
                        <m:t>𝑛</m:t>
                      </m:r>
                      <m:r>
                        <a:rPr lang="da-DK" sz="1600" i="1" kern="100">
                          <a:effectLst/>
                          <a:latin typeface="+mn-lt"/>
                          <a:ea typeface="Calibri" panose="020F0502020204030204" pitchFamily="34" charset="0"/>
                          <a:cs typeface="Times New Roman" panose="02020603050405020304" pitchFamily="18" charset="0"/>
                        </a:rPr>
                        <m:t>&gt;2+</m:t>
                      </m:r>
                      <m:r>
                        <a:rPr lang="da-DK" sz="1600" i="1" kern="100">
                          <a:effectLst/>
                          <a:latin typeface="+mn-lt"/>
                          <a:ea typeface="Calibri" panose="020F0502020204030204" pitchFamily="34" charset="0"/>
                          <a:cs typeface="Times New Roman" panose="02020603050405020304" pitchFamily="18" charset="0"/>
                        </a:rPr>
                        <m:t>𝑛</m:t>
                      </m:r>
                      <m:r>
                        <a:rPr lang="da-DK" sz="1600" i="1" kern="100">
                          <a:effectLst/>
                          <a:latin typeface="+mn-lt"/>
                          <a:ea typeface="Malgun Gothic" panose="020B0503020000020004" pitchFamily="34" charset="-127"/>
                          <a:cs typeface="Times New Roman" panose="02020603050405020304" pitchFamily="18" charset="0"/>
                        </a:rPr>
                        <m:t>    (2)</m:t>
                      </m:r>
                    </m:oMath>
                  </m:oMathPara>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tabLst>
                    <a:tab pos="2036445" algn="l"/>
                  </a:tabLst>
                </a:pPr>
                <a:r>
                  <a:rPr lang="da-DK" sz="1600" kern="100">
                    <a:effectLst/>
                    <a:latin typeface="+mn-lt"/>
                    <a:ea typeface="Malgun Gothic" panose="020B0503020000020004" pitchFamily="34" charset="-127"/>
                    <a:cs typeface="Times New Roman" panose="02020603050405020304" pitchFamily="18" charset="0"/>
                  </a:rPr>
                  <a:t>Từ (1) và (2), suy ra </a:t>
                </a:r>
                <a14:m>
                  <m:oMath xmlns:m="http://schemas.openxmlformats.org/officeDocument/2006/math">
                    <m:r>
                      <a:rPr lang="da-DK" sz="1600" i="1" kern="100">
                        <a:effectLst/>
                        <a:latin typeface="+mn-lt"/>
                        <a:ea typeface="Malgun Gothic" panose="020B0503020000020004" pitchFamily="34" charset="-127"/>
                        <a:cs typeface="Times New Roman" panose="02020603050405020304" pitchFamily="18" charset="0"/>
                      </a:rPr>
                      <m:t>𝑚</m:t>
                    </m:r>
                    <m:r>
                      <a:rPr lang="da-DK" sz="1600" i="1" kern="100">
                        <a:effectLst/>
                        <a:latin typeface="+mn-lt"/>
                        <a:ea typeface="Malgun Gothic" panose="020B0503020000020004" pitchFamily="34" charset="-127"/>
                        <a:cs typeface="Times New Roman" panose="02020603050405020304" pitchFamily="18" charset="0"/>
                      </a:rPr>
                      <m:t>+3&gt;</m:t>
                    </m:r>
                    <m:r>
                      <a:rPr lang="da-DK" sz="1600" i="1" kern="100">
                        <a:effectLst/>
                        <a:latin typeface="+mn-lt"/>
                        <a:ea typeface="Malgun Gothic" panose="020B0503020000020004" pitchFamily="34" charset="-127"/>
                        <a:cs typeface="Times New Roman" panose="02020603050405020304" pitchFamily="18" charset="0"/>
                      </a:rPr>
                      <m:t>𝑛</m:t>
                    </m:r>
                    <m:r>
                      <a:rPr lang="da-DK" sz="1600" i="1" kern="100">
                        <a:effectLst/>
                        <a:latin typeface="+mn-lt"/>
                        <a:ea typeface="Malgun Gothic" panose="020B0503020000020004" pitchFamily="34" charset="-127"/>
                        <a:cs typeface="Times New Roman" panose="02020603050405020304" pitchFamily="18" charset="0"/>
                      </a:rPr>
                      <m:t>+2</m:t>
                    </m:r>
                  </m:oMath>
                </a14:m>
                <a:r>
                  <a:rPr lang="da-DK" sz="1600" kern="100" smtClean="0">
                    <a:effectLst/>
                    <a:latin typeface="+mn-lt"/>
                    <a:ea typeface="Malgun Gothic" panose="020B0503020000020004" pitchFamily="34" charset="-127"/>
                    <a:cs typeface="Times New Roman" panose="02020603050405020304" pitchFamily="18" charset="0"/>
                  </a:rPr>
                  <a:t>.</a:t>
                </a:r>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848624" y="2543783"/>
                <a:ext cx="6028707" cy="1938992"/>
              </a:xfrm>
              <a:prstGeom prst="rect">
                <a:avLst/>
              </a:prstGeom>
              <a:blipFill>
                <a:blip r:embed="rId5"/>
                <a:stretch>
                  <a:fillRect l="-506" b="-943"/>
                </a:stretch>
              </a:blipFill>
            </p:spPr>
            <p:txBody>
              <a:bodyPr/>
              <a:lstStyle/>
              <a:p>
                <a:r>
                  <a:rPr lang="en-US">
                    <a:noFill/>
                  </a:rPr>
                  <a:t> </a:t>
                </a:r>
              </a:p>
            </p:txBody>
          </p:sp>
        </mc:Fallback>
      </mc:AlternateContent>
    </p:spTree>
    <p:extLst>
      <p:ext uri="{BB962C8B-B14F-4D97-AF65-F5344CB8AC3E}">
        <p14:creationId xmlns:p14="http://schemas.microsoft.com/office/powerpoint/2010/main" val="7510134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2" dur="500"/>
                                        <p:tgtEl>
                                          <p:spTgt spid="6">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down)">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6" name="Rectangle 1"/>
          <p:cNvSpPr>
            <a:spLocks noChangeArrowheads="1"/>
          </p:cNvSpPr>
          <p:nvPr/>
        </p:nvSpPr>
        <p:spPr bwMode="auto">
          <a:xfrm>
            <a:off x="493900" y="906313"/>
            <a:ext cx="8178681" cy="38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457200">
              <a:lnSpc>
                <a:spcPct val="150000"/>
              </a:lnSpc>
              <a:buClrTx/>
            </a:pPr>
            <a:r>
              <a:rPr lang="vi-VN" altLang="en-US" sz="1900" b="1" kern="1200">
                <a:solidFill>
                  <a:srgbClr val="000000"/>
                </a:solidFill>
                <a:ea typeface="OpenSans"/>
              </a:rPr>
              <a:t>DẠNG 2: Liên hệ thứ tự và phép nhân</a:t>
            </a:r>
            <a:endParaRPr kumimoji="0" lang="vi-VN" altLang="en-US" sz="1900" b="1" i="0" u="none" strike="noStrike" kern="1200" cap="none" spc="0" normalizeH="0" baseline="0" noProof="0">
              <a:ln>
                <a:noFill/>
              </a:ln>
              <a:solidFill>
                <a:srgbClr val="000000"/>
              </a:solidFill>
              <a:effectLst/>
              <a:uLnTx/>
              <a:uFillTx/>
              <a:latin typeface="Arial" panose="020B0604020202020204" pitchFamily="34" charset="0"/>
              <a:ea typeface="OpenSans"/>
              <a:cs typeface="Arial"/>
              <a:sym typeface="Arial"/>
            </a:endParaRPr>
          </a:p>
        </p:txBody>
      </p:sp>
      <p:sp>
        <p:nvSpPr>
          <p:cNvPr id="7" name="Rectangle 6"/>
          <p:cNvSpPr/>
          <p:nvPr/>
        </p:nvSpPr>
        <p:spPr>
          <a:xfrm>
            <a:off x="423181" y="80981"/>
            <a:ext cx="3727238" cy="738664"/>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PHIẾU BÀI </a:t>
            </a:r>
            <a:r>
              <a:rPr kumimoji="0" lang="nl-NL" sz="2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TẬP SỐ 2</a:t>
            </a:r>
            <a:endPar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5EC2026-C7AA-EDA5-82ED-137001C49149}"/>
              </a:ext>
            </a:extLst>
          </p:cNvPr>
          <p:cNvSpPr txBox="1"/>
          <p:nvPr/>
        </p:nvSpPr>
        <p:spPr>
          <a:xfrm>
            <a:off x="622091" y="1621987"/>
            <a:ext cx="7922301" cy="2821285"/>
          </a:xfrm>
          <a:prstGeom prst="rect">
            <a:avLst/>
          </a:prstGeom>
          <a:solidFill>
            <a:schemeClr val="bg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l" defTabSz="457200" rtl="0" eaLnBrk="1" fontAlgn="auto" latinLnBrk="0" hangingPunct="1">
              <a:lnSpc>
                <a:spcPct val="150000"/>
              </a:lnSpc>
              <a:spcBef>
                <a:spcPts val="400"/>
              </a:spcBef>
              <a:spcAft>
                <a:spcPts val="400"/>
              </a:spcAft>
              <a:buClrTx/>
              <a:buSzTx/>
              <a:buFont typeface="Arial"/>
              <a:buNone/>
              <a:tabLst/>
              <a:defRPr/>
            </a:pPr>
            <a:r>
              <a:rPr kumimoji="0" lang="vi-VN" sz="1600" b="1" i="1" u="sng" strike="noStrike" kern="1200" cap="none" spc="0" normalizeH="0" baseline="0" noProof="0" smtClean="0">
                <a:ln>
                  <a:noFill/>
                </a:ln>
                <a:solidFill>
                  <a:srgbClr val="00487E"/>
                </a:solidFill>
                <a:effectLst/>
                <a:uLnTx/>
                <a:uFillTx/>
                <a:latin typeface="Arial" panose="020B0604020202020204" pitchFamily="34" charset="0"/>
                <a:ea typeface="Calibri" panose="020F0502020204030204" pitchFamily="34" charset="0"/>
                <a:cs typeface="Arial" panose="020B0604020202020204" pitchFamily="34" charset="0"/>
                <a:sym typeface="Arial"/>
              </a:rPr>
              <a:t>Phương pháp giải:</a:t>
            </a:r>
            <a:endParaRPr kumimoji="0" lang="en-US" sz="1600" b="1" i="1" u="sng" strike="noStrike" kern="1200" cap="none" spc="0" normalizeH="0" baseline="0" noProof="0" smtClean="0">
              <a:ln>
                <a:noFill/>
              </a:ln>
              <a:solidFill>
                <a:srgbClr val="00487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457200" rtl="0" eaLnBrk="1" fontAlgn="auto" latinLnBrk="0" hangingPunct="1">
              <a:lnSpc>
                <a:spcPct val="150000"/>
              </a:lnSpc>
              <a:spcBef>
                <a:spcPts val="400"/>
              </a:spcBef>
              <a:spcAft>
                <a:spcPts val="400"/>
              </a:spcAft>
              <a:buClrTx/>
              <a:buSzTx/>
              <a:buFont typeface="Arial"/>
              <a:buNone/>
              <a:tabLst/>
              <a:defRPr/>
            </a:pPr>
            <a:endParaRPr lang="en-US" sz="1600" b="1" i="1" u="sng" kern="1200">
              <a:solidFill>
                <a:srgbClr val="00487E"/>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50000"/>
              </a:lnSpc>
              <a:spcBef>
                <a:spcPts val="400"/>
              </a:spcBef>
              <a:spcAft>
                <a:spcPts val="400"/>
              </a:spcAft>
              <a:buClrTx/>
              <a:buSzTx/>
              <a:buFont typeface="Arial"/>
              <a:buNone/>
              <a:tabLst/>
              <a:defRPr/>
            </a:pPr>
            <a:endParaRPr kumimoji="0" lang="en-US" sz="1600" b="1" i="1" u="sng" strike="noStrike" kern="1200" cap="none" spc="0" normalizeH="0" baseline="0" noProof="0" smtClean="0">
              <a:ln>
                <a:noFill/>
              </a:ln>
              <a:solidFill>
                <a:srgbClr val="00487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457200" rtl="0" eaLnBrk="1" fontAlgn="auto" latinLnBrk="0" hangingPunct="1">
              <a:lnSpc>
                <a:spcPct val="150000"/>
              </a:lnSpc>
              <a:spcBef>
                <a:spcPts val="400"/>
              </a:spcBef>
              <a:spcAft>
                <a:spcPts val="400"/>
              </a:spcAft>
              <a:buClrTx/>
              <a:buSzTx/>
              <a:buFont typeface="Arial"/>
              <a:buNone/>
              <a:tabLst/>
              <a:defRPr/>
            </a:pPr>
            <a:endParaRPr lang="en-US" sz="1600" b="1" i="1" u="sng" kern="1200">
              <a:solidFill>
                <a:srgbClr val="00487E"/>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50000"/>
              </a:lnSpc>
              <a:spcBef>
                <a:spcPts val="400"/>
              </a:spcBef>
              <a:spcAft>
                <a:spcPts val="400"/>
              </a:spcAft>
              <a:buClrTx/>
              <a:buSzTx/>
              <a:buFont typeface="Arial"/>
              <a:buNone/>
              <a:tabLst/>
              <a:defRPr/>
            </a:pPr>
            <a:endParaRPr kumimoji="0" lang="en-US" sz="1600" b="1" i="1" u="sng" strike="noStrike" kern="1200" cap="none" spc="0" normalizeH="0" baseline="0" noProof="0" smtClean="0">
              <a:ln>
                <a:noFill/>
              </a:ln>
              <a:solidFill>
                <a:srgbClr val="00487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457200" rtl="0" eaLnBrk="1" fontAlgn="auto" latinLnBrk="0" hangingPunct="1">
              <a:lnSpc>
                <a:spcPct val="150000"/>
              </a:lnSpc>
              <a:spcBef>
                <a:spcPts val="400"/>
              </a:spcBef>
              <a:spcAft>
                <a:spcPts val="400"/>
              </a:spcAft>
              <a:buClrTx/>
              <a:buSzTx/>
              <a:buFont typeface="Arial"/>
              <a:buNone/>
              <a:tabLst/>
              <a:defRPr/>
            </a:pPr>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3399504674"/>
                  </p:ext>
                </p:extLst>
              </p:nvPr>
            </p:nvGraphicFramePr>
            <p:xfrm>
              <a:off x="1223656" y="2192237"/>
              <a:ext cx="7150308" cy="2133600"/>
            </p:xfrm>
            <a:graphic>
              <a:graphicData uri="http://schemas.openxmlformats.org/drawingml/2006/table">
                <a:tbl>
                  <a:tblPr firstRow="1" firstCol="1" bandRow="1"/>
                  <a:tblGrid>
                    <a:gridCol w="3488963">
                      <a:extLst>
                        <a:ext uri="{9D8B030D-6E8A-4147-A177-3AD203B41FA5}">
                          <a16:colId xmlns:a16="http://schemas.microsoft.com/office/drawing/2014/main" val="700726721"/>
                        </a:ext>
                      </a:extLst>
                    </a:gridCol>
                    <a:gridCol w="3661345">
                      <a:extLst>
                        <a:ext uri="{9D8B030D-6E8A-4147-A177-3AD203B41FA5}">
                          <a16:colId xmlns:a16="http://schemas.microsoft.com/office/drawing/2014/main" val="2415591547"/>
                        </a:ext>
                      </a:extLst>
                    </a:gridCol>
                  </a:tblGrid>
                  <a:tr h="0">
                    <a:tc>
                      <a:txBody>
                        <a:bodyPr/>
                        <a:lstStyle/>
                        <a:p>
                          <a:pPr algn="just">
                            <a:lnSpc>
                              <a:spcPct val="150000"/>
                            </a:lnSpc>
                            <a:spcBef>
                              <a:spcPts val="300"/>
                            </a:spcBef>
                            <a:spcAft>
                              <a:spcPts val="300"/>
                            </a:spcAft>
                          </a:pPr>
                          <a:r>
                            <a:rPr lang="en-US" sz="1600" kern="100">
                              <a:solidFill>
                                <a:srgbClr val="000000"/>
                              </a:solidFill>
                              <a:effectLst/>
                              <a:latin typeface="+mj-lt"/>
                              <a:ea typeface="SimSun" panose="02010600030101010101" pitchFamily="2" charset="-122"/>
                              <a:cs typeface="Times New Roman" panose="02020603050405020304" pitchFamily="18" charset="0"/>
                            </a:rPr>
                            <a:t>- Với ba số </a:t>
                          </a:r>
                          <a14:m>
                            <m:oMath xmlns:m="http://schemas.openxmlformats.org/officeDocument/2006/math">
                              <m:r>
                                <a:rPr lang="en-US" sz="1600" i="1" kern="100">
                                  <a:solidFill>
                                    <a:srgbClr val="000000"/>
                                  </a:solidFill>
                                  <a:effectLst/>
                                  <a:latin typeface="+mj-lt"/>
                                  <a:ea typeface="SimSun" panose="02010600030101010101" pitchFamily="2" charset="-122"/>
                                  <a:cs typeface="Times New Roman" panose="02020603050405020304" pitchFamily="18" charset="0"/>
                                </a:rPr>
                                <m:t>𝑎</m:t>
                              </m:r>
                              <m:r>
                                <a:rPr lang="en-US" sz="1600" i="1" kern="100">
                                  <a:solidFill>
                                    <a:srgbClr val="000000"/>
                                  </a:solidFill>
                                  <a:effectLst/>
                                  <a:latin typeface="+mj-lt"/>
                                  <a:ea typeface="SimSun" panose="02010600030101010101" pitchFamily="2" charset="-122"/>
                                  <a:cs typeface="Times New Roman" panose="02020603050405020304" pitchFamily="18" charset="0"/>
                                </a:rPr>
                                <m:t>,</m:t>
                              </m:r>
                              <m:r>
                                <a:rPr lang="en-US" sz="1600" i="1" kern="100">
                                  <a:solidFill>
                                    <a:srgbClr val="000000"/>
                                  </a:solidFill>
                                  <a:effectLst/>
                                  <a:latin typeface="+mj-lt"/>
                                  <a:ea typeface="SimSun" panose="02010600030101010101" pitchFamily="2" charset="-122"/>
                                  <a:cs typeface="Times New Roman" panose="02020603050405020304" pitchFamily="18" charset="0"/>
                                </a:rPr>
                                <m:t>𝑏</m:t>
                              </m:r>
                              <m:r>
                                <a:rPr lang="en-US" sz="1600" i="1" kern="100">
                                  <a:solidFill>
                                    <a:srgbClr val="000000"/>
                                  </a:solidFill>
                                  <a:effectLst/>
                                  <a:latin typeface="+mj-lt"/>
                                  <a:ea typeface="SimSun" panose="02010600030101010101" pitchFamily="2" charset="-122"/>
                                  <a:cs typeface="Times New Roman" panose="02020603050405020304" pitchFamily="18" charset="0"/>
                                </a:rPr>
                                <m:t>,</m:t>
                              </m:r>
                              <m:r>
                                <a:rPr lang="en-US" sz="1600" i="1" kern="100">
                                  <a:solidFill>
                                    <a:srgbClr val="000000"/>
                                  </a:solidFill>
                                  <a:effectLst/>
                                  <a:latin typeface="+mj-lt"/>
                                  <a:ea typeface="SimSun" panose="02010600030101010101" pitchFamily="2" charset="-122"/>
                                  <a:cs typeface="Times New Roman" panose="02020603050405020304" pitchFamily="18" charset="0"/>
                                </a:rPr>
                                <m:t>𝑐</m:t>
                              </m:r>
                            </m:oMath>
                          </a14:m>
                          <a:r>
                            <a:rPr lang="en-US" sz="1600" kern="100">
                              <a:solidFill>
                                <a:srgbClr val="000000"/>
                              </a:solidFill>
                              <a:effectLst/>
                              <a:latin typeface="+mj-lt"/>
                              <a:ea typeface="SimSun" panose="02010600030101010101" pitchFamily="2" charset="-122"/>
                              <a:cs typeface="Times New Roman" panose="02020603050405020304" pitchFamily="18" charset="0"/>
                            </a:rPr>
                            <a:t> và </a:t>
                          </a:r>
                          <a14:m>
                            <m:oMath xmlns:m="http://schemas.openxmlformats.org/officeDocument/2006/math">
                              <m:r>
                                <a:rPr lang="en-US" sz="1600" i="1" kern="100">
                                  <a:solidFill>
                                    <a:srgbClr val="000000"/>
                                  </a:solidFill>
                                  <a:effectLst/>
                                  <a:latin typeface="+mj-lt"/>
                                  <a:ea typeface="SimSun" panose="02010600030101010101" pitchFamily="2" charset="-122"/>
                                  <a:cs typeface="Times New Roman" panose="02020603050405020304" pitchFamily="18" charset="0"/>
                                </a:rPr>
                                <m:t>𝑐</m:t>
                              </m:r>
                              <m:r>
                                <a:rPr lang="en-US" sz="1600" i="1" kern="100">
                                  <a:solidFill>
                                    <a:srgbClr val="000000"/>
                                  </a:solidFill>
                                  <a:effectLst/>
                                  <a:latin typeface="+mj-lt"/>
                                  <a:ea typeface="SimSun" panose="02010600030101010101" pitchFamily="2" charset="-122"/>
                                  <a:cs typeface="Times New Roman" panose="02020603050405020304" pitchFamily="18" charset="0"/>
                                </a:rPr>
                                <m:t>&gt;0</m:t>
                              </m:r>
                            </m:oMath>
                          </a14:m>
                          <a:r>
                            <a:rPr lang="en-US" sz="1600" kern="100">
                              <a:solidFill>
                                <a:srgbClr val="000000"/>
                              </a:solidFill>
                              <a:effectLst/>
                              <a:latin typeface="+mj-lt"/>
                              <a:ea typeface="SimSun" panose="02010600030101010101" pitchFamily="2" charset="-122"/>
                              <a:cs typeface="Times New Roman" panose="02020603050405020304" pitchFamily="18" charset="0"/>
                            </a:rPr>
                            <a:t>, ta có:</a:t>
                          </a:r>
                          <a:endParaRPr lang="en-US" sz="1600" kern="100">
                            <a:effectLst/>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en-US" sz="1600">
                              <a:solidFill>
                                <a:srgbClr val="000000"/>
                              </a:solidFill>
                              <a:effectLst/>
                              <a:latin typeface="+mj-lt"/>
                              <a:ea typeface="SimSun" panose="02010600030101010101" pitchFamily="2" charset="-122"/>
                              <a:cs typeface="Times New Roman" panose="02020603050405020304" pitchFamily="18" charset="0"/>
                            </a:rPr>
                            <a:t>Nếu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m:t>
                              </m:r>
                              <m:r>
                                <a:rPr lang="en-US" sz="1600" i="1">
                                  <a:solidFill>
                                    <a:srgbClr val="000000"/>
                                  </a:solidFill>
                                  <a:effectLst/>
                                  <a:latin typeface="+mj-lt"/>
                                  <a:ea typeface="SimSun" panose="02010600030101010101" pitchFamily="2" charset="-122"/>
                                  <a:cs typeface="Times New Roman" panose="02020603050405020304" pitchFamily="18" charset="0"/>
                                </a:rPr>
                                <m:t>&lt;</m:t>
                              </m:r>
                              <m:r>
                                <a:rPr lang="en-US" sz="1600" i="1">
                                  <a:solidFill>
                                    <a:srgbClr val="000000"/>
                                  </a:solidFill>
                                  <a:effectLst/>
                                  <a:latin typeface="+mj-lt"/>
                                  <a:ea typeface="SimSun" panose="02010600030101010101" pitchFamily="2" charset="-122"/>
                                  <a:cs typeface="Times New Roman" panose="02020603050405020304" pitchFamily="18" charset="0"/>
                                </a:rPr>
                                <m:t>𝑏</m:t>
                              </m:r>
                            </m:oMath>
                          </a14:m>
                          <a:r>
                            <a:rPr lang="en-US" sz="1600">
                              <a:solidFill>
                                <a:srgbClr val="000000"/>
                              </a:solidFill>
                              <a:effectLst/>
                              <a:latin typeface="+mj-lt"/>
                              <a:ea typeface="SimSun" panose="02010600030101010101" pitchFamily="2" charset="-122"/>
                              <a:cs typeface="Times New Roman" panose="02020603050405020304" pitchFamily="18" charset="0"/>
                            </a:rPr>
                            <a:t> thì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𝑎𝑐</m:t>
                              </m:r>
                              <m:r>
                                <a:rPr lang="en-US" sz="1600" i="1">
                                  <a:solidFill>
                                    <a:srgbClr val="000000"/>
                                  </a:solidFill>
                                  <a:effectLst/>
                                  <a:latin typeface="+mj-lt"/>
                                  <a:ea typeface="SimSun" panose="02010600030101010101" pitchFamily="2" charset="-122"/>
                                  <a:cs typeface="Times New Roman" panose="02020603050405020304" pitchFamily="18" charset="0"/>
                                </a:rPr>
                                <m:t>&lt;</m:t>
                              </m:r>
                              <m:r>
                                <a:rPr lang="en-US" sz="1600" i="1">
                                  <a:solidFill>
                                    <a:srgbClr val="000000"/>
                                  </a:solidFill>
                                  <a:effectLst/>
                                  <a:latin typeface="+mj-lt"/>
                                  <a:ea typeface="SimSun" panose="02010600030101010101" pitchFamily="2" charset="-122"/>
                                  <a:cs typeface="Times New Roman" panose="02020603050405020304" pitchFamily="18" charset="0"/>
                                </a:rPr>
                                <m:t>𝑏𝑐</m:t>
                              </m:r>
                            </m:oMath>
                          </a14:m>
                          <a:endParaRPr lang="en-US" sz="1600">
                            <a:effectLst/>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en-US" sz="1600">
                              <a:solidFill>
                                <a:srgbClr val="000000"/>
                              </a:solidFill>
                              <a:effectLst/>
                              <a:latin typeface="+mj-lt"/>
                              <a:ea typeface="SimSun" panose="02010600030101010101" pitchFamily="2" charset="-122"/>
                              <a:cs typeface="Times New Roman" panose="02020603050405020304" pitchFamily="18" charset="0"/>
                            </a:rPr>
                            <a:t>Nếu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m:t>
                              </m:r>
                              <m:r>
                                <a:rPr lang="en-US" sz="1600" i="1">
                                  <a:solidFill>
                                    <a:srgbClr val="000000"/>
                                  </a:solidFill>
                                  <a:effectLst/>
                                  <a:latin typeface="+mj-lt"/>
                                  <a:ea typeface="SimSun" panose="02010600030101010101" pitchFamily="2" charset="-122"/>
                                  <a:cs typeface="Times New Roman" panose="02020603050405020304" pitchFamily="18" charset="0"/>
                                </a:rPr>
                                <m:t>≤</m:t>
                              </m:r>
                              <m:r>
                                <a:rPr lang="en-US" sz="1600" i="1">
                                  <a:solidFill>
                                    <a:srgbClr val="000000"/>
                                  </a:solidFill>
                                  <a:effectLst/>
                                  <a:latin typeface="+mj-lt"/>
                                  <a:ea typeface="SimSun" panose="02010600030101010101" pitchFamily="2" charset="-122"/>
                                  <a:cs typeface="Times New Roman" panose="02020603050405020304" pitchFamily="18" charset="0"/>
                                </a:rPr>
                                <m:t>𝑏</m:t>
                              </m:r>
                            </m:oMath>
                          </a14:m>
                          <a:r>
                            <a:rPr lang="en-US" sz="1600">
                              <a:solidFill>
                                <a:srgbClr val="000000"/>
                              </a:solidFill>
                              <a:effectLst/>
                              <a:latin typeface="+mj-lt"/>
                              <a:ea typeface="SimSun" panose="02010600030101010101" pitchFamily="2" charset="-122"/>
                              <a:cs typeface="Times New Roman" panose="02020603050405020304" pitchFamily="18" charset="0"/>
                            </a:rPr>
                            <a:t> thì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𝑎𝑐</m:t>
                              </m:r>
                              <m:r>
                                <a:rPr lang="en-US" sz="1600" i="1">
                                  <a:solidFill>
                                    <a:srgbClr val="000000"/>
                                  </a:solidFill>
                                  <a:effectLst/>
                                  <a:latin typeface="+mj-lt"/>
                                  <a:ea typeface="SimSun" panose="02010600030101010101" pitchFamily="2" charset="-122"/>
                                  <a:cs typeface="Times New Roman" panose="02020603050405020304" pitchFamily="18" charset="0"/>
                                </a:rPr>
                                <m:t>≤</m:t>
                              </m:r>
                              <m:r>
                                <a:rPr lang="en-US" sz="1600" i="1">
                                  <a:solidFill>
                                    <a:srgbClr val="000000"/>
                                  </a:solidFill>
                                  <a:effectLst/>
                                  <a:latin typeface="+mj-lt"/>
                                  <a:ea typeface="SimSun" panose="02010600030101010101" pitchFamily="2" charset="-122"/>
                                  <a:cs typeface="Times New Roman" panose="02020603050405020304" pitchFamily="18" charset="0"/>
                                </a:rPr>
                                <m:t>𝑏𝑐</m:t>
                              </m:r>
                            </m:oMath>
                          </a14:m>
                          <a:endParaRPr lang="en-US" sz="1600">
                            <a:effectLst/>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en-US" sz="1600">
                              <a:solidFill>
                                <a:srgbClr val="000000"/>
                              </a:solidFill>
                              <a:effectLst/>
                              <a:latin typeface="+mj-lt"/>
                              <a:ea typeface="SimSun" panose="02010600030101010101" pitchFamily="2" charset="-122"/>
                              <a:cs typeface="Times New Roman" panose="02020603050405020304" pitchFamily="18" charset="0"/>
                            </a:rPr>
                            <a:t>Nếu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m:t>
                              </m:r>
                              <m:r>
                                <a:rPr lang="en-US" sz="1600" i="1">
                                  <a:solidFill>
                                    <a:srgbClr val="000000"/>
                                  </a:solidFill>
                                  <a:effectLst/>
                                  <a:latin typeface="+mj-lt"/>
                                  <a:ea typeface="SimSun" panose="02010600030101010101" pitchFamily="2" charset="-122"/>
                                  <a:cs typeface="Times New Roman" panose="02020603050405020304" pitchFamily="18" charset="0"/>
                                </a:rPr>
                                <m:t>&gt;</m:t>
                              </m:r>
                              <m:r>
                                <a:rPr lang="en-US" sz="1600" i="1">
                                  <a:solidFill>
                                    <a:srgbClr val="000000"/>
                                  </a:solidFill>
                                  <a:effectLst/>
                                  <a:latin typeface="+mj-lt"/>
                                  <a:ea typeface="SimSun" panose="02010600030101010101" pitchFamily="2" charset="-122"/>
                                  <a:cs typeface="Times New Roman" panose="02020603050405020304" pitchFamily="18" charset="0"/>
                                </a:rPr>
                                <m:t>𝑏</m:t>
                              </m:r>
                            </m:oMath>
                          </a14:m>
                          <a:r>
                            <a:rPr lang="en-US" sz="1600">
                              <a:solidFill>
                                <a:srgbClr val="000000"/>
                              </a:solidFill>
                              <a:effectLst/>
                              <a:latin typeface="+mj-lt"/>
                              <a:ea typeface="SimSun" panose="02010600030101010101" pitchFamily="2" charset="-122"/>
                              <a:cs typeface="Times New Roman" panose="02020603050405020304" pitchFamily="18" charset="0"/>
                            </a:rPr>
                            <a:t> thì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𝑎𝑐</m:t>
                              </m:r>
                              <m:r>
                                <a:rPr lang="en-US" sz="1600" i="1">
                                  <a:solidFill>
                                    <a:srgbClr val="000000"/>
                                  </a:solidFill>
                                  <a:effectLst/>
                                  <a:latin typeface="+mj-lt"/>
                                  <a:ea typeface="SimSun" panose="02010600030101010101" pitchFamily="2" charset="-122"/>
                                  <a:cs typeface="Times New Roman" panose="02020603050405020304" pitchFamily="18" charset="0"/>
                                </a:rPr>
                                <m:t>&gt;</m:t>
                              </m:r>
                              <m:r>
                                <a:rPr lang="en-US" sz="1600" i="1">
                                  <a:solidFill>
                                    <a:srgbClr val="000000"/>
                                  </a:solidFill>
                                  <a:effectLst/>
                                  <a:latin typeface="+mj-lt"/>
                                  <a:ea typeface="SimSun" panose="02010600030101010101" pitchFamily="2" charset="-122"/>
                                  <a:cs typeface="Times New Roman" panose="02020603050405020304" pitchFamily="18" charset="0"/>
                                </a:rPr>
                                <m:t>𝑏𝑐</m:t>
                              </m:r>
                            </m:oMath>
                          </a14:m>
                          <a:endParaRPr lang="en-US" sz="1600">
                            <a:effectLst/>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en-US" sz="1600">
                              <a:solidFill>
                                <a:srgbClr val="000000"/>
                              </a:solidFill>
                              <a:effectLst/>
                              <a:latin typeface="+mj-lt"/>
                              <a:ea typeface="SimSun" panose="02010600030101010101" pitchFamily="2" charset="-122"/>
                              <a:cs typeface="Times New Roman" panose="02020603050405020304" pitchFamily="18" charset="0"/>
                            </a:rPr>
                            <a:t>Nếu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m:t>
                              </m:r>
                              <m:r>
                                <a:rPr lang="en-US" sz="1600" i="1">
                                  <a:solidFill>
                                    <a:srgbClr val="000000"/>
                                  </a:solidFill>
                                  <a:effectLst/>
                                  <a:latin typeface="+mj-lt"/>
                                  <a:ea typeface="SimSun" panose="02010600030101010101" pitchFamily="2" charset="-122"/>
                                  <a:cs typeface="Times New Roman" panose="02020603050405020304" pitchFamily="18" charset="0"/>
                                </a:rPr>
                                <m:t>≥</m:t>
                              </m:r>
                              <m:r>
                                <a:rPr lang="en-US" sz="1600" i="1">
                                  <a:solidFill>
                                    <a:srgbClr val="000000"/>
                                  </a:solidFill>
                                  <a:effectLst/>
                                  <a:latin typeface="+mj-lt"/>
                                  <a:ea typeface="SimSun" panose="02010600030101010101" pitchFamily="2" charset="-122"/>
                                  <a:cs typeface="Times New Roman" panose="02020603050405020304" pitchFamily="18" charset="0"/>
                                </a:rPr>
                                <m:t>𝑏</m:t>
                              </m:r>
                            </m:oMath>
                          </a14:m>
                          <a:r>
                            <a:rPr lang="en-US" sz="1600">
                              <a:solidFill>
                                <a:srgbClr val="000000"/>
                              </a:solidFill>
                              <a:effectLst/>
                              <a:latin typeface="+mj-lt"/>
                              <a:ea typeface="SimSun" panose="02010600030101010101" pitchFamily="2" charset="-122"/>
                              <a:cs typeface="Times New Roman" panose="02020603050405020304" pitchFamily="18" charset="0"/>
                            </a:rPr>
                            <a:t> thì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𝑎𝑐</m:t>
                              </m:r>
                              <m:r>
                                <a:rPr lang="en-US" sz="1600" i="1">
                                  <a:solidFill>
                                    <a:srgbClr val="000000"/>
                                  </a:solidFill>
                                  <a:effectLst/>
                                  <a:latin typeface="+mj-lt"/>
                                  <a:ea typeface="SimSun" panose="02010600030101010101" pitchFamily="2" charset="-122"/>
                                  <a:cs typeface="Times New Roman" panose="02020603050405020304" pitchFamily="18" charset="0"/>
                                </a:rPr>
                                <m:t>≥</m:t>
                              </m:r>
                              <m:r>
                                <a:rPr lang="en-US" sz="1600" i="1">
                                  <a:solidFill>
                                    <a:srgbClr val="000000"/>
                                  </a:solidFill>
                                  <a:effectLst/>
                                  <a:latin typeface="+mj-lt"/>
                                  <a:ea typeface="SimSun" panose="02010600030101010101" pitchFamily="2" charset="-122"/>
                                  <a:cs typeface="Times New Roman" panose="02020603050405020304" pitchFamily="18" charset="0"/>
                                </a:rPr>
                                <m:t>𝑏𝑐</m:t>
                              </m:r>
                            </m:oMath>
                          </a14:m>
                          <a:endParaRPr lang="en-US" sz="1600">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just">
                            <a:lnSpc>
                              <a:spcPct val="150000"/>
                            </a:lnSpc>
                            <a:spcBef>
                              <a:spcPts val="300"/>
                            </a:spcBef>
                            <a:spcAft>
                              <a:spcPts val="300"/>
                            </a:spcAft>
                          </a:pPr>
                          <a:r>
                            <a:rPr lang="en-US" sz="1600" kern="100">
                              <a:solidFill>
                                <a:srgbClr val="000000"/>
                              </a:solidFill>
                              <a:effectLst/>
                              <a:latin typeface="+mj-lt"/>
                              <a:ea typeface="SimSun" panose="02010600030101010101" pitchFamily="2" charset="-122"/>
                              <a:cs typeface="Times New Roman" panose="02020603050405020304" pitchFamily="18" charset="0"/>
                            </a:rPr>
                            <a:t>- Với ba số </a:t>
                          </a:r>
                          <a14:m>
                            <m:oMath xmlns:m="http://schemas.openxmlformats.org/officeDocument/2006/math">
                              <m:r>
                                <a:rPr lang="en-US" sz="1600" i="1" kern="100">
                                  <a:solidFill>
                                    <a:srgbClr val="000000"/>
                                  </a:solidFill>
                                  <a:effectLst/>
                                  <a:latin typeface="+mj-lt"/>
                                  <a:ea typeface="SimSun" panose="02010600030101010101" pitchFamily="2" charset="-122"/>
                                  <a:cs typeface="Times New Roman" panose="02020603050405020304" pitchFamily="18" charset="0"/>
                                </a:rPr>
                                <m:t>𝑎</m:t>
                              </m:r>
                              <m:r>
                                <a:rPr lang="en-US" sz="1600" i="1" kern="100">
                                  <a:solidFill>
                                    <a:srgbClr val="000000"/>
                                  </a:solidFill>
                                  <a:effectLst/>
                                  <a:latin typeface="+mj-lt"/>
                                  <a:ea typeface="SimSun" panose="02010600030101010101" pitchFamily="2" charset="-122"/>
                                  <a:cs typeface="Times New Roman" panose="02020603050405020304" pitchFamily="18" charset="0"/>
                                </a:rPr>
                                <m:t>,</m:t>
                              </m:r>
                              <m:r>
                                <a:rPr lang="en-US" sz="1600" i="1" kern="100">
                                  <a:solidFill>
                                    <a:srgbClr val="000000"/>
                                  </a:solidFill>
                                  <a:effectLst/>
                                  <a:latin typeface="+mj-lt"/>
                                  <a:ea typeface="SimSun" panose="02010600030101010101" pitchFamily="2" charset="-122"/>
                                  <a:cs typeface="Times New Roman" panose="02020603050405020304" pitchFamily="18" charset="0"/>
                                </a:rPr>
                                <m:t>𝑏</m:t>
                              </m:r>
                              <m:r>
                                <a:rPr lang="en-US" sz="1600" i="1" kern="100">
                                  <a:solidFill>
                                    <a:srgbClr val="000000"/>
                                  </a:solidFill>
                                  <a:effectLst/>
                                  <a:latin typeface="+mj-lt"/>
                                  <a:ea typeface="SimSun" panose="02010600030101010101" pitchFamily="2" charset="-122"/>
                                  <a:cs typeface="Times New Roman" panose="02020603050405020304" pitchFamily="18" charset="0"/>
                                </a:rPr>
                                <m:t>,</m:t>
                              </m:r>
                              <m:r>
                                <a:rPr lang="en-US" sz="1600" i="1" kern="100">
                                  <a:solidFill>
                                    <a:srgbClr val="000000"/>
                                  </a:solidFill>
                                  <a:effectLst/>
                                  <a:latin typeface="+mj-lt"/>
                                  <a:ea typeface="SimSun" panose="02010600030101010101" pitchFamily="2" charset="-122"/>
                                  <a:cs typeface="Times New Roman" panose="02020603050405020304" pitchFamily="18" charset="0"/>
                                </a:rPr>
                                <m:t>𝑐</m:t>
                              </m:r>
                            </m:oMath>
                          </a14:m>
                          <a:r>
                            <a:rPr lang="en-US" sz="1600" kern="100">
                              <a:solidFill>
                                <a:srgbClr val="000000"/>
                              </a:solidFill>
                              <a:effectLst/>
                              <a:latin typeface="+mj-lt"/>
                              <a:ea typeface="SimSun" panose="02010600030101010101" pitchFamily="2" charset="-122"/>
                              <a:cs typeface="Times New Roman" panose="02020603050405020304" pitchFamily="18" charset="0"/>
                            </a:rPr>
                            <a:t> và </a:t>
                          </a:r>
                          <a14:m>
                            <m:oMath xmlns:m="http://schemas.openxmlformats.org/officeDocument/2006/math">
                              <m:r>
                                <a:rPr lang="en-US" sz="1600" i="1" kern="100">
                                  <a:solidFill>
                                    <a:srgbClr val="000000"/>
                                  </a:solidFill>
                                  <a:effectLst/>
                                  <a:latin typeface="+mj-lt"/>
                                  <a:ea typeface="SimSun" panose="02010600030101010101" pitchFamily="2" charset="-122"/>
                                  <a:cs typeface="Times New Roman" panose="02020603050405020304" pitchFamily="18" charset="0"/>
                                </a:rPr>
                                <m:t>𝑐</m:t>
                              </m:r>
                              <m:r>
                                <a:rPr lang="en-US" sz="1600" i="1" kern="100">
                                  <a:solidFill>
                                    <a:srgbClr val="000000"/>
                                  </a:solidFill>
                                  <a:effectLst/>
                                  <a:latin typeface="+mj-lt"/>
                                  <a:ea typeface="SimSun" panose="02010600030101010101" pitchFamily="2" charset="-122"/>
                                  <a:cs typeface="Times New Roman" panose="02020603050405020304" pitchFamily="18" charset="0"/>
                                </a:rPr>
                                <m:t>&lt;0</m:t>
                              </m:r>
                            </m:oMath>
                          </a14:m>
                          <a:r>
                            <a:rPr lang="en-US" sz="1600" kern="100">
                              <a:solidFill>
                                <a:srgbClr val="000000"/>
                              </a:solidFill>
                              <a:effectLst/>
                              <a:latin typeface="+mj-lt"/>
                              <a:ea typeface="SimSun" panose="02010600030101010101" pitchFamily="2" charset="-122"/>
                              <a:cs typeface="Times New Roman" panose="02020603050405020304" pitchFamily="18" charset="0"/>
                            </a:rPr>
                            <a:t>, ta có:</a:t>
                          </a:r>
                          <a:endParaRPr lang="en-US" sz="1600" kern="100">
                            <a:effectLst/>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en-US" sz="1600">
                              <a:solidFill>
                                <a:srgbClr val="000000"/>
                              </a:solidFill>
                              <a:effectLst/>
                              <a:latin typeface="+mj-lt"/>
                              <a:ea typeface="SimSun" panose="02010600030101010101" pitchFamily="2" charset="-122"/>
                              <a:cs typeface="Times New Roman" panose="02020603050405020304" pitchFamily="18" charset="0"/>
                            </a:rPr>
                            <a:t>Nếu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m:t>
                              </m:r>
                              <m:r>
                                <a:rPr lang="en-US" sz="1600" i="1">
                                  <a:solidFill>
                                    <a:srgbClr val="000000"/>
                                  </a:solidFill>
                                  <a:effectLst/>
                                  <a:latin typeface="+mj-lt"/>
                                  <a:ea typeface="SimSun" panose="02010600030101010101" pitchFamily="2" charset="-122"/>
                                  <a:cs typeface="Times New Roman" panose="02020603050405020304" pitchFamily="18" charset="0"/>
                                </a:rPr>
                                <m:t>&lt;</m:t>
                              </m:r>
                              <m:r>
                                <a:rPr lang="en-US" sz="1600" i="1">
                                  <a:solidFill>
                                    <a:srgbClr val="000000"/>
                                  </a:solidFill>
                                  <a:effectLst/>
                                  <a:latin typeface="+mj-lt"/>
                                  <a:ea typeface="SimSun" panose="02010600030101010101" pitchFamily="2" charset="-122"/>
                                  <a:cs typeface="Times New Roman" panose="02020603050405020304" pitchFamily="18" charset="0"/>
                                </a:rPr>
                                <m:t>𝑏</m:t>
                              </m:r>
                            </m:oMath>
                          </a14:m>
                          <a:r>
                            <a:rPr lang="en-US" sz="1600">
                              <a:solidFill>
                                <a:srgbClr val="000000"/>
                              </a:solidFill>
                              <a:effectLst/>
                              <a:latin typeface="+mj-lt"/>
                              <a:ea typeface="SimSun" panose="02010600030101010101" pitchFamily="2" charset="-122"/>
                              <a:cs typeface="Times New Roman" panose="02020603050405020304" pitchFamily="18" charset="0"/>
                            </a:rPr>
                            <a:t> thì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𝑎𝑐</m:t>
                              </m:r>
                              <m:r>
                                <a:rPr lang="en-US" sz="1600" i="1">
                                  <a:solidFill>
                                    <a:srgbClr val="000000"/>
                                  </a:solidFill>
                                  <a:effectLst/>
                                  <a:latin typeface="+mj-lt"/>
                                  <a:ea typeface="SimSun" panose="02010600030101010101" pitchFamily="2" charset="-122"/>
                                  <a:cs typeface="Times New Roman" panose="02020603050405020304" pitchFamily="18" charset="0"/>
                                </a:rPr>
                                <m:t>&gt;</m:t>
                              </m:r>
                              <m:r>
                                <a:rPr lang="en-US" sz="1600" i="1">
                                  <a:solidFill>
                                    <a:srgbClr val="000000"/>
                                  </a:solidFill>
                                  <a:effectLst/>
                                  <a:latin typeface="+mj-lt"/>
                                  <a:ea typeface="SimSun" panose="02010600030101010101" pitchFamily="2" charset="-122"/>
                                  <a:cs typeface="Times New Roman" panose="02020603050405020304" pitchFamily="18" charset="0"/>
                                </a:rPr>
                                <m:t>𝑏𝑐</m:t>
                              </m:r>
                            </m:oMath>
                          </a14:m>
                          <a:endParaRPr lang="en-US" sz="1600">
                            <a:effectLst/>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en-US" sz="1600">
                              <a:solidFill>
                                <a:srgbClr val="000000"/>
                              </a:solidFill>
                              <a:effectLst/>
                              <a:latin typeface="+mj-lt"/>
                              <a:ea typeface="SimSun" panose="02010600030101010101" pitchFamily="2" charset="-122"/>
                              <a:cs typeface="Times New Roman" panose="02020603050405020304" pitchFamily="18" charset="0"/>
                            </a:rPr>
                            <a:t>Nếu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m:t>
                              </m:r>
                              <m:r>
                                <a:rPr lang="en-US" sz="1600" i="1">
                                  <a:solidFill>
                                    <a:srgbClr val="000000"/>
                                  </a:solidFill>
                                  <a:effectLst/>
                                  <a:latin typeface="+mj-lt"/>
                                  <a:ea typeface="SimSun" panose="02010600030101010101" pitchFamily="2" charset="-122"/>
                                  <a:cs typeface="Times New Roman" panose="02020603050405020304" pitchFamily="18" charset="0"/>
                                </a:rPr>
                                <m:t>≤</m:t>
                              </m:r>
                              <m:r>
                                <a:rPr lang="en-US" sz="1600" i="1">
                                  <a:solidFill>
                                    <a:srgbClr val="000000"/>
                                  </a:solidFill>
                                  <a:effectLst/>
                                  <a:latin typeface="+mj-lt"/>
                                  <a:ea typeface="SimSun" panose="02010600030101010101" pitchFamily="2" charset="-122"/>
                                  <a:cs typeface="Times New Roman" panose="02020603050405020304" pitchFamily="18" charset="0"/>
                                </a:rPr>
                                <m:t>𝑏</m:t>
                              </m:r>
                            </m:oMath>
                          </a14:m>
                          <a:r>
                            <a:rPr lang="en-US" sz="1600">
                              <a:solidFill>
                                <a:srgbClr val="000000"/>
                              </a:solidFill>
                              <a:effectLst/>
                              <a:latin typeface="+mj-lt"/>
                              <a:ea typeface="SimSun" panose="02010600030101010101" pitchFamily="2" charset="-122"/>
                              <a:cs typeface="Times New Roman" panose="02020603050405020304" pitchFamily="18" charset="0"/>
                            </a:rPr>
                            <a:t> thì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𝑎𝑐</m:t>
                              </m:r>
                              <m:r>
                                <a:rPr lang="en-US" sz="1600" i="1">
                                  <a:solidFill>
                                    <a:srgbClr val="000000"/>
                                  </a:solidFill>
                                  <a:effectLst/>
                                  <a:latin typeface="+mj-lt"/>
                                  <a:ea typeface="SimSun" panose="02010600030101010101" pitchFamily="2" charset="-122"/>
                                  <a:cs typeface="Times New Roman" panose="02020603050405020304" pitchFamily="18" charset="0"/>
                                </a:rPr>
                                <m:t>≥</m:t>
                              </m:r>
                              <m:r>
                                <a:rPr lang="en-US" sz="1600" i="1">
                                  <a:solidFill>
                                    <a:srgbClr val="000000"/>
                                  </a:solidFill>
                                  <a:effectLst/>
                                  <a:latin typeface="+mj-lt"/>
                                  <a:ea typeface="SimSun" panose="02010600030101010101" pitchFamily="2" charset="-122"/>
                                  <a:cs typeface="Times New Roman" panose="02020603050405020304" pitchFamily="18" charset="0"/>
                                </a:rPr>
                                <m:t>𝑏𝑐</m:t>
                              </m:r>
                            </m:oMath>
                          </a14:m>
                          <a:endParaRPr lang="en-US" sz="1600">
                            <a:effectLst/>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en-US" sz="1600">
                              <a:solidFill>
                                <a:srgbClr val="000000"/>
                              </a:solidFill>
                              <a:effectLst/>
                              <a:latin typeface="+mj-lt"/>
                              <a:ea typeface="SimSun" panose="02010600030101010101" pitchFamily="2" charset="-122"/>
                              <a:cs typeface="Times New Roman" panose="02020603050405020304" pitchFamily="18" charset="0"/>
                            </a:rPr>
                            <a:t>Nếu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m:t>
                              </m:r>
                              <m:r>
                                <a:rPr lang="en-US" sz="1600" i="1">
                                  <a:solidFill>
                                    <a:srgbClr val="000000"/>
                                  </a:solidFill>
                                  <a:effectLst/>
                                  <a:latin typeface="+mj-lt"/>
                                  <a:ea typeface="SimSun" panose="02010600030101010101" pitchFamily="2" charset="-122"/>
                                  <a:cs typeface="Times New Roman" panose="02020603050405020304" pitchFamily="18" charset="0"/>
                                </a:rPr>
                                <m:t>&gt;</m:t>
                              </m:r>
                              <m:r>
                                <a:rPr lang="en-US" sz="1600" i="1">
                                  <a:solidFill>
                                    <a:srgbClr val="000000"/>
                                  </a:solidFill>
                                  <a:effectLst/>
                                  <a:latin typeface="+mj-lt"/>
                                  <a:ea typeface="SimSun" panose="02010600030101010101" pitchFamily="2" charset="-122"/>
                                  <a:cs typeface="Times New Roman" panose="02020603050405020304" pitchFamily="18" charset="0"/>
                                </a:rPr>
                                <m:t>𝑏</m:t>
                              </m:r>
                            </m:oMath>
                          </a14:m>
                          <a:r>
                            <a:rPr lang="en-US" sz="1600">
                              <a:solidFill>
                                <a:srgbClr val="000000"/>
                              </a:solidFill>
                              <a:effectLst/>
                              <a:latin typeface="+mj-lt"/>
                              <a:ea typeface="SimSun" panose="02010600030101010101" pitchFamily="2" charset="-122"/>
                              <a:cs typeface="Times New Roman" panose="02020603050405020304" pitchFamily="18" charset="0"/>
                            </a:rPr>
                            <a:t> thì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𝑎𝑐</m:t>
                              </m:r>
                              <m:r>
                                <a:rPr lang="en-US" sz="1600" i="1">
                                  <a:solidFill>
                                    <a:srgbClr val="000000"/>
                                  </a:solidFill>
                                  <a:effectLst/>
                                  <a:latin typeface="+mj-lt"/>
                                  <a:ea typeface="SimSun" panose="02010600030101010101" pitchFamily="2" charset="-122"/>
                                  <a:cs typeface="Times New Roman" panose="02020603050405020304" pitchFamily="18" charset="0"/>
                                </a:rPr>
                                <m:t>&lt;</m:t>
                              </m:r>
                              <m:r>
                                <a:rPr lang="en-US" sz="1600" i="1">
                                  <a:solidFill>
                                    <a:srgbClr val="000000"/>
                                  </a:solidFill>
                                  <a:effectLst/>
                                  <a:latin typeface="+mj-lt"/>
                                  <a:ea typeface="SimSun" panose="02010600030101010101" pitchFamily="2" charset="-122"/>
                                  <a:cs typeface="Times New Roman" panose="02020603050405020304" pitchFamily="18" charset="0"/>
                                </a:rPr>
                                <m:t>𝑏𝑐</m:t>
                              </m:r>
                            </m:oMath>
                          </a14:m>
                          <a:endParaRPr lang="en-US" sz="1600">
                            <a:effectLst/>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en-US" sz="1600">
                              <a:solidFill>
                                <a:srgbClr val="000000"/>
                              </a:solidFill>
                              <a:effectLst/>
                              <a:latin typeface="+mj-lt"/>
                              <a:ea typeface="SimSun" panose="02010600030101010101" pitchFamily="2" charset="-122"/>
                              <a:cs typeface="Times New Roman" panose="02020603050405020304" pitchFamily="18" charset="0"/>
                            </a:rPr>
                            <a:t>Nếu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m:t>
                              </m:r>
                              <m:r>
                                <a:rPr lang="en-US" sz="1600" i="1">
                                  <a:solidFill>
                                    <a:srgbClr val="000000"/>
                                  </a:solidFill>
                                  <a:effectLst/>
                                  <a:latin typeface="+mj-lt"/>
                                  <a:ea typeface="SimSun" panose="02010600030101010101" pitchFamily="2" charset="-122"/>
                                  <a:cs typeface="Times New Roman" panose="02020603050405020304" pitchFamily="18" charset="0"/>
                                </a:rPr>
                                <m:t>≥</m:t>
                              </m:r>
                              <m:r>
                                <a:rPr lang="en-US" sz="1600" i="1">
                                  <a:solidFill>
                                    <a:srgbClr val="000000"/>
                                  </a:solidFill>
                                  <a:effectLst/>
                                  <a:latin typeface="+mj-lt"/>
                                  <a:ea typeface="SimSun" panose="02010600030101010101" pitchFamily="2" charset="-122"/>
                                  <a:cs typeface="Times New Roman" panose="02020603050405020304" pitchFamily="18" charset="0"/>
                                </a:rPr>
                                <m:t>𝑏</m:t>
                              </m:r>
                            </m:oMath>
                          </a14:m>
                          <a:r>
                            <a:rPr lang="en-US" sz="1600">
                              <a:solidFill>
                                <a:srgbClr val="000000"/>
                              </a:solidFill>
                              <a:effectLst/>
                              <a:latin typeface="+mj-lt"/>
                              <a:ea typeface="SimSun" panose="02010600030101010101" pitchFamily="2" charset="-122"/>
                              <a:cs typeface="Times New Roman" panose="02020603050405020304" pitchFamily="18" charset="0"/>
                            </a:rPr>
                            <a:t> thì </a:t>
                          </a:r>
                          <a14:m>
                            <m:oMath xmlns:m="http://schemas.openxmlformats.org/officeDocument/2006/math">
                              <m:r>
                                <a:rPr lang="en-US" sz="1600" i="1">
                                  <a:solidFill>
                                    <a:srgbClr val="000000"/>
                                  </a:solidFill>
                                  <a:effectLst/>
                                  <a:latin typeface="+mj-lt"/>
                                  <a:ea typeface="SimSun" panose="02010600030101010101" pitchFamily="2" charset="-122"/>
                                  <a:cs typeface="Times New Roman" panose="02020603050405020304" pitchFamily="18" charset="0"/>
                                </a:rPr>
                                <m:t>𝑎𝑐</m:t>
                              </m:r>
                              <m:r>
                                <a:rPr lang="en-US" sz="1600" i="1">
                                  <a:solidFill>
                                    <a:srgbClr val="000000"/>
                                  </a:solidFill>
                                  <a:effectLst/>
                                  <a:latin typeface="+mj-lt"/>
                                  <a:ea typeface="SimSun" panose="02010600030101010101" pitchFamily="2" charset="-122"/>
                                  <a:cs typeface="Times New Roman" panose="02020603050405020304" pitchFamily="18" charset="0"/>
                                </a:rPr>
                                <m:t>≤</m:t>
                              </m:r>
                              <m:r>
                                <a:rPr lang="en-US" sz="1600" i="1">
                                  <a:solidFill>
                                    <a:srgbClr val="000000"/>
                                  </a:solidFill>
                                  <a:effectLst/>
                                  <a:latin typeface="+mj-lt"/>
                                  <a:ea typeface="SimSun" panose="02010600030101010101" pitchFamily="2" charset="-122"/>
                                  <a:cs typeface="Times New Roman" panose="02020603050405020304" pitchFamily="18" charset="0"/>
                                </a:rPr>
                                <m:t>𝑏𝑐</m:t>
                              </m:r>
                            </m:oMath>
                          </a14:m>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895285"/>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3399504674"/>
                  </p:ext>
                </p:extLst>
              </p:nvPr>
            </p:nvGraphicFramePr>
            <p:xfrm>
              <a:off x="1223656" y="2192237"/>
              <a:ext cx="7150308" cy="2133600"/>
            </p:xfrm>
            <a:graphic>
              <a:graphicData uri="http://schemas.openxmlformats.org/drawingml/2006/table">
                <a:tbl>
                  <a:tblPr firstRow="1" firstCol="1" bandRow="1"/>
                  <a:tblGrid>
                    <a:gridCol w="3488963">
                      <a:extLst>
                        <a:ext uri="{9D8B030D-6E8A-4147-A177-3AD203B41FA5}">
                          <a16:colId xmlns:a16="http://schemas.microsoft.com/office/drawing/2014/main" val="700726721"/>
                        </a:ext>
                      </a:extLst>
                    </a:gridCol>
                    <a:gridCol w="3661345">
                      <a:extLst>
                        <a:ext uri="{9D8B030D-6E8A-4147-A177-3AD203B41FA5}">
                          <a16:colId xmlns:a16="http://schemas.microsoft.com/office/drawing/2014/main" val="2415591547"/>
                        </a:ext>
                      </a:extLst>
                    </a:gridCol>
                  </a:tblGrid>
                  <a:tr h="2133600">
                    <a:tc>
                      <a:txBody>
                        <a:bodyPr/>
                        <a:lstStyle/>
                        <a:p>
                          <a:endParaRPr lang="en-US"/>
                        </a:p>
                      </a:txBody>
                      <a:tcPr marL="68580" marR="68580" marT="0" marB="0">
                        <a:lnL>
                          <a:noFill/>
                        </a:lnL>
                        <a:lnR w="12700" cap="flat" cmpd="sng" algn="ctr">
                          <a:solidFill>
                            <a:schemeClr val="tx1"/>
                          </a:solidFill>
                          <a:prstDash val="solid"/>
                          <a:round/>
                          <a:headEnd type="none" w="med" len="med"/>
                          <a:tailEnd type="none" w="med" len="med"/>
                        </a:lnR>
                        <a:lnT>
                          <a:noFill/>
                        </a:lnT>
                        <a:lnB>
                          <a:noFill/>
                        </a:lnB>
                        <a:blipFill>
                          <a:blip r:embed="rId3"/>
                          <a:stretch>
                            <a:fillRect r="-104887" b="-3704"/>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a:noFill/>
                        </a:lnR>
                        <a:lnT>
                          <a:noFill/>
                        </a:lnT>
                        <a:lnB>
                          <a:noFill/>
                        </a:lnB>
                        <a:blipFill>
                          <a:blip r:embed="rId3"/>
                          <a:stretch>
                            <a:fillRect l="-95341" b="-3704"/>
                          </a:stretch>
                        </a:blipFill>
                      </a:tcPr>
                    </a:tc>
                    <a:extLst>
                      <a:ext uri="{0D108BD9-81ED-4DB2-BD59-A6C34878D82A}">
                        <a16:rowId xmlns:a16="http://schemas.microsoft.com/office/drawing/2014/main" val="357895285"/>
                      </a:ext>
                    </a:extLst>
                  </a:tr>
                </a:tbl>
              </a:graphicData>
            </a:graphic>
          </p:graphicFrame>
        </mc:Fallback>
      </mc:AlternateContent>
    </p:spTree>
    <p:extLst>
      <p:ext uri="{BB962C8B-B14F-4D97-AF65-F5344CB8AC3E}">
        <p14:creationId xmlns:p14="http://schemas.microsoft.com/office/powerpoint/2010/main" val="211271463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6" name="Rectangle 1"/>
          <p:cNvSpPr>
            <a:spLocks noChangeArrowheads="1"/>
          </p:cNvSpPr>
          <p:nvPr/>
        </p:nvSpPr>
        <p:spPr bwMode="auto">
          <a:xfrm>
            <a:off x="493900" y="906313"/>
            <a:ext cx="8178681" cy="38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0" fontAlgn="base" latinLnBrk="0" hangingPunct="0">
              <a:lnSpc>
                <a:spcPct val="150000"/>
              </a:lnSpc>
              <a:spcBef>
                <a:spcPct val="0"/>
              </a:spcBef>
              <a:spcAft>
                <a:spcPct val="0"/>
              </a:spcAft>
              <a:buClrTx/>
              <a:buSzTx/>
              <a:buFont typeface="Arial"/>
              <a:buNone/>
              <a:tabLst/>
              <a:defRPr/>
            </a:pPr>
            <a:r>
              <a:rPr kumimoji="0" lang="vi-VN" altLang="en-US" sz="1900" b="1" i="0" u="none" strike="noStrike" kern="1200" cap="none" spc="0" normalizeH="0" baseline="0" noProof="0">
                <a:ln>
                  <a:noFill/>
                </a:ln>
                <a:solidFill>
                  <a:srgbClr val="000000"/>
                </a:solidFill>
                <a:effectLst/>
                <a:uLnTx/>
                <a:uFillTx/>
                <a:latin typeface="Arial" panose="020B0604020202020204" pitchFamily="34" charset="0"/>
                <a:ea typeface="OpenSans"/>
                <a:cs typeface="Arial"/>
                <a:sym typeface="Arial"/>
              </a:rPr>
              <a:t>DẠNG 2: Liên hệ thứ tự và phép nhân</a:t>
            </a:r>
          </a:p>
        </p:txBody>
      </p:sp>
      <p:sp>
        <p:nvSpPr>
          <p:cNvPr id="7" name="Rectangle 6"/>
          <p:cNvSpPr/>
          <p:nvPr/>
        </p:nvSpPr>
        <p:spPr>
          <a:xfrm>
            <a:off x="423181" y="80981"/>
            <a:ext cx="3727238" cy="738664"/>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PHIẾU BÀI </a:t>
            </a:r>
            <a:r>
              <a:rPr kumimoji="0" lang="nl-NL" sz="2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TẬP SỐ 2</a:t>
            </a:r>
            <a:endPar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5EC2026-C7AA-EDA5-82ED-137001C49149}"/>
              </a:ext>
            </a:extLst>
          </p:cNvPr>
          <p:cNvSpPr txBox="1"/>
          <p:nvPr/>
        </p:nvSpPr>
        <p:spPr>
          <a:xfrm>
            <a:off x="644577" y="1644726"/>
            <a:ext cx="7824866" cy="2242665"/>
          </a:xfrm>
          <a:prstGeom prst="rect">
            <a:avLst/>
          </a:prstGeom>
          <a:solidFill>
            <a:schemeClr val="bg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lvl="0" algn="just" defTabSz="457200">
              <a:lnSpc>
                <a:spcPct val="150000"/>
              </a:lnSpc>
              <a:spcBef>
                <a:spcPts val="400"/>
              </a:spcBef>
              <a:spcAft>
                <a:spcPts val="400"/>
              </a:spcAft>
              <a:buClrTx/>
              <a:defRPr/>
            </a:pPr>
            <a:r>
              <a:rPr lang="vi-VN" sz="1600" b="1" i="1" u="sng" kern="1200">
                <a:solidFill>
                  <a:srgbClr val="00487E"/>
                </a:solidFill>
                <a:ea typeface="Calibri" panose="020F0502020204030204" pitchFamily="34" charset="0"/>
                <a:cs typeface="Arial" panose="020B0604020202020204" pitchFamily="34" charset="0"/>
              </a:rPr>
              <a:t>Chú ý:</a:t>
            </a:r>
          </a:p>
          <a:p>
            <a:pPr marL="285750" lvl="0" indent="-285750" algn="just" defTabSz="457200">
              <a:lnSpc>
                <a:spcPct val="160000"/>
              </a:lnSpc>
              <a:spcBef>
                <a:spcPts val="400"/>
              </a:spcBef>
              <a:spcAft>
                <a:spcPts val="400"/>
              </a:spcAft>
              <a:buClrTx/>
              <a:buFontTx/>
              <a:buChar char="-"/>
              <a:defRPr/>
            </a:pPr>
            <a:r>
              <a:rPr lang="vi-VN" sz="1600" kern="1200" smtClean="0">
                <a:solidFill>
                  <a:srgbClr val="000000"/>
                </a:solidFill>
                <a:ea typeface="Calibri" panose="020F0502020204030204" pitchFamily="34" charset="0"/>
                <a:cs typeface="Arial" panose="020B0604020202020204" pitchFamily="34" charset="0"/>
              </a:rPr>
              <a:t>Khi </a:t>
            </a:r>
            <a:r>
              <a:rPr lang="vi-VN" sz="1600" kern="1200">
                <a:solidFill>
                  <a:srgbClr val="000000"/>
                </a:solidFill>
                <a:ea typeface="Calibri" panose="020F0502020204030204" pitchFamily="34" charset="0"/>
                <a:cs typeface="Arial" panose="020B0604020202020204" pitchFamily="34" charset="0"/>
              </a:rPr>
              <a:t>nhân cả hai vế của một bất đẳng thức với cùng một số dương ta được bất đẳng thức mới cùng chiều với bất đẳng thức đã </a:t>
            </a:r>
            <a:r>
              <a:rPr lang="vi-VN" sz="1600" kern="1200">
                <a:solidFill>
                  <a:srgbClr val="000000"/>
                </a:solidFill>
                <a:ea typeface="Calibri" panose="020F0502020204030204" pitchFamily="34" charset="0"/>
                <a:cs typeface="Arial" panose="020B0604020202020204" pitchFamily="34" charset="0"/>
              </a:rPr>
              <a:t>cho</a:t>
            </a:r>
            <a:r>
              <a:rPr lang="vi-VN" sz="1600" kern="1200" smtClean="0">
                <a:solidFill>
                  <a:srgbClr val="000000"/>
                </a:solidFill>
                <a:ea typeface="Calibri" panose="020F0502020204030204" pitchFamily="34" charset="0"/>
                <a:cs typeface="Arial" panose="020B0604020202020204" pitchFamily="34" charset="0"/>
              </a:rPr>
              <a:t>.</a:t>
            </a:r>
            <a:endParaRPr lang="vi-VN" sz="1600" kern="1200">
              <a:solidFill>
                <a:srgbClr val="000000"/>
              </a:solidFill>
              <a:ea typeface="Calibri" panose="020F0502020204030204" pitchFamily="34" charset="0"/>
              <a:cs typeface="Arial" panose="020B0604020202020204" pitchFamily="34" charset="0"/>
            </a:endParaRPr>
          </a:p>
          <a:p>
            <a:pPr marL="285750" lvl="0" indent="-285750" algn="just" defTabSz="457200">
              <a:lnSpc>
                <a:spcPct val="160000"/>
              </a:lnSpc>
              <a:spcBef>
                <a:spcPts val="400"/>
              </a:spcBef>
              <a:spcAft>
                <a:spcPts val="400"/>
              </a:spcAft>
              <a:buClrTx/>
              <a:buFontTx/>
              <a:buChar char="-"/>
              <a:defRPr/>
            </a:pPr>
            <a:r>
              <a:rPr lang="vi-VN" sz="1600" kern="1200" smtClean="0">
                <a:solidFill>
                  <a:srgbClr val="000000"/>
                </a:solidFill>
                <a:ea typeface="Calibri" panose="020F0502020204030204" pitchFamily="34" charset="0"/>
                <a:cs typeface="Arial" panose="020B0604020202020204" pitchFamily="34" charset="0"/>
              </a:rPr>
              <a:t>Khi </a:t>
            </a:r>
            <a:r>
              <a:rPr lang="vi-VN" sz="1600" kern="1200">
                <a:solidFill>
                  <a:srgbClr val="000000"/>
                </a:solidFill>
                <a:ea typeface="Calibri" panose="020F0502020204030204" pitchFamily="34" charset="0"/>
                <a:cs typeface="Arial" panose="020B0604020202020204" pitchFamily="34" charset="0"/>
              </a:rPr>
              <a:t>nhân cả hai vế của một bất đẳng thức với cùng một số âm ta được bất đẳng thức mới ngược chiều với bất đẳng thức đã </a:t>
            </a:r>
            <a:r>
              <a:rPr lang="vi-VN" sz="1600" kern="1200">
                <a:solidFill>
                  <a:srgbClr val="000000"/>
                </a:solidFill>
                <a:ea typeface="Calibri" panose="020F0502020204030204" pitchFamily="34" charset="0"/>
                <a:cs typeface="Arial" panose="020B0604020202020204" pitchFamily="34" charset="0"/>
              </a:rPr>
              <a:t>cho</a:t>
            </a:r>
            <a:r>
              <a:rPr lang="vi-VN" sz="1600" kern="1200" smtClean="0">
                <a:solidFill>
                  <a:srgbClr val="000000"/>
                </a:solidFill>
                <a:ea typeface="Calibri" panose="020F0502020204030204" pitchFamily="34" charset="0"/>
                <a:cs typeface="Arial" panose="020B0604020202020204" pitchFamily="34" charset="0"/>
              </a:rPr>
              <a:t>.</a:t>
            </a:r>
            <a:endParaRPr lang="en-US" sz="1600" kern="1200" smtClean="0">
              <a:solidFill>
                <a:srgbClr val="000000"/>
              </a:solidFill>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7095668" y="3686643"/>
            <a:ext cx="407680" cy="355002"/>
          </a:xfrm>
          <a:prstGeom prst="rect">
            <a:avLst/>
          </a:prstGeom>
        </p:spPr>
      </p:pic>
    </p:spTree>
    <p:extLst>
      <p:ext uri="{BB962C8B-B14F-4D97-AF65-F5344CB8AC3E}">
        <p14:creationId xmlns:p14="http://schemas.microsoft.com/office/powerpoint/2010/main" val="1535971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10" name="Rectangle 9"/>
          <p:cNvSpPr/>
          <p:nvPr/>
        </p:nvSpPr>
        <p:spPr>
          <a:xfrm>
            <a:off x="458246" y="316715"/>
            <a:ext cx="5163065" cy="338554"/>
          </a:xfrm>
          <a:prstGeom prst="rect">
            <a:avLst/>
          </a:prstGeom>
        </p:spPr>
        <p:txBody>
          <a:bodyPr wrap="square">
            <a:spAutoFit/>
          </a:bodyPr>
          <a:lstStyle/>
          <a:p>
            <a:pPr algn="just">
              <a:spcAft>
                <a:spcPts val="800"/>
              </a:spcAft>
            </a:pPr>
            <a:r>
              <a:rPr lang="en-US" sz="1600" b="1" kern="100">
                <a:latin typeface="+mj-lt"/>
                <a:ea typeface="Calibri" panose="020F0502020204030204" pitchFamily="34" charset="0"/>
                <a:cs typeface="Times New Roman" panose="02020603050405020304" pitchFamily="18" charset="0"/>
              </a:rPr>
              <a:t>Bài 1. </a:t>
            </a:r>
            <a:r>
              <a:rPr lang="en-US" sz="1600" kern="100">
                <a:effectLst/>
                <a:latin typeface="+mj-lt"/>
                <a:ea typeface="Calibri" panose="020F0502020204030204" pitchFamily="34" charset="0"/>
                <a:cs typeface="Times New Roman" panose="02020603050405020304" pitchFamily="18" charset="0"/>
              </a:rPr>
              <a:t>Mỗi khẳng định sau đây đúng hay sai? Vì </a:t>
            </a:r>
            <a:r>
              <a:rPr lang="en-US" sz="1600" kern="100">
                <a:effectLst/>
                <a:latin typeface="+mj-lt"/>
                <a:ea typeface="Calibri" panose="020F0502020204030204" pitchFamily="34" charset="0"/>
                <a:cs typeface="Times New Roman" panose="02020603050405020304" pitchFamily="18" charset="0"/>
              </a:rPr>
              <a:t>sao</a:t>
            </a:r>
            <a:r>
              <a:rPr lang="en-US" sz="1600" kern="100" smtClean="0">
                <a:effectLst/>
                <a:latin typeface="+mj-lt"/>
                <a:ea typeface="Calibri" panose="020F0502020204030204" pitchFamily="34" charset="0"/>
                <a:cs typeface="Times New Roman" panose="02020603050405020304" pitchFamily="18" charset="0"/>
              </a:rPr>
              <a:t>?</a:t>
            </a:r>
            <a:endParaRPr lang="en-US" sz="1600" kern="100">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8" name="Rectangle 17"/>
              <p:cNvSpPr/>
              <p:nvPr/>
            </p:nvSpPr>
            <p:spPr>
              <a:xfrm>
                <a:off x="2561076" y="908411"/>
                <a:ext cx="4938340" cy="416011"/>
              </a:xfrm>
              <a:prstGeom prst="rect">
                <a:avLst/>
              </a:prstGeom>
            </p:spPr>
            <p:txBody>
              <a:bodyPr wrap="none">
                <a:spAutoFit/>
              </a:bodyPr>
              <a:lstStyle/>
              <a:p>
                <a:pPr algn="just">
                  <a:lnSpc>
                    <a:spcPct val="150000"/>
                  </a:lnSpc>
                  <a:spcAft>
                    <a:spcPts val="800"/>
                  </a:spcAft>
                </a:pPr>
                <a14:m>
                  <m:oMath xmlns:m="http://schemas.openxmlformats.org/officeDocument/2006/math">
                    <m:r>
                      <a:rPr lang="en-US" sz="1600" b="0" i="1" kern="100" smtClean="0">
                        <a:solidFill>
                          <a:srgbClr val="C00000"/>
                        </a:solidFill>
                        <a:latin typeface="+mn-lt"/>
                        <a:ea typeface="Cambria Math" panose="02040503050406030204" pitchFamily="18" charset="0"/>
                        <a:cs typeface="Times New Roman" panose="02020603050405020304" pitchFamily="18" charset="0"/>
                      </a:rPr>
                      <m:t>→</m:t>
                    </m:r>
                  </m:oMath>
                </a14:m>
                <a:r>
                  <a:rPr lang="en-US" sz="1600" kern="100" smtClean="0">
                    <a:solidFill>
                      <a:srgbClr val="C00000"/>
                    </a:solidFill>
                    <a:latin typeface="+mn-lt"/>
                    <a:ea typeface="Calibri" panose="020F0502020204030204" pitchFamily="34" charset="0"/>
                    <a:cs typeface="Times New Roman" panose="02020603050405020304" pitchFamily="18" charset="0"/>
                  </a:rPr>
                  <a:t> Đúng. </a:t>
                </a:r>
                <a:r>
                  <a:rPr lang="en-US" sz="1600" kern="100" smtClean="0">
                    <a:solidFill>
                      <a:srgbClr val="C00000"/>
                    </a:solidFill>
                    <a:effectLst/>
                    <a:latin typeface="+mn-lt"/>
                    <a:ea typeface="Calibri" panose="020F0502020204030204" pitchFamily="34" charset="0"/>
                    <a:cs typeface="Times New Roman" panose="02020603050405020304" pitchFamily="18" charset="0"/>
                  </a:rPr>
                  <a:t>Vì </a:t>
                </a:r>
                <a14:m>
                  <m:oMath xmlns:m="http://schemas.openxmlformats.org/officeDocument/2006/math">
                    <m:r>
                      <a:rPr lang="en-US" sz="1600" b="0" i="1" kern="100">
                        <a:solidFill>
                          <a:srgbClr val="C00000"/>
                        </a:solidFill>
                        <a:effectLst/>
                        <a:latin typeface="+mn-lt"/>
                        <a:ea typeface="Calibri" panose="020F0502020204030204" pitchFamily="34" charset="0"/>
                        <a:cs typeface="Times New Roman" panose="02020603050405020304" pitchFamily="18" charset="0"/>
                      </a:rPr>
                      <m:t>−6&lt;−5</m:t>
                    </m:r>
                  </m:oMath>
                </a14:m>
                <a:r>
                  <a:rPr lang="en-US" sz="1600" kern="100">
                    <a:solidFill>
                      <a:srgbClr val="C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en-US" sz="1600" b="0" i="1" kern="100">
                        <a:solidFill>
                          <a:srgbClr val="C00000"/>
                        </a:solidFill>
                        <a:effectLst/>
                        <a:latin typeface="+mn-lt"/>
                        <a:ea typeface="Calibri" panose="020F0502020204030204" pitchFamily="34" charset="0"/>
                        <a:cs typeface="Times New Roman" panose="02020603050405020304" pitchFamily="18" charset="0"/>
                      </a:rPr>
                      <m:t>5&gt;0</m:t>
                    </m:r>
                  </m:oMath>
                </a14:m>
                <a:r>
                  <a:rPr lang="en-US" sz="1600" kern="100" smtClean="0">
                    <a:solidFill>
                      <a:srgbClr val="C00000"/>
                    </a:solidFill>
                    <a:latin typeface="+mn-lt"/>
                    <a:ea typeface="Calibri" panose="020F0502020204030204" pitchFamily="34" charset="0"/>
                    <a:cs typeface="Times New Roman" panose="02020603050405020304" pitchFamily="18" charset="0"/>
                  </a:rPr>
                  <a:t> nên </a:t>
                </a:r>
                <a14:m>
                  <m:oMath xmlns:m="http://schemas.openxmlformats.org/officeDocument/2006/math">
                    <m:d>
                      <m:dPr>
                        <m:ctrlPr>
                          <a:rPr lang="en-US" sz="1600" i="1" kern="100">
                            <a:solidFill>
                              <a:srgbClr val="C00000"/>
                            </a:solidFill>
                            <a:latin typeface="+mn-lt"/>
                            <a:ea typeface="Calibri" panose="020F0502020204030204" pitchFamily="34" charset="0"/>
                            <a:cs typeface="Times New Roman" panose="02020603050405020304" pitchFamily="18" charset="0"/>
                          </a:rPr>
                        </m:ctrlPr>
                      </m:dPr>
                      <m:e>
                        <m:r>
                          <a:rPr lang="en-US" sz="1600" b="0" i="1" kern="100">
                            <a:solidFill>
                              <a:srgbClr val="C00000"/>
                            </a:solidFill>
                            <a:latin typeface="+mn-lt"/>
                            <a:ea typeface="Calibri" panose="020F0502020204030204" pitchFamily="34" charset="0"/>
                            <a:cs typeface="Times New Roman" panose="02020603050405020304" pitchFamily="18" charset="0"/>
                          </a:rPr>
                          <m:t>−6</m:t>
                        </m:r>
                      </m:e>
                    </m:d>
                    <m:r>
                      <a:rPr lang="en-US" sz="1600" b="0" i="1" kern="100">
                        <a:solidFill>
                          <a:srgbClr val="C00000"/>
                        </a:solidFill>
                        <a:latin typeface="+mn-lt"/>
                        <a:ea typeface="Calibri" panose="020F0502020204030204" pitchFamily="34" charset="0"/>
                        <a:cs typeface="Times New Roman" panose="02020603050405020304" pitchFamily="18" charset="0"/>
                      </a:rPr>
                      <m:t>.5&lt;</m:t>
                    </m:r>
                    <m:d>
                      <m:dPr>
                        <m:ctrlPr>
                          <a:rPr lang="en-US" sz="1600" i="1" kern="100">
                            <a:solidFill>
                              <a:srgbClr val="C00000"/>
                            </a:solidFill>
                            <a:latin typeface="+mn-lt"/>
                            <a:ea typeface="Calibri" panose="020F0502020204030204" pitchFamily="34" charset="0"/>
                            <a:cs typeface="Times New Roman" panose="02020603050405020304" pitchFamily="18" charset="0"/>
                          </a:rPr>
                        </m:ctrlPr>
                      </m:dPr>
                      <m:e>
                        <m:r>
                          <a:rPr lang="en-US" sz="1600" b="0" i="1" kern="100">
                            <a:solidFill>
                              <a:srgbClr val="C00000"/>
                            </a:solidFill>
                            <a:latin typeface="+mn-lt"/>
                            <a:ea typeface="Calibri" panose="020F0502020204030204" pitchFamily="34" charset="0"/>
                            <a:cs typeface="Times New Roman" panose="02020603050405020304" pitchFamily="18" charset="0"/>
                          </a:rPr>
                          <m:t>−5</m:t>
                        </m:r>
                      </m:e>
                    </m:d>
                    <m:r>
                      <a:rPr lang="en-US" sz="1600" b="0" i="1" kern="100">
                        <a:solidFill>
                          <a:srgbClr val="C00000"/>
                        </a:solidFill>
                        <a:latin typeface="+mn-lt"/>
                        <a:ea typeface="Calibri" panose="020F0502020204030204" pitchFamily="34" charset="0"/>
                        <a:cs typeface="Times New Roman" panose="02020603050405020304" pitchFamily="18" charset="0"/>
                      </a:rPr>
                      <m:t>.5</m:t>
                    </m:r>
                  </m:oMath>
                </a14:m>
                <a:r>
                  <a:rPr lang="en-US" sz="1600" kern="100" smtClean="0">
                    <a:solidFill>
                      <a:srgbClr val="C00000"/>
                    </a:solidFill>
                    <a:latin typeface="+mn-lt"/>
                    <a:ea typeface="Calibri" panose="020F0502020204030204" pitchFamily="34" charset="0"/>
                    <a:cs typeface="Times New Roman" panose="02020603050405020304" pitchFamily="18" charset="0"/>
                  </a:rPr>
                  <a:t> </a:t>
                </a:r>
                <a:endParaRPr lang="en-US" sz="1600" kern="100">
                  <a:solidFill>
                    <a:srgbClr val="C00000"/>
                  </a:solidFill>
                  <a:latin typeface="+mn-lt"/>
                  <a:ea typeface="Calibri" panose="020F0502020204030204" pitchFamily="34" charset="0"/>
                  <a:cs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2561076" y="908411"/>
                <a:ext cx="4938340" cy="416011"/>
              </a:xfrm>
              <a:prstGeom prst="rect">
                <a:avLst/>
              </a:prstGeom>
              <a:blipFill>
                <a:blip r:embed="rId3"/>
                <a:stretch>
                  <a:fillRect b="-19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Rectangle 19"/>
              <p:cNvSpPr/>
              <p:nvPr/>
            </p:nvSpPr>
            <p:spPr>
              <a:xfrm>
                <a:off x="3100602" y="1912701"/>
                <a:ext cx="5713614" cy="416011"/>
              </a:xfrm>
              <a:prstGeom prst="rect">
                <a:avLst/>
              </a:prstGeom>
            </p:spPr>
            <p:txBody>
              <a:bodyPr wrap="square">
                <a:spAutoFit/>
              </a:bodyPr>
              <a:lstStyle/>
              <a:p>
                <a:pPr algn="just">
                  <a:lnSpc>
                    <a:spcPct val="150000"/>
                  </a:lnSpc>
                </a:pPr>
                <a14:m>
                  <m:oMath xmlns:m="http://schemas.openxmlformats.org/officeDocument/2006/math">
                    <m:r>
                      <a:rPr lang="en-US" sz="1600" b="1" i="1" kern="100" smtClean="0">
                        <a:solidFill>
                          <a:srgbClr val="C00000"/>
                        </a:solidFill>
                        <a:latin typeface="+mj-lt"/>
                        <a:ea typeface="Cambria Math" panose="02040503050406030204" pitchFamily="18" charset="0"/>
                        <a:cs typeface="Times New Roman" panose="02020603050405020304" pitchFamily="18" charset="0"/>
                      </a:rPr>
                      <m:t>→</m:t>
                    </m:r>
                  </m:oMath>
                </a14:m>
                <a:r>
                  <a:rPr lang="en-US" sz="1600" b="1" kern="100" smtClean="0">
                    <a:solidFill>
                      <a:srgbClr val="C00000"/>
                    </a:solidFill>
                    <a:latin typeface="+mj-lt"/>
                    <a:ea typeface="Calibri" panose="020F0502020204030204" pitchFamily="34" charset="0"/>
                    <a:cs typeface="Times New Roman" panose="02020603050405020304" pitchFamily="18" charset="0"/>
                  </a:rPr>
                  <a:t> </a:t>
                </a:r>
                <a:r>
                  <a:rPr lang="en-US" sz="1600" kern="100" smtClean="0">
                    <a:solidFill>
                      <a:srgbClr val="C00000"/>
                    </a:solidFill>
                    <a:latin typeface="+mj-lt"/>
                    <a:ea typeface="Calibri" panose="020F0502020204030204" pitchFamily="34" charset="0"/>
                    <a:cs typeface="Times New Roman" panose="02020603050405020304" pitchFamily="18" charset="0"/>
                  </a:rPr>
                  <a:t>Sai. </a:t>
                </a:r>
                <a:r>
                  <a:rPr lang="en-US" sz="1600" kern="100" smtClean="0">
                    <a:solidFill>
                      <a:srgbClr val="C00000"/>
                    </a:solidFill>
                    <a:effectLst/>
                    <a:latin typeface="+mj-lt"/>
                    <a:ea typeface="Calibri" panose="020F0502020204030204" pitchFamily="34" charset="0"/>
                    <a:cs typeface="Times New Roman" panose="02020603050405020304" pitchFamily="18" charset="0"/>
                  </a:rPr>
                  <a:t>Vì </a:t>
                </a:r>
                <a14:m>
                  <m:oMath xmlns:m="http://schemas.openxmlformats.org/officeDocument/2006/math">
                    <m:r>
                      <a:rPr lang="en-US" sz="1600" i="1" kern="100">
                        <a:solidFill>
                          <a:srgbClr val="C00000"/>
                        </a:solidFill>
                        <a:effectLst/>
                        <a:latin typeface="+mj-lt"/>
                        <a:ea typeface="Calibri" panose="020F0502020204030204" pitchFamily="34" charset="0"/>
                        <a:cs typeface="Times New Roman" panose="02020603050405020304" pitchFamily="18" charset="0"/>
                      </a:rPr>
                      <m:t>−6&lt;−5</m:t>
                    </m:r>
                  </m:oMath>
                </a14:m>
                <a:r>
                  <a:rPr lang="en-US" sz="1600" kern="100">
                    <a:solidFill>
                      <a:srgbClr val="C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600" i="1" kern="100">
                        <a:solidFill>
                          <a:srgbClr val="C00000"/>
                        </a:solidFill>
                        <a:effectLst/>
                        <a:latin typeface="+mj-lt"/>
                        <a:ea typeface="Calibri" panose="020F0502020204030204" pitchFamily="34" charset="0"/>
                        <a:cs typeface="Times New Roman" panose="02020603050405020304" pitchFamily="18" charset="0"/>
                      </a:rPr>
                      <m:t>−3&lt;0</m:t>
                    </m:r>
                  </m:oMath>
                </a14:m>
                <a:r>
                  <a:rPr lang="en-US" sz="1600" kern="100" smtClean="0">
                    <a:solidFill>
                      <a:srgbClr val="C00000"/>
                    </a:solidFill>
                    <a:latin typeface="+mj-lt"/>
                    <a:ea typeface="Calibri" panose="020F0502020204030204" pitchFamily="34" charset="0"/>
                    <a:cs typeface="Times New Roman" panose="02020603050405020304" pitchFamily="18" charset="0"/>
                  </a:rPr>
                  <a:t>  </a:t>
                </a:r>
                <a:r>
                  <a:rPr lang="en-US" sz="1600" kern="100">
                    <a:solidFill>
                      <a:srgbClr val="C00000"/>
                    </a:solidFill>
                    <a:latin typeface="+mj-lt"/>
                    <a:ea typeface="Calibri" panose="020F0502020204030204" pitchFamily="34" charset="0"/>
                    <a:cs typeface="Times New Roman" panose="02020603050405020304" pitchFamily="18" charset="0"/>
                  </a:rPr>
                  <a:t>nên </a:t>
                </a:r>
                <a14:m>
                  <m:oMath xmlns:m="http://schemas.openxmlformats.org/officeDocument/2006/math">
                    <m:d>
                      <m:dPr>
                        <m:ctrlPr>
                          <a:rPr lang="en-US" sz="1600" i="1" kern="100">
                            <a:solidFill>
                              <a:srgbClr val="C00000"/>
                            </a:solidFill>
                            <a:latin typeface="+mj-lt"/>
                            <a:ea typeface="Calibri" panose="020F0502020204030204" pitchFamily="34" charset="0"/>
                            <a:cs typeface="Times New Roman" panose="02020603050405020304" pitchFamily="18" charset="0"/>
                          </a:rPr>
                        </m:ctrlPr>
                      </m:dPr>
                      <m:e>
                        <m:r>
                          <a:rPr lang="en-US" sz="1600" i="1" kern="100">
                            <a:solidFill>
                              <a:srgbClr val="C00000"/>
                            </a:solidFill>
                            <a:latin typeface="+mj-lt"/>
                            <a:ea typeface="Calibri" panose="020F0502020204030204" pitchFamily="34" charset="0"/>
                            <a:cs typeface="Times New Roman" panose="02020603050405020304" pitchFamily="18" charset="0"/>
                          </a:rPr>
                          <m:t>−6</m:t>
                        </m:r>
                      </m:e>
                    </m:d>
                    <m:r>
                      <a:rPr lang="en-US" sz="1600" i="1" kern="100">
                        <a:solidFill>
                          <a:srgbClr val="C00000"/>
                        </a:solidFill>
                        <a:latin typeface="+mj-lt"/>
                        <a:ea typeface="Calibri" panose="020F0502020204030204" pitchFamily="34" charset="0"/>
                        <a:cs typeface="Times New Roman" panose="02020603050405020304" pitchFamily="18" charset="0"/>
                      </a:rPr>
                      <m:t>.</m:t>
                    </m:r>
                    <m:d>
                      <m:dPr>
                        <m:ctrlPr>
                          <a:rPr lang="en-US" sz="1600" i="1" kern="100">
                            <a:solidFill>
                              <a:srgbClr val="C00000"/>
                            </a:solidFill>
                            <a:latin typeface="+mj-lt"/>
                            <a:ea typeface="Calibri" panose="020F0502020204030204" pitchFamily="34" charset="0"/>
                            <a:cs typeface="Times New Roman" panose="02020603050405020304" pitchFamily="18" charset="0"/>
                          </a:rPr>
                        </m:ctrlPr>
                      </m:dPr>
                      <m:e>
                        <m:r>
                          <a:rPr lang="en-US" sz="1600" i="1" kern="100">
                            <a:solidFill>
                              <a:srgbClr val="C00000"/>
                            </a:solidFill>
                            <a:latin typeface="+mj-lt"/>
                            <a:ea typeface="Calibri" panose="020F0502020204030204" pitchFamily="34" charset="0"/>
                            <a:cs typeface="Times New Roman" panose="02020603050405020304" pitchFamily="18" charset="0"/>
                          </a:rPr>
                          <m:t>−3</m:t>
                        </m:r>
                      </m:e>
                    </m:d>
                    <m:r>
                      <a:rPr lang="en-US" sz="1600" b="0" i="1" kern="100" smtClean="0">
                        <a:solidFill>
                          <a:srgbClr val="C00000"/>
                        </a:solidFill>
                        <a:latin typeface="+mj-lt"/>
                        <a:ea typeface="Calibri" panose="020F0502020204030204" pitchFamily="34" charset="0"/>
                        <a:cs typeface="Times New Roman" panose="02020603050405020304" pitchFamily="18" charset="0"/>
                      </a:rPr>
                      <m:t>&gt;</m:t>
                    </m:r>
                    <m:d>
                      <m:dPr>
                        <m:ctrlPr>
                          <a:rPr lang="en-US" sz="1600" i="1" kern="100">
                            <a:solidFill>
                              <a:srgbClr val="C00000"/>
                            </a:solidFill>
                            <a:latin typeface="+mj-lt"/>
                            <a:ea typeface="Calibri" panose="020F0502020204030204" pitchFamily="34" charset="0"/>
                            <a:cs typeface="Times New Roman" panose="02020603050405020304" pitchFamily="18" charset="0"/>
                          </a:rPr>
                        </m:ctrlPr>
                      </m:dPr>
                      <m:e>
                        <m:r>
                          <a:rPr lang="en-US" sz="1600" i="1" kern="100">
                            <a:solidFill>
                              <a:srgbClr val="C00000"/>
                            </a:solidFill>
                            <a:latin typeface="+mj-lt"/>
                            <a:ea typeface="Calibri" panose="020F0502020204030204" pitchFamily="34" charset="0"/>
                            <a:cs typeface="Times New Roman" panose="02020603050405020304" pitchFamily="18" charset="0"/>
                          </a:rPr>
                          <m:t>−5</m:t>
                        </m:r>
                      </m:e>
                    </m:d>
                    <m:r>
                      <a:rPr lang="en-US" sz="1600" i="1" kern="100">
                        <a:solidFill>
                          <a:srgbClr val="C00000"/>
                        </a:solidFill>
                        <a:latin typeface="+mj-lt"/>
                        <a:ea typeface="Calibri" panose="020F0502020204030204" pitchFamily="34" charset="0"/>
                        <a:cs typeface="Times New Roman" panose="02020603050405020304" pitchFamily="18" charset="0"/>
                      </a:rPr>
                      <m:t>.</m:t>
                    </m:r>
                    <m:d>
                      <m:dPr>
                        <m:ctrlPr>
                          <a:rPr lang="en-US" sz="1600" i="1" kern="100">
                            <a:solidFill>
                              <a:srgbClr val="C00000"/>
                            </a:solidFill>
                            <a:latin typeface="+mj-lt"/>
                            <a:ea typeface="Calibri" panose="020F0502020204030204" pitchFamily="34" charset="0"/>
                            <a:cs typeface="Times New Roman" panose="02020603050405020304" pitchFamily="18" charset="0"/>
                          </a:rPr>
                        </m:ctrlPr>
                      </m:dPr>
                      <m:e>
                        <m:r>
                          <a:rPr lang="en-US" sz="1600" i="1" kern="100">
                            <a:solidFill>
                              <a:srgbClr val="C00000"/>
                            </a:solidFill>
                            <a:latin typeface="+mj-lt"/>
                            <a:ea typeface="Calibri" panose="020F0502020204030204" pitchFamily="34" charset="0"/>
                            <a:cs typeface="Times New Roman" panose="02020603050405020304" pitchFamily="18" charset="0"/>
                          </a:rPr>
                          <m:t>−3</m:t>
                        </m:r>
                      </m:e>
                    </m:d>
                  </m:oMath>
                </a14:m>
                <a:endParaRPr lang="en-US" sz="1600" kern="100">
                  <a:solidFill>
                    <a:srgbClr val="C00000"/>
                  </a:solidFill>
                  <a:latin typeface="+mj-lt"/>
                  <a:ea typeface="Calibri" panose="020F0502020204030204" pitchFamily="34" charset="0"/>
                  <a:cs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3100602" y="1912701"/>
                <a:ext cx="5713614" cy="416011"/>
              </a:xfrm>
              <a:prstGeom prst="rect">
                <a:avLst/>
              </a:prstGeom>
              <a:blipFill>
                <a:blip r:embed="rId4"/>
                <a:stretch>
                  <a:fillRect b="-19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4316218" y="2758468"/>
                <a:ext cx="4264694" cy="785343"/>
              </a:xfrm>
              <a:prstGeom prst="rect">
                <a:avLst/>
              </a:prstGeom>
            </p:spPr>
            <p:txBody>
              <a:bodyPr wrap="none">
                <a:spAutoFit/>
              </a:bodyPr>
              <a:lstStyle/>
              <a:p>
                <a:pPr algn="just">
                  <a:lnSpc>
                    <a:spcPct val="150000"/>
                  </a:lnSpc>
                </a:pPr>
                <a14:m>
                  <m:oMath xmlns:m="http://schemas.openxmlformats.org/officeDocument/2006/math">
                    <m:r>
                      <a:rPr lang="en-US" sz="1600" b="1" i="1" kern="100" smtClean="0">
                        <a:solidFill>
                          <a:srgbClr val="C00000"/>
                        </a:solidFill>
                        <a:latin typeface="+mj-lt"/>
                        <a:ea typeface="Cambria Math" panose="02040503050406030204" pitchFamily="18" charset="0"/>
                        <a:cs typeface="Times New Roman" panose="02020603050405020304" pitchFamily="18" charset="0"/>
                      </a:rPr>
                      <m:t>→</m:t>
                    </m:r>
                  </m:oMath>
                </a14:m>
                <a:r>
                  <a:rPr lang="en-US" sz="1600" b="1" kern="100" smtClean="0">
                    <a:solidFill>
                      <a:srgbClr val="C00000"/>
                    </a:solidFill>
                    <a:latin typeface="+mj-lt"/>
                    <a:ea typeface="Calibri" panose="020F0502020204030204" pitchFamily="34" charset="0"/>
                    <a:cs typeface="Times New Roman" panose="02020603050405020304" pitchFamily="18" charset="0"/>
                  </a:rPr>
                  <a:t> </a:t>
                </a:r>
                <a:r>
                  <a:rPr lang="en-US" sz="1600" kern="100" smtClean="0">
                    <a:solidFill>
                      <a:srgbClr val="C00000"/>
                    </a:solidFill>
                    <a:latin typeface="+mj-lt"/>
                    <a:ea typeface="Calibri" panose="020F0502020204030204" pitchFamily="34" charset="0"/>
                    <a:cs typeface="Times New Roman" panose="02020603050405020304" pitchFamily="18" charset="0"/>
                  </a:rPr>
                  <a:t>Sai. </a:t>
                </a:r>
                <a:r>
                  <a:rPr lang="en-US" sz="1600" kern="100" smtClean="0">
                    <a:solidFill>
                      <a:srgbClr val="C00000"/>
                    </a:solidFill>
                    <a:effectLst/>
                    <a:latin typeface="+mj-lt"/>
                    <a:ea typeface="Calibri" panose="020F0502020204030204" pitchFamily="34" charset="0"/>
                    <a:cs typeface="Times New Roman" panose="02020603050405020304" pitchFamily="18" charset="0"/>
                  </a:rPr>
                  <a:t>Vì </a:t>
                </a:r>
                <a14:m>
                  <m:oMath xmlns:m="http://schemas.openxmlformats.org/officeDocument/2006/math">
                    <m:r>
                      <a:rPr lang="en-US" sz="1600" i="1" kern="100">
                        <a:solidFill>
                          <a:srgbClr val="C00000"/>
                        </a:solidFill>
                        <a:effectLst/>
                        <a:latin typeface="+mj-lt"/>
                        <a:ea typeface="Calibri" panose="020F0502020204030204" pitchFamily="34" charset="0"/>
                        <a:cs typeface="Times New Roman" panose="02020603050405020304" pitchFamily="18" charset="0"/>
                      </a:rPr>
                      <m:t>−2 003&lt;2 004</m:t>
                    </m:r>
                  </m:oMath>
                </a14:m>
                <a:r>
                  <a:rPr lang="en-US" sz="1600" kern="100">
                    <a:solidFill>
                      <a:srgbClr val="C00000"/>
                    </a:solidFill>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600" i="1" kern="100">
                        <a:solidFill>
                          <a:srgbClr val="C00000"/>
                        </a:solidFill>
                        <a:effectLst/>
                        <a:latin typeface="+mj-lt"/>
                        <a:ea typeface="Calibri" panose="020F0502020204030204" pitchFamily="34" charset="0"/>
                        <a:cs typeface="Times New Roman" panose="02020603050405020304" pitchFamily="18" charset="0"/>
                      </a:rPr>
                      <m:t>−2 005&lt;0</m:t>
                    </m:r>
                  </m:oMath>
                </a14:m>
                <a:r>
                  <a:rPr lang="en-US" sz="1600" kern="100" smtClean="0">
                    <a:solidFill>
                      <a:srgbClr val="C00000"/>
                    </a:solidFill>
                    <a:latin typeface="+mj-lt"/>
                    <a:ea typeface="Calibri" panose="020F0502020204030204" pitchFamily="34" charset="0"/>
                    <a:cs typeface="Times New Roman" panose="02020603050405020304" pitchFamily="18" charset="0"/>
                  </a:rPr>
                  <a:t> nên</a:t>
                </a:r>
              </a:p>
              <a:p>
                <a:pPr algn="just">
                  <a:lnSpc>
                    <a:spcPct val="150000"/>
                  </a:lnSpc>
                </a:pPr>
                <a:r>
                  <a:rPr lang="en-US" sz="1600" kern="100" smtClean="0">
                    <a:solidFill>
                      <a:srgbClr val="C00000"/>
                    </a:solidFill>
                    <a:latin typeface="+mj-lt"/>
                    <a:ea typeface="Calibri" panose="020F0502020204030204" pitchFamily="34" charset="0"/>
                    <a:cs typeface="Times New Roman" panose="02020603050405020304" pitchFamily="18" charset="0"/>
                  </a:rPr>
                  <a:t> </a:t>
                </a:r>
                <a14:m>
                  <m:oMath xmlns:m="http://schemas.openxmlformats.org/officeDocument/2006/math">
                    <m:d>
                      <m:dPr>
                        <m:ctrlPr>
                          <a:rPr lang="en-US" sz="1600" i="1" kern="100">
                            <a:solidFill>
                              <a:srgbClr val="C00000"/>
                            </a:solidFill>
                            <a:latin typeface="+mj-lt"/>
                            <a:ea typeface="Calibri" panose="020F0502020204030204" pitchFamily="34" charset="0"/>
                            <a:cs typeface="Times New Roman" panose="02020603050405020304" pitchFamily="18" charset="0"/>
                          </a:rPr>
                        </m:ctrlPr>
                      </m:dPr>
                      <m:e>
                        <m:r>
                          <a:rPr lang="en-US" sz="1600" i="1" kern="100">
                            <a:solidFill>
                              <a:srgbClr val="C00000"/>
                            </a:solidFill>
                            <a:latin typeface="+mj-lt"/>
                            <a:ea typeface="Calibri" panose="020F0502020204030204" pitchFamily="34" charset="0"/>
                            <a:cs typeface="Times New Roman" panose="02020603050405020304" pitchFamily="18" charset="0"/>
                          </a:rPr>
                          <m:t>−2 003</m:t>
                        </m:r>
                      </m:e>
                    </m:d>
                    <m:r>
                      <a:rPr lang="en-US" sz="1600" i="1" kern="100">
                        <a:solidFill>
                          <a:srgbClr val="C00000"/>
                        </a:solidFill>
                        <a:latin typeface="+mj-lt"/>
                        <a:ea typeface="Calibri" panose="020F0502020204030204" pitchFamily="34" charset="0"/>
                        <a:cs typeface="Times New Roman" panose="02020603050405020304" pitchFamily="18" charset="0"/>
                      </a:rPr>
                      <m:t>.</m:t>
                    </m:r>
                    <m:d>
                      <m:dPr>
                        <m:ctrlPr>
                          <a:rPr lang="en-US" sz="1600" i="1" kern="100">
                            <a:solidFill>
                              <a:srgbClr val="C00000"/>
                            </a:solidFill>
                            <a:latin typeface="+mj-lt"/>
                            <a:ea typeface="Calibri" panose="020F0502020204030204" pitchFamily="34" charset="0"/>
                            <a:cs typeface="Times New Roman" panose="02020603050405020304" pitchFamily="18" charset="0"/>
                          </a:rPr>
                        </m:ctrlPr>
                      </m:dPr>
                      <m:e>
                        <m:r>
                          <a:rPr lang="en-US" sz="1600" i="1" kern="100">
                            <a:solidFill>
                              <a:srgbClr val="C00000"/>
                            </a:solidFill>
                            <a:latin typeface="+mj-lt"/>
                            <a:ea typeface="Calibri" panose="020F0502020204030204" pitchFamily="34" charset="0"/>
                            <a:cs typeface="Times New Roman" panose="02020603050405020304" pitchFamily="18" charset="0"/>
                          </a:rPr>
                          <m:t>−2 005</m:t>
                        </m:r>
                      </m:e>
                    </m:d>
                    <m:r>
                      <a:rPr lang="en-US" sz="1600" b="0" i="1" kern="100" smtClean="0">
                        <a:solidFill>
                          <a:srgbClr val="C00000"/>
                        </a:solidFill>
                        <a:latin typeface="+mj-lt"/>
                        <a:ea typeface="Calibri" panose="020F0502020204030204" pitchFamily="34" charset="0"/>
                        <a:cs typeface="Times New Roman" panose="02020603050405020304" pitchFamily="18" charset="0"/>
                      </a:rPr>
                      <m:t>&gt;</m:t>
                    </m:r>
                    <m:d>
                      <m:dPr>
                        <m:ctrlPr>
                          <a:rPr lang="en-US" sz="1600" i="1" kern="100">
                            <a:solidFill>
                              <a:srgbClr val="C00000"/>
                            </a:solidFill>
                            <a:latin typeface="+mj-lt"/>
                            <a:ea typeface="Calibri" panose="020F0502020204030204" pitchFamily="34" charset="0"/>
                            <a:cs typeface="Times New Roman" panose="02020603050405020304" pitchFamily="18" charset="0"/>
                          </a:rPr>
                        </m:ctrlPr>
                      </m:dPr>
                      <m:e>
                        <m:r>
                          <a:rPr lang="en-US" sz="1600" i="1" kern="100">
                            <a:solidFill>
                              <a:srgbClr val="C00000"/>
                            </a:solidFill>
                            <a:latin typeface="+mj-lt"/>
                            <a:ea typeface="Calibri" panose="020F0502020204030204" pitchFamily="34" charset="0"/>
                            <a:cs typeface="Times New Roman" panose="02020603050405020304" pitchFamily="18" charset="0"/>
                          </a:rPr>
                          <m:t>−2 005</m:t>
                        </m:r>
                      </m:e>
                    </m:d>
                    <m:r>
                      <a:rPr lang="en-US" sz="1600" i="1" kern="100">
                        <a:solidFill>
                          <a:srgbClr val="C00000"/>
                        </a:solidFill>
                        <a:latin typeface="+mj-lt"/>
                        <a:ea typeface="Calibri" panose="020F0502020204030204" pitchFamily="34" charset="0"/>
                        <a:cs typeface="Times New Roman" panose="02020603050405020304" pitchFamily="18" charset="0"/>
                      </a:rPr>
                      <m:t>.2 004</m:t>
                    </m:r>
                  </m:oMath>
                </a14:m>
                <a:r>
                  <a:rPr lang="en-US" sz="1600" kern="100" smtClean="0">
                    <a:solidFill>
                      <a:srgbClr val="C00000"/>
                    </a:solidFill>
                    <a:latin typeface="+mj-lt"/>
                    <a:ea typeface="Calibri" panose="020F0502020204030204" pitchFamily="34" charset="0"/>
                    <a:cs typeface="Times New Roman" panose="02020603050405020304" pitchFamily="18" charset="0"/>
                  </a:rPr>
                  <a:t> </a:t>
                </a:r>
                <a:endParaRPr lang="en-US" sz="1600" kern="100">
                  <a:solidFill>
                    <a:srgbClr val="C00000"/>
                  </a:solidFill>
                  <a:latin typeface="+mj-lt"/>
                  <a:ea typeface="Calibri" panose="020F0502020204030204" pitchFamily="34" charset="0"/>
                  <a:cs typeface="Times New Roman" panose="020206030504050203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4316218" y="2758468"/>
                <a:ext cx="4264694" cy="7853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854262" y="3943588"/>
                <a:ext cx="4908922" cy="470065"/>
              </a:xfrm>
              <a:prstGeom prst="rect">
                <a:avLst/>
              </a:prstGeom>
            </p:spPr>
            <p:txBody>
              <a:bodyPr wrap="square">
                <a:spAutoFit/>
              </a:bodyPr>
              <a:lstStyle/>
              <a:p>
                <a:pPr algn="just">
                  <a:lnSpc>
                    <a:spcPct val="150000"/>
                  </a:lnSpc>
                  <a:spcAft>
                    <a:spcPts val="800"/>
                  </a:spcAft>
                </a:pPr>
                <a14:m>
                  <m:oMath xmlns:m="http://schemas.openxmlformats.org/officeDocument/2006/math">
                    <m:r>
                      <a:rPr lang="en-US" sz="1600" b="1" i="1" kern="100" smtClean="0">
                        <a:solidFill>
                          <a:srgbClr val="C00000"/>
                        </a:solidFill>
                        <a:latin typeface="+mn-lt"/>
                        <a:ea typeface="Cambria Math" panose="02040503050406030204" pitchFamily="18" charset="0"/>
                        <a:cs typeface="Times New Roman" panose="02020603050405020304" pitchFamily="18" charset="0"/>
                      </a:rPr>
                      <m:t>→</m:t>
                    </m:r>
                  </m:oMath>
                </a14:m>
                <a:r>
                  <a:rPr lang="en-US" sz="1600" b="1" kern="100" smtClean="0">
                    <a:solidFill>
                      <a:srgbClr val="C00000"/>
                    </a:solidFill>
                    <a:latin typeface="+mn-lt"/>
                    <a:ea typeface="Calibri" panose="020F0502020204030204" pitchFamily="34" charset="0"/>
                    <a:cs typeface="Times New Roman" panose="02020603050405020304" pitchFamily="18" charset="0"/>
                  </a:rPr>
                  <a:t> </a:t>
                </a:r>
                <a:r>
                  <a:rPr lang="en-US" sz="1600" kern="100" smtClean="0">
                    <a:solidFill>
                      <a:srgbClr val="C00000"/>
                    </a:solidFill>
                    <a:latin typeface="+mn-lt"/>
                    <a:ea typeface="Calibri" panose="020F0502020204030204" pitchFamily="34" charset="0"/>
                    <a:cs typeface="Times New Roman" panose="02020603050405020304" pitchFamily="18" charset="0"/>
                  </a:rPr>
                  <a:t>Đúng. </a:t>
                </a:r>
                <a:r>
                  <a:rPr lang="en-US" sz="1600" kern="100" smtClean="0">
                    <a:solidFill>
                      <a:srgbClr val="C00000"/>
                    </a:solidFill>
                    <a:effectLst/>
                    <a:latin typeface="+mn-lt"/>
                    <a:ea typeface="Calibri" panose="020F0502020204030204" pitchFamily="34" charset="0"/>
                    <a:cs typeface="Times New Roman" panose="02020603050405020304" pitchFamily="18" charset="0"/>
                  </a:rPr>
                  <a:t>Vì </a:t>
                </a:r>
                <a14:m>
                  <m:oMath xmlns:m="http://schemas.openxmlformats.org/officeDocument/2006/math">
                    <m:r>
                      <a:rPr lang="en-US" sz="1600" i="1" kern="100">
                        <a:solidFill>
                          <a:srgbClr val="C00000"/>
                        </a:solidFill>
                        <a:effectLst/>
                        <a:latin typeface="+mn-lt"/>
                        <a:ea typeface="Calibri" panose="020F0502020204030204" pitchFamily="34" charset="0"/>
                        <a:cs typeface="Times New Roman" panose="02020603050405020304" pitchFamily="18" charset="0"/>
                      </a:rPr>
                      <m:t>−3&lt;0, </m:t>
                    </m:r>
                    <m:sSup>
                      <m:sSupPr>
                        <m:ctrlPr>
                          <a:rPr lang="en-US" sz="1600" i="1" kern="100">
                            <a:solidFill>
                              <a:srgbClr val="C00000"/>
                            </a:solidFill>
                            <a:effectLst/>
                            <a:latin typeface="+mn-lt"/>
                            <a:ea typeface="Calibri" panose="020F0502020204030204" pitchFamily="34" charset="0"/>
                            <a:cs typeface="Times New Roman" panose="02020603050405020304" pitchFamily="18" charset="0"/>
                          </a:rPr>
                        </m:ctrlPr>
                      </m:sSupPr>
                      <m:e>
                        <m:r>
                          <a:rPr lang="en-US" sz="1600" i="1" kern="100">
                            <a:solidFill>
                              <a:srgbClr val="C00000"/>
                            </a:solidFill>
                            <a:effectLst/>
                            <a:latin typeface="+mn-lt"/>
                            <a:ea typeface="Calibri" panose="020F0502020204030204" pitchFamily="34" charset="0"/>
                            <a:cs typeface="Times New Roman" panose="02020603050405020304" pitchFamily="18" charset="0"/>
                          </a:rPr>
                          <m:t>𝑥</m:t>
                        </m:r>
                      </m:e>
                      <m:sup>
                        <m:r>
                          <a:rPr lang="en-US" sz="1600" i="1" kern="100">
                            <a:solidFill>
                              <a:srgbClr val="C00000"/>
                            </a:solidFill>
                            <a:effectLst/>
                            <a:latin typeface="+mn-lt"/>
                            <a:ea typeface="Calibri" panose="020F0502020204030204" pitchFamily="34" charset="0"/>
                            <a:cs typeface="Times New Roman" panose="02020603050405020304" pitchFamily="18" charset="0"/>
                          </a:rPr>
                          <m:t>2</m:t>
                        </m:r>
                      </m:sup>
                    </m:sSup>
                    <m:r>
                      <a:rPr lang="en-US" sz="1600" i="1" kern="100">
                        <a:solidFill>
                          <a:srgbClr val="C00000"/>
                        </a:solidFill>
                        <a:effectLst/>
                        <a:latin typeface="+mn-lt"/>
                        <a:ea typeface="Calibri" panose="020F0502020204030204" pitchFamily="34" charset="0"/>
                        <a:cs typeface="Times New Roman" panose="02020603050405020304" pitchFamily="18" charset="0"/>
                      </a:rPr>
                      <m:t>≥0</m:t>
                    </m:r>
                  </m:oMath>
                </a14:m>
                <a:r>
                  <a:rPr lang="en-US" sz="1600" kern="100">
                    <a:solidFill>
                      <a:srgbClr val="C00000"/>
                    </a:solidFill>
                    <a:effectLst/>
                    <a:latin typeface="+mn-lt"/>
                    <a:ea typeface="Calibri" panose="020F0502020204030204" pitchFamily="34" charset="0"/>
                    <a:cs typeface="Times New Roman" panose="02020603050405020304" pitchFamily="18" charset="0"/>
                  </a:rPr>
                  <a:t> với mọi </a:t>
                </a:r>
                <a14:m>
                  <m:oMath xmlns:m="http://schemas.openxmlformats.org/officeDocument/2006/math">
                    <m:r>
                      <a:rPr lang="en-US" sz="1600" i="1" kern="100">
                        <a:solidFill>
                          <a:srgbClr val="C00000"/>
                        </a:solidFill>
                        <a:effectLst/>
                        <a:latin typeface="+mn-lt"/>
                        <a:ea typeface="Calibri" panose="020F0502020204030204" pitchFamily="34" charset="0"/>
                        <a:cs typeface="Times New Roman" panose="02020603050405020304" pitchFamily="18" charset="0"/>
                      </a:rPr>
                      <m:t>𝑥</m:t>
                    </m:r>
                  </m:oMath>
                </a14:m>
                <a:r>
                  <a:rPr lang="en-US" sz="1600" kern="100" smtClean="0">
                    <a:solidFill>
                      <a:srgbClr val="C00000"/>
                    </a:solidFill>
                    <a:effectLst/>
                    <a:latin typeface="+mn-lt"/>
                    <a:ea typeface="Calibri" panose="020F0502020204030204" pitchFamily="34" charset="0"/>
                    <a:cs typeface="Times New Roman" panose="02020603050405020304" pitchFamily="18" charset="0"/>
                  </a:rPr>
                  <a:t> nên </a:t>
                </a:r>
                <a14:m>
                  <m:oMath xmlns:m="http://schemas.openxmlformats.org/officeDocument/2006/math">
                    <m:r>
                      <a:rPr lang="en-US" sz="1600" i="1" kern="100">
                        <a:solidFill>
                          <a:srgbClr val="C00000"/>
                        </a:solidFill>
                        <a:effectLst/>
                        <a:latin typeface="+mn-lt"/>
                        <a:ea typeface="Calibri" panose="020F0502020204030204" pitchFamily="34" charset="0"/>
                        <a:cs typeface="Times New Roman" panose="02020603050405020304" pitchFamily="18" charset="0"/>
                      </a:rPr>
                      <m:t>−3</m:t>
                    </m:r>
                    <m:sSup>
                      <m:sSupPr>
                        <m:ctrlPr>
                          <a:rPr lang="en-US" sz="1600" i="1" kern="100">
                            <a:solidFill>
                              <a:srgbClr val="C00000"/>
                            </a:solidFill>
                            <a:effectLst/>
                            <a:latin typeface="+mn-lt"/>
                            <a:ea typeface="Calibri" panose="020F0502020204030204" pitchFamily="34" charset="0"/>
                            <a:cs typeface="Times New Roman" panose="02020603050405020304" pitchFamily="18" charset="0"/>
                          </a:rPr>
                        </m:ctrlPr>
                      </m:sSupPr>
                      <m:e>
                        <m:r>
                          <a:rPr lang="en-US" sz="1600" i="1" kern="100">
                            <a:solidFill>
                              <a:srgbClr val="C00000"/>
                            </a:solidFill>
                            <a:effectLst/>
                            <a:latin typeface="+mn-lt"/>
                            <a:ea typeface="Calibri" panose="020F0502020204030204" pitchFamily="34" charset="0"/>
                            <a:cs typeface="Times New Roman" panose="02020603050405020304" pitchFamily="18" charset="0"/>
                          </a:rPr>
                          <m:t>𝑥</m:t>
                        </m:r>
                      </m:e>
                      <m:sup>
                        <m:r>
                          <a:rPr lang="en-US" sz="1600" i="1" kern="100">
                            <a:solidFill>
                              <a:srgbClr val="C00000"/>
                            </a:solidFill>
                            <a:effectLst/>
                            <a:latin typeface="+mn-lt"/>
                            <a:ea typeface="Calibri" panose="020F0502020204030204" pitchFamily="34" charset="0"/>
                            <a:cs typeface="Times New Roman" panose="02020603050405020304" pitchFamily="18" charset="0"/>
                          </a:rPr>
                          <m:t>2</m:t>
                        </m:r>
                      </m:sup>
                    </m:sSup>
                    <m:r>
                      <a:rPr lang="en-US" sz="1600" i="1" kern="100">
                        <a:solidFill>
                          <a:srgbClr val="C00000"/>
                        </a:solidFill>
                        <a:effectLst/>
                        <a:latin typeface="+mn-lt"/>
                        <a:ea typeface="Calibri" panose="020F0502020204030204" pitchFamily="34" charset="0"/>
                        <a:cs typeface="Times New Roman" panose="02020603050405020304" pitchFamily="18" charset="0"/>
                      </a:rPr>
                      <m:t>≤0</m:t>
                    </m:r>
                  </m:oMath>
                </a14:m>
                <a:endParaRPr lang="en-US" sz="1600" kern="100">
                  <a:solidFill>
                    <a:srgbClr val="C00000"/>
                  </a:solidFill>
                  <a:latin typeface="+mn-lt"/>
                  <a:ea typeface="Calibri" panose="020F0502020204030204" pitchFamily="34"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1854262" y="3943588"/>
                <a:ext cx="4908922" cy="470065"/>
              </a:xfrm>
              <a:prstGeom prst="rect">
                <a:avLst/>
              </a:prstGeom>
              <a:blipFill>
                <a:blip r:embed="rId6"/>
                <a:stretch>
                  <a:fillRect b="-64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458246" y="566395"/>
                <a:ext cx="4572000" cy="3832268"/>
              </a:xfrm>
              <a:prstGeom prst="rect">
                <a:avLst/>
              </a:prstGeom>
            </p:spPr>
            <p:txBody>
              <a:bodyPr>
                <a:spAutoFit/>
              </a:bodyPr>
              <a:lstStyle/>
              <a:p>
                <a:pPr lvl="0" algn="just">
                  <a:lnSpc>
                    <a:spcPct val="350000"/>
                  </a:lnSpc>
                  <a:spcBef>
                    <a:spcPts val="600"/>
                  </a:spcBef>
                  <a:spcAft>
                    <a:spcPts val="600"/>
                  </a:spcAft>
                </a:pPr>
                <a:r>
                  <a:rPr lang="en-US" sz="1600" kern="100">
                    <a:ea typeface="Calibri" panose="020F0502020204030204" pitchFamily="34" charset="0"/>
                    <a:cs typeface="Times New Roman" panose="02020603050405020304" pitchFamily="18" charset="0"/>
                  </a:rPr>
                  <a:t>a) </a:t>
                </a:r>
                <a14:m>
                  <m:oMath xmlns:m="http://schemas.openxmlformats.org/officeDocument/2006/math">
                    <m:d>
                      <m:d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latin typeface="Cambria Math" panose="02040503050406030204" pitchFamily="18" charset="0"/>
                            <a:ea typeface="Calibri" panose="020F0502020204030204" pitchFamily="34" charset="0"/>
                            <a:cs typeface="Times New Roman" panose="02020603050405020304" pitchFamily="18" charset="0"/>
                          </a:rPr>
                          <m:t>−6</m:t>
                        </m:r>
                      </m:e>
                    </m:d>
                    <m:r>
                      <a:rPr lang="en-US" sz="1600" i="1" kern="100">
                        <a:latin typeface="Cambria Math" panose="02040503050406030204" pitchFamily="18" charset="0"/>
                        <a:ea typeface="Calibri" panose="020F0502020204030204" pitchFamily="34" charset="0"/>
                        <a:cs typeface="Times New Roman" panose="02020603050405020304" pitchFamily="18" charset="0"/>
                      </a:rPr>
                      <m:t>.5&lt;</m:t>
                    </m:r>
                    <m:d>
                      <m:d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latin typeface="Cambria Math" panose="02040503050406030204" pitchFamily="18" charset="0"/>
                            <a:ea typeface="Calibri" panose="020F0502020204030204" pitchFamily="34" charset="0"/>
                            <a:cs typeface="Times New Roman" panose="02020603050405020304" pitchFamily="18" charset="0"/>
                          </a:rPr>
                          <m:t>−5</m:t>
                        </m:r>
                      </m:e>
                    </m:d>
                    <m:r>
                      <a:rPr lang="en-US" sz="1600" i="1" kern="100">
                        <a:latin typeface="Cambria Math" panose="02040503050406030204" pitchFamily="18" charset="0"/>
                        <a:ea typeface="Calibri" panose="020F0502020204030204" pitchFamily="34" charset="0"/>
                        <a:cs typeface="Times New Roman" panose="02020603050405020304" pitchFamily="18" charset="0"/>
                      </a:rPr>
                      <m:t>.5</m:t>
                    </m:r>
                  </m:oMath>
                </a14:m>
                <a:endParaRPr lang="en-US" sz="1600" kern="100">
                  <a:ea typeface="Calibri" panose="020F0502020204030204" pitchFamily="34" charset="0"/>
                  <a:cs typeface="Times New Roman" panose="02020603050405020304" pitchFamily="18" charset="0"/>
                </a:endParaRPr>
              </a:p>
              <a:p>
                <a:pPr lvl="0" algn="just">
                  <a:lnSpc>
                    <a:spcPct val="350000"/>
                  </a:lnSpc>
                  <a:spcBef>
                    <a:spcPts val="600"/>
                  </a:spcBef>
                  <a:spcAft>
                    <a:spcPts val="600"/>
                  </a:spcAft>
                </a:pPr>
                <a:r>
                  <a:rPr lang="en-US" sz="1600" kern="100">
                    <a:ea typeface="Calibri" panose="020F0502020204030204" pitchFamily="34" charset="0"/>
                    <a:cs typeface="Times New Roman" panose="02020603050405020304" pitchFamily="18" charset="0"/>
                  </a:rPr>
                  <a:t>b) </a:t>
                </a:r>
                <a14:m>
                  <m:oMath xmlns:m="http://schemas.openxmlformats.org/officeDocument/2006/math">
                    <m:d>
                      <m:d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latin typeface="Cambria Math" panose="02040503050406030204" pitchFamily="18" charset="0"/>
                            <a:ea typeface="Calibri" panose="020F0502020204030204" pitchFamily="34" charset="0"/>
                            <a:cs typeface="Times New Roman" panose="02020603050405020304" pitchFamily="18" charset="0"/>
                          </a:rPr>
                          <m:t>−6</m:t>
                        </m:r>
                      </m:e>
                    </m:d>
                    <m:r>
                      <a:rPr lang="en-US" sz="1600" i="1" kern="100">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latin typeface="Cambria Math" panose="02040503050406030204" pitchFamily="18" charset="0"/>
                            <a:ea typeface="Calibri" panose="020F0502020204030204" pitchFamily="34" charset="0"/>
                            <a:cs typeface="Times New Roman" panose="02020603050405020304" pitchFamily="18" charset="0"/>
                          </a:rPr>
                          <m:t>−3</m:t>
                        </m:r>
                      </m:e>
                    </m:d>
                    <m:r>
                      <a:rPr lang="en-US" sz="1600" i="1" kern="100">
                        <a:latin typeface="Cambria Math" panose="02040503050406030204" pitchFamily="18" charset="0"/>
                        <a:ea typeface="Calibri" panose="020F0502020204030204" pitchFamily="34" charset="0"/>
                        <a:cs typeface="Times New Roman" panose="02020603050405020304" pitchFamily="18" charset="0"/>
                      </a:rPr>
                      <m:t>&lt;</m:t>
                    </m:r>
                    <m:d>
                      <m:d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latin typeface="Cambria Math" panose="02040503050406030204" pitchFamily="18" charset="0"/>
                            <a:ea typeface="Calibri" panose="020F0502020204030204" pitchFamily="34" charset="0"/>
                            <a:cs typeface="Times New Roman" panose="02020603050405020304" pitchFamily="18" charset="0"/>
                          </a:rPr>
                          <m:t>−5</m:t>
                        </m:r>
                      </m:e>
                    </m:d>
                    <m:r>
                      <a:rPr lang="en-US" sz="1600" i="1" kern="100">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latin typeface="Cambria Math" panose="02040503050406030204" pitchFamily="18" charset="0"/>
                            <a:ea typeface="Calibri" panose="020F0502020204030204" pitchFamily="34" charset="0"/>
                            <a:cs typeface="Times New Roman" panose="02020603050405020304" pitchFamily="18" charset="0"/>
                          </a:rPr>
                          <m:t>−3</m:t>
                        </m:r>
                      </m:e>
                    </m:d>
                  </m:oMath>
                </a14:m>
                <a:endParaRPr lang="en-US" sz="1600" kern="100">
                  <a:ea typeface="Calibri" panose="020F0502020204030204" pitchFamily="34" charset="0"/>
                  <a:cs typeface="Times New Roman" panose="02020603050405020304" pitchFamily="18" charset="0"/>
                </a:endParaRPr>
              </a:p>
              <a:p>
                <a:pPr lvl="0" algn="just">
                  <a:lnSpc>
                    <a:spcPct val="350000"/>
                  </a:lnSpc>
                  <a:spcBef>
                    <a:spcPts val="600"/>
                  </a:spcBef>
                  <a:spcAft>
                    <a:spcPts val="600"/>
                  </a:spcAft>
                </a:pPr>
                <a:r>
                  <a:rPr lang="en-US" sz="1600" kern="100">
                    <a:ea typeface="Calibri" panose="020F0502020204030204" pitchFamily="34" charset="0"/>
                    <a:cs typeface="Times New Roman" panose="02020603050405020304" pitchFamily="18" charset="0"/>
                  </a:rPr>
                  <a:t>c) </a:t>
                </a:r>
                <a14:m>
                  <m:oMath xmlns:m="http://schemas.openxmlformats.org/officeDocument/2006/math">
                    <m:d>
                      <m:d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latin typeface="Cambria Math" panose="02040503050406030204" pitchFamily="18" charset="0"/>
                            <a:ea typeface="Calibri" panose="020F0502020204030204" pitchFamily="34" charset="0"/>
                            <a:cs typeface="Times New Roman" panose="02020603050405020304" pitchFamily="18" charset="0"/>
                          </a:rPr>
                          <m:t>−2 003</m:t>
                        </m:r>
                      </m:e>
                    </m:d>
                    <m:r>
                      <a:rPr lang="en-US" sz="1600" i="1" kern="100">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latin typeface="Cambria Math" panose="02040503050406030204" pitchFamily="18" charset="0"/>
                            <a:ea typeface="Calibri" panose="020F0502020204030204" pitchFamily="34" charset="0"/>
                            <a:cs typeface="Times New Roman" panose="02020603050405020304" pitchFamily="18" charset="0"/>
                          </a:rPr>
                          <m:t>−2 005</m:t>
                        </m:r>
                      </m:e>
                    </m:d>
                    <m:r>
                      <a:rPr lang="en-US" sz="1600" i="1" kern="100">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600" i="1" kern="100">
                            <a:latin typeface="Cambria Math" panose="02040503050406030204" pitchFamily="18" charset="0"/>
                            <a:ea typeface="Calibri" panose="020F0502020204030204" pitchFamily="34" charset="0"/>
                            <a:cs typeface="Times New Roman" panose="02020603050405020304" pitchFamily="18" charset="0"/>
                          </a:rPr>
                          <m:t>−2 005</m:t>
                        </m:r>
                      </m:e>
                    </m:d>
                    <m:r>
                      <a:rPr lang="en-US" sz="1600" i="1" kern="100">
                        <a:latin typeface="Cambria Math" panose="02040503050406030204" pitchFamily="18" charset="0"/>
                        <a:ea typeface="Calibri" panose="020F0502020204030204" pitchFamily="34" charset="0"/>
                        <a:cs typeface="Times New Roman" panose="02020603050405020304" pitchFamily="18" charset="0"/>
                      </a:rPr>
                      <m:t>.2 004</m:t>
                    </m:r>
                  </m:oMath>
                </a14:m>
                <a:endParaRPr lang="en-US" sz="1600" kern="100">
                  <a:ea typeface="Calibri" panose="020F0502020204030204" pitchFamily="34" charset="0"/>
                  <a:cs typeface="Times New Roman" panose="02020603050405020304" pitchFamily="18" charset="0"/>
                </a:endParaRPr>
              </a:p>
              <a:p>
                <a:pPr lvl="0" algn="just">
                  <a:lnSpc>
                    <a:spcPct val="350000"/>
                  </a:lnSpc>
                  <a:spcBef>
                    <a:spcPts val="600"/>
                  </a:spcBef>
                  <a:spcAft>
                    <a:spcPts val="600"/>
                  </a:spcAft>
                </a:pPr>
                <a:r>
                  <a:rPr lang="en-US" sz="1600" kern="100">
                    <a:ea typeface="Calibri" panose="020F0502020204030204" pitchFamily="34" charset="0"/>
                    <a:cs typeface="Times New Roman" panose="02020603050405020304" pitchFamily="18" charset="0"/>
                  </a:rPr>
                  <a:t>d)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1600" i="1" kern="100">
                            <a:latin typeface="Cambria Math" panose="02040503050406030204" pitchFamily="18" charset="0"/>
                            <a:ea typeface="Calibri" panose="020F0502020204030204" pitchFamily="34" charset="0"/>
                            <a:cs typeface="Times New Roman" panose="02020603050405020304" pitchFamily="18" charset="0"/>
                          </a:rPr>
                          <m:t>𝑥</m:t>
                        </m:r>
                      </m:e>
                      <m:sup>
                        <m:r>
                          <a:rPr lang="en-US" sz="1600" i="1" kern="100">
                            <a:latin typeface="Cambria Math" panose="02040503050406030204" pitchFamily="18" charset="0"/>
                            <a:ea typeface="Calibri" panose="020F0502020204030204" pitchFamily="34" charset="0"/>
                            <a:cs typeface="Times New Roman" panose="02020603050405020304" pitchFamily="18" charset="0"/>
                          </a:rPr>
                          <m:t>2</m:t>
                        </m:r>
                      </m:sup>
                    </m:sSup>
                    <m:r>
                      <a:rPr lang="en-US" sz="1600" i="1" kern="100">
                        <a:latin typeface="Cambria Math" panose="02040503050406030204" pitchFamily="18" charset="0"/>
                        <a:ea typeface="Calibri" panose="020F0502020204030204" pitchFamily="34" charset="0"/>
                        <a:cs typeface="Times New Roman" panose="02020603050405020304" pitchFamily="18" charset="0"/>
                      </a:rPr>
                      <m:t>≤0</m:t>
                    </m:r>
                  </m:oMath>
                </a14:m>
                <a:endParaRPr lang="en-US" sz="1600" kern="100">
                  <a:ea typeface="Calibri" panose="020F0502020204030204" pitchFamily="34" charset="0"/>
                  <a:cs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458246" y="566395"/>
                <a:ext cx="4572000" cy="3832268"/>
              </a:xfrm>
              <a:prstGeom prst="rect">
                <a:avLst/>
              </a:prstGeom>
              <a:blipFill>
                <a:blip r:embed="rId7"/>
                <a:stretch>
                  <a:fillRect l="-667" b="-1113"/>
                </a:stretch>
              </a:blipFill>
            </p:spPr>
            <p:txBody>
              <a:bodyPr/>
              <a:lstStyle/>
              <a:p>
                <a:r>
                  <a:rPr lang="en-US">
                    <a:noFill/>
                  </a:rPr>
                  <a:t> </a:t>
                </a:r>
              </a:p>
            </p:txBody>
          </p:sp>
        </mc:Fallback>
      </mc:AlternateContent>
    </p:spTree>
    <p:extLst>
      <p:ext uri="{BB962C8B-B14F-4D97-AF65-F5344CB8AC3E}">
        <p14:creationId xmlns:p14="http://schemas.microsoft.com/office/powerpoint/2010/main" val="40192229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0" grpId="0"/>
      <p:bldP spid="21" grpId="0"/>
      <p:bldP spid="22"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820"/>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rot="4302114">
            <a:off x="7987432" y="291886"/>
            <a:ext cx="1683627" cy="447862"/>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540761" y="122291"/>
                <a:ext cx="3004412" cy="416011"/>
              </a:xfrm>
              <a:prstGeom prst="rect">
                <a:avLst/>
              </a:prstGeom>
            </p:spPr>
            <p:txBody>
              <a:bodyPr wrap="none">
                <a:spAutoFit/>
              </a:bodyPr>
              <a:lstStyle/>
              <a:p>
                <a:pPr>
                  <a:lnSpc>
                    <a:spcPct val="150000"/>
                  </a:lnSpc>
                  <a:spcAft>
                    <a:spcPts val="800"/>
                  </a:spcAft>
                </a:pPr>
                <a:r>
                  <a:rPr lang="en-US" sz="1600" b="1" kern="100">
                    <a:latin typeface="+mj-lt"/>
                    <a:ea typeface="Calibri" panose="020F0502020204030204" pitchFamily="34" charset="0"/>
                    <a:cs typeface="Times New Roman" panose="02020603050405020304" pitchFamily="18" charset="0"/>
                  </a:rPr>
                  <a:t>Bài 2.</a:t>
                </a:r>
                <a:r>
                  <a:rPr lang="en-US" sz="1600" kern="100">
                    <a:effectLst/>
                    <a:latin typeface="+mj-lt"/>
                    <a:ea typeface="Calibri" panose="020F0502020204030204" pitchFamily="34" charset="0"/>
                    <a:cs typeface="Times New Roman" panose="02020603050405020304" pitchFamily="18" charset="0"/>
                  </a:rPr>
                  <a:t> Cho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𝑎</m:t>
                    </m:r>
                    <m:r>
                      <a:rPr lang="en-US" sz="1600" i="1" kern="100">
                        <a:effectLst/>
                        <a:latin typeface="+mj-lt"/>
                        <a:ea typeface="Calibri" panose="020F0502020204030204" pitchFamily="34" charset="0"/>
                        <a:cs typeface="Times New Roman" panose="02020603050405020304" pitchFamily="18" charset="0"/>
                      </a:rPr>
                      <m:t>&lt;</m:t>
                    </m:r>
                    <m:r>
                      <a:rPr lang="en-US" sz="160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hãy so sánh:</a:t>
                </a:r>
              </a:p>
            </p:txBody>
          </p:sp>
        </mc:Choice>
        <mc:Fallback>
          <p:sp>
            <p:nvSpPr>
              <p:cNvPr id="6" name="Rectangle 5"/>
              <p:cNvSpPr>
                <a:spLocks noRot="1" noChangeAspect="1" noMove="1" noResize="1" noEditPoints="1" noAdjustHandles="1" noChangeArrowheads="1" noChangeShapeType="1" noTextEdit="1"/>
              </p:cNvSpPr>
              <p:nvPr/>
            </p:nvSpPr>
            <p:spPr>
              <a:xfrm>
                <a:off x="540761" y="122291"/>
                <a:ext cx="3004412" cy="416011"/>
              </a:xfrm>
              <a:prstGeom prst="rect">
                <a:avLst/>
              </a:prstGeom>
              <a:blipFill>
                <a:blip r:embed="rId4"/>
                <a:stretch>
                  <a:fillRect l="-1217" b="-19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2911815445"/>
                  </p:ext>
                </p:extLst>
              </p:nvPr>
            </p:nvGraphicFramePr>
            <p:xfrm>
              <a:off x="623207" y="706111"/>
              <a:ext cx="7269114" cy="777914"/>
            </p:xfrm>
            <a:graphic>
              <a:graphicData uri="http://schemas.openxmlformats.org/drawingml/2006/table">
                <a:tbl>
                  <a:tblPr firstRow="1" firstCol="1" bandRow="1">
                    <a:tableStyleId>{042C26FE-477B-404D-BC2B-86E5C7660ABC}</a:tableStyleId>
                  </a:tblPr>
                  <a:tblGrid>
                    <a:gridCol w="2422764">
                      <a:extLst>
                        <a:ext uri="{9D8B030D-6E8A-4147-A177-3AD203B41FA5}">
                          <a16:colId xmlns:a16="http://schemas.microsoft.com/office/drawing/2014/main" val="954401262"/>
                        </a:ext>
                      </a:extLst>
                    </a:gridCol>
                    <a:gridCol w="2422764">
                      <a:extLst>
                        <a:ext uri="{9D8B030D-6E8A-4147-A177-3AD203B41FA5}">
                          <a16:colId xmlns:a16="http://schemas.microsoft.com/office/drawing/2014/main" val="3750458888"/>
                        </a:ext>
                      </a:extLst>
                    </a:gridCol>
                    <a:gridCol w="2423586">
                      <a:extLst>
                        <a:ext uri="{9D8B030D-6E8A-4147-A177-3AD203B41FA5}">
                          <a16:colId xmlns:a16="http://schemas.microsoft.com/office/drawing/2014/main" val="2628805968"/>
                        </a:ext>
                      </a:extLst>
                    </a:gridCol>
                  </a:tblGrid>
                  <a:tr h="388957">
                    <a:tc>
                      <a:txBody>
                        <a:bodyPr/>
                        <a:lstStyle/>
                        <a:p>
                          <a:pPr algn="just">
                            <a:lnSpc>
                              <a:spcPct val="150000"/>
                            </a:lnSpc>
                            <a:spcAft>
                              <a:spcPts val="0"/>
                            </a:spcAft>
                          </a:pPr>
                          <a:r>
                            <a:rPr lang="en-US" sz="1600" kern="100">
                              <a:effectLst/>
                            </a:rPr>
                            <a:t>a) </a:t>
                          </a:r>
                          <a14:m>
                            <m:oMath xmlns:m="http://schemas.openxmlformats.org/officeDocument/2006/math">
                              <m:r>
                                <a:rPr lang="en-US" sz="1600" kern="100">
                                  <a:effectLst/>
                                </a:rPr>
                                <m:t>2</m:t>
                              </m:r>
                              <m:r>
                                <a:rPr lang="en-US" sz="1600" kern="100">
                                  <a:effectLst/>
                                </a:rPr>
                                <m:t>𝑎</m:t>
                              </m:r>
                            </m:oMath>
                          </a14:m>
                          <a:r>
                            <a:rPr lang="en-US" sz="1600" kern="100">
                              <a:effectLst/>
                            </a:rPr>
                            <a:t> và </a:t>
                          </a:r>
                          <a14:m>
                            <m:oMath xmlns:m="http://schemas.openxmlformats.org/officeDocument/2006/math">
                              <m:r>
                                <a:rPr lang="en-US" sz="1600" kern="100">
                                  <a:effectLst/>
                                </a:rPr>
                                <m:t>2</m:t>
                              </m:r>
                              <m:r>
                                <a:rPr lang="en-US" sz="1600" kern="100">
                                  <a:effectLst/>
                                </a:rPr>
                                <m:t>𝑏</m:t>
                              </m:r>
                            </m:oMath>
                          </a14:m>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en-US" sz="1600" kern="100">
                              <a:effectLst/>
                            </a:rPr>
                            <a:t>b) </a:t>
                          </a:r>
                          <a14:m>
                            <m:oMath xmlns:m="http://schemas.openxmlformats.org/officeDocument/2006/math">
                              <m:r>
                                <a:rPr lang="en-US" sz="1600" kern="100">
                                  <a:effectLst/>
                                </a:rPr>
                                <m:t>2</m:t>
                              </m:r>
                              <m:r>
                                <a:rPr lang="en-US" sz="1600" kern="100">
                                  <a:effectLst/>
                                </a:rPr>
                                <m:t>𝑎</m:t>
                              </m:r>
                            </m:oMath>
                          </a14:m>
                          <a:r>
                            <a:rPr lang="en-US" sz="1600" kern="100">
                              <a:effectLst/>
                            </a:rPr>
                            <a:t> và </a:t>
                          </a:r>
                          <a14:m>
                            <m:oMath xmlns:m="http://schemas.openxmlformats.org/officeDocument/2006/math">
                              <m:r>
                                <a:rPr lang="en-US" sz="1600" kern="100">
                                  <a:effectLst/>
                                </a:rPr>
                                <m:t>𝑎</m:t>
                              </m:r>
                              <m:r>
                                <a:rPr lang="en-US" sz="1600" kern="100">
                                  <a:effectLst/>
                                </a:rPr>
                                <m:t>+</m:t>
                              </m:r>
                              <m:r>
                                <a:rPr lang="en-US" sz="1600" kern="100">
                                  <a:effectLst/>
                                </a:rPr>
                                <m:t>𝑏</m:t>
                              </m:r>
                            </m:oMath>
                          </a14:m>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en-US" sz="1600" kern="100">
                              <a:effectLst/>
                            </a:rPr>
                            <a:t>c) </a:t>
                          </a:r>
                          <a14:m>
                            <m:oMath xmlns:m="http://schemas.openxmlformats.org/officeDocument/2006/math">
                              <m:r>
                                <a:rPr lang="en-US" sz="1600" kern="100">
                                  <a:effectLst/>
                                </a:rPr>
                                <m:t>−</m:t>
                              </m:r>
                              <m:r>
                                <a:rPr lang="en-US" sz="1600" kern="100">
                                  <a:effectLst/>
                                </a:rPr>
                                <m:t>𝑎</m:t>
                              </m:r>
                            </m:oMath>
                          </a14:m>
                          <a:r>
                            <a:rPr lang="en-US" sz="1600" kern="100">
                              <a:effectLst/>
                            </a:rPr>
                            <a:t> và </a:t>
                          </a:r>
                          <a14:m>
                            <m:oMath xmlns:m="http://schemas.openxmlformats.org/officeDocument/2006/math">
                              <m:r>
                                <a:rPr lang="en-US" sz="1600" kern="100">
                                  <a:effectLst/>
                                </a:rPr>
                                <m:t>–</m:t>
                              </m:r>
                              <m:r>
                                <a:rPr lang="en-US" sz="1600" kern="100">
                                  <a:effectLst/>
                                </a:rPr>
                                <m:t>𝑏</m:t>
                              </m:r>
                            </m:oMath>
                          </a14:m>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545233"/>
                      </a:ext>
                    </a:extLst>
                  </a:tr>
                  <a:tr h="388957">
                    <a:tc>
                      <a:txBody>
                        <a:bodyPr/>
                        <a:lstStyle/>
                        <a:p>
                          <a:pPr algn="just">
                            <a:lnSpc>
                              <a:spcPct val="150000"/>
                            </a:lnSpc>
                            <a:spcAft>
                              <a:spcPts val="0"/>
                            </a:spcAft>
                          </a:pPr>
                          <a:r>
                            <a:rPr lang="en-US" sz="1600" kern="100">
                              <a:effectLst/>
                            </a:rPr>
                            <a:t>d) </a:t>
                          </a:r>
                          <a14:m>
                            <m:oMath xmlns:m="http://schemas.openxmlformats.org/officeDocument/2006/math">
                              <m:r>
                                <a:rPr lang="en-US" sz="1600" kern="100">
                                  <a:effectLst/>
                                </a:rPr>
                                <m:t>2</m:t>
                              </m:r>
                              <m:r>
                                <a:rPr lang="en-US" sz="1600" kern="100">
                                  <a:effectLst/>
                                </a:rPr>
                                <m:t>𝑎</m:t>
                              </m:r>
                              <m:r>
                                <a:rPr lang="en-US" sz="1600" kern="100">
                                  <a:effectLst/>
                                </a:rPr>
                                <m:t>+1</m:t>
                              </m:r>
                            </m:oMath>
                          </a14:m>
                          <a:r>
                            <a:rPr lang="en-US" sz="1600" kern="100">
                              <a:effectLst/>
                            </a:rPr>
                            <a:t> và </a:t>
                          </a:r>
                          <a14:m>
                            <m:oMath xmlns:m="http://schemas.openxmlformats.org/officeDocument/2006/math">
                              <m:r>
                                <a:rPr lang="en-US" sz="1600" kern="100">
                                  <a:effectLst/>
                                </a:rPr>
                                <m:t>2</m:t>
                              </m:r>
                              <m:r>
                                <a:rPr lang="en-US" sz="1600" kern="100">
                                  <a:effectLst/>
                                </a:rPr>
                                <m:t>𝑏</m:t>
                              </m:r>
                              <m:r>
                                <a:rPr lang="en-US" sz="1600" kern="100">
                                  <a:effectLst/>
                                </a:rPr>
                                <m:t>+1</m:t>
                              </m:r>
                            </m:oMath>
                          </a14:m>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just">
                            <a:lnSpc>
                              <a:spcPct val="150000"/>
                            </a:lnSpc>
                            <a:spcAft>
                              <a:spcPts val="0"/>
                            </a:spcAft>
                          </a:pPr>
                          <a:r>
                            <a:rPr lang="en-US" sz="1600" kern="100">
                              <a:effectLst/>
                            </a:rPr>
                            <a:t>e) </a:t>
                          </a:r>
                          <a14:m>
                            <m:oMath xmlns:m="http://schemas.openxmlformats.org/officeDocument/2006/math">
                              <m:r>
                                <a:rPr lang="en-US" sz="1600" kern="100">
                                  <a:effectLst/>
                                </a:rPr>
                                <m:t>2</m:t>
                              </m:r>
                              <m:r>
                                <a:rPr lang="en-US" sz="1600" kern="100">
                                  <a:effectLst/>
                                </a:rPr>
                                <m:t>𝑎</m:t>
                              </m:r>
                              <m:r>
                                <a:rPr lang="en-US" sz="1600" kern="100">
                                  <a:effectLst/>
                                </a:rPr>
                                <m:t>+1</m:t>
                              </m:r>
                            </m:oMath>
                          </a14:m>
                          <a:r>
                            <a:rPr lang="en-US" sz="1600" kern="100">
                              <a:effectLst/>
                            </a:rPr>
                            <a:t> và </a:t>
                          </a:r>
                          <a14:m>
                            <m:oMath xmlns:m="http://schemas.openxmlformats.org/officeDocument/2006/math">
                              <m:r>
                                <a:rPr lang="en-US" sz="1600" kern="100">
                                  <a:effectLst/>
                                </a:rPr>
                                <m:t>2</m:t>
                              </m:r>
                              <m:r>
                                <a:rPr lang="en-US" sz="1600" kern="100">
                                  <a:effectLst/>
                                </a:rPr>
                                <m:t>𝑏</m:t>
                              </m:r>
                              <m:r>
                                <a:rPr lang="en-US" sz="1600" kern="100">
                                  <a:effectLst/>
                                </a:rPr>
                                <m:t>+3</m:t>
                              </m:r>
                            </m:oMath>
                          </a14:m>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just">
                            <a:lnSpc>
                              <a:spcPct val="150000"/>
                            </a:lnSpc>
                            <a:spcAft>
                              <a:spcPts val="0"/>
                            </a:spcAft>
                          </a:pPr>
                          <a:r>
                            <a:rPr lang="en-US" sz="1600" kern="100">
                              <a:effectLst/>
                            </a:rPr>
                            <a:t>f) </a:t>
                          </a:r>
                          <a14:m>
                            <m:oMath xmlns:m="http://schemas.openxmlformats.org/officeDocument/2006/math">
                              <m:r>
                                <a:rPr lang="en-US" sz="1600" kern="100">
                                  <a:effectLst/>
                                </a:rPr>
                                <m:t>2</m:t>
                              </m:r>
                              <m:r>
                                <a:rPr lang="en-US" sz="1600" kern="100">
                                  <a:effectLst/>
                                </a:rPr>
                                <m:t>𝑎</m:t>
                              </m:r>
                              <m:r>
                                <a:rPr lang="en-US" sz="1600" kern="100">
                                  <a:effectLst/>
                                </a:rPr>
                                <m:t>−3</m:t>
                              </m:r>
                            </m:oMath>
                          </a14:m>
                          <a:r>
                            <a:rPr lang="en-US" sz="1600" kern="100">
                              <a:effectLst/>
                            </a:rPr>
                            <a:t> và </a:t>
                          </a:r>
                          <a14:m>
                            <m:oMath xmlns:m="http://schemas.openxmlformats.org/officeDocument/2006/math">
                              <m:r>
                                <a:rPr lang="en-US" sz="1600" kern="100">
                                  <a:effectLst/>
                                </a:rPr>
                                <m:t>2</m:t>
                              </m:r>
                              <m:r>
                                <a:rPr lang="en-US" sz="1600" kern="100">
                                  <a:effectLst/>
                                </a:rPr>
                                <m:t>𝑏</m:t>
                              </m:r>
                              <m:r>
                                <a:rPr lang="en-US" sz="1600" kern="100">
                                  <a:effectLst/>
                                </a:rPr>
                                <m:t>+6</m:t>
                              </m:r>
                            </m:oMath>
                          </a14:m>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80249725"/>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2911815445"/>
                  </p:ext>
                </p:extLst>
              </p:nvPr>
            </p:nvGraphicFramePr>
            <p:xfrm>
              <a:off x="623207" y="706111"/>
              <a:ext cx="7269114" cy="777914"/>
            </p:xfrm>
            <a:graphic>
              <a:graphicData uri="http://schemas.openxmlformats.org/drawingml/2006/table">
                <a:tbl>
                  <a:tblPr firstRow="1" firstCol="1" bandRow="1">
                    <a:tableStyleId>{042C26FE-477B-404D-BC2B-86E5C7660ABC}</a:tableStyleId>
                  </a:tblPr>
                  <a:tblGrid>
                    <a:gridCol w="2422764">
                      <a:extLst>
                        <a:ext uri="{9D8B030D-6E8A-4147-A177-3AD203B41FA5}">
                          <a16:colId xmlns:a16="http://schemas.microsoft.com/office/drawing/2014/main" val="954401262"/>
                        </a:ext>
                      </a:extLst>
                    </a:gridCol>
                    <a:gridCol w="2422764">
                      <a:extLst>
                        <a:ext uri="{9D8B030D-6E8A-4147-A177-3AD203B41FA5}">
                          <a16:colId xmlns:a16="http://schemas.microsoft.com/office/drawing/2014/main" val="3750458888"/>
                        </a:ext>
                      </a:extLst>
                    </a:gridCol>
                    <a:gridCol w="2423586">
                      <a:extLst>
                        <a:ext uri="{9D8B030D-6E8A-4147-A177-3AD203B41FA5}">
                          <a16:colId xmlns:a16="http://schemas.microsoft.com/office/drawing/2014/main" val="2628805968"/>
                        </a:ext>
                      </a:extLst>
                    </a:gridCol>
                  </a:tblGrid>
                  <a:tr h="388957">
                    <a:tc>
                      <a:txBody>
                        <a:bodyPr/>
                        <a:lstStyle/>
                        <a:p>
                          <a:endParaRPr lang="en-US"/>
                        </a:p>
                      </a:txBody>
                      <a:tcPr marL="68580" marR="68580" marT="0" marB="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r="-200000" b="-112308"/>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00252" r="-100504" b="-112308"/>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99749" r="-251" b="-112308"/>
                          </a:stretch>
                        </a:blipFill>
                      </a:tcPr>
                    </a:tc>
                    <a:extLst>
                      <a:ext uri="{0D108BD9-81ED-4DB2-BD59-A6C34878D82A}">
                        <a16:rowId xmlns:a16="http://schemas.microsoft.com/office/drawing/2014/main" val="725545233"/>
                      </a:ext>
                    </a:extLst>
                  </a:tr>
                  <a:tr h="388957">
                    <a:tc>
                      <a:txBody>
                        <a:bodyPr/>
                        <a:lstStyle/>
                        <a:p>
                          <a:endParaRPr lang="en-US"/>
                        </a:p>
                      </a:txBody>
                      <a:tcPr marL="68580" marR="68580" marT="0" marB="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5"/>
                          <a:stretch>
                            <a:fillRect t="-101563" r="-200000" b="-14063"/>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5"/>
                          <a:stretch>
                            <a:fillRect l="-100252" t="-101563" r="-100504" b="-14063"/>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5"/>
                          <a:stretch>
                            <a:fillRect l="-199749" t="-101563" r="-251" b="-14063"/>
                          </a:stretch>
                        </a:blipFill>
                      </a:tcPr>
                    </a:tc>
                    <a:extLst>
                      <a:ext uri="{0D108BD9-81ED-4DB2-BD59-A6C34878D82A}">
                        <a16:rowId xmlns:a16="http://schemas.microsoft.com/office/drawing/2014/main" val="1080249725"/>
                      </a:ext>
                    </a:extLst>
                  </a:tr>
                </a:tbl>
              </a:graphicData>
            </a:graphic>
          </p:graphicFrame>
        </mc:Fallback>
      </mc:AlternateContent>
      <p:sp>
        <p:nvSpPr>
          <p:cNvPr id="17" name="TextBox 16"/>
          <p:cNvSpPr txBox="1"/>
          <p:nvPr/>
        </p:nvSpPr>
        <p:spPr>
          <a:xfrm>
            <a:off x="4246982" y="1759953"/>
            <a:ext cx="6961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9" name="Rectangle 8"/>
              <p:cNvSpPr/>
              <p:nvPr/>
            </p:nvSpPr>
            <p:spPr>
              <a:xfrm>
                <a:off x="623208" y="2374435"/>
                <a:ext cx="7943672" cy="2564805"/>
              </a:xfrm>
              <a:prstGeom prst="rect">
                <a:avLst/>
              </a:prstGeom>
            </p:spPr>
            <p:txBody>
              <a:bodyPr wrap="square">
                <a:spAutoFit/>
              </a:bodyPr>
              <a:lstStyle/>
              <a:p>
                <a:pPr algn="just">
                  <a:lnSpc>
                    <a:spcPct val="150000"/>
                  </a:lnSpc>
                  <a:spcBef>
                    <a:spcPts val="200"/>
                  </a:spcBef>
                  <a:spcAft>
                    <a:spcPts val="200"/>
                  </a:spcAft>
                </a:pPr>
                <a:r>
                  <a:rPr lang="en-US" sz="1600" kern="100" smtClean="0">
                    <a:latin typeface="+mj-lt"/>
                    <a:ea typeface="Calibri" panose="020F0502020204030204" pitchFamily="34" charset="0"/>
                    <a:cs typeface="Times New Roman" panose="02020603050405020304" pitchFamily="18" charset="0"/>
                  </a:rPr>
                  <a:t>a)</a:t>
                </a:r>
                <a:r>
                  <a:rPr lang="en-US" sz="1600" kern="100">
                    <a:effectLst/>
                    <a:latin typeface="+mj-lt"/>
                    <a:ea typeface="Calibri" panose="020F0502020204030204" pitchFamily="34" charset="0"/>
                    <a:cs typeface="Times New Roman" panose="02020603050405020304" pitchFamily="18" charset="0"/>
                  </a:rPr>
                  <a:t> Nhân hai vế của bất đẳng thức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với </a:t>
                </a:r>
                <a14:m>
                  <m:oMath xmlns:m="http://schemas.openxmlformats.org/officeDocument/2006/math">
                    <m:r>
                      <a:rPr lang="en-US" sz="1600" i="1" kern="100" smtClean="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1600" kern="100">
                    <a:effectLst/>
                    <a:latin typeface="+mj-lt"/>
                    <a:ea typeface="Calibri" panose="020F0502020204030204" pitchFamily="34" charset="0"/>
                    <a:cs typeface="Times New Roman" panose="02020603050405020304" pitchFamily="18" charset="0"/>
                  </a:rPr>
                  <a:t>, ta được:</a:t>
                </a:r>
                <a:r>
                  <a:rPr lang="en-US" sz="1600" kern="100" smtClean="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2</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&lt;2</m:t>
                    </m:r>
                    <m:r>
                      <a:rPr lang="en-US" sz="1600" b="0" i="1" kern="100">
                        <a:effectLst/>
                        <a:latin typeface="+mj-lt"/>
                        <a:ea typeface="Calibri" panose="020F0502020204030204" pitchFamily="34" charset="0"/>
                        <a:cs typeface="Times New Roman" panose="02020603050405020304" pitchFamily="18" charset="0"/>
                      </a:rPr>
                      <m:t>𝑏</m:t>
                    </m:r>
                  </m:oMath>
                </a14:m>
                <a:endParaRPr lang="en-US" sz="1600" kern="100">
                  <a:effectLst/>
                  <a:latin typeface="+mj-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600" kern="100">
                    <a:effectLst/>
                    <a:latin typeface="+mj-lt"/>
                    <a:ea typeface="Calibri" panose="020F0502020204030204" pitchFamily="34" charset="0"/>
                    <a:cs typeface="Times New Roman" panose="02020603050405020304" pitchFamily="18" charset="0"/>
                  </a:rPr>
                  <a:t>Vậy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2</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&lt;2</m:t>
                    </m:r>
                    <m:r>
                      <a:rPr lang="en-US" sz="1600" b="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a:t>
                </a:r>
              </a:p>
              <a:p>
                <a:pPr>
                  <a:lnSpc>
                    <a:spcPct val="150000"/>
                  </a:lnSpc>
                  <a:spcBef>
                    <a:spcPts val="200"/>
                  </a:spcBef>
                  <a:spcAft>
                    <a:spcPts val="200"/>
                  </a:spcAft>
                </a:pPr>
                <a:r>
                  <a:rPr lang="en-US" sz="1600" kern="100">
                    <a:effectLst/>
                    <a:latin typeface="+mj-lt"/>
                    <a:ea typeface="Calibri" panose="020F0502020204030204" pitchFamily="34" charset="0"/>
                    <a:cs typeface="Times New Roman" panose="02020603050405020304" pitchFamily="18" charset="0"/>
                  </a:rPr>
                  <a:t>b) Cộng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 vào hai vế của bất đẳng thức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ta được:</a:t>
                </a:r>
                <a:r>
                  <a:rPr lang="en-US" sz="1600" kern="100" smtClean="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m:t>
                    </m:r>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 hay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2</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𝑏</m:t>
                    </m:r>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en-US" sz="1600" kern="100">
                    <a:effectLst/>
                    <a:latin typeface="+mj-lt"/>
                    <a:ea typeface="Calibri" panose="020F0502020204030204" pitchFamily="34" charset="0"/>
                    <a:cs typeface="Times New Roman" panose="02020603050405020304" pitchFamily="18" charset="0"/>
                  </a:rPr>
                  <a:t>Vậy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2</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a:t>
                </a:r>
              </a:p>
              <a:p>
                <a:pPr algn="just">
                  <a:lnSpc>
                    <a:spcPct val="150000"/>
                  </a:lnSpc>
                  <a:spcBef>
                    <a:spcPts val="200"/>
                  </a:spcBef>
                  <a:spcAft>
                    <a:spcPts val="200"/>
                  </a:spcAft>
                </a:pPr>
                <a:r>
                  <a:rPr lang="en-US" sz="1600" kern="100">
                    <a:effectLst/>
                    <a:latin typeface="+mj-lt"/>
                    <a:ea typeface="Calibri" panose="020F0502020204030204" pitchFamily="34" charset="0"/>
                    <a:cs typeface="Times New Roman" panose="02020603050405020304" pitchFamily="18" charset="0"/>
                  </a:rPr>
                  <a:t>c) Nhân hai vế của bất đẳng thức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với </a:t>
                </a:r>
                <a14:m>
                  <m:oMath xmlns:m="http://schemas.openxmlformats.org/officeDocument/2006/math">
                    <m:r>
                      <a:rPr lang="en-US" sz="1600" b="0" i="0" kern="1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600" i="1" kern="10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600" kern="100">
                    <a:effectLst/>
                    <a:latin typeface="+mj-lt"/>
                    <a:ea typeface="Calibri" panose="020F0502020204030204" pitchFamily="34" charset="0"/>
                    <a:cs typeface="Times New Roman" panose="02020603050405020304" pitchFamily="18" charset="0"/>
                  </a:rPr>
                  <a:t>, ta được:</a:t>
                </a:r>
                <a:r>
                  <a:rPr lang="en-US" sz="1600" kern="100" smtClean="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𝑏</m:t>
                    </m:r>
                  </m:oMath>
                </a14:m>
                <a:endParaRPr lang="en-US" sz="1600" kern="100">
                  <a:effectLst/>
                  <a:latin typeface="+mj-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600" kern="100">
                    <a:effectLst/>
                    <a:latin typeface="+mj-lt"/>
                    <a:ea typeface="Calibri" panose="020F0502020204030204" pitchFamily="34" charset="0"/>
                    <a:cs typeface="Times New Roman" panose="02020603050405020304" pitchFamily="18" charset="0"/>
                  </a:rPr>
                  <a:t>Vậy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smtClean="0">
                    <a:effectLst/>
                    <a:latin typeface="+mj-lt"/>
                    <a:ea typeface="Calibri" panose="020F0502020204030204" pitchFamily="34" charset="0"/>
                    <a:cs typeface="Times New Roman" panose="02020603050405020304" pitchFamily="18" charset="0"/>
                  </a:rPr>
                  <a:t>.</a:t>
                </a:r>
              </a:p>
            </p:txBody>
          </p:sp>
        </mc:Choice>
        <mc:Fallback>
          <p:sp>
            <p:nvSpPr>
              <p:cNvPr id="9" name="Rectangle 8"/>
              <p:cNvSpPr>
                <a:spLocks noRot="1" noChangeAspect="1" noMove="1" noResize="1" noEditPoints="1" noAdjustHandles="1" noChangeArrowheads="1" noChangeShapeType="1" noTextEdit="1"/>
              </p:cNvSpPr>
              <p:nvPr/>
            </p:nvSpPr>
            <p:spPr>
              <a:xfrm>
                <a:off x="623208" y="2374435"/>
                <a:ext cx="7943672" cy="2564805"/>
              </a:xfrm>
              <a:prstGeom prst="rect">
                <a:avLst/>
              </a:prstGeom>
              <a:blipFill>
                <a:blip r:embed="rId6"/>
                <a:stretch>
                  <a:fillRect l="-384" b="-714"/>
                </a:stretch>
              </a:blipFill>
            </p:spPr>
            <p:txBody>
              <a:bodyPr/>
              <a:lstStyle/>
              <a:p>
                <a:r>
                  <a:rPr lang="en-US">
                    <a:noFill/>
                  </a:rPr>
                  <a:t> </a:t>
                </a:r>
              </a:p>
            </p:txBody>
          </p:sp>
        </mc:Fallback>
      </mc:AlternateContent>
      <p:pic>
        <p:nvPicPr>
          <p:cNvPr id="19" name="Picture 18"/>
          <p:cNvPicPr>
            <a:picLocks noChangeAspect="1"/>
          </p:cNvPicPr>
          <p:nvPr/>
        </p:nvPicPr>
        <p:blipFill>
          <a:blip r:embed="rId7"/>
          <a:stretch>
            <a:fillRect/>
          </a:stretch>
        </p:blipFill>
        <p:spPr>
          <a:xfrm flipH="1">
            <a:off x="8579289" y="4392118"/>
            <a:ext cx="726861" cy="751382"/>
          </a:xfrm>
          <a:prstGeom prst="rect">
            <a:avLst/>
          </a:prstGeom>
        </p:spPr>
      </p:pic>
    </p:spTree>
    <p:extLst>
      <p:ext uri="{BB962C8B-B14F-4D97-AF65-F5344CB8AC3E}">
        <p14:creationId xmlns:p14="http://schemas.microsoft.com/office/powerpoint/2010/main" val="109961195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32" dur="500"/>
                                        <p:tgtEl>
                                          <p:spTgt spid="9">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 calcmode="lin" valueType="num">
                                      <p:cBhvr additive="base">
                                        <p:cTn id="40"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4" end="4"/>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 calcmode="lin" valueType="num">
                                      <p:cBhvr additive="base">
                                        <p:cTn id="4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820"/>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flipH="1">
            <a:off x="8579289" y="4392118"/>
            <a:ext cx="726861" cy="751382"/>
          </a:xfrm>
          <a:prstGeom prst="rect">
            <a:avLst/>
          </a:prstGeom>
        </p:spPr>
      </p:pic>
      <p:pic>
        <p:nvPicPr>
          <p:cNvPr id="16" name="Picture 15"/>
          <p:cNvPicPr>
            <a:picLocks noChangeAspect="1"/>
          </p:cNvPicPr>
          <p:nvPr/>
        </p:nvPicPr>
        <p:blipFill>
          <a:blip r:embed="rId4"/>
          <a:stretch>
            <a:fillRect/>
          </a:stretch>
        </p:blipFill>
        <p:spPr>
          <a:xfrm rot="4302114">
            <a:off x="7987432" y="291886"/>
            <a:ext cx="1683627" cy="447862"/>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623207" y="629870"/>
                <a:ext cx="8124669" cy="4411464"/>
              </a:xfrm>
              <a:prstGeom prst="rect">
                <a:avLst/>
              </a:prstGeom>
            </p:spPr>
            <p:txBody>
              <a:bodyPr wrap="square">
                <a:spAutoFit/>
              </a:bodyPr>
              <a:lstStyle/>
              <a:p>
                <a:pPr marL="0" marR="0" lvl="0" indent="0" algn="l"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d</a:t>
                </a:r>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Nhân hai vế của bất đẳng thức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với </a:t>
                </a:r>
                <a14:m>
                  <m:oMath xmlns:m="http://schemas.openxmlformats.org/officeDocument/2006/math">
                    <m:r>
                      <a:rPr kumimoji="0" lang="en-US" sz="16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ta được:</a:t>
                </a:r>
                <a:r>
                  <a:rPr kumimoji="0" lang="en-US" sz="1600" b="0" i="0" u="none" strike="noStrike" kern="1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oMath>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lvl="0">
                  <a:lnSpc>
                    <a:spcPct val="150000"/>
                  </a:lnSpc>
                  <a:spcBef>
                    <a:spcPts val="100"/>
                  </a:spcBef>
                  <a:spcAft>
                    <a:spcPts val="100"/>
                  </a:spcAft>
                </a:pPr>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Cộng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1</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vào hai vế của bất đẳng thức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ta được:</a:t>
                </a:r>
                <a:r>
                  <a:rPr kumimoji="0" lang="en-US" sz="1600" b="0" i="0" u="none" strike="noStrike" kern="100" cap="none" spc="0" normalizeH="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+1&lt;2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m:t>
                    </m:r>
                  </m:oMath>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+1&lt;2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p>
              <a:p>
                <a:pPr lvl="0">
                  <a:lnSpc>
                    <a:spcPct val="150000"/>
                  </a:lnSpc>
                  <a:spcBef>
                    <a:spcPts val="100"/>
                  </a:spcBef>
                  <a:spcAft>
                    <a:spcPts val="100"/>
                  </a:spcAft>
                </a:pPr>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e) Nhân hai vế của bất đẳng thức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với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2</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ta được:</a:t>
                </a:r>
                <a:r>
                  <a:rPr kumimoji="0" lang="en-US" sz="1600" b="0" i="0" u="none" strike="noStrike" kern="100" cap="none" spc="0" normalizeH="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oMath>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Cộng </a:t>
                </a:r>
                <a14:m>
                  <m:oMath xmlns:m="http://schemas.openxmlformats.org/officeDocument/2006/math">
                    <m:r>
                      <a:rPr kumimoji="0" lang="en-US" sz="16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vào hai vế của bất đẳng thức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ta được:</a:t>
                </a:r>
                <a:r>
                  <a:rPr kumimoji="0" lang="en-US" sz="1600" b="0" i="0" u="none" strike="noStrike" kern="100" cap="none" spc="0" normalizeH="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+1&lt;2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      (1)</m:t>
                    </m:r>
                  </m:oMath>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Cộng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vào hai vế của bất đẳng thức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1&lt;3</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ta được:</a:t>
                </a:r>
                <a:r>
                  <a:rPr kumimoji="0" lang="en-US" sz="1600" b="0" i="0" u="none" strike="noStrike" kern="100" cap="none" spc="0" normalizeH="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&lt;3+2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     (2)</m:t>
                    </m:r>
                  </m:oMath>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Từ </a:t>
                </a:r>
                <a14:m>
                  <m:oMath xmlns:m="http://schemas.openxmlformats.org/officeDocument/2006/math">
                    <m:r>
                      <a:rPr kumimoji="0" lang="en-US" sz="16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en-US" sz="16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 </m:t>
                    </m:r>
                  </m:oMath>
                </a14:m>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ta có: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+1&lt;2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+3</m:t>
                    </m:r>
                    <m:r>
                      <a:rPr kumimoji="0" lang="en-US" sz="1600" b="0" i="0"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1600" b="0" i="0" u="none" strike="noStrike" kern="1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a:t>
                </a:r>
                <a14:m>
                  <m:oMath xmlns:m="http://schemas.openxmlformats.org/officeDocument/2006/math">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+1&lt;2</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+3</m:t>
                    </m:r>
                  </m:oMath>
                </a14:m>
                <a:r>
                  <a:rPr kumimoji="0" lang="en-US" sz="1600" b="0" i="0" u="none" strike="noStrike" kern="1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p>
              <a:p>
                <a:pPr lvl="0">
                  <a:lnSpc>
                    <a:spcPct val="150000"/>
                  </a:lnSpc>
                  <a:spcBef>
                    <a:spcPts val="100"/>
                  </a:spcBef>
                  <a:spcAft>
                    <a:spcPts val="100"/>
                  </a:spcAft>
                  <a:defRPr/>
                </a:pPr>
                <a:r>
                  <a:rPr lang="en-US" sz="1600" kern="100">
                    <a:ea typeface="Calibri" panose="020F0502020204030204" pitchFamily="34" charset="0"/>
                    <a:cs typeface="Times New Roman" panose="02020603050405020304" pitchFamily="18" charset="0"/>
                  </a:rPr>
                  <a:t>f</a:t>
                </a:r>
                <a:r>
                  <a:rPr lang="en-US" sz="1600" kern="100">
                    <a:ea typeface="Calibri" panose="020F0502020204030204" pitchFamily="34" charset="0"/>
                    <a:cs typeface="Times New Roman" panose="02020603050405020304" pitchFamily="18" charset="0"/>
                  </a:rPr>
                  <a:t>) Nhân hai vế của bất đẳng thức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&lt;</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oMath>
                </a14:m>
                <a:r>
                  <a:rPr lang="en-US" sz="1600" kern="100">
                    <a:ea typeface="Calibri" panose="020F0502020204030204" pitchFamily="34" charset="0"/>
                    <a:cs typeface="Times New Roman" panose="02020603050405020304" pitchFamily="18" charset="0"/>
                  </a:rPr>
                  <a:t> với 2, ta được:</a:t>
                </a:r>
                <a:r>
                  <a:rPr lang="en-US" sz="1600" kern="100">
                    <a:ea typeface="Calibri" panose="020F0502020204030204" pitchFamily="34" charset="0"/>
                    <a:cs typeface="Times New Roman" panose="02020603050405020304" pitchFamily="18" charset="0"/>
                  </a:rPr>
                  <a:t>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2</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&lt;2</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oMath>
                </a14:m>
                <a:endParaRPr lang="en-US" sz="1600" kern="100">
                  <a:ea typeface="Calibri" panose="020F0502020204030204" pitchFamily="34" charset="0"/>
                  <a:cs typeface="Times New Roman" panose="02020603050405020304" pitchFamily="18" charset="0"/>
                </a:endParaRPr>
              </a:p>
              <a:p>
                <a:pPr lvl="0">
                  <a:lnSpc>
                    <a:spcPct val="150000"/>
                  </a:lnSpc>
                  <a:spcBef>
                    <a:spcPts val="100"/>
                  </a:spcBef>
                  <a:spcAft>
                    <a:spcPts val="100"/>
                  </a:spcAft>
                  <a:defRPr/>
                </a:pPr>
                <a:r>
                  <a:rPr lang="en-US" sz="1600" kern="100">
                    <a:ea typeface="Calibri" panose="020F0502020204030204" pitchFamily="34" charset="0"/>
                    <a:cs typeface="Times New Roman" panose="02020603050405020304" pitchFamily="18" charset="0"/>
                  </a:rPr>
                  <a:t>Cộng – 3 vào hai vế của bất đẳng thức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2</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&lt;2</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oMath>
                </a14:m>
                <a:r>
                  <a:rPr lang="en-US" sz="1600" kern="100">
                    <a:ea typeface="Calibri" panose="020F0502020204030204" pitchFamily="34" charset="0"/>
                    <a:cs typeface="Times New Roman" panose="02020603050405020304" pitchFamily="18" charset="0"/>
                  </a:rPr>
                  <a:t>, ta được:</a:t>
                </a:r>
                <a:r>
                  <a:rPr lang="en-US" sz="1600" kern="100" smtClean="0">
                    <a:ea typeface="Calibri" panose="020F0502020204030204" pitchFamily="34" charset="0"/>
                    <a:cs typeface="Times New Roman" panose="02020603050405020304" pitchFamily="18" charset="0"/>
                  </a:rPr>
                  <a:t>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2</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−3&lt;2</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−3      (1)</m:t>
                    </m:r>
                  </m:oMath>
                </a14:m>
                <a:endParaRPr lang="en-US" sz="1600" kern="100">
                  <a:ea typeface="Calibri" panose="020F0502020204030204" pitchFamily="34" charset="0"/>
                  <a:cs typeface="Times New Roman" panose="02020603050405020304" pitchFamily="18" charset="0"/>
                </a:endParaRPr>
              </a:p>
              <a:p>
                <a:pPr lvl="0">
                  <a:lnSpc>
                    <a:spcPct val="150000"/>
                  </a:lnSpc>
                  <a:spcBef>
                    <a:spcPts val="100"/>
                  </a:spcBef>
                  <a:spcAft>
                    <a:spcPts val="100"/>
                  </a:spcAft>
                  <a:defRPr/>
                </a:pPr>
                <a:r>
                  <a:rPr lang="en-US" sz="1600" kern="100">
                    <a:ea typeface="Calibri" panose="020F0502020204030204" pitchFamily="34" charset="0"/>
                    <a:cs typeface="Times New Roman" panose="02020603050405020304" pitchFamily="18" charset="0"/>
                  </a:rPr>
                  <a:t>Cộng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2</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oMath>
                </a14:m>
                <a:r>
                  <a:rPr lang="en-US" sz="1600" kern="100">
                    <a:ea typeface="Calibri" panose="020F0502020204030204" pitchFamily="34" charset="0"/>
                    <a:cs typeface="Times New Roman" panose="02020603050405020304" pitchFamily="18" charset="0"/>
                  </a:rPr>
                  <a:t> vào hai vế của bất đẳng thức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−3&lt;6</m:t>
                    </m:r>
                  </m:oMath>
                </a14:m>
                <a:r>
                  <a:rPr lang="en-US" sz="1600" kern="100">
                    <a:ea typeface="Calibri" panose="020F0502020204030204" pitchFamily="34" charset="0"/>
                    <a:cs typeface="Times New Roman" panose="02020603050405020304" pitchFamily="18" charset="0"/>
                  </a:rPr>
                  <a:t>, ta được:</a:t>
                </a:r>
                <a:r>
                  <a:rPr lang="en-US" sz="1600" kern="100" smtClean="0">
                    <a:ea typeface="Calibri" panose="020F0502020204030204" pitchFamily="34" charset="0"/>
                    <a:cs typeface="Times New Roman" panose="02020603050405020304" pitchFamily="18" charset="0"/>
                  </a:rPr>
                  <a:t>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−3+2</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&lt;6+2</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     (2)</m:t>
                    </m:r>
                  </m:oMath>
                </a14:m>
                <a:endParaRPr lang="en-US" sz="1600" kern="100">
                  <a:ea typeface="Calibri" panose="020F0502020204030204" pitchFamily="34" charset="0"/>
                  <a:cs typeface="Times New Roman" panose="02020603050405020304" pitchFamily="18" charset="0"/>
                </a:endParaRPr>
              </a:p>
              <a:p>
                <a:pPr lvl="0" algn="just">
                  <a:lnSpc>
                    <a:spcPct val="150000"/>
                  </a:lnSpc>
                  <a:spcBef>
                    <a:spcPts val="100"/>
                  </a:spcBef>
                  <a:spcAft>
                    <a:spcPts val="100"/>
                  </a:spcAft>
                  <a:defRPr/>
                </a:pPr>
                <a:r>
                  <a:rPr lang="en-US" sz="1600" kern="100">
                    <a:ea typeface="Calibri" panose="020F0502020204030204" pitchFamily="34" charset="0"/>
                    <a:cs typeface="Times New Roman" panose="02020603050405020304" pitchFamily="18" charset="0"/>
                  </a:rPr>
                  <a:t>Từ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(1)</m:t>
                    </m:r>
                  </m:oMath>
                </a14:m>
                <a:r>
                  <a:rPr lang="en-US" sz="1600" kern="100">
                    <a:ea typeface="Calibri" panose="020F0502020204030204" pitchFamily="34" charset="0"/>
                    <a:cs typeface="Times New Roman" panose="02020603050405020304" pitchFamily="18" charset="0"/>
                  </a:rPr>
                  <a:t> và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(2), </m:t>
                    </m:r>
                  </m:oMath>
                </a14:m>
                <a:r>
                  <a:rPr lang="en-US" sz="1600" kern="100">
                    <a:ea typeface="Calibri" panose="020F0502020204030204" pitchFamily="34" charset="0"/>
                    <a:cs typeface="Times New Roman" panose="02020603050405020304" pitchFamily="18" charset="0"/>
                  </a:rPr>
                  <a:t>ta có: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2</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−3&lt;2</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+6</m:t>
                    </m:r>
                    <m:r>
                      <a:rPr lang="en-US" sz="1600" b="0" i="0" kern="100"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1600" kern="100" smtClean="0">
                    <a:ea typeface="Calibri" panose="020F0502020204030204" pitchFamily="34" charset="0"/>
                    <a:cs typeface="Times New Roman" panose="02020603050405020304" pitchFamily="18" charset="0"/>
                  </a:rPr>
                  <a:t> </a:t>
                </a:r>
                <a:r>
                  <a:rPr lang="en-US" sz="1600" kern="100">
                    <a:ea typeface="Calibri" panose="020F0502020204030204" pitchFamily="34" charset="0"/>
                    <a:cs typeface="Times New Roman" panose="02020603050405020304" pitchFamily="18" charset="0"/>
                  </a:rPr>
                  <a:t>Vậy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2</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−3&lt;2</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+6</m:t>
                    </m:r>
                  </m:oMath>
                </a14:m>
                <a:r>
                  <a:rPr lang="en-US" sz="1600" kern="100" smtClean="0">
                    <a:ea typeface="Calibri" panose="020F0502020204030204" pitchFamily="34" charset="0"/>
                    <a:cs typeface="Times New Roman" panose="02020603050405020304" pitchFamily="18" charset="0"/>
                  </a:rPr>
                  <a:t>.</a:t>
                </a:r>
                <a:endParaRPr lang="en-US" sz="1600" kern="100">
                  <a:ea typeface="Calibri" panose="020F050202020403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623207" y="629870"/>
                <a:ext cx="8124669" cy="4411464"/>
              </a:xfrm>
              <a:prstGeom prst="rect">
                <a:avLst/>
              </a:prstGeom>
              <a:blipFill>
                <a:blip r:embed="rId5"/>
                <a:stretch>
                  <a:fillRect l="-375"/>
                </a:stretch>
              </a:blipFill>
            </p:spPr>
            <p:txBody>
              <a:bodyPr/>
              <a:lstStyle/>
              <a:p>
                <a:r>
                  <a:rPr lang="en-US">
                    <a:noFill/>
                  </a:rPr>
                  <a:t> </a:t>
                </a:r>
              </a:p>
            </p:txBody>
          </p:sp>
        </mc:Fallback>
      </mc:AlternateContent>
      <p:sp>
        <p:nvSpPr>
          <p:cNvPr id="10" name="TextBox 9"/>
          <p:cNvSpPr txBox="1"/>
          <p:nvPr/>
        </p:nvSpPr>
        <p:spPr>
          <a:xfrm>
            <a:off x="623207" y="181256"/>
            <a:ext cx="69612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700" b="1" i="1"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722712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down)">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randombar(horizontal)">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wipe(left)">
                                      <p:cBhvr>
                                        <p:cTn id="57"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870"/>
        <p:cNvGrpSpPr/>
        <p:nvPr/>
      </p:nvGrpSpPr>
      <p:grpSpPr>
        <a:xfrm>
          <a:off x="0" y="0"/>
          <a:ext cx="0" cy="0"/>
          <a:chOff x="0" y="0"/>
          <a:chExt cx="0" cy="0"/>
        </a:xfrm>
      </p:grpSpPr>
      <p:pic>
        <p:nvPicPr>
          <p:cNvPr id="12" name="Google Shape;901;p67"/>
          <p:cNvPicPr preferRelativeResize="0"/>
          <p:nvPr/>
        </p:nvPicPr>
        <p:blipFill>
          <a:blip r:embed="rId3">
            <a:alphaModFix/>
          </a:blip>
          <a:stretch>
            <a:fillRect/>
          </a:stretch>
        </p:blipFill>
        <p:spPr>
          <a:xfrm rot="1611053">
            <a:off x="8384505" y="4367408"/>
            <a:ext cx="1323940" cy="835899"/>
          </a:xfrm>
          <a:prstGeom prst="rect">
            <a:avLst/>
          </a:prstGeom>
          <a:noFill/>
          <a:ln>
            <a:noFill/>
          </a:ln>
        </p:spPr>
      </p:pic>
      <p:pic>
        <p:nvPicPr>
          <p:cNvPr id="13" name="Google Shape;1310;p71"/>
          <p:cNvPicPr preferRelativeResize="0"/>
          <p:nvPr/>
        </p:nvPicPr>
        <p:blipFill>
          <a:blip r:embed="rId4">
            <a:alphaModFix/>
          </a:blip>
          <a:stretch>
            <a:fillRect/>
          </a:stretch>
        </p:blipFill>
        <p:spPr>
          <a:xfrm>
            <a:off x="8017398" y="0"/>
            <a:ext cx="1418392" cy="1642852"/>
          </a:xfrm>
          <a:prstGeom prst="rect">
            <a:avLst/>
          </a:prstGeom>
          <a:noFill/>
          <a:ln>
            <a:noFill/>
          </a:ln>
        </p:spPr>
      </p:pic>
      <mc:AlternateContent xmlns:mc="http://schemas.openxmlformats.org/markup-compatibility/2006">
        <mc:Choice xmlns:a14="http://schemas.microsoft.com/office/drawing/2010/main" Requires="a14">
          <p:sp>
            <p:nvSpPr>
              <p:cNvPr id="2" name="Rectangle 1"/>
              <p:cNvSpPr/>
              <p:nvPr/>
            </p:nvSpPr>
            <p:spPr>
              <a:xfrm>
                <a:off x="470913" y="285332"/>
                <a:ext cx="2550891" cy="416011"/>
              </a:xfrm>
              <a:prstGeom prst="rect">
                <a:avLst/>
              </a:prstGeom>
            </p:spPr>
            <p:txBody>
              <a:bodyPr wrap="none">
                <a:spAutoFit/>
              </a:bodyPr>
              <a:lstStyle/>
              <a:p>
                <a:pPr>
                  <a:lnSpc>
                    <a:spcPct val="150000"/>
                  </a:lnSpc>
                  <a:spcAft>
                    <a:spcPts val="800"/>
                  </a:spcAft>
                </a:pPr>
                <a:r>
                  <a:rPr lang="en-US" sz="1600" b="1" kern="100">
                    <a:latin typeface="+mj-lt"/>
                    <a:ea typeface="Calibri" panose="020F0502020204030204" pitchFamily="34" charset="0"/>
                    <a:cs typeface="Times New Roman" panose="02020603050405020304" pitchFamily="18" charset="0"/>
                  </a:rPr>
                  <a:t>Bài 3.</a:t>
                </a:r>
                <a:r>
                  <a:rPr lang="en-US" sz="1600" kern="100">
                    <a:latin typeface="+mj-lt"/>
                    <a:ea typeface="Calibri" panose="020F0502020204030204" pitchFamily="34" charset="0"/>
                    <a:cs typeface="Times New Roman" panose="02020603050405020304" pitchFamily="18" charset="0"/>
                  </a:rPr>
                  <a:t> Xác định dấu của </a:t>
                </a:r>
                <a14:m>
                  <m:oMath xmlns:m="http://schemas.openxmlformats.org/officeDocument/2006/math">
                    <m:r>
                      <a:rPr lang="en-US" sz="1600" i="1" kern="100">
                        <a:latin typeface="+mj-lt"/>
                        <a:ea typeface="Calibri" panose="020F0502020204030204" pitchFamily="34" charset="0"/>
                        <a:cs typeface="Times New Roman" panose="02020603050405020304" pitchFamily="18" charset="0"/>
                      </a:rPr>
                      <m:t>𝑎</m:t>
                    </m:r>
                  </m:oMath>
                </a14:m>
                <a:endParaRPr lang="en-US" sz="1600" kern="100">
                  <a:effectLst/>
                  <a:latin typeface="+mj-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470913" y="285332"/>
                <a:ext cx="2550891" cy="416011"/>
              </a:xfrm>
              <a:prstGeom prst="rect">
                <a:avLst/>
              </a:prstGeom>
              <a:blipFill>
                <a:blip r:embed="rId5"/>
                <a:stretch>
                  <a:fillRect l="-1193" b="-19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4" name="Table 13"/>
              <p:cNvGraphicFramePr>
                <a:graphicFrameLocks noGrp="1"/>
              </p:cNvGraphicFramePr>
              <p:nvPr>
                <p:extLst>
                  <p:ext uri="{D42A27DB-BD31-4B8C-83A1-F6EECF244321}">
                    <p14:modId xmlns:p14="http://schemas.microsoft.com/office/powerpoint/2010/main" val="2487580896"/>
                  </p:ext>
                </p:extLst>
              </p:nvPr>
            </p:nvGraphicFramePr>
            <p:xfrm>
              <a:off x="538369" y="903872"/>
              <a:ext cx="6429665" cy="805009"/>
            </p:xfrm>
            <a:graphic>
              <a:graphicData uri="http://schemas.openxmlformats.org/drawingml/2006/table">
                <a:tbl>
                  <a:tblPr firstRow="1" firstCol="1" bandRow="1">
                    <a:tableStyleId>{042C26FE-477B-404D-BC2B-86E5C7660ABC}</a:tableStyleId>
                  </a:tblPr>
                  <a:tblGrid>
                    <a:gridCol w="2199681">
                      <a:extLst>
                        <a:ext uri="{9D8B030D-6E8A-4147-A177-3AD203B41FA5}">
                          <a16:colId xmlns:a16="http://schemas.microsoft.com/office/drawing/2014/main" val="954401262"/>
                        </a:ext>
                      </a:extLst>
                    </a:gridCol>
                    <a:gridCol w="2199681">
                      <a:extLst>
                        <a:ext uri="{9D8B030D-6E8A-4147-A177-3AD203B41FA5}">
                          <a16:colId xmlns:a16="http://schemas.microsoft.com/office/drawing/2014/main" val="3750458888"/>
                        </a:ext>
                      </a:extLst>
                    </a:gridCol>
                    <a:gridCol w="2030303">
                      <a:extLst>
                        <a:ext uri="{9D8B030D-6E8A-4147-A177-3AD203B41FA5}">
                          <a16:colId xmlns:a16="http://schemas.microsoft.com/office/drawing/2014/main" val="2628805968"/>
                        </a:ext>
                      </a:extLst>
                    </a:gridCol>
                  </a:tblGrid>
                  <a:tr h="388957">
                    <a:tc>
                      <a:txBody>
                        <a:bodyPr/>
                        <a:lstStyle/>
                        <a:p>
                          <a:pPr algn="l">
                            <a:lnSpc>
                              <a:spcPct val="100000"/>
                            </a:lnSpc>
                            <a:spcAft>
                              <a:spcPts val="0"/>
                            </a:spcAft>
                          </a:pPr>
                          <a:r>
                            <a:rPr lang="en-US" sz="1600" kern="100" smtClean="0">
                              <a:effectLst/>
                            </a:rPr>
                            <a:t>a) </a:t>
                          </a:r>
                          <a14:m>
                            <m:oMath xmlns:m="http://schemas.openxmlformats.org/officeDocument/2006/math">
                              <m:r>
                                <a:rPr lang="en-US" sz="1600" kern="100">
                                  <a:effectLst/>
                                  <a:latin typeface="Cambria Math" panose="02040503050406030204" pitchFamily="18" charset="0"/>
                                </a:rPr>
                                <m:t>12</m:t>
                              </m:r>
                              <m:r>
                                <a:rPr lang="en-US" sz="1600" kern="100">
                                  <a:effectLst/>
                                  <a:latin typeface="Cambria Math" panose="02040503050406030204" pitchFamily="18" charset="0"/>
                                </a:rPr>
                                <m:t>𝑎</m:t>
                              </m:r>
                              <m:r>
                                <a:rPr lang="en-US" sz="1600" kern="100">
                                  <a:effectLst/>
                                  <a:latin typeface="Cambria Math" panose="02040503050406030204" pitchFamily="18" charset="0"/>
                                </a:rPr>
                                <m:t>&lt;15</m:t>
                              </m:r>
                              <m:r>
                                <a:rPr lang="en-US" sz="1600" kern="100">
                                  <a:effectLst/>
                                  <a:latin typeface="Cambria Math" panose="02040503050406030204" pitchFamily="18" charset="0"/>
                                </a:rPr>
                                <m:t>𝑎</m:t>
                              </m:r>
                            </m:oMath>
                          </a14:m>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US" sz="1600" kern="100" smtClean="0">
                              <a:effectLst/>
                            </a:rPr>
                            <a:t>b) </a:t>
                          </a:r>
                          <a14:m>
                            <m:oMath xmlns:m="http://schemas.openxmlformats.org/officeDocument/2006/math">
                              <m:r>
                                <a:rPr lang="en-US" sz="1600" kern="100">
                                  <a:effectLst/>
                                  <a:latin typeface="Cambria Math" panose="02040503050406030204" pitchFamily="18" charset="0"/>
                                </a:rPr>
                                <m:t>4</m:t>
                              </m:r>
                              <m:r>
                                <a:rPr lang="en-US" sz="1600" kern="100">
                                  <a:effectLst/>
                                  <a:latin typeface="Cambria Math" panose="02040503050406030204" pitchFamily="18" charset="0"/>
                                </a:rPr>
                                <m:t>𝑎</m:t>
                              </m:r>
                              <m:r>
                                <a:rPr lang="en-US" sz="1600" kern="100">
                                  <a:effectLst/>
                                  <a:latin typeface="Cambria Math" panose="02040503050406030204" pitchFamily="18" charset="0"/>
                                </a:rPr>
                                <m:t>&lt;3</m:t>
                              </m:r>
                              <m:r>
                                <a:rPr lang="en-US" sz="1600" kern="100">
                                  <a:effectLst/>
                                  <a:latin typeface="Cambria Math" panose="02040503050406030204" pitchFamily="18" charset="0"/>
                                </a:rPr>
                                <m:t>𝑎</m:t>
                              </m:r>
                            </m:oMath>
                          </a14:m>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US" sz="1600" kern="100" smtClean="0">
                              <a:effectLst/>
                            </a:rPr>
                            <a:t>c) </a:t>
                          </a:r>
                          <a14:m>
                            <m:oMath xmlns:m="http://schemas.openxmlformats.org/officeDocument/2006/math">
                              <m:r>
                                <a:rPr lang="en-US" sz="1600" kern="100">
                                  <a:effectLst/>
                                  <a:latin typeface="Cambria Math" panose="02040503050406030204" pitchFamily="18" charset="0"/>
                                </a:rPr>
                                <m:t>−3</m:t>
                              </m:r>
                              <m:r>
                                <a:rPr lang="en-US" sz="1600" kern="100">
                                  <a:effectLst/>
                                  <a:latin typeface="Cambria Math" panose="02040503050406030204" pitchFamily="18" charset="0"/>
                                </a:rPr>
                                <m:t>𝑎</m:t>
                              </m:r>
                              <m:r>
                                <a:rPr lang="en-US" sz="1600" kern="100">
                                  <a:effectLst/>
                                  <a:latin typeface="Cambria Math" panose="02040503050406030204" pitchFamily="18" charset="0"/>
                                </a:rPr>
                                <m:t>&gt;−5</m:t>
                              </m:r>
                              <m:r>
                                <a:rPr lang="en-US" sz="1600" kern="100">
                                  <a:effectLst/>
                                  <a:latin typeface="Cambria Math" panose="02040503050406030204" pitchFamily="18" charset="0"/>
                                </a:rPr>
                                <m:t>𝑎</m:t>
                              </m:r>
                            </m:oMath>
                          </a14:m>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545233"/>
                      </a:ext>
                    </a:extLst>
                  </a:tr>
                  <a:tr h="388957">
                    <a:tc>
                      <a:txBody>
                        <a:bodyPr/>
                        <a:lstStyle/>
                        <a:p>
                          <a:pPr algn="l">
                            <a:lnSpc>
                              <a:spcPct val="100000"/>
                            </a:lnSpc>
                            <a:spcAft>
                              <a:spcPts val="0"/>
                            </a:spcAft>
                          </a:pPr>
                          <a:r>
                            <a:rPr lang="en-US" sz="1600" kern="100" smtClean="0">
                              <a:effectLst/>
                            </a:rPr>
                            <a:t>d) </a:t>
                          </a:r>
                          <a14:m>
                            <m:oMath xmlns:m="http://schemas.openxmlformats.org/officeDocument/2006/math">
                              <m:r>
                                <a:rPr lang="en-US" sz="1600" kern="100">
                                  <a:effectLst/>
                                  <a:latin typeface="Cambria Math" panose="02040503050406030204" pitchFamily="18" charset="0"/>
                                </a:rPr>
                                <m:t>6</m:t>
                              </m:r>
                              <m:r>
                                <a:rPr lang="en-US" sz="1600" kern="100">
                                  <a:effectLst/>
                                  <a:latin typeface="Cambria Math" panose="02040503050406030204" pitchFamily="18" charset="0"/>
                                </a:rPr>
                                <m:t>𝑎</m:t>
                              </m:r>
                              <m:r>
                                <a:rPr lang="en-US" sz="1600" kern="100">
                                  <a:effectLst/>
                                  <a:latin typeface="Cambria Math" panose="02040503050406030204" pitchFamily="18" charset="0"/>
                                </a:rPr>
                                <m:t>&gt;3</m:t>
                              </m:r>
                              <m:r>
                                <a:rPr lang="en-US" sz="1600" kern="100">
                                  <a:effectLst/>
                                  <a:latin typeface="Cambria Math" panose="02040503050406030204" pitchFamily="18" charset="0"/>
                                </a:rPr>
                                <m:t>𝑎</m:t>
                              </m:r>
                            </m:oMath>
                          </a14:m>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r>
                                  <m:rPr>
                                    <m:nor/>
                                  </m:rPr>
                                  <a:rPr lang="en-US" sz="1600" kern="100" smtClean="0">
                                    <a:effectLst/>
                                  </a:rPr>
                                  <m:t>e</m:t>
                                </m:r>
                                <m:r>
                                  <m:rPr>
                                    <m:nor/>
                                  </m:rPr>
                                  <a:rPr lang="en-US" sz="1600" kern="100" smtClean="0">
                                    <a:effectLst/>
                                  </a:rPr>
                                  <m:t>)</m:t>
                                </m:r>
                                <m:r>
                                  <a:rPr lang="en-US" sz="1600" b="0" i="0" kern="100" smtClean="0">
                                    <a:effectLst/>
                                    <a:latin typeface="Cambria Math" panose="02040503050406030204" pitchFamily="18" charset="0"/>
                                  </a:rPr>
                                  <m:t> </m:t>
                                </m:r>
                                <m:r>
                                  <a:rPr lang="en-US" sz="1600" kern="100">
                                    <a:effectLst/>
                                    <a:latin typeface="Cambria Math" panose="02040503050406030204" pitchFamily="18" charset="0"/>
                                  </a:rPr>
                                  <m:t>𝑎</m:t>
                                </m:r>
                                <m:r>
                                  <a:rPr lang="en-US" sz="1600" kern="100">
                                    <a:effectLst/>
                                    <a:latin typeface="Cambria Math" panose="02040503050406030204" pitchFamily="18" charset="0"/>
                                  </a:rPr>
                                  <m:t>≤</m:t>
                                </m:r>
                                <m:f>
                                  <m:fPr>
                                    <m:ctrlPr>
                                      <a:rPr lang="en-US" sz="1600" i="1" kern="100">
                                        <a:effectLst/>
                                        <a:latin typeface="Cambria Math" panose="02040503050406030204" pitchFamily="18" charset="0"/>
                                      </a:rPr>
                                    </m:ctrlPr>
                                  </m:fPr>
                                  <m:num>
                                    <m:r>
                                      <a:rPr lang="en-US" sz="1600" kern="100">
                                        <a:effectLst/>
                                        <a:latin typeface="Cambria Math" panose="02040503050406030204" pitchFamily="18" charset="0"/>
                                      </a:rPr>
                                      <m:t>𝑎</m:t>
                                    </m:r>
                                  </m:num>
                                  <m:den>
                                    <m:r>
                                      <a:rPr lang="en-US" sz="1600" kern="100">
                                        <a:effectLst/>
                                        <a:latin typeface="Cambria Math" panose="02040503050406030204" pitchFamily="18" charset="0"/>
                                      </a:rPr>
                                      <m:t>2</m:t>
                                    </m:r>
                                  </m:den>
                                </m:f>
                              </m:oMath>
                            </m:oMathPara>
                          </a14:m>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r>
                                  <m:rPr>
                                    <m:nor/>
                                  </m:rPr>
                                  <a:rPr lang="en-US" sz="1600" kern="100" smtClean="0">
                                    <a:effectLst/>
                                  </a:rPr>
                                  <m:t>f</m:t>
                                </m:r>
                                <m:r>
                                  <m:rPr>
                                    <m:nor/>
                                  </m:rPr>
                                  <a:rPr lang="en-US" sz="1600" kern="100" smtClean="0">
                                    <a:effectLst/>
                                  </a:rPr>
                                  <m:t>)</m:t>
                                </m:r>
                                <m:r>
                                  <a:rPr lang="en-US" sz="1600" b="0" i="0" kern="100" smtClean="0">
                                    <a:effectLst/>
                                    <a:latin typeface="Cambria Math" panose="02040503050406030204" pitchFamily="18" charset="0"/>
                                  </a:rPr>
                                  <m:t> </m:t>
                                </m:r>
                                <m:r>
                                  <a:rPr lang="en-US" sz="1600" kern="100">
                                    <a:effectLst/>
                                    <a:latin typeface="Cambria Math" panose="02040503050406030204" pitchFamily="18" charset="0"/>
                                  </a:rPr>
                                  <m:t>𝑎</m:t>
                                </m:r>
                                <m:r>
                                  <a:rPr lang="en-US" sz="1600" kern="100">
                                    <a:effectLst/>
                                    <a:latin typeface="Cambria Math" panose="02040503050406030204" pitchFamily="18" charset="0"/>
                                  </a:rPr>
                                  <m:t>≥</m:t>
                                </m:r>
                                <m:f>
                                  <m:fPr>
                                    <m:ctrlPr>
                                      <a:rPr lang="en-US" sz="1600" i="1" kern="100">
                                        <a:effectLst/>
                                        <a:latin typeface="Cambria Math" panose="02040503050406030204" pitchFamily="18" charset="0"/>
                                      </a:rPr>
                                    </m:ctrlPr>
                                  </m:fPr>
                                  <m:num>
                                    <m:r>
                                      <a:rPr lang="en-US" sz="1600" kern="100">
                                        <a:effectLst/>
                                        <a:latin typeface="Cambria Math" panose="02040503050406030204" pitchFamily="18" charset="0"/>
                                      </a:rPr>
                                      <m:t>𝑎</m:t>
                                    </m:r>
                                  </m:num>
                                  <m:den>
                                    <m:r>
                                      <a:rPr lang="en-US" sz="1600" kern="100">
                                        <a:effectLst/>
                                        <a:latin typeface="Cambria Math" panose="02040503050406030204" pitchFamily="18" charset="0"/>
                                      </a:rPr>
                                      <m:t>2</m:t>
                                    </m:r>
                                  </m:den>
                                </m:f>
                              </m:oMath>
                            </m:oMathPara>
                          </a14:m>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80249725"/>
                      </a:ext>
                    </a:extLst>
                  </a:tr>
                </a:tbl>
              </a:graphicData>
            </a:graphic>
          </p:graphicFrame>
        </mc:Choice>
        <mc:Fallback>
          <p:graphicFrame>
            <p:nvGraphicFramePr>
              <p:cNvPr id="14" name="Table 13"/>
              <p:cNvGraphicFramePr>
                <a:graphicFrameLocks noGrp="1"/>
              </p:cNvGraphicFramePr>
              <p:nvPr>
                <p:extLst>
                  <p:ext uri="{D42A27DB-BD31-4B8C-83A1-F6EECF244321}">
                    <p14:modId xmlns:p14="http://schemas.microsoft.com/office/powerpoint/2010/main" val="2487580896"/>
                  </p:ext>
                </p:extLst>
              </p:nvPr>
            </p:nvGraphicFramePr>
            <p:xfrm>
              <a:off x="538369" y="903872"/>
              <a:ext cx="6429665" cy="805009"/>
            </p:xfrm>
            <a:graphic>
              <a:graphicData uri="http://schemas.openxmlformats.org/drawingml/2006/table">
                <a:tbl>
                  <a:tblPr firstRow="1" firstCol="1" bandRow="1">
                    <a:tableStyleId>{042C26FE-477B-404D-BC2B-86E5C7660ABC}</a:tableStyleId>
                  </a:tblPr>
                  <a:tblGrid>
                    <a:gridCol w="2199681">
                      <a:extLst>
                        <a:ext uri="{9D8B030D-6E8A-4147-A177-3AD203B41FA5}">
                          <a16:colId xmlns:a16="http://schemas.microsoft.com/office/drawing/2014/main" val="954401262"/>
                        </a:ext>
                      </a:extLst>
                    </a:gridCol>
                    <a:gridCol w="2199681">
                      <a:extLst>
                        <a:ext uri="{9D8B030D-6E8A-4147-A177-3AD203B41FA5}">
                          <a16:colId xmlns:a16="http://schemas.microsoft.com/office/drawing/2014/main" val="3750458888"/>
                        </a:ext>
                      </a:extLst>
                    </a:gridCol>
                    <a:gridCol w="2030303">
                      <a:extLst>
                        <a:ext uri="{9D8B030D-6E8A-4147-A177-3AD203B41FA5}">
                          <a16:colId xmlns:a16="http://schemas.microsoft.com/office/drawing/2014/main" val="2628805968"/>
                        </a:ext>
                      </a:extLst>
                    </a:gridCol>
                  </a:tblGrid>
                  <a:tr h="388957">
                    <a:tc>
                      <a:txBody>
                        <a:bodyPr/>
                        <a:lstStyle/>
                        <a:p>
                          <a:endParaRPr lang="en-US"/>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r="-192798" b="-12500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99724" r="-92265" b="-12500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17117" r="-300" b="-125000"/>
                          </a:stretch>
                        </a:blipFill>
                      </a:tcPr>
                    </a:tc>
                    <a:extLst>
                      <a:ext uri="{0D108BD9-81ED-4DB2-BD59-A6C34878D82A}">
                        <a16:rowId xmlns:a16="http://schemas.microsoft.com/office/drawing/2014/main" val="725545233"/>
                      </a:ext>
                    </a:extLst>
                  </a:tr>
                  <a:tr h="416052">
                    <a:tc>
                      <a:txBody>
                        <a:bodyPr/>
                        <a:lstStyle/>
                        <a:p>
                          <a:endParaRPr lang="en-US"/>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6"/>
                          <a:stretch>
                            <a:fillRect t="-92754" r="-192798" b="-15942"/>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6"/>
                          <a:stretch>
                            <a:fillRect l="-99724" t="-92754" r="-92265" b="-15942"/>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6"/>
                          <a:stretch>
                            <a:fillRect l="-217117" t="-92754" r="-300" b="-15942"/>
                          </a:stretch>
                        </a:blipFill>
                      </a:tcPr>
                    </a:tc>
                    <a:extLst>
                      <a:ext uri="{0D108BD9-81ED-4DB2-BD59-A6C34878D82A}">
                        <a16:rowId xmlns:a16="http://schemas.microsoft.com/office/drawing/2014/main" val="1080249725"/>
                      </a:ext>
                    </a:extLst>
                  </a:tr>
                </a:tbl>
              </a:graphicData>
            </a:graphic>
          </p:graphicFrame>
        </mc:Fallback>
      </mc:AlternateContent>
      <p:sp>
        <p:nvSpPr>
          <p:cNvPr id="15" name="TextBox 14"/>
          <p:cNvSpPr txBox="1"/>
          <p:nvPr/>
        </p:nvSpPr>
        <p:spPr>
          <a:xfrm>
            <a:off x="470913" y="2044742"/>
            <a:ext cx="6961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9" name="Rectangle 8"/>
              <p:cNvSpPr/>
              <p:nvPr/>
            </p:nvSpPr>
            <p:spPr>
              <a:xfrm>
                <a:off x="470913" y="2728095"/>
                <a:ext cx="4183534" cy="1831784"/>
              </a:xfrm>
              <a:prstGeom prst="rect">
                <a:avLst/>
              </a:prstGeom>
            </p:spPr>
            <p:txBody>
              <a:bodyPr wrap="square">
                <a:spAutoFit/>
              </a:bodyPr>
              <a:lstStyle/>
              <a:p>
                <a:pPr algn="just">
                  <a:lnSpc>
                    <a:spcPct val="150000"/>
                  </a:lnSpc>
                  <a:spcBef>
                    <a:spcPts val="400"/>
                  </a:spcBef>
                  <a:spcAft>
                    <a:spcPts val="400"/>
                  </a:spcAft>
                </a:pPr>
                <a:r>
                  <a:rPr lang="en-US" sz="1600" kern="100">
                    <a:latin typeface="+mj-lt"/>
                    <a:ea typeface="Calibri" panose="020F0502020204030204" pitchFamily="34" charset="0"/>
                    <a:cs typeface="Times New Roman" panose="02020603050405020304" pitchFamily="18" charset="0"/>
                  </a:rPr>
                  <a:t>a)</a:t>
                </a:r>
                <a:r>
                  <a:rPr lang="en-US" sz="1600" kern="100">
                    <a:effectLst/>
                    <a:latin typeface="+mj-lt"/>
                    <a:ea typeface="Calibri" panose="020F0502020204030204" pitchFamily="34" charset="0"/>
                    <a:cs typeface="Times New Roman" panose="02020603050405020304" pitchFamily="18" charset="0"/>
                  </a:rPr>
                  <a:t> Ta có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12</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&lt;15</m:t>
                    </m:r>
                    <m:r>
                      <a:rPr lang="en-US" sz="1600" b="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12&lt;15</m:t>
                    </m:r>
                  </m:oMath>
                </a14:m>
                <a:r>
                  <a:rPr lang="en-US" sz="1600" kern="100">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&gt;0</m:t>
                    </m:r>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US" sz="1600" kern="100">
                    <a:effectLst/>
                    <a:latin typeface="+mj-lt"/>
                    <a:ea typeface="Calibri" panose="020F0502020204030204" pitchFamily="34" charset="0"/>
                    <a:cs typeface="Times New Roman" panose="02020603050405020304" pitchFamily="18" charset="0"/>
                  </a:rPr>
                  <a:t>b) Ta có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4</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&lt;3</m:t>
                    </m:r>
                    <m:r>
                      <a:rPr lang="en-US" sz="1600" b="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4&gt;3</m:t>
                    </m:r>
                  </m:oMath>
                </a14:m>
                <a:r>
                  <a:rPr lang="en-US" sz="1600" kern="100">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&lt;0</m:t>
                    </m:r>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US" sz="1600" kern="100">
                    <a:effectLst/>
                    <a:latin typeface="+mj-lt"/>
                    <a:ea typeface="Calibri" panose="020F0502020204030204" pitchFamily="34" charset="0"/>
                    <a:cs typeface="Times New Roman" panose="02020603050405020304" pitchFamily="18" charset="0"/>
                  </a:rPr>
                  <a:t>c) Ta có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−3</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&lt;−5</m:t>
                    </m:r>
                    <m:r>
                      <a:rPr lang="en-US" sz="1600" b="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−3&gt;−5</m:t>
                    </m:r>
                  </m:oMath>
                </a14:m>
                <a:r>
                  <a:rPr lang="en-US" sz="1600" kern="100">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&lt;0</m:t>
                    </m:r>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US" sz="1600" kern="100">
                    <a:effectLst/>
                    <a:latin typeface="+mj-lt"/>
                    <a:ea typeface="Calibri" panose="020F0502020204030204" pitchFamily="34" charset="0"/>
                    <a:cs typeface="Times New Roman" panose="02020603050405020304" pitchFamily="18" charset="0"/>
                  </a:rPr>
                  <a:t>d) Ta có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6</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&gt;3</m:t>
                    </m:r>
                    <m:r>
                      <a:rPr lang="en-US" sz="1600" b="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6&gt;3</m:t>
                    </m:r>
                  </m:oMath>
                </a14:m>
                <a:r>
                  <a:rPr lang="en-US" sz="1600" kern="100">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&gt;0</m:t>
                    </m:r>
                  </m:oMath>
                </a14:m>
                <a:endParaRPr lang="en-US" sz="1600" kern="100">
                  <a:effectLst/>
                  <a:latin typeface="+mj-lt"/>
                  <a:ea typeface="Calibri" panose="020F050202020403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470913" y="2728095"/>
                <a:ext cx="4183534" cy="1831784"/>
              </a:xfrm>
              <a:prstGeom prst="rect">
                <a:avLst/>
              </a:prstGeom>
              <a:blipFill>
                <a:blip r:embed="rId7"/>
                <a:stretch>
                  <a:fillRect l="-728" b="-3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5388965" y="2476403"/>
                <a:ext cx="3507698" cy="1475404"/>
              </a:xfrm>
              <a:prstGeom prst="rect">
                <a:avLst/>
              </a:prstGeom>
            </p:spPr>
            <p:txBody>
              <a:bodyPr wrap="square">
                <a:spAutoFit/>
              </a:bodyPr>
              <a:lstStyle/>
              <a:p>
                <a:pPr lvl="0" algn="just">
                  <a:lnSpc>
                    <a:spcPct val="150000"/>
                  </a:lnSpc>
                </a:pPr>
                <a14:m>
                  <m:oMathPara xmlns:m="http://schemas.openxmlformats.org/officeDocument/2006/math">
                    <m:oMathParaPr>
                      <m:jc m:val="left"/>
                    </m:oMathParaPr>
                    <m:oMath xmlns:m="http://schemas.openxmlformats.org/officeDocument/2006/math">
                      <m:r>
                        <m:rPr>
                          <m:nor/>
                        </m:rPr>
                        <a:rPr lang="en-US" sz="1600" kern="100" smtClean="0">
                          <a:ea typeface="Calibri" panose="020F0502020204030204" pitchFamily="34" charset="0"/>
                          <a:cs typeface="Times New Roman" panose="02020603050405020304" pitchFamily="18" charset="0"/>
                        </a:rPr>
                        <m:t>e</m:t>
                      </m:r>
                      <m:r>
                        <m:rPr>
                          <m:nor/>
                        </m:rPr>
                        <a:rPr lang="en-US" sz="1600" kern="100" smtClean="0">
                          <a:ea typeface="Calibri" panose="020F0502020204030204" pitchFamily="34" charset="0"/>
                          <a:cs typeface="Times New Roman" panose="02020603050405020304" pitchFamily="18" charset="0"/>
                        </a:rPr>
                        <m:t>) </m:t>
                      </m:r>
                      <m:r>
                        <m:rPr>
                          <m:nor/>
                        </m:rPr>
                        <a:rPr lang="en-US" sz="1600" kern="100" smtClean="0">
                          <a:ea typeface="Calibri" panose="020F0502020204030204" pitchFamily="34" charset="0"/>
                          <a:cs typeface="Times New Roman" panose="02020603050405020304" pitchFamily="18" charset="0"/>
                        </a:rPr>
                        <m:t>Ta</m:t>
                      </m:r>
                      <m:r>
                        <m:rPr>
                          <m:nor/>
                        </m:rPr>
                        <a:rPr lang="en-US" sz="1600" kern="100" smtClean="0">
                          <a:ea typeface="Calibri" panose="020F0502020204030204" pitchFamily="34" charset="0"/>
                          <a:cs typeface="Times New Roman" panose="02020603050405020304" pitchFamily="18" charset="0"/>
                        </a:rPr>
                        <m:t> </m:t>
                      </m:r>
                      <m:r>
                        <m:rPr>
                          <m:nor/>
                        </m:rPr>
                        <a:rPr lang="en-US" sz="1600" kern="100" smtClean="0">
                          <a:ea typeface="Calibri" panose="020F0502020204030204" pitchFamily="34" charset="0"/>
                          <a:cs typeface="Times New Roman" panose="02020603050405020304" pitchFamily="18" charset="0"/>
                        </a:rPr>
                        <m:t>c</m:t>
                      </m:r>
                      <m:r>
                        <m:rPr>
                          <m:nor/>
                        </m:rPr>
                        <a:rPr lang="en-US" sz="1600" kern="100" smtClean="0">
                          <a:ea typeface="Calibri" panose="020F0502020204030204" pitchFamily="34" charset="0"/>
                          <a:cs typeface="Times New Roman" panose="02020603050405020304" pitchFamily="18" charset="0"/>
                        </a:rPr>
                        <m:t>ó </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2</m:t>
                          </m:r>
                        </m:den>
                      </m:f>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v</m:t>
                      </m:r>
                      <m:r>
                        <m:rPr>
                          <m:nor/>
                        </m:rPr>
                        <a:rPr lang="en-US" sz="1600" kern="100">
                          <a:ea typeface="Calibri" panose="020F0502020204030204" pitchFamily="34" charset="0"/>
                          <a:cs typeface="Times New Roman" panose="02020603050405020304" pitchFamily="18" charset="0"/>
                        </a:rPr>
                        <m:t>à </m:t>
                      </m:r>
                      <m:r>
                        <a:rPr lang="en-US" sz="1600" i="1" kern="100">
                          <a:latin typeface="Cambria Math" panose="02040503050406030204" pitchFamily="18" charset="0"/>
                          <a:ea typeface="Calibri" panose="020F0502020204030204" pitchFamily="34" charset="0"/>
                          <a:cs typeface="Times New Roman" panose="02020603050405020304" pitchFamily="18" charset="0"/>
                        </a:rPr>
                        <m:t>1&gt;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2</m:t>
                          </m:r>
                        </m:den>
                      </m:f>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n</m:t>
                      </m:r>
                      <m:r>
                        <m:rPr>
                          <m:nor/>
                        </m:rPr>
                        <a:rPr lang="en-US" sz="1600" kern="100">
                          <a:ea typeface="Calibri" panose="020F0502020204030204" pitchFamily="34" charset="0"/>
                          <a:cs typeface="Times New Roman" panose="02020603050405020304" pitchFamily="18" charset="0"/>
                        </a:rPr>
                        <m:t>ê</m:t>
                      </m:r>
                      <m:r>
                        <m:rPr>
                          <m:nor/>
                        </m:rPr>
                        <a:rPr lang="en-US" sz="1600" kern="100">
                          <a:ea typeface="Calibri" panose="020F0502020204030204" pitchFamily="34" charset="0"/>
                          <a:cs typeface="Times New Roman" panose="02020603050405020304" pitchFamily="18" charset="0"/>
                        </a:rPr>
                        <m:t>n</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600" i="1" kern="100" smtClean="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smtClean="0">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600" kern="100">
                  <a:ea typeface="Calibri" panose="020F0502020204030204" pitchFamily="34" charset="0"/>
                  <a:cs typeface="Times New Roman" panose="02020603050405020304" pitchFamily="18" charset="0"/>
                </a:endParaRPr>
              </a:p>
              <a:p>
                <a:pPr lvl="0" algn="just">
                  <a:lnSpc>
                    <a:spcPct val="150000"/>
                  </a:lnSpc>
                </a:pPr>
                <a14:m>
                  <m:oMathPara xmlns:m="http://schemas.openxmlformats.org/officeDocument/2006/math">
                    <m:oMathParaPr>
                      <m:jc m:val="left"/>
                    </m:oMathParaPr>
                    <m:oMath xmlns:m="http://schemas.openxmlformats.org/officeDocument/2006/math">
                      <m:r>
                        <m:rPr>
                          <m:nor/>
                        </m:rPr>
                        <a:rPr lang="en-US" sz="1600" kern="100">
                          <a:ea typeface="Calibri" panose="020F0502020204030204" pitchFamily="34" charset="0"/>
                          <a:cs typeface="Times New Roman" panose="02020603050405020304" pitchFamily="18" charset="0"/>
                        </a:rPr>
                        <m:t>f</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Ta</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c</m:t>
                      </m:r>
                      <m:r>
                        <m:rPr>
                          <m:nor/>
                        </m:rPr>
                        <a:rPr lang="en-US" sz="1600" kern="100">
                          <a:ea typeface="Calibri" panose="020F0502020204030204" pitchFamily="34" charset="0"/>
                          <a:cs typeface="Times New Roman" panose="02020603050405020304" pitchFamily="18" charset="0"/>
                        </a:rPr>
                        <m:t>ó </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2</m:t>
                          </m:r>
                        </m:den>
                      </m:f>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v</m:t>
                      </m:r>
                      <m:r>
                        <m:rPr>
                          <m:nor/>
                        </m:rPr>
                        <a:rPr lang="en-US" sz="1600" kern="100">
                          <a:ea typeface="Calibri" panose="020F0502020204030204" pitchFamily="34" charset="0"/>
                          <a:cs typeface="Times New Roman" panose="02020603050405020304" pitchFamily="18" charset="0"/>
                        </a:rPr>
                        <m:t>à </m:t>
                      </m:r>
                      <m:r>
                        <a:rPr lang="en-US" sz="1600" i="1" kern="100">
                          <a:latin typeface="Cambria Math" panose="02040503050406030204" pitchFamily="18" charset="0"/>
                          <a:ea typeface="Calibri" panose="020F0502020204030204" pitchFamily="34" charset="0"/>
                          <a:cs typeface="Times New Roman" panose="02020603050405020304" pitchFamily="18" charset="0"/>
                        </a:rPr>
                        <m:t>1&gt;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2</m:t>
                          </m:r>
                        </m:den>
                      </m:f>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n</m:t>
                      </m:r>
                      <m:r>
                        <m:rPr>
                          <m:nor/>
                        </m:rPr>
                        <a:rPr lang="en-US" sz="1600" kern="100">
                          <a:ea typeface="Calibri" panose="020F0502020204030204" pitchFamily="34" charset="0"/>
                          <a:cs typeface="Times New Roman" panose="02020603050405020304" pitchFamily="18" charset="0"/>
                        </a:rPr>
                        <m:t>ê</m:t>
                      </m:r>
                      <m:r>
                        <m:rPr>
                          <m:nor/>
                        </m:rPr>
                        <a:rPr lang="en-US" sz="1600" kern="100">
                          <a:ea typeface="Calibri" panose="020F0502020204030204" pitchFamily="34" charset="0"/>
                          <a:cs typeface="Times New Roman" panose="02020603050405020304" pitchFamily="18" charset="0"/>
                        </a:rPr>
                        <m:t>n</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600" kern="100">
                  <a:ea typeface="Calibri" panose="020F0502020204030204" pitchFamily="34"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5388965" y="2476403"/>
                <a:ext cx="3507698" cy="1475404"/>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6528962"/>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down)">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left)">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9" dur="500"/>
                                        <p:tgtEl>
                                          <p:spTgt spid="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wipe(up)">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wipe(left)">
                                      <p:cBhvr>
                                        <p:cTn id="4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ctangle 8"/>
              <p:cNvSpPr/>
              <p:nvPr/>
            </p:nvSpPr>
            <p:spPr>
              <a:xfrm>
                <a:off x="171518" y="173274"/>
                <a:ext cx="5284900" cy="416011"/>
              </a:xfrm>
              <a:prstGeom prst="rect">
                <a:avLst/>
              </a:prstGeom>
            </p:spPr>
            <p:txBody>
              <a:bodyPr wrap="square">
                <a:spAutoFit/>
              </a:bodyPr>
              <a:lstStyle/>
              <a:p>
                <a:pPr lvl="0">
                  <a:lnSpc>
                    <a:spcPct val="150000"/>
                  </a:lnSpc>
                  <a:spcAft>
                    <a:spcPts val="800"/>
                  </a:spcAft>
                  <a:defRPr/>
                </a:pPr>
                <a:r>
                  <a:rPr lang="pt-BR" sz="1600" b="1" kern="100">
                    <a:ea typeface="Calibri" panose="020F0502020204030204" pitchFamily="34" charset="0"/>
                    <a:cs typeface="Times New Roman" panose="02020603050405020304" pitchFamily="18" charset="0"/>
                  </a:rPr>
                  <a:t>Bài 4. </a:t>
                </a:r>
                <a:r>
                  <a:rPr lang="pt-BR" sz="1600" kern="100">
                    <a:ea typeface="Calibri" panose="020F0502020204030204" pitchFamily="34" charset="0"/>
                    <a:cs typeface="Times New Roman" panose="02020603050405020304" pitchFamily="18" charset="0"/>
                  </a:rPr>
                  <a:t>Cho </a:t>
                </a:r>
                <a14:m>
                  <m:oMath xmlns:m="http://schemas.openxmlformats.org/officeDocument/2006/math">
                    <m:r>
                      <m:rPr>
                        <m:sty m:val="p"/>
                      </m:rPr>
                      <a:rPr lang="pt-BR" sz="1600" b="0" i="0" kern="100" smtClean="0">
                        <a:latin typeface="Cambria Math" panose="02040503050406030204" pitchFamily="18" charset="0"/>
                        <a:ea typeface="Calibri" panose="020F0502020204030204" pitchFamily="34" charset="0"/>
                        <a:cs typeface="Times New Roman" panose="02020603050405020304" pitchFamily="18" charset="0"/>
                      </a:rPr>
                      <m:t>a</m:t>
                    </m:r>
                    <m:r>
                      <a:rPr lang="pt-BR" sz="1600" b="0" i="0" kern="100" smtClean="0">
                        <a:latin typeface="Cambria Math" panose="02040503050406030204" pitchFamily="18" charset="0"/>
                        <a:ea typeface="Calibri" panose="020F0502020204030204" pitchFamily="34" charset="0"/>
                        <a:cs typeface="Times New Roman" panose="02020603050405020304" pitchFamily="18" charset="0"/>
                      </a:rPr>
                      <m:t>&gt;</m:t>
                    </m:r>
                    <m:r>
                      <m:rPr>
                        <m:sty m:val="p"/>
                      </m:rPr>
                      <a:rPr lang="pt-BR" sz="1600" b="0" i="0" kern="100" smtClean="0">
                        <a:latin typeface="Cambria Math" panose="02040503050406030204" pitchFamily="18" charset="0"/>
                        <a:ea typeface="Calibri" panose="020F0502020204030204" pitchFamily="34" charset="0"/>
                        <a:cs typeface="Times New Roman" panose="02020603050405020304" pitchFamily="18" charset="0"/>
                      </a:rPr>
                      <m:t>b</m:t>
                    </m:r>
                    <m:r>
                      <a:rPr lang="pt-BR" sz="1600" b="0" i="0" kern="100" smtClean="0">
                        <a:latin typeface="Cambria Math" panose="02040503050406030204" pitchFamily="18" charset="0"/>
                        <a:ea typeface="Calibri" panose="020F0502020204030204" pitchFamily="34" charset="0"/>
                        <a:cs typeface="Times New Roman" panose="02020603050405020304" pitchFamily="18" charset="0"/>
                      </a:rPr>
                      <m:t>&gt;0</m:t>
                    </m:r>
                  </m:oMath>
                </a14:m>
                <a:r>
                  <a:rPr lang="pt-BR" sz="1600" kern="100">
                    <a:ea typeface="Calibri" panose="020F0502020204030204" pitchFamily="34" charset="0"/>
                    <a:cs typeface="Times New Roman" panose="02020603050405020304" pitchFamily="18" charset="0"/>
                  </a:rPr>
                  <a:t>, chứng minh:</a:t>
                </a:r>
                <a:endParaRPr kumimoji="0" lang="en-US" sz="160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p:sp>
            <p:nvSpPr>
              <p:cNvPr id="9" name="Rectangle 8"/>
              <p:cNvSpPr>
                <a:spLocks noRot="1" noChangeAspect="1" noMove="1" noResize="1" noEditPoints="1" noAdjustHandles="1" noChangeArrowheads="1" noChangeShapeType="1" noTextEdit="1"/>
              </p:cNvSpPr>
              <p:nvPr/>
            </p:nvSpPr>
            <p:spPr>
              <a:xfrm>
                <a:off x="171518" y="173274"/>
                <a:ext cx="5284900" cy="416011"/>
              </a:xfrm>
              <a:prstGeom prst="rect">
                <a:avLst/>
              </a:prstGeom>
              <a:blipFill>
                <a:blip r:embed="rId3"/>
                <a:stretch>
                  <a:fillRect l="-577" b="-17391"/>
                </a:stretch>
              </a:blipFill>
            </p:spPr>
            <p:txBody>
              <a:bodyPr/>
              <a:lstStyle/>
              <a:p>
                <a:r>
                  <a:rPr lang="en-US">
                    <a:noFill/>
                  </a:rPr>
                  <a:t> </a:t>
                </a:r>
              </a:p>
            </p:txBody>
          </p:sp>
        </mc:Fallback>
      </mc:AlternateContent>
      <p:sp>
        <p:nvSpPr>
          <p:cNvPr id="11" name="TextBox 10"/>
          <p:cNvSpPr txBox="1"/>
          <p:nvPr/>
        </p:nvSpPr>
        <p:spPr>
          <a:xfrm>
            <a:off x="4275968" y="785920"/>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3227683478"/>
                  </p:ext>
                </p:extLst>
              </p:nvPr>
            </p:nvGraphicFramePr>
            <p:xfrm>
              <a:off x="3535350" y="215067"/>
              <a:ext cx="3953278" cy="332423"/>
            </p:xfrm>
            <a:graphic>
              <a:graphicData uri="http://schemas.openxmlformats.org/drawingml/2006/table">
                <a:tbl>
                  <a:tblPr firstRow="1" firstCol="1" bandRow="1">
                    <a:tableStyleId>{042C26FE-477B-404D-BC2B-86E5C7660ABC}</a:tableStyleId>
                  </a:tblPr>
                  <a:tblGrid>
                    <a:gridCol w="2027042">
                      <a:extLst>
                        <a:ext uri="{9D8B030D-6E8A-4147-A177-3AD203B41FA5}">
                          <a16:colId xmlns:a16="http://schemas.microsoft.com/office/drawing/2014/main" val="1210070695"/>
                        </a:ext>
                      </a:extLst>
                    </a:gridCol>
                    <a:gridCol w="1926236">
                      <a:extLst>
                        <a:ext uri="{9D8B030D-6E8A-4147-A177-3AD203B41FA5}">
                          <a16:colId xmlns:a16="http://schemas.microsoft.com/office/drawing/2014/main" val="4286019831"/>
                        </a:ext>
                      </a:extLst>
                    </a:gridCol>
                  </a:tblGrid>
                  <a:tr h="0">
                    <a:tc>
                      <a:txBody>
                        <a:bodyPr/>
                        <a:lstStyle/>
                        <a:p>
                          <a:pPr algn="ctr">
                            <a:lnSpc>
                              <a:spcPct val="150000"/>
                            </a:lnSpc>
                            <a:spcAft>
                              <a:spcPts val="0"/>
                            </a:spcAft>
                          </a:pPr>
                          <a:r>
                            <a:rPr lang="en-US" sz="1600" kern="100">
                              <a:effectLst/>
                            </a:rPr>
                            <a:t>a) </a:t>
                          </a:r>
                          <a14:m>
                            <m:oMath xmlns:m="http://schemas.openxmlformats.org/officeDocument/2006/math">
                              <m:sSup>
                                <m:sSupPr>
                                  <m:ctrlPr>
                                    <a:rPr lang="en-US" sz="1600" kern="100">
                                      <a:effectLst/>
                                    </a:rPr>
                                  </m:ctrlPr>
                                </m:sSupPr>
                                <m:e>
                                  <m:r>
                                    <a:rPr lang="en-US" sz="1600" kern="100">
                                      <a:effectLst/>
                                    </a:rPr>
                                    <m:t>𝑎</m:t>
                                  </m:r>
                                </m:e>
                                <m:sup>
                                  <m:r>
                                    <a:rPr lang="en-US" sz="1600" kern="100">
                                      <a:effectLst/>
                                    </a:rPr>
                                    <m:t>2</m:t>
                                  </m:r>
                                </m:sup>
                              </m:sSup>
                              <m:r>
                                <a:rPr lang="en-US" sz="1600" kern="100">
                                  <a:effectLst/>
                                </a:rPr>
                                <m:t>&gt;</m:t>
                              </m:r>
                              <m:r>
                                <a:rPr lang="en-US" sz="1600" kern="100">
                                  <a:effectLst/>
                                </a:rPr>
                                <m:t>𝑎𝑏</m:t>
                              </m:r>
                            </m:oMath>
                          </a14:m>
                          <a:r>
                            <a:rPr lang="en-US" sz="1600" kern="100">
                              <a:effectLst/>
                            </a:rPr>
                            <a: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600" kern="100">
                              <a:effectLst/>
                            </a:rPr>
                            <a:t>b) </a:t>
                          </a:r>
                          <a14:m>
                            <m:oMath xmlns:m="http://schemas.openxmlformats.org/officeDocument/2006/math">
                              <m:sSup>
                                <m:sSupPr>
                                  <m:ctrlPr>
                                    <a:rPr lang="en-US" sz="1600" kern="100">
                                      <a:effectLst/>
                                    </a:rPr>
                                  </m:ctrlPr>
                                </m:sSupPr>
                                <m:e>
                                  <m:r>
                                    <a:rPr lang="en-US" sz="1600" kern="100">
                                      <a:effectLst/>
                                    </a:rPr>
                                    <m:t>𝑎</m:t>
                                  </m:r>
                                </m:e>
                                <m:sup>
                                  <m:r>
                                    <a:rPr lang="en-US" sz="1600" kern="100">
                                      <a:effectLst/>
                                    </a:rPr>
                                    <m:t>3</m:t>
                                  </m:r>
                                </m:sup>
                              </m:sSup>
                              <m:r>
                                <a:rPr lang="en-US" sz="1600" kern="100">
                                  <a:effectLst/>
                                </a:rPr>
                                <m:t>&gt;</m:t>
                              </m:r>
                              <m:sSup>
                                <m:sSupPr>
                                  <m:ctrlPr>
                                    <a:rPr lang="en-US" sz="1600" kern="100">
                                      <a:effectLst/>
                                    </a:rPr>
                                  </m:ctrlPr>
                                </m:sSupPr>
                                <m:e>
                                  <m:r>
                                    <a:rPr lang="en-US" sz="1600" kern="100">
                                      <a:effectLst/>
                                    </a:rPr>
                                    <m:t>𝑏</m:t>
                                  </m:r>
                                </m:e>
                                <m:sup>
                                  <m:r>
                                    <a:rPr lang="en-US" sz="1600" kern="100">
                                      <a:effectLst/>
                                    </a:rPr>
                                    <m:t>3</m:t>
                                  </m:r>
                                </m:sup>
                              </m:sSup>
                            </m:oMath>
                          </a14:m>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52726"/>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3227683478"/>
                  </p:ext>
                </p:extLst>
              </p:nvPr>
            </p:nvGraphicFramePr>
            <p:xfrm>
              <a:off x="3535350" y="215067"/>
              <a:ext cx="3953278" cy="332423"/>
            </p:xfrm>
            <a:graphic>
              <a:graphicData uri="http://schemas.openxmlformats.org/drawingml/2006/table">
                <a:tbl>
                  <a:tblPr firstRow="1" firstCol="1" bandRow="1">
                    <a:tableStyleId>{042C26FE-477B-404D-BC2B-86E5C7660ABC}</a:tableStyleId>
                  </a:tblPr>
                  <a:tblGrid>
                    <a:gridCol w="2027042">
                      <a:extLst>
                        <a:ext uri="{9D8B030D-6E8A-4147-A177-3AD203B41FA5}">
                          <a16:colId xmlns:a16="http://schemas.microsoft.com/office/drawing/2014/main" val="1210070695"/>
                        </a:ext>
                      </a:extLst>
                    </a:gridCol>
                    <a:gridCol w="1926236">
                      <a:extLst>
                        <a:ext uri="{9D8B030D-6E8A-4147-A177-3AD203B41FA5}">
                          <a16:colId xmlns:a16="http://schemas.microsoft.com/office/drawing/2014/main" val="4286019831"/>
                        </a:ext>
                      </a:extLst>
                    </a:gridCol>
                  </a:tblGrid>
                  <a:tr h="332423">
                    <a:tc>
                      <a:txBody>
                        <a:bodyPr/>
                        <a:lstStyle/>
                        <a:p>
                          <a:endParaRPr lang="en-US"/>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95195" b="-36364"/>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5047" b="-36364"/>
                          </a:stretch>
                        </a:blipFill>
                      </a:tcPr>
                    </a:tc>
                    <a:extLst>
                      <a:ext uri="{0D108BD9-81ED-4DB2-BD59-A6C34878D82A}">
                        <a16:rowId xmlns:a16="http://schemas.microsoft.com/office/drawing/2014/main" val="3400952726"/>
                      </a:ext>
                    </a:extLst>
                  </a:tr>
                </a:tbl>
              </a:graphicData>
            </a:graphic>
          </p:graphicFrame>
        </mc:Fallback>
      </mc:AlternateContent>
      <mc:AlternateContent xmlns:mc="http://schemas.openxmlformats.org/markup-compatibility/2006">
        <mc:Choice xmlns:a14="http://schemas.microsoft.com/office/drawing/2010/main" Requires="a14">
          <p:sp>
            <p:nvSpPr>
              <p:cNvPr id="4" name="Rectangle 3"/>
              <p:cNvSpPr/>
              <p:nvPr/>
            </p:nvSpPr>
            <p:spPr>
              <a:xfrm>
                <a:off x="171517" y="1294305"/>
                <a:ext cx="8905026" cy="3293722"/>
              </a:xfrm>
              <a:prstGeom prst="rect">
                <a:avLst/>
              </a:prstGeom>
            </p:spPr>
            <p:txBody>
              <a:bodyPr wrap="square">
                <a:spAutoFit/>
              </a:bodyPr>
              <a:lstStyle/>
              <a:p>
                <a:pPr algn="just">
                  <a:lnSpc>
                    <a:spcPct val="150000"/>
                  </a:lnSpc>
                  <a:spcBef>
                    <a:spcPts val="100"/>
                  </a:spcBef>
                  <a:spcAft>
                    <a:spcPts val="100"/>
                  </a:spcAft>
                </a:pPr>
                <a:r>
                  <a:rPr lang="en-US" sz="1600" kern="100">
                    <a:latin typeface="+mj-lt"/>
                    <a:ea typeface="Calibri" panose="020F0502020204030204" pitchFamily="34" charset="0"/>
                    <a:cs typeface="Times New Roman" panose="02020603050405020304" pitchFamily="18" charset="0"/>
                  </a:rPr>
                  <a:t>a)</a:t>
                </a:r>
                <a:r>
                  <a:rPr lang="en-US" sz="1600" kern="100">
                    <a:effectLst/>
                    <a:latin typeface="+mj-lt"/>
                    <a:ea typeface="Calibri" panose="020F0502020204030204" pitchFamily="34" charset="0"/>
                    <a:cs typeface="Times New Roman" panose="02020603050405020304" pitchFamily="18" charset="0"/>
                  </a:rPr>
                  <a:t> Nhân hai vế của bất đẳng thức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với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 </m:t>
                    </m:r>
                    <m:d>
                      <m:dPr>
                        <m:ctrlPr>
                          <a:rPr lang="en-US" sz="1600" i="1" kern="100">
                            <a:effectLst/>
                            <a:latin typeface="+mj-lt"/>
                            <a:ea typeface="Calibri" panose="020F0502020204030204" pitchFamily="34" charset="0"/>
                            <a:cs typeface="Times New Roman" panose="02020603050405020304" pitchFamily="18" charset="0"/>
                          </a:rPr>
                        </m:ctrlPr>
                      </m:dPr>
                      <m:e>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&gt;0</m:t>
                        </m:r>
                      </m:e>
                    </m:d>
                  </m:oMath>
                </a14:m>
                <a:r>
                  <a:rPr lang="en-US" sz="1600" kern="100">
                    <a:effectLst/>
                    <a:latin typeface="+mj-lt"/>
                    <a:ea typeface="Calibri" panose="020F0502020204030204" pitchFamily="34" charset="0"/>
                    <a:cs typeface="Times New Roman" panose="02020603050405020304" pitchFamily="18" charset="0"/>
                  </a:rPr>
                  <a:t> ta được:</a:t>
                </a:r>
                <a:r>
                  <a:rPr lang="en-US" sz="1600" kern="100" smtClean="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 hay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𝑎𝑏</m:t>
                    </m:r>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600" kern="100">
                    <a:effectLst/>
                    <a:latin typeface="+mj-lt"/>
                    <a:ea typeface="Calibri" panose="020F0502020204030204" pitchFamily="34" charset="0"/>
                    <a:cs typeface="Times New Roman" panose="02020603050405020304" pitchFamily="18" charset="0"/>
                  </a:rPr>
                  <a:t>Vậy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𝑎𝑏</m:t>
                    </m:r>
                  </m:oMath>
                </a14:m>
                <a:r>
                  <a:rPr lang="en-US" sz="1600" kern="100">
                    <a:effectLst/>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en-US" sz="1600" kern="100">
                    <a:effectLst/>
                    <a:latin typeface="+mj-lt"/>
                    <a:ea typeface="Calibri" panose="020F0502020204030204" pitchFamily="34" charset="0"/>
                    <a:cs typeface="Times New Roman" panose="02020603050405020304" pitchFamily="18" charset="0"/>
                  </a:rPr>
                  <a:t>b) Nhân hai vế của bất đẳng thức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với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 </m:t>
                    </m:r>
                    <m:d>
                      <m:dPr>
                        <m:ctrlPr>
                          <a:rPr lang="en-US" sz="1600" i="1" kern="100">
                            <a:effectLst/>
                            <a:latin typeface="+mj-lt"/>
                            <a:ea typeface="Calibri" panose="020F0502020204030204" pitchFamily="34" charset="0"/>
                            <a:cs typeface="Times New Roman" panose="02020603050405020304" pitchFamily="18" charset="0"/>
                          </a:rPr>
                        </m:ctrlPr>
                      </m:dPr>
                      <m:e>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&gt;0</m:t>
                        </m:r>
                      </m:e>
                    </m:d>
                  </m:oMath>
                </a14:m>
                <a:r>
                  <a:rPr lang="en-US" sz="1600" kern="100">
                    <a:effectLst/>
                    <a:latin typeface="+mj-lt"/>
                    <a:ea typeface="Calibri" panose="020F0502020204030204" pitchFamily="34" charset="0"/>
                    <a:cs typeface="Times New Roman" panose="02020603050405020304" pitchFamily="18" charset="0"/>
                  </a:rPr>
                  <a:t> ta được:</a:t>
                </a:r>
                <a:r>
                  <a:rPr lang="en-US" sz="1600" kern="100" smtClean="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m:t>
                    </m:r>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m:t>
                    </m:r>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oMath>
                </a14:m>
                <a:r>
                  <a:rPr lang="en-US" sz="1600" kern="100">
                    <a:effectLst/>
                    <a:latin typeface="+mj-lt"/>
                    <a:ea typeface="Calibri" panose="020F0502020204030204" pitchFamily="34" charset="0"/>
                    <a:cs typeface="Times New Roman" panose="02020603050405020304" pitchFamily="18" charset="0"/>
                  </a:rPr>
                  <a:t> hay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3</m:t>
                        </m:r>
                      </m:sup>
                    </m:sSup>
                    <m:r>
                      <a:rPr lang="en-US" sz="1600" b="0" i="1" kern="100">
                        <a:effectLst/>
                        <a:latin typeface="+mj-lt"/>
                        <a:ea typeface="Calibri" panose="020F0502020204030204" pitchFamily="34" charset="0"/>
                        <a:cs typeface="Times New Roman" panose="02020603050405020304" pitchFamily="18" charset="0"/>
                      </a:rPr>
                      <m:t>&gt;</m:t>
                    </m:r>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  (1)</m:t>
                    </m:r>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600" kern="100">
                    <a:effectLst/>
                    <a:latin typeface="+mj-lt"/>
                    <a:ea typeface="Calibri" panose="020F0502020204030204" pitchFamily="34" charset="0"/>
                    <a:cs typeface="Times New Roman" panose="02020603050405020304" pitchFamily="18" charset="0"/>
                  </a:rPr>
                  <a:t>Nhân hai vế của bất đẳng thức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với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 </m:t>
                    </m:r>
                    <m:d>
                      <m:dPr>
                        <m:ctrlPr>
                          <a:rPr lang="en-US" sz="1600" i="1" kern="100">
                            <a:effectLst/>
                            <a:latin typeface="+mj-lt"/>
                            <a:ea typeface="Calibri" panose="020F0502020204030204" pitchFamily="34" charset="0"/>
                            <a:cs typeface="Times New Roman" panose="02020603050405020304" pitchFamily="18" charset="0"/>
                          </a:rPr>
                        </m:ctrlPr>
                      </m:dPr>
                      <m:e>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&gt;0</m:t>
                        </m:r>
                      </m:e>
                    </m:d>
                  </m:oMath>
                </a14:m>
                <a:r>
                  <a:rPr lang="en-US" sz="1600" kern="100">
                    <a:effectLst/>
                    <a:latin typeface="+mj-lt"/>
                    <a:ea typeface="Calibri" panose="020F0502020204030204" pitchFamily="34" charset="0"/>
                    <a:cs typeface="Times New Roman" panose="02020603050405020304" pitchFamily="18" charset="0"/>
                  </a:rPr>
                  <a:t> ta được:</a:t>
                </a:r>
                <a:r>
                  <a:rPr lang="en-US" sz="1600" kern="100" smtClean="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m:t>
                    </m:r>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hay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𝑎𝑏</m:t>
                    </m:r>
                    <m:r>
                      <a:rPr lang="en-US" sz="1600" b="0" i="1" kern="100">
                        <a:effectLst/>
                        <a:latin typeface="+mj-lt"/>
                        <a:ea typeface="Calibri" panose="020F0502020204030204" pitchFamily="34" charset="0"/>
                        <a:cs typeface="Times New Roman" panose="02020603050405020304" pitchFamily="18" charset="0"/>
                      </a:rPr>
                      <m:t>&gt;</m:t>
                    </m:r>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𝑏</m:t>
                        </m:r>
                      </m:e>
                      <m:sup>
                        <m:r>
                          <a:rPr lang="en-US" sz="1600" b="0" i="1" kern="100">
                            <a:effectLst/>
                            <a:latin typeface="+mj-lt"/>
                            <a:ea typeface="Calibri" panose="020F0502020204030204" pitchFamily="34" charset="0"/>
                            <a:cs typeface="Times New Roman" panose="02020603050405020304" pitchFamily="18" charset="0"/>
                          </a:rPr>
                          <m:t>2</m:t>
                        </m:r>
                      </m:sup>
                    </m:sSup>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600" kern="100">
                    <a:effectLst/>
                    <a:latin typeface="+mj-lt"/>
                    <a:ea typeface="Calibri" panose="020F0502020204030204" pitchFamily="34" charset="0"/>
                    <a:cs typeface="Times New Roman" panose="02020603050405020304" pitchFamily="18" charset="0"/>
                  </a:rPr>
                  <a:t>Theo câu a), ta có: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&gt;</m:t>
                    </m:r>
                    <m:r>
                      <a:rPr lang="en-US" sz="1600" b="0" i="1" kern="100">
                        <a:effectLst/>
                        <a:latin typeface="+mj-lt"/>
                        <a:ea typeface="Calibri" panose="020F0502020204030204" pitchFamily="34" charset="0"/>
                        <a:cs typeface="Times New Roman" panose="02020603050405020304" pitchFamily="18" charset="0"/>
                      </a:rPr>
                      <m:t>𝑎𝑏</m:t>
                    </m:r>
                  </m:oMath>
                </a14:m>
                <a:r>
                  <a:rPr lang="en-US" sz="1600" kern="100">
                    <a:effectLst/>
                    <a:latin typeface="+mj-lt"/>
                    <a:ea typeface="Calibri" panose="020F0502020204030204" pitchFamily="34" charset="0"/>
                    <a:cs typeface="Times New Roman" panose="02020603050405020304" pitchFamily="18" charset="0"/>
                  </a:rPr>
                  <a:t> nên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&gt;</m:t>
                    </m:r>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𝑏</m:t>
                        </m:r>
                      </m:e>
                      <m:sup>
                        <m:r>
                          <a:rPr lang="en-US" sz="1600" b="0" i="1" kern="100">
                            <a:effectLst/>
                            <a:latin typeface="+mj-lt"/>
                            <a:ea typeface="Calibri" panose="020F0502020204030204" pitchFamily="34" charset="0"/>
                            <a:cs typeface="Times New Roman" panose="02020603050405020304" pitchFamily="18" charset="0"/>
                          </a:rPr>
                          <m:t>2</m:t>
                        </m:r>
                      </m:sup>
                    </m:sSup>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600" kern="100">
                    <a:effectLst/>
                    <a:latin typeface="+mj-lt"/>
                    <a:ea typeface="Calibri" panose="020F0502020204030204" pitchFamily="34" charset="0"/>
                    <a:cs typeface="Times New Roman" panose="02020603050405020304" pitchFamily="18" charset="0"/>
                  </a:rPr>
                  <a:t>Nhân cả hai vế của bất đẳng thức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&gt;</m:t>
                    </m:r>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𝑏</m:t>
                        </m:r>
                      </m:e>
                      <m:sup>
                        <m:r>
                          <a:rPr lang="en-US" sz="1600" b="0" i="1" kern="100">
                            <a:effectLst/>
                            <a:latin typeface="+mj-lt"/>
                            <a:ea typeface="Calibri" panose="020F0502020204030204" pitchFamily="34" charset="0"/>
                            <a:cs typeface="Times New Roman" panose="02020603050405020304" pitchFamily="18" charset="0"/>
                          </a:rPr>
                          <m:t>2</m:t>
                        </m:r>
                      </m:sup>
                    </m:sSup>
                  </m:oMath>
                </a14:m>
                <a:r>
                  <a:rPr lang="en-US" sz="1600" kern="100">
                    <a:effectLst/>
                    <a:latin typeface="+mj-lt"/>
                    <a:ea typeface="Calibri" panose="020F0502020204030204" pitchFamily="34" charset="0"/>
                    <a:cs typeface="Times New Roman" panose="02020603050405020304" pitchFamily="18" charset="0"/>
                  </a:rPr>
                  <a:t> với </a:t>
                </a:r>
                <a14:m>
                  <m:oMath xmlns:m="http://schemas.openxmlformats.org/officeDocument/2006/math">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 </m:t>
                    </m:r>
                    <m:d>
                      <m:dPr>
                        <m:ctrlPr>
                          <a:rPr lang="en-US" sz="1600" i="1" kern="100">
                            <a:effectLst/>
                            <a:latin typeface="+mj-lt"/>
                            <a:ea typeface="Calibri" panose="020F0502020204030204" pitchFamily="34" charset="0"/>
                            <a:cs typeface="Times New Roman" panose="02020603050405020304" pitchFamily="18" charset="0"/>
                          </a:rPr>
                        </m:ctrlPr>
                      </m:dPr>
                      <m:e>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&gt;0</m:t>
                        </m:r>
                      </m:e>
                    </m:d>
                  </m:oMath>
                </a14:m>
                <a:r>
                  <a:rPr lang="en-US" sz="1600" kern="100">
                    <a:effectLst/>
                    <a:latin typeface="+mj-lt"/>
                    <a:ea typeface="Calibri" panose="020F0502020204030204" pitchFamily="34" charset="0"/>
                    <a:cs typeface="Times New Roman" panose="02020603050405020304" pitchFamily="18" charset="0"/>
                  </a:rPr>
                  <a:t> ta </a:t>
                </a:r>
                <a:r>
                  <a:rPr lang="en-US" sz="1600" kern="100">
                    <a:effectLst/>
                    <a:latin typeface="+mj-lt"/>
                    <a:ea typeface="Calibri" panose="020F0502020204030204" pitchFamily="34" charset="0"/>
                    <a:cs typeface="Times New Roman" panose="02020603050405020304" pitchFamily="18" charset="0"/>
                  </a:rPr>
                  <a:t>được</a:t>
                </a:r>
                <a:r>
                  <a:rPr lang="en-US" sz="1600" kern="100" smtClean="0">
                    <a:effectLst/>
                    <a:latin typeface="+mj-lt"/>
                    <a:ea typeface="Calibri" panose="020F0502020204030204" pitchFamily="34" charset="0"/>
                    <a:cs typeface="Times New Roman" panose="02020603050405020304" pitchFamily="18" charset="0"/>
                  </a:rPr>
                  <a:t>: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&gt;</m:t>
                    </m:r>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𝑏</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m:t>
                    </m:r>
                    <m:r>
                      <a:rPr lang="en-US" sz="1600" b="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hay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2</m:t>
                        </m:r>
                      </m:sup>
                    </m:sSup>
                    <m:r>
                      <a:rPr lang="en-US" sz="1600" b="0" i="1" kern="100">
                        <a:effectLst/>
                        <a:latin typeface="+mj-lt"/>
                        <a:ea typeface="Calibri" panose="020F0502020204030204" pitchFamily="34" charset="0"/>
                        <a:cs typeface="Times New Roman" panose="02020603050405020304" pitchFamily="18" charset="0"/>
                      </a:rPr>
                      <m:t>𝑏</m:t>
                    </m:r>
                    <m:r>
                      <a:rPr lang="en-US" sz="1600" b="0" i="1" kern="100">
                        <a:effectLst/>
                        <a:latin typeface="+mj-lt"/>
                        <a:ea typeface="Calibri" panose="020F0502020204030204" pitchFamily="34" charset="0"/>
                        <a:cs typeface="Times New Roman" panose="02020603050405020304" pitchFamily="18" charset="0"/>
                      </a:rPr>
                      <m:t>&gt;</m:t>
                    </m:r>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𝑏</m:t>
                        </m:r>
                      </m:e>
                      <m:sup>
                        <m:r>
                          <a:rPr lang="en-US" sz="1600" b="0" i="1" kern="100">
                            <a:effectLst/>
                            <a:latin typeface="+mj-lt"/>
                            <a:ea typeface="Calibri" panose="020F0502020204030204" pitchFamily="34" charset="0"/>
                            <a:cs typeface="Times New Roman" panose="02020603050405020304" pitchFamily="18" charset="0"/>
                          </a:rPr>
                          <m:t>3</m:t>
                        </m:r>
                      </m:sup>
                    </m:sSup>
                    <m:r>
                      <a:rPr lang="en-US" sz="1600" b="0" i="1" kern="100">
                        <a:effectLst/>
                        <a:latin typeface="+mj-lt"/>
                        <a:ea typeface="Calibri" panose="020F0502020204030204" pitchFamily="34" charset="0"/>
                        <a:cs typeface="Times New Roman" panose="02020603050405020304" pitchFamily="18" charset="0"/>
                      </a:rPr>
                      <m:t>   (2)</m:t>
                    </m:r>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600" kern="100">
                    <a:effectLst/>
                    <a:latin typeface="+mj-lt"/>
                    <a:ea typeface="Calibri" panose="020F0502020204030204" pitchFamily="34" charset="0"/>
                    <a:cs typeface="Times New Roman" panose="02020603050405020304" pitchFamily="18" charset="0"/>
                  </a:rPr>
                  <a:t>Từ </a:t>
                </a:r>
                <a14:m>
                  <m:oMath xmlns:m="http://schemas.openxmlformats.org/officeDocument/2006/math">
                    <m:r>
                      <a:rPr lang="en-US" sz="1600" i="1" kern="10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6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600" i="1" kern="100" smtClean="0">
                        <a:effectLst/>
                        <a:latin typeface="Cambria Math" panose="02040503050406030204" pitchFamily="18" charset="0"/>
                        <a:ea typeface="Calibri" panose="020F0502020204030204" pitchFamily="34" charset="0"/>
                        <a:cs typeface="Times New Roman" panose="02020603050405020304" pitchFamily="18" charset="0"/>
                      </a:rPr>
                      <m:t>(2), </m:t>
                    </m:r>
                  </m:oMath>
                </a14:m>
                <a:r>
                  <a:rPr lang="en-US" sz="1600" kern="100">
                    <a:effectLst/>
                    <a:latin typeface="+mj-lt"/>
                    <a:ea typeface="Calibri" panose="020F0502020204030204" pitchFamily="34" charset="0"/>
                    <a:cs typeface="Times New Roman" panose="02020603050405020304" pitchFamily="18" charset="0"/>
                  </a:rPr>
                  <a:t>suy ra: </a:t>
                </a:r>
                <a14:m>
                  <m:oMath xmlns:m="http://schemas.openxmlformats.org/officeDocument/2006/math">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3</m:t>
                        </m:r>
                      </m:sup>
                    </m:sSup>
                    <m:r>
                      <a:rPr lang="en-US" sz="1600" b="0" i="1" kern="100">
                        <a:effectLst/>
                        <a:latin typeface="+mj-lt"/>
                        <a:ea typeface="Calibri" panose="020F0502020204030204" pitchFamily="34" charset="0"/>
                        <a:cs typeface="Times New Roman" panose="02020603050405020304" pitchFamily="18" charset="0"/>
                      </a:rPr>
                      <m:t>&gt;</m:t>
                    </m:r>
                    <m:sSup>
                      <m:sSupPr>
                        <m:ctrlPr>
                          <a:rPr lang="en-US" sz="1600" i="1" kern="100">
                            <a:effectLst/>
                            <a:latin typeface="+mj-lt"/>
                            <a:ea typeface="Calibri" panose="020F0502020204030204" pitchFamily="34" charset="0"/>
                            <a:cs typeface="Times New Roman" panose="02020603050405020304" pitchFamily="18" charset="0"/>
                          </a:rPr>
                        </m:ctrlPr>
                      </m:sSupPr>
                      <m:e>
                        <m:r>
                          <a:rPr lang="en-US" sz="1600" b="0" i="1" kern="100">
                            <a:effectLst/>
                            <a:latin typeface="+mj-lt"/>
                            <a:ea typeface="Calibri" panose="020F0502020204030204" pitchFamily="34" charset="0"/>
                            <a:cs typeface="Times New Roman" panose="02020603050405020304" pitchFamily="18" charset="0"/>
                          </a:rPr>
                          <m:t>𝑏</m:t>
                        </m:r>
                      </m:e>
                      <m:sup>
                        <m:r>
                          <a:rPr lang="en-US" sz="1600" b="0" i="1" kern="100">
                            <a:effectLst/>
                            <a:latin typeface="+mj-lt"/>
                            <a:ea typeface="Calibri" panose="020F0502020204030204" pitchFamily="34" charset="0"/>
                            <a:cs typeface="Times New Roman" panose="02020603050405020304" pitchFamily="18" charset="0"/>
                          </a:rPr>
                          <m:t>3</m:t>
                        </m:r>
                      </m:sup>
                    </m:sSup>
                  </m:oMath>
                </a14:m>
                <a:endParaRPr lang="en-US" sz="1600" kern="100">
                  <a:effectLst/>
                  <a:latin typeface="+mj-lt"/>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en-US" sz="1600" kern="100">
                    <a:effectLst/>
                    <a:latin typeface="+mj-lt"/>
                    <a:ea typeface="Calibri" panose="020F0502020204030204" pitchFamily="34" charset="0"/>
                  </a:rPr>
                  <a:t>Vậy </a:t>
                </a:r>
                <a14:m>
                  <m:oMath xmlns:m="http://schemas.openxmlformats.org/officeDocument/2006/math">
                    <m:sSup>
                      <m:sSupPr>
                        <m:ctrlPr>
                          <a:rPr lang="en-US" sz="1600" i="1">
                            <a:effectLst/>
                            <a:latin typeface="+mj-lt"/>
                          </a:rPr>
                        </m:ctrlPr>
                      </m:sSupPr>
                      <m:e>
                        <m:r>
                          <a:rPr lang="en-US" sz="1600" b="0" i="1" kern="100">
                            <a:effectLst/>
                            <a:latin typeface="+mj-lt"/>
                            <a:ea typeface="Calibri" panose="020F0502020204030204" pitchFamily="34" charset="0"/>
                            <a:cs typeface="Times New Roman" panose="02020603050405020304" pitchFamily="18" charset="0"/>
                          </a:rPr>
                          <m:t>𝑎</m:t>
                        </m:r>
                      </m:e>
                      <m:sup>
                        <m:r>
                          <a:rPr lang="en-US" sz="1600" b="0" i="1" kern="100">
                            <a:effectLst/>
                            <a:latin typeface="+mj-lt"/>
                            <a:ea typeface="Calibri" panose="020F0502020204030204" pitchFamily="34" charset="0"/>
                            <a:cs typeface="Times New Roman" panose="02020603050405020304" pitchFamily="18" charset="0"/>
                          </a:rPr>
                          <m:t>3</m:t>
                        </m:r>
                      </m:sup>
                    </m:sSup>
                    <m:r>
                      <a:rPr lang="en-US" sz="1600" b="0" i="1" kern="100">
                        <a:effectLst/>
                        <a:latin typeface="+mj-lt"/>
                        <a:ea typeface="Calibri" panose="020F0502020204030204" pitchFamily="34" charset="0"/>
                        <a:cs typeface="Times New Roman" panose="02020603050405020304" pitchFamily="18" charset="0"/>
                      </a:rPr>
                      <m:t>&gt;</m:t>
                    </m:r>
                    <m:sSup>
                      <m:sSupPr>
                        <m:ctrlPr>
                          <a:rPr lang="en-US" sz="1600" i="1">
                            <a:effectLst/>
                            <a:latin typeface="+mj-lt"/>
                          </a:rPr>
                        </m:ctrlPr>
                      </m:sSupPr>
                      <m:e>
                        <m:r>
                          <a:rPr lang="en-US" sz="1600" b="0" i="1" kern="100">
                            <a:effectLst/>
                            <a:latin typeface="+mj-lt"/>
                            <a:ea typeface="Calibri" panose="020F0502020204030204" pitchFamily="34" charset="0"/>
                            <a:cs typeface="Times New Roman" panose="02020603050405020304" pitchFamily="18" charset="0"/>
                          </a:rPr>
                          <m:t>𝑏</m:t>
                        </m:r>
                      </m:e>
                      <m:sup>
                        <m:r>
                          <a:rPr lang="en-US" sz="1600" b="0" i="1" kern="100">
                            <a:effectLst/>
                            <a:latin typeface="+mj-lt"/>
                            <a:ea typeface="Calibri" panose="020F0502020204030204" pitchFamily="34" charset="0"/>
                            <a:cs typeface="Times New Roman" panose="02020603050405020304" pitchFamily="18" charset="0"/>
                          </a:rPr>
                          <m:t>3</m:t>
                        </m:r>
                      </m:sup>
                    </m:sSup>
                  </m:oMath>
                </a14:m>
                <a:r>
                  <a:rPr lang="en-US" sz="1600" kern="100">
                    <a:effectLst/>
                    <a:latin typeface="+mj-lt"/>
                    <a:ea typeface="Calibri" panose="020F0502020204030204" pitchFamily="34" charset="0"/>
                  </a:rPr>
                  <a:t>.</a:t>
                </a:r>
                <a:endParaRPr lang="en-US" sz="1600">
                  <a:latin typeface="+mj-lt"/>
                </a:endParaRPr>
              </a:p>
            </p:txBody>
          </p:sp>
        </mc:Choice>
        <mc:Fallback>
          <p:sp>
            <p:nvSpPr>
              <p:cNvPr id="4" name="Rectangle 3"/>
              <p:cNvSpPr>
                <a:spLocks noRot="1" noChangeAspect="1" noMove="1" noResize="1" noEditPoints="1" noAdjustHandles="1" noChangeArrowheads="1" noChangeShapeType="1" noTextEdit="1"/>
              </p:cNvSpPr>
              <p:nvPr/>
            </p:nvSpPr>
            <p:spPr>
              <a:xfrm>
                <a:off x="171517" y="1294305"/>
                <a:ext cx="8905026" cy="3293722"/>
              </a:xfrm>
              <a:prstGeom prst="rect">
                <a:avLst/>
              </a:prstGeom>
              <a:blipFill>
                <a:blip r:embed="rId5"/>
                <a:stretch>
                  <a:fillRect l="-342"/>
                </a:stretch>
              </a:blipFill>
            </p:spPr>
            <p:txBody>
              <a:bodyPr/>
              <a:lstStyle/>
              <a:p>
                <a:r>
                  <a:rPr lang="en-US">
                    <a:noFill/>
                  </a:rPr>
                  <a:t> </a:t>
                </a:r>
              </a:p>
            </p:txBody>
          </p:sp>
        </mc:Fallback>
      </mc:AlternateContent>
    </p:spTree>
    <p:extLst>
      <p:ext uri="{BB962C8B-B14F-4D97-AF65-F5344CB8AC3E}">
        <p14:creationId xmlns:p14="http://schemas.microsoft.com/office/powerpoint/2010/main" val="302286325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ipe(left)">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wipe(left)">
                                      <p:cBhvr>
                                        <p:cTn id="5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6" name="Rectangle 1"/>
          <p:cNvSpPr>
            <a:spLocks noChangeArrowheads="1"/>
          </p:cNvSpPr>
          <p:nvPr/>
        </p:nvSpPr>
        <p:spPr bwMode="auto">
          <a:xfrm>
            <a:off x="493900" y="906313"/>
            <a:ext cx="8178681" cy="38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457200">
              <a:lnSpc>
                <a:spcPct val="150000"/>
              </a:lnSpc>
              <a:buClrTx/>
            </a:pPr>
            <a:r>
              <a:rPr lang="vi-VN" altLang="en-US" sz="1900" b="1" kern="1200">
                <a:solidFill>
                  <a:srgbClr val="000000"/>
                </a:solidFill>
                <a:ea typeface="OpenSans"/>
              </a:rPr>
              <a:t>DẠNG 3: Chứng minh bất </a:t>
            </a:r>
            <a:r>
              <a:rPr lang="vi-VN" altLang="en-US" sz="1900" b="1" kern="1200">
                <a:solidFill>
                  <a:srgbClr val="000000"/>
                </a:solidFill>
                <a:ea typeface="OpenSans"/>
              </a:rPr>
              <a:t>đẳng </a:t>
            </a:r>
            <a:r>
              <a:rPr lang="vi-VN" altLang="en-US" sz="1900" b="1" kern="1200" smtClean="0">
                <a:solidFill>
                  <a:srgbClr val="000000"/>
                </a:solidFill>
                <a:ea typeface="OpenSans"/>
              </a:rPr>
              <a:t>thức</a:t>
            </a:r>
            <a:endParaRPr kumimoji="0" lang="vi-VN" altLang="en-US" sz="1900" b="1" i="0" u="none" strike="noStrike" kern="1200" cap="none" spc="0" normalizeH="0" baseline="0" noProof="0">
              <a:ln>
                <a:noFill/>
              </a:ln>
              <a:solidFill>
                <a:srgbClr val="000000"/>
              </a:solidFill>
              <a:effectLst/>
              <a:uLnTx/>
              <a:uFillTx/>
              <a:latin typeface="Arial" panose="020B0604020202020204" pitchFamily="34" charset="0"/>
              <a:ea typeface="OpenSans"/>
              <a:cs typeface="Arial"/>
              <a:sym typeface="Arial"/>
            </a:endParaRPr>
          </a:p>
        </p:txBody>
      </p:sp>
      <p:sp>
        <p:nvSpPr>
          <p:cNvPr id="7" name="Rectangle 6"/>
          <p:cNvSpPr/>
          <p:nvPr/>
        </p:nvSpPr>
        <p:spPr>
          <a:xfrm>
            <a:off x="423181" y="80981"/>
            <a:ext cx="3727238" cy="738664"/>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PHIẾU BÀI </a:t>
            </a:r>
            <a:r>
              <a:rPr kumimoji="0" lang="nl-NL" sz="2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TẬP SỐ 3</a:t>
            </a:r>
            <a:endPar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5EC2026-C7AA-EDA5-82ED-137001C49149}"/>
                  </a:ext>
                </a:extLst>
              </p:cNvPr>
              <p:cNvSpPr txBox="1"/>
              <p:nvPr/>
            </p:nvSpPr>
            <p:spPr>
              <a:xfrm>
                <a:off x="569626" y="1598739"/>
                <a:ext cx="7967271" cy="2349361"/>
              </a:xfrm>
              <a:prstGeom prst="rect">
                <a:avLst/>
              </a:prstGeom>
              <a:solidFill>
                <a:schemeClr val="bg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50000"/>
                  </a:lnSpc>
                  <a:spcBef>
                    <a:spcPts val="400"/>
                  </a:spcBef>
                  <a:spcAft>
                    <a:spcPts val="400"/>
                  </a:spcAft>
                </a:pPr>
                <a:r>
                  <a:rPr kumimoji="0" lang="vi-VN" sz="1600" b="1" i="1" u="sng" strike="noStrike" kern="1200" cap="none" spc="0" normalizeH="0" baseline="0" noProof="0" smtClean="0">
                    <a:ln>
                      <a:noFill/>
                    </a:ln>
                    <a:solidFill>
                      <a:srgbClr val="00487E"/>
                    </a:solidFill>
                    <a:effectLst/>
                    <a:uLnTx/>
                    <a:uFillTx/>
                    <a:ea typeface="Calibri" panose="020F0502020204030204" pitchFamily="34" charset="0"/>
                    <a:cs typeface="Arial" panose="020B0604020202020204" pitchFamily="34" charset="0"/>
                    <a:sym typeface="Arial"/>
                  </a:rPr>
                  <a:t>Phương pháp giải:</a:t>
                </a:r>
                <a:r>
                  <a:rPr kumimoji="0" lang="vi-VN" sz="1600" b="1" i="1" u="none" strike="noStrike" kern="1200" cap="none" spc="0" normalizeH="0" baseline="0" noProof="0" smtClean="0">
                    <a:ln>
                      <a:noFill/>
                    </a:ln>
                    <a:solidFill>
                      <a:srgbClr val="00487E"/>
                    </a:solidFill>
                    <a:effectLst/>
                    <a:uLnTx/>
                    <a:uFillTx/>
                    <a:ea typeface="Calibri" panose="020F0502020204030204" pitchFamily="34" charset="0"/>
                    <a:cs typeface="Arial" panose="020B0604020202020204" pitchFamily="34" charset="0"/>
                    <a:sym typeface="Arial"/>
                  </a:rPr>
                  <a:t> </a:t>
                </a:r>
                <a:r>
                  <a:rPr kumimoji="0" lang="en-US" sz="1600" b="1" i="1" u="none" strike="noStrike" kern="1200" cap="none" spc="0" normalizeH="0" baseline="0" noProof="0">
                    <a:ln>
                      <a:noFill/>
                    </a:ln>
                    <a:solidFill>
                      <a:srgbClr val="00487E"/>
                    </a:solidFill>
                    <a:effectLst/>
                    <a:uLnTx/>
                    <a:uFillTx/>
                    <a:ea typeface="Calibri" panose="020F0502020204030204" pitchFamily="34" charset="0"/>
                    <a:cs typeface="Arial" panose="020B0604020202020204" pitchFamily="34" charset="0"/>
                    <a:sym typeface="Arial"/>
                  </a:rPr>
                  <a:t> </a:t>
                </a:r>
                <a:endParaRPr lang="en-US" sz="1600" kern="100" noProof="0">
                  <a:solidFill>
                    <a:srgbClr val="00487E"/>
                  </a:solidFill>
                  <a:ea typeface="Calibri" panose="020F0502020204030204" pitchFamily="34" charset="0"/>
                  <a:cs typeface="Times New Roman" panose="02020603050405020304" pitchFamily="18" charset="0"/>
                </a:endParaRPr>
              </a:p>
              <a:p>
                <a:pPr algn="just">
                  <a:lnSpc>
                    <a:spcPct val="150000"/>
                  </a:lnSpc>
                  <a:spcBef>
                    <a:spcPts val="400"/>
                  </a:spcBef>
                  <a:spcAft>
                    <a:spcPts val="400"/>
                  </a:spcAft>
                </a:pPr>
                <a:r>
                  <a:rPr lang="en-US" sz="1600" kern="100" smtClean="0">
                    <a:solidFill>
                      <a:srgbClr val="000000"/>
                    </a:solidFill>
                    <a:ea typeface="Calibri" panose="020F0502020204030204" pitchFamily="34" charset="0"/>
                    <a:cs typeface="Times New Roman" panose="02020603050405020304" pitchFamily="18" charset="0"/>
                  </a:rPr>
                  <a:t>Để </a:t>
                </a:r>
                <a:r>
                  <a:rPr lang="en-US" sz="1600" kern="100">
                    <a:solidFill>
                      <a:srgbClr val="000000"/>
                    </a:solidFill>
                    <a:ea typeface="Calibri" panose="020F0502020204030204" pitchFamily="34" charset="0"/>
                    <a:cs typeface="Times New Roman" panose="02020603050405020304" pitchFamily="18" charset="0"/>
                  </a:rPr>
                  <a:t>chứng minh bất đẳng thức </a:t>
                </a:r>
                <a14:m>
                  <m:oMath xmlns:m="http://schemas.openxmlformats.org/officeDocument/2006/math">
                    <m:r>
                      <a:rPr lang="en-US" sz="1600" i="1" kern="100">
                        <a:solidFill>
                          <a:srgbClr val="000000"/>
                        </a:solidFill>
                        <a:effectLst/>
                        <a:ea typeface="Calibri" panose="020F0502020204030204" pitchFamily="34" charset="0"/>
                        <a:cs typeface="Times New Roman" panose="02020603050405020304" pitchFamily="18" charset="0"/>
                      </a:rPr>
                      <m:t>𝑎</m:t>
                    </m:r>
                    <m:r>
                      <a:rPr lang="en-US" sz="1600" i="1" kern="100">
                        <a:solidFill>
                          <a:srgbClr val="000000"/>
                        </a:solidFill>
                        <a:effectLst/>
                        <a:ea typeface="Calibri" panose="020F0502020204030204" pitchFamily="34" charset="0"/>
                        <a:cs typeface="Times New Roman" panose="02020603050405020304" pitchFamily="18" charset="0"/>
                      </a:rPr>
                      <m:t>&gt;</m:t>
                    </m:r>
                    <m:r>
                      <a:rPr lang="en-US" sz="1600" i="1" kern="100">
                        <a:solidFill>
                          <a:srgbClr val="000000"/>
                        </a:solidFill>
                        <a:effectLst/>
                        <a:ea typeface="Calibri" panose="020F0502020204030204" pitchFamily="34" charset="0"/>
                        <a:cs typeface="Times New Roman" panose="02020603050405020304" pitchFamily="18" charset="0"/>
                      </a:rPr>
                      <m:t>𝑏</m:t>
                    </m:r>
                  </m:oMath>
                </a14:m>
                <a:r>
                  <a:rPr lang="en-US" sz="1600" kern="100">
                    <a:solidFill>
                      <a:srgbClr val="000000"/>
                    </a:solidFill>
                    <a:effectLst/>
                    <a:ea typeface="Calibri" panose="020F0502020204030204" pitchFamily="34" charset="0"/>
                    <a:cs typeface="Times New Roman" panose="02020603050405020304" pitchFamily="18" charset="0"/>
                  </a:rPr>
                  <a:t> (hoặc </a:t>
                </a:r>
                <a14:m>
                  <m:oMath xmlns:m="http://schemas.openxmlformats.org/officeDocument/2006/math">
                    <m:r>
                      <a:rPr lang="en-US" sz="1600" i="1" kern="100">
                        <a:solidFill>
                          <a:srgbClr val="000000"/>
                        </a:solidFill>
                        <a:effectLst/>
                        <a:ea typeface="Calibri" panose="020F0502020204030204" pitchFamily="34" charset="0"/>
                        <a:cs typeface="Times New Roman" panose="02020603050405020304" pitchFamily="18" charset="0"/>
                      </a:rPr>
                      <m:t>𝑎</m:t>
                    </m:r>
                    <m:r>
                      <a:rPr lang="en-US" sz="1600" i="1" kern="100">
                        <a:solidFill>
                          <a:srgbClr val="000000"/>
                        </a:solidFill>
                        <a:effectLst/>
                        <a:ea typeface="Calibri" panose="020F0502020204030204" pitchFamily="34" charset="0"/>
                        <a:cs typeface="Times New Roman" panose="02020603050405020304" pitchFamily="18" charset="0"/>
                      </a:rPr>
                      <m:t>&lt;</m:t>
                    </m:r>
                    <m:r>
                      <a:rPr lang="en-US" sz="1600" i="1" kern="100">
                        <a:solidFill>
                          <a:srgbClr val="000000"/>
                        </a:solidFill>
                        <a:effectLst/>
                        <a:ea typeface="Calibri" panose="020F0502020204030204" pitchFamily="34" charset="0"/>
                        <a:cs typeface="Times New Roman" panose="02020603050405020304" pitchFamily="18" charset="0"/>
                      </a:rPr>
                      <m:t>𝑏</m:t>
                    </m:r>
                  </m:oMath>
                </a14:m>
                <a:r>
                  <a:rPr lang="en-US" sz="1600" kern="100">
                    <a:solidFill>
                      <a:srgbClr val="000000"/>
                    </a:solidFill>
                    <a:effectLst/>
                    <a:ea typeface="Calibri" panose="020F0502020204030204" pitchFamily="34" charset="0"/>
                    <a:cs typeface="Times New Roman" panose="02020603050405020304" pitchFamily="18" charset="0"/>
                  </a:rPr>
                  <a:t>), ta thực hiện theo các bước sau:</a:t>
                </a:r>
              </a:p>
              <a:p>
                <a:pPr marL="285750" lvl="0" indent="-285750" algn="just">
                  <a:lnSpc>
                    <a:spcPct val="150000"/>
                  </a:lnSpc>
                  <a:spcBef>
                    <a:spcPts val="400"/>
                  </a:spcBef>
                  <a:spcAft>
                    <a:spcPts val="400"/>
                  </a:spcAft>
                  <a:buFontTx/>
                  <a:buChar char="-"/>
                </a:pPr>
                <a:r>
                  <a:rPr lang="en-US" sz="1600" smtClean="0">
                    <a:solidFill>
                      <a:srgbClr val="000000"/>
                    </a:solidFill>
                    <a:effectLst/>
                    <a:ea typeface="Calibri" panose="020F0502020204030204" pitchFamily="34" charset="0"/>
                    <a:cs typeface="Times New Roman" panose="02020603050405020304" pitchFamily="18" charset="0"/>
                  </a:rPr>
                  <a:t>Xét </a:t>
                </a:r>
                <a:r>
                  <a:rPr lang="en-US" sz="1600">
                    <a:solidFill>
                      <a:srgbClr val="000000"/>
                    </a:solidFill>
                    <a:effectLst/>
                    <a:ea typeface="Calibri" panose="020F0502020204030204" pitchFamily="34" charset="0"/>
                    <a:cs typeface="Times New Roman" panose="02020603050405020304" pitchFamily="18" charset="0"/>
                  </a:rPr>
                  <a:t>hiệu </a:t>
                </a:r>
                <a14:m>
                  <m:oMath xmlns:m="http://schemas.openxmlformats.org/officeDocument/2006/math">
                    <m:r>
                      <a:rPr lang="en-US" sz="1600" i="1">
                        <a:solidFill>
                          <a:srgbClr val="000000"/>
                        </a:solidFill>
                        <a:effectLst/>
                        <a:ea typeface="Calibri" panose="020F0502020204030204" pitchFamily="34" charset="0"/>
                        <a:cs typeface="Times New Roman" panose="02020603050405020304" pitchFamily="18" charset="0"/>
                      </a:rPr>
                      <m:t>𝑎</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𝑏</m:t>
                    </m:r>
                  </m:oMath>
                </a14:m>
                <a:endParaRPr lang="en-US" sz="1600">
                  <a:solidFill>
                    <a:srgbClr val="000000"/>
                  </a:solidFill>
                  <a:effectLst/>
                  <a:ea typeface="Calibri" panose="020F0502020204030204" pitchFamily="34" charset="0"/>
                  <a:cs typeface="Times New Roman" panose="02020603050405020304" pitchFamily="18" charset="0"/>
                </a:endParaRPr>
              </a:p>
              <a:p>
                <a:pPr marL="285750" lvl="0" indent="-285750" algn="just">
                  <a:lnSpc>
                    <a:spcPct val="150000"/>
                  </a:lnSpc>
                  <a:spcBef>
                    <a:spcPts val="400"/>
                  </a:spcBef>
                  <a:spcAft>
                    <a:spcPts val="400"/>
                  </a:spcAft>
                  <a:buFontTx/>
                  <a:buChar char="-"/>
                </a:pPr>
                <a:r>
                  <a:rPr lang="en-US" sz="1600" smtClean="0">
                    <a:solidFill>
                      <a:srgbClr val="000000"/>
                    </a:solidFill>
                    <a:effectLst/>
                    <a:ea typeface="Calibri" panose="020F0502020204030204" pitchFamily="34" charset="0"/>
                    <a:cs typeface="Times New Roman" panose="02020603050405020304" pitchFamily="18" charset="0"/>
                  </a:rPr>
                  <a:t>Chứng </a:t>
                </a:r>
                <a:r>
                  <a:rPr lang="en-US" sz="1600">
                    <a:solidFill>
                      <a:srgbClr val="000000"/>
                    </a:solidFill>
                    <a:effectLst/>
                    <a:ea typeface="Calibri" panose="020F0502020204030204" pitchFamily="34" charset="0"/>
                    <a:cs typeface="Times New Roman" panose="02020603050405020304" pitchFamily="18" charset="0"/>
                  </a:rPr>
                  <a:t>minh </a:t>
                </a:r>
                <a14:m>
                  <m:oMath xmlns:m="http://schemas.openxmlformats.org/officeDocument/2006/math">
                    <m:r>
                      <a:rPr lang="en-US" sz="1600" i="1">
                        <a:solidFill>
                          <a:srgbClr val="000000"/>
                        </a:solidFill>
                        <a:effectLst/>
                        <a:ea typeface="Calibri" panose="020F0502020204030204" pitchFamily="34" charset="0"/>
                        <a:cs typeface="Times New Roman" panose="02020603050405020304" pitchFamily="18" charset="0"/>
                      </a:rPr>
                      <m:t>𝑎</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𝑏</m:t>
                    </m:r>
                    <m:r>
                      <a:rPr lang="en-US" sz="1600" i="1">
                        <a:solidFill>
                          <a:srgbClr val="000000"/>
                        </a:solidFill>
                        <a:effectLst/>
                        <a:ea typeface="Calibri" panose="020F0502020204030204" pitchFamily="34" charset="0"/>
                        <a:cs typeface="Times New Roman" panose="02020603050405020304" pitchFamily="18" charset="0"/>
                      </a:rPr>
                      <m:t>&gt;0</m:t>
                    </m:r>
                  </m:oMath>
                </a14:m>
                <a:r>
                  <a:rPr lang="en-US" sz="1600">
                    <a:solidFill>
                      <a:srgbClr val="000000"/>
                    </a:solidFill>
                    <a:effectLst/>
                    <a:ea typeface="Calibri" panose="020F0502020204030204" pitchFamily="34" charset="0"/>
                    <a:cs typeface="Times New Roman" panose="02020603050405020304" pitchFamily="18" charset="0"/>
                  </a:rPr>
                  <a:t> (hoặc </a:t>
                </a:r>
                <a14:m>
                  <m:oMath xmlns:m="http://schemas.openxmlformats.org/officeDocument/2006/math">
                    <m:r>
                      <a:rPr lang="en-US" sz="1600" i="1">
                        <a:solidFill>
                          <a:srgbClr val="000000"/>
                        </a:solidFill>
                        <a:effectLst/>
                        <a:ea typeface="Calibri" panose="020F0502020204030204" pitchFamily="34" charset="0"/>
                        <a:cs typeface="Times New Roman" panose="02020603050405020304" pitchFamily="18" charset="0"/>
                      </a:rPr>
                      <m:t>𝑎</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𝑏</m:t>
                    </m:r>
                    <m:r>
                      <a:rPr lang="en-US" sz="1600" i="1">
                        <a:solidFill>
                          <a:srgbClr val="000000"/>
                        </a:solidFill>
                        <a:effectLst/>
                        <a:ea typeface="Calibri" panose="020F0502020204030204" pitchFamily="34" charset="0"/>
                        <a:cs typeface="Times New Roman" panose="02020603050405020304" pitchFamily="18" charset="0"/>
                      </a:rPr>
                      <m:t>&lt;0</m:t>
                    </m:r>
                  </m:oMath>
                </a14:m>
                <a:r>
                  <a:rPr lang="en-US" sz="1600" smtClean="0">
                    <a:solidFill>
                      <a:srgbClr val="000000"/>
                    </a:solidFill>
                    <a:effectLst/>
                    <a:ea typeface="Calibri" panose="020F0502020204030204" pitchFamily="34" charset="0"/>
                    <a:cs typeface="Times New Roman" panose="02020603050405020304" pitchFamily="18" charset="0"/>
                  </a:rPr>
                  <a:t>)</a:t>
                </a:r>
                <a:endParaRPr lang="en-US" sz="1600">
                  <a:solidFill>
                    <a:srgbClr val="000000"/>
                  </a:solidFill>
                  <a:effectLst/>
                  <a:ea typeface="Calibri" panose="020F0502020204030204" pitchFamily="34" charset="0"/>
                  <a:cs typeface="Times New Roman" panose="02020603050405020304" pitchFamily="18" charset="0"/>
                </a:endParaRPr>
              </a:p>
              <a:p>
                <a:pPr marL="285750" lvl="0" indent="-285750" algn="just">
                  <a:lnSpc>
                    <a:spcPct val="150000"/>
                  </a:lnSpc>
                  <a:spcBef>
                    <a:spcPts val="400"/>
                  </a:spcBef>
                  <a:spcAft>
                    <a:spcPts val="400"/>
                  </a:spcAft>
                  <a:buFontTx/>
                  <a:buChar char="-"/>
                </a:pPr>
                <a:r>
                  <a:rPr lang="en-US" sz="1600" smtClean="0">
                    <a:solidFill>
                      <a:srgbClr val="000000"/>
                    </a:solidFill>
                    <a:effectLst/>
                    <a:ea typeface="Calibri" panose="020F0502020204030204" pitchFamily="34" charset="0"/>
                    <a:cs typeface="Times New Roman" panose="02020603050405020304" pitchFamily="18" charset="0"/>
                  </a:rPr>
                  <a:t>Kết </a:t>
                </a:r>
                <a:r>
                  <a:rPr lang="en-US" sz="1600">
                    <a:solidFill>
                      <a:srgbClr val="000000"/>
                    </a:solidFill>
                    <a:effectLst/>
                    <a:ea typeface="Calibri" panose="020F0502020204030204" pitchFamily="34" charset="0"/>
                    <a:cs typeface="Times New Roman" panose="02020603050405020304" pitchFamily="18" charset="0"/>
                  </a:rPr>
                  <a:t>luận: </a:t>
                </a:r>
                <a14:m>
                  <m:oMath xmlns:m="http://schemas.openxmlformats.org/officeDocument/2006/math">
                    <m:r>
                      <a:rPr lang="en-US" sz="1600" i="1">
                        <a:solidFill>
                          <a:srgbClr val="000000"/>
                        </a:solidFill>
                        <a:effectLst/>
                        <a:ea typeface="Calibri" panose="020F0502020204030204" pitchFamily="34" charset="0"/>
                        <a:cs typeface="Times New Roman" panose="02020603050405020304" pitchFamily="18" charset="0"/>
                      </a:rPr>
                      <m:t>𝑎</m:t>
                    </m:r>
                    <m:r>
                      <a:rPr lang="en-US" sz="1600" i="1">
                        <a:solidFill>
                          <a:srgbClr val="000000"/>
                        </a:solidFill>
                        <a:effectLst/>
                        <a:ea typeface="Calibri" panose="020F0502020204030204" pitchFamily="34" charset="0"/>
                        <a:cs typeface="Times New Roman" panose="02020603050405020304" pitchFamily="18" charset="0"/>
                      </a:rPr>
                      <m:t>=</m:t>
                    </m:r>
                    <m:r>
                      <a:rPr lang="en-US" sz="1600" i="1">
                        <a:solidFill>
                          <a:srgbClr val="000000"/>
                        </a:solidFill>
                        <a:effectLst/>
                        <a:ea typeface="Calibri" panose="020F0502020204030204" pitchFamily="34" charset="0"/>
                        <a:cs typeface="Times New Roman" panose="02020603050405020304" pitchFamily="18" charset="0"/>
                      </a:rPr>
                      <m:t>𝑏</m:t>
                    </m:r>
                  </m:oMath>
                </a14:m>
                <a:r>
                  <a:rPr lang="en-US" sz="1600">
                    <a:solidFill>
                      <a:srgbClr val="000000"/>
                    </a:solidFill>
                    <a:effectLst/>
                    <a:ea typeface="Calibri" panose="020F0502020204030204" pitchFamily="34" charset="0"/>
                    <a:cs typeface="Times New Roman" panose="02020603050405020304" pitchFamily="18" charset="0"/>
                  </a:rPr>
                  <a:t> khi </a:t>
                </a:r>
                <a:r>
                  <a:rPr lang="en-US" sz="1600">
                    <a:solidFill>
                      <a:srgbClr val="000000"/>
                    </a:solidFill>
                    <a:effectLst/>
                    <a:ea typeface="Calibri" panose="020F0502020204030204" pitchFamily="34" charset="0"/>
                    <a:cs typeface="Times New Roman" panose="02020603050405020304" pitchFamily="18" charset="0"/>
                  </a:rPr>
                  <a:t>nào</a:t>
                </a:r>
                <a:r>
                  <a:rPr lang="en-US" sz="1600" smtClean="0">
                    <a:solidFill>
                      <a:srgbClr val="000000"/>
                    </a:solidFill>
                    <a:effectLst/>
                    <a:ea typeface="Calibri" panose="020F0502020204030204" pitchFamily="34" charset="0"/>
                    <a:cs typeface="Times New Roman" panose="02020603050405020304" pitchFamily="18" charset="0"/>
                  </a:rPr>
                  <a:t>?</a:t>
                </a:r>
              </a:p>
            </p:txBody>
          </p:sp>
        </mc:Choice>
        <mc:Fallback>
          <p:sp>
            <p:nvSpPr>
              <p:cNvPr id="8" name="TextBox 7">
                <a:extLst>
                  <a:ext uri="{FF2B5EF4-FFF2-40B4-BE49-F238E27FC236}">
                    <a16:creationId xmlns:a16="http://schemas.microsoft.com/office/drawing/2014/main" id="{25EC2026-C7AA-EDA5-82ED-137001C49149}"/>
                  </a:ext>
                </a:extLst>
              </p:cNvPr>
              <p:cNvSpPr txBox="1">
                <a:spLocks noRot="1" noChangeAspect="1" noMove="1" noResize="1" noEditPoints="1" noAdjustHandles="1" noChangeArrowheads="1" noChangeShapeType="1" noTextEdit="1"/>
              </p:cNvSpPr>
              <p:nvPr/>
            </p:nvSpPr>
            <p:spPr>
              <a:xfrm>
                <a:off x="569626" y="1598739"/>
                <a:ext cx="7967271" cy="234936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843956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7" name="Rectangle 6"/>
          <p:cNvSpPr/>
          <p:nvPr/>
        </p:nvSpPr>
        <p:spPr>
          <a:xfrm>
            <a:off x="423181" y="80981"/>
            <a:ext cx="3727238" cy="738664"/>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PHIẾU BÀI </a:t>
            </a:r>
            <a:r>
              <a:rPr kumimoji="0" lang="nl-NL" sz="2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TẬP SỐ 3</a:t>
            </a:r>
            <a:endPar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10" name="Rectangle 1"/>
          <p:cNvSpPr>
            <a:spLocks noChangeArrowheads="1"/>
          </p:cNvSpPr>
          <p:nvPr/>
        </p:nvSpPr>
        <p:spPr bwMode="auto">
          <a:xfrm>
            <a:off x="493900" y="906313"/>
            <a:ext cx="8178681" cy="38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457200">
              <a:lnSpc>
                <a:spcPct val="150000"/>
              </a:lnSpc>
              <a:buClrTx/>
            </a:pPr>
            <a:r>
              <a:rPr lang="vi-VN" altLang="en-US" sz="1900" b="1" kern="1200">
                <a:solidFill>
                  <a:srgbClr val="000000"/>
                </a:solidFill>
                <a:ea typeface="OpenSans"/>
              </a:rPr>
              <a:t>DẠNG 3: Chứng minh bất </a:t>
            </a:r>
            <a:r>
              <a:rPr lang="vi-VN" altLang="en-US" sz="1900" b="1" kern="1200">
                <a:solidFill>
                  <a:srgbClr val="000000"/>
                </a:solidFill>
                <a:ea typeface="OpenSans"/>
              </a:rPr>
              <a:t>đẳng </a:t>
            </a:r>
            <a:r>
              <a:rPr lang="vi-VN" altLang="en-US" sz="1900" b="1" kern="1200" smtClean="0">
                <a:solidFill>
                  <a:srgbClr val="000000"/>
                </a:solidFill>
                <a:ea typeface="OpenSans"/>
              </a:rPr>
              <a:t>thức</a:t>
            </a:r>
            <a:endParaRPr kumimoji="0" lang="vi-VN" altLang="en-US" sz="1900" b="1" i="0" u="none" strike="noStrike" kern="1200" cap="none" spc="0" normalizeH="0" baseline="0" noProof="0">
              <a:ln>
                <a:noFill/>
              </a:ln>
              <a:solidFill>
                <a:srgbClr val="000000"/>
              </a:solidFill>
              <a:effectLst/>
              <a:uLnTx/>
              <a:uFillTx/>
              <a:latin typeface="Arial" panose="020B0604020202020204" pitchFamily="34" charset="0"/>
              <a:ea typeface="OpenSans"/>
              <a:cs typeface="Arial"/>
              <a:sym typeface="Arial"/>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5EC2026-C7AA-EDA5-82ED-137001C49149}"/>
                  </a:ext>
                </a:extLst>
              </p:cNvPr>
              <p:cNvSpPr txBox="1"/>
              <p:nvPr/>
            </p:nvSpPr>
            <p:spPr>
              <a:xfrm>
                <a:off x="569626" y="1598739"/>
                <a:ext cx="7967271" cy="2805896"/>
              </a:xfrm>
              <a:prstGeom prst="rect">
                <a:avLst/>
              </a:prstGeom>
              <a:solidFill>
                <a:schemeClr val="bg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50000"/>
                  </a:lnSpc>
                  <a:spcBef>
                    <a:spcPts val="100"/>
                  </a:spcBef>
                  <a:spcAft>
                    <a:spcPts val="100"/>
                  </a:spcAft>
                </a:pPr>
                <a:r>
                  <a:rPr kumimoji="0" lang="vi-VN" sz="1600" b="1" i="1" u="sng" strike="noStrike" kern="1200" cap="none" spc="0" normalizeH="0" baseline="0" noProof="0" smtClean="0">
                    <a:ln>
                      <a:noFill/>
                    </a:ln>
                    <a:solidFill>
                      <a:srgbClr val="00487E"/>
                    </a:solidFill>
                    <a:effectLst/>
                    <a:uLnTx/>
                    <a:uFillTx/>
                    <a:ea typeface="Calibri" panose="020F0502020204030204" pitchFamily="34" charset="0"/>
                    <a:cs typeface="Arial" panose="020B0604020202020204" pitchFamily="34" charset="0"/>
                    <a:sym typeface="Arial"/>
                  </a:rPr>
                  <a:t>Phương pháp giải:</a:t>
                </a:r>
                <a:r>
                  <a:rPr kumimoji="0" lang="vi-VN" sz="1600" b="1" i="1" u="none" strike="noStrike" kern="1200" cap="none" spc="0" normalizeH="0" baseline="0" noProof="0" smtClean="0">
                    <a:ln>
                      <a:noFill/>
                    </a:ln>
                    <a:solidFill>
                      <a:srgbClr val="00487E"/>
                    </a:solidFill>
                    <a:effectLst/>
                    <a:uLnTx/>
                    <a:uFillTx/>
                    <a:ea typeface="Calibri" panose="020F0502020204030204" pitchFamily="34" charset="0"/>
                    <a:cs typeface="Arial" panose="020B0604020202020204" pitchFamily="34" charset="0"/>
                    <a:sym typeface="Arial"/>
                  </a:rPr>
                  <a:t> </a:t>
                </a:r>
                <a:r>
                  <a:rPr kumimoji="0" lang="en-US" sz="1600" b="1" i="1" u="none" strike="noStrike" kern="1200" cap="none" spc="0" normalizeH="0" baseline="0" noProof="0">
                    <a:ln>
                      <a:noFill/>
                    </a:ln>
                    <a:solidFill>
                      <a:srgbClr val="00487E"/>
                    </a:solidFill>
                    <a:effectLst/>
                    <a:uLnTx/>
                    <a:uFillTx/>
                    <a:ea typeface="Calibri" panose="020F0502020204030204" pitchFamily="34" charset="0"/>
                    <a:cs typeface="Arial" panose="020B0604020202020204" pitchFamily="34" charset="0"/>
                    <a:sym typeface="Arial"/>
                  </a:rPr>
                  <a:t> </a:t>
                </a:r>
                <a:endParaRPr lang="en-US" sz="1600" kern="100" noProof="0">
                  <a:solidFill>
                    <a:srgbClr val="00487E"/>
                  </a:solidFill>
                  <a:ea typeface="Calibri" panose="020F0502020204030204" pitchFamily="34" charset="0"/>
                  <a:cs typeface="Times New Roman" panose="02020603050405020304" pitchFamily="18" charset="0"/>
                </a:endParaRPr>
              </a:p>
              <a:p>
                <a:pPr lvl="0" algn="just">
                  <a:lnSpc>
                    <a:spcPct val="150000"/>
                  </a:lnSpc>
                  <a:spcBef>
                    <a:spcPts val="100"/>
                  </a:spcBef>
                  <a:spcAft>
                    <a:spcPts val="100"/>
                  </a:spcAft>
                  <a:defRPr/>
                </a:pPr>
                <a:r>
                  <a:rPr lang="en-US" sz="1600" b="1" kern="100">
                    <a:solidFill>
                      <a:srgbClr val="000000"/>
                    </a:solidFill>
                    <a:ea typeface="Calibri" panose="020F0502020204030204" pitchFamily="34" charset="0"/>
                    <a:cs typeface="Times New Roman" panose="02020603050405020304" pitchFamily="18" charset="0"/>
                  </a:rPr>
                  <a:t>Chú </a:t>
                </a:r>
                <a:r>
                  <a:rPr lang="en-US" sz="1600" b="1" kern="100" smtClean="0">
                    <a:solidFill>
                      <a:srgbClr val="000000"/>
                    </a:solidFill>
                    <a:ea typeface="Calibri" panose="020F0502020204030204" pitchFamily="34" charset="0"/>
                    <a:cs typeface="Times New Roman" panose="02020603050405020304" pitchFamily="18" charset="0"/>
                  </a:rPr>
                  <a:t>ý: </a:t>
                </a:r>
              </a:p>
              <a:p>
                <a:pPr marL="285750" lvl="0" indent="-285750" algn="just">
                  <a:lnSpc>
                    <a:spcPct val="150000"/>
                  </a:lnSpc>
                  <a:spcBef>
                    <a:spcPts val="100"/>
                  </a:spcBef>
                  <a:spcAft>
                    <a:spcPts val="100"/>
                  </a:spcAft>
                  <a:buFontTx/>
                  <a:buChar char="-"/>
                  <a:defRPr/>
                </a:pPr>
                <a:r>
                  <a:rPr lang="en-US" sz="1600" kern="100" smtClean="0">
                    <a:solidFill>
                      <a:srgbClr val="000000"/>
                    </a:solidFill>
                    <a:ea typeface="Calibri" panose="020F0502020204030204" pitchFamily="34" charset="0"/>
                    <a:cs typeface="Times New Roman" panose="02020603050405020304" pitchFamily="18" charset="0"/>
                  </a:rPr>
                  <a:t>Sử </a:t>
                </a:r>
                <a:r>
                  <a:rPr lang="en-US" sz="1600" kern="100">
                    <a:solidFill>
                      <a:srgbClr val="000000"/>
                    </a:solidFill>
                    <a:ea typeface="Calibri" panose="020F0502020204030204" pitchFamily="34" charset="0"/>
                    <a:cs typeface="Times New Roman" panose="02020603050405020304" pitchFamily="18" charset="0"/>
                  </a:rPr>
                  <a:t>dụng linh hoạt các tính chất của bất đẳng thức, liên hệ thứ tự và phép cộng, liên hệ thứ tự và phép nhân của bất đẳng </a:t>
                </a:r>
                <a:r>
                  <a:rPr lang="en-US" sz="1600" kern="100">
                    <a:solidFill>
                      <a:srgbClr val="000000"/>
                    </a:solidFill>
                    <a:ea typeface="Calibri" panose="020F0502020204030204" pitchFamily="34" charset="0"/>
                    <a:cs typeface="Times New Roman" panose="02020603050405020304" pitchFamily="18" charset="0"/>
                  </a:rPr>
                  <a:t>thức</a:t>
                </a:r>
                <a:r>
                  <a:rPr lang="en-US" sz="1600" kern="100" smtClean="0">
                    <a:solidFill>
                      <a:srgbClr val="000000"/>
                    </a:solidFill>
                    <a:ea typeface="Calibri" panose="020F0502020204030204" pitchFamily="34" charset="0"/>
                    <a:cs typeface="Times New Roman" panose="02020603050405020304" pitchFamily="18" charset="0"/>
                  </a:rPr>
                  <a:t>.</a:t>
                </a:r>
                <a:endParaRPr lang="en-US" sz="1600" kern="100">
                  <a:solidFill>
                    <a:srgbClr val="000000"/>
                  </a:solidFill>
                  <a:ea typeface="Calibri" panose="020F0502020204030204" pitchFamily="34" charset="0"/>
                  <a:cs typeface="Times New Roman" panose="02020603050405020304" pitchFamily="18" charset="0"/>
                </a:endParaRPr>
              </a:p>
              <a:p>
                <a:pPr marL="285750" lvl="0" indent="-285750" algn="just">
                  <a:lnSpc>
                    <a:spcPct val="150000"/>
                  </a:lnSpc>
                  <a:spcBef>
                    <a:spcPts val="100"/>
                  </a:spcBef>
                  <a:spcAft>
                    <a:spcPts val="100"/>
                  </a:spcAft>
                  <a:buFontTx/>
                  <a:buChar char="-"/>
                  <a:defRPr/>
                </a:pPr>
                <a:r>
                  <a:rPr lang="en-US" sz="1600" kern="100" smtClean="0">
                    <a:solidFill>
                      <a:srgbClr val="000000"/>
                    </a:solidFill>
                    <a:ea typeface="Calibri" panose="020F0502020204030204" pitchFamily="34" charset="0"/>
                    <a:cs typeface="Times New Roman" panose="02020603050405020304" pitchFamily="18" charset="0"/>
                  </a:rPr>
                  <a:t>Sử </a:t>
                </a:r>
                <a:r>
                  <a:rPr lang="en-US" sz="1600" kern="100" smtClean="0">
                    <a:solidFill>
                      <a:srgbClr val="000000"/>
                    </a:solidFill>
                    <a:ea typeface="Calibri" panose="020F0502020204030204" pitchFamily="34" charset="0"/>
                    <a:cs typeface="Times New Roman" panose="02020603050405020304" pitchFamily="18" charset="0"/>
                  </a:rPr>
                  <a:t>dụng bất đẳng thức Cô – </a:t>
                </a:r>
                <a:r>
                  <a:rPr lang="en-US" sz="1600" kern="100" smtClean="0">
                    <a:solidFill>
                      <a:srgbClr val="000000"/>
                    </a:solidFill>
                    <a:ea typeface="Calibri" panose="020F0502020204030204" pitchFamily="34" charset="0"/>
                    <a:cs typeface="Times New Roman" panose="02020603050405020304" pitchFamily="18" charset="0"/>
                  </a:rPr>
                  <a:t>si.</a:t>
                </a:r>
                <a:endParaRPr lang="en-US" sz="1600" kern="100" smtClean="0">
                  <a:solidFill>
                    <a:srgbClr val="000000"/>
                  </a:solidFill>
                  <a:ea typeface="Calibri" panose="020F0502020204030204" pitchFamily="34" charset="0"/>
                  <a:cs typeface="Times New Roman" panose="02020603050405020304" pitchFamily="18" charset="0"/>
                </a:endParaRPr>
              </a:p>
              <a:p>
                <a:pPr lvl="0" algn="just">
                  <a:lnSpc>
                    <a:spcPct val="150000"/>
                  </a:lnSpc>
                  <a:spcBef>
                    <a:spcPts val="100"/>
                  </a:spcBef>
                  <a:spcAft>
                    <a:spcPts val="100"/>
                  </a:spcAft>
                  <a:defRPr/>
                </a:pPr>
                <a:r>
                  <a:rPr lang="en-US" sz="1600" kern="100">
                    <a:solidFill>
                      <a:srgbClr val="000000"/>
                    </a:solidFill>
                    <a:ea typeface="Calibri" panose="020F0502020204030204" pitchFamily="34" charset="0"/>
                    <a:cs typeface="Times New Roman" panose="02020603050405020304" pitchFamily="18" charset="0"/>
                  </a:rPr>
                  <a:t> </a:t>
                </a:r>
                <a:r>
                  <a:rPr lang="en-US" sz="1600" kern="100" smtClean="0">
                    <a:solidFill>
                      <a:srgbClr val="000000"/>
                    </a:solidFill>
                    <a:ea typeface="Calibri" panose="020F0502020204030204" pitchFamily="34" charset="0"/>
                    <a:cs typeface="Times New Roman" panose="02020603050405020304" pitchFamily="18" charset="0"/>
                  </a:rPr>
                  <a:t>    Với </a:t>
                </a:r>
                <a:r>
                  <a:rPr lang="en-US" sz="1600" kern="100">
                    <a:solidFill>
                      <a:srgbClr val="000000"/>
                    </a:solidFill>
                    <a:ea typeface="Calibri" panose="020F0502020204030204" pitchFamily="34" charset="0"/>
                    <a:cs typeface="Times New Roman" panose="02020603050405020304" pitchFamily="18" charset="0"/>
                  </a:rPr>
                  <a:t>mọi số thực </a:t>
                </a:r>
                <a14:m>
                  <m:oMath xmlns:m="http://schemas.openxmlformats.org/officeDocument/2006/math">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oMath>
                </a14:m>
                <a:r>
                  <a:rPr lang="en-US" sz="1600" kern="100">
                    <a:solidFill>
                      <a:srgbClr val="000000"/>
                    </a:solidFill>
                    <a:ea typeface="Calibri" panose="020F0502020204030204" pitchFamily="34" charset="0"/>
                    <a:cs typeface="Times New Roman" panose="02020603050405020304" pitchFamily="18" charset="0"/>
                  </a:rPr>
                  <a:t>, ta có</a:t>
                </a:r>
              </a:p>
              <a:p>
                <a:pPr lvl="0" algn="just">
                  <a:lnSpc>
                    <a:spcPct val="150000"/>
                  </a:lnSpc>
                  <a:spcBef>
                    <a:spcPts val="100"/>
                  </a:spcBef>
                  <a:spcAft>
                    <a:spcPts val="100"/>
                  </a:spcAft>
                  <a:defRPr/>
                </a:pPr>
                <a14:m>
                  <m:oMathPara xmlns:m="http://schemas.openxmlformats.org/officeDocument/2006/math">
                    <m:oMathParaPr>
                      <m:jc m:val="centerGroup"/>
                    </m:oMathParaPr>
                    <m:oMath xmlns:m="http://schemas.openxmlformats.org/officeDocument/2006/math">
                      <m:sSup>
                        <m:sSupPr>
                          <m:ctrlP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16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m:t>
                      </m:r>
                    </m:oMath>
                  </m:oMathPara>
                </a14:m>
                <a:endParaRPr lang="en-US" sz="1600" kern="100">
                  <a:solidFill>
                    <a:srgbClr val="000000"/>
                  </a:solidFill>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25EC2026-C7AA-EDA5-82ED-137001C49149}"/>
                  </a:ext>
                </a:extLst>
              </p:cNvPr>
              <p:cNvSpPr txBox="1">
                <a:spLocks noRot="1" noChangeAspect="1" noMove="1" noResize="1" noEditPoints="1" noAdjustHandles="1" noChangeArrowheads="1" noChangeShapeType="1" noTextEdit="1"/>
              </p:cNvSpPr>
              <p:nvPr/>
            </p:nvSpPr>
            <p:spPr>
              <a:xfrm>
                <a:off x="569626" y="1598739"/>
                <a:ext cx="7967271" cy="2805896"/>
              </a:xfrm>
              <a:prstGeom prst="rect">
                <a:avLst/>
              </a:prstGeom>
              <a:blipFill>
                <a:blip r:embed="rId3"/>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4"/>
          <a:stretch>
            <a:fillRect/>
          </a:stretch>
        </p:blipFill>
        <p:spPr>
          <a:xfrm>
            <a:off x="7058192" y="4080734"/>
            <a:ext cx="511841" cy="471809"/>
          </a:xfrm>
          <a:prstGeom prst="rect">
            <a:avLst/>
          </a:prstGeom>
        </p:spPr>
      </p:pic>
    </p:spTree>
    <p:extLst>
      <p:ext uri="{BB962C8B-B14F-4D97-AF65-F5344CB8AC3E}">
        <p14:creationId xmlns:p14="http://schemas.microsoft.com/office/powerpoint/2010/main" val="1508361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anim calcmode="lin" valueType="num">
                                      <p:cBhvr>
                                        <p:cTn id="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anim calcmode="lin" valueType="num">
                                      <p:cBhvr>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anim calcmode="lin" valueType="num">
                                      <p:cBhvr>
                                        <p:cTn id="1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anim calcmode="lin" valueType="num">
                                      <p:cBhvr>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anim calcmode="lin" valueType="num">
                                      <p:cBhvr>
                                        <p:cTn id="28"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strVal val="#ppt_x"/>
                                          </p:val>
                                        </p:tav>
                                        <p:tav tm="100000">
                                          <p:val>
                                            <p:strVal val="#ppt_x"/>
                                          </p:val>
                                        </p:tav>
                                      </p:tavLst>
                                    </p:anim>
                                    <p:anim calcmode="lin" valueType="num">
                                      <p:cBhvr>
                                        <p:cTn id="3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911389" y="182495"/>
                <a:ext cx="5378973" cy="939937"/>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
                    </m:oMathParaPr>
                    <m:oMath xmlns:m="http://schemas.openxmlformats.org/officeDocument/2006/math">
                      <m:r>
                        <m:rPr>
                          <m:nor/>
                        </m:rPr>
                        <a:rPr lang="en-US" sz="1700" b="1" kern="100" smtClean="0">
                          <a:ea typeface="Calibri" panose="020F0502020204030204" pitchFamily="34" charset="0"/>
                          <a:cs typeface="Times New Roman" panose="02020603050405020304" pitchFamily="18" charset="0"/>
                        </a:rPr>
                        <m:t>B</m:t>
                      </m:r>
                      <m:r>
                        <m:rPr>
                          <m:nor/>
                        </m:rPr>
                        <a:rPr lang="en-US" sz="1700" b="1" kern="100" smtClean="0">
                          <a:ea typeface="Calibri" panose="020F0502020204030204" pitchFamily="34" charset="0"/>
                          <a:cs typeface="Times New Roman" panose="02020603050405020304" pitchFamily="18" charset="0"/>
                        </a:rPr>
                        <m:t>à</m:t>
                      </m:r>
                      <m:r>
                        <m:rPr>
                          <m:nor/>
                        </m:rPr>
                        <a:rPr lang="en-US" sz="1700" b="1" kern="100" smtClean="0">
                          <a:ea typeface="Calibri" panose="020F0502020204030204" pitchFamily="34" charset="0"/>
                          <a:cs typeface="Times New Roman" panose="02020603050405020304" pitchFamily="18" charset="0"/>
                        </a:rPr>
                        <m:t>i</m:t>
                      </m:r>
                      <m:r>
                        <m:rPr>
                          <m:nor/>
                        </m:rPr>
                        <a:rPr lang="en-US" sz="1700" b="1" kern="100" smtClean="0">
                          <a:ea typeface="Calibri" panose="020F0502020204030204" pitchFamily="34" charset="0"/>
                          <a:cs typeface="Times New Roman" panose="02020603050405020304" pitchFamily="18" charset="0"/>
                        </a:rPr>
                        <m:t> 1.</m:t>
                      </m:r>
                      <m:r>
                        <m:rPr>
                          <m:nor/>
                        </m:rPr>
                        <a:rPr lang="en-US" sz="1700" kern="100" smtClean="0">
                          <a:ea typeface="Calibri" panose="020F0502020204030204" pitchFamily="34" charset="0"/>
                          <a:cs typeface="Times New Roman" panose="02020603050405020304" pitchFamily="18" charset="0"/>
                        </a:rPr>
                        <m:t> </m:t>
                      </m:r>
                      <m:r>
                        <m:rPr>
                          <m:nor/>
                        </m:rPr>
                        <a:rPr lang="en-US" sz="1700" kern="100" smtClean="0">
                          <a:ea typeface="Calibri" panose="020F0502020204030204" pitchFamily="34" charset="0"/>
                          <a:cs typeface="Times New Roman" panose="02020603050405020304" pitchFamily="18" charset="0"/>
                        </a:rPr>
                        <m:t>Cho</m:t>
                      </m:r>
                      <m:r>
                        <m:rPr>
                          <m:nor/>
                        </m:rPr>
                        <a:rPr lang="en-US" sz="1700" kern="100" smtClean="0">
                          <a:ea typeface="Calibri" panose="020F0502020204030204" pitchFamily="34" charset="0"/>
                          <a:cs typeface="Times New Roman" panose="02020603050405020304" pitchFamily="18" charset="0"/>
                        </a:rPr>
                        <m:t> </m:t>
                      </m:r>
                      <m:r>
                        <a:rPr lang="en-US" sz="1700" i="1" kern="100">
                          <a:latin typeface="Cambria Math" panose="02040503050406030204" pitchFamily="18" charset="0"/>
                          <a:ea typeface="Calibri" panose="020F0502020204030204" pitchFamily="34" charset="0"/>
                          <a:cs typeface="Times New Roman" panose="02020603050405020304" pitchFamily="18" charset="0"/>
                        </a:rPr>
                        <m:t>𝑎</m:t>
                      </m:r>
                      <m:r>
                        <a:rPr lang="en-US" sz="1700" i="1" kern="100">
                          <a:latin typeface="Cambria Math" panose="02040503050406030204" pitchFamily="18" charset="0"/>
                          <a:ea typeface="Calibri" panose="020F0502020204030204" pitchFamily="34" charset="0"/>
                          <a:cs typeface="Times New Roman" panose="02020603050405020304" pitchFamily="18" charset="0"/>
                        </a:rPr>
                        <m:t>&gt;0, </m:t>
                      </m:r>
                      <m:r>
                        <a:rPr lang="en-US" sz="1700" i="1" kern="100">
                          <a:latin typeface="Cambria Math" panose="02040503050406030204" pitchFamily="18" charset="0"/>
                          <a:ea typeface="Calibri" panose="020F0502020204030204" pitchFamily="34" charset="0"/>
                          <a:cs typeface="Times New Roman" panose="02020603050405020304" pitchFamily="18" charset="0"/>
                        </a:rPr>
                        <m:t>𝑏</m:t>
                      </m:r>
                      <m:r>
                        <a:rPr lang="en-US" sz="1700" i="1" kern="100">
                          <a:latin typeface="Cambria Math" panose="02040503050406030204" pitchFamily="18" charset="0"/>
                          <a:ea typeface="Calibri" panose="020F0502020204030204" pitchFamily="34" charset="0"/>
                          <a:cs typeface="Times New Roman" panose="02020603050405020304" pitchFamily="18" charset="0"/>
                        </a:rPr>
                        <m:t>&gt;0</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Ch</m:t>
                      </m:r>
                      <m:r>
                        <m:rPr>
                          <m:nor/>
                        </m:rPr>
                        <a:rPr lang="en-US" sz="1700" kern="100">
                          <a:ea typeface="Calibri" panose="020F0502020204030204" pitchFamily="34" charset="0"/>
                          <a:cs typeface="Times New Roman" panose="02020603050405020304" pitchFamily="18" charset="0"/>
                        </a:rPr>
                        <m:t>ứ</m:t>
                      </m:r>
                      <m:r>
                        <m:rPr>
                          <m:nor/>
                        </m:rPr>
                        <a:rPr lang="en-US" sz="1700" kern="100">
                          <a:ea typeface="Calibri" panose="020F0502020204030204" pitchFamily="34" charset="0"/>
                          <a:cs typeface="Times New Roman" panose="02020603050405020304" pitchFamily="18" charset="0"/>
                        </a:rPr>
                        <m:t>ng</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minh</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r</m:t>
                      </m:r>
                      <m:r>
                        <m:rPr>
                          <m:nor/>
                        </m:rPr>
                        <a:rPr lang="en-US" sz="1700" kern="100">
                          <a:ea typeface="Calibri" panose="020F0502020204030204" pitchFamily="34" charset="0"/>
                          <a:cs typeface="Times New Roman" panose="02020603050405020304" pitchFamily="18" charset="0"/>
                        </a:rPr>
                        <m:t>ằ</m:t>
                      </m:r>
                      <m:r>
                        <m:rPr>
                          <m:nor/>
                        </m:rPr>
                        <a:rPr lang="en-US" sz="1700" kern="100">
                          <a:ea typeface="Calibri" panose="020F0502020204030204" pitchFamily="34" charset="0"/>
                          <a:cs typeface="Times New Roman" panose="02020603050405020304" pitchFamily="18" charset="0"/>
                        </a:rPr>
                        <m:t>ng</m:t>
                      </m:r>
                      <m:r>
                        <m:rPr>
                          <m:nor/>
                        </m:rPr>
                        <a:rPr lang="en-US" sz="1700" kern="100">
                          <a:ea typeface="Calibri" panose="020F0502020204030204" pitchFamily="34" charset="0"/>
                          <a:cs typeface="Times New Roman" panose="02020603050405020304" pitchFamily="18" charset="0"/>
                        </a:rPr>
                        <m:t>:</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𝑎</m:t>
                          </m:r>
                        </m:num>
                        <m:den>
                          <m:r>
                            <a:rPr lang="en-US" sz="1700" i="1" kern="100">
                              <a:effectLst/>
                              <a:latin typeface="+mj-lt"/>
                              <a:ea typeface="Calibri" panose="020F0502020204030204" pitchFamily="34" charset="0"/>
                              <a:cs typeface="Times New Roman" panose="02020603050405020304" pitchFamily="18" charset="0"/>
                            </a:rPr>
                            <m:t>𝑏</m:t>
                          </m:r>
                        </m:den>
                      </m:f>
                      <m:r>
                        <a:rPr lang="en-US" sz="1700" i="1" kern="100">
                          <a:effectLst/>
                          <a:latin typeface="+mj-lt"/>
                          <a:ea typeface="Calibri" panose="020F0502020204030204" pitchFamily="34" charset="0"/>
                          <a:cs typeface="Times New Roman" panose="02020603050405020304" pitchFamily="18" charset="0"/>
                        </a:rPr>
                        <m:t>+</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𝑏</m:t>
                          </m:r>
                        </m:num>
                        <m:den>
                          <m:r>
                            <a:rPr lang="en-US" sz="1700" i="1" kern="100">
                              <a:effectLst/>
                              <a:latin typeface="+mj-lt"/>
                              <a:ea typeface="Calibri" panose="020F0502020204030204" pitchFamily="34" charset="0"/>
                              <a:cs typeface="Times New Roman" panose="02020603050405020304" pitchFamily="18" charset="0"/>
                            </a:rPr>
                            <m:t>𝑎</m:t>
                          </m:r>
                        </m:den>
                      </m:f>
                      <m:r>
                        <a:rPr lang="en-US" sz="1700" i="1" kern="100">
                          <a:effectLst/>
                          <a:latin typeface="+mj-lt"/>
                          <a:ea typeface="Calibri" panose="020F0502020204030204" pitchFamily="34" charset="0"/>
                          <a:cs typeface="Times New Roman" panose="02020603050405020304" pitchFamily="18" charset="0"/>
                        </a:rPr>
                        <m:t>≥2</m:t>
                      </m:r>
                      <m:r>
                        <a:rPr lang="en-US" sz="1700" b="0" i="0" kern="10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kern="100">
                  <a:effectLst/>
                  <a:latin typeface="+mj-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11389" y="182495"/>
                <a:ext cx="5378973" cy="939937"/>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4252813" y="1275529"/>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2196278" y="1827141"/>
                <a:ext cx="4809197" cy="2824684"/>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en-US" sz="1700" kern="100" smtClean="0">
                          <a:ea typeface="Calibri" panose="020F0502020204030204" pitchFamily="34" charset="0"/>
                          <a:cs typeface="Times New Roman" panose="02020603050405020304" pitchFamily="18" charset="0"/>
                        </a:rPr>
                        <m:t>X</m:t>
                      </m:r>
                      <m:r>
                        <m:rPr>
                          <m:nor/>
                        </m:rPr>
                        <a:rPr lang="en-US" sz="1700" kern="100" smtClean="0">
                          <a:ea typeface="Calibri" panose="020F0502020204030204" pitchFamily="34" charset="0"/>
                          <a:cs typeface="Times New Roman" panose="02020603050405020304" pitchFamily="18" charset="0"/>
                        </a:rPr>
                        <m:t>é</m:t>
                      </m:r>
                      <m:r>
                        <m:rPr>
                          <m:nor/>
                        </m:rPr>
                        <a:rPr lang="en-US" sz="1700" kern="100" smtClean="0">
                          <a:ea typeface="Calibri" panose="020F0502020204030204" pitchFamily="34" charset="0"/>
                          <a:cs typeface="Times New Roman" panose="02020603050405020304" pitchFamily="18" charset="0"/>
                        </a:rPr>
                        <m:t>t</m:t>
                      </m:r>
                      <m:r>
                        <m:rPr>
                          <m:nor/>
                        </m:rPr>
                        <a:rPr lang="en-US" sz="1700" kern="100" smtClean="0">
                          <a:ea typeface="Calibri" panose="020F0502020204030204" pitchFamily="34" charset="0"/>
                          <a:cs typeface="Times New Roman" panose="02020603050405020304" pitchFamily="18" charset="0"/>
                        </a:rPr>
                        <m:t> </m:t>
                      </m:r>
                      <m:r>
                        <m:rPr>
                          <m:nor/>
                        </m:rPr>
                        <a:rPr lang="en-US" sz="1700" kern="100" smtClean="0">
                          <a:ea typeface="Calibri" panose="020F0502020204030204" pitchFamily="34" charset="0"/>
                          <a:cs typeface="Times New Roman" panose="02020603050405020304" pitchFamily="18" charset="0"/>
                        </a:rPr>
                        <m:t>hi</m:t>
                      </m:r>
                      <m:r>
                        <m:rPr>
                          <m:nor/>
                        </m:rPr>
                        <a:rPr lang="en-US" sz="1700" kern="100" smtClean="0">
                          <a:ea typeface="Calibri" panose="020F0502020204030204" pitchFamily="34" charset="0"/>
                          <a:cs typeface="Times New Roman" panose="02020603050405020304" pitchFamily="18" charset="0"/>
                        </a:rPr>
                        <m:t>ệ</m:t>
                      </m:r>
                      <m:r>
                        <m:rPr>
                          <m:nor/>
                        </m:rPr>
                        <a:rPr lang="en-US" sz="1700" kern="100" smtClean="0">
                          <a:ea typeface="Calibri" panose="020F0502020204030204" pitchFamily="34" charset="0"/>
                          <a:cs typeface="Times New Roman" panose="02020603050405020304" pitchFamily="18" charset="0"/>
                        </a:rPr>
                        <m:t>u</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𝑎</m:t>
                          </m:r>
                        </m:num>
                        <m:den>
                          <m:r>
                            <a:rPr lang="en-US" sz="1700" i="1" kern="100">
                              <a:effectLst/>
                              <a:latin typeface="+mj-lt"/>
                              <a:ea typeface="Calibri" panose="020F0502020204030204" pitchFamily="34" charset="0"/>
                              <a:cs typeface="Times New Roman" panose="02020603050405020304" pitchFamily="18" charset="0"/>
                            </a:rPr>
                            <m:t>𝑏</m:t>
                          </m:r>
                        </m:den>
                      </m:f>
                      <m:r>
                        <a:rPr lang="en-US" sz="1700" i="1" kern="100">
                          <a:effectLst/>
                          <a:latin typeface="+mj-lt"/>
                          <a:ea typeface="Calibri" panose="020F0502020204030204" pitchFamily="34" charset="0"/>
                          <a:cs typeface="Times New Roman" panose="02020603050405020304" pitchFamily="18" charset="0"/>
                        </a:rPr>
                        <m:t>+</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𝑏</m:t>
                          </m:r>
                        </m:num>
                        <m:den>
                          <m:r>
                            <a:rPr lang="en-US" sz="1700" i="1" kern="100">
                              <a:effectLst/>
                              <a:latin typeface="+mj-lt"/>
                              <a:ea typeface="Calibri" panose="020F0502020204030204" pitchFamily="34" charset="0"/>
                              <a:cs typeface="Times New Roman" panose="02020603050405020304" pitchFamily="18" charset="0"/>
                            </a:rPr>
                            <m:t>𝑎</m:t>
                          </m:r>
                        </m:den>
                      </m:f>
                      <m:r>
                        <a:rPr lang="en-US" sz="1700" i="1" kern="100">
                          <a:effectLst/>
                          <a:latin typeface="+mj-lt"/>
                          <a:ea typeface="Calibri" panose="020F0502020204030204" pitchFamily="34" charset="0"/>
                          <a:cs typeface="Times New Roman" panose="02020603050405020304" pitchFamily="18" charset="0"/>
                        </a:rPr>
                        <m:t>−2=</m:t>
                      </m:r>
                      <m:f>
                        <m:fPr>
                          <m:ctrlPr>
                            <a:rPr lang="en-US" sz="1700" i="1" kern="100">
                              <a:effectLst/>
                              <a:latin typeface="+mj-lt"/>
                              <a:ea typeface="Calibri" panose="020F0502020204030204" pitchFamily="34" charset="0"/>
                              <a:cs typeface="Times New Roman" panose="02020603050405020304" pitchFamily="18" charset="0"/>
                            </a:rPr>
                          </m:ctrlPr>
                        </m:fPr>
                        <m:num>
                          <m:sSup>
                            <m:sSupPr>
                              <m:ctrlPr>
                                <a:rPr lang="en-US" sz="1700" i="1" kern="100">
                                  <a:effectLst/>
                                  <a:latin typeface="+mj-lt"/>
                                  <a:ea typeface="Calibri" panose="020F0502020204030204" pitchFamily="34" charset="0"/>
                                  <a:cs typeface="Times New Roman" panose="02020603050405020304" pitchFamily="18" charset="0"/>
                                </a:rPr>
                              </m:ctrlPr>
                            </m:sSupPr>
                            <m:e>
                              <m:r>
                                <a:rPr lang="en-US" sz="1700" i="1" kern="100">
                                  <a:effectLst/>
                                  <a:latin typeface="+mj-lt"/>
                                  <a:ea typeface="Calibri" panose="020F0502020204030204" pitchFamily="34" charset="0"/>
                                  <a:cs typeface="Times New Roman" panose="02020603050405020304" pitchFamily="18" charset="0"/>
                                </a:rPr>
                                <m:t>𝑎</m:t>
                              </m:r>
                            </m:e>
                            <m:sup>
                              <m:r>
                                <a:rPr lang="en-US" sz="1700" i="1" kern="100">
                                  <a:effectLst/>
                                  <a:latin typeface="+mj-lt"/>
                                  <a:ea typeface="Calibri" panose="020F0502020204030204" pitchFamily="34" charset="0"/>
                                  <a:cs typeface="Times New Roman" panose="02020603050405020304" pitchFamily="18" charset="0"/>
                                </a:rPr>
                                <m:t>2</m:t>
                              </m:r>
                            </m:sup>
                          </m:sSup>
                          <m:r>
                            <a:rPr lang="en-US" sz="1700" i="1" kern="100">
                              <a:effectLst/>
                              <a:latin typeface="+mj-lt"/>
                              <a:ea typeface="Calibri" panose="020F0502020204030204" pitchFamily="34" charset="0"/>
                              <a:cs typeface="Times New Roman" panose="02020603050405020304" pitchFamily="18" charset="0"/>
                            </a:rPr>
                            <m:t>+</m:t>
                          </m:r>
                          <m:sSup>
                            <m:sSupPr>
                              <m:ctrlPr>
                                <a:rPr lang="en-US" sz="1700" i="1" kern="100">
                                  <a:effectLst/>
                                  <a:latin typeface="+mj-lt"/>
                                  <a:ea typeface="Calibri" panose="020F0502020204030204" pitchFamily="34" charset="0"/>
                                  <a:cs typeface="Times New Roman" panose="02020603050405020304" pitchFamily="18" charset="0"/>
                                </a:rPr>
                              </m:ctrlPr>
                            </m:sSupPr>
                            <m:e>
                              <m:r>
                                <a:rPr lang="en-US" sz="1700" i="1" kern="100">
                                  <a:effectLst/>
                                  <a:latin typeface="+mj-lt"/>
                                  <a:ea typeface="Calibri" panose="020F0502020204030204" pitchFamily="34" charset="0"/>
                                  <a:cs typeface="Times New Roman" panose="02020603050405020304" pitchFamily="18" charset="0"/>
                                </a:rPr>
                                <m:t>𝑏</m:t>
                              </m:r>
                            </m:e>
                            <m:sup>
                              <m:r>
                                <a:rPr lang="en-US" sz="1700" i="1" kern="100">
                                  <a:effectLst/>
                                  <a:latin typeface="+mj-lt"/>
                                  <a:ea typeface="Calibri" panose="020F0502020204030204" pitchFamily="34" charset="0"/>
                                  <a:cs typeface="Times New Roman" panose="02020603050405020304" pitchFamily="18" charset="0"/>
                                </a:rPr>
                                <m:t>2</m:t>
                              </m:r>
                            </m:sup>
                          </m:sSup>
                          <m:r>
                            <a:rPr lang="en-US" sz="1700" i="1" kern="100">
                              <a:effectLst/>
                              <a:latin typeface="+mj-lt"/>
                              <a:ea typeface="Calibri" panose="020F0502020204030204" pitchFamily="34" charset="0"/>
                              <a:cs typeface="Times New Roman" panose="02020603050405020304" pitchFamily="18" charset="0"/>
                            </a:rPr>
                            <m:t>−2</m:t>
                          </m:r>
                          <m:r>
                            <a:rPr lang="en-US" sz="1700" i="1" kern="100">
                              <a:effectLst/>
                              <a:latin typeface="+mj-lt"/>
                              <a:ea typeface="Calibri" panose="020F0502020204030204" pitchFamily="34" charset="0"/>
                              <a:cs typeface="Times New Roman" panose="02020603050405020304" pitchFamily="18" charset="0"/>
                            </a:rPr>
                            <m:t>𝑎𝑏</m:t>
                          </m:r>
                        </m:num>
                        <m:den>
                          <m:r>
                            <a:rPr lang="en-US" sz="1700" i="1" kern="100">
                              <a:effectLst/>
                              <a:latin typeface="+mj-lt"/>
                              <a:ea typeface="Calibri" panose="020F0502020204030204" pitchFamily="34" charset="0"/>
                              <a:cs typeface="Times New Roman" panose="02020603050405020304" pitchFamily="18" charset="0"/>
                            </a:rPr>
                            <m:t>𝑎𝑏</m:t>
                          </m:r>
                        </m:den>
                      </m:f>
                      <m:r>
                        <a:rPr lang="en-US" sz="1700" i="1" kern="100">
                          <a:effectLst/>
                          <a:latin typeface="+mj-lt"/>
                          <a:ea typeface="Calibri" panose="020F0502020204030204" pitchFamily="34" charset="0"/>
                          <a:cs typeface="Times New Roman" panose="02020603050405020304" pitchFamily="18" charset="0"/>
                        </a:rPr>
                        <m:t>=</m:t>
                      </m:r>
                      <m:f>
                        <m:fPr>
                          <m:ctrlPr>
                            <a:rPr lang="en-US" sz="1700" i="1" kern="100">
                              <a:effectLst/>
                              <a:latin typeface="+mj-lt"/>
                              <a:ea typeface="Calibri" panose="020F0502020204030204" pitchFamily="34" charset="0"/>
                              <a:cs typeface="Times New Roman" panose="02020603050405020304" pitchFamily="18" charset="0"/>
                            </a:rPr>
                          </m:ctrlPr>
                        </m:fPr>
                        <m:num>
                          <m:sSup>
                            <m:sSupPr>
                              <m:ctrlPr>
                                <a:rPr lang="en-US" sz="1700" i="1" kern="100">
                                  <a:effectLst/>
                                  <a:latin typeface="+mj-lt"/>
                                  <a:ea typeface="Calibri" panose="020F0502020204030204" pitchFamily="34" charset="0"/>
                                  <a:cs typeface="Times New Roman" panose="02020603050405020304" pitchFamily="18" charset="0"/>
                                </a:rPr>
                              </m:ctrlPr>
                            </m:sSupPr>
                            <m:e>
                              <m:d>
                                <m:dPr>
                                  <m:ctrlPr>
                                    <a:rPr lang="en-US" sz="1700" i="1" kern="100">
                                      <a:effectLst/>
                                      <a:latin typeface="+mj-lt"/>
                                      <a:ea typeface="Calibri" panose="020F0502020204030204" pitchFamily="34" charset="0"/>
                                      <a:cs typeface="Times New Roman" panose="02020603050405020304" pitchFamily="18" charset="0"/>
                                    </a:rPr>
                                  </m:ctrlPr>
                                </m:dPr>
                                <m:e>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𝑏</m:t>
                                  </m:r>
                                </m:e>
                              </m:d>
                            </m:e>
                            <m:sup>
                              <m:r>
                                <a:rPr lang="en-US" sz="1700" i="1" kern="100">
                                  <a:effectLst/>
                                  <a:latin typeface="+mj-lt"/>
                                  <a:ea typeface="Calibri" panose="020F0502020204030204" pitchFamily="34" charset="0"/>
                                  <a:cs typeface="Times New Roman" panose="02020603050405020304" pitchFamily="18" charset="0"/>
                                </a:rPr>
                                <m:t>2</m:t>
                              </m:r>
                            </m:sup>
                          </m:sSup>
                        </m:num>
                        <m:den>
                          <m:r>
                            <a:rPr lang="en-US" sz="1700" i="1" kern="100">
                              <a:effectLst/>
                              <a:latin typeface="+mj-lt"/>
                              <a:ea typeface="Calibri" panose="020F0502020204030204" pitchFamily="34" charset="0"/>
                              <a:cs typeface="Times New Roman" panose="02020603050405020304" pitchFamily="18" charset="0"/>
                            </a:rPr>
                            <m:t>𝑎𝑏</m:t>
                          </m:r>
                        </m:den>
                      </m:f>
                    </m:oMath>
                  </m:oMathPara>
                </a14:m>
                <a:endParaRPr lang="en-US" sz="1700" kern="10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nl-NL" sz="1700" kern="100">
                          <a:ea typeface="Calibri" panose="020F0502020204030204" pitchFamily="34" charset="0"/>
                          <a:cs typeface="Times New Roman" panose="02020603050405020304" pitchFamily="18" charset="0"/>
                        </a:rPr>
                        <m:t>V</m:t>
                      </m:r>
                      <m:r>
                        <m:rPr>
                          <m:nor/>
                        </m:rPr>
                        <a:rPr lang="nl-NL" sz="1700" kern="100">
                          <a:ea typeface="Calibri" panose="020F0502020204030204" pitchFamily="34" charset="0"/>
                          <a:cs typeface="Times New Roman" panose="02020603050405020304" pitchFamily="18" charset="0"/>
                        </a:rPr>
                        <m:t>ì </m:t>
                      </m:r>
                      <m:r>
                        <a:rPr lang="en-US" sz="1700" i="1" kern="100">
                          <a:latin typeface="Cambria Math" panose="02040503050406030204" pitchFamily="18" charset="0"/>
                          <a:ea typeface="Calibri" panose="020F0502020204030204" pitchFamily="34" charset="0"/>
                          <a:cs typeface="Times New Roman" panose="02020603050405020304" pitchFamily="18" charset="0"/>
                        </a:rPr>
                        <m:t>𝑎</m:t>
                      </m:r>
                      <m:r>
                        <a:rPr lang="nl-NL" sz="1700" i="1" kern="100">
                          <a:latin typeface="Cambria Math" panose="02040503050406030204" pitchFamily="18" charset="0"/>
                          <a:ea typeface="Calibri" panose="020F0502020204030204" pitchFamily="34" charset="0"/>
                          <a:cs typeface="Times New Roman" panose="02020603050405020304" pitchFamily="18" charset="0"/>
                        </a:rPr>
                        <m:t>&gt;0,</m:t>
                      </m:r>
                      <m:r>
                        <a:rPr lang="en-US" sz="1700" i="1" kern="100">
                          <a:latin typeface="Cambria Math" panose="02040503050406030204" pitchFamily="18" charset="0"/>
                          <a:ea typeface="Calibri" panose="020F0502020204030204" pitchFamily="34" charset="0"/>
                          <a:cs typeface="Times New Roman" panose="02020603050405020304" pitchFamily="18" charset="0"/>
                        </a:rPr>
                        <m:t>𝑏</m:t>
                      </m:r>
                      <m:r>
                        <a:rPr lang="nl-NL" sz="1700" i="1" kern="100">
                          <a:latin typeface="Cambria Math" panose="02040503050406030204" pitchFamily="18" charset="0"/>
                          <a:ea typeface="Calibri" panose="020F0502020204030204" pitchFamily="34" charset="0"/>
                          <a:cs typeface="Times New Roman" panose="02020603050405020304" pitchFamily="18" charset="0"/>
                        </a:rPr>
                        <m:t>&gt;0</m:t>
                      </m:r>
                      <m:r>
                        <m:rPr>
                          <m:nor/>
                        </m:rPr>
                        <a:rPr lang="nl-NL" sz="1700" kern="100">
                          <a:ea typeface="Calibri" panose="020F0502020204030204" pitchFamily="34" charset="0"/>
                          <a:cs typeface="Times New Roman" panose="02020603050405020304" pitchFamily="18" charset="0"/>
                        </a:rPr>
                        <m:t> </m:t>
                      </m:r>
                      <m:r>
                        <m:rPr>
                          <m:nor/>
                        </m:rPr>
                        <a:rPr lang="nl-NL" sz="1700" kern="100">
                          <a:ea typeface="Calibri" panose="020F0502020204030204" pitchFamily="34" charset="0"/>
                          <a:cs typeface="Times New Roman" panose="02020603050405020304" pitchFamily="18" charset="0"/>
                        </a:rPr>
                        <m:t>n</m:t>
                      </m:r>
                      <m:r>
                        <m:rPr>
                          <m:nor/>
                        </m:rPr>
                        <a:rPr lang="nl-NL" sz="1700" kern="100">
                          <a:ea typeface="Calibri" panose="020F0502020204030204" pitchFamily="34" charset="0"/>
                          <a:cs typeface="Times New Roman" panose="02020603050405020304" pitchFamily="18" charset="0"/>
                        </a:rPr>
                        <m:t>ê</m:t>
                      </m:r>
                      <m:r>
                        <m:rPr>
                          <m:nor/>
                        </m:rPr>
                        <a:rPr lang="nl-NL" sz="1700" kern="100">
                          <a:ea typeface="Calibri" panose="020F0502020204030204" pitchFamily="34" charset="0"/>
                          <a:cs typeface="Times New Roman" panose="02020603050405020304" pitchFamily="18" charset="0"/>
                        </a:rPr>
                        <m:t>n</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kern="100">
                              <a:effectLst/>
                              <a:latin typeface="+mj-lt"/>
                              <a:ea typeface="Calibri" panose="020F0502020204030204" pitchFamily="34" charset="0"/>
                              <a:cs typeface="Times New Roman" panose="02020603050405020304" pitchFamily="18" charset="0"/>
                            </a:rPr>
                          </m:ctrlPr>
                        </m:fPr>
                        <m:num>
                          <m:sSup>
                            <m:sSupPr>
                              <m:ctrlPr>
                                <a:rPr lang="en-US" sz="1700" i="1" kern="100">
                                  <a:effectLst/>
                                  <a:latin typeface="+mj-lt"/>
                                  <a:ea typeface="Calibri" panose="020F0502020204030204" pitchFamily="34" charset="0"/>
                                  <a:cs typeface="Times New Roman" panose="02020603050405020304" pitchFamily="18" charset="0"/>
                                </a:rPr>
                              </m:ctrlPr>
                            </m:sSupPr>
                            <m:e>
                              <m:d>
                                <m:dPr>
                                  <m:ctrlPr>
                                    <a:rPr lang="en-US" sz="1700" i="1" kern="100">
                                      <a:effectLst/>
                                      <a:latin typeface="+mj-lt"/>
                                      <a:ea typeface="Calibri" panose="020F0502020204030204" pitchFamily="34" charset="0"/>
                                      <a:cs typeface="Times New Roman" panose="02020603050405020304" pitchFamily="18" charset="0"/>
                                    </a:rPr>
                                  </m:ctrlPr>
                                </m:dPr>
                                <m:e>
                                  <m:r>
                                    <a:rPr lang="en-US" sz="1700" i="1" kern="100">
                                      <a:effectLst/>
                                      <a:latin typeface="+mj-lt"/>
                                      <a:ea typeface="Calibri" panose="020F0502020204030204" pitchFamily="34" charset="0"/>
                                      <a:cs typeface="Times New Roman" panose="02020603050405020304" pitchFamily="18" charset="0"/>
                                    </a:rPr>
                                    <m:t>𝑎</m:t>
                                  </m:r>
                                  <m:r>
                                    <a:rPr lang="nl-NL"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𝑏</m:t>
                                  </m:r>
                                </m:e>
                              </m:d>
                            </m:e>
                            <m:sup>
                              <m:r>
                                <a:rPr lang="nl-NL" sz="1700" i="1" kern="100">
                                  <a:effectLst/>
                                  <a:latin typeface="+mj-lt"/>
                                  <a:ea typeface="Calibri" panose="020F0502020204030204" pitchFamily="34" charset="0"/>
                                  <a:cs typeface="Times New Roman" panose="02020603050405020304" pitchFamily="18" charset="0"/>
                                </a:rPr>
                                <m:t>2</m:t>
                              </m:r>
                            </m:sup>
                          </m:sSup>
                        </m:num>
                        <m:den>
                          <m:r>
                            <a:rPr lang="en-US" sz="1700" i="1" kern="100">
                              <a:effectLst/>
                              <a:latin typeface="+mj-lt"/>
                              <a:ea typeface="Calibri" panose="020F0502020204030204" pitchFamily="34" charset="0"/>
                              <a:cs typeface="Times New Roman" panose="02020603050405020304" pitchFamily="18" charset="0"/>
                            </a:rPr>
                            <m:t>𝑎𝑏</m:t>
                          </m:r>
                        </m:den>
                      </m:f>
                      <m:r>
                        <a:rPr lang="nl-NL" sz="1700" i="1" kern="100">
                          <a:effectLst/>
                          <a:latin typeface="+mj-lt"/>
                          <a:ea typeface="Calibri" panose="020F0502020204030204" pitchFamily="34" charset="0"/>
                          <a:cs typeface="Times New Roman" panose="02020603050405020304" pitchFamily="18" charset="0"/>
                        </a:rPr>
                        <m:t>≥0</m:t>
                      </m:r>
                    </m:oMath>
                  </m:oMathPara>
                </a14:m>
                <a:endParaRPr lang="en-US" sz="1700" kern="100">
                  <a:effectLst/>
                  <a:latin typeface="+mj-lt"/>
                  <a:ea typeface="Calibri" panose="020F0502020204030204" pitchFamily="34" charset="0"/>
                  <a:cs typeface="Times New Roman" panose="02020603050405020304" pitchFamily="18" charset="0"/>
                </a:endParaRPr>
              </a:p>
              <a:p>
                <a:pPr algn="just">
                  <a:lnSpc>
                    <a:spcPct val="150000"/>
                  </a:lnSpc>
                </a:pPr>
                <a:r>
                  <a:rPr lang="nl-NL" sz="1700" kern="100">
                    <a:effectLst/>
                    <a:latin typeface="+mj-lt"/>
                    <a:ea typeface="Calibri" panose="020F0502020204030204" pitchFamily="34" charset="0"/>
                    <a:cs typeface="Times New Roman" panose="02020603050405020304" pitchFamily="18" charset="0"/>
                  </a:rPr>
                  <a:t>Dấu “</a:t>
                </a:r>
                <a14:m>
                  <m:oMath xmlns:m="http://schemas.openxmlformats.org/officeDocument/2006/math">
                    <m:r>
                      <a:rPr lang="nl-NL" sz="1700" i="1" kern="100">
                        <a:latin typeface="Cambria Math" panose="02040503050406030204" pitchFamily="18" charset="0"/>
                        <a:ea typeface="Calibri" panose="020F0502020204030204" pitchFamily="34" charset="0"/>
                        <a:cs typeface="Times New Roman" panose="02020603050405020304" pitchFamily="18" charset="0"/>
                      </a:rPr>
                      <m:t>=</m:t>
                    </m:r>
                  </m:oMath>
                </a14:m>
                <a:r>
                  <a:rPr lang="nl-NL" sz="1700" kern="100">
                    <a:effectLst/>
                    <a:latin typeface="+mj-lt"/>
                    <a:ea typeface="Calibri" panose="020F0502020204030204" pitchFamily="34" charset="0"/>
                    <a:cs typeface="Times New Roman" panose="02020603050405020304" pitchFamily="18" charset="0"/>
                  </a:rPr>
                  <a:t>” xảy ra khi và chỉ khi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𝑎</m:t>
                    </m:r>
                    <m:r>
                      <a:rPr lang="nl-NL"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𝑏</m:t>
                    </m:r>
                  </m:oMath>
                </a14:m>
                <a:endParaRPr lang="en-US" sz="1700" kern="10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700" kern="100">
                          <a:ea typeface="Calibri" panose="020F0502020204030204" pitchFamily="34" charset="0"/>
                          <a:cs typeface="Times New Roman" panose="02020603050405020304" pitchFamily="18" charset="0"/>
                        </a:rPr>
                        <m:t>V</m:t>
                      </m:r>
                      <m:r>
                        <m:rPr>
                          <m:nor/>
                        </m:rPr>
                        <a:rPr lang="en-US" sz="1700" kern="100">
                          <a:ea typeface="Calibri" panose="020F0502020204030204" pitchFamily="34" charset="0"/>
                          <a:cs typeface="Times New Roman" panose="02020603050405020304" pitchFamily="18" charset="0"/>
                        </a:rPr>
                        <m:t>ậ</m:t>
                      </m:r>
                      <m:r>
                        <m:rPr>
                          <m:nor/>
                        </m:rPr>
                        <a:rPr lang="en-US" sz="1700" kern="100">
                          <a:ea typeface="Calibri" panose="020F0502020204030204" pitchFamily="34" charset="0"/>
                          <a:cs typeface="Times New Roman" panose="02020603050405020304" pitchFamily="18" charset="0"/>
                        </a:rPr>
                        <m:t>y</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𝑎</m:t>
                          </m:r>
                        </m:num>
                        <m:den>
                          <m:r>
                            <a:rPr lang="en-US" sz="1700" i="1" kern="100">
                              <a:effectLst/>
                              <a:latin typeface="+mj-lt"/>
                              <a:ea typeface="Calibri" panose="020F0502020204030204" pitchFamily="34" charset="0"/>
                              <a:cs typeface="Times New Roman" panose="02020603050405020304" pitchFamily="18" charset="0"/>
                            </a:rPr>
                            <m:t>𝑏</m:t>
                          </m:r>
                        </m:den>
                      </m:f>
                      <m:r>
                        <a:rPr lang="en-US" sz="1700" i="1" kern="100">
                          <a:effectLst/>
                          <a:latin typeface="+mj-lt"/>
                          <a:ea typeface="Calibri" panose="020F0502020204030204" pitchFamily="34" charset="0"/>
                          <a:cs typeface="Times New Roman" panose="02020603050405020304" pitchFamily="18" charset="0"/>
                        </a:rPr>
                        <m:t>+</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𝑏</m:t>
                          </m:r>
                        </m:num>
                        <m:den>
                          <m:r>
                            <a:rPr lang="en-US" sz="1700" i="1" kern="100">
                              <a:effectLst/>
                              <a:latin typeface="+mj-lt"/>
                              <a:ea typeface="Calibri" panose="020F0502020204030204" pitchFamily="34" charset="0"/>
                              <a:cs typeface="Times New Roman" panose="02020603050405020304" pitchFamily="18" charset="0"/>
                            </a:rPr>
                            <m:t>𝑎</m:t>
                          </m:r>
                        </m:den>
                      </m:f>
                      <m:r>
                        <a:rPr lang="en-US" sz="1700" i="1" kern="100">
                          <a:effectLst/>
                          <a:latin typeface="+mj-lt"/>
                          <a:ea typeface="Calibri" panose="020F0502020204030204" pitchFamily="34" charset="0"/>
                          <a:cs typeface="Times New Roman" panose="02020603050405020304" pitchFamily="18" charset="0"/>
                        </a:rPr>
                        <m:t>≥2</m:t>
                      </m:r>
                      <m:r>
                        <a:rPr lang="en-US" sz="1700" b="0" i="0" kern="10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kern="100">
                  <a:effectLst/>
                  <a:latin typeface="+mj-lt"/>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196278" y="1827141"/>
                <a:ext cx="4809197" cy="2824684"/>
              </a:xfrm>
              <a:prstGeom prst="rect">
                <a:avLst/>
              </a:prstGeom>
              <a:blipFill>
                <a:blip r:embed="rId4"/>
                <a:stretch>
                  <a:fillRect l="-760"/>
                </a:stretch>
              </a:blipFill>
            </p:spPr>
            <p:txBody>
              <a:bodyPr/>
              <a:lstStyle/>
              <a:p>
                <a:r>
                  <a:rPr lang="en-US">
                    <a:noFill/>
                  </a:rPr>
                  <a:t> </a:t>
                </a:r>
              </a:p>
            </p:txBody>
          </p:sp>
        </mc:Fallback>
      </mc:AlternateContent>
    </p:spTree>
    <p:extLst>
      <p:ext uri="{BB962C8B-B14F-4D97-AF65-F5344CB8AC3E}">
        <p14:creationId xmlns:p14="http://schemas.microsoft.com/office/powerpoint/2010/main" val="146115281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9" name="TextBox 11"/>
          <p:cNvSpPr txBox="1"/>
          <p:nvPr/>
        </p:nvSpPr>
        <p:spPr>
          <a:xfrm>
            <a:off x="3203423" y="257779"/>
            <a:ext cx="2876550" cy="523220"/>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400" b="1" i="0" u="none" strike="noStrike" kern="1200" cap="none" spc="0" normalizeH="0" baseline="0" noProof="0" dirty="0">
                <a:ln>
                  <a:noFill/>
                </a:ln>
                <a:solidFill>
                  <a:srgbClr val="00487E"/>
                </a:solidFill>
                <a:effectLst/>
                <a:uLnTx/>
                <a:uFillTx/>
                <a:latin typeface="Arial" panose="020B0604020202020204" pitchFamily="34" charset="0"/>
                <a:ea typeface="+mn-ea"/>
                <a:cs typeface="Arial" panose="020B0604020202020204" pitchFamily="34" charset="0"/>
                <a:sym typeface="Arial"/>
              </a:rPr>
              <a:t>KHỞI ĐỘNG </a:t>
            </a:r>
          </a:p>
        </p:txBody>
      </p:sp>
      <p:grpSp>
        <p:nvGrpSpPr>
          <p:cNvPr id="5" name="Group 4"/>
          <p:cNvGrpSpPr/>
          <p:nvPr/>
        </p:nvGrpSpPr>
        <p:grpSpPr>
          <a:xfrm>
            <a:off x="1056454" y="968750"/>
            <a:ext cx="7170486" cy="830997"/>
            <a:chOff x="1171540" y="1050501"/>
            <a:chExt cx="7170486" cy="830997"/>
          </a:xfrm>
        </p:grpSpPr>
        <mc:AlternateContent xmlns:mc="http://schemas.openxmlformats.org/markup-compatibility/2006">
          <mc:Choice xmlns:a14="http://schemas.microsoft.com/office/drawing/2010/main" Requires="a14">
            <p:sp>
              <p:nvSpPr>
                <p:cNvPr id="3" name="Rectangle 2"/>
                <p:cNvSpPr/>
                <p:nvPr/>
              </p:nvSpPr>
              <p:spPr>
                <a:xfrm>
                  <a:off x="1956215" y="1050501"/>
                  <a:ext cx="6385811" cy="8309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2036445" algn="l"/>
                    </a:tabLst>
                    <a:defRPr/>
                  </a:pPr>
                  <a:r>
                    <a:rPr kumimoji="0" lang="da-DK" sz="1600" b="0" i="0" u="none" strike="noStrike" kern="1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1. Cho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𝑛</m:t>
                      </m:r>
                    </m:oMath>
                  </a14:m>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là hai số thoả mãn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&gt;</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oMath>
                  </a14:m>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Chứng minh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+3&gt;</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+2</m:t>
                      </m:r>
                    </m:oMath>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2036445" algn="l"/>
                    </a:tabLst>
                    <a:defRPr/>
                  </a:pPr>
                  <a:r>
                    <a:rPr kumimoji="0" lang="da-DK" sz="1600" b="0" i="0" u="none" strike="noStrike" kern="1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2. Cho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𝑛</m:t>
                      </m:r>
                    </m:oMath>
                  </a14:m>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là hai số thoả mãn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&lt;</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oMath>
                  </a14:m>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Chứng minh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2</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&lt;3</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oMath>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956215" y="1050501"/>
                  <a:ext cx="6385811" cy="830997"/>
                </a:xfrm>
                <a:prstGeom prst="rect">
                  <a:avLst/>
                </a:prstGeom>
                <a:blipFill>
                  <a:blip r:embed="rId3"/>
                  <a:stretch>
                    <a:fillRect l="-477" b="-3676"/>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171540" y="1170561"/>
              <a:ext cx="657260" cy="682015"/>
            </a:xfrm>
            <a:prstGeom prst="rect">
              <a:avLst/>
            </a:prstGeom>
          </p:spPr>
        </p:pic>
      </p:grpSp>
      <mc:AlternateContent xmlns:mc="http://schemas.openxmlformats.org/markup-compatibility/2006">
        <mc:Choice xmlns:a14="http://schemas.microsoft.com/office/drawing/2010/main" Requires="a14">
          <p:sp>
            <p:nvSpPr>
              <p:cNvPr id="6" name="Rectangle 5"/>
              <p:cNvSpPr/>
              <p:nvPr/>
            </p:nvSpPr>
            <p:spPr>
              <a:xfrm>
                <a:off x="1841129" y="2603313"/>
                <a:ext cx="6231073"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2036445" algn="l"/>
                  </a:tabLst>
                  <a:defRPr/>
                </a:pPr>
                <a:r>
                  <a:rPr lang="da-DK" sz="1600" kern="100" smtClean="0">
                    <a:ea typeface="Malgun Gothic" panose="020B0503020000020004" pitchFamily="34" charset="-127"/>
                    <a:cs typeface="Times New Roman" panose="02020603050405020304" pitchFamily="18" charset="0"/>
                  </a:rPr>
                  <a:t>2. </a:t>
                </a:r>
                <a:r>
                  <a:rPr kumimoji="0" lang="da-DK" sz="1600" b="0" i="0" u="none" strike="noStrike" kern="1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Nhân </a:t>
                </a:r>
                <a:r>
                  <a:rPr kumimoji="0" lang="da-DK"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hai vế của bất đẳng thức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&lt;</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oMath>
                </a14:m>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với 2, ta được:</a:t>
                </a:r>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2036445" algn="l"/>
                  </a:tabLst>
                  <a:defRPr/>
                </a:pPr>
                <a14:m>
                  <m:oMathPara xmlns:m="http://schemas.openxmlformats.org/officeDocument/2006/math">
                    <m:oMathParaPr>
                      <m:jc m:val="centerGroup"/>
                    </m:oMathParaPr>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2</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&lt;2</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𝑛</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    </m:t>
                      </m:r>
                    </m:oMath>
                  </m:oMathPara>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2036445" algn="l"/>
                  </a:tabLst>
                  <a:defRPr/>
                </a:pPr>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Cộng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oMath>
                </a14:m>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vào hai vế của bất đẳng thức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2</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&lt;2</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oMath>
                </a14:m>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 ta được:</a:t>
                </a:r>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2036445" algn="l"/>
                  </a:tabLst>
                  <a:defRPr/>
                </a:pPr>
                <a14:m>
                  <m:oMathPara xmlns:m="http://schemas.openxmlformats.org/officeDocument/2006/math">
                    <m:oMathParaPr>
                      <m:jc m:val="centerGroup"/>
                    </m:oMathParaPr>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2</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𝑛</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&lt;3</m:t>
                      </m:r>
                      <m:r>
                        <a:rPr kumimoji="0" lang="da-DK" sz="1600" b="0" i="1" u="none" strike="noStrike" kern="1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𝑛</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    </m:t>
                      </m:r>
                    </m:oMath>
                  </m:oMathPara>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2036445" algn="l"/>
                  </a:tabLst>
                  <a:defRPr/>
                </a:pPr>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Suy ra </a:t>
                </a:r>
                <a14:m>
                  <m:oMath xmlns:m="http://schemas.openxmlformats.org/officeDocument/2006/math">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2</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𝑚</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&lt;3</m:t>
                    </m:r>
                    <m:r>
                      <a:rPr kumimoji="0" lang="da-DK" sz="1600" b="0" i="1" u="none" strike="noStrike" kern="100" cap="none" spc="0" normalizeH="0" baseline="0" noProof="0">
                        <a:ln>
                          <a:noFill/>
                        </a:ln>
                        <a:solidFill>
                          <a:srgbClr val="000000"/>
                        </a:solidFill>
                        <a:effectLst/>
                        <a:uLnTx/>
                        <a:uFillTx/>
                        <a:latin typeface="+mn-lt"/>
                        <a:ea typeface="Malgun Gothic" panose="020B0503020000020004" pitchFamily="34" charset="-127"/>
                        <a:cs typeface="Times New Roman" panose="02020603050405020304" pitchFamily="18" charset="0"/>
                        <a:sym typeface="Arial"/>
                      </a:rPr>
                      <m:t>𝑛</m:t>
                    </m:r>
                  </m:oMath>
                </a14:m>
                <a:r>
                  <a:rPr kumimoji="0" lang="da-DK" sz="1600" b="0" i="0" u="none" strike="noStrike" kern="10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6" name="Rectangle 5"/>
              <p:cNvSpPr>
                <a:spLocks noRot="1" noChangeAspect="1" noMove="1" noResize="1" noEditPoints="1" noAdjustHandles="1" noChangeArrowheads="1" noChangeShapeType="1" noTextEdit="1"/>
              </p:cNvSpPr>
              <p:nvPr/>
            </p:nvSpPr>
            <p:spPr>
              <a:xfrm>
                <a:off x="1841129" y="2603313"/>
                <a:ext cx="6231073" cy="1938992"/>
              </a:xfrm>
              <a:prstGeom prst="rect">
                <a:avLst/>
              </a:prstGeom>
              <a:blipFill>
                <a:blip r:embed="rId5"/>
                <a:stretch>
                  <a:fillRect l="-489" b="-943"/>
                </a:stretch>
              </a:blipFill>
            </p:spPr>
            <p:txBody>
              <a:bodyPr/>
              <a:lstStyle/>
              <a:p>
                <a:r>
                  <a:rPr lang="en-US">
                    <a:noFill/>
                  </a:rPr>
                  <a:t> </a:t>
                </a:r>
              </a:p>
            </p:txBody>
          </p:sp>
        </mc:Fallback>
      </mc:AlternateContent>
      <p:sp>
        <p:nvSpPr>
          <p:cNvPr id="8" name="TextBox 7"/>
          <p:cNvSpPr txBox="1"/>
          <p:nvPr/>
        </p:nvSpPr>
        <p:spPr>
          <a:xfrm>
            <a:off x="4293636" y="2002488"/>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1983561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11" name="TextBox 10"/>
          <p:cNvSpPr txBox="1"/>
          <p:nvPr/>
        </p:nvSpPr>
        <p:spPr>
          <a:xfrm>
            <a:off x="4169046" y="874384"/>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1464187" y="224878"/>
                <a:ext cx="5895982" cy="437043"/>
              </a:xfrm>
              <a:prstGeom prst="rect">
                <a:avLst/>
              </a:prstGeom>
            </p:spPr>
            <p:txBody>
              <a:bodyPr wrap="square">
                <a:spAutoFit/>
              </a:bodyPr>
              <a:lstStyle/>
              <a:p>
                <a:pPr algn="just">
                  <a:lnSpc>
                    <a:spcPct val="140000"/>
                  </a:lnSpc>
                </a:pPr>
                <a:r>
                  <a:rPr lang="en-US" sz="1600" b="1" kern="100" smtClean="0">
                    <a:latin typeface="+mj-lt"/>
                    <a:ea typeface="Calibri" panose="020F0502020204030204" pitchFamily="34" charset="0"/>
                    <a:cs typeface="Times New Roman" panose="02020603050405020304" pitchFamily="18" charset="0"/>
                  </a:rPr>
                  <a:t>Bài </a:t>
                </a:r>
                <a:r>
                  <a:rPr lang="en-US" sz="1600" b="1" kern="100" smtClean="0">
                    <a:latin typeface="+mj-lt"/>
                    <a:ea typeface="Calibri" panose="020F0502020204030204" pitchFamily="34" charset="0"/>
                    <a:cs typeface="Times New Roman" panose="02020603050405020304" pitchFamily="18" charset="0"/>
                  </a:rPr>
                  <a:t>2.</a:t>
                </a:r>
                <a:r>
                  <a:rPr lang="en-US" sz="1600" kern="100">
                    <a:latin typeface="+mj-lt"/>
                    <a:ea typeface="Calibri" panose="020F0502020204030204" pitchFamily="34" charset="0"/>
                    <a:cs typeface="Times New Roman" panose="02020603050405020304" pitchFamily="18" charset="0"/>
                  </a:rPr>
                  <a:t> Chứng minh rằng:</a:t>
                </a:r>
                <a:r>
                  <a:rPr lang="en-US" sz="1600" kern="100" smtClean="0">
                    <a:latin typeface="+mj-lt"/>
                    <a:ea typeface="Calibri" panose="020F0502020204030204" pitchFamily="34" charset="0"/>
                    <a:cs typeface="Times New Roman" panose="02020603050405020304" pitchFamily="18" charset="0"/>
                  </a:rPr>
                  <a:t>   </a:t>
                </a:r>
                <a14:m>
                  <m:oMath xmlns:m="http://schemas.openxmlformats.org/officeDocument/2006/math">
                    <m:r>
                      <m:rPr>
                        <m:nor/>
                      </m:rPr>
                      <a:rPr lang="en-US" sz="1600" kern="100">
                        <a:ea typeface="Calibri" panose="020F0502020204030204" pitchFamily="34" charset="0"/>
                        <a:cs typeface="Times New Roman" panose="02020603050405020304" pitchFamily="18" charset="0"/>
                      </a:rPr>
                      <m:t>a</m:t>
                    </m:r>
                    <m:r>
                      <m:rPr>
                        <m:nor/>
                      </m:rPr>
                      <a:rPr lang="en-US" sz="1600" kern="100">
                        <a:ea typeface="Calibri" panose="020F0502020204030204" pitchFamily="34" charset="0"/>
                        <a:cs typeface="Times New Roman" panose="02020603050405020304" pitchFamily="18" charset="0"/>
                      </a:rPr>
                      <m:t>)  </m:t>
                    </m:r>
                    <m:sSup>
                      <m:sSup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e>
                      <m:sup>
                        <m:r>
                          <a:rPr lang="en-US" sz="1600" i="1" kern="100">
                            <a:latin typeface="Cambria Math" panose="02040503050406030204" pitchFamily="18" charset="0"/>
                            <a:ea typeface="Calibri" panose="020F0502020204030204" pitchFamily="34" charset="0"/>
                            <a:cs typeface="Times New Roman" panose="02020603050405020304" pitchFamily="18" charset="0"/>
                          </a:rPr>
                          <m:t>4</m:t>
                        </m:r>
                      </m:sup>
                    </m:sSup>
                    <m:r>
                      <a:rPr lang="en-US" sz="1600"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e>
                      <m:sup>
                        <m:r>
                          <a:rPr lang="en-US" sz="1600" i="1" kern="100">
                            <a:latin typeface="Cambria Math" panose="02040503050406030204" pitchFamily="18" charset="0"/>
                            <a:ea typeface="Calibri" panose="020F0502020204030204" pitchFamily="34" charset="0"/>
                            <a:cs typeface="Times New Roman" panose="02020603050405020304" pitchFamily="18" charset="0"/>
                          </a:rPr>
                          <m:t>4</m:t>
                        </m:r>
                      </m:sup>
                    </m:sSup>
                    <m:r>
                      <a:rPr lang="en-US" sz="1600"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e>
                      <m:sup>
                        <m:r>
                          <a:rPr lang="en-US" sz="1600" i="1" kern="100">
                            <a:latin typeface="Cambria Math" panose="02040503050406030204" pitchFamily="18" charset="0"/>
                            <a:ea typeface="Calibri" panose="020F0502020204030204" pitchFamily="34" charset="0"/>
                            <a:cs typeface="Times New Roman" panose="02020603050405020304" pitchFamily="18" charset="0"/>
                          </a:rPr>
                          <m:t>3</m:t>
                        </m:r>
                      </m:sup>
                    </m:sSup>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e>
                      <m:sup>
                        <m:r>
                          <a:rPr lang="en-US" sz="1600" i="1" kern="100">
                            <a:latin typeface="Cambria Math" panose="02040503050406030204" pitchFamily="18" charset="0"/>
                            <a:ea typeface="Calibri" panose="020F0502020204030204" pitchFamily="34" charset="0"/>
                            <a:cs typeface="Times New Roman" panose="02020603050405020304" pitchFamily="18" charset="0"/>
                          </a:rPr>
                          <m:t>3</m:t>
                        </m:r>
                      </m:sup>
                    </m:sSup>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v</m:t>
                    </m:r>
                    <m:r>
                      <m:rPr>
                        <m:nor/>
                      </m:rPr>
                      <a:rPr lang="en-US" sz="1600" kern="100">
                        <a:ea typeface="Calibri" panose="020F0502020204030204" pitchFamily="34" charset="0"/>
                        <a:cs typeface="Times New Roman" panose="02020603050405020304" pitchFamily="18" charset="0"/>
                      </a:rPr>
                      <m:t>ớ</m:t>
                    </m:r>
                    <m:r>
                      <m:rPr>
                        <m:nor/>
                      </m:rPr>
                      <a:rPr lang="en-US" sz="1600" kern="100">
                        <a:ea typeface="Calibri" panose="020F0502020204030204" pitchFamily="34" charset="0"/>
                        <a:cs typeface="Times New Roman" panose="02020603050405020304" pitchFamily="18" charset="0"/>
                      </a:rPr>
                      <m:t>i</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m</m:t>
                    </m:r>
                    <m:r>
                      <m:rPr>
                        <m:nor/>
                      </m:rPr>
                      <a:rPr lang="en-US" sz="1600" kern="100">
                        <a:ea typeface="Calibri" panose="020F0502020204030204" pitchFamily="34" charset="0"/>
                        <a:cs typeface="Times New Roman" panose="02020603050405020304" pitchFamily="18" charset="0"/>
                      </a:rPr>
                      <m:t>ọ</m:t>
                    </m:r>
                    <m:r>
                      <m:rPr>
                        <m:nor/>
                      </m:rPr>
                      <a:rPr lang="en-US" sz="1600" kern="100">
                        <a:ea typeface="Calibri" panose="020F0502020204030204" pitchFamily="34" charset="0"/>
                        <a:cs typeface="Times New Roman" panose="02020603050405020304" pitchFamily="18" charset="0"/>
                      </a:rPr>
                      <m:t>i</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600" i="1" kern="100">
                        <a:latin typeface="+mj-lt"/>
                        <a:ea typeface="Calibri" panose="020F0502020204030204" pitchFamily="34" charset="0"/>
                        <a:cs typeface="Times New Roman" panose="02020603050405020304" pitchFamily="18" charset="0"/>
                      </a:rPr>
                      <m:t>𝑎</m:t>
                    </m:r>
                    <m:r>
                      <a:rPr lang="en-US" sz="1600" i="1" kern="100">
                        <a:latin typeface="+mj-lt"/>
                        <a:ea typeface="Calibri" panose="020F0502020204030204" pitchFamily="34" charset="0"/>
                        <a:cs typeface="Times New Roman" panose="02020603050405020304" pitchFamily="18" charset="0"/>
                      </a:rPr>
                      <m:t>,</m:t>
                    </m:r>
                    <m:r>
                      <a:rPr lang="en-US" sz="1600" i="1" kern="100">
                        <a:latin typeface="+mj-lt"/>
                        <a:ea typeface="Calibri" panose="020F0502020204030204" pitchFamily="34" charset="0"/>
                        <a:cs typeface="Times New Roman" panose="02020603050405020304" pitchFamily="18" charset="0"/>
                      </a:rPr>
                      <m:t>𝑏</m:t>
                    </m:r>
                    <m:r>
                      <a:rPr lang="en-US" sz="1600" b="0" i="0" kern="100" smtClean="0">
                        <a:latin typeface="Cambria Math" panose="02040503050406030204" pitchFamily="18" charset="0"/>
                        <a:ea typeface="Calibri" panose="020F0502020204030204" pitchFamily="34" charset="0"/>
                        <a:cs typeface="Times New Roman" panose="02020603050405020304" pitchFamily="18" charset="0"/>
                      </a:rPr>
                      <m:t> </m:t>
                    </m:r>
                  </m:oMath>
                </a14:m>
                <a:endParaRPr lang="en-US" sz="1600" kern="100">
                  <a:effectLst/>
                  <a:latin typeface="+mj-lt"/>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464187" y="224878"/>
                <a:ext cx="5895982" cy="437043"/>
              </a:xfrm>
              <a:prstGeom prst="rect">
                <a:avLst/>
              </a:prstGeom>
              <a:blipFill>
                <a:blip r:embed="rId3"/>
                <a:stretch>
                  <a:fillRect l="-517"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464186" y="1431051"/>
                <a:ext cx="6544305" cy="3262753"/>
              </a:xfrm>
              <a:prstGeom prst="rect">
                <a:avLst/>
              </a:prstGeom>
            </p:spPr>
            <p:txBody>
              <a:bodyPr wrap="square">
                <a:spAutoFit/>
              </a:bodyPr>
              <a:lstStyle/>
              <a:p>
                <a:pPr algn="just">
                  <a:lnSpc>
                    <a:spcPct val="150000"/>
                  </a:lnSpc>
                </a:pPr>
                <a:r>
                  <a:rPr lang="en-US" sz="1600" kern="100" smtClean="0">
                    <a:effectLst/>
                    <a:latin typeface="+mn-lt"/>
                    <a:ea typeface="Calibri" panose="020F0502020204030204" pitchFamily="34" charset="0"/>
                    <a:cs typeface="Times New Roman" panose="02020603050405020304" pitchFamily="18" charset="0"/>
                  </a:rPr>
                  <a:t>Xét </a:t>
                </a:r>
                <a:r>
                  <a:rPr lang="en-US" sz="1600" kern="100">
                    <a:effectLst/>
                    <a:latin typeface="+mn-lt"/>
                    <a:ea typeface="Calibri" panose="020F0502020204030204" pitchFamily="34" charset="0"/>
                    <a:cs typeface="Times New Roman" panose="02020603050405020304" pitchFamily="18" charset="0"/>
                  </a:rPr>
                  <a:t>hiệu </a:t>
                </a:r>
                <a14:m>
                  <m:oMath xmlns:m="http://schemas.openxmlformats.org/officeDocument/2006/math">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4</m:t>
                        </m:r>
                      </m:sup>
                    </m:sSup>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4</m:t>
                        </m:r>
                      </m:sup>
                    </m:sSup>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3</m:t>
                        </m:r>
                      </m:sup>
                    </m:sSup>
                    <m:r>
                      <a:rPr lang="en-US" sz="1600" i="1" kern="100">
                        <a:effectLst/>
                        <a:latin typeface="+mn-lt"/>
                        <a:ea typeface="Calibri" panose="020F0502020204030204" pitchFamily="34" charset="0"/>
                        <a:cs typeface="Times New Roman" panose="02020603050405020304" pitchFamily="18" charset="0"/>
                      </a:rPr>
                      <m:t>𝑏</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𝑎</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3</m:t>
                        </m:r>
                      </m:sup>
                    </m:sSup>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3</m:t>
                        </m:r>
                      </m:sup>
                    </m:sSup>
                    <m:d>
                      <m:dPr>
                        <m:ctrlPr>
                          <a:rPr lang="en-US" sz="1600" i="1" kern="100">
                            <a:effectLst/>
                            <a:latin typeface="+mn-lt"/>
                            <a:ea typeface="Calibri" panose="020F0502020204030204" pitchFamily="34" charset="0"/>
                            <a:cs typeface="Times New Roman" panose="02020603050405020304" pitchFamily="18" charset="0"/>
                          </a:rPr>
                        </m:ctrlPr>
                      </m:dPr>
                      <m:e>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e>
                    </m:d>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3</m:t>
                        </m:r>
                      </m:sup>
                    </m:sSup>
                    <m:d>
                      <m:dPr>
                        <m:ctrlPr>
                          <a:rPr lang="en-US" sz="1600" i="1" kern="100">
                            <a:effectLst/>
                            <a:latin typeface="+mn-lt"/>
                            <a:ea typeface="Calibri" panose="020F0502020204030204" pitchFamily="34" charset="0"/>
                            <a:cs typeface="Times New Roman" panose="02020603050405020304" pitchFamily="18" charset="0"/>
                          </a:rPr>
                        </m:ctrlPr>
                      </m:dPr>
                      <m:e>
                        <m:r>
                          <a:rPr lang="en-US" sz="1600" i="1" kern="100">
                            <a:effectLst/>
                            <a:latin typeface="+mn-lt"/>
                            <a:ea typeface="Calibri" panose="020F0502020204030204" pitchFamily="34" charset="0"/>
                            <a:cs typeface="Times New Roman" panose="02020603050405020304" pitchFamily="18" charset="0"/>
                          </a:rPr>
                          <m:t>𝑏</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𝑎</m:t>
                        </m:r>
                      </m:e>
                    </m:d>
                  </m:oMath>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                         =</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3</m:t>
                          </m:r>
                        </m:sup>
                      </m:sSup>
                      <m:d>
                        <m:dPr>
                          <m:ctrlPr>
                            <a:rPr lang="en-US" sz="1600" i="1" kern="100">
                              <a:effectLst/>
                              <a:latin typeface="+mn-lt"/>
                              <a:ea typeface="Calibri" panose="020F0502020204030204" pitchFamily="34" charset="0"/>
                              <a:cs typeface="Times New Roman" panose="02020603050405020304" pitchFamily="18" charset="0"/>
                            </a:rPr>
                          </m:ctrlPr>
                        </m:dPr>
                        <m:e>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e>
                      </m:d>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3</m:t>
                          </m:r>
                        </m:sup>
                      </m:sSup>
                      <m:d>
                        <m:dPr>
                          <m:ctrlPr>
                            <a:rPr lang="en-US" sz="1600" i="1" kern="100">
                              <a:effectLst/>
                              <a:latin typeface="+mn-lt"/>
                              <a:ea typeface="Calibri" panose="020F0502020204030204" pitchFamily="34" charset="0"/>
                              <a:cs typeface="Times New Roman" panose="02020603050405020304" pitchFamily="18" charset="0"/>
                            </a:rPr>
                          </m:ctrlPr>
                        </m:dPr>
                        <m:e>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e>
                      </m:d>
                    </m:oMath>
                  </m:oMathPara>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              =</m:t>
                      </m:r>
                      <m:d>
                        <m:dPr>
                          <m:ctrlPr>
                            <a:rPr lang="en-US" sz="1600" i="1" kern="100">
                              <a:effectLst/>
                              <a:latin typeface="+mn-lt"/>
                              <a:ea typeface="Calibri" panose="020F0502020204030204" pitchFamily="34" charset="0"/>
                              <a:cs typeface="Times New Roman" panose="02020603050405020304" pitchFamily="18" charset="0"/>
                            </a:rPr>
                          </m:ctrlPr>
                        </m:dPr>
                        <m:e>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3</m:t>
                              </m:r>
                            </m:sup>
                          </m:sSup>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3</m:t>
                              </m:r>
                            </m:sup>
                          </m:sSup>
                        </m:e>
                      </m:d>
                      <m:d>
                        <m:dPr>
                          <m:ctrlPr>
                            <a:rPr lang="en-US" sz="1600" i="1" kern="100">
                              <a:effectLst/>
                              <a:latin typeface="+mn-lt"/>
                              <a:ea typeface="Calibri" panose="020F0502020204030204" pitchFamily="34" charset="0"/>
                              <a:cs typeface="Times New Roman" panose="02020603050405020304" pitchFamily="18" charset="0"/>
                            </a:rPr>
                          </m:ctrlPr>
                        </m:dPr>
                        <m:e>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e>
                      </m:d>
                    </m:oMath>
                  </m:oMathPara>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                                          =</m:t>
                      </m:r>
                      <m:d>
                        <m:dPr>
                          <m:begChr m:val="["/>
                          <m:endChr m:val="]"/>
                          <m:ctrlPr>
                            <a:rPr lang="en-US" sz="1600" i="1" kern="100">
                              <a:effectLst/>
                              <a:latin typeface="+mn-lt"/>
                              <a:ea typeface="Calibri" panose="020F0502020204030204" pitchFamily="34" charset="0"/>
                              <a:cs typeface="Times New Roman" panose="02020603050405020304" pitchFamily="18" charset="0"/>
                            </a:rPr>
                          </m:ctrlPr>
                        </m:dPr>
                        <m:e>
                          <m:d>
                            <m:dPr>
                              <m:ctrlPr>
                                <a:rPr lang="en-US" sz="1600" i="1" kern="100">
                                  <a:effectLst/>
                                  <a:latin typeface="+mn-lt"/>
                                  <a:ea typeface="Calibri" panose="020F0502020204030204" pitchFamily="34" charset="0"/>
                                  <a:cs typeface="Times New Roman" panose="02020603050405020304" pitchFamily="18" charset="0"/>
                                </a:rPr>
                              </m:ctrlPr>
                            </m:dPr>
                            <m:e>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e>
                          </m:d>
                          <m:d>
                            <m:dPr>
                              <m:ctrlPr>
                                <a:rPr lang="en-US" sz="1600" i="1" kern="100">
                                  <a:effectLst/>
                                  <a:latin typeface="+mn-lt"/>
                                  <a:ea typeface="Calibri" panose="020F0502020204030204" pitchFamily="34" charset="0"/>
                                  <a:cs typeface="Times New Roman" panose="02020603050405020304" pitchFamily="18" charset="0"/>
                                </a:rPr>
                              </m:ctrlPr>
                            </m:dPr>
                            <m:e>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2</m:t>
                                  </m:r>
                                </m:sup>
                              </m:sSup>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𝑎𝑏</m:t>
                              </m:r>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2</m:t>
                                  </m:r>
                                </m:sup>
                              </m:sSup>
                            </m:e>
                          </m:d>
                        </m:e>
                      </m:d>
                      <m:d>
                        <m:dPr>
                          <m:ctrlPr>
                            <a:rPr lang="en-US" sz="1600" i="1" kern="100">
                              <a:effectLst/>
                              <a:latin typeface="+mn-lt"/>
                              <a:ea typeface="Calibri" panose="020F0502020204030204" pitchFamily="34" charset="0"/>
                              <a:cs typeface="Times New Roman" panose="02020603050405020304" pitchFamily="18" charset="0"/>
                            </a:rPr>
                          </m:ctrlPr>
                        </m:dPr>
                        <m:e>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e>
                      </m:d>
                    </m:oMath>
                  </m:oMathPara>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                           =</m:t>
                      </m:r>
                      <m:sSup>
                        <m:sSupPr>
                          <m:ctrlPr>
                            <a:rPr lang="en-US" sz="1600" i="1" kern="100">
                              <a:effectLst/>
                              <a:latin typeface="+mn-lt"/>
                              <a:ea typeface="Calibri" panose="020F0502020204030204" pitchFamily="34" charset="0"/>
                              <a:cs typeface="Times New Roman" panose="02020603050405020304" pitchFamily="18" charset="0"/>
                            </a:rPr>
                          </m:ctrlPr>
                        </m:sSupPr>
                        <m:e>
                          <m:d>
                            <m:dPr>
                              <m:ctrlPr>
                                <a:rPr lang="en-US" sz="1600" i="1" kern="100">
                                  <a:effectLst/>
                                  <a:latin typeface="+mn-lt"/>
                                  <a:ea typeface="Calibri" panose="020F0502020204030204" pitchFamily="34" charset="0"/>
                                  <a:cs typeface="Times New Roman" panose="02020603050405020304" pitchFamily="18" charset="0"/>
                                </a:rPr>
                              </m:ctrlPr>
                            </m:dPr>
                            <m:e>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e>
                          </m:d>
                        </m:e>
                        <m:sup>
                          <m:r>
                            <a:rPr lang="en-US" sz="1600" i="1" kern="100">
                              <a:effectLst/>
                              <a:latin typeface="+mn-lt"/>
                              <a:ea typeface="Calibri" panose="020F0502020204030204" pitchFamily="34" charset="0"/>
                              <a:cs typeface="Times New Roman" panose="02020603050405020304" pitchFamily="18" charset="0"/>
                            </a:rPr>
                            <m:t>2</m:t>
                          </m:r>
                        </m:sup>
                      </m:sSup>
                      <m:d>
                        <m:dPr>
                          <m:ctrlPr>
                            <a:rPr lang="en-US" sz="1600" i="1" kern="100">
                              <a:effectLst/>
                              <a:latin typeface="+mn-lt"/>
                              <a:ea typeface="Calibri" panose="020F0502020204030204" pitchFamily="34" charset="0"/>
                              <a:cs typeface="Times New Roman" panose="02020603050405020304" pitchFamily="18" charset="0"/>
                            </a:rPr>
                          </m:ctrlPr>
                        </m:dPr>
                        <m:e>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2</m:t>
                              </m:r>
                            </m:sup>
                          </m:sSup>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𝑎𝑏</m:t>
                          </m:r>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2</m:t>
                              </m:r>
                            </m:sup>
                          </m:sSup>
                        </m:e>
                      </m:d>
                    </m:oMath>
                  </m:oMathPara>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r>
                  <a:rPr lang="en-US" sz="1600" kern="100">
                    <a:effectLst/>
                    <a:latin typeface="+mn-lt"/>
                    <a:ea typeface="Calibri" panose="020F0502020204030204" pitchFamily="34" charset="0"/>
                    <a:cs typeface="Times New Roman" panose="02020603050405020304" pitchFamily="18" charset="0"/>
                  </a:rPr>
                  <a:t>Ta có: </a:t>
                </a:r>
                <a14:m>
                  <m:oMath xmlns:m="http://schemas.openxmlformats.org/officeDocument/2006/math">
                    <m:sSup>
                      <m:sSupPr>
                        <m:ctrlPr>
                          <a:rPr lang="en-US" sz="1600" i="1" kern="100">
                            <a:effectLst/>
                            <a:latin typeface="+mn-lt"/>
                            <a:ea typeface="Calibri" panose="020F0502020204030204" pitchFamily="34" charset="0"/>
                            <a:cs typeface="Times New Roman" panose="02020603050405020304" pitchFamily="18" charset="0"/>
                          </a:rPr>
                        </m:ctrlPr>
                      </m:sSupPr>
                      <m:e>
                        <m:d>
                          <m:dPr>
                            <m:ctrlPr>
                              <a:rPr lang="en-US" sz="1600" i="1" kern="100">
                                <a:effectLst/>
                                <a:latin typeface="+mn-lt"/>
                                <a:ea typeface="Calibri" panose="020F0502020204030204" pitchFamily="34" charset="0"/>
                                <a:cs typeface="Times New Roman" panose="02020603050405020304" pitchFamily="18" charset="0"/>
                              </a:rPr>
                            </m:ctrlPr>
                          </m:dPr>
                          <m:e>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e>
                        </m:d>
                      </m:e>
                      <m:sup>
                        <m:r>
                          <a:rPr lang="en-US" sz="1600" i="1" kern="100">
                            <a:effectLst/>
                            <a:latin typeface="+mn-lt"/>
                            <a:ea typeface="Calibri" panose="020F0502020204030204" pitchFamily="34" charset="0"/>
                            <a:cs typeface="Times New Roman" panose="02020603050405020304" pitchFamily="18" charset="0"/>
                          </a:rPr>
                          <m:t>2</m:t>
                        </m:r>
                      </m:sup>
                    </m:sSup>
                    <m:d>
                      <m:dPr>
                        <m:ctrlPr>
                          <a:rPr lang="en-US" sz="1600" i="1" kern="100">
                            <a:effectLst/>
                            <a:latin typeface="+mn-lt"/>
                            <a:ea typeface="Calibri" panose="020F0502020204030204" pitchFamily="34" charset="0"/>
                            <a:cs typeface="Times New Roman" panose="02020603050405020304" pitchFamily="18" charset="0"/>
                          </a:rPr>
                        </m:ctrlPr>
                      </m:dPr>
                      <m:e>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2</m:t>
                            </m:r>
                          </m:sup>
                        </m:sSup>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𝑎𝑏</m:t>
                        </m:r>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2</m:t>
                            </m:r>
                          </m:sup>
                        </m:sSup>
                      </m:e>
                    </m:d>
                    <m:r>
                      <a:rPr lang="en-US" sz="1600" i="1" kern="100">
                        <a:effectLst/>
                        <a:latin typeface="+mn-lt"/>
                        <a:ea typeface="Calibri" panose="020F0502020204030204" pitchFamily="34" charset="0"/>
                        <a:cs typeface="Times New Roman" panose="02020603050405020304" pitchFamily="18" charset="0"/>
                      </a:rPr>
                      <m:t>≥0</m:t>
                    </m:r>
                  </m:oMath>
                </a14:m>
                <a:r>
                  <a:rPr lang="en-US" sz="1600" kern="100">
                    <a:effectLst/>
                    <a:latin typeface="+mn-lt"/>
                    <a:ea typeface="Calibri" panose="020F0502020204030204" pitchFamily="34" charset="0"/>
                    <a:cs typeface="Times New Roman" panose="02020603050405020304" pitchFamily="18" charset="0"/>
                  </a:rPr>
                  <a:t> với mọi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oMath>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r>
                  <a:rPr lang="en-US" sz="1600" kern="100">
                    <a:effectLst/>
                    <a:latin typeface="+mn-lt"/>
                    <a:ea typeface="Calibri" panose="020F0502020204030204" pitchFamily="34" charset="0"/>
                    <a:cs typeface="Times New Roman" panose="02020603050405020304" pitchFamily="18" charset="0"/>
                  </a:rPr>
                  <a:t>Dấu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600" kern="100">
                    <a:effectLst/>
                    <a:latin typeface="+mn-lt"/>
                    <a:ea typeface="Calibri" panose="020F0502020204030204" pitchFamily="34" charset="0"/>
                    <a:cs typeface="Times New Roman" panose="02020603050405020304" pitchFamily="18" charset="0"/>
                  </a:rPr>
                  <a:t>” xảy ra khi và chỉ khi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oMath>
                </a14:m>
                <a:endParaRPr lang="en-US" sz="1600" kern="100">
                  <a:effectLst/>
                  <a:latin typeface="+mn-lt"/>
                  <a:ea typeface="Calibri" panose="020F0502020204030204" pitchFamily="34" charset="0"/>
                  <a:cs typeface="Times New Roman" panose="02020603050405020304" pitchFamily="18" charset="0"/>
                </a:endParaRPr>
              </a:p>
              <a:p>
                <a:pPr algn="just">
                  <a:lnSpc>
                    <a:spcPct val="150000"/>
                  </a:lnSpc>
                </a:pPr>
                <a:r>
                  <a:rPr lang="en-US" sz="1600" kern="100">
                    <a:effectLst/>
                    <a:latin typeface="+mn-lt"/>
                    <a:ea typeface="Calibri" panose="020F0502020204030204" pitchFamily="34" charset="0"/>
                    <a:cs typeface="Times New Roman" panose="02020603050405020304" pitchFamily="18" charset="0"/>
                  </a:rPr>
                  <a:t>Vậy </a:t>
                </a:r>
                <a14:m>
                  <m:oMath xmlns:m="http://schemas.openxmlformats.org/officeDocument/2006/math">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4</m:t>
                        </m:r>
                      </m:sup>
                    </m:sSup>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4</m:t>
                        </m:r>
                      </m:sup>
                    </m:sSup>
                    <m:r>
                      <a:rPr lang="en-US" sz="1600" i="1" kern="100">
                        <a:effectLst/>
                        <a:latin typeface="+mn-lt"/>
                        <a:ea typeface="Calibri" panose="020F0502020204030204" pitchFamily="34" charset="0"/>
                        <a:cs typeface="Times New Roman" panose="02020603050405020304" pitchFamily="18" charset="0"/>
                      </a:rPr>
                      <m:t>≥</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𝑎</m:t>
                        </m:r>
                      </m:e>
                      <m:sup>
                        <m:r>
                          <a:rPr lang="en-US" sz="1600" i="1" kern="100">
                            <a:effectLst/>
                            <a:latin typeface="+mn-lt"/>
                            <a:ea typeface="Calibri" panose="020F0502020204030204" pitchFamily="34" charset="0"/>
                            <a:cs typeface="Times New Roman" panose="02020603050405020304" pitchFamily="18" charset="0"/>
                          </a:rPr>
                          <m:t>3</m:t>
                        </m:r>
                      </m:sup>
                    </m:sSup>
                    <m:r>
                      <a:rPr lang="en-US" sz="1600" i="1" kern="100">
                        <a:effectLst/>
                        <a:latin typeface="+mn-lt"/>
                        <a:ea typeface="Calibri" panose="020F0502020204030204" pitchFamily="34" charset="0"/>
                        <a:cs typeface="Times New Roman" panose="02020603050405020304" pitchFamily="18" charset="0"/>
                      </a:rPr>
                      <m:t>𝑏</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𝑎</m:t>
                    </m:r>
                    <m:sSup>
                      <m:sSupPr>
                        <m:ctrlPr>
                          <a:rPr lang="en-US" sz="1600" i="1" kern="100">
                            <a:effectLst/>
                            <a:latin typeface="+mn-lt"/>
                            <a:ea typeface="Calibri" panose="020F0502020204030204" pitchFamily="34" charset="0"/>
                            <a:cs typeface="Times New Roman" panose="02020603050405020304" pitchFamily="18" charset="0"/>
                          </a:rPr>
                        </m:ctrlPr>
                      </m:sSupPr>
                      <m:e>
                        <m:r>
                          <a:rPr lang="en-US" sz="1600" i="1" kern="100">
                            <a:effectLst/>
                            <a:latin typeface="+mn-lt"/>
                            <a:ea typeface="Calibri" panose="020F0502020204030204" pitchFamily="34" charset="0"/>
                            <a:cs typeface="Times New Roman" panose="02020603050405020304" pitchFamily="18" charset="0"/>
                          </a:rPr>
                          <m:t>𝑏</m:t>
                        </m:r>
                      </m:e>
                      <m:sup>
                        <m:r>
                          <a:rPr lang="en-US" sz="1600" i="1" kern="100">
                            <a:effectLst/>
                            <a:latin typeface="+mn-lt"/>
                            <a:ea typeface="Calibri" panose="020F0502020204030204" pitchFamily="34" charset="0"/>
                            <a:cs typeface="Times New Roman" panose="02020603050405020304" pitchFamily="18" charset="0"/>
                          </a:rPr>
                          <m:t>3</m:t>
                        </m:r>
                      </m:sup>
                    </m:sSup>
                  </m:oMath>
                </a14:m>
                <a:r>
                  <a:rPr lang="en-US" sz="1600" kern="100">
                    <a:effectLst/>
                    <a:latin typeface="+mn-lt"/>
                    <a:ea typeface="Calibri" panose="020F0502020204030204" pitchFamily="34" charset="0"/>
                    <a:cs typeface="Times New Roman" panose="02020603050405020304" pitchFamily="18" charset="0"/>
                  </a:rPr>
                  <a:t> với mọi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oMath>
                </a14:m>
                <a:r>
                  <a:rPr lang="en-US" sz="1600" kern="100" smtClean="0">
                    <a:effectLst/>
                    <a:latin typeface="+mn-lt"/>
                    <a:ea typeface="Calibri" panose="020F0502020204030204" pitchFamily="34" charset="0"/>
                    <a:cs typeface="Times New Roman" panose="02020603050405020304" pitchFamily="18" charset="0"/>
                  </a:rPr>
                  <a:t>.</a:t>
                </a:r>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464186" y="1431051"/>
                <a:ext cx="6544305" cy="3262753"/>
              </a:xfrm>
              <a:prstGeom prst="rect">
                <a:avLst/>
              </a:prstGeom>
              <a:blipFill>
                <a:blip r:embed="rId4"/>
                <a:stretch>
                  <a:fillRect l="-466" b="-187"/>
                </a:stretch>
              </a:blipFill>
            </p:spPr>
            <p:txBody>
              <a:bodyPr/>
              <a:lstStyle/>
              <a:p>
                <a:r>
                  <a:rPr lang="en-US">
                    <a:noFill/>
                  </a:rPr>
                  <a:t> </a:t>
                </a:r>
              </a:p>
            </p:txBody>
          </p:sp>
        </mc:Fallback>
      </mc:AlternateContent>
    </p:spTree>
    <p:extLst>
      <p:ext uri="{BB962C8B-B14F-4D97-AF65-F5344CB8AC3E}">
        <p14:creationId xmlns:p14="http://schemas.microsoft.com/office/powerpoint/2010/main" val="1065921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anim calcmode="lin" valueType="num">
                                      <p:cBhvr>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anim calcmode="lin" valueType="num">
                                      <p:cBhvr>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anim calcmode="lin" valueType="num">
                                      <p:cBhvr>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anim calcmode="lin" valueType="num">
                                      <p:cBhvr>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6">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anim calcmode="lin" valueType="num">
                                      <p:cBhvr>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wipe(left)">
                                      <p:cBhvr>
                                        <p:cTn id="44" dur="5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500"/>
                                        <p:tgtEl>
                                          <p:spTgt spid="6">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wipe(down)">
                                      <p:cBhvr>
                                        <p:cTn id="5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11" name="TextBox 10"/>
          <p:cNvSpPr txBox="1"/>
          <p:nvPr/>
        </p:nvSpPr>
        <p:spPr>
          <a:xfrm>
            <a:off x="1014944" y="962225"/>
            <a:ext cx="69612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5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635982" y="0"/>
                <a:ext cx="5674877" cy="882229"/>
              </a:xfrm>
              <a:prstGeom prst="rect">
                <a:avLst/>
              </a:prstGeom>
            </p:spPr>
            <p:txBody>
              <a:bodyPr wrap="square">
                <a:spAutoFit/>
              </a:bodyPr>
              <a:lstStyle/>
              <a:p>
                <a:pPr lvl="0" algn="just">
                  <a:lnSpc>
                    <a:spcPct val="140000"/>
                  </a:lnSpc>
                </a:pPr>
                <a14:m>
                  <m:oMathPara xmlns:m="http://schemas.openxmlformats.org/officeDocument/2006/math">
                    <m:oMathParaPr>
                      <m:jc m:val="left"/>
                    </m:oMathParaPr>
                    <m:oMath xmlns:m="http://schemas.openxmlformats.org/officeDocument/2006/math">
                      <m:r>
                        <m:rPr>
                          <m:nor/>
                        </m:rPr>
                        <a:rPr lang="en-US" sz="1500" b="1" kern="100">
                          <a:ea typeface="Calibri" panose="020F0502020204030204" pitchFamily="34" charset="0"/>
                          <a:cs typeface="Times New Roman" panose="02020603050405020304" pitchFamily="18" charset="0"/>
                        </a:rPr>
                        <m:t>B</m:t>
                      </m:r>
                      <m:r>
                        <m:rPr>
                          <m:nor/>
                        </m:rPr>
                        <a:rPr lang="en-US" sz="1500" b="1" kern="100">
                          <a:ea typeface="Calibri" panose="020F0502020204030204" pitchFamily="34" charset="0"/>
                          <a:cs typeface="Times New Roman" panose="02020603050405020304" pitchFamily="18" charset="0"/>
                        </a:rPr>
                        <m:t>à</m:t>
                      </m:r>
                      <m:r>
                        <m:rPr>
                          <m:nor/>
                        </m:rPr>
                        <a:rPr lang="en-US" sz="1500" b="1" kern="100">
                          <a:ea typeface="Calibri" panose="020F0502020204030204" pitchFamily="34" charset="0"/>
                          <a:cs typeface="Times New Roman" panose="02020603050405020304" pitchFamily="18" charset="0"/>
                        </a:rPr>
                        <m:t>i</m:t>
                      </m:r>
                      <m:r>
                        <m:rPr>
                          <m:nor/>
                        </m:rPr>
                        <a:rPr lang="en-US" sz="1500" b="1" kern="100">
                          <a:ea typeface="Calibri" panose="020F0502020204030204" pitchFamily="34" charset="0"/>
                          <a:cs typeface="Times New Roman" panose="02020603050405020304" pitchFamily="18" charset="0"/>
                        </a:rPr>
                        <m:t> 2.</m:t>
                      </m:r>
                      <m:r>
                        <m:rPr>
                          <m:nor/>
                        </m:rPr>
                        <a:rPr lang="en-US" sz="1500" kern="100">
                          <a:ea typeface="Calibri" panose="020F0502020204030204" pitchFamily="34" charset="0"/>
                          <a:cs typeface="Times New Roman" panose="02020603050405020304" pitchFamily="18" charset="0"/>
                        </a:rPr>
                        <m:t> </m:t>
                      </m:r>
                      <m:r>
                        <m:rPr>
                          <m:nor/>
                        </m:rPr>
                        <a:rPr lang="en-US" sz="1500" kern="100">
                          <a:ea typeface="Calibri" panose="020F0502020204030204" pitchFamily="34" charset="0"/>
                          <a:cs typeface="Times New Roman" panose="02020603050405020304" pitchFamily="18" charset="0"/>
                        </a:rPr>
                        <m:t>Ch</m:t>
                      </m:r>
                      <m:r>
                        <m:rPr>
                          <m:nor/>
                        </m:rPr>
                        <a:rPr lang="en-US" sz="1500" kern="100">
                          <a:ea typeface="Calibri" panose="020F0502020204030204" pitchFamily="34" charset="0"/>
                          <a:cs typeface="Times New Roman" panose="02020603050405020304" pitchFamily="18" charset="0"/>
                        </a:rPr>
                        <m:t>ứ</m:t>
                      </m:r>
                      <m:r>
                        <m:rPr>
                          <m:nor/>
                        </m:rPr>
                        <a:rPr lang="en-US" sz="1500" kern="100">
                          <a:ea typeface="Calibri" panose="020F0502020204030204" pitchFamily="34" charset="0"/>
                          <a:cs typeface="Times New Roman" panose="02020603050405020304" pitchFamily="18" charset="0"/>
                        </a:rPr>
                        <m:t>ng</m:t>
                      </m:r>
                      <m:r>
                        <m:rPr>
                          <m:nor/>
                        </m:rPr>
                        <a:rPr lang="en-US" sz="1500" kern="100">
                          <a:ea typeface="Calibri" panose="020F0502020204030204" pitchFamily="34" charset="0"/>
                          <a:cs typeface="Times New Roman" panose="02020603050405020304" pitchFamily="18" charset="0"/>
                        </a:rPr>
                        <m:t> </m:t>
                      </m:r>
                      <m:r>
                        <m:rPr>
                          <m:nor/>
                        </m:rPr>
                        <a:rPr lang="en-US" sz="1500" kern="100">
                          <a:ea typeface="Calibri" panose="020F0502020204030204" pitchFamily="34" charset="0"/>
                          <a:cs typeface="Times New Roman" panose="02020603050405020304" pitchFamily="18" charset="0"/>
                        </a:rPr>
                        <m:t>minh</m:t>
                      </m:r>
                      <m:r>
                        <m:rPr>
                          <m:nor/>
                        </m:rPr>
                        <a:rPr lang="en-US" sz="1500" kern="100">
                          <a:ea typeface="Calibri" panose="020F0502020204030204" pitchFamily="34" charset="0"/>
                          <a:cs typeface="Times New Roman" panose="02020603050405020304" pitchFamily="18" charset="0"/>
                        </a:rPr>
                        <m:t> </m:t>
                      </m:r>
                      <m:r>
                        <m:rPr>
                          <m:nor/>
                        </m:rPr>
                        <a:rPr lang="en-US" sz="1500" kern="100">
                          <a:ea typeface="Calibri" panose="020F0502020204030204" pitchFamily="34" charset="0"/>
                          <a:cs typeface="Times New Roman" panose="02020603050405020304" pitchFamily="18" charset="0"/>
                        </a:rPr>
                        <m:t>r</m:t>
                      </m:r>
                      <m:r>
                        <m:rPr>
                          <m:nor/>
                        </m:rPr>
                        <a:rPr lang="en-US" sz="1500" kern="100">
                          <a:ea typeface="Calibri" panose="020F0502020204030204" pitchFamily="34" charset="0"/>
                          <a:cs typeface="Times New Roman" panose="02020603050405020304" pitchFamily="18" charset="0"/>
                        </a:rPr>
                        <m:t>ằ</m:t>
                      </m:r>
                      <m:r>
                        <m:rPr>
                          <m:nor/>
                        </m:rPr>
                        <a:rPr lang="en-US" sz="1500" kern="100">
                          <a:ea typeface="Calibri" panose="020F0502020204030204" pitchFamily="34" charset="0"/>
                          <a:cs typeface="Times New Roman" panose="02020603050405020304" pitchFamily="18" charset="0"/>
                        </a:rPr>
                        <m:t>ng</m:t>
                      </m:r>
                      <m:r>
                        <m:rPr>
                          <m:nor/>
                        </m:rPr>
                        <a:rPr lang="en-US" sz="1500" kern="100">
                          <a:ea typeface="Calibri" panose="020F0502020204030204" pitchFamily="34" charset="0"/>
                          <a:cs typeface="Times New Roman" panose="02020603050405020304" pitchFamily="18" charset="0"/>
                        </a:rPr>
                        <m:t>: </m:t>
                      </m:r>
                      <m:r>
                        <m:rPr>
                          <m:nor/>
                        </m:rPr>
                        <a:rPr kumimoji="0" lang="en-US" sz="15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m:t>b</m:t>
                      </m:r>
                      <m:r>
                        <m:rPr>
                          <m:nor/>
                        </m:rPr>
                        <a:rPr kumimoji="0" lang="en-US" sz="15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m:t>) </m:t>
                      </m:r>
                      <m:f>
                        <m:fPr>
                          <m:ctrlP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sSup>
                            <m:sSupPr>
                              <m:ctrlP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e>
                            <m:sup>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p>
                          </m:sSup>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e>
                            <m:sup>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p>
                          </m:sSup>
                        </m:num>
                        <m:den>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den>
                      </m:f>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d>
                            <m:dPr>
                              <m:ctrlP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f>
                                <m:fPr>
                                  <m:ctrlP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num>
                                <m:den>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den>
                              </m:f>
                            </m:e>
                          </m:d>
                        </m:e>
                        <m:sup>
                          <m:r>
                            <a:rPr kumimoji="0" lang="en-US" sz="1500" b="0" i="1" u="none" strike="noStrike" kern="1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p>
                      </m:sSup>
                      <m:r>
                        <m:rPr>
                          <m:nor/>
                        </m:rPr>
                        <a:rPr kumimoji="0" lang="en-US" sz="15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m:t>v</m:t>
                      </m:r>
                      <m:r>
                        <m:rPr>
                          <m:nor/>
                        </m:rPr>
                        <a:rPr kumimoji="0" lang="en-US" sz="15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m:t>ớ</m:t>
                      </m:r>
                      <m:r>
                        <m:rPr>
                          <m:nor/>
                        </m:rPr>
                        <a:rPr kumimoji="0" lang="en-US" sz="15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m:t>i</m:t>
                      </m:r>
                      <m:r>
                        <a:rPr kumimoji="0" lang="en-US" sz="15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15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5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≥0,</m:t>
                      </m:r>
                      <m:r>
                        <a:rPr kumimoji="0" lang="en-US" sz="15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r>
                        <a:rPr kumimoji="0" lang="en-US" sz="15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≥0</m:t>
                      </m:r>
                      <m:r>
                        <a:rPr kumimoji="0" lang="en-US" sz="1500" b="0" i="0"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oMath>
                  </m:oMathPara>
                </a14:m>
                <a:endParaRPr kumimoji="0" lang="en-US" sz="1500" b="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635982" y="0"/>
                <a:ext cx="5674877" cy="8822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2411216" y="941622"/>
                <a:ext cx="6072116" cy="4144724"/>
              </a:xfrm>
              <a:prstGeom prst="rect">
                <a:avLst/>
              </a:prstGeom>
            </p:spPr>
            <p:txBody>
              <a:bodyPr wrap="square">
                <a:spAutoFit/>
              </a:bodyPr>
              <a:lstStyle/>
              <a:p>
                <a:pPr algn="ctr">
                  <a:lnSpc>
                    <a:spcPct val="150000"/>
                  </a:lnSpc>
                </a:pPr>
                <a14:m>
                  <m:oMathPara xmlns:m="http://schemas.openxmlformats.org/officeDocument/2006/math">
                    <m:oMathParaPr>
                      <m:jc m:val="left"/>
                    </m:oMathParaPr>
                    <m:oMath xmlns:m="http://schemas.openxmlformats.org/officeDocument/2006/math">
                      <m:r>
                        <m:rPr>
                          <m:nor/>
                        </m:rPr>
                        <a:rPr lang="en-US" sz="1500" kern="100" smtClean="0">
                          <a:ea typeface="Calibri" panose="020F0502020204030204" pitchFamily="34" charset="0"/>
                          <a:cs typeface="Times New Roman" panose="02020603050405020304" pitchFamily="18" charset="0"/>
                        </a:rPr>
                        <m:t>X</m:t>
                      </m:r>
                      <m:r>
                        <m:rPr>
                          <m:nor/>
                        </m:rPr>
                        <a:rPr lang="en-US" sz="1500" kern="100" smtClean="0">
                          <a:ea typeface="Calibri" panose="020F0502020204030204" pitchFamily="34" charset="0"/>
                          <a:cs typeface="Times New Roman" panose="02020603050405020304" pitchFamily="18" charset="0"/>
                        </a:rPr>
                        <m:t>é</m:t>
                      </m:r>
                      <m:r>
                        <m:rPr>
                          <m:nor/>
                        </m:rPr>
                        <a:rPr lang="en-US" sz="1500" kern="100" smtClean="0">
                          <a:ea typeface="Calibri" panose="020F0502020204030204" pitchFamily="34" charset="0"/>
                          <a:cs typeface="Times New Roman" panose="02020603050405020304" pitchFamily="18" charset="0"/>
                        </a:rPr>
                        <m:t>t</m:t>
                      </m:r>
                      <m:r>
                        <m:rPr>
                          <m:nor/>
                        </m:rPr>
                        <a:rPr lang="en-US" sz="1500" kern="100" smtClean="0">
                          <a:ea typeface="Calibri" panose="020F0502020204030204" pitchFamily="34" charset="0"/>
                          <a:cs typeface="Times New Roman" panose="02020603050405020304" pitchFamily="18" charset="0"/>
                        </a:rPr>
                        <m:t> </m:t>
                      </m:r>
                      <m:r>
                        <m:rPr>
                          <m:nor/>
                        </m:rPr>
                        <a:rPr lang="en-US" sz="1500" kern="100" smtClean="0">
                          <a:ea typeface="Calibri" panose="020F0502020204030204" pitchFamily="34" charset="0"/>
                          <a:cs typeface="Times New Roman" panose="02020603050405020304" pitchFamily="18" charset="0"/>
                        </a:rPr>
                        <m:t>hi</m:t>
                      </m:r>
                      <m:r>
                        <m:rPr>
                          <m:nor/>
                        </m:rPr>
                        <a:rPr lang="en-US" sz="1500" kern="100" smtClean="0">
                          <a:ea typeface="Calibri" panose="020F0502020204030204" pitchFamily="34" charset="0"/>
                          <a:cs typeface="Times New Roman" panose="02020603050405020304" pitchFamily="18" charset="0"/>
                        </a:rPr>
                        <m:t>ệ</m:t>
                      </m:r>
                      <m:r>
                        <m:rPr>
                          <m:nor/>
                        </m:rPr>
                        <a:rPr lang="en-US" sz="1500" kern="100" smtClean="0">
                          <a:ea typeface="Calibri" panose="020F0502020204030204" pitchFamily="34" charset="0"/>
                          <a:cs typeface="Times New Roman" panose="02020603050405020304" pitchFamily="18" charset="0"/>
                        </a:rPr>
                        <m:t>u</m:t>
                      </m:r>
                      <m:r>
                        <a:rPr lang="en-US" sz="1500" b="0" i="1" kern="10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500" i="1" kern="100">
                              <a:effectLst/>
                              <a:latin typeface="+mj-lt"/>
                              <a:ea typeface="Calibri" panose="020F0502020204030204" pitchFamily="34" charset="0"/>
                              <a:cs typeface="Times New Roman" panose="02020603050405020304" pitchFamily="18" charset="0"/>
                            </a:rPr>
                          </m:ctrlPr>
                        </m:fPr>
                        <m:num>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3</m:t>
                              </m:r>
                            </m:sup>
                          </m:sSup>
                        </m:num>
                        <m:den>
                          <m:r>
                            <a:rPr lang="en-US" sz="1500" i="1" kern="100">
                              <a:effectLst/>
                              <a:latin typeface="+mj-lt"/>
                              <a:ea typeface="Calibri" panose="020F0502020204030204" pitchFamily="34" charset="0"/>
                              <a:cs typeface="Times New Roman" panose="02020603050405020304" pitchFamily="18" charset="0"/>
                            </a:rPr>
                            <m:t>2</m:t>
                          </m:r>
                        </m:den>
                      </m:f>
                      <m:r>
                        <a:rPr lang="en-US" sz="1500" i="1" kern="100">
                          <a:effectLst/>
                          <a:latin typeface="+mj-lt"/>
                          <a:ea typeface="Calibri" panose="020F0502020204030204" pitchFamily="34" charset="0"/>
                          <a:cs typeface="Times New Roman" panose="02020603050405020304" pitchFamily="18" charset="0"/>
                        </a:rPr>
                        <m:t>−</m:t>
                      </m:r>
                      <m:sSup>
                        <m:sSupPr>
                          <m:ctrlPr>
                            <a:rPr lang="en-US" sz="1500" i="1" kern="100">
                              <a:effectLst/>
                              <a:latin typeface="+mj-lt"/>
                              <a:ea typeface="Calibri" panose="020F0502020204030204" pitchFamily="34" charset="0"/>
                              <a:cs typeface="Times New Roman" panose="02020603050405020304" pitchFamily="18" charset="0"/>
                            </a:rPr>
                          </m:ctrlPr>
                        </m:sSupPr>
                        <m:e>
                          <m:d>
                            <m:dPr>
                              <m:ctrlPr>
                                <a:rPr lang="en-US" sz="1500" i="1" kern="100">
                                  <a:effectLst/>
                                  <a:latin typeface="+mj-lt"/>
                                  <a:ea typeface="Calibri" panose="020F0502020204030204" pitchFamily="34" charset="0"/>
                                  <a:cs typeface="Times New Roman" panose="02020603050405020304" pitchFamily="18" charset="0"/>
                                </a:rPr>
                              </m:ctrlPr>
                            </m:dPr>
                            <m:e>
                              <m:f>
                                <m:fPr>
                                  <m:ctrlPr>
                                    <a:rPr lang="en-US" sz="1500" i="1" kern="100">
                                      <a:effectLst/>
                                      <a:latin typeface="+mj-lt"/>
                                      <a:ea typeface="Calibri" panose="020F0502020204030204" pitchFamily="34" charset="0"/>
                                      <a:cs typeface="Times New Roman" panose="02020603050405020304" pitchFamily="18" charset="0"/>
                                    </a:rPr>
                                  </m:ctrlPr>
                                </m:fPr>
                                <m:num>
                                  <m:r>
                                    <a:rPr lang="en-US" sz="1500" i="1" kern="100">
                                      <a:effectLst/>
                                      <a:latin typeface="+mj-lt"/>
                                      <a:ea typeface="Calibri" panose="020F0502020204030204" pitchFamily="34" charset="0"/>
                                      <a:cs typeface="Times New Roman" panose="02020603050405020304" pitchFamily="18" charset="0"/>
                                    </a:rPr>
                                    <m:t>𝑎</m:t>
                                  </m:r>
                                  <m:r>
                                    <a:rPr lang="en-US" sz="1500" i="1" kern="100">
                                      <a:effectLst/>
                                      <a:latin typeface="+mj-lt"/>
                                      <a:ea typeface="Calibri" panose="020F0502020204030204" pitchFamily="34" charset="0"/>
                                      <a:cs typeface="Times New Roman" panose="02020603050405020304" pitchFamily="18" charset="0"/>
                                    </a:rPr>
                                    <m:t>+</m:t>
                                  </m:r>
                                  <m:r>
                                    <a:rPr lang="en-US" sz="1500" i="1" kern="100">
                                      <a:effectLst/>
                                      <a:latin typeface="+mj-lt"/>
                                      <a:ea typeface="Calibri" panose="020F0502020204030204" pitchFamily="34" charset="0"/>
                                      <a:cs typeface="Times New Roman" panose="02020603050405020304" pitchFamily="18" charset="0"/>
                                    </a:rPr>
                                    <m:t>𝑏</m:t>
                                  </m:r>
                                </m:num>
                                <m:den>
                                  <m:r>
                                    <a:rPr lang="en-US" sz="1500" i="1" kern="100">
                                      <a:effectLst/>
                                      <a:latin typeface="+mj-lt"/>
                                      <a:ea typeface="Calibri" panose="020F0502020204030204" pitchFamily="34" charset="0"/>
                                      <a:cs typeface="Times New Roman" panose="02020603050405020304" pitchFamily="18" charset="0"/>
                                    </a:rPr>
                                    <m:t>2</m:t>
                                  </m:r>
                                </m:den>
                              </m:f>
                            </m:e>
                          </m:d>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m:t>
                      </m:r>
                      <m:f>
                        <m:fPr>
                          <m:ctrlPr>
                            <a:rPr lang="en-US" sz="1500" i="1" kern="100">
                              <a:effectLst/>
                              <a:latin typeface="+mj-lt"/>
                              <a:ea typeface="Calibri" panose="020F0502020204030204" pitchFamily="34" charset="0"/>
                              <a:cs typeface="Times New Roman" panose="02020603050405020304" pitchFamily="18" charset="0"/>
                            </a:rPr>
                          </m:ctrlPr>
                        </m:fPr>
                        <m:num>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3</m:t>
                              </m:r>
                            </m:sup>
                          </m:sSup>
                        </m:num>
                        <m:den>
                          <m:r>
                            <a:rPr lang="en-US" sz="1500" i="1" kern="100">
                              <a:effectLst/>
                              <a:latin typeface="+mj-lt"/>
                              <a:ea typeface="Calibri" panose="020F0502020204030204" pitchFamily="34" charset="0"/>
                              <a:cs typeface="Times New Roman" panose="02020603050405020304" pitchFamily="18" charset="0"/>
                            </a:rPr>
                            <m:t>2</m:t>
                          </m:r>
                        </m:den>
                      </m:f>
                      <m:r>
                        <a:rPr lang="en-US" sz="1500" i="1" kern="100">
                          <a:effectLst/>
                          <a:latin typeface="+mj-lt"/>
                          <a:ea typeface="Calibri" panose="020F0502020204030204" pitchFamily="34" charset="0"/>
                          <a:cs typeface="Times New Roman" panose="02020603050405020304" pitchFamily="18" charset="0"/>
                        </a:rPr>
                        <m:t>−</m:t>
                      </m:r>
                      <m:f>
                        <m:fPr>
                          <m:ctrlPr>
                            <a:rPr lang="en-US" sz="1500" i="1" kern="100">
                              <a:effectLst/>
                              <a:latin typeface="+mj-lt"/>
                              <a:ea typeface="Calibri" panose="020F0502020204030204" pitchFamily="34" charset="0"/>
                              <a:cs typeface="Times New Roman" panose="02020603050405020304" pitchFamily="18" charset="0"/>
                            </a:rPr>
                          </m:ctrlPr>
                        </m:fPr>
                        <m:num>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+3</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2</m:t>
                              </m:r>
                            </m:sup>
                          </m:sSup>
                          <m:r>
                            <a:rPr lang="en-US" sz="1500" i="1" kern="100">
                              <a:effectLst/>
                              <a:latin typeface="+mj-lt"/>
                              <a:ea typeface="Calibri" panose="020F0502020204030204" pitchFamily="34" charset="0"/>
                              <a:cs typeface="Times New Roman" panose="02020603050405020304" pitchFamily="18" charset="0"/>
                            </a:rPr>
                            <m:t>𝑏</m:t>
                          </m:r>
                          <m:r>
                            <a:rPr lang="en-US" sz="1500" i="1" kern="100">
                              <a:effectLst/>
                              <a:latin typeface="+mj-lt"/>
                              <a:ea typeface="Calibri" panose="020F0502020204030204" pitchFamily="34" charset="0"/>
                              <a:cs typeface="Times New Roman" panose="02020603050405020304" pitchFamily="18" charset="0"/>
                            </a:rPr>
                            <m:t>+3</m:t>
                          </m:r>
                          <m:r>
                            <a:rPr lang="en-US" sz="1500" i="1" kern="100">
                              <a:effectLst/>
                              <a:latin typeface="+mj-lt"/>
                              <a:ea typeface="Calibri" panose="020F0502020204030204" pitchFamily="34" charset="0"/>
                              <a:cs typeface="Times New Roman" panose="02020603050405020304" pitchFamily="18" charset="0"/>
                            </a:rPr>
                            <m:t>𝑎</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2</m:t>
                              </m:r>
                            </m:sup>
                          </m:sSup>
                          <m:r>
                            <a:rPr lang="en-US" sz="1500" i="1" kern="100">
                              <a:effectLst/>
                              <a:latin typeface="+mj-lt"/>
                              <a:ea typeface="Calibri" panose="020F0502020204030204" pitchFamily="34" charset="0"/>
                              <a:cs typeface="Times New Roman" panose="02020603050405020304" pitchFamily="18" charset="0"/>
                            </a:rPr>
                            <m:t>+</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3</m:t>
                              </m:r>
                            </m:sup>
                          </m:sSup>
                        </m:num>
                        <m:den>
                          <m:r>
                            <a:rPr lang="en-US" sz="1500" i="1" kern="100">
                              <a:effectLst/>
                              <a:latin typeface="+mj-lt"/>
                              <a:ea typeface="Calibri" panose="020F0502020204030204" pitchFamily="34" charset="0"/>
                              <a:cs typeface="Times New Roman" panose="02020603050405020304" pitchFamily="18" charset="0"/>
                            </a:rPr>
                            <m:t>8</m:t>
                          </m:r>
                        </m:den>
                      </m:f>
                    </m:oMath>
                  </m:oMathPara>
                </a14:m>
                <a:endParaRPr lang="en-US" sz="1500" kern="10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en-US" sz="1500" i="1" kern="100">
                          <a:effectLst/>
                          <a:latin typeface="+mj-lt"/>
                          <a:ea typeface="Calibri" panose="020F0502020204030204" pitchFamily="34" charset="0"/>
                          <a:cs typeface="Times New Roman" panose="02020603050405020304" pitchFamily="18" charset="0"/>
                        </a:rPr>
                        <m:t>=</m:t>
                      </m:r>
                      <m:f>
                        <m:fPr>
                          <m:ctrlPr>
                            <a:rPr lang="en-US" sz="1500" i="1" kern="100">
                              <a:effectLst/>
                              <a:latin typeface="+mj-lt"/>
                              <a:ea typeface="Calibri" panose="020F0502020204030204" pitchFamily="34" charset="0"/>
                              <a:cs typeface="Times New Roman" panose="02020603050405020304" pitchFamily="18" charset="0"/>
                            </a:rPr>
                          </m:ctrlPr>
                        </m:fPr>
                        <m:num>
                          <m:r>
                            <a:rPr lang="en-US" sz="1500" i="1" kern="100">
                              <a:effectLst/>
                              <a:latin typeface="+mj-lt"/>
                              <a:ea typeface="Calibri" panose="020F0502020204030204" pitchFamily="34" charset="0"/>
                              <a:cs typeface="Times New Roman" panose="02020603050405020304" pitchFamily="18" charset="0"/>
                            </a:rPr>
                            <m:t>4</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+4</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3</m:t>
                              </m:r>
                            </m:sup>
                          </m:sSup>
                        </m:num>
                        <m:den>
                          <m:r>
                            <a:rPr lang="en-US" sz="1500" i="1" kern="100">
                              <a:effectLst/>
                              <a:latin typeface="+mj-lt"/>
                              <a:ea typeface="Calibri" panose="020F0502020204030204" pitchFamily="34" charset="0"/>
                              <a:cs typeface="Times New Roman" panose="02020603050405020304" pitchFamily="18" charset="0"/>
                            </a:rPr>
                            <m:t>8</m:t>
                          </m:r>
                        </m:den>
                      </m:f>
                      <m:r>
                        <a:rPr lang="en-US" sz="1500" i="1" kern="100">
                          <a:effectLst/>
                          <a:latin typeface="+mj-lt"/>
                          <a:ea typeface="Calibri" panose="020F0502020204030204" pitchFamily="34" charset="0"/>
                          <a:cs typeface="Times New Roman" panose="02020603050405020304" pitchFamily="18" charset="0"/>
                        </a:rPr>
                        <m:t>−</m:t>
                      </m:r>
                      <m:f>
                        <m:fPr>
                          <m:ctrlPr>
                            <a:rPr lang="en-US" sz="1500" i="1" kern="100">
                              <a:effectLst/>
                              <a:latin typeface="+mj-lt"/>
                              <a:ea typeface="Calibri" panose="020F0502020204030204" pitchFamily="34" charset="0"/>
                              <a:cs typeface="Times New Roman" panose="02020603050405020304" pitchFamily="18" charset="0"/>
                            </a:rPr>
                          </m:ctrlPr>
                        </m:fPr>
                        <m:num>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+3</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2</m:t>
                              </m:r>
                            </m:sup>
                          </m:sSup>
                          <m:r>
                            <a:rPr lang="en-US" sz="1500" i="1" kern="100">
                              <a:effectLst/>
                              <a:latin typeface="+mj-lt"/>
                              <a:ea typeface="Calibri" panose="020F0502020204030204" pitchFamily="34" charset="0"/>
                              <a:cs typeface="Times New Roman" panose="02020603050405020304" pitchFamily="18" charset="0"/>
                            </a:rPr>
                            <m:t>𝑏</m:t>
                          </m:r>
                          <m:r>
                            <a:rPr lang="en-US" sz="1500" i="1" kern="100">
                              <a:effectLst/>
                              <a:latin typeface="+mj-lt"/>
                              <a:ea typeface="Calibri" panose="020F0502020204030204" pitchFamily="34" charset="0"/>
                              <a:cs typeface="Times New Roman" panose="02020603050405020304" pitchFamily="18" charset="0"/>
                            </a:rPr>
                            <m:t>+3</m:t>
                          </m:r>
                          <m:r>
                            <a:rPr lang="en-US" sz="1500" i="1" kern="100">
                              <a:effectLst/>
                              <a:latin typeface="+mj-lt"/>
                              <a:ea typeface="Calibri" panose="020F0502020204030204" pitchFamily="34" charset="0"/>
                              <a:cs typeface="Times New Roman" panose="02020603050405020304" pitchFamily="18" charset="0"/>
                            </a:rPr>
                            <m:t>𝑎</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2</m:t>
                              </m:r>
                            </m:sup>
                          </m:sSup>
                          <m:r>
                            <a:rPr lang="en-US" sz="1500" i="1" kern="100">
                              <a:effectLst/>
                              <a:latin typeface="+mj-lt"/>
                              <a:ea typeface="Calibri" panose="020F0502020204030204" pitchFamily="34" charset="0"/>
                              <a:cs typeface="Times New Roman" panose="02020603050405020304" pitchFamily="18" charset="0"/>
                            </a:rPr>
                            <m:t>+</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3</m:t>
                              </m:r>
                            </m:sup>
                          </m:sSup>
                        </m:num>
                        <m:den>
                          <m:r>
                            <a:rPr lang="en-US" sz="1500" i="1" kern="100">
                              <a:effectLst/>
                              <a:latin typeface="+mj-lt"/>
                              <a:ea typeface="Calibri" panose="020F0502020204030204" pitchFamily="34" charset="0"/>
                              <a:cs typeface="Times New Roman" panose="02020603050405020304" pitchFamily="18" charset="0"/>
                            </a:rPr>
                            <m:t>8</m:t>
                          </m:r>
                        </m:den>
                      </m:f>
                      <m:r>
                        <a:rPr lang="en-US" sz="1500" i="1" kern="100">
                          <a:effectLst/>
                          <a:latin typeface="+mj-lt"/>
                          <a:ea typeface="Calibri" panose="020F0502020204030204" pitchFamily="34" charset="0"/>
                          <a:cs typeface="Times New Roman" panose="02020603050405020304" pitchFamily="18" charset="0"/>
                        </a:rPr>
                        <m:t>=</m:t>
                      </m:r>
                      <m:f>
                        <m:fPr>
                          <m:ctrlPr>
                            <a:rPr lang="en-US" sz="1500" i="1" kern="100">
                              <a:effectLst/>
                              <a:latin typeface="+mj-lt"/>
                              <a:ea typeface="Calibri" panose="020F0502020204030204" pitchFamily="34" charset="0"/>
                              <a:cs typeface="Times New Roman" panose="02020603050405020304" pitchFamily="18" charset="0"/>
                            </a:rPr>
                          </m:ctrlPr>
                        </m:fPr>
                        <m:num>
                          <m:r>
                            <a:rPr lang="en-US" sz="1500" i="1" kern="100">
                              <a:effectLst/>
                              <a:latin typeface="+mj-lt"/>
                              <a:ea typeface="Calibri" panose="020F0502020204030204" pitchFamily="34" charset="0"/>
                              <a:cs typeface="Times New Roman" panose="02020603050405020304" pitchFamily="18" charset="0"/>
                            </a:rPr>
                            <m:t>3</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+3</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−3</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2</m:t>
                              </m:r>
                            </m:sup>
                          </m:sSup>
                          <m:r>
                            <a:rPr lang="en-US" sz="1500" i="1" kern="100">
                              <a:effectLst/>
                              <a:latin typeface="+mj-lt"/>
                              <a:ea typeface="Calibri" panose="020F0502020204030204" pitchFamily="34" charset="0"/>
                              <a:cs typeface="Times New Roman" panose="02020603050405020304" pitchFamily="18" charset="0"/>
                            </a:rPr>
                            <m:t>𝑏</m:t>
                          </m:r>
                          <m:r>
                            <a:rPr lang="en-US" sz="1500" i="1" kern="100">
                              <a:effectLst/>
                              <a:latin typeface="+mj-lt"/>
                              <a:ea typeface="Calibri" panose="020F0502020204030204" pitchFamily="34" charset="0"/>
                              <a:cs typeface="Times New Roman" panose="02020603050405020304" pitchFamily="18" charset="0"/>
                            </a:rPr>
                            <m:t>−3</m:t>
                          </m:r>
                          <m:r>
                            <a:rPr lang="en-US" sz="1500" i="1" kern="100">
                              <a:effectLst/>
                              <a:latin typeface="+mj-lt"/>
                              <a:ea typeface="Calibri" panose="020F0502020204030204" pitchFamily="34" charset="0"/>
                              <a:cs typeface="Times New Roman" panose="02020603050405020304" pitchFamily="18" charset="0"/>
                            </a:rPr>
                            <m:t>𝑎</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2</m:t>
                              </m:r>
                            </m:sup>
                          </m:sSup>
                        </m:num>
                        <m:den>
                          <m:r>
                            <a:rPr lang="en-US" sz="1500" i="1" kern="100">
                              <a:effectLst/>
                              <a:latin typeface="+mj-lt"/>
                              <a:ea typeface="Calibri" panose="020F0502020204030204" pitchFamily="34" charset="0"/>
                              <a:cs typeface="Times New Roman" panose="02020603050405020304" pitchFamily="18" charset="0"/>
                            </a:rPr>
                            <m:t>8</m:t>
                          </m:r>
                        </m:den>
                      </m:f>
                    </m:oMath>
                  </m:oMathPara>
                </a14:m>
                <a:endParaRPr lang="en-US" sz="1500" kern="10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en-US" sz="1500" i="1" kern="100">
                          <a:effectLst/>
                          <a:latin typeface="+mj-lt"/>
                          <a:ea typeface="Calibri" panose="020F0502020204030204" pitchFamily="34" charset="0"/>
                          <a:cs typeface="Times New Roman" panose="02020603050405020304" pitchFamily="18" charset="0"/>
                        </a:rPr>
                        <m:t>=</m:t>
                      </m:r>
                      <m:f>
                        <m:fPr>
                          <m:ctrlPr>
                            <a:rPr lang="en-US" sz="1500" i="1" kern="100">
                              <a:effectLst/>
                              <a:latin typeface="+mj-lt"/>
                              <a:ea typeface="Calibri" panose="020F0502020204030204" pitchFamily="34" charset="0"/>
                              <a:cs typeface="Times New Roman" panose="02020603050405020304" pitchFamily="18" charset="0"/>
                            </a:rPr>
                          </m:ctrlPr>
                        </m:fPr>
                        <m:num>
                          <m:r>
                            <a:rPr lang="en-US" sz="1500" i="1" kern="100">
                              <a:effectLst/>
                              <a:latin typeface="+mj-lt"/>
                              <a:ea typeface="Calibri" panose="020F0502020204030204" pitchFamily="34" charset="0"/>
                              <a:cs typeface="Times New Roman" panose="02020603050405020304" pitchFamily="18" charset="0"/>
                            </a:rPr>
                            <m:t>3</m:t>
                          </m:r>
                        </m:num>
                        <m:den>
                          <m:r>
                            <a:rPr lang="en-US" sz="1500" i="1" kern="100">
                              <a:effectLst/>
                              <a:latin typeface="+mj-lt"/>
                              <a:ea typeface="Calibri" panose="020F0502020204030204" pitchFamily="34" charset="0"/>
                              <a:cs typeface="Times New Roman" panose="02020603050405020304" pitchFamily="18" charset="0"/>
                            </a:rPr>
                            <m:t>8</m:t>
                          </m:r>
                        </m:den>
                      </m:f>
                      <m:d>
                        <m:dPr>
                          <m:ctrlPr>
                            <a:rPr lang="en-US" sz="1500" i="1" kern="100">
                              <a:effectLst/>
                              <a:latin typeface="+mj-lt"/>
                              <a:ea typeface="Calibri" panose="020F0502020204030204" pitchFamily="34" charset="0"/>
                              <a:cs typeface="Times New Roman" panose="02020603050405020304" pitchFamily="18" charset="0"/>
                            </a:rPr>
                          </m:ctrlPr>
                        </m:dPr>
                        <m:e>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3</m:t>
                              </m:r>
                            </m:sup>
                          </m:sSup>
                          <m:r>
                            <a:rPr lang="en-US" sz="1500" i="1" kern="100">
                              <a:effectLst/>
                              <a:latin typeface="+mj-lt"/>
                              <a:ea typeface="Calibri" panose="020F0502020204030204" pitchFamily="34" charset="0"/>
                              <a:cs typeface="Times New Roman" panose="02020603050405020304" pitchFamily="18" charset="0"/>
                            </a:rPr>
                            <m:t>−</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2</m:t>
                              </m:r>
                            </m:sup>
                          </m:sSup>
                          <m:r>
                            <a:rPr lang="en-US" sz="1500" i="1" kern="100">
                              <a:effectLst/>
                              <a:latin typeface="+mj-lt"/>
                              <a:ea typeface="Calibri" panose="020F0502020204030204" pitchFamily="34" charset="0"/>
                              <a:cs typeface="Times New Roman" panose="02020603050405020304" pitchFamily="18" charset="0"/>
                            </a:rPr>
                            <m:t>𝑏</m:t>
                          </m:r>
                          <m:r>
                            <a:rPr lang="en-US" sz="1500" i="1" kern="100">
                              <a:effectLst/>
                              <a:latin typeface="+mj-lt"/>
                              <a:ea typeface="Calibri" panose="020F0502020204030204" pitchFamily="34" charset="0"/>
                              <a:cs typeface="Times New Roman" panose="02020603050405020304" pitchFamily="18" charset="0"/>
                            </a:rPr>
                            <m:t>−</m:t>
                          </m:r>
                          <m:r>
                            <a:rPr lang="en-US" sz="1500" i="1" kern="100">
                              <a:effectLst/>
                              <a:latin typeface="+mj-lt"/>
                              <a:ea typeface="Calibri" panose="020F0502020204030204" pitchFamily="34" charset="0"/>
                              <a:cs typeface="Times New Roman" panose="02020603050405020304" pitchFamily="18" charset="0"/>
                            </a:rPr>
                            <m:t>𝑎</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2</m:t>
                              </m:r>
                            </m:sup>
                          </m:sSup>
                        </m:e>
                      </m:d>
                      <m:r>
                        <a:rPr lang="en-US" sz="1500" i="1" kern="100">
                          <a:effectLst/>
                          <a:latin typeface="+mj-lt"/>
                          <a:ea typeface="Calibri" panose="020F0502020204030204" pitchFamily="34" charset="0"/>
                          <a:cs typeface="Times New Roman" panose="02020603050405020304" pitchFamily="18" charset="0"/>
                        </a:rPr>
                        <m:t>=</m:t>
                      </m:r>
                      <m:f>
                        <m:fPr>
                          <m:ctrlPr>
                            <a:rPr lang="en-US" sz="1500" i="1" kern="100">
                              <a:effectLst/>
                              <a:latin typeface="+mj-lt"/>
                              <a:ea typeface="Calibri" panose="020F0502020204030204" pitchFamily="34" charset="0"/>
                              <a:cs typeface="Times New Roman" panose="02020603050405020304" pitchFamily="18" charset="0"/>
                            </a:rPr>
                          </m:ctrlPr>
                        </m:fPr>
                        <m:num>
                          <m:r>
                            <a:rPr lang="en-US" sz="1500" i="1" kern="100">
                              <a:effectLst/>
                              <a:latin typeface="+mj-lt"/>
                              <a:ea typeface="Calibri" panose="020F0502020204030204" pitchFamily="34" charset="0"/>
                              <a:cs typeface="Times New Roman" panose="02020603050405020304" pitchFamily="18" charset="0"/>
                            </a:rPr>
                            <m:t>3</m:t>
                          </m:r>
                        </m:num>
                        <m:den>
                          <m:r>
                            <a:rPr lang="en-US" sz="1500" i="1" kern="100">
                              <a:effectLst/>
                              <a:latin typeface="+mj-lt"/>
                              <a:ea typeface="Calibri" panose="020F0502020204030204" pitchFamily="34" charset="0"/>
                              <a:cs typeface="Times New Roman" panose="02020603050405020304" pitchFamily="18" charset="0"/>
                            </a:rPr>
                            <m:t>8</m:t>
                          </m:r>
                        </m:den>
                      </m:f>
                      <m:d>
                        <m:dPr>
                          <m:ctrlPr>
                            <a:rPr lang="en-US" sz="1500" i="1" kern="100">
                              <a:effectLst/>
                              <a:latin typeface="+mj-lt"/>
                              <a:ea typeface="Calibri" panose="020F0502020204030204" pitchFamily="34" charset="0"/>
                              <a:cs typeface="Times New Roman" panose="02020603050405020304" pitchFamily="18" charset="0"/>
                            </a:rPr>
                          </m:ctrlPr>
                        </m:dPr>
                        <m:e>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𝑎</m:t>
                              </m:r>
                            </m:e>
                            <m:sup>
                              <m:r>
                                <a:rPr lang="en-US" sz="1500" i="1" kern="100">
                                  <a:effectLst/>
                                  <a:latin typeface="+mj-lt"/>
                                  <a:ea typeface="Calibri" panose="020F0502020204030204" pitchFamily="34" charset="0"/>
                                  <a:cs typeface="Times New Roman" panose="02020603050405020304" pitchFamily="18" charset="0"/>
                                </a:rPr>
                                <m:t>2</m:t>
                              </m:r>
                            </m:sup>
                          </m:sSup>
                          <m:r>
                            <a:rPr lang="en-US" sz="1500" i="1" kern="100">
                              <a:effectLst/>
                              <a:latin typeface="+mj-lt"/>
                              <a:ea typeface="Calibri" panose="020F0502020204030204" pitchFamily="34" charset="0"/>
                              <a:cs typeface="Times New Roman" panose="02020603050405020304" pitchFamily="18" charset="0"/>
                            </a:rPr>
                            <m:t>−</m:t>
                          </m:r>
                          <m:sSup>
                            <m:sSupPr>
                              <m:ctrlPr>
                                <a:rPr lang="en-US" sz="1500" i="1" kern="100">
                                  <a:effectLst/>
                                  <a:latin typeface="+mj-lt"/>
                                  <a:ea typeface="Calibri" panose="020F0502020204030204" pitchFamily="34" charset="0"/>
                                  <a:cs typeface="Times New Roman" panose="02020603050405020304" pitchFamily="18" charset="0"/>
                                </a:rPr>
                              </m:ctrlPr>
                            </m:sSupPr>
                            <m:e>
                              <m:r>
                                <a:rPr lang="en-US" sz="1500" i="1" kern="100">
                                  <a:effectLst/>
                                  <a:latin typeface="+mj-lt"/>
                                  <a:ea typeface="Calibri" panose="020F0502020204030204" pitchFamily="34" charset="0"/>
                                  <a:cs typeface="Times New Roman" panose="02020603050405020304" pitchFamily="18" charset="0"/>
                                </a:rPr>
                                <m:t>𝑏</m:t>
                              </m:r>
                            </m:e>
                            <m:sup>
                              <m:r>
                                <a:rPr lang="en-US" sz="1500" i="1" kern="100">
                                  <a:effectLst/>
                                  <a:latin typeface="+mj-lt"/>
                                  <a:ea typeface="Calibri" panose="020F0502020204030204" pitchFamily="34" charset="0"/>
                                  <a:cs typeface="Times New Roman" panose="02020603050405020304" pitchFamily="18" charset="0"/>
                                </a:rPr>
                                <m:t>2</m:t>
                              </m:r>
                            </m:sup>
                          </m:sSup>
                        </m:e>
                      </m:d>
                      <m:d>
                        <m:dPr>
                          <m:ctrlPr>
                            <a:rPr lang="en-US" sz="1500" i="1" kern="100">
                              <a:effectLst/>
                              <a:latin typeface="+mj-lt"/>
                              <a:ea typeface="Calibri" panose="020F0502020204030204" pitchFamily="34" charset="0"/>
                              <a:cs typeface="Times New Roman" panose="02020603050405020304" pitchFamily="18" charset="0"/>
                            </a:rPr>
                          </m:ctrlPr>
                        </m:dPr>
                        <m:e>
                          <m:r>
                            <a:rPr lang="en-US" sz="1500" i="1" kern="100">
                              <a:effectLst/>
                              <a:latin typeface="+mj-lt"/>
                              <a:ea typeface="Calibri" panose="020F0502020204030204" pitchFamily="34" charset="0"/>
                              <a:cs typeface="Times New Roman" panose="02020603050405020304" pitchFamily="18" charset="0"/>
                            </a:rPr>
                            <m:t>𝑎</m:t>
                          </m:r>
                          <m:r>
                            <a:rPr lang="en-US" sz="1500" i="1" kern="100">
                              <a:effectLst/>
                              <a:latin typeface="+mj-lt"/>
                              <a:ea typeface="Calibri" panose="020F0502020204030204" pitchFamily="34" charset="0"/>
                              <a:cs typeface="Times New Roman" panose="02020603050405020304" pitchFamily="18" charset="0"/>
                            </a:rPr>
                            <m:t>−</m:t>
                          </m:r>
                          <m:r>
                            <a:rPr lang="en-US" sz="1500" i="1" kern="100">
                              <a:effectLst/>
                              <a:latin typeface="+mj-lt"/>
                              <a:ea typeface="Calibri" panose="020F0502020204030204" pitchFamily="34" charset="0"/>
                              <a:cs typeface="Times New Roman" panose="02020603050405020304" pitchFamily="18" charset="0"/>
                            </a:rPr>
                            <m:t>𝑏</m:t>
                          </m:r>
                        </m:e>
                      </m:d>
                      <m:r>
                        <a:rPr lang="en-US" sz="1500" i="1" kern="100">
                          <a:effectLst/>
                          <a:latin typeface="+mj-lt"/>
                          <a:ea typeface="Calibri" panose="020F0502020204030204" pitchFamily="34" charset="0"/>
                          <a:cs typeface="Times New Roman" panose="02020603050405020304" pitchFamily="18" charset="0"/>
                        </a:rPr>
                        <m:t>=</m:t>
                      </m:r>
                      <m:f>
                        <m:fPr>
                          <m:ctrlPr>
                            <a:rPr lang="en-US" sz="1500" i="1" kern="100">
                              <a:effectLst/>
                              <a:latin typeface="+mj-lt"/>
                              <a:ea typeface="Calibri" panose="020F0502020204030204" pitchFamily="34" charset="0"/>
                              <a:cs typeface="Times New Roman" panose="02020603050405020304" pitchFamily="18" charset="0"/>
                            </a:rPr>
                          </m:ctrlPr>
                        </m:fPr>
                        <m:num>
                          <m:r>
                            <a:rPr lang="en-US" sz="1500" i="1" kern="100">
                              <a:effectLst/>
                              <a:latin typeface="+mj-lt"/>
                              <a:ea typeface="Calibri" panose="020F0502020204030204" pitchFamily="34" charset="0"/>
                              <a:cs typeface="Times New Roman" panose="02020603050405020304" pitchFamily="18" charset="0"/>
                            </a:rPr>
                            <m:t>3</m:t>
                          </m:r>
                        </m:num>
                        <m:den>
                          <m:r>
                            <a:rPr lang="en-US" sz="1500" i="1" kern="100">
                              <a:effectLst/>
                              <a:latin typeface="+mj-lt"/>
                              <a:ea typeface="Calibri" panose="020F0502020204030204" pitchFamily="34" charset="0"/>
                              <a:cs typeface="Times New Roman" panose="02020603050405020304" pitchFamily="18" charset="0"/>
                            </a:rPr>
                            <m:t>8</m:t>
                          </m:r>
                        </m:den>
                      </m:f>
                      <m:sSup>
                        <m:sSupPr>
                          <m:ctrlPr>
                            <a:rPr lang="en-US" sz="1500" i="1" kern="100">
                              <a:effectLst/>
                              <a:latin typeface="+mj-lt"/>
                              <a:ea typeface="Calibri" panose="020F0502020204030204" pitchFamily="34" charset="0"/>
                              <a:cs typeface="Times New Roman" panose="02020603050405020304" pitchFamily="18" charset="0"/>
                            </a:rPr>
                          </m:ctrlPr>
                        </m:sSupPr>
                        <m:e>
                          <m:d>
                            <m:dPr>
                              <m:ctrlPr>
                                <a:rPr lang="en-US" sz="1500" i="1" kern="100">
                                  <a:effectLst/>
                                  <a:latin typeface="+mj-lt"/>
                                  <a:ea typeface="Calibri" panose="020F0502020204030204" pitchFamily="34" charset="0"/>
                                  <a:cs typeface="Times New Roman" panose="02020603050405020304" pitchFamily="18" charset="0"/>
                                </a:rPr>
                              </m:ctrlPr>
                            </m:dPr>
                            <m:e>
                              <m:r>
                                <a:rPr lang="en-US" sz="1500" i="1" kern="100">
                                  <a:effectLst/>
                                  <a:latin typeface="+mj-lt"/>
                                  <a:ea typeface="Calibri" panose="020F0502020204030204" pitchFamily="34" charset="0"/>
                                  <a:cs typeface="Times New Roman" panose="02020603050405020304" pitchFamily="18" charset="0"/>
                                </a:rPr>
                                <m:t>𝑎</m:t>
                              </m:r>
                              <m:r>
                                <a:rPr lang="en-US" sz="1500" i="1" kern="100">
                                  <a:effectLst/>
                                  <a:latin typeface="+mj-lt"/>
                                  <a:ea typeface="Calibri" panose="020F0502020204030204" pitchFamily="34" charset="0"/>
                                  <a:cs typeface="Times New Roman" panose="02020603050405020304" pitchFamily="18" charset="0"/>
                                </a:rPr>
                                <m:t>−</m:t>
                              </m:r>
                              <m:r>
                                <a:rPr lang="en-US" sz="1500" i="1" kern="100">
                                  <a:effectLst/>
                                  <a:latin typeface="+mj-lt"/>
                                  <a:ea typeface="Calibri" panose="020F0502020204030204" pitchFamily="34" charset="0"/>
                                  <a:cs typeface="Times New Roman" panose="02020603050405020304" pitchFamily="18" charset="0"/>
                                </a:rPr>
                                <m:t>𝑏</m:t>
                              </m:r>
                            </m:e>
                          </m:d>
                        </m:e>
                        <m:sup>
                          <m:r>
                            <a:rPr lang="en-US" sz="1500" i="1" kern="100">
                              <a:effectLst/>
                              <a:latin typeface="+mj-lt"/>
                              <a:ea typeface="Calibri" panose="020F0502020204030204" pitchFamily="34" charset="0"/>
                              <a:cs typeface="Times New Roman" panose="02020603050405020304" pitchFamily="18" charset="0"/>
                            </a:rPr>
                            <m:t>2</m:t>
                          </m:r>
                        </m:sup>
                      </m:sSup>
                      <m:d>
                        <m:dPr>
                          <m:ctrlPr>
                            <a:rPr lang="en-US" sz="1500" i="1" kern="100">
                              <a:effectLst/>
                              <a:latin typeface="+mj-lt"/>
                              <a:ea typeface="Calibri" panose="020F0502020204030204" pitchFamily="34" charset="0"/>
                              <a:cs typeface="Times New Roman" panose="02020603050405020304" pitchFamily="18" charset="0"/>
                            </a:rPr>
                          </m:ctrlPr>
                        </m:dPr>
                        <m:e>
                          <m:r>
                            <a:rPr lang="en-US" sz="1500" i="1" kern="100">
                              <a:effectLst/>
                              <a:latin typeface="+mj-lt"/>
                              <a:ea typeface="Calibri" panose="020F0502020204030204" pitchFamily="34" charset="0"/>
                              <a:cs typeface="Times New Roman" panose="02020603050405020304" pitchFamily="18" charset="0"/>
                            </a:rPr>
                            <m:t>𝑎</m:t>
                          </m:r>
                          <m:r>
                            <a:rPr lang="en-US" sz="1500" i="1" kern="100">
                              <a:effectLst/>
                              <a:latin typeface="+mj-lt"/>
                              <a:ea typeface="Calibri" panose="020F0502020204030204" pitchFamily="34" charset="0"/>
                              <a:cs typeface="Times New Roman" panose="02020603050405020304" pitchFamily="18" charset="0"/>
                            </a:rPr>
                            <m:t>+</m:t>
                          </m:r>
                          <m:r>
                            <a:rPr lang="en-US" sz="1500" i="1" kern="100">
                              <a:effectLst/>
                              <a:latin typeface="+mj-lt"/>
                              <a:ea typeface="Calibri" panose="020F0502020204030204" pitchFamily="34" charset="0"/>
                              <a:cs typeface="Times New Roman" panose="02020603050405020304" pitchFamily="18" charset="0"/>
                            </a:rPr>
                            <m:t>𝑏</m:t>
                          </m:r>
                        </m:e>
                      </m:d>
                    </m:oMath>
                  </m:oMathPara>
                </a14:m>
                <a:endParaRPr lang="en-US" sz="1500" kern="10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500" kern="100">
                          <a:ea typeface="Calibri" panose="020F0502020204030204" pitchFamily="34" charset="0"/>
                          <a:cs typeface="Times New Roman" panose="02020603050405020304" pitchFamily="18" charset="0"/>
                        </a:rPr>
                        <m:t>Ta</m:t>
                      </m:r>
                      <m:r>
                        <m:rPr>
                          <m:nor/>
                        </m:rPr>
                        <a:rPr lang="en-US" sz="1500" kern="100">
                          <a:ea typeface="Calibri" panose="020F0502020204030204" pitchFamily="34" charset="0"/>
                          <a:cs typeface="Times New Roman" panose="02020603050405020304" pitchFamily="18" charset="0"/>
                        </a:rPr>
                        <m:t> </m:t>
                      </m:r>
                      <m:r>
                        <m:rPr>
                          <m:nor/>
                        </m:rPr>
                        <a:rPr lang="en-US" sz="1500" kern="100">
                          <a:ea typeface="Calibri" panose="020F0502020204030204" pitchFamily="34" charset="0"/>
                          <a:cs typeface="Times New Roman" panose="02020603050405020304" pitchFamily="18" charset="0"/>
                        </a:rPr>
                        <m:t>c</m:t>
                      </m:r>
                      <m:r>
                        <m:rPr>
                          <m:nor/>
                        </m:rPr>
                        <a:rPr lang="en-US" sz="1500" kern="100">
                          <a:ea typeface="Calibri" panose="020F0502020204030204" pitchFamily="34" charset="0"/>
                          <a:cs typeface="Times New Roman" panose="02020603050405020304" pitchFamily="18" charset="0"/>
                        </a:rPr>
                        <m:t>ó: </m:t>
                      </m:r>
                      <m:f>
                        <m:f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500" i="1" kern="100">
                              <a:latin typeface="Cambria Math" panose="02040503050406030204" pitchFamily="18" charset="0"/>
                              <a:ea typeface="Calibri" panose="020F0502020204030204" pitchFamily="34" charset="0"/>
                              <a:cs typeface="Times New Roman" panose="02020603050405020304" pitchFamily="18" charset="0"/>
                            </a:rPr>
                            <m:t>3</m:t>
                          </m:r>
                        </m:num>
                        <m:den>
                          <m:r>
                            <a:rPr lang="en-US" sz="1500" i="1" kern="100">
                              <a:latin typeface="Cambria Math" panose="02040503050406030204" pitchFamily="18" charset="0"/>
                              <a:ea typeface="Calibri" panose="020F0502020204030204" pitchFamily="34" charset="0"/>
                              <a:cs typeface="Times New Roman" panose="02020603050405020304" pitchFamily="18" charset="0"/>
                            </a:rPr>
                            <m:t>8</m:t>
                          </m:r>
                        </m:den>
                      </m:f>
                      <m:sSup>
                        <m:sSup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500" i="1" kern="100">
                                  <a:latin typeface="Cambria Math" panose="02040503050406030204" pitchFamily="18" charset="0"/>
                                  <a:ea typeface="Calibri" panose="020F0502020204030204" pitchFamily="34" charset="0"/>
                                  <a:cs typeface="Times New Roman" panose="02020603050405020304" pitchFamily="18" charset="0"/>
                                </a:rPr>
                                <m:t>𝑎</m:t>
                              </m:r>
                              <m:r>
                                <a:rPr lang="en-US" sz="1500" i="1" kern="100">
                                  <a:latin typeface="Cambria Math" panose="02040503050406030204" pitchFamily="18" charset="0"/>
                                  <a:ea typeface="Calibri" panose="020F0502020204030204" pitchFamily="34" charset="0"/>
                                  <a:cs typeface="Times New Roman" panose="02020603050405020304" pitchFamily="18" charset="0"/>
                                </a:rPr>
                                <m:t>−</m:t>
                              </m:r>
                              <m:r>
                                <a:rPr lang="en-US" sz="1500" i="1" kern="100">
                                  <a:latin typeface="Cambria Math" panose="02040503050406030204" pitchFamily="18" charset="0"/>
                                  <a:ea typeface="Calibri" panose="020F0502020204030204" pitchFamily="34" charset="0"/>
                                  <a:cs typeface="Times New Roman" panose="02020603050405020304" pitchFamily="18" charset="0"/>
                                </a:rPr>
                                <m:t>𝑏</m:t>
                              </m:r>
                            </m:e>
                          </m:d>
                        </m:e>
                        <m:sup>
                          <m:r>
                            <a:rPr lang="en-US" sz="1500" i="1" kern="100">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1500" i="1" kern="100">
                              <a:latin typeface="Cambria Math" panose="02040503050406030204" pitchFamily="18" charset="0"/>
                              <a:ea typeface="Calibri" panose="020F0502020204030204" pitchFamily="34" charset="0"/>
                              <a:cs typeface="Times New Roman" panose="02020603050405020304" pitchFamily="18" charset="0"/>
                            </a:rPr>
                            <m:t>𝑎</m:t>
                          </m:r>
                          <m:r>
                            <a:rPr lang="en-US" sz="1500" i="1" kern="100">
                              <a:latin typeface="Cambria Math" panose="02040503050406030204" pitchFamily="18" charset="0"/>
                              <a:ea typeface="Calibri" panose="020F0502020204030204" pitchFamily="34" charset="0"/>
                              <a:cs typeface="Times New Roman" panose="02020603050405020304" pitchFamily="18" charset="0"/>
                            </a:rPr>
                            <m:t>+</m:t>
                          </m:r>
                          <m:r>
                            <a:rPr lang="en-US" sz="1500" i="1" kern="100">
                              <a:latin typeface="Cambria Math" panose="02040503050406030204" pitchFamily="18" charset="0"/>
                              <a:ea typeface="Calibri" panose="020F0502020204030204" pitchFamily="34" charset="0"/>
                              <a:cs typeface="Times New Roman" panose="02020603050405020304" pitchFamily="18" charset="0"/>
                            </a:rPr>
                            <m:t>𝑏</m:t>
                          </m:r>
                        </m:e>
                      </m:d>
                      <m:r>
                        <a:rPr lang="en-US" sz="1500" i="1" kern="100">
                          <a:latin typeface="Cambria Math" panose="02040503050406030204" pitchFamily="18" charset="0"/>
                          <a:ea typeface="Calibri" panose="020F0502020204030204" pitchFamily="34" charset="0"/>
                          <a:cs typeface="Times New Roman" panose="02020603050405020304" pitchFamily="18" charset="0"/>
                        </a:rPr>
                        <m:t>≥0</m:t>
                      </m:r>
                      <m:r>
                        <m:rPr>
                          <m:nor/>
                        </m:rPr>
                        <a:rPr lang="en-US" sz="1500" kern="100">
                          <a:ea typeface="Calibri" panose="020F0502020204030204" pitchFamily="34" charset="0"/>
                          <a:cs typeface="Times New Roman" panose="02020603050405020304" pitchFamily="18" charset="0"/>
                        </a:rPr>
                        <m:t> </m:t>
                      </m:r>
                      <m:r>
                        <m:rPr>
                          <m:nor/>
                        </m:rPr>
                        <a:rPr lang="en-US" sz="1500" kern="100">
                          <a:ea typeface="Calibri" panose="020F0502020204030204" pitchFamily="34" charset="0"/>
                          <a:cs typeface="Times New Roman" panose="02020603050405020304" pitchFamily="18" charset="0"/>
                        </a:rPr>
                        <m:t>v</m:t>
                      </m:r>
                      <m:r>
                        <m:rPr>
                          <m:nor/>
                        </m:rPr>
                        <a:rPr lang="en-US" sz="1500" kern="100">
                          <a:ea typeface="Calibri" panose="020F0502020204030204" pitchFamily="34" charset="0"/>
                          <a:cs typeface="Times New Roman" panose="02020603050405020304" pitchFamily="18" charset="0"/>
                        </a:rPr>
                        <m:t>ớ</m:t>
                      </m:r>
                      <m:r>
                        <m:rPr>
                          <m:nor/>
                        </m:rPr>
                        <a:rPr lang="en-US" sz="1500" kern="100">
                          <a:ea typeface="Calibri" panose="020F0502020204030204" pitchFamily="34" charset="0"/>
                          <a:cs typeface="Times New Roman" panose="02020603050405020304" pitchFamily="18" charset="0"/>
                        </a:rPr>
                        <m:t>i</m:t>
                      </m:r>
                      <m:r>
                        <a:rPr lang="en-US" sz="15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500" i="1" kern="100">
                          <a:effectLst/>
                          <a:latin typeface="+mj-lt"/>
                          <a:ea typeface="Calibri" panose="020F0502020204030204" pitchFamily="34" charset="0"/>
                          <a:cs typeface="Times New Roman" panose="02020603050405020304" pitchFamily="18" charset="0"/>
                        </a:rPr>
                        <m:t>𝑎</m:t>
                      </m:r>
                      <m:r>
                        <a:rPr lang="en-US" sz="1500" i="1" kern="100">
                          <a:effectLst/>
                          <a:latin typeface="+mj-lt"/>
                          <a:ea typeface="Calibri" panose="020F0502020204030204" pitchFamily="34" charset="0"/>
                          <a:cs typeface="Times New Roman" panose="02020603050405020304" pitchFamily="18" charset="0"/>
                        </a:rPr>
                        <m:t>≥0,</m:t>
                      </m:r>
                      <m:r>
                        <a:rPr lang="en-US" sz="1500" i="1" kern="100">
                          <a:effectLst/>
                          <a:latin typeface="+mj-lt"/>
                          <a:ea typeface="Calibri" panose="020F0502020204030204" pitchFamily="34" charset="0"/>
                          <a:cs typeface="Times New Roman" panose="02020603050405020304" pitchFamily="18" charset="0"/>
                        </a:rPr>
                        <m:t>𝑏</m:t>
                      </m:r>
                      <m:r>
                        <a:rPr lang="en-US" sz="1500" i="1" kern="100">
                          <a:effectLst/>
                          <a:latin typeface="+mj-lt"/>
                          <a:ea typeface="Calibri" panose="020F0502020204030204" pitchFamily="34" charset="0"/>
                          <a:cs typeface="Times New Roman" panose="02020603050405020304" pitchFamily="18" charset="0"/>
                        </a:rPr>
                        <m:t>≥0</m:t>
                      </m:r>
                    </m:oMath>
                  </m:oMathPara>
                </a14:m>
                <a:endParaRPr lang="en-US" sz="1500" kern="100">
                  <a:effectLst/>
                  <a:latin typeface="+mj-lt"/>
                  <a:ea typeface="Calibri" panose="020F0502020204030204" pitchFamily="34" charset="0"/>
                  <a:cs typeface="Times New Roman" panose="02020603050405020304" pitchFamily="18" charset="0"/>
                </a:endParaRPr>
              </a:p>
              <a:p>
                <a:pPr algn="just">
                  <a:lnSpc>
                    <a:spcPct val="150000"/>
                  </a:lnSpc>
                </a:pPr>
                <a:r>
                  <a:rPr lang="en-US" sz="1500" kern="100">
                    <a:effectLst/>
                    <a:latin typeface="+mj-lt"/>
                    <a:ea typeface="Calibri" panose="020F0502020204030204" pitchFamily="34" charset="0"/>
                    <a:cs typeface="Times New Roman" panose="02020603050405020304" pitchFamily="18" charset="0"/>
                  </a:rPr>
                  <a:t>Dấu</a:t>
                </a:r>
                <a:r>
                  <a:rPr lang="en-US" sz="1500" kern="100">
                    <a:latin typeface="+mj-lt"/>
                    <a:ea typeface="Calibri" panose="020F0502020204030204" pitchFamily="34" charset="0"/>
                    <a:cs typeface="Times New Roman" panose="02020603050405020304" pitchFamily="18" charset="0"/>
                  </a:rPr>
                  <a:t>“</a:t>
                </a:r>
                <a14:m>
                  <m:oMath xmlns:m="http://schemas.openxmlformats.org/officeDocument/2006/math">
                    <m:r>
                      <a:rPr lang="en-US" sz="1500" i="1"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500" kern="100">
                    <a:latin typeface="+mj-lt"/>
                    <a:ea typeface="Calibri" panose="020F0502020204030204" pitchFamily="34" charset="0"/>
                    <a:cs typeface="Times New Roman" panose="02020603050405020304" pitchFamily="18" charset="0"/>
                  </a:rPr>
                  <a:t>” xảy ra khi và chỉ khi </a:t>
                </a:r>
                <a14:m>
                  <m:oMath xmlns:m="http://schemas.openxmlformats.org/officeDocument/2006/math">
                    <m:r>
                      <a:rPr lang="en-US" sz="1500" i="1" kern="100">
                        <a:latin typeface="Cambria Math" panose="02040503050406030204" pitchFamily="18" charset="0"/>
                        <a:ea typeface="Calibri" panose="020F0502020204030204" pitchFamily="34" charset="0"/>
                        <a:cs typeface="Times New Roman" panose="02020603050405020304" pitchFamily="18" charset="0"/>
                      </a:rPr>
                      <m:t>𝑎</m:t>
                    </m:r>
                    <m:r>
                      <a:rPr lang="en-US" sz="1500" i="1" kern="100">
                        <a:latin typeface="Cambria Math" panose="02040503050406030204" pitchFamily="18" charset="0"/>
                        <a:ea typeface="Calibri" panose="020F0502020204030204" pitchFamily="34" charset="0"/>
                        <a:cs typeface="Times New Roman" panose="02020603050405020304" pitchFamily="18" charset="0"/>
                      </a:rPr>
                      <m:t>=</m:t>
                    </m:r>
                    <m:r>
                      <a:rPr lang="en-US" sz="1500" i="1" kern="100">
                        <a:latin typeface="Cambria Math" panose="02040503050406030204" pitchFamily="18" charset="0"/>
                        <a:ea typeface="Calibri" panose="020F0502020204030204" pitchFamily="34" charset="0"/>
                        <a:cs typeface="Times New Roman" panose="02020603050405020304" pitchFamily="18" charset="0"/>
                      </a:rPr>
                      <m:t>𝑏</m:t>
                    </m:r>
                  </m:oMath>
                </a14:m>
                <a:r>
                  <a:rPr lang="en-US" sz="1500" kern="100">
                    <a:latin typeface="+mj-lt"/>
                    <a:ea typeface="Calibri" panose="020F0502020204030204" pitchFamily="34" charset="0"/>
                    <a:cs typeface="Times New Roman" panose="02020603050405020304" pitchFamily="18" charset="0"/>
                  </a:rPr>
                  <a:t> hoặc </a:t>
                </a:r>
                <a14:m>
                  <m:oMath xmlns:m="http://schemas.openxmlformats.org/officeDocument/2006/math">
                    <m:r>
                      <a:rPr lang="en-US" sz="1500" i="1" kern="100">
                        <a:latin typeface="Cambria Math" panose="02040503050406030204" pitchFamily="18" charset="0"/>
                        <a:ea typeface="Calibri" panose="020F0502020204030204" pitchFamily="34" charset="0"/>
                        <a:cs typeface="Times New Roman" panose="02020603050405020304" pitchFamily="18" charset="0"/>
                      </a:rPr>
                      <m:t>𝑎</m:t>
                    </m:r>
                    <m:r>
                      <a:rPr lang="en-US" sz="1500" i="1" kern="100">
                        <a:latin typeface="Cambria Math" panose="02040503050406030204" pitchFamily="18" charset="0"/>
                        <a:ea typeface="Calibri" panose="020F0502020204030204" pitchFamily="34" charset="0"/>
                        <a:cs typeface="Times New Roman" panose="02020603050405020304" pitchFamily="18" charset="0"/>
                      </a:rPr>
                      <m:t>=−</m:t>
                    </m:r>
                    <m:r>
                      <a:rPr lang="en-US" sz="1500" i="1" kern="100">
                        <a:latin typeface="Cambria Math" panose="02040503050406030204" pitchFamily="18" charset="0"/>
                        <a:ea typeface="Calibri" panose="020F0502020204030204" pitchFamily="34" charset="0"/>
                        <a:cs typeface="Times New Roman" panose="02020603050405020304" pitchFamily="18" charset="0"/>
                      </a:rPr>
                      <m:t>𝑏</m:t>
                    </m:r>
                  </m:oMath>
                </a14:m>
                <a:endParaRPr lang="en-US" sz="1500" kern="100">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en-US" sz="1500" kern="100" smtClean="0">
                          <a:ea typeface="Calibri" panose="020F0502020204030204" pitchFamily="34" charset="0"/>
                          <a:cs typeface="Times New Roman" panose="02020603050405020304" pitchFamily="18" charset="0"/>
                        </a:rPr>
                        <m:t>V</m:t>
                      </m:r>
                      <m:r>
                        <m:rPr>
                          <m:nor/>
                        </m:rPr>
                        <a:rPr lang="en-US" sz="1500" kern="100" smtClean="0">
                          <a:ea typeface="Calibri" panose="020F0502020204030204" pitchFamily="34" charset="0"/>
                          <a:cs typeface="Times New Roman" panose="02020603050405020304" pitchFamily="18" charset="0"/>
                        </a:rPr>
                        <m:t>ậ</m:t>
                      </m:r>
                      <m:r>
                        <m:rPr>
                          <m:nor/>
                        </m:rPr>
                        <a:rPr lang="en-US" sz="1500" kern="100" smtClean="0">
                          <a:ea typeface="Calibri" panose="020F0502020204030204" pitchFamily="34" charset="0"/>
                          <a:cs typeface="Times New Roman" panose="02020603050405020304" pitchFamily="18" charset="0"/>
                        </a:rPr>
                        <m:t>y</m:t>
                      </m:r>
                      <m:r>
                        <m:rPr>
                          <m:nor/>
                        </m:rPr>
                        <a:rPr lang="en-US" sz="1500" kern="100" smtClean="0">
                          <a:ea typeface="Calibri" panose="020F0502020204030204" pitchFamily="34" charset="0"/>
                          <a:cs typeface="Times New Roman" panose="02020603050405020304" pitchFamily="18" charset="0"/>
                        </a:rPr>
                        <m:t> </m:t>
                      </m:r>
                      <m:f>
                        <m:f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1500" i="1" kern="100">
                                  <a:latin typeface="Cambria Math" panose="02040503050406030204" pitchFamily="18" charset="0"/>
                                  <a:ea typeface="Calibri" panose="020F0502020204030204" pitchFamily="34" charset="0"/>
                                  <a:cs typeface="Times New Roman" panose="02020603050405020304" pitchFamily="18" charset="0"/>
                                </a:rPr>
                                <m:t>𝑎</m:t>
                              </m:r>
                            </m:e>
                            <m:sup>
                              <m:r>
                                <a:rPr lang="en-US" sz="1500" i="1" kern="100">
                                  <a:latin typeface="Cambria Math" panose="02040503050406030204" pitchFamily="18" charset="0"/>
                                  <a:ea typeface="Calibri" panose="020F0502020204030204" pitchFamily="34" charset="0"/>
                                  <a:cs typeface="Times New Roman" panose="02020603050405020304" pitchFamily="18" charset="0"/>
                                </a:rPr>
                                <m:t>3</m:t>
                              </m:r>
                            </m:sup>
                          </m:sSup>
                          <m:r>
                            <a:rPr lang="en-US" sz="1500"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1500" i="1" kern="100">
                                  <a:latin typeface="Cambria Math" panose="02040503050406030204" pitchFamily="18" charset="0"/>
                                  <a:ea typeface="Calibri" panose="020F0502020204030204" pitchFamily="34" charset="0"/>
                                  <a:cs typeface="Times New Roman" panose="02020603050405020304" pitchFamily="18" charset="0"/>
                                </a:rPr>
                                <m:t>𝑏</m:t>
                              </m:r>
                            </m:e>
                            <m:sup>
                              <m:r>
                                <a:rPr lang="en-US" sz="1500" i="1" kern="100">
                                  <a:latin typeface="Cambria Math" panose="02040503050406030204" pitchFamily="18" charset="0"/>
                                  <a:ea typeface="Calibri" panose="020F0502020204030204" pitchFamily="34" charset="0"/>
                                  <a:cs typeface="Times New Roman" panose="02020603050405020304" pitchFamily="18" charset="0"/>
                                </a:rPr>
                                <m:t>3</m:t>
                              </m:r>
                            </m:sup>
                          </m:sSup>
                        </m:num>
                        <m:den>
                          <m:r>
                            <a:rPr lang="en-US" sz="1500" i="1" kern="100">
                              <a:latin typeface="Cambria Math" panose="02040503050406030204" pitchFamily="18" charset="0"/>
                              <a:ea typeface="Calibri" panose="020F0502020204030204" pitchFamily="34" charset="0"/>
                              <a:cs typeface="Times New Roman" panose="02020603050405020304" pitchFamily="18" charset="0"/>
                            </a:rPr>
                            <m:t>2</m:t>
                          </m:r>
                        </m:den>
                      </m:f>
                      <m:r>
                        <a:rPr lang="en-US" sz="1500"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5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500" i="1" kern="100">
                                      <a:latin typeface="Cambria Math" panose="02040503050406030204" pitchFamily="18" charset="0"/>
                                      <a:ea typeface="Calibri" panose="020F0502020204030204" pitchFamily="34" charset="0"/>
                                      <a:cs typeface="Times New Roman" panose="02020603050405020304" pitchFamily="18" charset="0"/>
                                    </a:rPr>
                                    <m:t>𝑎</m:t>
                                  </m:r>
                                  <m:r>
                                    <a:rPr lang="en-US" sz="1500" i="1" kern="100">
                                      <a:latin typeface="Cambria Math" panose="02040503050406030204" pitchFamily="18" charset="0"/>
                                      <a:ea typeface="Calibri" panose="020F0502020204030204" pitchFamily="34" charset="0"/>
                                      <a:cs typeface="Times New Roman" panose="02020603050405020304" pitchFamily="18" charset="0"/>
                                    </a:rPr>
                                    <m:t>+</m:t>
                                  </m:r>
                                  <m:r>
                                    <a:rPr lang="en-US" sz="1500" i="1" kern="100">
                                      <a:latin typeface="Cambria Math" panose="02040503050406030204" pitchFamily="18" charset="0"/>
                                      <a:ea typeface="Calibri" panose="020F0502020204030204" pitchFamily="34" charset="0"/>
                                      <a:cs typeface="Times New Roman" panose="02020603050405020304" pitchFamily="18" charset="0"/>
                                    </a:rPr>
                                    <m:t>𝑏</m:t>
                                  </m:r>
                                </m:num>
                                <m:den>
                                  <m:r>
                                    <a:rPr lang="en-US" sz="1500" i="1" kern="100">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1500" i="1" kern="100">
                              <a:latin typeface="Cambria Math" panose="02040503050406030204" pitchFamily="18" charset="0"/>
                              <a:ea typeface="Calibri" panose="020F0502020204030204" pitchFamily="34" charset="0"/>
                              <a:cs typeface="Times New Roman" panose="02020603050405020304" pitchFamily="18" charset="0"/>
                            </a:rPr>
                            <m:t>3</m:t>
                          </m:r>
                        </m:sup>
                      </m:sSup>
                      <m:r>
                        <m:rPr>
                          <m:nor/>
                        </m:rPr>
                        <a:rPr lang="en-US" sz="1500" kern="100">
                          <a:ea typeface="Calibri" panose="020F0502020204030204" pitchFamily="34" charset="0"/>
                          <a:cs typeface="Times New Roman" panose="02020603050405020304" pitchFamily="18" charset="0"/>
                        </a:rPr>
                        <m:t>v</m:t>
                      </m:r>
                      <m:r>
                        <m:rPr>
                          <m:nor/>
                        </m:rPr>
                        <a:rPr lang="en-US" sz="1500" kern="100">
                          <a:ea typeface="Calibri" panose="020F0502020204030204" pitchFamily="34" charset="0"/>
                          <a:cs typeface="Times New Roman" panose="02020603050405020304" pitchFamily="18" charset="0"/>
                        </a:rPr>
                        <m:t>ớ</m:t>
                      </m:r>
                      <m:r>
                        <m:rPr>
                          <m:nor/>
                        </m:rPr>
                        <a:rPr lang="en-US" sz="1500" kern="100">
                          <a:ea typeface="Calibri" panose="020F0502020204030204" pitchFamily="34" charset="0"/>
                          <a:cs typeface="Times New Roman" panose="02020603050405020304" pitchFamily="18" charset="0"/>
                        </a:rPr>
                        <m:t>i</m:t>
                      </m:r>
                      <m:r>
                        <a:rPr lang="en-US" sz="1500" i="1" kern="100">
                          <a:latin typeface="Cambria Math" panose="02040503050406030204" pitchFamily="18" charset="0"/>
                          <a:ea typeface="Calibri" panose="020F0502020204030204" pitchFamily="34" charset="0"/>
                          <a:cs typeface="Times New Roman" panose="02020603050405020304" pitchFamily="18" charset="0"/>
                        </a:rPr>
                        <m:t> </m:t>
                      </m:r>
                      <m:r>
                        <a:rPr lang="en-US" sz="1500" i="1" kern="100">
                          <a:latin typeface="Cambria Math" panose="02040503050406030204" pitchFamily="18" charset="0"/>
                          <a:ea typeface="Calibri" panose="020F0502020204030204" pitchFamily="34" charset="0"/>
                          <a:cs typeface="Times New Roman" panose="02020603050405020304" pitchFamily="18" charset="0"/>
                        </a:rPr>
                        <m:t>𝑎</m:t>
                      </m:r>
                      <m:r>
                        <a:rPr lang="en-US" sz="1500" i="1" kern="100">
                          <a:effectLst/>
                          <a:latin typeface="+mj-lt"/>
                          <a:ea typeface="Calibri" panose="020F0502020204030204" pitchFamily="34" charset="0"/>
                          <a:cs typeface="Times New Roman" panose="02020603050405020304" pitchFamily="18" charset="0"/>
                        </a:rPr>
                        <m:t>≥0,</m:t>
                      </m:r>
                      <m:r>
                        <a:rPr lang="en-US" sz="1500" i="1" kern="100">
                          <a:effectLst/>
                          <a:latin typeface="+mj-lt"/>
                          <a:ea typeface="Calibri" panose="020F0502020204030204" pitchFamily="34" charset="0"/>
                          <a:cs typeface="Times New Roman" panose="02020603050405020304" pitchFamily="18" charset="0"/>
                        </a:rPr>
                        <m:t>𝑏</m:t>
                      </m:r>
                      <m:r>
                        <a:rPr lang="en-US" sz="1500" i="1" kern="100">
                          <a:effectLst/>
                          <a:latin typeface="+mj-lt"/>
                          <a:ea typeface="Calibri" panose="020F0502020204030204" pitchFamily="34" charset="0"/>
                          <a:cs typeface="Times New Roman" panose="02020603050405020304" pitchFamily="18" charset="0"/>
                        </a:rPr>
                        <m:t>≥0</m:t>
                      </m:r>
                      <m:r>
                        <a:rPr lang="en-US" sz="1500" b="0" i="0" kern="10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500" kern="100">
                  <a:effectLst/>
                  <a:latin typeface="+mj-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11216" y="941622"/>
                <a:ext cx="6072116" cy="4144724"/>
              </a:xfrm>
              <a:prstGeom prst="rect">
                <a:avLst/>
              </a:prstGeom>
              <a:blipFill>
                <a:blip r:embed="rId4"/>
                <a:stretch>
                  <a:fillRect l="-402"/>
                </a:stretch>
              </a:blipFill>
            </p:spPr>
            <p:txBody>
              <a:bodyPr/>
              <a:lstStyle/>
              <a:p>
                <a:r>
                  <a:rPr lang="en-US">
                    <a:noFill/>
                  </a:rPr>
                  <a:t> </a:t>
                </a:r>
              </a:p>
            </p:txBody>
          </p:sp>
        </mc:Fallback>
      </mc:AlternateContent>
    </p:spTree>
    <p:extLst>
      <p:ext uri="{BB962C8B-B14F-4D97-AF65-F5344CB8AC3E}">
        <p14:creationId xmlns:p14="http://schemas.microsoft.com/office/powerpoint/2010/main" val="365662707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anim calcmode="lin" valueType="num">
                                      <p:cBhvr>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left)">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40" name="TextBox 39"/>
          <p:cNvSpPr txBox="1"/>
          <p:nvPr/>
        </p:nvSpPr>
        <p:spPr>
          <a:xfrm>
            <a:off x="4291386" y="1035002"/>
            <a:ext cx="69612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7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1416564" y="-25682"/>
                <a:ext cx="6310859" cy="1076641"/>
              </a:xfrm>
              <a:prstGeom prst="rect">
                <a:avLst/>
              </a:prstGeom>
            </p:spPr>
            <p:txBody>
              <a:bodyPr wrap="square">
                <a:spAutoFit/>
              </a:bodyPr>
              <a:lstStyle/>
              <a:p>
                <a:pPr>
                  <a:lnSpc>
                    <a:spcPct val="150000"/>
                  </a:lnSpc>
                  <a:spcAft>
                    <a:spcPts val="800"/>
                  </a:spcAft>
                </a:pPr>
                <a14:m>
                  <m:oMathPara xmlns:m="http://schemas.openxmlformats.org/officeDocument/2006/math">
                    <m:oMathParaPr>
                      <m:jc m:val="left"/>
                    </m:oMathParaPr>
                    <m:oMath xmlns:m="http://schemas.openxmlformats.org/officeDocument/2006/math">
                      <m:r>
                        <m:rPr>
                          <m:nor/>
                        </m:rPr>
                        <a:rPr lang="en-US" sz="1700" b="1" kern="100" smtClean="0">
                          <a:ea typeface="Calibri" panose="020F0502020204030204" pitchFamily="34" charset="0"/>
                          <a:cs typeface="Times New Roman" panose="02020603050405020304" pitchFamily="18" charset="0"/>
                        </a:rPr>
                        <m:t>B</m:t>
                      </m:r>
                      <m:r>
                        <m:rPr>
                          <m:nor/>
                        </m:rPr>
                        <a:rPr lang="en-US" sz="1700" b="1" kern="100" smtClean="0">
                          <a:ea typeface="Calibri" panose="020F0502020204030204" pitchFamily="34" charset="0"/>
                          <a:cs typeface="Times New Roman" panose="02020603050405020304" pitchFamily="18" charset="0"/>
                        </a:rPr>
                        <m:t>à</m:t>
                      </m:r>
                      <m:r>
                        <m:rPr>
                          <m:nor/>
                        </m:rPr>
                        <a:rPr lang="en-US" sz="1700" b="1" kern="100" smtClean="0">
                          <a:ea typeface="Calibri" panose="020F0502020204030204" pitchFamily="34" charset="0"/>
                          <a:cs typeface="Times New Roman" panose="02020603050405020304" pitchFamily="18" charset="0"/>
                        </a:rPr>
                        <m:t>i</m:t>
                      </m:r>
                      <m:r>
                        <m:rPr>
                          <m:nor/>
                        </m:rPr>
                        <a:rPr lang="en-US" sz="1700" b="1" kern="100" smtClean="0">
                          <a:ea typeface="Calibri" panose="020F0502020204030204" pitchFamily="34" charset="0"/>
                          <a:cs typeface="Times New Roman" panose="02020603050405020304" pitchFamily="18" charset="0"/>
                        </a:rPr>
                        <m:t> 3.</m:t>
                      </m:r>
                      <m:r>
                        <m:rPr>
                          <m:nor/>
                        </m:rPr>
                        <a:rPr lang="en-US" sz="1700" kern="100" smtClean="0">
                          <a:ea typeface="Calibri" panose="020F0502020204030204" pitchFamily="34" charset="0"/>
                          <a:cs typeface="Times New Roman" panose="02020603050405020304" pitchFamily="18" charset="0"/>
                        </a:rPr>
                        <m:t> </m:t>
                      </m:r>
                      <m:r>
                        <m:rPr>
                          <m:nor/>
                        </m:rPr>
                        <a:rPr lang="en-US" sz="1700" kern="100" smtClean="0">
                          <a:ea typeface="Calibri" panose="020F0502020204030204" pitchFamily="34" charset="0"/>
                          <a:cs typeface="Times New Roman" panose="02020603050405020304" pitchFamily="18" charset="0"/>
                        </a:rPr>
                        <m:t>Cho</m:t>
                      </m:r>
                      <m:r>
                        <m:rPr>
                          <m:nor/>
                        </m:rPr>
                        <a:rPr lang="en-US" sz="1700" kern="100" smtClean="0">
                          <a:ea typeface="Calibri" panose="020F0502020204030204" pitchFamily="34" charset="0"/>
                          <a:cs typeface="Times New Roman" panose="02020603050405020304" pitchFamily="18" charset="0"/>
                        </a:rPr>
                        <m:t> </m:t>
                      </m:r>
                      <m:r>
                        <a:rPr lang="en-US" sz="1700" i="1" kern="100">
                          <a:latin typeface="Cambria Math" panose="02040503050406030204" pitchFamily="18" charset="0"/>
                          <a:ea typeface="Calibri" panose="020F0502020204030204" pitchFamily="34" charset="0"/>
                          <a:cs typeface="Times New Roman" panose="02020603050405020304" pitchFamily="18" charset="0"/>
                        </a:rPr>
                        <m:t>𝑎</m:t>
                      </m:r>
                      <m:r>
                        <a:rPr lang="en-US" sz="1700" i="1" kern="100">
                          <a:latin typeface="Cambria Math" panose="02040503050406030204" pitchFamily="18" charset="0"/>
                          <a:ea typeface="Calibri" panose="020F0502020204030204" pitchFamily="34" charset="0"/>
                          <a:cs typeface="Times New Roman" panose="02020603050405020304" pitchFamily="18" charset="0"/>
                        </a:rPr>
                        <m:t>&gt;0, </m:t>
                      </m:r>
                      <m:r>
                        <a:rPr lang="en-US" sz="1700" i="1" kern="100">
                          <a:latin typeface="Cambria Math" panose="02040503050406030204" pitchFamily="18" charset="0"/>
                          <a:ea typeface="Calibri" panose="020F0502020204030204" pitchFamily="34" charset="0"/>
                          <a:cs typeface="Times New Roman" panose="02020603050405020304" pitchFamily="18" charset="0"/>
                        </a:rPr>
                        <m:t>𝑏</m:t>
                      </m:r>
                      <m:r>
                        <a:rPr lang="en-US" sz="1700" i="1" kern="100">
                          <a:latin typeface="Cambria Math" panose="02040503050406030204" pitchFamily="18" charset="0"/>
                          <a:ea typeface="Calibri" panose="020F0502020204030204" pitchFamily="34" charset="0"/>
                          <a:cs typeface="Times New Roman" panose="02020603050405020304" pitchFamily="18" charset="0"/>
                        </a:rPr>
                        <m:t>&gt;0</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Ch</m:t>
                      </m:r>
                      <m:r>
                        <m:rPr>
                          <m:nor/>
                        </m:rPr>
                        <a:rPr lang="en-US" sz="1700" kern="100">
                          <a:ea typeface="Calibri" panose="020F0502020204030204" pitchFamily="34" charset="0"/>
                          <a:cs typeface="Times New Roman" panose="02020603050405020304" pitchFamily="18" charset="0"/>
                        </a:rPr>
                        <m:t>ứ</m:t>
                      </m:r>
                      <m:r>
                        <m:rPr>
                          <m:nor/>
                        </m:rPr>
                        <a:rPr lang="en-US" sz="1700" kern="100">
                          <a:ea typeface="Calibri" panose="020F0502020204030204" pitchFamily="34" charset="0"/>
                          <a:cs typeface="Times New Roman" panose="02020603050405020304" pitchFamily="18" charset="0"/>
                        </a:rPr>
                        <m:t>ng</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minh</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r</m:t>
                      </m:r>
                      <m:r>
                        <m:rPr>
                          <m:nor/>
                        </m:rPr>
                        <a:rPr lang="en-US" sz="1700" kern="100">
                          <a:ea typeface="Calibri" panose="020F0502020204030204" pitchFamily="34" charset="0"/>
                          <a:cs typeface="Times New Roman" panose="02020603050405020304" pitchFamily="18" charset="0"/>
                        </a:rPr>
                        <m:t>ằ</m:t>
                      </m:r>
                      <m:r>
                        <m:rPr>
                          <m:nor/>
                        </m:rPr>
                        <a:rPr lang="en-US" sz="1700" kern="100">
                          <a:ea typeface="Calibri" panose="020F0502020204030204" pitchFamily="34" charset="0"/>
                          <a:cs typeface="Times New Roman" panose="02020603050405020304" pitchFamily="18" charset="0"/>
                        </a:rPr>
                        <m:t>ng</m:t>
                      </m:r>
                      <m:r>
                        <m:rPr>
                          <m:nor/>
                        </m:rPr>
                        <a:rPr lang="en-US" sz="1700" kern="100">
                          <a:ea typeface="Calibri" panose="020F0502020204030204" pitchFamily="34" charset="0"/>
                          <a:cs typeface="Times New Roman" panose="02020603050405020304" pitchFamily="18" charset="0"/>
                        </a:rPr>
                        <m:t>:</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kern="100">
                              <a:latin typeface="+mn-lt"/>
                              <a:ea typeface="Calibri" panose="020F0502020204030204" pitchFamily="34" charset="0"/>
                              <a:cs typeface="Times New Roman" panose="02020603050405020304" pitchFamily="18" charset="0"/>
                            </a:rPr>
                          </m:ctrlPr>
                        </m:dPr>
                        <m:e>
                          <m:r>
                            <a:rPr lang="en-US" sz="1700" i="1" kern="100">
                              <a:latin typeface="+mn-lt"/>
                              <a:ea typeface="Calibri" panose="020F0502020204030204" pitchFamily="34" charset="0"/>
                              <a:cs typeface="Times New Roman" panose="02020603050405020304" pitchFamily="18" charset="0"/>
                            </a:rPr>
                            <m:t>𝑎</m:t>
                          </m:r>
                          <m:r>
                            <a:rPr lang="en-US" sz="1700" i="1" kern="100">
                              <a:latin typeface="+mn-lt"/>
                              <a:ea typeface="Calibri" panose="020F0502020204030204" pitchFamily="34" charset="0"/>
                              <a:cs typeface="Times New Roman" panose="02020603050405020304" pitchFamily="18" charset="0"/>
                            </a:rPr>
                            <m:t>+</m:t>
                          </m:r>
                          <m:r>
                            <a:rPr lang="en-US" sz="1700" i="1" kern="100">
                              <a:latin typeface="+mn-lt"/>
                              <a:ea typeface="Calibri" panose="020F0502020204030204" pitchFamily="34" charset="0"/>
                              <a:cs typeface="Times New Roman" panose="02020603050405020304" pitchFamily="18" charset="0"/>
                            </a:rPr>
                            <m:t>𝑏</m:t>
                          </m:r>
                        </m:e>
                      </m:d>
                      <m:d>
                        <m:dPr>
                          <m:ctrlPr>
                            <a:rPr lang="en-US" sz="1700" i="1" kern="100">
                              <a:latin typeface="+mn-lt"/>
                              <a:ea typeface="Calibri" panose="020F0502020204030204" pitchFamily="34" charset="0"/>
                              <a:cs typeface="Times New Roman" panose="02020603050405020304" pitchFamily="18" charset="0"/>
                            </a:rPr>
                          </m:ctrlPr>
                        </m:dPr>
                        <m:e>
                          <m:f>
                            <m:fPr>
                              <m:ctrlPr>
                                <a:rPr lang="en-US" sz="1700" i="1" kern="100">
                                  <a:latin typeface="+mn-lt"/>
                                  <a:ea typeface="Calibri" panose="020F0502020204030204" pitchFamily="34" charset="0"/>
                                  <a:cs typeface="Times New Roman" panose="02020603050405020304" pitchFamily="18" charset="0"/>
                                </a:rPr>
                              </m:ctrlPr>
                            </m:fPr>
                            <m:num>
                              <m:r>
                                <a:rPr lang="en-US" sz="1700" i="1" kern="100">
                                  <a:latin typeface="+mn-lt"/>
                                  <a:ea typeface="Calibri" panose="020F0502020204030204" pitchFamily="34" charset="0"/>
                                  <a:cs typeface="Times New Roman" panose="02020603050405020304" pitchFamily="18" charset="0"/>
                                </a:rPr>
                                <m:t>1</m:t>
                              </m:r>
                            </m:num>
                            <m:den>
                              <m:r>
                                <a:rPr lang="en-US" sz="1700" i="1" kern="100">
                                  <a:latin typeface="+mn-lt"/>
                                  <a:ea typeface="Calibri" panose="020F0502020204030204" pitchFamily="34" charset="0"/>
                                  <a:cs typeface="Times New Roman" panose="02020603050405020304" pitchFamily="18" charset="0"/>
                                </a:rPr>
                                <m:t>𝑎</m:t>
                              </m:r>
                            </m:den>
                          </m:f>
                          <m:r>
                            <a:rPr lang="en-US" sz="1700" i="1" kern="100">
                              <a:latin typeface="+mn-lt"/>
                              <a:ea typeface="Calibri" panose="020F0502020204030204" pitchFamily="34" charset="0"/>
                              <a:cs typeface="Times New Roman" panose="02020603050405020304" pitchFamily="18" charset="0"/>
                            </a:rPr>
                            <m:t>+</m:t>
                          </m:r>
                          <m:f>
                            <m:fPr>
                              <m:ctrlPr>
                                <a:rPr lang="en-US" sz="1700" i="1" kern="100">
                                  <a:latin typeface="+mn-lt"/>
                                  <a:ea typeface="Calibri" panose="020F0502020204030204" pitchFamily="34" charset="0"/>
                                  <a:cs typeface="Times New Roman" panose="02020603050405020304" pitchFamily="18" charset="0"/>
                                </a:rPr>
                              </m:ctrlPr>
                            </m:fPr>
                            <m:num>
                              <m:r>
                                <a:rPr lang="en-US" sz="1700" i="1" kern="100">
                                  <a:latin typeface="+mn-lt"/>
                                  <a:ea typeface="Calibri" panose="020F0502020204030204" pitchFamily="34" charset="0"/>
                                  <a:cs typeface="Times New Roman" panose="02020603050405020304" pitchFamily="18" charset="0"/>
                                </a:rPr>
                                <m:t>1</m:t>
                              </m:r>
                            </m:num>
                            <m:den>
                              <m:r>
                                <a:rPr lang="en-US" sz="1700" i="1" kern="100">
                                  <a:latin typeface="+mn-lt"/>
                                  <a:ea typeface="Calibri" panose="020F0502020204030204" pitchFamily="34" charset="0"/>
                                  <a:cs typeface="Times New Roman" panose="02020603050405020304" pitchFamily="18" charset="0"/>
                                </a:rPr>
                                <m:t>𝑏</m:t>
                              </m:r>
                            </m:den>
                          </m:f>
                        </m:e>
                      </m:d>
                      <m:r>
                        <a:rPr lang="en-US" sz="1700" i="1" kern="100">
                          <a:latin typeface="+mn-lt"/>
                          <a:ea typeface="Calibri" panose="020F0502020204030204" pitchFamily="34" charset="0"/>
                          <a:cs typeface="Times New Roman" panose="02020603050405020304" pitchFamily="18" charset="0"/>
                        </a:rPr>
                        <m:t>≥4</m:t>
                      </m:r>
                    </m:oMath>
                  </m:oMathPara>
                </a14:m>
                <a:endParaRPr lang="en-US" sz="1700" kern="100">
                  <a:effectLst/>
                  <a:latin typeface="+mn-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416564" y="-25682"/>
                <a:ext cx="6310859" cy="10766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416564" y="1455432"/>
                <a:ext cx="6310859" cy="3464859"/>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m:rPr>
                          <m:nor/>
                        </m:rPr>
                        <a:rPr lang="en-US" sz="1700" kern="100" smtClean="0">
                          <a:ea typeface="Calibri" panose="020F0502020204030204" pitchFamily="34" charset="0"/>
                          <a:cs typeface="Times New Roman" panose="02020603050405020304" pitchFamily="18" charset="0"/>
                        </a:rPr>
                        <m:t>X</m:t>
                      </m:r>
                      <m:r>
                        <m:rPr>
                          <m:nor/>
                        </m:rPr>
                        <a:rPr lang="en-US" sz="1700" kern="100" smtClean="0">
                          <a:ea typeface="Calibri" panose="020F0502020204030204" pitchFamily="34" charset="0"/>
                          <a:cs typeface="Times New Roman" panose="02020603050405020304" pitchFamily="18" charset="0"/>
                        </a:rPr>
                        <m:t>é</m:t>
                      </m:r>
                      <m:r>
                        <m:rPr>
                          <m:nor/>
                        </m:rPr>
                        <a:rPr lang="en-US" sz="1700" kern="100" smtClean="0">
                          <a:ea typeface="Calibri" panose="020F0502020204030204" pitchFamily="34" charset="0"/>
                          <a:cs typeface="Times New Roman" panose="02020603050405020304" pitchFamily="18" charset="0"/>
                        </a:rPr>
                        <m:t>t</m:t>
                      </m:r>
                      <m:r>
                        <m:rPr>
                          <m:nor/>
                        </m:rPr>
                        <a:rPr lang="en-US" sz="1700" kern="100" smtClean="0">
                          <a:ea typeface="Calibri" panose="020F0502020204030204" pitchFamily="34" charset="0"/>
                          <a:cs typeface="Times New Roman" panose="02020603050405020304" pitchFamily="18" charset="0"/>
                        </a:rPr>
                        <m:t> </m:t>
                      </m:r>
                      <m:r>
                        <m:rPr>
                          <m:nor/>
                        </m:rPr>
                        <a:rPr lang="en-US" sz="1700" kern="100" smtClean="0">
                          <a:ea typeface="Calibri" panose="020F0502020204030204" pitchFamily="34" charset="0"/>
                          <a:cs typeface="Times New Roman" panose="02020603050405020304" pitchFamily="18" charset="0"/>
                        </a:rPr>
                        <m:t>hi</m:t>
                      </m:r>
                      <m:r>
                        <m:rPr>
                          <m:nor/>
                        </m:rPr>
                        <a:rPr lang="en-US" sz="1700" kern="100" smtClean="0">
                          <a:ea typeface="Calibri" panose="020F0502020204030204" pitchFamily="34" charset="0"/>
                          <a:cs typeface="Times New Roman" panose="02020603050405020304" pitchFamily="18" charset="0"/>
                        </a:rPr>
                        <m:t>ệ</m:t>
                      </m:r>
                      <m:r>
                        <m:rPr>
                          <m:nor/>
                        </m:rPr>
                        <a:rPr lang="en-US" sz="1700" kern="100" smtClean="0">
                          <a:ea typeface="Calibri" panose="020F0502020204030204" pitchFamily="34" charset="0"/>
                          <a:cs typeface="Times New Roman" panose="02020603050405020304" pitchFamily="18" charset="0"/>
                        </a:rPr>
                        <m:t>u</m:t>
                      </m:r>
                      <m:r>
                        <m:rPr>
                          <m:nor/>
                        </m:rPr>
                        <a:rPr lang="en-US" sz="1700" kern="100" smtClean="0">
                          <a:ea typeface="Calibri" panose="020F0502020204030204" pitchFamily="34" charset="0"/>
                          <a:cs typeface="Times New Roman" panose="02020603050405020304" pitchFamily="18" charset="0"/>
                        </a:rPr>
                        <m:t>:</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kern="100">
                              <a:effectLst/>
                              <a:latin typeface="+mj-lt"/>
                              <a:ea typeface="Calibri" panose="020F0502020204030204" pitchFamily="34" charset="0"/>
                              <a:cs typeface="Times New Roman" panose="02020603050405020304" pitchFamily="18" charset="0"/>
                            </a:rPr>
                          </m:ctrlPr>
                        </m:dPr>
                        <m:e>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𝑏</m:t>
                          </m:r>
                        </m:e>
                      </m:d>
                      <m:d>
                        <m:dPr>
                          <m:ctrlPr>
                            <a:rPr lang="en-US" sz="1700" i="1" kern="100">
                              <a:effectLst/>
                              <a:latin typeface="+mj-lt"/>
                              <a:ea typeface="Calibri" panose="020F0502020204030204" pitchFamily="34" charset="0"/>
                              <a:cs typeface="Times New Roman" panose="02020603050405020304" pitchFamily="18" charset="0"/>
                            </a:rPr>
                          </m:ctrlPr>
                        </m:dPr>
                        <m:e>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1</m:t>
                              </m:r>
                            </m:num>
                            <m:den>
                              <m:r>
                                <a:rPr lang="en-US" sz="1700" i="1" kern="100">
                                  <a:effectLst/>
                                  <a:latin typeface="+mj-lt"/>
                                  <a:ea typeface="Calibri" panose="020F0502020204030204" pitchFamily="34" charset="0"/>
                                  <a:cs typeface="Times New Roman" panose="02020603050405020304" pitchFamily="18" charset="0"/>
                                </a:rPr>
                                <m:t>𝑎</m:t>
                              </m:r>
                            </m:den>
                          </m:f>
                          <m:r>
                            <a:rPr lang="en-US" sz="1700" i="1" kern="100">
                              <a:effectLst/>
                              <a:latin typeface="+mj-lt"/>
                              <a:ea typeface="Calibri" panose="020F0502020204030204" pitchFamily="34" charset="0"/>
                              <a:cs typeface="Times New Roman" panose="02020603050405020304" pitchFamily="18" charset="0"/>
                            </a:rPr>
                            <m:t>+</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1</m:t>
                              </m:r>
                            </m:num>
                            <m:den>
                              <m:r>
                                <a:rPr lang="en-US" sz="1700" i="1" kern="100">
                                  <a:effectLst/>
                                  <a:latin typeface="+mj-lt"/>
                                  <a:ea typeface="Calibri" panose="020F0502020204030204" pitchFamily="34" charset="0"/>
                                  <a:cs typeface="Times New Roman" panose="02020603050405020304" pitchFamily="18" charset="0"/>
                                </a:rPr>
                                <m:t>𝑏</m:t>
                              </m:r>
                            </m:den>
                          </m:f>
                        </m:e>
                      </m:d>
                      <m:r>
                        <a:rPr lang="en-US" sz="1700" i="1" kern="100">
                          <a:effectLst/>
                          <a:latin typeface="+mj-lt"/>
                          <a:ea typeface="Calibri" panose="020F0502020204030204" pitchFamily="34" charset="0"/>
                          <a:cs typeface="Times New Roman" panose="02020603050405020304" pitchFamily="18" charset="0"/>
                        </a:rPr>
                        <m:t>−4=1+</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𝑏</m:t>
                          </m:r>
                        </m:num>
                        <m:den>
                          <m:r>
                            <a:rPr lang="en-US" sz="1700" i="1" kern="100">
                              <a:effectLst/>
                              <a:latin typeface="+mj-lt"/>
                              <a:ea typeface="Calibri" panose="020F0502020204030204" pitchFamily="34" charset="0"/>
                              <a:cs typeface="Times New Roman" panose="02020603050405020304" pitchFamily="18" charset="0"/>
                            </a:rPr>
                            <m:t>𝑎</m:t>
                          </m:r>
                        </m:den>
                      </m:f>
                      <m:r>
                        <a:rPr lang="en-US" sz="1700" i="1" kern="100">
                          <a:effectLst/>
                          <a:latin typeface="+mj-lt"/>
                          <a:ea typeface="Calibri" panose="020F0502020204030204" pitchFamily="34" charset="0"/>
                          <a:cs typeface="Times New Roman" panose="02020603050405020304" pitchFamily="18" charset="0"/>
                        </a:rPr>
                        <m:t>+</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𝑎</m:t>
                          </m:r>
                        </m:num>
                        <m:den>
                          <m:r>
                            <a:rPr lang="en-US" sz="1700" i="1" kern="100">
                              <a:effectLst/>
                              <a:latin typeface="+mj-lt"/>
                              <a:ea typeface="Calibri" panose="020F0502020204030204" pitchFamily="34" charset="0"/>
                              <a:cs typeface="Times New Roman" panose="02020603050405020304" pitchFamily="18" charset="0"/>
                            </a:rPr>
                            <m:t>𝑏</m:t>
                          </m:r>
                        </m:den>
                      </m:f>
                      <m:r>
                        <a:rPr lang="en-US" sz="1700" i="1" kern="100">
                          <a:effectLst/>
                          <a:latin typeface="+mj-lt"/>
                          <a:ea typeface="Calibri" panose="020F0502020204030204" pitchFamily="34" charset="0"/>
                          <a:cs typeface="Times New Roman" panose="02020603050405020304" pitchFamily="18" charset="0"/>
                        </a:rPr>
                        <m:t>+1−4=</m:t>
                      </m:r>
                      <m:f>
                        <m:fPr>
                          <m:ctrlPr>
                            <a:rPr lang="en-US" sz="1700" i="1" kern="100">
                              <a:effectLst/>
                              <a:latin typeface="+mj-lt"/>
                              <a:ea typeface="Calibri" panose="020F0502020204030204" pitchFamily="34" charset="0"/>
                              <a:cs typeface="Times New Roman" panose="02020603050405020304" pitchFamily="18" charset="0"/>
                            </a:rPr>
                          </m:ctrlPr>
                        </m:fPr>
                        <m:num>
                          <m:sSup>
                            <m:sSupPr>
                              <m:ctrlPr>
                                <a:rPr lang="en-US" sz="1700" i="1" kern="100">
                                  <a:effectLst/>
                                  <a:latin typeface="+mj-lt"/>
                                  <a:ea typeface="Calibri" panose="020F0502020204030204" pitchFamily="34" charset="0"/>
                                  <a:cs typeface="Times New Roman" panose="02020603050405020304" pitchFamily="18" charset="0"/>
                                </a:rPr>
                              </m:ctrlPr>
                            </m:sSupPr>
                            <m:e>
                              <m:r>
                                <a:rPr lang="en-US" sz="1700" i="1" kern="100">
                                  <a:effectLst/>
                                  <a:latin typeface="+mj-lt"/>
                                  <a:ea typeface="Calibri" panose="020F0502020204030204" pitchFamily="34" charset="0"/>
                                  <a:cs typeface="Times New Roman" panose="02020603050405020304" pitchFamily="18" charset="0"/>
                                </a:rPr>
                                <m:t>𝑏</m:t>
                              </m:r>
                            </m:e>
                            <m:sup>
                              <m:r>
                                <a:rPr lang="en-US" sz="1700" i="1" kern="100">
                                  <a:effectLst/>
                                  <a:latin typeface="+mj-lt"/>
                                  <a:ea typeface="Calibri" panose="020F0502020204030204" pitchFamily="34" charset="0"/>
                                  <a:cs typeface="Times New Roman" panose="02020603050405020304" pitchFamily="18" charset="0"/>
                                </a:rPr>
                                <m:t>2</m:t>
                              </m:r>
                            </m:sup>
                          </m:sSup>
                          <m:r>
                            <a:rPr lang="en-US" sz="1700" i="1" kern="100">
                              <a:effectLst/>
                              <a:latin typeface="+mj-lt"/>
                              <a:ea typeface="Calibri" panose="020F0502020204030204" pitchFamily="34" charset="0"/>
                              <a:cs typeface="Times New Roman" panose="02020603050405020304" pitchFamily="18" charset="0"/>
                            </a:rPr>
                            <m:t>+</m:t>
                          </m:r>
                          <m:sSup>
                            <m:sSupPr>
                              <m:ctrlPr>
                                <a:rPr lang="en-US" sz="1700" i="1" kern="100">
                                  <a:effectLst/>
                                  <a:latin typeface="+mj-lt"/>
                                  <a:ea typeface="Calibri" panose="020F0502020204030204" pitchFamily="34" charset="0"/>
                                  <a:cs typeface="Times New Roman" panose="02020603050405020304" pitchFamily="18" charset="0"/>
                                </a:rPr>
                              </m:ctrlPr>
                            </m:sSupPr>
                            <m:e>
                              <m:r>
                                <a:rPr lang="en-US" sz="1700" i="1" kern="100">
                                  <a:effectLst/>
                                  <a:latin typeface="+mj-lt"/>
                                  <a:ea typeface="Calibri" panose="020F0502020204030204" pitchFamily="34" charset="0"/>
                                  <a:cs typeface="Times New Roman" panose="02020603050405020304" pitchFamily="18" charset="0"/>
                                </a:rPr>
                                <m:t>𝑎</m:t>
                              </m:r>
                            </m:e>
                            <m:sup>
                              <m:r>
                                <a:rPr lang="en-US" sz="1700" i="1" kern="100">
                                  <a:effectLst/>
                                  <a:latin typeface="+mj-lt"/>
                                  <a:ea typeface="Calibri" panose="020F0502020204030204" pitchFamily="34" charset="0"/>
                                  <a:cs typeface="Times New Roman" panose="02020603050405020304" pitchFamily="18" charset="0"/>
                                </a:rPr>
                                <m:t>2</m:t>
                              </m:r>
                            </m:sup>
                          </m:sSup>
                        </m:num>
                        <m:den>
                          <m:r>
                            <a:rPr lang="en-US" sz="1700" i="1" kern="100">
                              <a:effectLst/>
                              <a:latin typeface="+mj-lt"/>
                              <a:ea typeface="Calibri" panose="020F0502020204030204" pitchFamily="34" charset="0"/>
                              <a:cs typeface="Times New Roman" panose="02020603050405020304" pitchFamily="18" charset="0"/>
                            </a:rPr>
                            <m:t>𝑎𝑏</m:t>
                          </m:r>
                        </m:den>
                      </m:f>
                      <m:r>
                        <a:rPr lang="en-US" sz="1700" i="1" kern="100">
                          <a:effectLst/>
                          <a:latin typeface="+mj-lt"/>
                          <a:ea typeface="Calibri" panose="020F0502020204030204" pitchFamily="34" charset="0"/>
                          <a:cs typeface="Times New Roman" panose="02020603050405020304" pitchFamily="18" charset="0"/>
                        </a:rPr>
                        <m:t>−2</m:t>
                      </m:r>
                    </m:oMath>
                  </m:oMathPara>
                </a14:m>
                <a:endParaRPr lang="en-US" sz="1700" kern="100">
                  <a:effectLst/>
                  <a:latin typeface="+mj-lt"/>
                  <a:ea typeface="Calibri" panose="020F0502020204030204" pitchFamily="34" charset="0"/>
                  <a:cs typeface="Times New Roman" panose="02020603050405020304" pitchFamily="18" charset="0"/>
                </a:endParaRPr>
              </a:p>
              <a:p>
                <a:pPr>
                  <a:lnSpc>
                    <a:spcPct val="150000"/>
                  </a:lnSpc>
                </a:pPr>
                <a:r>
                  <a:rPr lang="en-US" sz="1700" kern="100">
                    <a:effectLst/>
                    <a:latin typeface="+mj-lt"/>
                    <a:ea typeface="Calibri" panose="020F0502020204030204" pitchFamily="34" charset="0"/>
                    <a:cs typeface="Times New Roman" panose="02020603050405020304" pitchFamily="18" charset="0"/>
                  </a:rPr>
                  <a:t>Theo bất đẳng thức Cô – si, ta có: </a:t>
                </a:r>
                <a14:m>
                  <m:oMath xmlns:m="http://schemas.openxmlformats.org/officeDocument/2006/math">
                    <m:sSup>
                      <m:sSupPr>
                        <m:ctrlPr>
                          <a:rPr lang="en-US" sz="1700" i="1" kern="100">
                            <a:effectLst/>
                            <a:latin typeface="+mj-lt"/>
                            <a:ea typeface="Calibri" panose="020F0502020204030204" pitchFamily="34" charset="0"/>
                            <a:cs typeface="Times New Roman" panose="02020603050405020304" pitchFamily="18" charset="0"/>
                          </a:rPr>
                        </m:ctrlPr>
                      </m:sSupPr>
                      <m:e>
                        <m:r>
                          <a:rPr lang="en-US" sz="1700" i="1" kern="100">
                            <a:effectLst/>
                            <a:latin typeface="+mj-lt"/>
                            <a:ea typeface="Calibri" panose="020F0502020204030204" pitchFamily="34" charset="0"/>
                            <a:cs typeface="Times New Roman" panose="02020603050405020304" pitchFamily="18" charset="0"/>
                          </a:rPr>
                          <m:t>𝑏</m:t>
                        </m:r>
                      </m:e>
                      <m:sup>
                        <m:r>
                          <a:rPr lang="en-US" sz="1700" i="1" kern="100">
                            <a:effectLst/>
                            <a:latin typeface="+mj-lt"/>
                            <a:ea typeface="Calibri" panose="020F0502020204030204" pitchFamily="34" charset="0"/>
                            <a:cs typeface="Times New Roman" panose="02020603050405020304" pitchFamily="18" charset="0"/>
                          </a:rPr>
                          <m:t>2</m:t>
                        </m:r>
                      </m:sup>
                    </m:sSup>
                    <m:r>
                      <a:rPr lang="en-US" sz="1700" i="1" kern="100">
                        <a:effectLst/>
                        <a:latin typeface="+mj-lt"/>
                        <a:ea typeface="Calibri" panose="020F0502020204030204" pitchFamily="34" charset="0"/>
                        <a:cs typeface="Times New Roman" panose="02020603050405020304" pitchFamily="18" charset="0"/>
                      </a:rPr>
                      <m:t>+</m:t>
                    </m:r>
                    <m:sSup>
                      <m:sSupPr>
                        <m:ctrlPr>
                          <a:rPr lang="en-US" sz="1700" i="1" kern="100">
                            <a:effectLst/>
                            <a:latin typeface="+mj-lt"/>
                            <a:ea typeface="Calibri" panose="020F0502020204030204" pitchFamily="34" charset="0"/>
                            <a:cs typeface="Times New Roman" panose="02020603050405020304" pitchFamily="18" charset="0"/>
                          </a:rPr>
                        </m:ctrlPr>
                      </m:sSupPr>
                      <m:e>
                        <m:r>
                          <a:rPr lang="en-US" sz="1700" i="1" kern="100">
                            <a:effectLst/>
                            <a:latin typeface="+mj-lt"/>
                            <a:ea typeface="Calibri" panose="020F0502020204030204" pitchFamily="34" charset="0"/>
                            <a:cs typeface="Times New Roman" panose="02020603050405020304" pitchFamily="18" charset="0"/>
                          </a:rPr>
                          <m:t>𝑎</m:t>
                        </m:r>
                      </m:e>
                      <m:sup>
                        <m:r>
                          <a:rPr lang="en-US" sz="1700" i="1" kern="100">
                            <a:effectLst/>
                            <a:latin typeface="+mj-lt"/>
                            <a:ea typeface="Calibri" panose="020F0502020204030204" pitchFamily="34" charset="0"/>
                            <a:cs typeface="Times New Roman" panose="02020603050405020304" pitchFamily="18" charset="0"/>
                          </a:rPr>
                          <m:t>2</m:t>
                        </m:r>
                      </m:sup>
                    </m:sSup>
                    <m:r>
                      <a:rPr lang="en-US" sz="1700" i="1" kern="100">
                        <a:effectLst/>
                        <a:latin typeface="+mj-lt"/>
                        <a:ea typeface="Calibri" panose="020F0502020204030204" pitchFamily="34" charset="0"/>
                        <a:cs typeface="Times New Roman" panose="02020603050405020304" pitchFamily="18" charset="0"/>
                      </a:rPr>
                      <m:t>≥2</m:t>
                    </m:r>
                    <m:r>
                      <a:rPr lang="en-US" sz="1700" i="1" kern="100">
                        <a:effectLst/>
                        <a:latin typeface="+mj-lt"/>
                        <a:ea typeface="Calibri" panose="020F0502020204030204" pitchFamily="34" charset="0"/>
                        <a:cs typeface="Times New Roman" panose="02020603050405020304" pitchFamily="18" charset="0"/>
                      </a:rPr>
                      <m:t>𝑎𝑏</m:t>
                    </m:r>
                  </m:oMath>
                </a14:m>
                <a:endParaRPr lang="en-US" sz="1700" kern="100">
                  <a:effectLst/>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700" kern="100">
                          <a:ea typeface="Calibri" panose="020F0502020204030204" pitchFamily="34" charset="0"/>
                          <a:cs typeface="Times New Roman" panose="02020603050405020304" pitchFamily="18" charset="0"/>
                        </a:rPr>
                        <m:t>Suy</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ra</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kern="100">
                              <a:effectLst/>
                              <a:latin typeface="+mj-lt"/>
                              <a:ea typeface="Calibri" panose="020F0502020204030204" pitchFamily="34" charset="0"/>
                              <a:cs typeface="Times New Roman" panose="02020603050405020304" pitchFamily="18" charset="0"/>
                            </a:rPr>
                          </m:ctrlPr>
                        </m:fPr>
                        <m:num>
                          <m:sSup>
                            <m:sSupPr>
                              <m:ctrlPr>
                                <a:rPr lang="en-US" sz="1700" i="1" kern="100">
                                  <a:effectLst/>
                                  <a:latin typeface="+mj-lt"/>
                                  <a:ea typeface="Calibri" panose="020F0502020204030204" pitchFamily="34" charset="0"/>
                                  <a:cs typeface="Times New Roman" panose="02020603050405020304" pitchFamily="18" charset="0"/>
                                </a:rPr>
                              </m:ctrlPr>
                            </m:sSupPr>
                            <m:e>
                              <m:r>
                                <a:rPr lang="en-US" sz="1700" i="1" kern="100">
                                  <a:effectLst/>
                                  <a:latin typeface="+mj-lt"/>
                                  <a:ea typeface="Calibri" panose="020F0502020204030204" pitchFamily="34" charset="0"/>
                                  <a:cs typeface="Times New Roman" panose="02020603050405020304" pitchFamily="18" charset="0"/>
                                </a:rPr>
                                <m:t>𝑏</m:t>
                              </m:r>
                            </m:e>
                            <m:sup>
                              <m:r>
                                <a:rPr lang="en-US" sz="1700" i="1" kern="100">
                                  <a:effectLst/>
                                  <a:latin typeface="+mj-lt"/>
                                  <a:ea typeface="Calibri" panose="020F0502020204030204" pitchFamily="34" charset="0"/>
                                  <a:cs typeface="Times New Roman" panose="02020603050405020304" pitchFamily="18" charset="0"/>
                                </a:rPr>
                                <m:t>2</m:t>
                              </m:r>
                            </m:sup>
                          </m:sSup>
                          <m:r>
                            <a:rPr lang="en-US" sz="1700" i="1" kern="100">
                              <a:effectLst/>
                              <a:latin typeface="+mj-lt"/>
                              <a:ea typeface="Calibri" panose="020F0502020204030204" pitchFamily="34" charset="0"/>
                              <a:cs typeface="Times New Roman" panose="02020603050405020304" pitchFamily="18" charset="0"/>
                            </a:rPr>
                            <m:t>+</m:t>
                          </m:r>
                          <m:sSup>
                            <m:sSupPr>
                              <m:ctrlPr>
                                <a:rPr lang="en-US" sz="1700" i="1" kern="100">
                                  <a:effectLst/>
                                  <a:latin typeface="+mj-lt"/>
                                  <a:ea typeface="Calibri" panose="020F0502020204030204" pitchFamily="34" charset="0"/>
                                  <a:cs typeface="Times New Roman" panose="02020603050405020304" pitchFamily="18" charset="0"/>
                                </a:rPr>
                              </m:ctrlPr>
                            </m:sSupPr>
                            <m:e>
                              <m:r>
                                <a:rPr lang="en-US" sz="1700" i="1" kern="100">
                                  <a:effectLst/>
                                  <a:latin typeface="+mj-lt"/>
                                  <a:ea typeface="Calibri" panose="020F0502020204030204" pitchFamily="34" charset="0"/>
                                  <a:cs typeface="Times New Roman" panose="02020603050405020304" pitchFamily="18" charset="0"/>
                                </a:rPr>
                                <m:t>𝑎</m:t>
                              </m:r>
                            </m:e>
                            <m:sup>
                              <m:r>
                                <a:rPr lang="en-US" sz="1700" i="1" kern="100">
                                  <a:effectLst/>
                                  <a:latin typeface="+mj-lt"/>
                                  <a:ea typeface="Calibri" panose="020F0502020204030204" pitchFamily="34" charset="0"/>
                                  <a:cs typeface="Times New Roman" panose="02020603050405020304" pitchFamily="18" charset="0"/>
                                </a:rPr>
                                <m:t>2</m:t>
                              </m:r>
                            </m:sup>
                          </m:sSup>
                        </m:num>
                        <m:den>
                          <m:r>
                            <a:rPr lang="en-US" sz="1700" i="1" kern="100">
                              <a:effectLst/>
                              <a:latin typeface="+mj-lt"/>
                              <a:ea typeface="Calibri" panose="020F0502020204030204" pitchFamily="34" charset="0"/>
                              <a:cs typeface="Times New Roman" panose="02020603050405020304" pitchFamily="18" charset="0"/>
                            </a:rPr>
                            <m:t>𝑎𝑏</m:t>
                          </m:r>
                        </m:den>
                      </m:f>
                      <m:r>
                        <a:rPr lang="en-US" sz="1700" i="1" kern="100">
                          <a:effectLst/>
                          <a:latin typeface="+mj-lt"/>
                          <a:ea typeface="Calibri" panose="020F0502020204030204" pitchFamily="34" charset="0"/>
                          <a:cs typeface="Times New Roman" panose="02020603050405020304" pitchFamily="18" charset="0"/>
                        </a:rPr>
                        <m:t>−2≥</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2</m:t>
                          </m:r>
                          <m:r>
                            <a:rPr lang="en-US" sz="1700" i="1" kern="100">
                              <a:effectLst/>
                              <a:latin typeface="+mj-lt"/>
                              <a:ea typeface="Calibri" panose="020F0502020204030204" pitchFamily="34" charset="0"/>
                              <a:cs typeface="Times New Roman" panose="02020603050405020304" pitchFamily="18" charset="0"/>
                            </a:rPr>
                            <m:t>𝑎𝑏</m:t>
                          </m:r>
                        </m:num>
                        <m:den>
                          <m:r>
                            <a:rPr lang="en-US" sz="1700" i="1" kern="100">
                              <a:effectLst/>
                              <a:latin typeface="+mj-lt"/>
                              <a:ea typeface="Calibri" panose="020F0502020204030204" pitchFamily="34" charset="0"/>
                              <a:cs typeface="Times New Roman" panose="02020603050405020304" pitchFamily="18" charset="0"/>
                            </a:rPr>
                            <m:t>𝑎𝑏</m:t>
                          </m:r>
                        </m:den>
                      </m:f>
                      <m:r>
                        <a:rPr lang="en-US" sz="1700" i="1" kern="100">
                          <a:effectLst/>
                          <a:latin typeface="+mj-lt"/>
                          <a:ea typeface="Calibri" panose="020F0502020204030204" pitchFamily="34" charset="0"/>
                          <a:cs typeface="Times New Roman" panose="02020603050405020304" pitchFamily="18" charset="0"/>
                        </a:rPr>
                        <m:t>−2=2−2=0</m:t>
                      </m:r>
                    </m:oMath>
                  </m:oMathPara>
                </a14:m>
                <a:endParaRPr lang="en-US" sz="1700" kern="100">
                  <a:effectLst/>
                  <a:latin typeface="+mj-lt"/>
                  <a:ea typeface="Calibri" panose="020F0502020204030204" pitchFamily="34" charset="0"/>
                  <a:cs typeface="Times New Roman" panose="02020603050405020304" pitchFamily="18" charset="0"/>
                </a:endParaRPr>
              </a:p>
              <a:p>
                <a:pPr>
                  <a:lnSpc>
                    <a:spcPct val="150000"/>
                  </a:lnSpc>
                </a:pPr>
                <a:r>
                  <a:rPr lang="en-US" sz="1700" kern="100">
                    <a:effectLst/>
                    <a:latin typeface="+mj-lt"/>
                    <a:ea typeface="Calibri" panose="020F0502020204030204" pitchFamily="34" charset="0"/>
                    <a:cs typeface="Times New Roman" panose="02020603050405020304" pitchFamily="18" charset="0"/>
                  </a:rPr>
                  <a:t>Dấu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m:t>
                    </m:r>
                  </m:oMath>
                </a14:m>
                <a:r>
                  <a:rPr lang="en-US" sz="1700" kern="100">
                    <a:effectLst/>
                    <a:latin typeface="+mj-lt"/>
                    <a:ea typeface="Calibri" panose="020F0502020204030204" pitchFamily="34" charset="0"/>
                    <a:cs typeface="Times New Roman" panose="02020603050405020304" pitchFamily="18" charset="0"/>
                  </a:rPr>
                  <a:t>” xảy ra khi và chỉ khi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𝑏</m:t>
                    </m:r>
                  </m:oMath>
                </a14:m>
                <a:endParaRPr lang="en-US" sz="1700" kern="100">
                  <a:effectLst/>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700" kern="100">
                          <a:ea typeface="Calibri" panose="020F0502020204030204" pitchFamily="34" charset="0"/>
                          <a:cs typeface="Times New Roman" panose="02020603050405020304" pitchFamily="18" charset="0"/>
                        </a:rPr>
                        <m:t>V</m:t>
                      </m:r>
                      <m:r>
                        <m:rPr>
                          <m:nor/>
                        </m:rPr>
                        <a:rPr lang="en-US" sz="1700" kern="100">
                          <a:ea typeface="Calibri" panose="020F0502020204030204" pitchFamily="34" charset="0"/>
                          <a:cs typeface="Times New Roman" panose="02020603050405020304" pitchFamily="18" charset="0"/>
                        </a:rPr>
                        <m:t>ậ</m:t>
                      </m:r>
                      <m:r>
                        <m:rPr>
                          <m:nor/>
                        </m:rPr>
                        <a:rPr lang="en-US" sz="1700" kern="100">
                          <a:ea typeface="Calibri" panose="020F0502020204030204" pitchFamily="34" charset="0"/>
                          <a:cs typeface="Times New Roman" panose="02020603050405020304" pitchFamily="18" charset="0"/>
                        </a:rPr>
                        <m:t>y</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kern="100">
                              <a:effectLst/>
                              <a:latin typeface="+mj-lt"/>
                              <a:ea typeface="Calibri" panose="020F0502020204030204" pitchFamily="34" charset="0"/>
                              <a:cs typeface="Times New Roman" panose="02020603050405020304" pitchFamily="18" charset="0"/>
                            </a:rPr>
                          </m:ctrlPr>
                        </m:dPr>
                        <m:e>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𝑏</m:t>
                          </m:r>
                        </m:e>
                      </m:d>
                      <m:d>
                        <m:dPr>
                          <m:ctrlPr>
                            <a:rPr lang="en-US" sz="1700" i="1" kern="100">
                              <a:effectLst/>
                              <a:latin typeface="+mj-lt"/>
                              <a:ea typeface="Calibri" panose="020F0502020204030204" pitchFamily="34" charset="0"/>
                              <a:cs typeface="Times New Roman" panose="02020603050405020304" pitchFamily="18" charset="0"/>
                            </a:rPr>
                          </m:ctrlPr>
                        </m:dPr>
                        <m:e>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1</m:t>
                              </m:r>
                            </m:num>
                            <m:den>
                              <m:r>
                                <a:rPr lang="en-US" sz="1700" i="1" kern="100">
                                  <a:effectLst/>
                                  <a:latin typeface="+mj-lt"/>
                                  <a:ea typeface="Calibri" panose="020F0502020204030204" pitchFamily="34" charset="0"/>
                                  <a:cs typeface="Times New Roman" panose="02020603050405020304" pitchFamily="18" charset="0"/>
                                </a:rPr>
                                <m:t>𝑎</m:t>
                              </m:r>
                            </m:den>
                          </m:f>
                          <m:r>
                            <a:rPr lang="en-US" sz="1700" i="1" kern="100">
                              <a:effectLst/>
                              <a:latin typeface="+mj-lt"/>
                              <a:ea typeface="Calibri" panose="020F0502020204030204" pitchFamily="34" charset="0"/>
                              <a:cs typeface="Times New Roman" panose="02020603050405020304" pitchFamily="18" charset="0"/>
                            </a:rPr>
                            <m:t>+</m:t>
                          </m:r>
                          <m:f>
                            <m:fPr>
                              <m:ctrlPr>
                                <a:rPr lang="en-US" sz="1700" i="1" kern="100">
                                  <a:effectLst/>
                                  <a:latin typeface="+mj-lt"/>
                                  <a:ea typeface="Calibri" panose="020F0502020204030204" pitchFamily="34" charset="0"/>
                                  <a:cs typeface="Times New Roman" panose="02020603050405020304" pitchFamily="18" charset="0"/>
                                </a:rPr>
                              </m:ctrlPr>
                            </m:fPr>
                            <m:num>
                              <m:r>
                                <a:rPr lang="en-US" sz="1700" i="1" kern="100">
                                  <a:effectLst/>
                                  <a:latin typeface="+mj-lt"/>
                                  <a:ea typeface="Calibri" panose="020F0502020204030204" pitchFamily="34" charset="0"/>
                                  <a:cs typeface="Times New Roman" panose="02020603050405020304" pitchFamily="18" charset="0"/>
                                </a:rPr>
                                <m:t>1</m:t>
                              </m:r>
                            </m:num>
                            <m:den>
                              <m:r>
                                <a:rPr lang="en-US" sz="1700" i="1" kern="100">
                                  <a:effectLst/>
                                  <a:latin typeface="+mj-lt"/>
                                  <a:ea typeface="Calibri" panose="020F0502020204030204" pitchFamily="34" charset="0"/>
                                  <a:cs typeface="Times New Roman" panose="02020603050405020304" pitchFamily="18" charset="0"/>
                                </a:rPr>
                                <m:t>𝑏</m:t>
                              </m:r>
                            </m:den>
                          </m:f>
                        </m:e>
                      </m:d>
                      <m:r>
                        <a:rPr lang="en-US" sz="1700" i="1" kern="100">
                          <a:effectLst/>
                          <a:latin typeface="+mj-lt"/>
                          <a:ea typeface="Calibri" panose="020F0502020204030204" pitchFamily="34" charset="0"/>
                          <a:cs typeface="Times New Roman" panose="02020603050405020304" pitchFamily="18" charset="0"/>
                        </a:rPr>
                        <m:t>≥4</m:t>
                      </m:r>
                      <m:r>
                        <a:rPr lang="en-US" sz="1700" b="0" i="0" kern="10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kern="100">
                  <a:effectLst/>
                  <a:latin typeface="+mj-lt"/>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416564" y="1455432"/>
                <a:ext cx="6310859" cy="3464859"/>
              </a:xfrm>
              <a:prstGeom prst="rect">
                <a:avLst/>
              </a:prstGeom>
              <a:blipFill>
                <a:blip r:embed="rId4"/>
                <a:stretch>
                  <a:fillRect l="-579"/>
                </a:stretch>
              </a:blipFill>
            </p:spPr>
            <p:txBody>
              <a:bodyPr/>
              <a:lstStyle/>
              <a:p>
                <a:r>
                  <a:rPr lang="en-US">
                    <a:noFill/>
                  </a:rPr>
                  <a:t> </a:t>
                </a:r>
              </a:p>
            </p:txBody>
          </p:sp>
        </mc:Fallback>
      </mc:AlternateContent>
    </p:spTree>
    <p:extLst>
      <p:ext uri="{BB962C8B-B14F-4D97-AF65-F5344CB8AC3E}">
        <p14:creationId xmlns:p14="http://schemas.microsoft.com/office/powerpoint/2010/main" val="4532988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left)">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820"/>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rot="4302114">
            <a:off x="7987432" y="291886"/>
            <a:ext cx="1683627" cy="447862"/>
          </a:xfrm>
          <a:prstGeom prst="rect">
            <a:avLst/>
          </a:prstGeom>
        </p:spPr>
      </p:pic>
      <p:sp>
        <p:nvSpPr>
          <p:cNvPr id="17" name="TextBox 16"/>
          <p:cNvSpPr txBox="1"/>
          <p:nvPr/>
        </p:nvSpPr>
        <p:spPr>
          <a:xfrm>
            <a:off x="4226430" y="1242561"/>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p:pic>
        <p:nvPicPr>
          <p:cNvPr id="19" name="Picture 18"/>
          <p:cNvPicPr>
            <a:picLocks noChangeAspect="1"/>
          </p:cNvPicPr>
          <p:nvPr/>
        </p:nvPicPr>
        <p:blipFill>
          <a:blip r:embed="rId4"/>
          <a:stretch>
            <a:fillRect/>
          </a:stretch>
        </p:blipFill>
        <p:spPr>
          <a:xfrm flipH="1">
            <a:off x="8579289" y="4392118"/>
            <a:ext cx="726861" cy="751382"/>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206270" y="187644"/>
                <a:ext cx="8373019" cy="786369"/>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m:rPr>
                          <m:nor/>
                        </m:rPr>
                        <a:rPr lang="en-US" sz="1600" b="1" kern="100" smtClean="0">
                          <a:ea typeface="Calibri" panose="020F0502020204030204" pitchFamily="34" charset="0"/>
                        </a:rPr>
                        <m:t>B</m:t>
                      </m:r>
                      <m:r>
                        <m:rPr>
                          <m:nor/>
                        </m:rPr>
                        <a:rPr lang="en-US" sz="1600" b="1" kern="100" smtClean="0">
                          <a:ea typeface="Calibri" panose="020F0502020204030204" pitchFamily="34" charset="0"/>
                        </a:rPr>
                        <m:t>à</m:t>
                      </m:r>
                      <m:r>
                        <m:rPr>
                          <m:nor/>
                        </m:rPr>
                        <a:rPr lang="en-US" sz="1600" b="1" kern="100" smtClean="0">
                          <a:ea typeface="Calibri" panose="020F0502020204030204" pitchFamily="34" charset="0"/>
                        </a:rPr>
                        <m:t>i</m:t>
                      </m:r>
                      <m:r>
                        <m:rPr>
                          <m:nor/>
                        </m:rPr>
                        <a:rPr lang="en-US" sz="1600" b="1" kern="100" smtClean="0">
                          <a:ea typeface="Calibri" panose="020F0502020204030204" pitchFamily="34" charset="0"/>
                        </a:rPr>
                        <m:t> 4.</m:t>
                      </m:r>
                      <m:r>
                        <m:rPr>
                          <m:nor/>
                        </m:rPr>
                        <a:rPr lang="en-US" sz="1600" kern="100" smtClean="0">
                          <a:ea typeface="Calibri" panose="020F0502020204030204" pitchFamily="34" charset="0"/>
                        </a:rPr>
                        <m:t> </m:t>
                      </m:r>
                      <m:r>
                        <m:rPr>
                          <m:nor/>
                        </m:rPr>
                        <a:rPr lang="en-US" sz="1600" kern="100" smtClean="0">
                          <a:ea typeface="Calibri" panose="020F0502020204030204" pitchFamily="34" charset="0"/>
                        </a:rPr>
                        <m:t>Cho</m:t>
                      </m:r>
                      <m:r>
                        <m:rPr>
                          <m:nor/>
                        </m:rPr>
                        <a:rPr lang="en-US" sz="1600" kern="100" smtClean="0">
                          <a:ea typeface="Calibri" panose="020F0502020204030204" pitchFamily="34" charset="0"/>
                        </a:rPr>
                        <m:t> </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&gt;0,</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&gt;0,</m:t>
                      </m:r>
                      <m:r>
                        <a:rPr lang="en-US" sz="1600" i="1" kern="100">
                          <a:latin typeface="Cambria Math" panose="02040503050406030204" pitchFamily="18" charset="0"/>
                          <a:ea typeface="Calibri" panose="020F0502020204030204" pitchFamily="34" charset="0"/>
                          <a:cs typeface="Times New Roman" panose="02020603050405020304" pitchFamily="18" charset="0"/>
                        </a:rPr>
                        <m:t>𝑐</m:t>
                      </m:r>
                      <m:r>
                        <a:rPr lang="en-US" sz="1600" i="1" kern="100">
                          <a:latin typeface="Cambria Math" panose="02040503050406030204" pitchFamily="18" charset="0"/>
                          <a:ea typeface="Calibri" panose="020F0502020204030204" pitchFamily="34" charset="0"/>
                          <a:cs typeface="Times New Roman" panose="02020603050405020304" pitchFamily="18" charset="0"/>
                        </a:rPr>
                        <m:t>&gt;0</m:t>
                      </m:r>
                      <m:r>
                        <m:rPr>
                          <m:nor/>
                        </m:rPr>
                        <a:rPr lang="en-US" sz="1600" kern="100">
                          <a:ea typeface="Calibri" panose="020F0502020204030204" pitchFamily="34" charset="0"/>
                        </a:rPr>
                        <m:t> </m:t>
                      </m:r>
                      <m:r>
                        <m:rPr>
                          <m:nor/>
                        </m:rPr>
                        <a:rPr lang="en-US" sz="1600" kern="100">
                          <a:ea typeface="Calibri" panose="020F0502020204030204" pitchFamily="34" charset="0"/>
                        </a:rPr>
                        <m:t>tho</m:t>
                      </m:r>
                      <m:r>
                        <m:rPr>
                          <m:nor/>
                        </m:rPr>
                        <a:rPr lang="en-US" sz="1600" kern="100">
                          <a:ea typeface="Calibri" panose="020F0502020204030204" pitchFamily="34" charset="0"/>
                        </a:rPr>
                        <m:t>ả </m:t>
                      </m:r>
                      <m:r>
                        <m:rPr>
                          <m:nor/>
                        </m:rPr>
                        <a:rPr lang="en-US" sz="1600" kern="100">
                          <a:ea typeface="Calibri" panose="020F0502020204030204" pitchFamily="34" charset="0"/>
                        </a:rPr>
                        <m:t>m</m:t>
                      </m:r>
                      <m:r>
                        <m:rPr>
                          <m:nor/>
                        </m:rPr>
                        <a:rPr lang="en-US" sz="1600" kern="100">
                          <a:ea typeface="Calibri" panose="020F0502020204030204" pitchFamily="34" charset="0"/>
                        </a:rPr>
                        <m:t>ã</m:t>
                      </m:r>
                      <m:r>
                        <m:rPr>
                          <m:nor/>
                        </m:rPr>
                        <a:rPr lang="en-US" sz="1600" kern="100">
                          <a:ea typeface="Calibri" panose="020F0502020204030204" pitchFamily="34" charset="0"/>
                        </a:rPr>
                        <m:t>n</m:t>
                      </m:r>
                      <m:r>
                        <m:rPr>
                          <m:nor/>
                        </m:rPr>
                        <a:rPr lang="en-US" sz="1600" kern="100">
                          <a:ea typeface="Calibri" panose="020F0502020204030204" pitchFamily="34" charset="0"/>
                        </a:rPr>
                        <m:t> </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m:t>
                      </m:r>
                      <m:r>
                        <a:rPr lang="en-US" sz="1600" i="1" kern="100">
                          <a:latin typeface="Cambria Math" panose="02040503050406030204" pitchFamily="18" charset="0"/>
                          <a:ea typeface="Calibri" panose="020F0502020204030204" pitchFamily="34" charset="0"/>
                          <a:cs typeface="Times New Roman" panose="02020603050405020304" pitchFamily="18" charset="0"/>
                        </a:rPr>
                        <m:t>𝑐</m:t>
                      </m:r>
                      <m:r>
                        <a:rPr lang="en-US" sz="1600" i="1" kern="100">
                          <a:latin typeface="Cambria Math" panose="02040503050406030204" pitchFamily="18" charset="0"/>
                          <a:ea typeface="Calibri" panose="020F0502020204030204" pitchFamily="34" charset="0"/>
                          <a:cs typeface="Times New Roman" panose="02020603050405020304" pitchFamily="18" charset="0"/>
                        </a:rPr>
                        <m:t>=1</m:t>
                      </m:r>
                      <m:r>
                        <m:rPr>
                          <m:nor/>
                        </m:rPr>
                        <a:rPr lang="en-US" sz="1600" kern="100">
                          <a:ea typeface="Calibri" panose="020F0502020204030204" pitchFamily="34" charset="0"/>
                        </a:rPr>
                        <m:t>. </m:t>
                      </m:r>
                      <m:r>
                        <m:rPr>
                          <m:nor/>
                        </m:rPr>
                        <a:rPr lang="en-US" sz="1600" kern="100">
                          <a:ea typeface="Calibri" panose="020F0502020204030204" pitchFamily="34" charset="0"/>
                        </a:rPr>
                        <m:t>Ch</m:t>
                      </m:r>
                      <m:r>
                        <m:rPr>
                          <m:nor/>
                        </m:rPr>
                        <a:rPr lang="en-US" sz="1600" kern="100">
                          <a:ea typeface="Calibri" panose="020F0502020204030204" pitchFamily="34" charset="0"/>
                        </a:rPr>
                        <m:t>ứ</m:t>
                      </m:r>
                      <m:r>
                        <m:rPr>
                          <m:nor/>
                        </m:rPr>
                        <a:rPr lang="en-US" sz="1600" kern="100">
                          <a:ea typeface="Calibri" panose="020F0502020204030204" pitchFamily="34" charset="0"/>
                        </a:rPr>
                        <m:t>ng</m:t>
                      </m:r>
                      <m:r>
                        <m:rPr>
                          <m:nor/>
                        </m:rPr>
                        <a:rPr lang="en-US" sz="1600" kern="100">
                          <a:ea typeface="Calibri" panose="020F0502020204030204" pitchFamily="34" charset="0"/>
                        </a:rPr>
                        <m:t> </m:t>
                      </m:r>
                      <m:r>
                        <m:rPr>
                          <m:nor/>
                        </m:rPr>
                        <a:rPr lang="en-US" sz="1600" kern="100">
                          <a:ea typeface="Calibri" panose="020F0502020204030204" pitchFamily="34" charset="0"/>
                        </a:rPr>
                        <m:t>minh</m:t>
                      </m:r>
                      <m:r>
                        <m:rPr>
                          <m:nor/>
                        </m:rPr>
                        <a:rPr lang="en-US" sz="1600" kern="100">
                          <a:ea typeface="Calibri" panose="020F0502020204030204" pitchFamily="34" charset="0"/>
                        </a:rPr>
                        <m:t> </m:t>
                      </m:r>
                      <m:r>
                        <m:rPr>
                          <m:nor/>
                        </m:rPr>
                        <a:rPr lang="en-US" sz="1600" kern="100">
                          <a:ea typeface="Calibri" panose="020F0502020204030204" pitchFamily="34" charset="0"/>
                        </a:rPr>
                        <m:t>r</m:t>
                      </m:r>
                      <m:r>
                        <m:rPr>
                          <m:nor/>
                        </m:rPr>
                        <a:rPr lang="en-US" sz="1600" kern="100">
                          <a:ea typeface="Calibri" panose="020F0502020204030204" pitchFamily="34" charset="0"/>
                        </a:rPr>
                        <m:t>ằ</m:t>
                      </m:r>
                      <m:r>
                        <m:rPr>
                          <m:nor/>
                        </m:rPr>
                        <a:rPr lang="en-US" sz="1600" kern="100">
                          <a:ea typeface="Calibri" panose="020F0502020204030204" pitchFamily="34" charset="0"/>
                        </a:rPr>
                        <m:t>ng</m:t>
                      </m:r>
                      <m:r>
                        <m:rPr>
                          <m:nor/>
                        </m:rPr>
                        <a:rPr lang="en-US" sz="1600" b="0" i="0" kern="100" smtClean="0">
                          <a:ea typeface="Calibri" panose="020F0502020204030204" pitchFamily="34" charset="0"/>
                        </a:rPr>
                        <m:t> </m:t>
                      </m:r>
                      <m:f>
                        <m:fPr>
                          <m:ctrlPr>
                            <a:rPr lang="en-US" sz="1600" i="1">
                              <a:latin typeface="+mj-lt"/>
                            </a:rPr>
                          </m:ctrlPr>
                        </m:fPr>
                        <m:num>
                          <m:r>
                            <a:rPr lang="en-US" sz="1600" i="1" kern="100">
                              <a:latin typeface="+mj-lt"/>
                              <a:ea typeface="Calibri" panose="020F0502020204030204" pitchFamily="34" charset="0"/>
                              <a:cs typeface="Times New Roman" panose="02020603050405020304" pitchFamily="18" charset="0"/>
                            </a:rPr>
                            <m:t>1</m:t>
                          </m:r>
                        </m:num>
                        <m:den>
                          <m:r>
                            <a:rPr lang="en-US" sz="1600" i="1" kern="100">
                              <a:latin typeface="+mj-lt"/>
                              <a:ea typeface="Calibri" panose="020F0502020204030204" pitchFamily="34" charset="0"/>
                              <a:cs typeface="Times New Roman" panose="02020603050405020304" pitchFamily="18" charset="0"/>
                            </a:rPr>
                            <m:t>𝑎</m:t>
                          </m:r>
                        </m:den>
                      </m:f>
                      <m:r>
                        <a:rPr lang="en-US" sz="1600" i="1" kern="100">
                          <a:latin typeface="+mj-lt"/>
                          <a:ea typeface="Calibri" panose="020F0502020204030204" pitchFamily="34" charset="0"/>
                          <a:cs typeface="Times New Roman" panose="02020603050405020304" pitchFamily="18" charset="0"/>
                        </a:rPr>
                        <m:t>+</m:t>
                      </m:r>
                      <m:f>
                        <m:fPr>
                          <m:ctrlPr>
                            <a:rPr lang="en-US" sz="1600" i="1">
                              <a:latin typeface="+mj-lt"/>
                            </a:rPr>
                          </m:ctrlPr>
                        </m:fPr>
                        <m:num>
                          <m:r>
                            <a:rPr lang="en-US" sz="1600" i="1" kern="100">
                              <a:latin typeface="+mj-lt"/>
                              <a:ea typeface="Calibri" panose="020F0502020204030204" pitchFamily="34" charset="0"/>
                              <a:cs typeface="Times New Roman" panose="02020603050405020304" pitchFamily="18" charset="0"/>
                            </a:rPr>
                            <m:t>4</m:t>
                          </m:r>
                        </m:num>
                        <m:den>
                          <m:r>
                            <a:rPr lang="en-US" sz="1600" i="1" kern="100">
                              <a:latin typeface="+mj-lt"/>
                              <a:ea typeface="Calibri" panose="020F0502020204030204" pitchFamily="34" charset="0"/>
                              <a:cs typeface="Times New Roman" panose="02020603050405020304" pitchFamily="18" charset="0"/>
                            </a:rPr>
                            <m:t>𝑏</m:t>
                          </m:r>
                        </m:den>
                      </m:f>
                      <m:r>
                        <a:rPr lang="en-US" sz="1600" i="1" kern="100">
                          <a:latin typeface="+mj-lt"/>
                          <a:ea typeface="Calibri" panose="020F0502020204030204" pitchFamily="34" charset="0"/>
                          <a:cs typeface="Times New Roman" panose="02020603050405020304" pitchFamily="18" charset="0"/>
                        </a:rPr>
                        <m:t>+</m:t>
                      </m:r>
                      <m:f>
                        <m:fPr>
                          <m:ctrlPr>
                            <a:rPr lang="en-US" sz="1600" i="1">
                              <a:latin typeface="+mj-lt"/>
                            </a:rPr>
                          </m:ctrlPr>
                        </m:fPr>
                        <m:num>
                          <m:r>
                            <a:rPr lang="en-US" sz="1600" i="1" kern="100">
                              <a:latin typeface="+mj-lt"/>
                              <a:ea typeface="Calibri" panose="020F0502020204030204" pitchFamily="34" charset="0"/>
                              <a:cs typeface="Times New Roman" panose="02020603050405020304" pitchFamily="18" charset="0"/>
                            </a:rPr>
                            <m:t>9</m:t>
                          </m:r>
                        </m:num>
                        <m:den>
                          <m:r>
                            <a:rPr lang="en-US" sz="1600" i="1" kern="100">
                              <a:latin typeface="+mj-lt"/>
                              <a:ea typeface="Calibri" panose="020F0502020204030204" pitchFamily="34" charset="0"/>
                              <a:cs typeface="Times New Roman" panose="02020603050405020304" pitchFamily="18" charset="0"/>
                            </a:rPr>
                            <m:t>𝑐</m:t>
                          </m:r>
                        </m:den>
                      </m:f>
                      <m:r>
                        <a:rPr lang="en-US" sz="1600" i="1" kern="100">
                          <a:latin typeface="+mj-lt"/>
                          <a:ea typeface="Calibri" panose="020F0502020204030204" pitchFamily="34" charset="0"/>
                          <a:cs typeface="Times New Roman" panose="02020603050405020304" pitchFamily="18" charset="0"/>
                        </a:rPr>
                        <m:t>≥36</m:t>
                      </m:r>
                    </m:oMath>
                  </m:oMathPara>
                </a14:m>
                <a:endParaRPr lang="en-US" sz="1600">
                  <a:latin typeface="+mj-lt"/>
                </a:endParaRPr>
              </a:p>
            </p:txBody>
          </p:sp>
        </mc:Choice>
        <mc:Fallback>
          <p:sp>
            <p:nvSpPr>
              <p:cNvPr id="3" name="Rectangle 2"/>
              <p:cNvSpPr>
                <a:spLocks noRot="1" noChangeAspect="1" noMove="1" noResize="1" noEditPoints="1" noAdjustHandles="1" noChangeArrowheads="1" noChangeShapeType="1" noTextEdit="1"/>
              </p:cNvSpPr>
              <p:nvPr/>
            </p:nvSpPr>
            <p:spPr>
              <a:xfrm>
                <a:off x="206270" y="187644"/>
                <a:ext cx="8373019" cy="7863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206270" y="1970864"/>
                <a:ext cx="8736449" cy="2616998"/>
              </a:xfrm>
              <a:prstGeom prst="rect">
                <a:avLst/>
              </a:prstGeom>
            </p:spPr>
            <p:txBody>
              <a:bodyPr wrap="square">
                <a:spAutoFit/>
              </a:bodyPr>
              <a:lstStyle/>
              <a:p>
                <a:pPr>
                  <a:lnSpc>
                    <a:spcPct val="150000"/>
                  </a:lnSpc>
                </a:pPr>
                <a:r>
                  <a:rPr lang="en-US" sz="1600" kern="100" smtClean="0">
                    <a:latin typeface="+mj-lt"/>
                    <a:ea typeface="Calibri" panose="020F0502020204030204" pitchFamily="34" charset="0"/>
                    <a:cs typeface="Times New Roman" panose="02020603050405020304" pitchFamily="18" charset="0"/>
                  </a:rPr>
                  <a:t>Theo bất đẳng thức Cô – si, ta có:</a:t>
                </a:r>
                <a:endParaRPr lang="en-US" sz="1600" kern="100">
                  <a:effectLst/>
                  <a:latin typeface="+mj-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1</m:t>
                          </m:r>
                        </m:num>
                        <m:den>
                          <m:r>
                            <a:rPr lang="en-US" sz="1600" i="1" kern="100">
                              <a:effectLst/>
                              <a:latin typeface="+mj-lt"/>
                              <a:ea typeface="Calibri" panose="020F0502020204030204" pitchFamily="34" charset="0"/>
                              <a:cs typeface="Times New Roman" panose="02020603050405020304" pitchFamily="18" charset="0"/>
                            </a:rPr>
                            <m:t>𝑎</m:t>
                          </m:r>
                        </m:den>
                      </m:f>
                      <m:r>
                        <a:rPr lang="en-US" sz="1600" i="1" kern="100">
                          <a:effectLst/>
                          <a:latin typeface="+mj-lt"/>
                          <a:ea typeface="Calibri" panose="020F0502020204030204" pitchFamily="34" charset="0"/>
                          <a:cs typeface="Times New Roman" panose="02020603050405020304" pitchFamily="18" charset="0"/>
                        </a:rPr>
                        <m:t>+36</m:t>
                      </m:r>
                      <m:r>
                        <a:rPr lang="en-US" sz="1600" i="1" kern="100">
                          <a:effectLst/>
                          <a:latin typeface="+mj-lt"/>
                          <a:ea typeface="Calibri" panose="020F0502020204030204" pitchFamily="34" charset="0"/>
                          <a:cs typeface="Times New Roman" panose="02020603050405020304" pitchFamily="18" charset="0"/>
                        </a:rPr>
                        <m:t>𝑎</m:t>
                      </m:r>
                      <m:r>
                        <a:rPr lang="en-US" sz="1600" i="1" kern="100">
                          <a:effectLst/>
                          <a:latin typeface="+mj-lt"/>
                          <a:ea typeface="Calibri" panose="020F0502020204030204" pitchFamily="34" charset="0"/>
                          <a:cs typeface="Times New Roman" panose="02020603050405020304" pitchFamily="18" charset="0"/>
                        </a:rPr>
                        <m:t>≥2</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1</m:t>
                              </m:r>
                            </m:num>
                            <m:den>
                              <m:r>
                                <a:rPr lang="en-US" sz="1600" i="1" kern="100">
                                  <a:effectLst/>
                                  <a:latin typeface="+mj-lt"/>
                                  <a:ea typeface="Calibri" panose="020F0502020204030204" pitchFamily="34" charset="0"/>
                                  <a:cs typeface="Times New Roman" panose="02020603050405020304" pitchFamily="18" charset="0"/>
                                </a:rPr>
                                <m:t>𝑎</m:t>
                              </m:r>
                            </m:den>
                          </m:f>
                          <m:r>
                            <a:rPr lang="en-US" sz="1600" i="1" kern="100">
                              <a:effectLst/>
                              <a:latin typeface="+mj-lt"/>
                              <a:ea typeface="Calibri" panose="020F0502020204030204" pitchFamily="34" charset="0"/>
                              <a:cs typeface="Times New Roman" panose="02020603050405020304" pitchFamily="18" charset="0"/>
                            </a:rPr>
                            <m:t>.36</m:t>
                          </m:r>
                          <m:r>
                            <a:rPr lang="en-US" sz="1600" i="1" kern="100">
                              <a:effectLst/>
                              <a:latin typeface="+mj-lt"/>
                              <a:ea typeface="Calibri" panose="020F0502020204030204" pitchFamily="34" charset="0"/>
                              <a:cs typeface="Times New Roman" panose="02020603050405020304" pitchFamily="18" charset="0"/>
                            </a:rPr>
                            <m:t>𝑎</m:t>
                          </m:r>
                        </m:e>
                      </m:rad>
                      <m:r>
                        <a:rPr lang="en-US" sz="1600" i="1" kern="100">
                          <a:effectLst/>
                          <a:latin typeface="+mj-lt"/>
                          <a:ea typeface="Calibri" panose="020F0502020204030204" pitchFamily="34" charset="0"/>
                          <a:cs typeface="Times New Roman" panose="02020603050405020304" pitchFamily="18" charset="0"/>
                        </a:rPr>
                        <m:t>=12</m:t>
                      </m:r>
                      <m:r>
                        <a:rPr lang="en-US" sz="1600" b="0" i="0" kern="100"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4</m:t>
                          </m:r>
                        </m:num>
                        <m:den>
                          <m:r>
                            <a:rPr lang="en-US" sz="1600" i="1" kern="100">
                              <a:effectLst/>
                              <a:latin typeface="+mj-lt"/>
                              <a:ea typeface="Calibri" panose="020F0502020204030204" pitchFamily="34" charset="0"/>
                              <a:cs typeface="Times New Roman" panose="02020603050405020304" pitchFamily="18" charset="0"/>
                            </a:rPr>
                            <m:t>𝑏</m:t>
                          </m:r>
                        </m:den>
                      </m:f>
                      <m:r>
                        <a:rPr lang="en-US" sz="1600" i="1" kern="100">
                          <a:effectLst/>
                          <a:latin typeface="+mj-lt"/>
                          <a:ea typeface="Calibri" panose="020F0502020204030204" pitchFamily="34" charset="0"/>
                          <a:cs typeface="Times New Roman" panose="02020603050405020304" pitchFamily="18" charset="0"/>
                        </a:rPr>
                        <m:t>+36</m:t>
                      </m:r>
                      <m:r>
                        <a:rPr lang="en-US" sz="1600" i="1" kern="100">
                          <a:effectLst/>
                          <a:latin typeface="+mj-lt"/>
                          <a:ea typeface="Calibri" panose="020F0502020204030204" pitchFamily="34" charset="0"/>
                          <a:cs typeface="Times New Roman" panose="02020603050405020304" pitchFamily="18" charset="0"/>
                        </a:rPr>
                        <m:t>𝑏</m:t>
                      </m:r>
                      <m:r>
                        <a:rPr lang="en-US" sz="1600" i="1" kern="100">
                          <a:effectLst/>
                          <a:latin typeface="+mj-lt"/>
                          <a:ea typeface="Calibri" panose="020F0502020204030204" pitchFamily="34" charset="0"/>
                          <a:cs typeface="Times New Roman" panose="02020603050405020304" pitchFamily="18" charset="0"/>
                        </a:rPr>
                        <m:t>≥2</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4</m:t>
                              </m:r>
                            </m:num>
                            <m:den>
                              <m:r>
                                <a:rPr lang="en-US" sz="1600" i="1" kern="100">
                                  <a:effectLst/>
                                  <a:latin typeface="+mj-lt"/>
                                  <a:ea typeface="Calibri" panose="020F0502020204030204" pitchFamily="34" charset="0"/>
                                  <a:cs typeface="Times New Roman" panose="02020603050405020304" pitchFamily="18" charset="0"/>
                                </a:rPr>
                                <m:t>𝑏</m:t>
                              </m:r>
                            </m:den>
                          </m:f>
                          <m:r>
                            <a:rPr lang="en-US" sz="1600" i="1" kern="100">
                              <a:effectLst/>
                              <a:latin typeface="+mj-lt"/>
                              <a:ea typeface="Calibri" panose="020F0502020204030204" pitchFamily="34" charset="0"/>
                              <a:cs typeface="Times New Roman" panose="02020603050405020304" pitchFamily="18" charset="0"/>
                            </a:rPr>
                            <m:t>.36</m:t>
                          </m:r>
                          <m:r>
                            <a:rPr lang="en-US" sz="1600" i="1" kern="100">
                              <a:effectLst/>
                              <a:latin typeface="+mj-lt"/>
                              <a:ea typeface="Calibri" panose="020F0502020204030204" pitchFamily="34" charset="0"/>
                              <a:cs typeface="Times New Roman" panose="02020603050405020304" pitchFamily="18" charset="0"/>
                            </a:rPr>
                            <m:t>𝑏</m:t>
                          </m:r>
                        </m:e>
                      </m:rad>
                      <m:r>
                        <a:rPr lang="en-US" sz="1600" i="1" kern="100">
                          <a:effectLst/>
                          <a:latin typeface="+mj-lt"/>
                          <a:ea typeface="Calibri" panose="020F0502020204030204" pitchFamily="34" charset="0"/>
                          <a:cs typeface="Times New Roman" panose="02020603050405020304" pitchFamily="18" charset="0"/>
                        </a:rPr>
                        <m:t>=24</m:t>
                      </m:r>
                      <m:r>
                        <a:rPr lang="en-US" sz="1600" b="0" i="0" kern="100"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9</m:t>
                          </m:r>
                        </m:num>
                        <m:den>
                          <m:r>
                            <a:rPr lang="en-US" sz="1600" i="1" kern="100">
                              <a:effectLst/>
                              <a:latin typeface="+mj-lt"/>
                              <a:ea typeface="Calibri" panose="020F0502020204030204" pitchFamily="34" charset="0"/>
                              <a:cs typeface="Times New Roman" panose="02020603050405020304" pitchFamily="18" charset="0"/>
                            </a:rPr>
                            <m:t>𝑐</m:t>
                          </m:r>
                        </m:den>
                      </m:f>
                      <m:r>
                        <a:rPr lang="en-US" sz="1600" i="1" kern="100">
                          <a:effectLst/>
                          <a:latin typeface="+mj-lt"/>
                          <a:ea typeface="Calibri" panose="020F0502020204030204" pitchFamily="34" charset="0"/>
                          <a:cs typeface="Times New Roman" panose="02020603050405020304" pitchFamily="18" charset="0"/>
                        </a:rPr>
                        <m:t>+36</m:t>
                      </m:r>
                      <m:r>
                        <a:rPr lang="en-US" sz="1600" i="1" kern="100">
                          <a:effectLst/>
                          <a:latin typeface="+mj-lt"/>
                          <a:ea typeface="Calibri" panose="020F0502020204030204" pitchFamily="34" charset="0"/>
                          <a:cs typeface="Times New Roman" panose="02020603050405020304" pitchFamily="18" charset="0"/>
                        </a:rPr>
                        <m:t>𝑐</m:t>
                      </m:r>
                      <m:r>
                        <a:rPr lang="en-US" sz="1600" i="1" kern="100">
                          <a:effectLst/>
                          <a:latin typeface="+mj-lt"/>
                          <a:ea typeface="Calibri" panose="020F0502020204030204" pitchFamily="34" charset="0"/>
                          <a:cs typeface="Times New Roman" panose="02020603050405020304" pitchFamily="18" charset="0"/>
                        </a:rPr>
                        <m:t>≥2</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9</m:t>
                              </m:r>
                            </m:num>
                            <m:den>
                              <m:r>
                                <a:rPr lang="en-US" sz="1600" i="1" kern="100">
                                  <a:effectLst/>
                                  <a:latin typeface="+mj-lt"/>
                                  <a:ea typeface="Calibri" panose="020F0502020204030204" pitchFamily="34" charset="0"/>
                                  <a:cs typeface="Times New Roman" panose="02020603050405020304" pitchFamily="18" charset="0"/>
                                </a:rPr>
                                <m:t>𝑐</m:t>
                              </m:r>
                            </m:den>
                          </m:f>
                          <m:r>
                            <a:rPr lang="en-US" sz="1600" i="1" kern="100">
                              <a:effectLst/>
                              <a:latin typeface="+mj-lt"/>
                              <a:ea typeface="Calibri" panose="020F0502020204030204" pitchFamily="34" charset="0"/>
                              <a:cs typeface="Times New Roman" panose="02020603050405020304" pitchFamily="18" charset="0"/>
                            </a:rPr>
                            <m:t>.36</m:t>
                          </m:r>
                          <m:r>
                            <a:rPr lang="en-US" sz="1600" i="1" kern="100">
                              <a:effectLst/>
                              <a:latin typeface="+mj-lt"/>
                              <a:ea typeface="Calibri" panose="020F0502020204030204" pitchFamily="34" charset="0"/>
                              <a:cs typeface="Times New Roman" panose="02020603050405020304" pitchFamily="18" charset="0"/>
                            </a:rPr>
                            <m:t>𝑐</m:t>
                          </m:r>
                        </m:e>
                      </m:rad>
                      <m:r>
                        <a:rPr lang="en-US" sz="1600" i="1" kern="100">
                          <a:effectLst/>
                          <a:latin typeface="+mj-lt"/>
                          <a:ea typeface="Calibri" panose="020F0502020204030204" pitchFamily="34" charset="0"/>
                          <a:cs typeface="Times New Roman" panose="02020603050405020304" pitchFamily="18" charset="0"/>
                        </a:rPr>
                        <m:t>=36</m:t>
                      </m:r>
                    </m:oMath>
                  </m:oMathPara>
                </a14:m>
                <a:endParaRPr lang="en-US" sz="1600" kern="100">
                  <a:effectLst/>
                  <a:latin typeface="+mj-lt"/>
                  <a:ea typeface="Calibri" panose="020F0502020204030204" pitchFamily="34" charset="0"/>
                  <a:cs typeface="Times New Roman" panose="02020603050405020304" pitchFamily="18" charset="0"/>
                </a:endParaRPr>
              </a:p>
              <a:p>
                <a:pPr>
                  <a:lnSpc>
                    <a:spcPct val="150000"/>
                  </a:lnSpc>
                </a:pPr>
                <a:r>
                  <a:rPr lang="en-US" sz="1600" kern="100">
                    <a:effectLst/>
                    <a:latin typeface="+mj-lt"/>
                    <a:ea typeface="Calibri" panose="020F0502020204030204" pitchFamily="34" charset="0"/>
                    <a:cs typeface="Times New Roman" panose="02020603050405020304" pitchFamily="18" charset="0"/>
                  </a:rPr>
                  <a:t>Cộng từng vế của ba bất phương trình, ta được:</a:t>
                </a:r>
              </a:p>
              <a:p>
                <a:pPr>
                  <a:lnSpc>
                    <a:spcPct val="150000"/>
                  </a:lnSpc>
                </a:pPr>
                <a14:m>
                  <m:oMathPara xmlns:m="http://schemas.openxmlformats.org/officeDocument/2006/math">
                    <m:oMathParaPr>
                      <m:jc m:val="centerGroup"/>
                    </m:oMathParaPr>
                    <m:oMath xmlns:m="http://schemas.openxmlformats.org/officeDocument/2006/math">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1</m:t>
                          </m:r>
                        </m:num>
                        <m:den>
                          <m:r>
                            <a:rPr lang="en-US" sz="1600" i="1" kern="100">
                              <a:effectLst/>
                              <a:latin typeface="+mj-lt"/>
                              <a:ea typeface="Calibri" panose="020F0502020204030204" pitchFamily="34" charset="0"/>
                              <a:cs typeface="Times New Roman" panose="02020603050405020304" pitchFamily="18" charset="0"/>
                            </a:rPr>
                            <m:t>𝑎</m:t>
                          </m:r>
                        </m:den>
                      </m:f>
                      <m:r>
                        <a:rPr lang="en-US" sz="1600" i="1" kern="100">
                          <a:effectLst/>
                          <a:latin typeface="+mj-lt"/>
                          <a:ea typeface="Calibri" panose="020F0502020204030204" pitchFamily="34" charset="0"/>
                          <a:cs typeface="Times New Roman" panose="02020603050405020304" pitchFamily="18" charset="0"/>
                        </a:rPr>
                        <m:t>+</m:t>
                      </m:r>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4</m:t>
                          </m:r>
                        </m:num>
                        <m:den>
                          <m:r>
                            <a:rPr lang="en-US" sz="1600" i="1" kern="100">
                              <a:effectLst/>
                              <a:latin typeface="+mj-lt"/>
                              <a:ea typeface="Calibri" panose="020F0502020204030204" pitchFamily="34" charset="0"/>
                              <a:cs typeface="Times New Roman" panose="02020603050405020304" pitchFamily="18" charset="0"/>
                            </a:rPr>
                            <m:t>𝑏</m:t>
                          </m:r>
                        </m:den>
                      </m:f>
                      <m:r>
                        <a:rPr lang="en-US" sz="1600" i="1" kern="100">
                          <a:effectLst/>
                          <a:latin typeface="+mj-lt"/>
                          <a:ea typeface="Calibri" panose="020F0502020204030204" pitchFamily="34" charset="0"/>
                          <a:cs typeface="Times New Roman" panose="02020603050405020304" pitchFamily="18" charset="0"/>
                        </a:rPr>
                        <m:t>+</m:t>
                      </m:r>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9</m:t>
                          </m:r>
                        </m:num>
                        <m:den>
                          <m:r>
                            <a:rPr lang="en-US" sz="1600" i="1" kern="100">
                              <a:effectLst/>
                              <a:latin typeface="+mj-lt"/>
                              <a:ea typeface="Calibri" panose="020F0502020204030204" pitchFamily="34" charset="0"/>
                              <a:cs typeface="Times New Roman" panose="02020603050405020304" pitchFamily="18" charset="0"/>
                            </a:rPr>
                            <m:t>𝑐</m:t>
                          </m:r>
                        </m:den>
                      </m:f>
                      <m:r>
                        <a:rPr lang="en-US" sz="1600" i="1" kern="100">
                          <a:effectLst/>
                          <a:latin typeface="+mj-lt"/>
                          <a:ea typeface="Calibri" panose="020F0502020204030204" pitchFamily="34" charset="0"/>
                          <a:cs typeface="Times New Roman" panose="02020603050405020304" pitchFamily="18" charset="0"/>
                        </a:rPr>
                        <m:t>+36</m:t>
                      </m:r>
                      <m:d>
                        <m:dPr>
                          <m:ctrlPr>
                            <a:rPr lang="en-US" sz="1600" i="1" kern="100">
                              <a:effectLst/>
                              <a:latin typeface="+mj-lt"/>
                              <a:ea typeface="Calibri" panose="020F0502020204030204" pitchFamily="34" charset="0"/>
                              <a:cs typeface="Times New Roman" panose="02020603050405020304" pitchFamily="18" charset="0"/>
                            </a:rPr>
                          </m:ctrlPr>
                        </m:dPr>
                        <m:e>
                          <m:r>
                            <a:rPr lang="en-US" sz="1600" i="1" kern="100">
                              <a:effectLst/>
                              <a:latin typeface="+mj-lt"/>
                              <a:ea typeface="Calibri" panose="020F0502020204030204" pitchFamily="34" charset="0"/>
                              <a:cs typeface="Times New Roman" panose="02020603050405020304" pitchFamily="18" charset="0"/>
                            </a:rPr>
                            <m:t>𝑎</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𝑏</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𝑐</m:t>
                          </m:r>
                        </m:e>
                      </m:d>
                      <m:r>
                        <a:rPr lang="en-US" sz="1600" i="1" kern="100">
                          <a:effectLst/>
                          <a:latin typeface="+mj-lt"/>
                          <a:ea typeface="Calibri" panose="020F0502020204030204" pitchFamily="34" charset="0"/>
                          <a:cs typeface="Times New Roman" panose="02020603050405020304" pitchFamily="18" charset="0"/>
                        </a:rPr>
                        <m:t>≥72</m:t>
                      </m:r>
                    </m:oMath>
                  </m:oMathPara>
                </a14:m>
                <a:endParaRPr lang="en-US" sz="1600" kern="100">
                  <a:effectLst/>
                  <a:latin typeface="+mj-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06270" y="1970864"/>
                <a:ext cx="8736449" cy="2616998"/>
              </a:xfrm>
              <a:prstGeom prst="rect">
                <a:avLst/>
              </a:prstGeom>
              <a:blipFill>
                <a:blip r:embed="rId6"/>
                <a:stretch>
                  <a:fillRect l="-419"/>
                </a:stretch>
              </a:blipFill>
            </p:spPr>
            <p:txBody>
              <a:bodyPr/>
              <a:lstStyle/>
              <a:p>
                <a:r>
                  <a:rPr lang="en-US">
                    <a:noFill/>
                  </a:rPr>
                  <a:t> </a:t>
                </a:r>
              </a:p>
            </p:txBody>
          </p:sp>
        </mc:Fallback>
      </mc:AlternateContent>
    </p:spTree>
    <p:extLst>
      <p:ext uri="{BB962C8B-B14F-4D97-AF65-F5344CB8AC3E}">
        <p14:creationId xmlns:p14="http://schemas.microsoft.com/office/powerpoint/2010/main" val="119389362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820"/>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rot="4302114">
            <a:off x="7987432" y="291886"/>
            <a:ext cx="1683627" cy="447862"/>
          </a:xfrm>
          <a:prstGeom prst="rect">
            <a:avLst/>
          </a:prstGeom>
        </p:spPr>
      </p:pic>
      <p:pic>
        <p:nvPicPr>
          <p:cNvPr id="19" name="Picture 18"/>
          <p:cNvPicPr>
            <a:picLocks noChangeAspect="1"/>
          </p:cNvPicPr>
          <p:nvPr/>
        </p:nvPicPr>
        <p:blipFill>
          <a:blip r:embed="rId4"/>
          <a:stretch>
            <a:fillRect/>
          </a:stretch>
        </p:blipFill>
        <p:spPr>
          <a:xfrm flipH="1">
            <a:off x="8404805" y="4157513"/>
            <a:ext cx="953810" cy="98598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248030" y="1848345"/>
                <a:ext cx="8652921" cy="2543773"/>
              </a:xfrm>
              <a:prstGeom prst="rect">
                <a:avLst/>
              </a:prstGeom>
            </p:spPr>
            <p:txBody>
              <a:bodyPr wrap="square">
                <a:spAutoFit/>
              </a:bodyPr>
              <a:lstStyle/>
              <a:p>
                <a:pPr lvl="0">
                  <a:lnSpc>
                    <a:spcPct val="150000"/>
                  </a:lnSpc>
                </a:pPr>
                <a14:m>
                  <m:oMathPara xmlns:m="http://schemas.openxmlformats.org/officeDocument/2006/math">
                    <m:oMathParaPr>
                      <m:jc m:val="left"/>
                    </m:oMathParaPr>
                    <m:oMath xmlns:m="http://schemas.openxmlformats.org/officeDocument/2006/math">
                      <m:r>
                        <m:rPr>
                          <m:nor/>
                        </m:rPr>
                        <a:rPr lang="nl-NL" sz="1600" kern="100" smtClean="0">
                          <a:ea typeface="Calibri" panose="020F0502020204030204" pitchFamily="34" charset="0"/>
                          <a:cs typeface="Times New Roman" panose="02020603050405020304" pitchFamily="18" charset="0"/>
                        </a:rPr>
                        <m:t>V</m:t>
                      </m:r>
                      <m:r>
                        <m:rPr>
                          <m:nor/>
                        </m:rPr>
                        <a:rPr lang="nl-NL" sz="1600" kern="100" smtClean="0">
                          <a:ea typeface="Calibri" panose="020F0502020204030204" pitchFamily="34" charset="0"/>
                          <a:cs typeface="Times New Roman" panose="02020603050405020304" pitchFamily="18" charset="0"/>
                        </a:rPr>
                        <m:t>ì </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nl-NL" sz="1600" i="1" kern="100">
                          <a:latin typeface="Cambria Math" panose="02040503050406030204" pitchFamily="18" charset="0"/>
                          <a:ea typeface="Calibri" panose="020F0502020204030204" pitchFamily="34" charset="0"/>
                          <a:cs typeface="Times New Roman" panose="02020603050405020304" pitchFamily="18" charset="0"/>
                        </a:rPr>
                        <m:t>+</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nl-NL" sz="1600" i="1" kern="100">
                          <a:latin typeface="Cambria Math" panose="02040503050406030204" pitchFamily="18" charset="0"/>
                          <a:ea typeface="Calibri" panose="020F0502020204030204" pitchFamily="34" charset="0"/>
                          <a:cs typeface="Times New Roman" panose="02020603050405020304" pitchFamily="18" charset="0"/>
                        </a:rPr>
                        <m:t>+</m:t>
                      </m:r>
                      <m:r>
                        <a:rPr lang="en-US" sz="1600" i="1" kern="100">
                          <a:latin typeface="Cambria Math" panose="02040503050406030204" pitchFamily="18" charset="0"/>
                          <a:ea typeface="Calibri" panose="020F0502020204030204" pitchFamily="34" charset="0"/>
                          <a:cs typeface="Times New Roman" panose="02020603050405020304" pitchFamily="18" charset="0"/>
                        </a:rPr>
                        <m:t>𝑐</m:t>
                      </m:r>
                      <m:r>
                        <a:rPr lang="nl-NL" sz="1600" i="1" kern="100">
                          <a:latin typeface="Cambria Math" panose="02040503050406030204" pitchFamily="18" charset="0"/>
                          <a:ea typeface="Calibri" panose="020F0502020204030204" pitchFamily="34" charset="0"/>
                          <a:cs typeface="Times New Roman" panose="02020603050405020304" pitchFamily="18" charset="0"/>
                        </a:rPr>
                        <m:t>=1</m:t>
                      </m:r>
                      <m:r>
                        <m:rPr>
                          <m:nor/>
                        </m:rPr>
                        <a:rPr lang="nl-NL" sz="1600" kern="100">
                          <a:ea typeface="Calibri" panose="020F0502020204030204" pitchFamily="34" charset="0"/>
                          <a:cs typeface="Times New Roman" panose="02020603050405020304" pitchFamily="18" charset="0"/>
                        </a:rPr>
                        <m:t> </m:t>
                      </m:r>
                      <m:r>
                        <m:rPr>
                          <m:nor/>
                        </m:rPr>
                        <a:rPr lang="nl-NL" sz="1600" kern="100">
                          <a:ea typeface="Calibri" panose="020F0502020204030204" pitchFamily="34" charset="0"/>
                          <a:cs typeface="Times New Roman" panose="02020603050405020304" pitchFamily="18" charset="0"/>
                        </a:rPr>
                        <m:t>n</m:t>
                      </m:r>
                      <m:r>
                        <m:rPr>
                          <m:nor/>
                        </m:rPr>
                        <a:rPr lang="nl-NL" sz="1600" kern="100">
                          <a:ea typeface="Calibri" panose="020F0502020204030204" pitchFamily="34" charset="0"/>
                          <a:cs typeface="Times New Roman" panose="02020603050405020304" pitchFamily="18" charset="0"/>
                        </a:rPr>
                        <m:t>ê</m:t>
                      </m:r>
                      <m:r>
                        <m:rPr>
                          <m:nor/>
                        </m:rPr>
                        <a:rPr lang="nl-NL" sz="1600" kern="100">
                          <a:ea typeface="Calibri" panose="020F0502020204030204" pitchFamily="34" charset="0"/>
                          <a:cs typeface="Times New Roman" panose="02020603050405020304" pitchFamily="18" charset="0"/>
                        </a:rPr>
                        <m:t>n</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ctrlPr>
                        </m:fPr>
                        <m:num>
                          <m:r>
                            <a:rPr kumimoji="0" lang="nl-NL"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m:t>
                          </m:r>
                        </m:num>
                        <m:den>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den>
                      </m:f>
                      <m:r>
                        <a:rPr kumimoji="0" lang="nl-NL"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ctrlPr>
                        </m:fPr>
                        <m:num>
                          <m:r>
                            <a:rPr kumimoji="0" lang="nl-NL"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4</m:t>
                          </m:r>
                        </m:num>
                        <m:den>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den>
                      </m:f>
                      <m:r>
                        <a:rPr kumimoji="0" lang="nl-NL"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ctrlPr>
                        </m:fPr>
                        <m:num>
                          <m:r>
                            <a:rPr kumimoji="0" lang="nl-NL"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9</m:t>
                          </m:r>
                        </m:num>
                        <m:den>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𝑐</m:t>
                          </m:r>
                        </m:den>
                      </m:f>
                      <m:r>
                        <a:rPr kumimoji="0" lang="nl-NL"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≥36</m:t>
                      </m:r>
                    </m:oMath>
                  </m:oMathPara>
                </a14:m>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lvl="0">
                  <a:lnSpc>
                    <a:spcPct val="150000"/>
                  </a:lnSpc>
                </a:pPr>
                <a:r>
                  <a:rPr kumimoji="0" lang="nl-NL"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Dấu “</a:t>
                </a:r>
                <a14:m>
                  <m:oMath xmlns:m="http://schemas.openxmlformats.org/officeDocument/2006/math">
                    <m:r>
                      <a:rPr lang="nl-NL" sz="1600" i="1" kern="100">
                        <a:latin typeface="Cambria Math" panose="02040503050406030204" pitchFamily="18" charset="0"/>
                        <a:ea typeface="Calibri" panose="020F0502020204030204" pitchFamily="34" charset="0"/>
                        <a:cs typeface="Times New Roman" panose="02020603050405020304" pitchFamily="18" charset="0"/>
                      </a:rPr>
                      <m:t>=</m:t>
                    </m:r>
                  </m:oMath>
                </a14:m>
                <a:r>
                  <a:rPr kumimoji="0" lang="nl-NL"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xảy ra khi và chỉ khi</a:t>
                </a:r>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lvl="0">
                  <a:lnSpc>
                    <a:spcPct val="150000"/>
                  </a:lnSpc>
                </a:pPr>
                <a14:m>
                  <m:oMathPara xmlns:m="http://schemas.openxmlformats.org/officeDocument/2006/math">
                    <m:oMathParaPr>
                      <m:jc m:val="centerGroup"/>
                    </m:oMathParaPr>
                    <m:oMath xmlns:m="http://schemas.openxmlformats.org/officeDocument/2006/math">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den>
                      </m:f>
                      <m:r>
                        <a:rPr lang="en-US" sz="1600" i="1" kern="100">
                          <a:latin typeface="Cambria Math" panose="02040503050406030204" pitchFamily="18" charset="0"/>
                          <a:ea typeface="Calibri" panose="020F0502020204030204" pitchFamily="34" charset="0"/>
                          <a:cs typeface="Times New Roman" panose="02020603050405020304" pitchFamily="18" charset="0"/>
                        </a:rPr>
                        <m:t>=36</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4</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den>
                      </m:f>
                      <m:r>
                        <a:rPr lang="en-US" sz="1600" i="1" kern="100">
                          <a:latin typeface="Cambria Math" panose="02040503050406030204" pitchFamily="18" charset="0"/>
                          <a:ea typeface="Calibri" panose="020F0502020204030204" pitchFamily="34" charset="0"/>
                          <a:cs typeface="Times New Roman" panose="02020603050405020304" pitchFamily="18" charset="0"/>
                        </a:rPr>
                        <m:t>=36</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9</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𝑐</m:t>
                          </m:r>
                        </m:den>
                      </m:f>
                      <m:r>
                        <a:rPr lang="en-US" sz="1600" i="1" kern="100">
                          <a:latin typeface="Cambria Math" panose="02040503050406030204" pitchFamily="18" charset="0"/>
                          <a:ea typeface="Calibri" panose="020F0502020204030204" pitchFamily="34" charset="0"/>
                          <a:cs typeface="Times New Roman" panose="02020603050405020304" pitchFamily="18" charset="0"/>
                        </a:rPr>
                        <m:t>+36</m:t>
                      </m:r>
                      <m:r>
                        <a:rPr lang="en-US" sz="1600" i="1" kern="100">
                          <a:latin typeface="Cambria Math" panose="02040503050406030204" pitchFamily="18" charset="0"/>
                          <a:ea typeface="Calibri" panose="020F0502020204030204" pitchFamily="34" charset="0"/>
                          <a:cs typeface="Times New Roman" panose="02020603050405020304" pitchFamily="18" charset="0"/>
                        </a:rPr>
                        <m:t>𝑐</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hay</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ctrlPr>
                        </m:fPr>
                        <m:num>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m:t>
                          </m:r>
                        </m:num>
                        <m:den>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6</m:t>
                          </m:r>
                        </m:den>
                      </m:f>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 ;</m:t>
                      </m:r>
                      <m:r>
                        <a:rPr kumimoji="0" lang="en-US" sz="1600" b="0" i="1"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ctrlPr>
                        </m:fPr>
                        <m:num>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m:t>
                          </m:r>
                        </m:num>
                        <m:den>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3</m:t>
                          </m:r>
                        </m:den>
                      </m:f>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  </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𝑐</m:t>
                      </m:r>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ctrlPr>
                        </m:fPr>
                        <m:num>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m:t>
                          </m:r>
                        </m:num>
                        <m:den>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2</m:t>
                          </m:r>
                        </m:den>
                      </m:f>
                    </m:oMath>
                  </m:oMathPara>
                </a14:m>
                <a:endParaRPr kumimoji="0" lang="en-US" sz="1600" b="0" i="0" u="none" strike="noStrike" kern="10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lvl="0">
                  <a:lnSpc>
                    <a:spcPct val="150000"/>
                  </a:lnSpc>
                </a:pPr>
                <a14:m>
                  <m:oMathPara xmlns:m="http://schemas.openxmlformats.org/officeDocument/2006/math">
                    <m:oMathParaPr>
                      <m:jc m:val="left"/>
                    </m:oMathParaPr>
                    <m:oMath xmlns:m="http://schemas.openxmlformats.org/officeDocument/2006/math">
                      <m:r>
                        <m:rPr>
                          <m:nor/>
                        </m:rPr>
                        <a:rPr lang="en-US" sz="1600" kern="100">
                          <a:ea typeface="Calibri" panose="020F0502020204030204" pitchFamily="34" charset="0"/>
                        </a:rPr>
                        <m:t>V</m:t>
                      </m:r>
                      <m:r>
                        <m:rPr>
                          <m:nor/>
                        </m:rPr>
                        <a:rPr lang="en-US" sz="1600" kern="100">
                          <a:ea typeface="Calibri" panose="020F0502020204030204" pitchFamily="34" charset="0"/>
                        </a:rPr>
                        <m:t>ậ</m:t>
                      </m:r>
                      <m:r>
                        <m:rPr>
                          <m:nor/>
                        </m:rPr>
                        <a:rPr lang="en-US" sz="1600" kern="100">
                          <a:ea typeface="Calibri" panose="020F0502020204030204" pitchFamily="34" charset="0"/>
                        </a:rPr>
                        <m:t>y</m:t>
                      </m:r>
                      <m:r>
                        <a:rPr lang="en-US" sz="1600" b="0" i="1" kern="100" smtClean="0">
                          <a:latin typeface="Cambria Math" panose="02040503050406030204" pitchFamily="18" charset="0"/>
                          <a:ea typeface="Calibri" panose="020F0502020204030204" pitchFamily="34" charset="0"/>
                        </a:rPr>
                        <m:t> </m:t>
                      </m:r>
                      <m:f>
                        <m:fPr>
                          <m:ctrlPr>
                            <a:rPr kumimoji="0" lang="en-US" sz="1600" b="0" i="1" u="none" strike="noStrike" kern="0" cap="none" spc="0" normalizeH="0" baseline="0" noProof="0">
                              <a:ln>
                                <a:noFill/>
                              </a:ln>
                              <a:solidFill>
                                <a:srgbClr val="000000"/>
                              </a:solidFill>
                              <a:effectLst/>
                              <a:uLnTx/>
                              <a:uFillTx/>
                              <a:latin typeface="+mj-lt"/>
                              <a:sym typeface="Arial"/>
                            </a:rPr>
                          </m:ctrlPr>
                        </m:fPr>
                        <m:num>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1</m:t>
                          </m:r>
                        </m:num>
                        <m:den>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𝑎</m:t>
                          </m:r>
                        </m:den>
                      </m:f>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f>
                        <m:fPr>
                          <m:ctrlPr>
                            <a:rPr kumimoji="0" lang="en-US" sz="1600" b="0" i="1" u="none" strike="noStrike" kern="0" cap="none" spc="0" normalizeH="0" baseline="0" noProof="0">
                              <a:ln>
                                <a:noFill/>
                              </a:ln>
                              <a:solidFill>
                                <a:srgbClr val="000000"/>
                              </a:solidFill>
                              <a:effectLst/>
                              <a:uLnTx/>
                              <a:uFillTx/>
                              <a:latin typeface="+mj-lt"/>
                              <a:sym typeface="Arial"/>
                            </a:rPr>
                          </m:ctrlPr>
                        </m:fPr>
                        <m:num>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4</m:t>
                          </m:r>
                        </m:num>
                        <m:den>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𝑏</m:t>
                          </m:r>
                        </m:den>
                      </m:f>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m:t>
                      </m:r>
                      <m:f>
                        <m:fPr>
                          <m:ctrlPr>
                            <a:rPr kumimoji="0" lang="en-US" sz="1600" b="0" i="1" u="none" strike="noStrike" kern="0" cap="none" spc="0" normalizeH="0" baseline="0" noProof="0">
                              <a:ln>
                                <a:noFill/>
                              </a:ln>
                              <a:solidFill>
                                <a:srgbClr val="000000"/>
                              </a:solidFill>
                              <a:effectLst/>
                              <a:uLnTx/>
                              <a:uFillTx/>
                              <a:latin typeface="+mj-lt"/>
                              <a:sym typeface="Arial"/>
                            </a:rPr>
                          </m:ctrlPr>
                        </m:fPr>
                        <m:num>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9</m:t>
                          </m:r>
                        </m:num>
                        <m:den>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𝑐</m:t>
                          </m:r>
                        </m:den>
                      </m:f>
                      <m:r>
                        <a:rPr kumimoji="0" lang="en-US" sz="1600" b="0" i="1" u="none" strike="noStrike" kern="10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m:t>≥36</m:t>
                      </m:r>
                      <m:r>
                        <a:rPr kumimoji="0" lang="en-US" sz="1600" b="0" i="0" u="none" strike="noStrike" kern="1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248030" y="1848345"/>
                <a:ext cx="8652921" cy="2543773"/>
              </a:xfrm>
              <a:prstGeom prst="rect">
                <a:avLst/>
              </a:prstGeom>
              <a:blipFill>
                <a:blip r:embed="rId5"/>
                <a:stretch>
                  <a:fillRect l="-423"/>
                </a:stretch>
              </a:blipFill>
            </p:spPr>
            <p:txBody>
              <a:bodyPr/>
              <a:lstStyle/>
              <a:p>
                <a:r>
                  <a:rPr lang="en-US">
                    <a:noFill/>
                  </a:rPr>
                  <a:t> </a:t>
                </a:r>
              </a:p>
            </p:txBody>
          </p:sp>
        </mc:Fallback>
      </mc:AlternateContent>
      <p:sp>
        <p:nvSpPr>
          <p:cNvPr id="7" name="TextBox 6"/>
          <p:cNvSpPr txBox="1"/>
          <p:nvPr/>
        </p:nvSpPr>
        <p:spPr>
          <a:xfrm>
            <a:off x="4226430" y="1242561"/>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8" name="Rectangle 7"/>
              <p:cNvSpPr/>
              <p:nvPr/>
            </p:nvSpPr>
            <p:spPr>
              <a:xfrm>
                <a:off x="206270" y="187644"/>
                <a:ext cx="8373019" cy="786369"/>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m:rPr>
                          <m:nor/>
                        </m:rPr>
                        <a:rPr lang="en-US" sz="1600" b="1" kern="100" smtClean="0">
                          <a:ea typeface="Calibri" panose="020F0502020204030204" pitchFamily="34" charset="0"/>
                        </a:rPr>
                        <m:t>B</m:t>
                      </m:r>
                      <m:r>
                        <m:rPr>
                          <m:nor/>
                        </m:rPr>
                        <a:rPr lang="en-US" sz="1600" b="1" kern="100" smtClean="0">
                          <a:ea typeface="Calibri" panose="020F0502020204030204" pitchFamily="34" charset="0"/>
                        </a:rPr>
                        <m:t>à</m:t>
                      </m:r>
                      <m:r>
                        <m:rPr>
                          <m:nor/>
                        </m:rPr>
                        <a:rPr lang="en-US" sz="1600" b="1" kern="100" smtClean="0">
                          <a:ea typeface="Calibri" panose="020F0502020204030204" pitchFamily="34" charset="0"/>
                        </a:rPr>
                        <m:t>i</m:t>
                      </m:r>
                      <m:r>
                        <m:rPr>
                          <m:nor/>
                        </m:rPr>
                        <a:rPr lang="en-US" sz="1600" b="1" kern="100" smtClean="0">
                          <a:ea typeface="Calibri" panose="020F0502020204030204" pitchFamily="34" charset="0"/>
                        </a:rPr>
                        <m:t> 4.</m:t>
                      </m:r>
                      <m:r>
                        <m:rPr>
                          <m:nor/>
                        </m:rPr>
                        <a:rPr lang="en-US" sz="1600" kern="100" smtClean="0">
                          <a:ea typeface="Calibri" panose="020F0502020204030204" pitchFamily="34" charset="0"/>
                        </a:rPr>
                        <m:t> </m:t>
                      </m:r>
                      <m:r>
                        <m:rPr>
                          <m:nor/>
                        </m:rPr>
                        <a:rPr lang="en-US" sz="1600" kern="100" smtClean="0">
                          <a:ea typeface="Calibri" panose="020F0502020204030204" pitchFamily="34" charset="0"/>
                        </a:rPr>
                        <m:t>Cho</m:t>
                      </m:r>
                      <m:r>
                        <m:rPr>
                          <m:nor/>
                        </m:rPr>
                        <a:rPr lang="en-US" sz="1600" kern="100" smtClean="0">
                          <a:ea typeface="Calibri" panose="020F0502020204030204" pitchFamily="34" charset="0"/>
                        </a:rPr>
                        <m:t> </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&gt;0,</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&gt;0,</m:t>
                      </m:r>
                      <m:r>
                        <a:rPr lang="en-US" sz="1600" i="1" kern="100">
                          <a:latin typeface="Cambria Math" panose="02040503050406030204" pitchFamily="18" charset="0"/>
                          <a:ea typeface="Calibri" panose="020F0502020204030204" pitchFamily="34" charset="0"/>
                          <a:cs typeface="Times New Roman" panose="02020603050405020304" pitchFamily="18" charset="0"/>
                        </a:rPr>
                        <m:t>𝑐</m:t>
                      </m:r>
                      <m:r>
                        <a:rPr lang="en-US" sz="1600" i="1" kern="100">
                          <a:latin typeface="Cambria Math" panose="02040503050406030204" pitchFamily="18" charset="0"/>
                          <a:ea typeface="Calibri" panose="020F0502020204030204" pitchFamily="34" charset="0"/>
                          <a:cs typeface="Times New Roman" panose="02020603050405020304" pitchFamily="18" charset="0"/>
                        </a:rPr>
                        <m:t>&gt;0</m:t>
                      </m:r>
                      <m:r>
                        <m:rPr>
                          <m:nor/>
                        </m:rPr>
                        <a:rPr lang="en-US" sz="1600" kern="100">
                          <a:ea typeface="Calibri" panose="020F0502020204030204" pitchFamily="34" charset="0"/>
                        </a:rPr>
                        <m:t> </m:t>
                      </m:r>
                      <m:r>
                        <m:rPr>
                          <m:nor/>
                        </m:rPr>
                        <a:rPr lang="en-US" sz="1600" kern="100">
                          <a:ea typeface="Calibri" panose="020F0502020204030204" pitchFamily="34" charset="0"/>
                        </a:rPr>
                        <m:t>tho</m:t>
                      </m:r>
                      <m:r>
                        <m:rPr>
                          <m:nor/>
                        </m:rPr>
                        <a:rPr lang="en-US" sz="1600" kern="100">
                          <a:ea typeface="Calibri" panose="020F0502020204030204" pitchFamily="34" charset="0"/>
                        </a:rPr>
                        <m:t>ả </m:t>
                      </m:r>
                      <m:r>
                        <m:rPr>
                          <m:nor/>
                        </m:rPr>
                        <a:rPr lang="en-US" sz="1600" kern="100">
                          <a:ea typeface="Calibri" panose="020F0502020204030204" pitchFamily="34" charset="0"/>
                        </a:rPr>
                        <m:t>m</m:t>
                      </m:r>
                      <m:r>
                        <m:rPr>
                          <m:nor/>
                        </m:rPr>
                        <a:rPr lang="en-US" sz="1600" kern="100">
                          <a:ea typeface="Calibri" panose="020F0502020204030204" pitchFamily="34" charset="0"/>
                        </a:rPr>
                        <m:t>ã</m:t>
                      </m:r>
                      <m:r>
                        <m:rPr>
                          <m:nor/>
                        </m:rPr>
                        <a:rPr lang="en-US" sz="1600" kern="100">
                          <a:ea typeface="Calibri" panose="020F0502020204030204" pitchFamily="34" charset="0"/>
                        </a:rPr>
                        <m:t>n</m:t>
                      </m:r>
                      <m:r>
                        <m:rPr>
                          <m:nor/>
                        </m:rPr>
                        <a:rPr lang="en-US" sz="1600" kern="100">
                          <a:ea typeface="Calibri" panose="020F0502020204030204" pitchFamily="34" charset="0"/>
                        </a:rPr>
                        <m:t> </m:t>
                      </m:r>
                      <m:r>
                        <a:rPr lang="en-US" sz="1600" i="1" kern="100">
                          <a:latin typeface="Cambria Math" panose="02040503050406030204" pitchFamily="18" charset="0"/>
                          <a:ea typeface="Calibri" panose="020F0502020204030204" pitchFamily="34" charset="0"/>
                          <a:cs typeface="Times New Roman" panose="02020603050405020304" pitchFamily="18" charset="0"/>
                        </a:rPr>
                        <m:t>𝑎</m:t>
                      </m:r>
                      <m:r>
                        <a:rPr lang="en-US" sz="1600" i="1" kern="100">
                          <a:latin typeface="Cambria Math" panose="02040503050406030204" pitchFamily="18" charset="0"/>
                          <a:ea typeface="Calibri" panose="020F0502020204030204" pitchFamily="34" charset="0"/>
                          <a:cs typeface="Times New Roman" panose="02020603050405020304" pitchFamily="18" charset="0"/>
                        </a:rPr>
                        <m:t>+</m:t>
                      </m:r>
                      <m:r>
                        <a:rPr lang="en-US" sz="1600" i="1" kern="100">
                          <a:latin typeface="Cambria Math" panose="02040503050406030204" pitchFamily="18" charset="0"/>
                          <a:ea typeface="Calibri" panose="020F0502020204030204" pitchFamily="34" charset="0"/>
                          <a:cs typeface="Times New Roman" panose="02020603050405020304" pitchFamily="18" charset="0"/>
                        </a:rPr>
                        <m:t>𝑏</m:t>
                      </m:r>
                      <m:r>
                        <a:rPr lang="en-US" sz="1600" i="1" kern="100">
                          <a:latin typeface="Cambria Math" panose="02040503050406030204" pitchFamily="18" charset="0"/>
                          <a:ea typeface="Calibri" panose="020F0502020204030204" pitchFamily="34" charset="0"/>
                          <a:cs typeface="Times New Roman" panose="02020603050405020304" pitchFamily="18" charset="0"/>
                        </a:rPr>
                        <m:t>+</m:t>
                      </m:r>
                      <m:r>
                        <a:rPr lang="en-US" sz="1600" i="1" kern="100">
                          <a:latin typeface="Cambria Math" panose="02040503050406030204" pitchFamily="18" charset="0"/>
                          <a:ea typeface="Calibri" panose="020F0502020204030204" pitchFamily="34" charset="0"/>
                          <a:cs typeface="Times New Roman" panose="02020603050405020304" pitchFamily="18" charset="0"/>
                        </a:rPr>
                        <m:t>𝑐</m:t>
                      </m:r>
                      <m:r>
                        <a:rPr lang="en-US" sz="1600" i="1" kern="100">
                          <a:latin typeface="Cambria Math" panose="02040503050406030204" pitchFamily="18" charset="0"/>
                          <a:ea typeface="Calibri" panose="020F0502020204030204" pitchFamily="34" charset="0"/>
                          <a:cs typeface="Times New Roman" panose="02020603050405020304" pitchFamily="18" charset="0"/>
                        </a:rPr>
                        <m:t>=1</m:t>
                      </m:r>
                      <m:r>
                        <m:rPr>
                          <m:nor/>
                        </m:rPr>
                        <a:rPr lang="en-US" sz="1600" kern="100">
                          <a:ea typeface="Calibri" panose="020F0502020204030204" pitchFamily="34" charset="0"/>
                        </a:rPr>
                        <m:t>. </m:t>
                      </m:r>
                      <m:r>
                        <m:rPr>
                          <m:nor/>
                        </m:rPr>
                        <a:rPr lang="en-US" sz="1600" kern="100">
                          <a:ea typeface="Calibri" panose="020F0502020204030204" pitchFamily="34" charset="0"/>
                        </a:rPr>
                        <m:t>Ch</m:t>
                      </m:r>
                      <m:r>
                        <m:rPr>
                          <m:nor/>
                        </m:rPr>
                        <a:rPr lang="en-US" sz="1600" kern="100">
                          <a:ea typeface="Calibri" panose="020F0502020204030204" pitchFamily="34" charset="0"/>
                        </a:rPr>
                        <m:t>ứ</m:t>
                      </m:r>
                      <m:r>
                        <m:rPr>
                          <m:nor/>
                        </m:rPr>
                        <a:rPr lang="en-US" sz="1600" kern="100">
                          <a:ea typeface="Calibri" panose="020F0502020204030204" pitchFamily="34" charset="0"/>
                        </a:rPr>
                        <m:t>ng</m:t>
                      </m:r>
                      <m:r>
                        <m:rPr>
                          <m:nor/>
                        </m:rPr>
                        <a:rPr lang="en-US" sz="1600" kern="100">
                          <a:ea typeface="Calibri" panose="020F0502020204030204" pitchFamily="34" charset="0"/>
                        </a:rPr>
                        <m:t> </m:t>
                      </m:r>
                      <m:r>
                        <m:rPr>
                          <m:nor/>
                        </m:rPr>
                        <a:rPr lang="en-US" sz="1600" kern="100">
                          <a:ea typeface="Calibri" panose="020F0502020204030204" pitchFamily="34" charset="0"/>
                        </a:rPr>
                        <m:t>minh</m:t>
                      </m:r>
                      <m:r>
                        <m:rPr>
                          <m:nor/>
                        </m:rPr>
                        <a:rPr lang="en-US" sz="1600" kern="100">
                          <a:ea typeface="Calibri" panose="020F0502020204030204" pitchFamily="34" charset="0"/>
                        </a:rPr>
                        <m:t> </m:t>
                      </m:r>
                      <m:r>
                        <m:rPr>
                          <m:nor/>
                        </m:rPr>
                        <a:rPr lang="en-US" sz="1600" kern="100">
                          <a:ea typeface="Calibri" panose="020F0502020204030204" pitchFamily="34" charset="0"/>
                        </a:rPr>
                        <m:t>r</m:t>
                      </m:r>
                      <m:r>
                        <m:rPr>
                          <m:nor/>
                        </m:rPr>
                        <a:rPr lang="en-US" sz="1600" kern="100">
                          <a:ea typeface="Calibri" panose="020F0502020204030204" pitchFamily="34" charset="0"/>
                        </a:rPr>
                        <m:t>ằ</m:t>
                      </m:r>
                      <m:r>
                        <m:rPr>
                          <m:nor/>
                        </m:rPr>
                        <a:rPr lang="en-US" sz="1600" kern="100">
                          <a:ea typeface="Calibri" panose="020F0502020204030204" pitchFamily="34" charset="0"/>
                        </a:rPr>
                        <m:t>ng</m:t>
                      </m:r>
                      <m:r>
                        <m:rPr>
                          <m:nor/>
                        </m:rPr>
                        <a:rPr lang="en-US" sz="1600" b="0" i="0" kern="100" smtClean="0">
                          <a:ea typeface="Calibri" panose="020F0502020204030204" pitchFamily="34" charset="0"/>
                        </a:rPr>
                        <m:t> </m:t>
                      </m:r>
                      <m:f>
                        <m:fPr>
                          <m:ctrlPr>
                            <a:rPr lang="en-US" sz="1600" i="1">
                              <a:latin typeface="+mj-lt"/>
                            </a:rPr>
                          </m:ctrlPr>
                        </m:fPr>
                        <m:num>
                          <m:r>
                            <a:rPr lang="en-US" sz="1600" i="1" kern="100">
                              <a:latin typeface="+mj-lt"/>
                              <a:ea typeface="Calibri" panose="020F0502020204030204" pitchFamily="34" charset="0"/>
                              <a:cs typeface="Times New Roman" panose="02020603050405020304" pitchFamily="18" charset="0"/>
                            </a:rPr>
                            <m:t>1</m:t>
                          </m:r>
                        </m:num>
                        <m:den>
                          <m:r>
                            <a:rPr lang="en-US" sz="1600" i="1" kern="100">
                              <a:latin typeface="+mj-lt"/>
                              <a:ea typeface="Calibri" panose="020F0502020204030204" pitchFamily="34" charset="0"/>
                              <a:cs typeface="Times New Roman" panose="02020603050405020304" pitchFamily="18" charset="0"/>
                            </a:rPr>
                            <m:t>𝑎</m:t>
                          </m:r>
                        </m:den>
                      </m:f>
                      <m:r>
                        <a:rPr lang="en-US" sz="1600" i="1" kern="100">
                          <a:latin typeface="+mj-lt"/>
                          <a:ea typeface="Calibri" panose="020F0502020204030204" pitchFamily="34" charset="0"/>
                          <a:cs typeface="Times New Roman" panose="02020603050405020304" pitchFamily="18" charset="0"/>
                        </a:rPr>
                        <m:t>+</m:t>
                      </m:r>
                      <m:f>
                        <m:fPr>
                          <m:ctrlPr>
                            <a:rPr lang="en-US" sz="1600" i="1">
                              <a:latin typeface="+mj-lt"/>
                            </a:rPr>
                          </m:ctrlPr>
                        </m:fPr>
                        <m:num>
                          <m:r>
                            <a:rPr lang="en-US" sz="1600" i="1" kern="100">
                              <a:latin typeface="+mj-lt"/>
                              <a:ea typeface="Calibri" panose="020F0502020204030204" pitchFamily="34" charset="0"/>
                              <a:cs typeface="Times New Roman" panose="02020603050405020304" pitchFamily="18" charset="0"/>
                            </a:rPr>
                            <m:t>4</m:t>
                          </m:r>
                        </m:num>
                        <m:den>
                          <m:r>
                            <a:rPr lang="en-US" sz="1600" i="1" kern="100">
                              <a:latin typeface="+mj-lt"/>
                              <a:ea typeface="Calibri" panose="020F0502020204030204" pitchFamily="34" charset="0"/>
                              <a:cs typeface="Times New Roman" panose="02020603050405020304" pitchFamily="18" charset="0"/>
                            </a:rPr>
                            <m:t>𝑏</m:t>
                          </m:r>
                        </m:den>
                      </m:f>
                      <m:r>
                        <a:rPr lang="en-US" sz="1600" i="1" kern="100">
                          <a:latin typeface="+mj-lt"/>
                          <a:ea typeface="Calibri" panose="020F0502020204030204" pitchFamily="34" charset="0"/>
                          <a:cs typeface="Times New Roman" panose="02020603050405020304" pitchFamily="18" charset="0"/>
                        </a:rPr>
                        <m:t>+</m:t>
                      </m:r>
                      <m:f>
                        <m:fPr>
                          <m:ctrlPr>
                            <a:rPr lang="en-US" sz="1600" i="1">
                              <a:latin typeface="+mj-lt"/>
                            </a:rPr>
                          </m:ctrlPr>
                        </m:fPr>
                        <m:num>
                          <m:r>
                            <a:rPr lang="en-US" sz="1600" i="1" kern="100">
                              <a:latin typeface="+mj-lt"/>
                              <a:ea typeface="Calibri" panose="020F0502020204030204" pitchFamily="34" charset="0"/>
                              <a:cs typeface="Times New Roman" panose="02020603050405020304" pitchFamily="18" charset="0"/>
                            </a:rPr>
                            <m:t>9</m:t>
                          </m:r>
                        </m:num>
                        <m:den>
                          <m:r>
                            <a:rPr lang="en-US" sz="1600" i="1" kern="100">
                              <a:latin typeface="+mj-lt"/>
                              <a:ea typeface="Calibri" panose="020F0502020204030204" pitchFamily="34" charset="0"/>
                              <a:cs typeface="Times New Roman" panose="02020603050405020304" pitchFamily="18" charset="0"/>
                            </a:rPr>
                            <m:t>𝑐</m:t>
                          </m:r>
                        </m:den>
                      </m:f>
                      <m:r>
                        <a:rPr lang="en-US" sz="1600" i="1" kern="100">
                          <a:latin typeface="+mj-lt"/>
                          <a:ea typeface="Calibri" panose="020F0502020204030204" pitchFamily="34" charset="0"/>
                          <a:cs typeface="Times New Roman" panose="02020603050405020304" pitchFamily="18" charset="0"/>
                        </a:rPr>
                        <m:t>≥36</m:t>
                      </m:r>
                    </m:oMath>
                  </m:oMathPara>
                </a14:m>
                <a:endParaRPr lang="en-US" sz="1600">
                  <a:latin typeface="+mj-lt"/>
                </a:endParaRPr>
              </a:p>
            </p:txBody>
          </p:sp>
        </mc:Choice>
        <mc:Fallback>
          <p:sp>
            <p:nvSpPr>
              <p:cNvPr id="8" name="Rectangle 7"/>
              <p:cNvSpPr>
                <a:spLocks noRot="1" noChangeAspect="1" noMove="1" noResize="1" noEditPoints="1" noAdjustHandles="1" noChangeArrowheads="1" noChangeShapeType="1" noTextEdit="1"/>
              </p:cNvSpPr>
              <p:nvPr/>
            </p:nvSpPr>
            <p:spPr>
              <a:xfrm>
                <a:off x="206270" y="187644"/>
                <a:ext cx="8373019" cy="78636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1350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6" name="Rectangle 1"/>
          <p:cNvSpPr>
            <a:spLocks noChangeArrowheads="1"/>
          </p:cNvSpPr>
          <p:nvPr/>
        </p:nvSpPr>
        <p:spPr bwMode="auto">
          <a:xfrm>
            <a:off x="516382" y="1382251"/>
            <a:ext cx="8178681" cy="38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457200">
              <a:lnSpc>
                <a:spcPct val="150000"/>
              </a:lnSpc>
              <a:buClrTx/>
            </a:pPr>
            <a:r>
              <a:rPr lang="vi-VN" altLang="en-US" sz="1900" b="1" kern="1200">
                <a:solidFill>
                  <a:srgbClr val="000000"/>
                </a:solidFill>
                <a:ea typeface="OpenSans"/>
              </a:rPr>
              <a:t>DẠNG 4: Tìm giá trị lớn nhất, giá trị nhỏ nhất</a:t>
            </a:r>
            <a:endParaRPr kumimoji="0" lang="vi-VN" altLang="en-US" sz="1900" b="1" i="0" u="none" strike="noStrike" kern="1200" cap="none" spc="0" normalizeH="0" baseline="0" noProof="0">
              <a:ln>
                <a:noFill/>
              </a:ln>
              <a:solidFill>
                <a:srgbClr val="000000"/>
              </a:solidFill>
              <a:effectLst/>
              <a:uLnTx/>
              <a:uFillTx/>
              <a:latin typeface="Arial" panose="020B0604020202020204" pitchFamily="34" charset="0"/>
              <a:ea typeface="OpenSans"/>
              <a:cs typeface="Arial"/>
              <a:sym typeface="Arial"/>
            </a:endParaRPr>
          </a:p>
        </p:txBody>
      </p:sp>
      <p:sp>
        <p:nvSpPr>
          <p:cNvPr id="7" name="Rectangle 6"/>
          <p:cNvSpPr/>
          <p:nvPr/>
        </p:nvSpPr>
        <p:spPr>
          <a:xfrm>
            <a:off x="878484" y="314207"/>
            <a:ext cx="3727239" cy="658835"/>
          </a:xfrm>
          <a:prstGeom prst="rect">
            <a:avLst/>
          </a:prstGeom>
        </p:spPr>
        <p:txBody>
          <a:bodyPr wrap="none">
            <a:spAutoFit/>
          </a:bodyPr>
          <a:lstStyle/>
          <a:p>
            <a:pPr marL="0" marR="0" lvl="0" indent="0" defTabSz="457200" rtl="0" eaLnBrk="1" fontAlgn="auto" latinLnBrk="0" hangingPunct="1">
              <a:lnSpc>
                <a:spcPct val="150000"/>
              </a:lnSpc>
              <a:spcBef>
                <a:spcPts val="0"/>
              </a:spcBef>
              <a:spcAft>
                <a:spcPts val="400"/>
              </a:spcAft>
              <a:buClrTx/>
              <a:buSzTx/>
              <a:buFont typeface="Arial"/>
              <a:buNone/>
              <a:tabLst/>
              <a:defRPr/>
            </a:pPr>
            <a:r>
              <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PHIẾU BÀI </a:t>
            </a:r>
            <a:r>
              <a:rPr kumimoji="0" lang="nl-NL" sz="28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TẬP SỐ 4</a:t>
            </a:r>
            <a:endParaRPr kumimoji="0" lang="nl-NL" sz="28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5EC2026-C7AA-EDA5-82ED-137001C49149}"/>
              </a:ext>
            </a:extLst>
          </p:cNvPr>
          <p:cNvSpPr txBox="1"/>
          <p:nvPr/>
        </p:nvSpPr>
        <p:spPr>
          <a:xfrm>
            <a:off x="1008082" y="2325762"/>
            <a:ext cx="7195279" cy="1441420"/>
          </a:xfrm>
          <a:prstGeom prst="rect">
            <a:avLst/>
          </a:prstGeom>
          <a:solidFill>
            <a:schemeClr val="bg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l" defTabSz="457200" rtl="0" eaLnBrk="1" fontAlgn="auto" latinLnBrk="0" hangingPunct="1">
              <a:lnSpc>
                <a:spcPct val="150000"/>
              </a:lnSpc>
              <a:spcBef>
                <a:spcPts val="400"/>
              </a:spcBef>
              <a:spcAft>
                <a:spcPts val="400"/>
              </a:spcAft>
              <a:buClrTx/>
              <a:buSzTx/>
              <a:buFont typeface="Arial"/>
              <a:buNone/>
              <a:tabLst/>
              <a:defRPr/>
            </a:pPr>
            <a:r>
              <a:rPr kumimoji="0" lang="vi-VN" sz="1800" b="1" i="1" u="sng" strike="noStrike" kern="1200" cap="none" spc="0" normalizeH="0" baseline="0" noProof="0" smtClean="0">
                <a:ln>
                  <a:noFill/>
                </a:ln>
                <a:solidFill>
                  <a:srgbClr val="00487E"/>
                </a:solidFill>
                <a:effectLst/>
                <a:uLnTx/>
                <a:uFillTx/>
                <a:latin typeface="Arial" panose="020B0604020202020204" pitchFamily="34" charset="0"/>
                <a:ea typeface="Calibri" panose="020F0502020204030204" pitchFamily="34" charset="0"/>
                <a:cs typeface="Arial" panose="020B0604020202020204" pitchFamily="34" charset="0"/>
                <a:sym typeface="Arial"/>
              </a:rPr>
              <a:t>Phương pháp giải:</a:t>
            </a:r>
            <a:endParaRPr kumimoji="0" lang="en-US" sz="1800" b="1" i="1" u="sng" strike="noStrike" kern="1200" cap="none" spc="0" normalizeH="0" baseline="0" noProof="0" smtClean="0">
              <a:ln>
                <a:noFill/>
              </a:ln>
              <a:solidFill>
                <a:srgbClr val="00487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lvl="0" algn="just" defTabSz="457200">
              <a:lnSpc>
                <a:spcPct val="150000"/>
              </a:lnSpc>
              <a:spcBef>
                <a:spcPts val="400"/>
              </a:spcBef>
              <a:spcAft>
                <a:spcPts val="400"/>
              </a:spcAft>
              <a:buClrTx/>
              <a:defRPr/>
            </a:pPr>
            <a:r>
              <a:rPr lang="en-US" sz="1800" kern="1200">
                <a:solidFill>
                  <a:srgbClr val="000000"/>
                </a:solidFill>
                <a:latin typeface="Arial" panose="020B0604020202020204" pitchFamily="34" charset="0"/>
                <a:ea typeface="Calibri" panose="020F0502020204030204" pitchFamily="34" charset="0"/>
                <a:cs typeface="Arial" panose="020B0604020202020204" pitchFamily="34" charset="0"/>
              </a:rPr>
              <a:t>Vận dụng các tính chất của bất đẳng thức, bất đẳng thức Cô – si để tìm giá trị lớn nhất, giá trị </a:t>
            </a:r>
            <a:r>
              <a:rPr lang="en-US" sz="1800" kern="1200">
                <a:solidFill>
                  <a:srgbClr val="000000"/>
                </a:solidFill>
                <a:latin typeface="Arial" panose="020B0604020202020204" pitchFamily="34" charset="0"/>
                <a:ea typeface="Calibri" panose="020F0502020204030204" pitchFamily="34" charset="0"/>
                <a:cs typeface="Arial" panose="020B0604020202020204" pitchFamily="34" charset="0"/>
              </a:rPr>
              <a:t>nhỏ </a:t>
            </a:r>
            <a:r>
              <a:rPr lang="en-US" sz="1800" kern="1200" smtClean="0">
                <a:solidFill>
                  <a:srgbClr val="000000"/>
                </a:solidFill>
                <a:latin typeface="Arial" panose="020B0604020202020204" pitchFamily="34" charset="0"/>
                <a:ea typeface="Calibri" panose="020F0502020204030204" pitchFamily="34" charset="0"/>
                <a:cs typeface="Arial" panose="020B0604020202020204" pitchFamily="34" charset="0"/>
              </a:rPr>
              <a:t>nhất</a:t>
            </a:r>
            <a:r>
              <a:rPr lang="en-US" sz="1800" kern="1200">
                <a:solidFill>
                  <a:srgbClr val="000000"/>
                </a:solidFill>
                <a:latin typeface="Arial" panose="020B0604020202020204" pitchFamily="34" charset="0"/>
                <a:ea typeface="Calibri" panose="020F0502020204030204" pitchFamily="34" charset="0"/>
                <a:cs typeface="Arial" panose="020B0604020202020204" pitchFamily="34" charset="0"/>
              </a:rPr>
              <a:t>.</a:t>
            </a:r>
            <a:endParaRPr kumimoji="0" lang="en-US" sz="1800"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138779296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Rectangle 9"/>
              <p:cNvSpPr/>
              <p:nvPr/>
            </p:nvSpPr>
            <p:spPr>
              <a:xfrm>
                <a:off x="1566470" y="123214"/>
                <a:ext cx="5898631" cy="932178"/>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left"/>
                    </m:oMathParaPr>
                    <m:oMath xmlns:m="http://schemas.openxmlformats.org/officeDocument/2006/math">
                      <m:r>
                        <m:rPr>
                          <m:nor/>
                        </m:rPr>
                        <a:rPr lang="en-US" sz="1700" b="1" kern="100" smtClean="0">
                          <a:ea typeface="Calibri" panose="020F0502020204030204" pitchFamily="34" charset="0"/>
                          <a:cs typeface="Times New Roman" panose="02020603050405020304" pitchFamily="18" charset="0"/>
                        </a:rPr>
                        <m:t>B</m:t>
                      </m:r>
                      <m:r>
                        <m:rPr>
                          <m:nor/>
                        </m:rPr>
                        <a:rPr lang="en-US" sz="1700" b="1" kern="100" smtClean="0">
                          <a:ea typeface="Calibri" panose="020F0502020204030204" pitchFamily="34" charset="0"/>
                          <a:cs typeface="Times New Roman" panose="02020603050405020304" pitchFamily="18" charset="0"/>
                        </a:rPr>
                        <m:t>à</m:t>
                      </m:r>
                      <m:r>
                        <m:rPr>
                          <m:nor/>
                        </m:rPr>
                        <a:rPr lang="en-US" sz="1700" b="1" kern="100" smtClean="0">
                          <a:ea typeface="Calibri" panose="020F0502020204030204" pitchFamily="34" charset="0"/>
                          <a:cs typeface="Times New Roman" panose="02020603050405020304" pitchFamily="18" charset="0"/>
                        </a:rPr>
                        <m:t>i</m:t>
                      </m:r>
                      <m:r>
                        <m:rPr>
                          <m:nor/>
                        </m:rPr>
                        <a:rPr lang="en-US" sz="1700" b="1" kern="100" smtClean="0">
                          <a:ea typeface="Calibri" panose="020F0502020204030204" pitchFamily="34" charset="0"/>
                          <a:cs typeface="Times New Roman" panose="02020603050405020304" pitchFamily="18" charset="0"/>
                        </a:rPr>
                        <m:t> 1.</m:t>
                      </m:r>
                      <m:r>
                        <m:rPr>
                          <m:nor/>
                        </m:rPr>
                        <a:rPr lang="en-US" sz="1700" kern="100" smtClean="0">
                          <a:ea typeface="Calibri" panose="020F0502020204030204" pitchFamily="34" charset="0"/>
                          <a:cs typeface="Times New Roman" panose="02020603050405020304" pitchFamily="18" charset="0"/>
                        </a:rPr>
                        <m:t> </m:t>
                      </m:r>
                      <m:r>
                        <m:rPr>
                          <m:nor/>
                        </m:rPr>
                        <a:rPr lang="en-US" sz="1700" kern="100" smtClean="0">
                          <a:ea typeface="Calibri" panose="020F0502020204030204" pitchFamily="34" charset="0"/>
                          <a:cs typeface="Times New Roman" panose="02020603050405020304" pitchFamily="18" charset="0"/>
                        </a:rPr>
                        <m:t>T</m:t>
                      </m:r>
                      <m:r>
                        <m:rPr>
                          <m:nor/>
                        </m:rPr>
                        <a:rPr lang="en-US" sz="1700" kern="100" smtClean="0">
                          <a:ea typeface="Calibri" panose="020F0502020204030204" pitchFamily="34" charset="0"/>
                          <a:cs typeface="Times New Roman" panose="02020603050405020304" pitchFamily="18" charset="0"/>
                        </a:rPr>
                        <m:t>ì</m:t>
                      </m:r>
                      <m:r>
                        <m:rPr>
                          <m:nor/>
                        </m:rPr>
                        <a:rPr lang="en-US" sz="1700" kern="100" smtClean="0">
                          <a:ea typeface="Calibri" panose="020F0502020204030204" pitchFamily="34" charset="0"/>
                          <a:cs typeface="Times New Roman" panose="02020603050405020304" pitchFamily="18" charset="0"/>
                        </a:rPr>
                        <m:t>m</m:t>
                      </m:r>
                      <m:r>
                        <m:rPr>
                          <m:nor/>
                        </m:rPr>
                        <a:rPr lang="en-US" sz="1700" kern="100" smtClean="0">
                          <a:ea typeface="Calibri" panose="020F0502020204030204" pitchFamily="34" charset="0"/>
                          <a:cs typeface="Times New Roman" panose="02020603050405020304" pitchFamily="18" charset="0"/>
                        </a:rPr>
                        <m:t> </m:t>
                      </m:r>
                      <m:r>
                        <m:rPr>
                          <m:nor/>
                        </m:rPr>
                        <a:rPr lang="en-US" sz="1700" kern="100" smtClean="0">
                          <a:ea typeface="Calibri" panose="020F0502020204030204" pitchFamily="34" charset="0"/>
                          <a:cs typeface="Times New Roman" panose="02020603050405020304" pitchFamily="18" charset="0"/>
                        </a:rPr>
                        <m:t>gi</m:t>
                      </m:r>
                      <m:r>
                        <m:rPr>
                          <m:nor/>
                        </m:rPr>
                        <a:rPr lang="en-US" sz="1700" kern="100" smtClean="0">
                          <a:ea typeface="Calibri" panose="020F0502020204030204" pitchFamily="34" charset="0"/>
                          <a:cs typeface="Times New Roman" panose="02020603050405020304" pitchFamily="18" charset="0"/>
                        </a:rPr>
                        <m:t>á </m:t>
                      </m:r>
                      <m:r>
                        <m:rPr>
                          <m:nor/>
                        </m:rPr>
                        <a:rPr lang="en-US" sz="1700" kern="100" smtClean="0">
                          <a:ea typeface="Calibri" panose="020F0502020204030204" pitchFamily="34" charset="0"/>
                          <a:cs typeface="Times New Roman" panose="02020603050405020304" pitchFamily="18" charset="0"/>
                        </a:rPr>
                        <m:t>tr</m:t>
                      </m:r>
                      <m:r>
                        <m:rPr>
                          <m:nor/>
                        </m:rPr>
                        <a:rPr lang="en-US" sz="1700" kern="100" smtClean="0">
                          <a:ea typeface="Calibri" panose="020F0502020204030204" pitchFamily="34" charset="0"/>
                          <a:cs typeface="Times New Roman" panose="02020603050405020304" pitchFamily="18" charset="0"/>
                        </a:rPr>
                        <m:t>ị </m:t>
                      </m:r>
                      <m:r>
                        <m:rPr>
                          <m:nor/>
                        </m:rPr>
                        <a:rPr lang="en-US" sz="1700" kern="100" smtClean="0">
                          <a:ea typeface="Calibri" panose="020F0502020204030204" pitchFamily="34" charset="0"/>
                          <a:cs typeface="Times New Roman" panose="02020603050405020304" pitchFamily="18" charset="0"/>
                        </a:rPr>
                        <m:t>nh</m:t>
                      </m:r>
                      <m:r>
                        <m:rPr>
                          <m:nor/>
                        </m:rPr>
                        <a:rPr lang="en-US" sz="1700" kern="100" smtClean="0">
                          <a:ea typeface="Calibri" panose="020F0502020204030204" pitchFamily="34" charset="0"/>
                          <a:cs typeface="Times New Roman" panose="02020603050405020304" pitchFamily="18" charset="0"/>
                        </a:rPr>
                        <m:t>ỏ </m:t>
                      </m:r>
                      <m:r>
                        <m:rPr>
                          <m:nor/>
                        </m:rPr>
                        <a:rPr lang="en-US" sz="1700" kern="100" smtClean="0">
                          <a:ea typeface="Calibri" panose="020F0502020204030204" pitchFamily="34" charset="0"/>
                          <a:cs typeface="Times New Roman" panose="02020603050405020304" pitchFamily="18" charset="0"/>
                        </a:rPr>
                        <m:t>nh</m:t>
                      </m:r>
                      <m:r>
                        <m:rPr>
                          <m:nor/>
                        </m:rPr>
                        <a:rPr lang="en-US" sz="1700" kern="100" smtClean="0">
                          <a:ea typeface="Calibri" panose="020F0502020204030204" pitchFamily="34" charset="0"/>
                          <a:cs typeface="Times New Roman" panose="02020603050405020304" pitchFamily="18" charset="0"/>
                        </a:rPr>
                        <m:t>ấ</m:t>
                      </m:r>
                      <m:r>
                        <m:rPr>
                          <m:nor/>
                        </m:rPr>
                        <a:rPr lang="en-US" sz="1700" kern="100" smtClean="0">
                          <a:ea typeface="Calibri" panose="020F0502020204030204" pitchFamily="34" charset="0"/>
                          <a:cs typeface="Times New Roman" panose="02020603050405020304" pitchFamily="18" charset="0"/>
                        </a:rPr>
                        <m:t>t</m:t>
                      </m:r>
                      <m:r>
                        <m:rPr>
                          <m:nor/>
                        </m:rPr>
                        <a:rPr lang="en-US" sz="1700" kern="100" smtClean="0">
                          <a:ea typeface="Calibri" panose="020F0502020204030204" pitchFamily="34" charset="0"/>
                          <a:cs typeface="Times New Roman" panose="02020603050405020304" pitchFamily="18" charset="0"/>
                        </a:rPr>
                        <m:t> </m:t>
                      </m:r>
                      <m:r>
                        <m:rPr>
                          <m:nor/>
                        </m:rPr>
                        <a:rPr lang="en-US" sz="1700" kern="100" smtClean="0">
                          <a:ea typeface="Calibri" panose="020F0502020204030204" pitchFamily="34" charset="0"/>
                          <a:cs typeface="Times New Roman" panose="02020603050405020304" pitchFamily="18" charset="0"/>
                        </a:rPr>
                        <m:t>c</m:t>
                      </m:r>
                      <m:r>
                        <m:rPr>
                          <m:nor/>
                        </m:rPr>
                        <a:rPr lang="en-US" sz="1700" kern="100" smtClean="0">
                          <a:ea typeface="Calibri" panose="020F0502020204030204" pitchFamily="34" charset="0"/>
                          <a:cs typeface="Times New Roman" panose="02020603050405020304" pitchFamily="18" charset="0"/>
                        </a:rPr>
                        <m:t>ủ</m:t>
                      </m:r>
                      <m:r>
                        <m:rPr>
                          <m:nor/>
                        </m:rPr>
                        <a:rPr lang="en-US" sz="1700" kern="100" smtClean="0">
                          <a:ea typeface="Calibri" panose="020F0502020204030204" pitchFamily="34" charset="0"/>
                          <a:cs typeface="Times New Roman" panose="02020603050405020304" pitchFamily="18" charset="0"/>
                        </a:rPr>
                        <m:t>a</m:t>
                      </m:r>
                      <m:r>
                        <m:rPr>
                          <m:nor/>
                        </m:rPr>
                        <a:rPr lang="en-US" sz="1700" kern="100" smtClean="0">
                          <a:ea typeface="Calibri" panose="020F0502020204030204" pitchFamily="34" charset="0"/>
                          <a:cs typeface="Times New Roman" panose="02020603050405020304" pitchFamily="18" charset="0"/>
                        </a:rPr>
                        <m:t> </m:t>
                      </m:r>
                      <m:r>
                        <m:rPr>
                          <m:nor/>
                        </m:rPr>
                        <a:rPr lang="en-US" sz="1700" kern="100" smtClean="0">
                          <a:ea typeface="Calibri" panose="020F0502020204030204" pitchFamily="34" charset="0"/>
                          <a:cs typeface="Times New Roman" panose="02020603050405020304" pitchFamily="18" charset="0"/>
                        </a:rPr>
                        <m:t>bi</m:t>
                      </m:r>
                      <m:r>
                        <m:rPr>
                          <m:nor/>
                        </m:rPr>
                        <a:rPr lang="en-US" sz="1700" kern="100" smtClean="0">
                          <a:ea typeface="Calibri" panose="020F0502020204030204" pitchFamily="34" charset="0"/>
                          <a:cs typeface="Times New Roman" panose="02020603050405020304" pitchFamily="18" charset="0"/>
                        </a:rPr>
                        <m:t>ể</m:t>
                      </m:r>
                      <m:r>
                        <m:rPr>
                          <m:nor/>
                        </m:rPr>
                        <a:rPr lang="en-US" sz="1700" kern="100" smtClean="0">
                          <a:ea typeface="Calibri" panose="020F0502020204030204" pitchFamily="34" charset="0"/>
                          <a:cs typeface="Times New Roman" panose="02020603050405020304" pitchFamily="18" charset="0"/>
                        </a:rPr>
                        <m:t>u</m:t>
                      </m:r>
                      <m:r>
                        <m:rPr>
                          <m:nor/>
                        </m:rPr>
                        <a:rPr lang="en-US" sz="1700" kern="100" smtClean="0">
                          <a:ea typeface="Calibri" panose="020F0502020204030204" pitchFamily="34" charset="0"/>
                          <a:cs typeface="Times New Roman" panose="02020603050405020304" pitchFamily="18" charset="0"/>
                        </a:rPr>
                        <m:t> </m:t>
                      </m:r>
                      <m:r>
                        <m:rPr>
                          <m:nor/>
                        </m:rPr>
                        <a:rPr lang="en-US" sz="1700" kern="100" smtClean="0">
                          <a:ea typeface="Calibri" panose="020F0502020204030204" pitchFamily="34" charset="0"/>
                          <a:cs typeface="Times New Roman" panose="02020603050405020304" pitchFamily="18" charset="0"/>
                        </a:rPr>
                        <m:t>th</m:t>
                      </m:r>
                      <m:r>
                        <m:rPr>
                          <m:nor/>
                        </m:rPr>
                        <a:rPr lang="en-US" sz="1700" kern="100" smtClean="0">
                          <a:ea typeface="Calibri" panose="020F0502020204030204" pitchFamily="34" charset="0"/>
                          <a:cs typeface="Times New Roman" panose="02020603050405020304" pitchFamily="18" charset="0"/>
                        </a:rPr>
                        <m:t>ứ</m:t>
                      </m:r>
                      <m:r>
                        <m:rPr>
                          <m:nor/>
                        </m:rPr>
                        <a:rPr lang="en-US" sz="1700" kern="100" smtClean="0">
                          <a:ea typeface="Calibri" panose="020F0502020204030204" pitchFamily="34" charset="0"/>
                          <a:cs typeface="Times New Roman" panose="02020603050405020304" pitchFamily="18" charset="0"/>
                        </a:rPr>
                        <m:t>c</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700" i="1" kern="100">
                          <a:effectLst/>
                          <a:latin typeface="+mn-lt"/>
                          <a:ea typeface="Calibri" panose="020F0502020204030204" pitchFamily="34" charset="0"/>
                          <a:cs typeface="Times New Roman" panose="02020603050405020304" pitchFamily="18" charset="0"/>
                        </a:rPr>
                        <m:t>𝑃</m:t>
                      </m:r>
                      <m:r>
                        <a:rPr lang="en-US" sz="1700" i="1" kern="100">
                          <a:effectLst/>
                          <a:latin typeface="+mn-lt"/>
                          <a:ea typeface="Calibri" panose="020F0502020204030204" pitchFamily="34" charset="0"/>
                          <a:cs typeface="Times New Roman" panose="02020603050405020304" pitchFamily="18" charset="0"/>
                        </a:rPr>
                        <m:t>=</m:t>
                      </m:r>
                      <m:sSup>
                        <m:sSupPr>
                          <m:ctrlPr>
                            <a:rPr lang="en-US" sz="1700" i="1" kern="100">
                              <a:effectLst/>
                              <a:latin typeface="+mn-lt"/>
                              <a:ea typeface="Calibri" panose="020F0502020204030204" pitchFamily="34" charset="0"/>
                              <a:cs typeface="Times New Roman" panose="02020603050405020304" pitchFamily="18" charset="0"/>
                            </a:rPr>
                          </m:ctrlPr>
                        </m:sSupPr>
                        <m:e>
                          <m:r>
                            <a:rPr lang="en-US" sz="1700" i="1" kern="100">
                              <a:effectLst/>
                              <a:latin typeface="+mn-lt"/>
                              <a:ea typeface="Calibri" panose="020F0502020204030204" pitchFamily="34" charset="0"/>
                              <a:cs typeface="Times New Roman" panose="02020603050405020304" pitchFamily="18" charset="0"/>
                            </a:rPr>
                            <m:t>𝑥</m:t>
                          </m:r>
                        </m:e>
                        <m:sup>
                          <m:r>
                            <a:rPr lang="en-US" sz="1700" i="1" kern="100">
                              <a:effectLst/>
                              <a:latin typeface="+mn-lt"/>
                              <a:ea typeface="Calibri" panose="020F0502020204030204" pitchFamily="34" charset="0"/>
                              <a:cs typeface="Times New Roman" panose="02020603050405020304" pitchFamily="18" charset="0"/>
                            </a:rPr>
                            <m:t>2</m:t>
                          </m:r>
                        </m:sup>
                      </m:sSup>
                      <m:r>
                        <a:rPr lang="en-US" sz="1700" i="1" kern="100">
                          <a:effectLst/>
                          <a:latin typeface="+mn-lt"/>
                          <a:ea typeface="Calibri" panose="020F0502020204030204" pitchFamily="34" charset="0"/>
                          <a:cs typeface="Times New Roman" panose="02020603050405020304" pitchFamily="18" charset="0"/>
                        </a:rPr>
                        <m:t>+</m:t>
                      </m:r>
                      <m:f>
                        <m:fPr>
                          <m:ctrlPr>
                            <a:rPr lang="en-US" sz="1700" i="1" kern="100">
                              <a:effectLst/>
                              <a:latin typeface="+mn-lt"/>
                              <a:ea typeface="Calibri" panose="020F0502020204030204" pitchFamily="34" charset="0"/>
                              <a:cs typeface="Times New Roman" panose="02020603050405020304" pitchFamily="18" charset="0"/>
                            </a:rPr>
                          </m:ctrlPr>
                        </m:fPr>
                        <m:num>
                          <m:r>
                            <a:rPr lang="en-US" sz="1700" i="1" kern="100">
                              <a:effectLst/>
                              <a:latin typeface="+mn-lt"/>
                              <a:ea typeface="Calibri" panose="020F0502020204030204" pitchFamily="34" charset="0"/>
                              <a:cs typeface="Times New Roman" panose="02020603050405020304" pitchFamily="18" charset="0"/>
                            </a:rPr>
                            <m:t>1</m:t>
                          </m:r>
                        </m:num>
                        <m:den>
                          <m:sSup>
                            <m:sSupPr>
                              <m:ctrlPr>
                                <a:rPr lang="en-US" sz="1700" i="1" kern="100">
                                  <a:effectLst/>
                                  <a:latin typeface="+mn-lt"/>
                                  <a:ea typeface="Calibri" panose="020F0502020204030204" pitchFamily="34" charset="0"/>
                                  <a:cs typeface="Times New Roman" panose="02020603050405020304" pitchFamily="18" charset="0"/>
                                </a:rPr>
                              </m:ctrlPr>
                            </m:sSupPr>
                            <m:e>
                              <m:r>
                                <a:rPr lang="en-US" sz="1700" i="1" kern="100">
                                  <a:effectLst/>
                                  <a:latin typeface="+mn-lt"/>
                                  <a:ea typeface="Calibri" panose="020F0502020204030204" pitchFamily="34" charset="0"/>
                                  <a:cs typeface="Times New Roman" panose="02020603050405020304" pitchFamily="18" charset="0"/>
                                </a:rPr>
                                <m:t>𝑥</m:t>
                              </m:r>
                            </m:e>
                            <m:sup>
                              <m:r>
                                <a:rPr lang="en-US" sz="1700" i="1" kern="100">
                                  <a:effectLst/>
                                  <a:latin typeface="+mn-lt"/>
                                  <a:ea typeface="Calibri" panose="020F0502020204030204" pitchFamily="34" charset="0"/>
                                  <a:cs typeface="Times New Roman" panose="02020603050405020304" pitchFamily="18" charset="0"/>
                                </a:rPr>
                                <m:t>2</m:t>
                              </m:r>
                            </m:sup>
                          </m:sSup>
                        </m:den>
                      </m:f>
                      <m:r>
                        <a:rPr lang="en-US" sz="1700" i="1" kern="100">
                          <a:effectLst/>
                          <a:latin typeface="+mn-lt"/>
                          <a:ea typeface="Calibri" panose="020F0502020204030204" pitchFamily="34" charset="0"/>
                          <a:cs typeface="Times New Roman" panose="02020603050405020304" pitchFamily="18" charset="0"/>
                        </a:rPr>
                        <m:t>, </m:t>
                      </m:r>
                      <m:r>
                        <a:rPr lang="en-US" sz="1700" i="1" kern="100">
                          <a:effectLst/>
                          <a:latin typeface="+mn-lt"/>
                          <a:ea typeface="Calibri" panose="020F0502020204030204" pitchFamily="34" charset="0"/>
                          <a:cs typeface="Times New Roman" panose="02020603050405020304" pitchFamily="18" charset="0"/>
                        </a:rPr>
                        <m:t>𝑥</m:t>
                      </m:r>
                      <m:r>
                        <a:rPr lang="en-US" sz="1700" i="1" kern="100">
                          <a:effectLst/>
                          <a:latin typeface="+mn-lt"/>
                          <a:ea typeface="Calibri" panose="020F0502020204030204" pitchFamily="34" charset="0"/>
                          <a:cs typeface="Times New Roman" panose="02020603050405020304" pitchFamily="18" charset="0"/>
                        </a:rPr>
                        <m:t>&gt;0</m:t>
                      </m:r>
                    </m:oMath>
                  </m:oMathPara>
                </a14:m>
                <a:endParaRPr lang="en-US" sz="1700" kern="100">
                  <a:effectLst/>
                  <a:latin typeface="+mn-lt"/>
                  <a:ea typeface="Calibri" panose="020F050202020403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566470" y="123214"/>
                <a:ext cx="5898631" cy="932178"/>
              </a:xfrm>
              <a:prstGeom prst="rect">
                <a:avLst/>
              </a:prstGeom>
              <a:blipFill>
                <a:blip r:embed="rId3"/>
                <a:stretch>
                  <a:fillRect/>
                </a:stretch>
              </a:blipFill>
            </p:spPr>
            <p:txBody>
              <a:bodyPr/>
              <a:lstStyle/>
              <a:p>
                <a:r>
                  <a:rPr lang="en-US">
                    <a:noFill/>
                  </a:rPr>
                  <a:t> </a:t>
                </a:r>
              </a:p>
            </p:txBody>
          </p:sp>
        </mc:Fallback>
      </mc:AlternateContent>
      <p:sp>
        <p:nvSpPr>
          <p:cNvPr id="8" name="TextBox 7"/>
          <p:cNvSpPr txBox="1"/>
          <p:nvPr/>
        </p:nvSpPr>
        <p:spPr>
          <a:xfrm>
            <a:off x="4167721" y="1137838"/>
            <a:ext cx="69612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7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1566468" y="1784088"/>
                <a:ext cx="5898631" cy="2744085"/>
              </a:xfrm>
              <a:prstGeom prst="rect">
                <a:avLst/>
              </a:prstGeom>
            </p:spPr>
            <p:txBody>
              <a:bodyPr wrap="square">
                <a:spAutoFit/>
              </a:bodyPr>
              <a:lstStyle/>
              <a:p>
                <a:pPr>
                  <a:lnSpc>
                    <a:spcPct val="150000"/>
                  </a:lnSpc>
                </a:pPr>
                <a:r>
                  <a:rPr lang="en-US" sz="1700" kern="100" smtClean="0">
                    <a:latin typeface="+mn-lt"/>
                    <a:ea typeface="Calibri" panose="020F0502020204030204" pitchFamily="34" charset="0"/>
                    <a:cs typeface="Times New Roman" panose="02020603050405020304" pitchFamily="18" charset="0"/>
                  </a:rPr>
                  <a:t>Theo bất đẳng thức Cô – si, ta có:</a:t>
                </a:r>
                <a:endParaRPr lang="en-US" sz="1700" kern="100">
                  <a:effectLst/>
                  <a:latin typeface="+mn-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sz="1700" i="1" kern="100">
                              <a:effectLst/>
                              <a:latin typeface="+mn-lt"/>
                              <a:ea typeface="Calibri" panose="020F0502020204030204" pitchFamily="34" charset="0"/>
                              <a:cs typeface="Times New Roman" panose="02020603050405020304" pitchFamily="18" charset="0"/>
                            </a:rPr>
                          </m:ctrlPr>
                        </m:sSupPr>
                        <m:e>
                          <m:r>
                            <a:rPr lang="en-US" sz="1700" i="1" kern="100">
                              <a:effectLst/>
                              <a:latin typeface="+mn-lt"/>
                              <a:ea typeface="Calibri" panose="020F0502020204030204" pitchFamily="34" charset="0"/>
                              <a:cs typeface="Times New Roman" panose="02020603050405020304" pitchFamily="18" charset="0"/>
                            </a:rPr>
                            <m:t>𝑥</m:t>
                          </m:r>
                        </m:e>
                        <m:sup>
                          <m:r>
                            <a:rPr lang="en-US" sz="1700" i="1" kern="100">
                              <a:effectLst/>
                              <a:latin typeface="+mn-lt"/>
                              <a:ea typeface="Calibri" panose="020F0502020204030204" pitchFamily="34" charset="0"/>
                              <a:cs typeface="Times New Roman" panose="02020603050405020304" pitchFamily="18" charset="0"/>
                            </a:rPr>
                            <m:t>2</m:t>
                          </m:r>
                        </m:sup>
                      </m:sSup>
                      <m:r>
                        <a:rPr lang="en-US" sz="1700" i="1" kern="100">
                          <a:effectLst/>
                          <a:latin typeface="+mn-lt"/>
                          <a:ea typeface="Calibri" panose="020F0502020204030204" pitchFamily="34" charset="0"/>
                          <a:cs typeface="Times New Roman" panose="02020603050405020304" pitchFamily="18" charset="0"/>
                        </a:rPr>
                        <m:t>+</m:t>
                      </m:r>
                      <m:f>
                        <m:fPr>
                          <m:ctrlPr>
                            <a:rPr lang="en-US" sz="1700" i="1" kern="100">
                              <a:effectLst/>
                              <a:latin typeface="+mn-lt"/>
                              <a:ea typeface="Calibri" panose="020F0502020204030204" pitchFamily="34" charset="0"/>
                              <a:cs typeface="Times New Roman" panose="02020603050405020304" pitchFamily="18" charset="0"/>
                            </a:rPr>
                          </m:ctrlPr>
                        </m:fPr>
                        <m:num>
                          <m:r>
                            <a:rPr lang="en-US" sz="1700" i="1" kern="100">
                              <a:effectLst/>
                              <a:latin typeface="+mn-lt"/>
                              <a:ea typeface="Calibri" panose="020F0502020204030204" pitchFamily="34" charset="0"/>
                              <a:cs typeface="Times New Roman" panose="02020603050405020304" pitchFamily="18" charset="0"/>
                            </a:rPr>
                            <m:t>1</m:t>
                          </m:r>
                        </m:num>
                        <m:den>
                          <m:sSup>
                            <m:sSupPr>
                              <m:ctrlPr>
                                <a:rPr lang="en-US" sz="1700" i="1" kern="100">
                                  <a:effectLst/>
                                  <a:latin typeface="+mn-lt"/>
                                  <a:ea typeface="Calibri" panose="020F0502020204030204" pitchFamily="34" charset="0"/>
                                  <a:cs typeface="Times New Roman" panose="02020603050405020304" pitchFamily="18" charset="0"/>
                                </a:rPr>
                              </m:ctrlPr>
                            </m:sSupPr>
                            <m:e>
                              <m:r>
                                <a:rPr lang="en-US" sz="1700" i="1" kern="100">
                                  <a:effectLst/>
                                  <a:latin typeface="+mn-lt"/>
                                  <a:ea typeface="Calibri" panose="020F0502020204030204" pitchFamily="34" charset="0"/>
                                  <a:cs typeface="Times New Roman" panose="02020603050405020304" pitchFamily="18" charset="0"/>
                                </a:rPr>
                                <m:t>𝑥</m:t>
                              </m:r>
                            </m:e>
                            <m:sup>
                              <m:r>
                                <a:rPr lang="en-US" sz="1700" i="1" kern="100">
                                  <a:effectLst/>
                                  <a:latin typeface="+mn-lt"/>
                                  <a:ea typeface="Calibri" panose="020F0502020204030204" pitchFamily="34" charset="0"/>
                                  <a:cs typeface="Times New Roman" panose="02020603050405020304" pitchFamily="18" charset="0"/>
                                </a:rPr>
                                <m:t>2</m:t>
                              </m:r>
                            </m:sup>
                          </m:sSup>
                        </m:den>
                      </m:f>
                      <m:r>
                        <a:rPr lang="en-US" sz="1700" i="1" kern="100">
                          <a:effectLst/>
                          <a:latin typeface="+mn-lt"/>
                          <a:ea typeface="Calibri" panose="020F0502020204030204" pitchFamily="34" charset="0"/>
                          <a:cs typeface="Times New Roman" panose="02020603050405020304" pitchFamily="18" charset="0"/>
                        </a:rPr>
                        <m:t>≥2</m:t>
                      </m:r>
                      <m:r>
                        <a:rPr lang="en-US" sz="1700" i="1" kern="100">
                          <a:effectLst/>
                          <a:latin typeface="+mn-lt"/>
                          <a:ea typeface="Calibri" panose="020F0502020204030204" pitchFamily="34" charset="0"/>
                          <a:cs typeface="Times New Roman" panose="02020603050405020304" pitchFamily="18" charset="0"/>
                        </a:rPr>
                        <m:t>𝑥</m:t>
                      </m:r>
                      <m:r>
                        <a:rPr lang="en-US" sz="1700" i="1" kern="100">
                          <a:effectLst/>
                          <a:latin typeface="+mn-lt"/>
                          <a:ea typeface="Calibri" panose="020F0502020204030204" pitchFamily="34" charset="0"/>
                          <a:cs typeface="Times New Roman" panose="02020603050405020304" pitchFamily="18" charset="0"/>
                        </a:rPr>
                        <m:t>.</m:t>
                      </m:r>
                      <m:f>
                        <m:fPr>
                          <m:ctrlPr>
                            <a:rPr lang="en-US" sz="1700" i="1" kern="100">
                              <a:effectLst/>
                              <a:latin typeface="+mn-lt"/>
                              <a:ea typeface="Calibri" panose="020F0502020204030204" pitchFamily="34" charset="0"/>
                              <a:cs typeface="Times New Roman" panose="02020603050405020304" pitchFamily="18" charset="0"/>
                            </a:rPr>
                          </m:ctrlPr>
                        </m:fPr>
                        <m:num>
                          <m:r>
                            <a:rPr lang="en-US" sz="1700" i="1" kern="100">
                              <a:effectLst/>
                              <a:latin typeface="+mn-lt"/>
                              <a:ea typeface="Calibri" panose="020F0502020204030204" pitchFamily="34" charset="0"/>
                              <a:cs typeface="Times New Roman" panose="02020603050405020304" pitchFamily="18" charset="0"/>
                            </a:rPr>
                            <m:t>1</m:t>
                          </m:r>
                        </m:num>
                        <m:den>
                          <m:r>
                            <a:rPr lang="en-US" sz="1700" i="1" kern="100">
                              <a:effectLst/>
                              <a:latin typeface="+mn-lt"/>
                              <a:ea typeface="Calibri" panose="020F0502020204030204" pitchFamily="34" charset="0"/>
                              <a:cs typeface="Times New Roman" panose="02020603050405020304" pitchFamily="18" charset="0"/>
                            </a:rPr>
                            <m:t>𝑥</m:t>
                          </m:r>
                        </m:den>
                      </m:f>
                      <m:r>
                        <a:rPr lang="en-US" sz="1700" i="1" kern="100">
                          <a:effectLst/>
                          <a:latin typeface="+mn-lt"/>
                          <a:ea typeface="Calibri" panose="020F0502020204030204" pitchFamily="34" charset="0"/>
                          <a:cs typeface="Times New Roman" panose="02020603050405020304" pitchFamily="18" charset="0"/>
                        </a:rPr>
                        <m:t>=2</m:t>
                      </m:r>
                    </m:oMath>
                  </m:oMathPara>
                </a14:m>
                <a:endParaRPr lang="en-US" sz="1700" kern="100">
                  <a:effectLst/>
                  <a:latin typeface="+mn-lt"/>
                  <a:ea typeface="Calibri" panose="020F0502020204030204" pitchFamily="34" charset="0"/>
                  <a:cs typeface="Times New Roman" panose="02020603050405020304" pitchFamily="18" charset="0"/>
                </a:endParaRPr>
              </a:p>
              <a:p>
                <a:pPr>
                  <a:lnSpc>
                    <a:spcPct val="150000"/>
                  </a:lnSpc>
                </a:pPr>
                <a:r>
                  <a:rPr lang="en-US" sz="1700" kern="100">
                    <a:effectLst/>
                    <a:latin typeface="+mn-lt"/>
                    <a:ea typeface="Calibri" panose="020F0502020204030204" pitchFamily="34" charset="0"/>
                    <a:cs typeface="Times New Roman" panose="02020603050405020304" pitchFamily="18" charset="0"/>
                  </a:rPr>
                  <a:t>Suy ra, giá trị nhỏ nhất của biểu thức </a:t>
                </a:r>
                <a14:m>
                  <m:oMath xmlns:m="http://schemas.openxmlformats.org/officeDocument/2006/math">
                    <m:r>
                      <a:rPr lang="en-US" sz="1700" i="1" kern="100">
                        <a:effectLst/>
                        <a:latin typeface="+mn-lt"/>
                        <a:ea typeface="Calibri" panose="020F0502020204030204" pitchFamily="34" charset="0"/>
                        <a:cs typeface="Times New Roman" panose="02020603050405020304" pitchFamily="18" charset="0"/>
                      </a:rPr>
                      <m:t>𝑃</m:t>
                    </m:r>
                  </m:oMath>
                </a14:m>
                <a:r>
                  <a:rPr lang="en-US" sz="1700" kern="100">
                    <a:effectLst/>
                    <a:latin typeface="+mn-lt"/>
                    <a:ea typeface="Calibri" panose="020F0502020204030204" pitchFamily="34" charset="0"/>
                    <a:cs typeface="Times New Roman" panose="02020603050405020304" pitchFamily="18" charset="0"/>
                  </a:rPr>
                  <a:t> là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2</m:t>
                    </m:r>
                  </m:oMath>
                </a14:m>
                <a:endParaRPr lang="en-US" sz="1700" kern="100">
                  <a:effectLst/>
                  <a:latin typeface="+mn-l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700" kern="100">
                          <a:ea typeface="Calibri" panose="020F0502020204030204" pitchFamily="34" charset="0"/>
                          <a:cs typeface="Times New Roman" panose="02020603050405020304" pitchFamily="18" charset="0"/>
                        </a:rPr>
                        <m:t>D</m:t>
                      </m:r>
                      <m:r>
                        <m:rPr>
                          <m:nor/>
                        </m:rPr>
                        <a:rPr lang="en-US" sz="1700" kern="100">
                          <a:ea typeface="Calibri" panose="020F0502020204030204" pitchFamily="34" charset="0"/>
                          <a:cs typeface="Times New Roman" panose="02020603050405020304" pitchFamily="18" charset="0"/>
                        </a:rPr>
                        <m:t>ấ</m:t>
                      </m:r>
                      <m:r>
                        <m:rPr>
                          <m:nor/>
                        </m:rPr>
                        <a:rPr lang="en-US" sz="1700" kern="100">
                          <a:ea typeface="Calibri" panose="020F0502020204030204" pitchFamily="34" charset="0"/>
                          <a:cs typeface="Times New Roman" panose="02020603050405020304" pitchFamily="18" charset="0"/>
                        </a:rPr>
                        <m:t>u</m:t>
                      </m:r>
                      <m:r>
                        <m:rPr>
                          <m:nor/>
                        </m:rPr>
                        <a:rPr lang="en-US" sz="1700" kern="100">
                          <a:ea typeface="Calibri" panose="020F0502020204030204" pitchFamily="34" charset="0"/>
                          <a:cs typeface="Times New Roman" panose="02020603050405020304" pitchFamily="18" charset="0"/>
                        </a:rPr>
                        <m:t> “</m:t>
                      </m:r>
                      <m:r>
                        <a:rPr lang="en-US" sz="1700" i="1" kern="100">
                          <a:latin typeface="Cambria Math" panose="02040503050406030204" pitchFamily="18" charset="0"/>
                          <a:ea typeface="Calibri" panose="020F0502020204030204" pitchFamily="34" charset="0"/>
                          <a:cs typeface="Times New Roman" panose="02020603050405020304" pitchFamily="18" charset="0"/>
                        </a:rPr>
                        <m:t>=</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x</m:t>
                      </m:r>
                      <m:r>
                        <m:rPr>
                          <m:nor/>
                        </m:rPr>
                        <a:rPr lang="en-US" sz="1700" kern="100">
                          <a:ea typeface="Calibri" panose="020F0502020204030204" pitchFamily="34" charset="0"/>
                          <a:cs typeface="Times New Roman" panose="02020603050405020304" pitchFamily="18" charset="0"/>
                        </a:rPr>
                        <m:t>ả</m:t>
                      </m:r>
                      <m:r>
                        <m:rPr>
                          <m:nor/>
                        </m:rPr>
                        <a:rPr lang="en-US" sz="1700" kern="100">
                          <a:ea typeface="Calibri" panose="020F0502020204030204" pitchFamily="34" charset="0"/>
                          <a:cs typeface="Times New Roman" panose="02020603050405020304" pitchFamily="18" charset="0"/>
                        </a:rPr>
                        <m:t>y</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ra</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khi</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v</m:t>
                      </m:r>
                      <m:r>
                        <m:rPr>
                          <m:nor/>
                        </m:rPr>
                        <a:rPr lang="en-US" sz="1700" kern="100">
                          <a:ea typeface="Calibri" panose="020F0502020204030204" pitchFamily="34" charset="0"/>
                          <a:cs typeface="Times New Roman" panose="02020603050405020304" pitchFamily="18" charset="0"/>
                        </a:rPr>
                        <m:t>à </m:t>
                      </m:r>
                      <m:r>
                        <m:rPr>
                          <m:nor/>
                        </m:rPr>
                        <a:rPr lang="en-US" sz="1700" kern="100">
                          <a:ea typeface="Calibri" panose="020F0502020204030204" pitchFamily="34" charset="0"/>
                          <a:cs typeface="Times New Roman" panose="02020603050405020304" pitchFamily="18" charset="0"/>
                        </a:rPr>
                        <m:t>ch</m:t>
                      </m:r>
                      <m:r>
                        <m:rPr>
                          <m:nor/>
                        </m:rPr>
                        <a:rPr lang="en-US" sz="1700" kern="100">
                          <a:ea typeface="Calibri" panose="020F0502020204030204" pitchFamily="34" charset="0"/>
                          <a:cs typeface="Times New Roman" panose="02020603050405020304" pitchFamily="18" charset="0"/>
                        </a:rPr>
                        <m:t>ỉ </m:t>
                      </m:r>
                      <m:r>
                        <m:rPr>
                          <m:nor/>
                        </m:rPr>
                        <a:rPr lang="en-US" sz="1700" kern="100">
                          <a:ea typeface="Calibri" panose="020F0502020204030204" pitchFamily="34" charset="0"/>
                          <a:cs typeface="Times New Roman" panose="02020603050405020304" pitchFamily="18" charset="0"/>
                        </a:rPr>
                        <m:t>khi</m:t>
                      </m:r>
                      <m:r>
                        <m:rPr>
                          <m:nor/>
                        </m:rPr>
                        <a:rPr lang="en-US" sz="1700" kern="100">
                          <a:ea typeface="Calibri" panose="020F0502020204030204" pitchFamily="34" charset="0"/>
                          <a:cs typeface="Times New Roman" panose="02020603050405020304" pitchFamily="18" charset="0"/>
                        </a:rPr>
                        <m:t> </m:t>
                      </m:r>
                      <m:r>
                        <a:rPr lang="en-US" sz="1700" i="1" kern="100">
                          <a:latin typeface="Cambria Math" panose="02040503050406030204" pitchFamily="18" charset="0"/>
                          <a:ea typeface="Calibri" panose="020F0502020204030204" pitchFamily="34" charset="0"/>
                          <a:cs typeface="Times New Roman" panose="02020603050405020304" pitchFamily="18" charset="0"/>
                        </a:rPr>
                        <m:t>𝑥</m:t>
                      </m:r>
                      <m:r>
                        <a:rPr lang="en-US" sz="17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7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700" i="1" kern="100">
                              <a:latin typeface="Cambria Math" panose="02040503050406030204" pitchFamily="18" charset="0"/>
                              <a:ea typeface="Calibri" panose="020F0502020204030204" pitchFamily="34" charset="0"/>
                              <a:cs typeface="Times New Roman" panose="02020603050405020304" pitchFamily="18" charset="0"/>
                            </a:rPr>
                            <m:t>𝑥</m:t>
                          </m:r>
                        </m:den>
                      </m:f>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suy</m:t>
                      </m:r>
                      <m:r>
                        <m:rPr>
                          <m:nor/>
                        </m:rPr>
                        <a:rPr lang="en-US" sz="1700" kern="100">
                          <a:ea typeface="Calibri" panose="020F0502020204030204" pitchFamily="34" charset="0"/>
                          <a:cs typeface="Times New Roman" panose="02020603050405020304" pitchFamily="18" charset="0"/>
                        </a:rPr>
                        <m:t> </m:t>
                      </m:r>
                      <m:r>
                        <m:rPr>
                          <m:nor/>
                        </m:rPr>
                        <a:rPr lang="en-US" sz="1700" kern="100">
                          <a:ea typeface="Calibri" panose="020F0502020204030204" pitchFamily="34" charset="0"/>
                          <a:cs typeface="Times New Roman" panose="02020603050405020304" pitchFamily="18" charset="0"/>
                        </a:rPr>
                        <m:t>ra</m:t>
                      </m:r>
                      <m:r>
                        <a:rPr lang="en-US" sz="17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700" i="1" kern="100">
                          <a:effectLst/>
                          <a:latin typeface="+mn-lt"/>
                          <a:ea typeface="Calibri" panose="020F0502020204030204" pitchFamily="34" charset="0"/>
                          <a:cs typeface="Times New Roman" panose="02020603050405020304" pitchFamily="18" charset="0"/>
                        </a:rPr>
                        <m:t>𝑥</m:t>
                      </m:r>
                      <m:r>
                        <a:rPr lang="en-US" sz="1700" i="1" kern="100">
                          <a:effectLst/>
                          <a:latin typeface="+mn-lt"/>
                          <a:ea typeface="Calibri" panose="020F0502020204030204" pitchFamily="34" charset="0"/>
                          <a:cs typeface="Times New Roman" panose="02020603050405020304" pitchFamily="18" charset="0"/>
                        </a:rPr>
                        <m:t>=1</m:t>
                      </m:r>
                    </m:oMath>
                  </m:oMathPara>
                </a14:m>
                <a:endParaRPr lang="en-US" sz="1700" kern="100">
                  <a:effectLst/>
                  <a:latin typeface="+mn-lt"/>
                  <a:ea typeface="Calibri" panose="020F0502020204030204" pitchFamily="34" charset="0"/>
                  <a:cs typeface="Times New Roman" panose="02020603050405020304" pitchFamily="18" charset="0"/>
                </a:endParaRPr>
              </a:p>
              <a:p>
                <a:pPr>
                  <a:lnSpc>
                    <a:spcPct val="150000"/>
                  </a:lnSpc>
                </a:pPr>
                <a:r>
                  <a:rPr lang="en-US" sz="1700" kern="100">
                    <a:effectLst/>
                    <a:latin typeface="+mn-lt"/>
                    <a:ea typeface="Calibri" panose="020F0502020204030204" pitchFamily="34" charset="0"/>
                    <a:cs typeface="Times New Roman" panose="02020603050405020304" pitchFamily="18" charset="0"/>
                  </a:rPr>
                  <a:t>Vậy biểu thức </a:t>
                </a:r>
                <a14:m>
                  <m:oMath xmlns:m="http://schemas.openxmlformats.org/officeDocument/2006/math">
                    <m:r>
                      <a:rPr lang="en-US" sz="1700" i="1" kern="100">
                        <a:effectLst/>
                        <a:latin typeface="+mn-lt"/>
                        <a:ea typeface="Calibri" panose="020F0502020204030204" pitchFamily="34" charset="0"/>
                        <a:cs typeface="Times New Roman" panose="02020603050405020304" pitchFamily="18" charset="0"/>
                      </a:rPr>
                      <m:t>𝑃</m:t>
                    </m:r>
                  </m:oMath>
                </a14:m>
                <a:r>
                  <a:rPr lang="en-US" sz="1700" kern="100">
                    <a:effectLst/>
                    <a:latin typeface="+mn-lt"/>
                    <a:ea typeface="Calibri" panose="020F0502020204030204" pitchFamily="34" charset="0"/>
                    <a:cs typeface="Times New Roman" panose="02020603050405020304" pitchFamily="18" charset="0"/>
                  </a:rPr>
                  <a:t> đạt giá trị nhỏ nhất là </a:t>
                </a:r>
                <a14:m>
                  <m:oMath xmlns:m="http://schemas.openxmlformats.org/officeDocument/2006/math">
                    <m:r>
                      <a:rPr lang="en-US" sz="1700" i="1" kern="100">
                        <a:latin typeface="Cambria Math" panose="02040503050406030204" pitchFamily="18" charset="0"/>
                        <a:ea typeface="Calibri" panose="020F0502020204030204" pitchFamily="34" charset="0"/>
                        <a:cs typeface="Times New Roman" panose="02020603050405020304" pitchFamily="18" charset="0"/>
                      </a:rPr>
                      <m:t>2</m:t>
                    </m:r>
                  </m:oMath>
                </a14:m>
                <a:r>
                  <a:rPr lang="en-US" sz="1700" kern="100">
                    <a:effectLst/>
                    <a:latin typeface="+mn-lt"/>
                    <a:ea typeface="Calibri" panose="020F0502020204030204" pitchFamily="34" charset="0"/>
                    <a:cs typeface="Times New Roman" panose="02020603050405020304" pitchFamily="18" charset="0"/>
                  </a:rPr>
                  <a:t> khi </a:t>
                </a:r>
                <a14:m>
                  <m:oMath xmlns:m="http://schemas.openxmlformats.org/officeDocument/2006/math">
                    <m:r>
                      <a:rPr lang="en-US" sz="1700" i="1" kern="100">
                        <a:effectLst/>
                        <a:latin typeface="+mn-lt"/>
                        <a:ea typeface="Calibri" panose="020F0502020204030204" pitchFamily="34" charset="0"/>
                        <a:cs typeface="Times New Roman" panose="02020603050405020304" pitchFamily="18" charset="0"/>
                      </a:rPr>
                      <m:t>𝑥</m:t>
                    </m:r>
                    <m:r>
                      <a:rPr lang="en-US" sz="1700" i="1" kern="100">
                        <a:effectLst/>
                        <a:latin typeface="+mn-lt"/>
                        <a:ea typeface="Calibri" panose="020F0502020204030204" pitchFamily="34" charset="0"/>
                        <a:cs typeface="Times New Roman" panose="02020603050405020304" pitchFamily="18" charset="0"/>
                      </a:rPr>
                      <m:t>=1</m:t>
                    </m:r>
                  </m:oMath>
                </a14:m>
                <a:r>
                  <a:rPr lang="en-US" sz="1700" kern="100">
                    <a:effectLst/>
                    <a:latin typeface="+mn-lt"/>
                    <a:ea typeface="Calibri" panose="020F0502020204030204" pitchFamily="34" charset="0"/>
                    <a:cs typeface="Times New Roman" panose="02020603050405020304" pitchFamily="18" charset="0"/>
                  </a:rPr>
                  <a:t>.</a:t>
                </a:r>
              </a:p>
            </p:txBody>
          </p:sp>
        </mc:Choice>
        <mc:Fallback>
          <p:sp>
            <p:nvSpPr>
              <p:cNvPr id="2" name="Rectangle 1"/>
              <p:cNvSpPr>
                <a:spLocks noRot="1" noChangeAspect="1" noMove="1" noResize="1" noEditPoints="1" noAdjustHandles="1" noChangeArrowheads="1" noChangeShapeType="1" noTextEdit="1"/>
              </p:cNvSpPr>
              <p:nvPr/>
            </p:nvSpPr>
            <p:spPr>
              <a:xfrm>
                <a:off x="1566468" y="1784088"/>
                <a:ext cx="5898631" cy="2744085"/>
              </a:xfrm>
              <a:prstGeom prst="rect">
                <a:avLst/>
              </a:prstGeom>
              <a:blipFill>
                <a:blip r:embed="rId4"/>
                <a:stretch>
                  <a:fillRect l="-723" b="-444"/>
                </a:stretch>
              </a:blipFill>
            </p:spPr>
            <p:txBody>
              <a:bodyPr/>
              <a:lstStyle/>
              <a:p>
                <a:r>
                  <a:rPr lang="en-US">
                    <a:noFill/>
                  </a:rPr>
                  <a:t> </a:t>
                </a:r>
              </a:p>
            </p:txBody>
          </p:sp>
        </mc:Fallback>
      </mc:AlternateContent>
    </p:spTree>
    <p:extLst>
      <p:ext uri="{BB962C8B-B14F-4D97-AF65-F5344CB8AC3E}">
        <p14:creationId xmlns:p14="http://schemas.microsoft.com/office/powerpoint/2010/main" val="33037570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down)">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870"/>
        <p:cNvGrpSpPr/>
        <p:nvPr/>
      </p:nvGrpSpPr>
      <p:grpSpPr>
        <a:xfrm>
          <a:off x="0" y="0"/>
          <a:ext cx="0" cy="0"/>
          <a:chOff x="0" y="0"/>
          <a:chExt cx="0" cy="0"/>
        </a:xfrm>
      </p:grpSpPr>
      <p:pic>
        <p:nvPicPr>
          <p:cNvPr id="12" name="Google Shape;901;p67"/>
          <p:cNvPicPr preferRelativeResize="0"/>
          <p:nvPr/>
        </p:nvPicPr>
        <p:blipFill>
          <a:blip r:embed="rId3">
            <a:alphaModFix/>
          </a:blip>
          <a:stretch>
            <a:fillRect/>
          </a:stretch>
        </p:blipFill>
        <p:spPr>
          <a:xfrm rot="1611053">
            <a:off x="8384505" y="4367408"/>
            <a:ext cx="1323940" cy="835899"/>
          </a:xfrm>
          <a:prstGeom prst="rect">
            <a:avLst/>
          </a:prstGeom>
          <a:noFill/>
          <a:ln>
            <a:noFill/>
          </a:ln>
        </p:spPr>
      </p:pic>
      <p:pic>
        <p:nvPicPr>
          <p:cNvPr id="13" name="Google Shape;1310;p71"/>
          <p:cNvPicPr preferRelativeResize="0"/>
          <p:nvPr/>
        </p:nvPicPr>
        <p:blipFill>
          <a:blip r:embed="rId4">
            <a:alphaModFix/>
          </a:blip>
          <a:stretch>
            <a:fillRect/>
          </a:stretch>
        </p:blipFill>
        <p:spPr>
          <a:xfrm>
            <a:off x="8017398" y="0"/>
            <a:ext cx="1418392" cy="1642852"/>
          </a:xfrm>
          <a:prstGeom prst="rect">
            <a:avLst/>
          </a:prstGeom>
          <a:noFill/>
          <a:ln>
            <a:noFill/>
          </a:ln>
        </p:spPr>
      </p:pic>
      <p:sp>
        <p:nvSpPr>
          <p:cNvPr id="15" name="TextBox 14"/>
          <p:cNvSpPr txBox="1"/>
          <p:nvPr/>
        </p:nvSpPr>
        <p:spPr>
          <a:xfrm>
            <a:off x="1199214" y="1304298"/>
            <a:ext cx="6961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592112" y="-51653"/>
                <a:ext cx="6979198" cy="1242328"/>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en-US" sz="1600" b="1" kern="100" smtClean="0">
                          <a:ea typeface="Calibri" panose="020F0502020204030204" pitchFamily="34" charset="0"/>
                          <a:cs typeface="Times New Roman" panose="02020603050405020304" pitchFamily="18" charset="0"/>
                        </a:rPr>
                        <m:t>B</m:t>
                      </m:r>
                      <m:r>
                        <m:rPr>
                          <m:nor/>
                        </m:rPr>
                        <a:rPr lang="en-US" sz="1600" b="1" kern="100" smtClean="0">
                          <a:ea typeface="Calibri" panose="020F0502020204030204" pitchFamily="34" charset="0"/>
                          <a:cs typeface="Times New Roman" panose="02020603050405020304" pitchFamily="18" charset="0"/>
                        </a:rPr>
                        <m:t>à</m:t>
                      </m:r>
                      <m:r>
                        <m:rPr>
                          <m:nor/>
                        </m:rPr>
                        <a:rPr lang="en-US" sz="1600" b="1" kern="100" smtClean="0">
                          <a:ea typeface="Calibri" panose="020F0502020204030204" pitchFamily="34" charset="0"/>
                          <a:cs typeface="Times New Roman" panose="02020603050405020304" pitchFamily="18" charset="0"/>
                        </a:rPr>
                        <m:t>i</m:t>
                      </m:r>
                      <m:r>
                        <m:rPr>
                          <m:nor/>
                        </m:rPr>
                        <a:rPr lang="en-US" sz="1600" b="1" kern="100" smtClean="0">
                          <a:ea typeface="Calibri" panose="020F0502020204030204" pitchFamily="34" charset="0"/>
                          <a:cs typeface="Times New Roman" panose="02020603050405020304" pitchFamily="18" charset="0"/>
                        </a:rPr>
                        <m:t> 2. </m:t>
                      </m:r>
                      <m:r>
                        <m:rPr>
                          <m:nor/>
                        </m:rPr>
                        <a:rPr lang="en-US" sz="1600" kern="100" smtClean="0">
                          <a:ea typeface="Calibri" panose="020F0502020204030204" pitchFamily="34" charset="0"/>
                          <a:cs typeface="Times New Roman" panose="02020603050405020304" pitchFamily="18" charset="0"/>
                        </a:rPr>
                        <m:t>Cho</m:t>
                      </m:r>
                      <m:r>
                        <m:rPr>
                          <m:nor/>
                        </m:rPr>
                        <a:rPr lang="en-US" sz="1600" kern="100" smtClean="0">
                          <a:ea typeface="Calibri" panose="020F0502020204030204" pitchFamily="34" charset="0"/>
                          <a:cs typeface="Times New Roman" panose="02020603050405020304" pitchFamily="18" charset="0"/>
                        </a:rPr>
                        <m:t> </m:t>
                      </m:r>
                      <m:r>
                        <a:rPr lang="en-US" sz="1600" i="1" kern="100">
                          <a:latin typeface="Cambria Math" panose="02040503050406030204" pitchFamily="18" charset="0"/>
                          <a:ea typeface="Calibri" panose="020F0502020204030204" pitchFamily="34" charset="0"/>
                          <a:cs typeface="Times New Roman" panose="02020603050405020304" pitchFamily="18" charset="0"/>
                        </a:rPr>
                        <m:t>𝑥</m:t>
                      </m:r>
                      <m:r>
                        <a:rPr lang="en-US" sz="1600" i="1" kern="100">
                          <a:latin typeface="Cambria Math" panose="02040503050406030204" pitchFamily="18" charset="0"/>
                          <a:ea typeface="Calibri" panose="020F0502020204030204" pitchFamily="34" charset="0"/>
                          <a:cs typeface="Times New Roman" panose="02020603050405020304" pitchFamily="18" charset="0"/>
                        </a:rPr>
                        <m:t>&gt;0,</m:t>
                      </m:r>
                      <m:r>
                        <a:rPr lang="en-US" sz="1600" i="1" kern="100">
                          <a:latin typeface="Cambria Math" panose="02040503050406030204" pitchFamily="18" charset="0"/>
                          <a:ea typeface="Calibri" panose="020F0502020204030204" pitchFamily="34" charset="0"/>
                          <a:cs typeface="Times New Roman" panose="02020603050405020304" pitchFamily="18" charset="0"/>
                        </a:rPr>
                        <m:t>𝑦</m:t>
                      </m:r>
                      <m:r>
                        <a:rPr lang="en-US" sz="1600" i="1" kern="100">
                          <a:latin typeface="Cambria Math" panose="02040503050406030204" pitchFamily="18" charset="0"/>
                          <a:ea typeface="Calibri" panose="020F0502020204030204" pitchFamily="34" charset="0"/>
                          <a:cs typeface="Times New Roman" panose="02020603050405020304" pitchFamily="18" charset="0"/>
                        </a:rPr>
                        <m:t>&gt;0</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tho</m:t>
                      </m:r>
                      <m:r>
                        <m:rPr>
                          <m:nor/>
                        </m:rPr>
                        <a:rPr lang="en-US" sz="1600" kern="100">
                          <a:ea typeface="Calibri" panose="020F0502020204030204" pitchFamily="34" charset="0"/>
                          <a:cs typeface="Times New Roman" panose="02020603050405020304" pitchFamily="18" charset="0"/>
                        </a:rPr>
                        <m:t>ả </m:t>
                      </m:r>
                      <m:r>
                        <m:rPr>
                          <m:nor/>
                        </m:rPr>
                        <a:rPr lang="en-US" sz="1600" kern="100">
                          <a:ea typeface="Calibri" panose="020F0502020204030204" pitchFamily="34" charset="0"/>
                          <a:cs typeface="Times New Roman" panose="02020603050405020304" pitchFamily="18" charset="0"/>
                        </a:rPr>
                        <m:t>m</m:t>
                      </m:r>
                      <m:r>
                        <m:rPr>
                          <m:nor/>
                        </m:rPr>
                        <a:rPr lang="en-US" sz="1600" kern="100">
                          <a:ea typeface="Calibri" panose="020F0502020204030204" pitchFamily="34" charset="0"/>
                          <a:cs typeface="Times New Roman" panose="02020603050405020304" pitchFamily="18" charset="0"/>
                        </a:rPr>
                        <m:t>ã</m:t>
                      </m:r>
                      <m:r>
                        <m:rPr>
                          <m:nor/>
                        </m:rPr>
                        <a:rPr lang="en-US" sz="1600" kern="100">
                          <a:ea typeface="Calibri" panose="020F0502020204030204" pitchFamily="34" charset="0"/>
                          <a:cs typeface="Times New Roman" panose="02020603050405020304" pitchFamily="18" charset="0"/>
                        </a:rPr>
                        <m:t>n</m:t>
                      </m:r>
                      <m:r>
                        <m:rPr>
                          <m:nor/>
                        </m:rPr>
                        <a:rPr lang="en-US" sz="1600" kern="100">
                          <a:ea typeface="Calibri" panose="020F0502020204030204" pitchFamily="34" charset="0"/>
                          <a:cs typeface="Times New Roman" panose="02020603050405020304" pitchFamily="18" charset="0"/>
                        </a:rPr>
                        <m:t> đ</m:t>
                      </m:r>
                      <m:r>
                        <m:rPr>
                          <m:nor/>
                        </m:rPr>
                        <a:rPr lang="en-US" sz="1600" kern="100">
                          <a:ea typeface="Calibri" panose="020F0502020204030204" pitchFamily="34" charset="0"/>
                          <a:cs typeface="Times New Roman" panose="02020603050405020304" pitchFamily="18" charset="0"/>
                        </a:rPr>
                        <m:t>i</m:t>
                      </m:r>
                      <m:r>
                        <m:rPr>
                          <m:nor/>
                        </m:rPr>
                        <a:rPr lang="en-US" sz="1600" kern="100">
                          <a:ea typeface="Calibri" panose="020F0502020204030204" pitchFamily="34" charset="0"/>
                          <a:cs typeface="Times New Roman" panose="02020603050405020304" pitchFamily="18" charset="0"/>
                        </a:rPr>
                        <m:t>ề</m:t>
                      </m:r>
                      <m:r>
                        <m:rPr>
                          <m:nor/>
                        </m:rPr>
                        <a:rPr lang="en-US" sz="1600" kern="100">
                          <a:ea typeface="Calibri" panose="020F0502020204030204" pitchFamily="34" charset="0"/>
                          <a:cs typeface="Times New Roman" panose="02020603050405020304" pitchFamily="18" charset="0"/>
                        </a:rPr>
                        <m:t>u</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ki</m:t>
                      </m:r>
                      <m:r>
                        <m:rPr>
                          <m:nor/>
                        </m:rPr>
                        <a:rPr lang="en-US" sz="1600" kern="100">
                          <a:ea typeface="Calibri" panose="020F0502020204030204" pitchFamily="34" charset="0"/>
                          <a:cs typeface="Times New Roman" panose="02020603050405020304" pitchFamily="18" charset="0"/>
                        </a:rPr>
                        <m:t>ệ</m:t>
                      </m:r>
                      <m:r>
                        <m:rPr>
                          <m:nor/>
                        </m:rPr>
                        <a:rPr lang="en-US" sz="1600" kern="100">
                          <a:ea typeface="Calibri" panose="020F0502020204030204" pitchFamily="34" charset="0"/>
                          <a:cs typeface="Times New Roman" panose="02020603050405020304" pitchFamily="18" charset="0"/>
                        </a:rPr>
                        <m:t>n</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kern="100">
                              <a:latin typeface="+mn-lt"/>
                              <a:ea typeface="Calibri" panose="020F0502020204030204" pitchFamily="34" charset="0"/>
                              <a:cs typeface="Times New Roman" panose="02020603050405020304" pitchFamily="18" charset="0"/>
                            </a:rPr>
                          </m:ctrlPr>
                        </m:fPr>
                        <m:num>
                          <m:r>
                            <a:rPr lang="en-US" sz="1600" i="1" kern="100">
                              <a:latin typeface="+mn-lt"/>
                              <a:ea typeface="Calibri" panose="020F0502020204030204" pitchFamily="34" charset="0"/>
                              <a:cs typeface="Times New Roman" panose="02020603050405020304" pitchFamily="18" charset="0"/>
                            </a:rPr>
                            <m:t>1</m:t>
                          </m:r>
                        </m:num>
                        <m:den>
                          <m:r>
                            <a:rPr lang="en-US" sz="1600" i="1" kern="100">
                              <a:latin typeface="+mn-lt"/>
                              <a:ea typeface="Calibri" panose="020F0502020204030204" pitchFamily="34" charset="0"/>
                              <a:cs typeface="Times New Roman" panose="02020603050405020304" pitchFamily="18" charset="0"/>
                            </a:rPr>
                            <m:t>𝑥</m:t>
                          </m:r>
                        </m:den>
                      </m:f>
                      <m:r>
                        <a:rPr lang="en-US" sz="1600" i="1" kern="100">
                          <a:latin typeface="+mn-lt"/>
                          <a:ea typeface="Calibri" panose="020F0502020204030204" pitchFamily="34" charset="0"/>
                          <a:cs typeface="Times New Roman" panose="02020603050405020304" pitchFamily="18" charset="0"/>
                        </a:rPr>
                        <m:t>+</m:t>
                      </m:r>
                      <m:f>
                        <m:fPr>
                          <m:ctrlPr>
                            <a:rPr lang="en-US" sz="1600" i="1" kern="100">
                              <a:latin typeface="+mn-lt"/>
                              <a:ea typeface="Calibri" panose="020F0502020204030204" pitchFamily="34" charset="0"/>
                              <a:cs typeface="Times New Roman" panose="02020603050405020304" pitchFamily="18" charset="0"/>
                            </a:rPr>
                          </m:ctrlPr>
                        </m:fPr>
                        <m:num>
                          <m:r>
                            <a:rPr lang="en-US" sz="1600" i="1" kern="100">
                              <a:latin typeface="+mn-lt"/>
                              <a:ea typeface="Calibri" panose="020F0502020204030204" pitchFamily="34" charset="0"/>
                              <a:cs typeface="Times New Roman" panose="02020603050405020304" pitchFamily="18" charset="0"/>
                            </a:rPr>
                            <m:t>1</m:t>
                          </m:r>
                        </m:num>
                        <m:den>
                          <m:r>
                            <a:rPr lang="en-US" sz="1600" i="1" kern="100">
                              <a:latin typeface="+mn-lt"/>
                              <a:ea typeface="Calibri" panose="020F0502020204030204" pitchFamily="34" charset="0"/>
                              <a:cs typeface="Times New Roman" panose="02020603050405020304" pitchFamily="18" charset="0"/>
                            </a:rPr>
                            <m:t>𝑦</m:t>
                          </m:r>
                        </m:den>
                      </m:f>
                      <m:r>
                        <a:rPr lang="en-US" sz="1600" i="1" kern="100">
                          <a:latin typeface="+mn-lt"/>
                          <a:ea typeface="Calibri" panose="020F0502020204030204" pitchFamily="34" charset="0"/>
                          <a:cs typeface="Times New Roman" panose="02020603050405020304" pitchFamily="18" charset="0"/>
                        </a:rPr>
                        <m:t>=</m:t>
                      </m:r>
                      <m:f>
                        <m:fPr>
                          <m:ctrlPr>
                            <a:rPr lang="en-US" sz="1600" i="1" kern="100">
                              <a:latin typeface="+mn-lt"/>
                              <a:ea typeface="Calibri" panose="020F0502020204030204" pitchFamily="34" charset="0"/>
                              <a:cs typeface="Times New Roman" panose="02020603050405020304" pitchFamily="18" charset="0"/>
                            </a:rPr>
                          </m:ctrlPr>
                        </m:fPr>
                        <m:num>
                          <m:r>
                            <a:rPr lang="en-US" sz="1600" i="1" kern="100">
                              <a:latin typeface="+mn-lt"/>
                              <a:ea typeface="Calibri" panose="020F0502020204030204" pitchFamily="34" charset="0"/>
                              <a:cs typeface="Times New Roman" panose="02020603050405020304" pitchFamily="18" charset="0"/>
                            </a:rPr>
                            <m:t>1</m:t>
                          </m:r>
                        </m:num>
                        <m:den>
                          <m:r>
                            <a:rPr lang="en-US" sz="1600" i="1" kern="100">
                              <a:latin typeface="+mn-lt"/>
                              <a:ea typeface="Calibri" panose="020F0502020204030204" pitchFamily="34" charset="0"/>
                              <a:cs typeface="Times New Roman" panose="02020603050405020304" pitchFamily="18" charset="0"/>
                            </a:rPr>
                            <m:t>2</m:t>
                          </m:r>
                        </m:den>
                      </m:f>
                      <m:r>
                        <a:rPr lang="en-US" sz="1600" b="0" i="0" kern="100" smtClean="0">
                          <a:latin typeface="Cambria Math" panose="02040503050406030204" pitchFamily="18" charset="0"/>
                          <a:ea typeface="Calibri" panose="020F0502020204030204" pitchFamily="34" charset="0"/>
                          <a:cs typeface="Times New Roman" panose="02020603050405020304" pitchFamily="18" charset="0"/>
                        </a:rPr>
                        <m:t>.</m:t>
                      </m:r>
                      <m:r>
                        <m:rPr>
                          <m:nor/>
                        </m:rPr>
                        <a:rPr lang="en-US" sz="1600" b="0" i="0" kern="10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T</m:t>
                      </m:r>
                      <m:r>
                        <m:rPr>
                          <m:nor/>
                        </m:rPr>
                        <a:rPr lang="en-US" sz="1600" kern="100">
                          <a:ea typeface="Calibri" panose="020F0502020204030204" pitchFamily="34" charset="0"/>
                          <a:cs typeface="Times New Roman" panose="02020603050405020304" pitchFamily="18" charset="0"/>
                        </a:rPr>
                        <m:t>ì</m:t>
                      </m:r>
                      <m:r>
                        <m:rPr>
                          <m:nor/>
                        </m:rPr>
                        <a:rPr lang="en-US" sz="1600" kern="100">
                          <a:ea typeface="Calibri" panose="020F0502020204030204" pitchFamily="34" charset="0"/>
                          <a:cs typeface="Times New Roman" panose="02020603050405020304" pitchFamily="18" charset="0"/>
                        </a:rPr>
                        <m:t>m</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gi</m:t>
                      </m:r>
                      <m:r>
                        <m:rPr>
                          <m:nor/>
                        </m:rPr>
                        <a:rPr lang="en-US" sz="1600" kern="100">
                          <a:ea typeface="Calibri" panose="020F0502020204030204" pitchFamily="34" charset="0"/>
                          <a:cs typeface="Times New Roman" panose="02020603050405020304" pitchFamily="18" charset="0"/>
                        </a:rPr>
                        <m:t>á </m:t>
                      </m:r>
                      <m:r>
                        <m:rPr>
                          <m:nor/>
                        </m:rPr>
                        <a:rPr lang="en-US" sz="1600" kern="100">
                          <a:ea typeface="Calibri" panose="020F0502020204030204" pitchFamily="34" charset="0"/>
                          <a:cs typeface="Times New Roman" panose="02020603050405020304" pitchFamily="18" charset="0"/>
                        </a:rPr>
                        <m:t>tr</m:t>
                      </m:r>
                      <m:r>
                        <m:rPr>
                          <m:nor/>
                        </m:rPr>
                        <a:rPr lang="en-US" sz="1600" kern="100">
                          <a:ea typeface="Calibri" panose="020F0502020204030204" pitchFamily="34" charset="0"/>
                          <a:cs typeface="Times New Roman" panose="02020603050405020304" pitchFamily="18" charset="0"/>
                        </a:rPr>
                        <m:t>ị </m:t>
                      </m:r>
                      <m:r>
                        <m:rPr>
                          <m:nor/>
                        </m:rPr>
                        <a:rPr lang="en-US" sz="1600" kern="100">
                          <a:ea typeface="Calibri" panose="020F0502020204030204" pitchFamily="34" charset="0"/>
                          <a:cs typeface="Times New Roman" panose="02020603050405020304" pitchFamily="18" charset="0"/>
                        </a:rPr>
                        <m:t>nh</m:t>
                      </m:r>
                      <m:r>
                        <m:rPr>
                          <m:nor/>
                        </m:rPr>
                        <a:rPr lang="en-US" sz="1600" kern="100">
                          <a:ea typeface="Calibri" panose="020F0502020204030204" pitchFamily="34" charset="0"/>
                          <a:cs typeface="Times New Roman" panose="02020603050405020304" pitchFamily="18" charset="0"/>
                        </a:rPr>
                        <m:t>ỏ </m:t>
                      </m:r>
                      <m:r>
                        <m:rPr>
                          <m:nor/>
                        </m:rPr>
                        <a:rPr lang="en-US" sz="1600" kern="100">
                          <a:ea typeface="Calibri" panose="020F0502020204030204" pitchFamily="34" charset="0"/>
                          <a:cs typeface="Times New Roman" panose="02020603050405020304" pitchFamily="18" charset="0"/>
                        </a:rPr>
                        <m:t>nh</m:t>
                      </m:r>
                      <m:r>
                        <m:rPr>
                          <m:nor/>
                        </m:rPr>
                        <a:rPr lang="en-US" sz="1600" kern="100">
                          <a:ea typeface="Calibri" panose="020F0502020204030204" pitchFamily="34" charset="0"/>
                          <a:cs typeface="Times New Roman" panose="02020603050405020304" pitchFamily="18" charset="0"/>
                        </a:rPr>
                        <m:t>ấ</m:t>
                      </m:r>
                      <m:r>
                        <m:rPr>
                          <m:nor/>
                        </m:rPr>
                        <a:rPr lang="en-US" sz="1600" kern="100">
                          <a:ea typeface="Calibri" panose="020F0502020204030204" pitchFamily="34" charset="0"/>
                          <a:cs typeface="Times New Roman" panose="02020603050405020304" pitchFamily="18" charset="0"/>
                        </a:rPr>
                        <m:t>t</m:t>
                      </m:r>
                    </m:oMath>
                  </m:oMathPara>
                </a14:m>
                <a:endParaRPr lang="en-US" sz="1600" kern="100" smtClean="0">
                  <a:latin typeface="+mn-lt"/>
                  <a:ea typeface="Calibri" panose="020F0502020204030204" pitchFamily="34" charset="0"/>
                  <a:cs typeface="Times New Roman" panose="02020603050405020304" pitchFamily="18" charset="0"/>
                </a:endParaRPr>
              </a:p>
              <a:p>
                <a:pPr algn="just">
                  <a:lnSpc>
                    <a:spcPct val="150000"/>
                  </a:lnSpc>
                </a:pPr>
                <a:r>
                  <a:rPr lang="en-US" sz="1600" kern="100" smtClean="0">
                    <a:latin typeface="+mn-lt"/>
                    <a:ea typeface="Calibri" panose="020F0502020204030204" pitchFamily="34" charset="0"/>
                    <a:cs typeface="Times New Roman" panose="02020603050405020304" pitchFamily="18" charset="0"/>
                  </a:rPr>
                  <a:t>của </a:t>
                </a:r>
                <a:r>
                  <a:rPr lang="en-US" sz="1600" kern="100">
                    <a:latin typeface="+mn-lt"/>
                    <a:ea typeface="Calibri" panose="020F0502020204030204" pitchFamily="34" charset="0"/>
                    <a:cs typeface="Times New Roman" panose="02020603050405020304" pitchFamily="18" charset="0"/>
                  </a:rPr>
                  <a:t>biểu thức </a:t>
                </a:r>
                <a14:m>
                  <m:oMath xmlns:m="http://schemas.openxmlformats.org/officeDocument/2006/math">
                    <m:r>
                      <a:rPr lang="en-US" sz="1600" i="1" kern="100">
                        <a:latin typeface="+mn-lt"/>
                        <a:ea typeface="Calibri" panose="020F0502020204030204" pitchFamily="34" charset="0"/>
                        <a:cs typeface="Times New Roman" panose="02020603050405020304" pitchFamily="18" charset="0"/>
                      </a:rPr>
                      <m:t>𝐴</m:t>
                    </m:r>
                    <m:r>
                      <a:rPr lang="en-US" sz="1600" i="1" kern="100">
                        <a:latin typeface="+mn-lt"/>
                        <a:ea typeface="Calibri" panose="020F0502020204030204" pitchFamily="34" charset="0"/>
                        <a:cs typeface="Times New Roman" panose="02020603050405020304" pitchFamily="18" charset="0"/>
                      </a:rPr>
                      <m:t>=</m:t>
                    </m:r>
                    <m:rad>
                      <m:radPr>
                        <m:degHide m:val="on"/>
                        <m:ctrlPr>
                          <a:rPr lang="en-US" sz="1600" i="1" kern="100">
                            <a:latin typeface="+mn-lt"/>
                            <a:ea typeface="Calibri" panose="020F0502020204030204" pitchFamily="34" charset="0"/>
                            <a:cs typeface="Times New Roman" panose="02020603050405020304" pitchFamily="18" charset="0"/>
                          </a:rPr>
                        </m:ctrlPr>
                      </m:radPr>
                      <m:deg/>
                      <m:e>
                        <m:r>
                          <a:rPr lang="en-US" sz="1600" i="1" kern="100">
                            <a:latin typeface="+mn-lt"/>
                            <a:ea typeface="Calibri" panose="020F0502020204030204" pitchFamily="34" charset="0"/>
                            <a:cs typeface="Times New Roman" panose="02020603050405020304" pitchFamily="18" charset="0"/>
                          </a:rPr>
                          <m:t>𝑥</m:t>
                        </m:r>
                      </m:e>
                    </m:rad>
                    <m:r>
                      <a:rPr lang="en-US" sz="1600" i="1" kern="100">
                        <a:latin typeface="+mn-lt"/>
                        <a:ea typeface="Calibri" panose="020F0502020204030204" pitchFamily="34" charset="0"/>
                        <a:cs typeface="Times New Roman" panose="02020603050405020304" pitchFamily="18" charset="0"/>
                      </a:rPr>
                      <m:t>+</m:t>
                    </m:r>
                    <m:rad>
                      <m:radPr>
                        <m:degHide m:val="on"/>
                        <m:ctrlPr>
                          <a:rPr lang="en-US" sz="1600" i="1" kern="100">
                            <a:latin typeface="+mn-lt"/>
                            <a:ea typeface="Calibri" panose="020F0502020204030204" pitchFamily="34" charset="0"/>
                            <a:cs typeface="Times New Roman" panose="02020603050405020304" pitchFamily="18" charset="0"/>
                          </a:rPr>
                        </m:ctrlPr>
                      </m:radPr>
                      <m:deg/>
                      <m:e>
                        <m:r>
                          <a:rPr lang="en-US" sz="1600" i="1" kern="100">
                            <a:latin typeface="+mn-lt"/>
                            <a:ea typeface="Calibri" panose="020F0502020204030204" pitchFamily="34" charset="0"/>
                            <a:cs typeface="Times New Roman" panose="02020603050405020304" pitchFamily="18" charset="0"/>
                          </a:rPr>
                          <m:t>𝑦</m:t>
                        </m:r>
                      </m:e>
                    </m:rad>
                  </m:oMath>
                </a14:m>
                <a:r>
                  <a:rPr lang="en-US" sz="1600" kern="100">
                    <a:latin typeface="+mn-lt"/>
                    <a:ea typeface="Calibri" panose="020F0502020204030204" pitchFamily="34" charset="0"/>
                    <a:cs typeface="Times New Roman" panose="02020603050405020304" pitchFamily="18" charset="0"/>
                  </a:rPr>
                  <a:t>.</a:t>
                </a:r>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592112" y="-51653"/>
                <a:ext cx="6979198" cy="1242328"/>
              </a:xfrm>
              <a:prstGeom prst="rect">
                <a:avLst/>
              </a:prstGeom>
              <a:blipFill>
                <a:blip r:embed="rId5"/>
                <a:stretch>
                  <a:fillRect l="-437" b="-19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592112" y="1582000"/>
                <a:ext cx="7615026" cy="3457165"/>
              </a:xfrm>
              <a:prstGeom prst="rect">
                <a:avLst/>
              </a:prstGeom>
            </p:spPr>
            <p:txBody>
              <a:bodyPr wrap="square">
                <a:spAutoFit/>
              </a:bodyPr>
              <a:lstStyle/>
              <a:p>
                <a:pPr algn="just">
                  <a:lnSpc>
                    <a:spcPct val="120000"/>
                  </a:lnSpc>
                </a:pPr>
                <a14:m>
                  <m:oMathPara xmlns:m="http://schemas.openxmlformats.org/officeDocument/2006/math">
                    <m:oMathParaPr>
                      <m:jc m:val="left"/>
                    </m:oMathParaPr>
                    <m:oMath xmlns:m="http://schemas.openxmlformats.org/officeDocument/2006/math">
                      <m:r>
                        <m:rPr>
                          <m:nor/>
                        </m:rPr>
                        <a:rPr lang="en-US" sz="1600" kern="100" smtClean="0">
                          <a:ea typeface="Calibri" panose="020F0502020204030204" pitchFamily="34" charset="0"/>
                          <a:cs typeface="Times New Roman" panose="02020603050405020304" pitchFamily="18" charset="0"/>
                        </a:rPr>
                        <m:t>Theo</m:t>
                      </m:r>
                      <m:r>
                        <m:rPr>
                          <m:nor/>
                        </m:rPr>
                        <a:rPr lang="en-US" sz="1600" kern="100" smtClean="0">
                          <a:ea typeface="Calibri" panose="020F0502020204030204" pitchFamily="34" charset="0"/>
                          <a:cs typeface="Times New Roman" panose="02020603050405020304" pitchFamily="18" charset="0"/>
                        </a:rPr>
                        <m:t> </m:t>
                      </m:r>
                      <m:r>
                        <m:rPr>
                          <m:nor/>
                        </m:rPr>
                        <a:rPr lang="en-US" sz="1600" kern="100" smtClean="0">
                          <a:ea typeface="Calibri" panose="020F0502020204030204" pitchFamily="34" charset="0"/>
                          <a:cs typeface="Times New Roman" panose="02020603050405020304" pitchFamily="18" charset="0"/>
                        </a:rPr>
                        <m:t>b</m:t>
                      </m:r>
                      <m:r>
                        <m:rPr>
                          <m:nor/>
                        </m:rPr>
                        <a:rPr lang="en-US" sz="1600" kern="100" smtClean="0">
                          <a:ea typeface="Calibri" panose="020F0502020204030204" pitchFamily="34" charset="0"/>
                          <a:cs typeface="Times New Roman" panose="02020603050405020304" pitchFamily="18" charset="0"/>
                        </a:rPr>
                        <m:t>ấ</m:t>
                      </m:r>
                      <m:r>
                        <m:rPr>
                          <m:nor/>
                        </m:rPr>
                        <a:rPr lang="en-US" sz="1600" kern="100" smtClean="0">
                          <a:ea typeface="Calibri" panose="020F0502020204030204" pitchFamily="34" charset="0"/>
                          <a:cs typeface="Times New Roman" panose="02020603050405020304" pitchFamily="18" charset="0"/>
                        </a:rPr>
                        <m:t>t</m:t>
                      </m:r>
                      <m:r>
                        <m:rPr>
                          <m:nor/>
                        </m:rPr>
                        <a:rPr lang="en-US" sz="1600" kern="100" smtClean="0">
                          <a:ea typeface="Calibri" panose="020F0502020204030204" pitchFamily="34" charset="0"/>
                          <a:cs typeface="Times New Roman" panose="02020603050405020304" pitchFamily="18" charset="0"/>
                        </a:rPr>
                        <m:t> đẳ</m:t>
                      </m:r>
                      <m:r>
                        <m:rPr>
                          <m:nor/>
                        </m:rPr>
                        <a:rPr lang="en-US" sz="1600" kern="100" smtClean="0">
                          <a:ea typeface="Calibri" panose="020F0502020204030204" pitchFamily="34" charset="0"/>
                          <a:cs typeface="Times New Roman" panose="02020603050405020304" pitchFamily="18" charset="0"/>
                        </a:rPr>
                        <m:t>ng</m:t>
                      </m:r>
                      <m:r>
                        <m:rPr>
                          <m:nor/>
                        </m:rPr>
                        <a:rPr lang="en-US" sz="1600" kern="100" smtClean="0">
                          <a:ea typeface="Calibri" panose="020F0502020204030204" pitchFamily="34" charset="0"/>
                          <a:cs typeface="Times New Roman" panose="02020603050405020304" pitchFamily="18" charset="0"/>
                        </a:rPr>
                        <m:t> </m:t>
                      </m:r>
                      <m:r>
                        <m:rPr>
                          <m:nor/>
                        </m:rPr>
                        <a:rPr lang="en-US" sz="1600" kern="100" smtClean="0">
                          <a:ea typeface="Calibri" panose="020F0502020204030204" pitchFamily="34" charset="0"/>
                          <a:cs typeface="Times New Roman" panose="02020603050405020304" pitchFamily="18" charset="0"/>
                        </a:rPr>
                        <m:t>th</m:t>
                      </m:r>
                      <m:r>
                        <m:rPr>
                          <m:nor/>
                        </m:rPr>
                        <a:rPr lang="en-US" sz="1600" kern="100" smtClean="0">
                          <a:ea typeface="Calibri" panose="020F0502020204030204" pitchFamily="34" charset="0"/>
                          <a:cs typeface="Times New Roman" panose="02020603050405020304" pitchFamily="18" charset="0"/>
                        </a:rPr>
                        <m:t>ứ</m:t>
                      </m:r>
                      <m:r>
                        <m:rPr>
                          <m:nor/>
                        </m:rPr>
                        <a:rPr lang="en-US" sz="1600" kern="100" smtClean="0">
                          <a:ea typeface="Calibri" panose="020F0502020204030204" pitchFamily="34" charset="0"/>
                          <a:cs typeface="Times New Roman" panose="02020603050405020304" pitchFamily="18" charset="0"/>
                        </a:rPr>
                        <m:t>c</m:t>
                      </m:r>
                      <m:r>
                        <m:rPr>
                          <m:nor/>
                        </m:rPr>
                        <a:rPr lang="en-US" sz="1600" kern="100" smtClean="0">
                          <a:ea typeface="Calibri" panose="020F0502020204030204" pitchFamily="34" charset="0"/>
                          <a:cs typeface="Times New Roman" panose="02020603050405020304" pitchFamily="18" charset="0"/>
                        </a:rPr>
                        <m:t> </m:t>
                      </m:r>
                      <m:r>
                        <m:rPr>
                          <m:nor/>
                        </m:rPr>
                        <a:rPr lang="en-US" sz="1600" kern="100" smtClean="0">
                          <a:ea typeface="Calibri" panose="020F0502020204030204" pitchFamily="34" charset="0"/>
                          <a:cs typeface="Times New Roman" panose="02020603050405020304" pitchFamily="18" charset="0"/>
                        </a:rPr>
                        <m:t>C</m:t>
                      </m:r>
                      <m:r>
                        <m:rPr>
                          <m:nor/>
                        </m:rPr>
                        <a:rPr lang="en-US" sz="1600" kern="100" smtClean="0">
                          <a:ea typeface="Calibri" panose="020F0502020204030204" pitchFamily="34" charset="0"/>
                          <a:cs typeface="Times New Roman" panose="02020603050405020304" pitchFamily="18" charset="0"/>
                        </a:rPr>
                        <m:t>ô – </m:t>
                      </m:r>
                      <m:r>
                        <m:rPr>
                          <m:nor/>
                        </m:rPr>
                        <a:rPr lang="en-US" sz="1600" kern="100" smtClean="0">
                          <a:ea typeface="Calibri" panose="020F0502020204030204" pitchFamily="34" charset="0"/>
                          <a:cs typeface="Times New Roman" panose="02020603050405020304" pitchFamily="18" charset="0"/>
                        </a:rPr>
                        <m:t>si</m:t>
                      </m:r>
                      <m:r>
                        <m:rPr>
                          <m:nor/>
                        </m:rPr>
                        <a:rPr lang="en-US" sz="1600" kern="100" smtClean="0">
                          <a:ea typeface="Calibri" panose="020F0502020204030204" pitchFamily="34" charset="0"/>
                          <a:cs typeface="Times New Roman" panose="02020603050405020304" pitchFamily="18" charset="0"/>
                        </a:rPr>
                        <m:t>, </m:t>
                      </m:r>
                      <m:r>
                        <m:rPr>
                          <m:nor/>
                        </m:rPr>
                        <a:rPr lang="en-US" sz="1600" kern="100" smtClean="0">
                          <a:ea typeface="Calibri" panose="020F0502020204030204" pitchFamily="34" charset="0"/>
                          <a:cs typeface="Times New Roman" panose="02020603050405020304" pitchFamily="18" charset="0"/>
                        </a:rPr>
                        <m:t>ta</m:t>
                      </m:r>
                      <m:r>
                        <m:rPr>
                          <m:nor/>
                        </m:rPr>
                        <a:rPr lang="en-US" sz="1600" kern="100" smtClean="0">
                          <a:ea typeface="Calibri" panose="020F0502020204030204" pitchFamily="34" charset="0"/>
                          <a:cs typeface="Times New Roman" panose="02020603050405020304" pitchFamily="18" charset="0"/>
                        </a:rPr>
                        <m:t> </m:t>
                      </m:r>
                      <m:r>
                        <m:rPr>
                          <m:nor/>
                        </m:rPr>
                        <a:rPr lang="en-US" sz="1600" kern="100" smtClean="0">
                          <a:ea typeface="Calibri" panose="020F0502020204030204" pitchFamily="34" charset="0"/>
                          <a:cs typeface="Times New Roman" panose="02020603050405020304" pitchFamily="18" charset="0"/>
                        </a:rPr>
                        <m:t>c</m:t>
                      </m:r>
                      <m:r>
                        <m:rPr>
                          <m:nor/>
                        </m:rPr>
                        <a:rPr lang="en-US" sz="1600" kern="100" smtClean="0">
                          <a:ea typeface="Calibri" panose="020F0502020204030204" pitchFamily="34" charset="0"/>
                          <a:cs typeface="Times New Roman" panose="02020603050405020304" pitchFamily="18" charset="0"/>
                        </a:rPr>
                        <m:t>ó:</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1</m:t>
                          </m:r>
                        </m:num>
                        <m:den>
                          <m:r>
                            <a:rPr lang="en-US" sz="1600" i="1" kern="100">
                              <a:effectLst/>
                              <a:latin typeface="+mj-lt"/>
                              <a:ea typeface="Calibri" panose="020F0502020204030204" pitchFamily="34" charset="0"/>
                              <a:cs typeface="Times New Roman" panose="02020603050405020304" pitchFamily="18" charset="0"/>
                            </a:rPr>
                            <m:t>𝑥</m:t>
                          </m:r>
                        </m:den>
                      </m:f>
                      <m:r>
                        <a:rPr lang="en-US" sz="1600" i="1" kern="100">
                          <a:effectLst/>
                          <a:latin typeface="+mj-lt"/>
                          <a:ea typeface="Calibri" panose="020F0502020204030204" pitchFamily="34" charset="0"/>
                          <a:cs typeface="Times New Roman" panose="02020603050405020304" pitchFamily="18" charset="0"/>
                        </a:rPr>
                        <m:t>+</m:t>
                      </m:r>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1</m:t>
                          </m:r>
                        </m:num>
                        <m:den>
                          <m:r>
                            <a:rPr lang="en-US" sz="1600" i="1" kern="100">
                              <a:effectLst/>
                              <a:latin typeface="+mj-lt"/>
                              <a:ea typeface="Calibri" panose="020F0502020204030204" pitchFamily="34" charset="0"/>
                              <a:cs typeface="Times New Roman" panose="02020603050405020304" pitchFamily="18" charset="0"/>
                            </a:rPr>
                            <m:t>𝑦</m:t>
                          </m:r>
                        </m:den>
                      </m:f>
                      <m:r>
                        <a:rPr lang="en-US" sz="1600" i="1" kern="100">
                          <a:effectLst/>
                          <a:latin typeface="+mj-lt"/>
                          <a:ea typeface="Calibri" panose="020F0502020204030204" pitchFamily="34" charset="0"/>
                          <a:cs typeface="Times New Roman" panose="02020603050405020304" pitchFamily="18" charset="0"/>
                        </a:rPr>
                        <m:t>≥2</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1</m:t>
                              </m:r>
                            </m:num>
                            <m:den>
                              <m:r>
                                <a:rPr lang="en-US" sz="1600" i="1" kern="100">
                                  <a:effectLst/>
                                  <a:latin typeface="+mj-lt"/>
                                  <a:ea typeface="Calibri" panose="020F0502020204030204" pitchFamily="34" charset="0"/>
                                  <a:cs typeface="Times New Roman" panose="02020603050405020304" pitchFamily="18" charset="0"/>
                                </a:rPr>
                                <m:t>𝑥</m:t>
                              </m:r>
                            </m:den>
                          </m:f>
                          <m:r>
                            <a:rPr lang="en-US" sz="1600" i="1" kern="100">
                              <a:effectLst/>
                              <a:latin typeface="+mj-lt"/>
                              <a:ea typeface="Calibri" panose="020F0502020204030204" pitchFamily="34" charset="0"/>
                              <a:cs typeface="Times New Roman" panose="02020603050405020304" pitchFamily="18" charset="0"/>
                            </a:rPr>
                            <m:t>.</m:t>
                          </m:r>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1</m:t>
                              </m:r>
                            </m:num>
                            <m:den>
                              <m:r>
                                <a:rPr lang="en-US" sz="1600" i="1" kern="100">
                                  <a:effectLst/>
                                  <a:latin typeface="+mj-lt"/>
                                  <a:ea typeface="Calibri" panose="020F0502020204030204" pitchFamily="34" charset="0"/>
                                  <a:cs typeface="Times New Roman" panose="02020603050405020304" pitchFamily="18" charset="0"/>
                                </a:rPr>
                                <m:t>𝑦</m:t>
                              </m:r>
                            </m:den>
                          </m:f>
                        </m:e>
                      </m:rad>
                      <m:r>
                        <a:rPr lang="en-US" sz="1600" i="1" kern="100">
                          <a:effectLst/>
                          <a:latin typeface="+mj-lt"/>
                          <a:ea typeface="Calibri" panose="020F0502020204030204" pitchFamily="34" charset="0"/>
                          <a:cs typeface="Times New Roman" panose="02020603050405020304" pitchFamily="18" charset="0"/>
                        </a:rPr>
                        <m:t>=2.</m:t>
                      </m:r>
                      <m:f>
                        <m:fPr>
                          <m:ctrlPr>
                            <a:rPr lang="en-US" sz="1600" i="1" kern="100">
                              <a:effectLst/>
                              <a:latin typeface="+mj-lt"/>
                              <a:ea typeface="Calibri" panose="020F0502020204030204" pitchFamily="34" charset="0"/>
                              <a:cs typeface="Times New Roman" panose="02020603050405020304" pitchFamily="18" charset="0"/>
                            </a:rPr>
                          </m:ctrlPr>
                        </m:fPr>
                        <m:num>
                          <m:r>
                            <a:rPr lang="en-US" sz="1600" i="1" kern="100">
                              <a:effectLst/>
                              <a:latin typeface="+mj-lt"/>
                              <a:ea typeface="Calibri" panose="020F0502020204030204" pitchFamily="34" charset="0"/>
                              <a:cs typeface="Times New Roman" panose="02020603050405020304" pitchFamily="18" charset="0"/>
                            </a:rPr>
                            <m:t>1</m:t>
                          </m:r>
                        </m:num>
                        <m:den>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𝑥𝑦</m:t>
                              </m:r>
                            </m:e>
                          </m:rad>
                        </m:den>
                      </m:f>
                    </m:oMath>
                  </m:oMathPara>
                </a14:m>
                <a:endParaRPr lang="en-US" sz="1600" kern="100">
                  <a:effectLst/>
                  <a:latin typeface="+mj-lt"/>
                  <a:ea typeface="Calibri" panose="020F0502020204030204" pitchFamily="34" charset="0"/>
                  <a:cs typeface="Times New Roman" panose="02020603050405020304" pitchFamily="18" charset="0"/>
                </a:endParaRPr>
              </a:p>
              <a:p>
                <a:pPr>
                  <a:lnSpc>
                    <a:spcPct val="120000"/>
                  </a:lnSpc>
                </a:pPr>
                <a14:m>
                  <m:oMathPara xmlns:m="http://schemas.openxmlformats.org/officeDocument/2006/math">
                    <m:oMathParaPr>
                      <m:jc m:val="left"/>
                    </m:oMathParaPr>
                    <m:oMath xmlns:m="http://schemas.openxmlformats.org/officeDocument/2006/math">
                      <m:r>
                        <m:rPr>
                          <m:nor/>
                        </m:rPr>
                        <a:rPr lang="en-US" sz="1600" kern="100">
                          <a:ea typeface="Calibri" panose="020F0502020204030204" pitchFamily="34" charset="0"/>
                          <a:cs typeface="Times New Roman" panose="02020603050405020304" pitchFamily="18" charset="0"/>
                        </a:rPr>
                        <m:t>V</m:t>
                      </m:r>
                      <m:r>
                        <m:rPr>
                          <m:nor/>
                        </m:rPr>
                        <a:rPr lang="en-US" sz="1600" kern="100">
                          <a:ea typeface="Calibri" panose="020F0502020204030204" pitchFamily="34" charset="0"/>
                          <a:cs typeface="Times New Roman" panose="02020603050405020304" pitchFamily="18" charset="0"/>
                        </a:rPr>
                        <m:t>ì </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𝑥</m:t>
                          </m:r>
                        </m:den>
                      </m:f>
                      <m:r>
                        <a:rPr lang="en-US" sz="16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𝑦</m:t>
                          </m:r>
                        </m:den>
                      </m:f>
                      <m:r>
                        <a:rPr lang="en-US" sz="16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2</m:t>
                          </m:r>
                        </m:den>
                      </m:f>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n</m:t>
                      </m:r>
                      <m:r>
                        <m:rPr>
                          <m:nor/>
                        </m:rPr>
                        <a:rPr lang="en-US" sz="1600" kern="100">
                          <a:ea typeface="Calibri" panose="020F0502020204030204" pitchFamily="34" charset="0"/>
                          <a:cs typeface="Times New Roman" panose="02020603050405020304" pitchFamily="18" charset="0"/>
                        </a:rPr>
                        <m:t>ê</m:t>
                      </m:r>
                      <m:r>
                        <m:rPr>
                          <m:nor/>
                        </m:rPr>
                        <a:rPr lang="en-US" sz="1600" kern="100">
                          <a:ea typeface="Calibri" panose="020F0502020204030204" pitchFamily="34" charset="0"/>
                          <a:cs typeface="Times New Roman" panose="02020603050405020304" pitchFamily="18" charset="0"/>
                        </a:rPr>
                        <m:t>n</m:t>
                      </m:r>
                      <m:r>
                        <m:rPr>
                          <m:nor/>
                        </m:rPr>
                        <a:rPr lang="en-US" sz="1600" kern="100">
                          <a:ea typeface="Calibri" panose="020F0502020204030204" pitchFamily="34" charset="0"/>
                          <a:cs typeface="Times New Roman" panose="02020603050405020304" pitchFamily="18" charset="0"/>
                        </a:rPr>
                        <m:t>  </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2</m:t>
                          </m:r>
                        </m:den>
                      </m:f>
                      <m:r>
                        <a:rPr lang="en-US" sz="16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2</m:t>
                          </m:r>
                        </m:num>
                        <m:den>
                          <m:rad>
                            <m:radPr>
                              <m:degHide m:val="on"/>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radPr>
                            <m:deg/>
                            <m:e>
                              <m:r>
                                <a:rPr lang="en-US" sz="1600" i="1" kern="100">
                                  <a:latin typeface="Cambria Math" panose="02040503050406030204" pitchFamily="18" charset="0"/>
                                  <a:ea typeface="Calibri" panose="020F0502020204030204" pitchFamily="34" charset="0"/>
                                  <a:cs typeface="Times New Roman" panose="02020603050405020304" pitchFamily="18" charset="0"/>
                                </a:rPr>
                                <m:t>𝑥𝑦</m:t>
                              </m:r>
                            </m:e>
                          </m:rad>
                        </m:den>
                      </m:f>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hay</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𝑥𝑦</m:t>
                          </m:r>
                        </m:e>
                      </m:rad>
                      <m:r>
                        <a:rPr lang="en-US" sz="1600" i="1" kern="100">
                          <a:effectLst/>
                          <a:latin typeface="+mj-lt"/>
                          <a:ea typeface="Calibri" panose="020F0502020204030204" pitchFamily="34" charset="0"/>
                          <a:cs typeface="Times New Roman" panose="02020603050405020304" pitchFamily="18" charset="0"/>
                        </a:rPr>
                        <m:t>≥4</m:t>
                      </m:r>
                    </m:oMath>
                  </m:oMathPara>
                </a14:m>
                <a:endParaRPr lang="en-US" sz="1600" kern="100">
                  <a:effectLst/>
                  <a:latin typeface="+mj-lt"/>
                  <a:ea typeface="Calibri" panose="020F0502020204030204" pitchFamily="34" charset="0"/>
                  <a:cs typeface="Times New Roman" panose="02020603050405020304" pitchFamily="18" charset="0"/>
                </a:endParaRPr>
              </a:p>
              <a:p>
                <a:pPr algn="just">
                  <a:lnSpc>
                    <a:spcPct val="120000"/>
                  </a:lnSpc>
                </a:pPr>
                <a:r>
                  <a:rPr lang="en-US" sz="1600" kern="100">
                    <a:effectLst/>
                    <a:latin typeface="+mj-lt"/>
                    <a:ea typeface="Calibri" panose="020F0502020204030204" pitchFamily="34" charset="0"/>
                    <a:cs typeface="Times New Roman" panose="02020603050405020304" pitchFamily="18" charset="0"/>
                  </a:rPr>
                  <a:t>Theo bất đẳng thức Cô – si, ta </a:t>
                </a:r>
                <a:r>
                  <a:rPr lang="en-US" sz="1600" kern="100">
                    <a:effectLst/>
                    <a:latin typeface="+mj-lt"/>
                    <a:ea typeface="Calibri" panose="020F0502020204030204" pitchFamily="34" charset="0"/>
                    <a:cs typeface="Times New Roman" panose="02020603050405020304" pitchFamily="18" charset="0"/>
                  </a:rPr>
                  <a:t>có</a:t>
                </a:r>
                <a:r>
                  <a:rPr lang="en-US" sz="1600" kern="100" smtClean="0">
                    <a:effectLst/>
                    <a:latin typeface="+mj-lt"/>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𝑥</m:t>
                        </m:r>
                      </m:e>
                    </m:rad>
                    <m:r>
                      <a:rPr lang="en-US" sz="1600" i="1" kern="100">
                        <a:effectLst/>
                        <a:latin typeface="+mj-lt"/>
                        <a:ea typeface="Calibri" panose="020F0502020204030204" pitchFamily="34" charset="0"/>
                        <a:cs typeface="Times New Roman" panose="02020603050405020304" pitchFamily="18" charset="0"/>
                      </a:rPr>
                      <m:t>+</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𝑦</m:t>
                        </m:r>
                      </m:e>
                    </m:rad>
                    <m:r>
                      <a:rPr lang="en-US" sz="1600" i="1" kern="100">
                        <a:effectLst/>
                        <a:latin typeface="+mj-lt"/>
                        <a:ea typeface="Calibri" panose="020F0502020204030204" pitchFamily="34" charset="0"/>
                        <a:cs typeface="Times New Roman" panose="02020603050405020304" pitchFamily="18" charset="0"/>
                      </a:rPr>
                      <m:t>≥2</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𝑥</m:t>
                            </m:r>
                          </m:e>
                        </m:rad>
                        <m:r>
                          <a:rPr lang="en-US" sz="1600" i="1" kern="100">
                            <a:effectLst/>
                            <a:latin typeface="+mj-lt"/>
                            <a:ea typeface="Calibri" panose="020F0502020204030204" pitchFamily="34" charset="0"/>
                            <a:cs typeface="Times New Roman" panose="02020603050405020304" pitchFamily="18" charset="0"/>
                          </a:rPr>
                          <m:t>.</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𝑦</m:t>
                            </m:r>
                          </m:e>
                        </m:rad>
                      </m:e>
                    </m:rad>
                    <m:r>
                      <a:rPr lang="en-US" sz="1600" i="1" kern="100">
                        <a:effectLst/>
                        <a:latin typeface="+mj-lt"/>
                        <a:ea typeface="Calibri" panose="020F0502020204030204" pitchFamily="34" charset="0"/>
                        <a:cs typeface="Times New Roman" panose="02020603050405020304" pitchFamily="18" charset="0"/>
                      </a:rPr>
                      <m:t>=2</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𝑥𝑦</m:t>
                            </m:r>
                          </m:e>
                        </m:rad>
                      </m:e>
                    </m:rad>
                    <m:r>
                      <a:rPr lang="en-US" sz="1600" i="1" kern="100">
                        <a:effectLst/>
                        <a:latin typeface="+mj-lt"/>
                        <a:ea typeface="Calibri" panose="020F0502020204030204" pitchFamily="34" charset="0"/>
                        <a:cs typeface="Times New Roman" panose="02020603050405020304" pitchFamily="18" charset="0"/>
                      </a:rPr>
                      <m:t>=2</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4</m:t>
                        </m:r>
                      </m:e>
                    </m:rad>
                    <m:r>
                      <a:rPr lang="en-US" sz="1600" i="1" kern="100">
                        <a:effectLst/>
                        <a:latin typeface="+mj-lt"/>
                        <a:ea typeface="Calibri" panose="020F0502020204030204" pitchFamily="34" charset="0"/>
                        <a:cs typeface="Times New Roman" panose="02020603050405020304" pitchFamily="18" charset="0"/>
                      </a:rPr>
                      <m:t>=4</m:t>
                    </m:r>
                  </m:oMath>
                </a14:m>
                <a:endParaRPr lang="en-US" sz="1600" kern="100">
                  <a:effectLst/>
                  <a:latin typeface="+mj-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600" kern="100">
                          <a:ea typeface="Calibri" panose="020F0502020204030204" pitchFamily="34" charset="0"/>
                          <a:cs typeface="Times New Roman" panose="02020603050405020304" pitchFamily="18" charset="0"/>
                        </a:rPr>
                        <m:t>D</m:t>
                      </m:r>
                      <m:r>
                        <m:rPr>
                          <m:nor/>
                        </m:rPr>
                        <a:rPr lang="en-US" sz="1600" kern="100">
                          <a:ea typeface="Calibri" panose="020F0502020204030204" pitchFamily="34" charset="0"/>
                          <a:cs typeface="Times New Roman" panose="02020603050405020304" pitchFamily="18" charset="0"/>
                        </a:rPr>
                        <m:t>ấ</m:t>
                      </m:r>
                      <m:r>
                        <m:rPr>
                          <m:nor/>
                        </m:rPr>
                        <a:rPr lang="en-US" sz="1600" kern="100">
                          <a:ea typeface="Calibri" panose="020F0502020204030204" pitchFamily="34" charset="0"/>
                          <a:cs typeface="Times New Roman" panose="02020603050405020304" pitchFamily="18" charset="0"/>
                        </a:rPr>
                        <m:t>u</m:t>
                      </m:r>
                      <m:r>
                        <m:rPr>
                          <m:nor/>
                        </m:rPr>
                        <a:rPr lang="en-US" sz="1600" kern="100">
                          <a:ea typeface="Calibri" panose="020F0502020204030204" pitchFamily="34" charset="0"/>
                          <a:cs typeface="Times New Roman" panose="02020603050405020304" pitchFamily="18" charset="0"/>
                        </a:rPr>
                        <m:t> “</m:t>
                      </m:r>
                      <m:r>
                        <a:rPr lang="en-US" sz="1600" i="1" kern="100">
                          <a:latin typeface="Cambria Math" panose="02040503050406030204" pitchFamily="18" charset="0"/>
                          <a:ea typeface="Calibri" panose="020F0502020204030204" pitchFamily="34" charset="0"/>
                          <a:cs typeface="Times New Roman" panose="02020603050405020304" pitchFamily="18" charset="0"/>
                        </a:rPr>
                        <m:t>=</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x</m:t>
                      </m:r>
                      <m:r>
                        <m:rPr>
                          <m:nor/>
                        </m:rPr>
                        <a:rPr lang="en-US" sz="1600" kern="100">
                          <a:ea typeface="Calibri" panose="020F0502020204030204" pitchFamily="34" charset="0"/>
                          <a:cs typeface="Times New Roman" panose="02020603050405020304" pitchFamily="18" charset="0"/>
                        </a:rPr>
                        <m:t>ả</m:t>
                      </m:r>
                      <m:r>
                        <m:rPr>
                          <m:nor/>
                        </m:rPr>
                        <a:rPr lang="en-US" sz="1600" kern="100">
                          <a:ea typeface="Calibri" panose="020F0502020204030204" pitchFamily="34" charset="0"/>
                          <a:cs typeface="Times New Roman" panose="02020603050405020304" pitchFamily="18" charset="0"/>
                        </a:rPr>
                        <m:t>y</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ra</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khi</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v</m:t>
                      </m:r>
                      <m:r>
                        <m:rPr>
                          <m:nor/>
                        </m:rPr>
                        <a:rPr lang="en-US" sz="1600" kern="100">
                          <a:ea typeface="Calibri" panose="020F0502020204030204" pitchFamily="34" charset="0"/>
                          <a:cs typeface="Times New Roman" panose="02020603050405020304" pitchFamily="18" charset="0"/>
                        </a:rPr>
                        <m:t>à </m:t>
                      </m:r>
                      <m:r>
                        <m:rPr>
                          <m:nor/>
                        </m:rPr>
                        <a:rPr lang="en-US" sz="1600" kern="100">
                          <a:ea typeface="Calibri" panose="020F0502020204030204" pitchFamily="34" charset="0"/>
                          <a:cs typeface="Times New Roman" panose="02020603050405020304" pitchFamily="18" charset="0"/>
                        </a:rPr>
                        <m:t>ch</m:t>
                      </m:r>
                      <m:r>
                        <m:rPr>
                          <m:nor/>
                        </m:rPr>
                        <a:rPr lang="en-US" sz="1600" kern="100">
                          <a:ea typeface="Calibri" panose="020F0502020204030204" pitchFamily="34" charset="0"/>
                          <a:cs typeface="Times New Roman" panose="02020603050405020304" pitchFamily="18" charset="0"/>
                        </a:rPr>
                        <m:t>ỉ </m:t>
                      </m:r>
                      <m:r>
                        <m:rPr>
                          <m:nor/>
                        </m:rPr>
                        <a:rPr lang="en-US" sz="1600" kern="100">
                          <a:ea typeface="Calibri" panose="020F0502020204030204" pitchFamily="34" charset="0"/>
                          <a:cs typeface="Times New Roman" panose="02020603050405020304" pitchFamily="18" charset="0"/>
                        </a:rPr>
                        <m:t>khi</m:t>
                      </m:r>
                      <m:r>
                        <m:rPr>
                          <m:nor/>
                        </m:rPr>
                        <a:rPr lang="en-US" sz="1600" kern="100">
                          <a:ea typeface="Calibri" panose="020F0502020204030204" pitchFamily="34" charset="0"/>
                          <a:cs typeface="Times New Roman" panose="02020603050405020304" pitchFamily="18" charset="0"/>
                        </a:rPr>
                        <m:t> </m:t>
                      </m:r>
                      <m:d>
                        <m:dPr>
                          <m:begChr m:val="{"/>
                          <m:endChr m:val=""/>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eqArrPr>
                            <m:e>
                              <m:r>
                                <a:rPr lang="en-US" sz="1600" i="1" kern="100">
                                  <a:latin typeface="Cambria Math" panose="02040503050406030204" pitchFamily="18" charset="0"/>
                                  <a:ea typeface="Calibri" panose="020F0502020204030204" pitchFamily="34" charset="0"/>
                                  <a:cs typeface="Times New Roman" panose="02020603050405020304" pitchFamily="18" charset="0"/>
                                </a:rPr>
                                <m:t>𝑥</m:t>
                              </m:r>
                              <m:r>
                                <a:rPr lang="en-US" sz="1600" i="1" kern="100">
                                  <a:latin typeface="Cambria Math" panose="02040503050406030204" pitchFamily="18" charset="0"/>
                                  <a:ea typeface="Calibri" panose="020F0502020204030204" pitchFamily="34" charset="0"/>
                                  <a:cs typeface="Times New Roman" panose="02020603050405020304" pitchFamily="18" charset="0"/>
                                </a:rPr>
                                <m:t>=</m:t>
                              </m:r>
                              <m:r>
                                <a:rPr lang="en-US" sz="1600" i="1" kern="100">
                                  <a:latin typeface="Cambria Math" panose="02040503050406030204" pitchFamily="18" charset="0"/>
                                  <a:ea typeface="Calibri" panose="020F0502020204030204" pitchFamily="34" charset="0"/>
                                  <a:cs typeface="Times New Roman" panose="02020603050405020304" pitchFamily="18" charset="0"/>
                                </a:rPr>
                                <m:t>𝑦</m:t>
                              </m:r>
                            </m:e>
                            <m:e>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𝑥</m:t>
                                  </m:r>
                                </m:den>
                              </m:f>
                              <m:r>
                                <a:rPr lang="en-US" sz="16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𝑦</m:t>
                                  </m:r>
                                </m:den>
                              </m:f>
                              <m:r>
                                <a:rPr lang="en-US" sz="16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2</m:t>
                                  </m:r>
                                </m:den>
                              </m:f>
                            </m:e>
                          </m:eqArr>
                        </m:e>
                      </m:d>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suy</m:t>
                      </m:r>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ra</m:t>
                      </m:r>
                      <m:r>
                        <a:rPr lang="en-US" sz="16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r>
                        <a:rPr lang="en-US" sz="1600" i="1" kern="100">
                          <a:effectLst/>
                          <a:latin typeface="+mj-lt"/>
                          <a:ea typeface="Calibri" panose="020F0502020204030204" pitchFamily="34" charset="0"/>
                          <a:cs typeface="Times New Roman" panose="02020603050405020304" pitchFamily="18" charset="0"/>
                        </a:rPr>
                        <m:t>=4</m:t>
                      </m:r>
                    </m:oMath>
                  </m:oMathPara>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pPr>
                <a:r>
                  <a:rPr lang="en-US" sz="1600" kern="100">
                    <a:effectLst/>
                    <a:latin typeface="+mj-lt"/>
                    <a:ea typeface="Calibri" panose="020F0502020204030204" pitchFamily="34" charset="0"/>
                    <a:cs typeface="Times New Roman" panose="02020603050405020304" pitchFamily="18" charset="0"/>
                  </a:rPr>
                  <a:t>Vậy biểu thức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𝐴</m:t>
                    </m:r>
                  </m:oMath>
                </a14:m>
                <a:r>
                  <a:rPr lang="en-US" sz="1600" kern="100">
                    <a:effectLst/>
                    <a:latin typeface="+mj-lt"/>
                    <a:ea typeface="Calibri" panose="020F0502020204030204" pitchFamily="34" charset="0"/>
                    <a:cs typeface="Times New Roman" panose="02020603050405020304" pitchFamily="18" charset="0"/>
                  </a:rPr>
                  <a:t> đạt giá trị nhỏ nhất là </a:t>
                </a:r>
                <a14:m>
                  <m:oMath xmlns:m="http://schemas.openxmlformats.org/officeDocument/2006/math">
                    <m:r>
                      <a:rPr lang="en-US" sz="1600" i="1" kern="100">
                        <a:latin typeface="Cambria Math" panose="02040503050406030204" pitchFamily="18" charset="0"/>
                        <a:ea typeface="Calibri" panose="020F0502020204030204" pitchFamily="34" charset="0"/>
                        <a:cs typeface="Times New Roman" panose="02020603050405020304" pitchFamily="18" charset="0"/>
                      </a:rPr>
                      <m:t>4</m:t>
                    </m:r>
                  </m:oMath>
                </a14:m>
                <a:r>
                  <a:rPr lang="en-US" sz="1600" kern="100">
                    <a:effectLst/>
                    <a:latin typeface="+mj-lt"/>
                    <a:ea typeface="Calibri" panose="020F0502020204030204" pitchFamily="34" charset="0"/>
                    <a:cs typeface="Times New Roman" panose="02020603050405020304" pitchFamily="18" charset="0"/>
                  </a:rPr>
                  <a:t> khi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r>
                      <a:rPr lang="en-US" sz="1600" i="1" kern="100">
                        <a:effectLst/>
                        <a:latin typeface="+mj-lt"/>
                        <a:ea typeface="Calibri" panose="020F0502020204030204" pitchFamily="34" charset="0"/>
                        <a:cs typeface="Times New Roman" panose="02020603050405020304" pitchFamily="18" charset="0"/>
                      </a:rPr>
                      <m:t>=4</m:t>
                    </m:r>
                  </m:oMath>
                </a14:m>
                <a:r>
                  <a:rPr lang="en-US" sz="1600" kern="100">
                    <a:effectLst/>
                    <a:latin typeface="+mj-lt"/>
                    <a:ea typeface="Calibri" panose="020F0502020204030204" pitchFamily="34" charset="0"/>
                    <a:cs typeface="Times New Roman" panose="02020603050405020304" pitchFamily="18" charset="0"/>
                  </a:rPr>
                  <a:t>.</a:t>
                </a:r>
              </a:p>
            </p:txBody>
          </p:sp>
        </mc:Choice>
        <mc:Fallback>
          <p:sp>
            <p:nvSpPr>
              <p:cNvPr id="5" name="Rectangle 4"/>
              <p:cNvSpPr>
                <a:spLocks noRot="1" noChangeAspect="1" noMove="1" noResize="1" noEditPoints="1" noAdjustHandles="1" noChangeArrowheads="1" noChangeShapeType="1" noTextEdit="1"/>
              </p:cNvSpPr>
              <p:nvPr/>
            </p:nvSpPr>
            <p:spPr>
              <a:xfrm>
                <a:off x="592112" y="1582000"/>
                <a:ext cx="7615026" cy="3457165"/>
              </a:xfrm>
              <a:prstGeom prst="rect">
                <a:avLst/>
              </a:prstGeom>
              <a:blipFill>
                <a:blip r:embed="rId6"/>
                <a:stretch>
                  <a:fillRect l="-400" b="-1411"/>
                </a:stretch>
              </a:blipFill>
            </p:spPr>
            <p:txBody>
              <a:bodyPr/>
              <a:lstStyle/>
              <a:p>
                <a:r>
                  <a:rPr lang="en-US">
                    <a:noFill/>
                  </a:rPr>
                  <a:t> </a:t>
                </a:r>
              </a:p>
            </p:txBody>
          </p:sp>
        </mc:Fallback>
      </mc:AlternateContent>
    </p:spTree>
    <p:extLst>
      <p:ext uri="{BB962C8B-B14F-4D97-AF65-F5344CB8AC3E}">
        <p14:creationId xmlns:p14="http://schemas.microsoft.com/office/powerpoint/2010/main" val="404524834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up)">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11" name="TextBox 10"/>
          <p:cNvSpPr txBox="1"/>
          <p:nvPr/>
        </p:nvSpPr>
        <p:spPr>
          <a:xfrm>
            <a:off x="4230994" y="867010"/>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p:sp>
        <p:nvSpPr>
          <p:cNvPr id="5" name="Rectangle 4"/>
          <p:cNvSpPr/>
          <p:nvPr/>
        </p:nvSpPr>
        <p:spPr>
          <a:xfrm>
            <a:off x="854001" y="80983"/>
            <a:ext cx="7450111" cy="830997"/>
          </a:xfrm>
          <a:prstGeom prst="rect">
            <a:avLst/>
          </a:prstGeom>
        </p:spPr>
        <p:txBody>
          <a:bodyPr wrap="square">
            <a:spAutoFit/>
          </a:bodyPr>
          <a:lstStyle/>
          <a:p>
            <a:pPr algn="just">
              <a:lnSpc>
                <a:spcPct val="150000"/>
              </a:lnSpc>
              <a:spcAft>
                <a:spcPts val="800"/>
              </a:spcAft>
            </a:pPr>
            <a:r>
              <a:rPr lang="en-US" sz="1600" b="1" kern="100">
                <a:latin typeface="+mj-lt"/>
                <a:ea typeface="Calibri" panose="020F0502020204030204" pitchFamily="34" charset="0"/>
                <a:cs typeface="Times New Roman" panose="02020603050405020304" pitchFamily="18" charset="0"/>
              </a:rPr>
              <a:t>Bài 3.</a:t>
            </a:r>
            <a:r>
              <a:rPr lang="en-US" sz="1600" kern="100">
                <a:latin typeface="+mj-lt"/>
                <a:ea typeface="Calibri" panose="020F0502020204030204" pitchFamily="34" charset="0"/>
                <a:cs typeface="Times New Roman" panose="02020603050405020304" pitchFamily="18" charset="0"/>
              </a:rPr>
              <a:t> Trong các hình chữ nhật có chu vi bằng 300 m, hình cữ nhật có diện tích lớn nhất bằng bao nhiêu?</a:t>
            </a:r>
            <a:endParaRPr lang="en-US" sz="1600" kern="1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854001" y="1338721"/>
                <a:ext cx="7450111" cy="3512500"/>
              </a:xfrm>
              <a:prstGeom prst="rect">
                <a:avLst/>
              </a:prstGeom>
            </p:spPr>
            <p:txBody>
              <a:bodyPr wrap="square">
                <a:spAutoFit/>
              </a:bodyPr>
              <a:lstStyle/>
              <a:p>
                <a:pPr algn="just">
                  <a:lnSpc>
                    <a:spcPct val="150000"/>
                  </a:lnSpc>
                </a:pPr>
                <a:r>
                  <a:rPr lang="en-US" sz="1600" kern="100" smtClean="0">
                    <a:latin typeface="+mj-lt"/>
                    <a:ea typeface="Calibri" panose="020F0502020204030204" pitchFamily="34" charset="0"/>
                    <a:cs typeface="Times New Roman" panose="02020603050405020304" pitchFamily="18" charset="0"/>
                  </a:rPr>
                  <a:t>Gọi chiều dài và chiều rộng của hình chữ nhật lần lượt là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oMath>
                </a14:m>
                <a:r>
                  <a:rPr lang="en-US" sz="1600" kern="100">
                    <a:effectLst/>
                    <a:latin typeface="+mj-lt"/>
                    <a:ea typeface="Calibri" panose="020F0502020204030204" pitchFamily="34" charset="0"/>
                    <a:cs typeface="Times New Roman" panose="02020603050405020304" pitchFamily="18" charset="0"/>
                  </a:rPr>
                  <a:t> (m),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&gt;0,</m:t>
                    </m:r>
                    <m:r>
                      <a:rPr lang="en-US" sz="1600" i="1" kern="100">
                        <a:effectLst/>
                        <a:latin typeface="+mj-lt"/>
                        <a:ea typeface="Calibri" panose="020F0502020204030204" pitchFamily="34" charset="0"/>
                        <a:cs typeface="Times New Roman" panose="02020603050405020304" pitchFamily="18" charset="0"/>
                      </a:rPr>
                      <m:t>𝑦</m:t>
                    </m:r>
                    <m:r>
                      <a:rPr lang="en-US" sz="1600" i="1" kern="100">
                        <a:effectLst/>
                        <a:latin typeface="+mj-lt"/>
                        <a:ea typeface="Calibri" panose="020F0502020204030204" pitchFamily="34" charset="0"/>
                        <a:cs typeface="Times New Roman" panose="02020603050405020304" pitchFamily="18" charset="0"/>
                      </a:rPr>
                      <m:t>&gt;0</m:t>
                    </m:r>
                  </m:oMath>
                </a14:m>
                <a:r>
                  <a:rPr lang="en-US" sz="1600" kern="100" smtClean="0">
                    <a:effectLst/>
                    <a:latin typeface="+mj-lt"/>
                    <a:ea typeface="Calibri" panose="020F0502020204030204" pitchFamily="34" charset="0"/>
                    <a:cs typeface="Times New Roman" panose="02020603050405020304" pitchFamily="18" charset="0"/>
                  </a:rPr>
                  <a:t>)</a:t>
                </a:r>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pPr>
                <a:r>
                  <a:rPr lang="en-US" sz="1600" kern="100">
                    <a:effectLst/>
                    <a:latin typeface="+mj-lt"/>
                    <a:ea typeface="Calibri" panose="020F0502020204030204" pitchFamily="34" charset="0"/>
                    <a:cs typeface="Times New Roman" panose="02020603050405020304" pitchFamily="18" charset="0"/>
                  </a:rPr>
                  <a:t>Chu vi của hình chữ nhật là: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2</m:t>
                    </m:r>
                    <m:d>
                      <m:dPr>
                        <m:ctrlPr>
                          <a:rPr lang="en-US" sz="1600" i="1" kern="100">
                            <a:effectLst/>
                            <a:latin typeface="+mj-lt"/>
                            <a:ea typeface="Calibri" panose="020F0502020204030204" pitchFamily="34" charset="0"/>
                            <a:cs typeface="Times New Roman" panose="02020603050405020304" pitchFamily="18" charset="0"/>
                          </a:rPr>
                        </m:ctrlPr>
                      </m:dPr>
                      <m:e>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e>
                    </m:d>
                    <m:r>
                      <a:rPr lang="en-US" sz="1600" i="1" kern="100">
                        <a:effectLst/>
                        <a:latin typeface="+mj-lt"/>
                        <a:ea typeface="Calibri" panose="020F0502020204030204" pitchFamily="34" charset="0"/>
                        <a:cs typeface="Times New Roman" panose="02020603050405020304" pitchFamily="18" charset="0"/>
                      </a:rPr>
                      <m:t>=300</m:t>
                    </m:r>
                  </m:oMath>
                </a14:m>
                <a:r>
                  <a:rPr lang="en-US" sz="1600" kern="100">
                    <a:effectLst/>
                    <a:latin typeface="+mj-lt"/>
                    <a:ea typeface="Calibri" panose="020F0502020204030204" pitchFamily="34" charset="0"/>
                    <a:cs typeface="Times New Roman" panose="02020603050405020304" pitchFamily="18" charset="0"/>
                  </a:rPr>
                  <a:t> (m)</a:t>
                </a:r>
              </a:p>
              <a:p>
                <a:pPr algn="just">
                  <a:lnSpc>
                    <a:spcPct val="150000"/>
                  </a:lnSpc>
                </a:pPr>
                <a:r>
                  <a:rPr lang="en-US" sz="1600" kern="100">
                    <a:effectLst/>
                    <a:latin typeface="+mj-lt"/>
                    <a:ea typeface="Calibri" panose="020F0502020204030204" pitchFamily="34" charset="0"/>
                    <a:cs typeface="Times New Roman" panose="02020603050405020304" pitchFamily="18" charset="0"/>
                  </a:rPr>
                  <a:t>Suy ra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r>
                      <a:rPr lang="en-US" sz="1600" i="1" kern="100">
                        <a:effectLst/>
                        <a:latin typeface="+mj-lt"/>
                        <a:ea typeface="Calibri" panose="020F0502020204030204" pitchFamily="34" charset="0"/>
                        <a:cs typeface="Times New Roman" panose="02020603050405020304" pitchFamily="18" charset="0"/>
                      </a:rPr>
                      <m:t>=150</m:t>
                    </m:r>
                  </m:oMath>
                </a14:m>
                <a:r>
                  <a:rPr lang="en-US" sz="1600" kern="100">
                    <a:effectLst/>
                    <a:latin typeface="+mj-lt"/>
                    <a:ea typeface="Calibri" panose="020F0502020204030204" pitchFamily="34" charset="0"/>
                    <a:cs typeface="Times New Roman" panose="02020603050405020304" pitchFamily="18" charset="0"/>
                  </a:rPr>
                  <a:t> (</a:t>
                </a:r>
                <a:r>
                  <a:rPr lang="en-US" sz="1600" kern="100">
                    <a:effectLst/>
                    <a:latin typeface="+mj-lt"/>
                    <a:ea typeface="Calibri" panose="020F0502020204030204" pitchFamily="34" charset="0"/>
                    <a:cs typeface="Times New Roman" panose="02020603050405020304" pitchFamily="18" charset="0"/>
                  </a:rPr>
                  <a:t>m</a:t>
                </a:r>
                <a:r>
                  <a:rPr lang="en-US" sz="1600" kern="100" smtClean="0">
                    <a:effectLst/>
                    <a:latin typeface="+mj-lt"/>
                    <a:ea typeface="Calibri" panose="020F0502020204030204" pitchFamily="34" charset="0"/>
                    <a:cs typeface="Times New Roman" panose="02020603050405020304" pitchFamily="18" charset="0"/>
                  </a:rPr>
                  <a:t>)</a:t>
                </a:r>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pPr>
                <a:r>
                  <a:rPr lang="en-US" sz="1600" kern="100">
                    <a:effectLst/>
                    <a:latin typeface="+mj-lt"/>
                    <a:ea typeface="Calibri" panose="020F0502020204030204" pitchFamily="34" charset="0"/>
                    <a:cs typeface="Times New Roman" panose="02020603050405020304" pitchFamily="18" charset="0"/>
                  </a:rPr>
                  <a:t>Diện tích của hình chữ nhật là: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𝑆</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oMath>
                </a14:m>
                <a:r>
                  <a:rPr lang="en-US" sz="1600" kern="100">
                    <a:effectLst/>
                    <a:latin typeface="+mj-lt"/>
                    <a:ea typeface="Calibri" panose="020F0502020204030204" pitchFamily="34" charset="0"/>
                    <a:cs typeface="Times New Roman" panose="02020603050405020304" pitchFamily="18" charset="0"/>
                  </a:rPr>
                  <a:t> (m</a:t>
                </a:r>
                <a:r>
                  <a:rPr lang="en-US" sz="1600" kern="100" baseline="30000">
                    <a:effectLst/>
                    <a:latin typeface="+mj-lt"/>
                    <a:ea typeface="Calibri" panose="020F0502020204030204" pitchFamily="34" charset="0"/>
                    <a:cs typeface="Times New Roman" panose="02020603050405020304" pitchFamily="18" charset="0"/>
                  </a:rPr>
                  <a:t>2</a:t>
                </a:r>
                <a:r>
                  <a:rPr lang="en-US" sz="1600" kern="100">
                    <a:effectLst/>
                    <a:latin typeface="+mj-lt"/>
                    <a:ea typeface="Calibri" panose="020F0502020204030204" pitchFamily="34" charset="0"/>
                    <a:cs typeface="Times New Roman" panose="02020603050405020304" pitchFamily="18" charset="0"/>
                  </a:rPr>
                  <a:t>)</a:t>
                </a:r>
              </a:p>
              <a:p>
                <a:pPr algn="just">
                  <a:lnSpc>
                    <a:spcPct val="150000"/>
                  </a:lnSpc>
                </a:pPr>
                <a:r>
                  <a:rPr lang="en-US" sz="1600" kern="100">
                    <a:effectLst/>
                    <a:latin typeface="+mj-lt"/>
                    <a:ea typeface="Calibri" panose="020F0502020204030204" pitchFamily="34" charset="0"/>
                    <a:cs typeface="Times New Roman" panose="02020603050405020304" pitchFamily="18" charset="0"/>
                  </a:rPr>
                  <a:t>Theo bất đẳng thức Cô – si, ta có:</a:t>
                </a:r>
                <a:r>
                  <a:rPr lang="en-US" sz="1600" kern="100" smtClean="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r>
                      <a:rPr lang="en-US" sz="1600" i="1" kern="100">
                        <a:effectLst/>
                        <a:latin typeface="+mj-lt"/>
                        <a:ea typeface="Calibri" panose="020F0502020204030204" pitchFamily="34" charset="0"/>
                        <a:cs typeface="Times New Roman" panose="02020603050405020304" pitchFamily="18" charset="0"/>
                      </a:rPr>
                      <m:t>≥2</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𝑥𝑦</m:t>
                        </m:r>
                      </m:e>
                    </m:rad>
                    <m:r>
                      <a:rPr lang="en-US" sz="1600">
                        <a:latin typeface="Cambria Math" panose="02040503050406030204" pitchFamily="18" charset="0"/>
                      </a:rPr>
                      <m:t>⇔</m:t>
                    </m:r>
                    <m:r>
                      <a:rPr lang="en-US" sz="1600" i="1" kern="100">
                        <a:effectLst/>
                        <a:latin typeface="+mj-lt"/>
                        <a:ea typeface="Calibri" panose="020F0502020204030204" pitchFamily="34" charset="0"/>
                        <a:cs typeface="Times New Roman" panose="02020603050405020304" pitchFamily="18" charset="0"/>
                      </a:rPr>
                      <m:t>150≥2</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𝑥𝑦</m:t>
                        </m:r>
                      </m:e>
                    </m:rad>
                    <m:r>
                      <a:rPr lang="en-US" sz="1600">
                        <a:latin typeface="Cambria Math" panose="02040503050406030204" pitchFamily="18" charset="0"/>
                      </a:rPr>
                      <m:t>⇔</m:t>
                    </m:r>
                    <m:r>
                      <a:rPr lang="en-US" sz="1600" i="1" kern="100">
                        <a:effectLst/>
                        <a:latin typeface="+mj-lt"/>
                        <a:ea typeface="Calibri" panose="020F0502020204030204" pitchFamily="34" charset="0"/>
                        <a:cs typeface="Times New Roman" panose="02020603050405020304" pitchFamily="18" charset="0"/>
                      </a:rPr>
                      <m:t> 75≥</m:t>
                    </m:r>
                    <m:rad>
                      <m:radPr>
                        <m:degHide m:val="on"/>
                        <m:ctrlPr>
                          <a:rPr lang="en-US" sz="1600" i="1" kern="100">
                            <a:effectLst/>
                            <a:latin typeface="+mj-lt"/>
                            <a:ea typeface="Calibri" panose="020F0502020204030204" pitchFamily="34" charset="0"/>
                            <a:cs typeface="Times New Roman" panose="02020603050405020304" pitchFamily="18" charset="0"/>
                          </a:rPr>
                        </m:ctrlPr>
                      </m:radPr>
                      <m:deg/>
                      <m:e>
                        <m:r>
                          <a:rPr lang="en-US" sz="1600" i="1" kern="100">
                            <a:effectLst/>
                            <a:latin typeface="+mj-lt"/>
                            <a:ea typeface="Calibri" panose="020F0502020204030204" pitchFamily="34" charset="0"/>
                            <a:cs typeface="Times New Roman" panose="02020603050405020304" pitchFamily="18" charset="0"/>
                          </a:rPr>
                          <m:t>𝑥𝑦</m:t>
                        </m:r>
                      </m:e>
                    </m:rad>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pPr>
                <a:r>
                  <a:rPr lang="en-US" sz="1600" kern="100">
                    <a:effectLst/>
                    <a:latin typeface="+mj-lt"/>
                    <a:ea typeface="Calibri" panose="020F0502020204030204" pitchFamily="34" charset="0"/>
                    <a:cs typeface="Times New Roman" panose="02020603050405020304" pitchFamily="18" charset="0"/>
                  </a:rPr>
                  <a:t>Suy ra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𝑥𝑦</m:t>
                    </m:r>
                    <m:r>
                      <a:rPr lang="en-US" sz="1600" i="1" kern="100">
                        <a:effectLst/>
                        <a:latin typeface="+mj-lt"/>
                        <a:ea typeface="Calibri" panose="020F0502020204030204" pitchFamily="34" charset="0"/>
                        <a:cs typeface="Times New Roman" panose="02020603050405020304" pitchFamily="18" charset="0"/>
                      </a:rPr>
                      <m:t>≤5 625</m:t>
                    </m:r>
                  </m:oMath>
                </a14:m>
                <a:r>
                  <a:rPr lang="en-US" sz="1600" kern="100">
                    <a:effectLst/>
                    <a:latin typeface="+mj-lt"/>
                    <a:ea typeface="Calibri" panose="020F0502020204030204" pitchFamily="34" charset="0"/>
                    <a:cs typeface="Times New Roman" panose="02020603050405020304" pitchFamily="18" charset="0"/>
                  </a:rPr>
                  <a:t> hay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𝑆</m:t>
                    </m:r>
                    <m:r>
                      <a:rPr lang="en-US" sz="1600" i="1" kern="100">
                        <a:effectLst/>
                        <a:latin typeface="+mj-lt"/>
                        <a:ea typeface="Calibri" panose="020F0502020204030204" pitchFamily="34" charset="0"/>
                        <a:cs typeface="Times New Roman" panose="02020603050405020304" pitchFamily="18" charset="0"/>
                      </a:rPr>
                      <m:t>≤5 625</m:t>
                    </m:r>
                  </m:oMath>
                </a14:m>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pPr>
                <a:r>
                  <a:rPr lang="en-US" sz="1600" kern="100">
                    <a:effectLst/>
                    <a:latin typeface="+mj-lt"/>
                    <a:ea typeface="Calibri" panose="020F0502020204030204" pitchFamily="34" charset="0"/>
                    <a:cs typeface="Times New Roman" panose="02020603050405020304" pitchFamily="18" charset="0"/>
                  </a:rPr>
                  <a:t>Vậy hình chữ nhật có diện tích lớn nhất là </a:t>
                </a:r>
                <a14:m>
                  <m:oMath xmlns:m="http://schemas.openxmlformats.org/officeDocument/2006/math">
                    <m:r>
                      <a:rPr lang="en-US" sz="1600" i="1" kern="100" smtClean="0">
                        <a:effectLst/>
                        <a:latin typeface="Cambria Math" panose="02040503050406030204" pitchFamily="18" charset="0"/>
                        <a:ea typeface="Calibri" panose="020F0502020204030204" pitchFamily="34" charset="0"/>
                        <a:cs typeface="Times New Roman" panose="02020603050405020304" pitchFamily="18" charset="0"/>
                      </a:rPr>
                      <m:t>5 </m:t>
                    </m:r>
                    <m:r>
                      <a:rPr lang="en-US" sz="1600" i="1" kern="100">
                        <a:effectLst/>
                        <a:latin typeface="Cambria Math" panose="02040503050406030204" pitchFamily="18" charset="0"/>
                        <a:ea typeface="Calibri" panose="020F0502020204030204" pitchFamily="34" charset="0"/>
                        <a:cs typeface="Times New Roman" panose="02020603050405020304" pitchFamily="18" charset="0"/>
                      </a:rPr>
                      <m:t>625 </m:t>
                    </m:r>
                  </m:oMath>
                </a14:m>
                <a:r>
                  <a:rPr lang="en-US" sz="1600" kern="100" smtClean="0">
                    <a:effectLst/>
                    <a:latin typeface="+mj-lt"/>
                    <a:ea typeface="Calibri" panose="020F0502020204030204" pitchFamily="34" charset="0"/>
                    <a:cs typeface="Times New Roman" panose="02020603050405020304" pitchFamily="18" charset="0"/>
                  </a:rPr>
                  <a:t>m</a:t>
                </a:r>
                <a:r>
                  <a:rPr lang="en-US" sz="1600" kern="100" baseline="30000" smtClean="0">
                    <a:effectLst/>
                    <a:latin typeface="+mj-lt"/>
                    <a:ea typeface="Calibri" panose="020F0502020204030204" pitchFamily="34" charset="0"/>
                    <a:cs typeface="Times New Roman" panose="02020603050405020304" pitchFamily="18" charset="0"/>
                  </a:rPr>
                  <a:t>2</a:t>
                </a:r>
                <a:endParaRPr lang="en-US" sz="1600" kern="100">
                  <a:effectLst/>
                  <a:latin typeface="+mj-lt"/>
                  <a:ea typeface="Calibri" panose="020F0502020204030204" pitchFamily="34" charset="0"/>
                  <a:cs typeface="Times New Roman" panose="02020603050405020304" pitchFamily="18" charset="0"/>
                </a:endParaRPr>
              </a:p>
              <a:p>
                <a:pPr algn="just">
                  <a:lnSpc>
                    <a:spcPct val="150000"/>
                  </a:lnSpc>
                </a:pPr>
                <a:r>
                  <a:rPr lang="en-US" sz="1600" kern="100">
                    <a:effectLst/>
                    <a:latin typeface="+mj-lt"/>
                    <a:ea typeface="Calibri" panose="020F0502020204030204" pitchFamily="34" charset="0"/>
                    <a:cs typeface="Times New Roman" panose="02020603050405020304" pitchFamily="18" charset="0"/>
                  </a:rPr>
                  <a:t>Dấu “=” xảy ra khi và chỉ khi </a:t>
                </a:r>
                <a14:m>
                  <m:oMath xmlns:m="http://schemas.openxmlformats.org/officeDocument/2006/math">
                    <m:d>
                      <m:dPr>
                        <m:begChr m:val="{"/>
                        <m:endChr m:val=""/>
                        <m:ctrlPr>
                          <a:rPr lang="en-US" sz="1600" i="1" kern="100">
                            <a:effectLst/>
                            <a:latin typeface="+mj-lt"/>
                            <a:ea typeface="Calibri" panose="020F0502020204030204" pitchFamily="34" charset="0"/>
                            <a:cs typeface="Times New Roman" panose="02020603050405020304" pitchFamily="18" charset="0"/>
                          </a:rPr>
                        </m:ctrlPr>
                      </m:dPr>
                      <m:e>
                        <m:eqArr>
                          <m:eqArrPr>
                            <m:ctrlPr>
                              <a:rPr lang="en-US" sz="1600" i="1" kern="100">
                                <a:effectLst/>
                                <a:latin typeface="+mj-lt"/>
                                <a:ea typeface="Calibri" panose="020F0502020204030204" pitchFamily="34" charset="0"/>
                                <a:cs typeface="Times New Roman" panose="02020603050405020304" pitchFamily="18" charset="0"/>
                              </a:rPr>
                            </m:ctrlPr>
                          </m:eqArrPr>
                          <m:e>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e>
                          <m:e>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r>
                              <a:rPr lang="en-US" sz="1600" i="1" kern="100">
                                <a:effectLst/>
                                <a:latin typeface="+mj-lt"/>
                                <a:ea typeface="Calibri" panose="020F0502020204030204" pitchFamily="34" charset="0"/>
                                <a:cs typeface="Times New Roman" panose="02020603050405020304" pitchFamily="18" charset="0"/>
                              </a:rPr>
                              <m:t>=150</m:t>
                            </m:r>
                          </m:e>
                        </m:eqArr>
                      </m:e>
                    </m:d>
                  </m:oMath>
                </a14:m>
                <a:r>
                  <a:rPr lang="en-US" sz="1600" kern="100">
                    <a:effectLst/>
                    <a:latin typeface="+mj-lt"/>
                    <a:ea typeface="Calibri" panose="020F0502020204030204" pitchFamily="34" charset="0"/>
                    <a:cs typeface="Times New Roman" panose="02020603050405020304" pitchFamily="18" charset="0"/>
                  </a:rPr>
                  <a:t>   suy ra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𝑥</m:t>
                    </m:r>
                    <m:r>
                      <a:rPr lang="en-US" sz="1600" i="1" kern="100">
                        <a:effectLst/>
                        <a:latin typeface="+mj-lt"/>
                        <a:ea typeface="Calibri" panose="020F0502020204030204" pitchFamily="34" charset="0"/>
                        <a:cs typeface="Times New Roman" panose="02020603050405020304" pitchFamily="18" charset="0"/>
                      </a:rPr>
                      <m:t>=</m:t>
                    </m:r>
                    <m:r>
                      <a:rPr lang="en-US" sz="1600" i="1" kern="100">
                        <a:effectLst/>
                        <a:latin typeface="+mj-lt"/>
                        <a:ea typeface="Calibri" panose="020F0502020204030204" pitchFamily="34" charset="0"/>
                        <a:cs typeface="Times New Roman" panose="02020603050405020304" pitchFamily="18" charset="0"/>
                      </a:rPr>
                      <m:t>𝑦</m:t>
                    </m:r>
                    <m:r>
                      <a:rPr lang="en-US" sz="1600" i="1" kern="100">
                        <a:effectLst/>
                        <a:latin typeface="+mj-lt"/>
                        <a:ea typeface="Calibri" panose="020F0502020204030204" pitchFamily="34" charset="0"/>
                        <a:cs typeface="Times New Roman" panose="02020603050405020304" pitchFamily="18" charset="0"/>
                      </a:rPr>
                      <m:t>=75</m:t>
                    </m:r>
                  </m:oMath>
                </a14:m>
                <a:r>
                  <a:rPr lang="en-US" sz="1600" kern="100">
                    <a:effectLst/>
                    <a:latin typeface="+mj-lt"/>
                    <a:ea typeface="Calibri" panose="020F0502020204030204" pitchFamily="34" charset="0"/>
                    <a:cs typeface="Times New Roman" panose="02020603050405020304" pitchFamily="18" charset="0"/>
                  </a:rPr>
                  <a:t>.</a:t>
                </a:r>
              </a:p>
            </p:txBody>
          </p:sp>
        </mc:Choice>
        <mc:Fallback>
          <p:sp>
            <p:nvSpPr>
              <p:cNvPr id="6" name="Rectangle 5"/>
              <p:cNvSpPr>
                <a:spLocks noRot="1" noChangeAspect="1" noMove="1" noResize="1" noEditPoints="1" noAdjustHandles="1" noChangeArrowheads="1" noChangeShapeType="1" noTextEdit="1"/>
              </p:cNvSpPr>
              <p:nvPr/>
            </p:nvSpPr>
            <p:spPr>
              <a:xfrm>
                <a:off x="854001" y="1338721"/>
                <a:ext cx="7450111" cy="3512500"/>
              </a:xfrm>
              <a:prstGeom prst="rect">
                <a:avLst/>
              </a:prstGeom>
              <a:blipFill>
                <a:blip r:embed="rId3"/>
                <a:stretch>
                  <a:fillRect l="-409"/>
                </a:stretch>
              </a:blipFill>
            </p:spPr>
            <p:txBody>
              <a:bodyPr/>
              <a:lstStyle/>
              <a:p>
                <a:r>
                  <a:rPr lang="en-US">
                    <a:noFill/>
                  </a:rPr>
                  <a:t> </a:t>
                </a:r>
              </a:p>
            </p:txBody>
          </p:sp>
        </mc:Fallback>
      </mc:AlternateContent>
    </p:spTree>
    <p:extLst>
      <p:ext uri="{BB962C8B-B14F-4D97-AF65-F5344CB8AC3E}">
        <p14:creationId xmlns:p14="http://schemas.microsoft.com/office/powerpoint/2010/main" val="225723891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wipe(down)">
                                      <p:cBhvr>
                                        <p:cTn id="44" dur="5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wipe(left)">
                                      <p:cBhvr>
                                        <p:cTn id="49" dur="500"/>
                                        <p:tgtEl>
                                          <p:spTgt spid="6">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wipe(up)">
                                      <p:cBhvr>
                                        <p:cTn id="5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p:grpSp>
        <p:nvGrpSpPr>
          <p:cNvPr id="12" name="Group 11">
            <a:extLst>
              <a:ext uri="{FF2B5EF4-FFF2-40B4-BE49-F238E27FC236}">
                <a16:creationId xmlns:a16="http://schemas.microsoft.com/office/drawing/2014/main" id="{72293845-5CB8-D264-7521-07A20C535351}"/>
              </a:ext>
            </a:extLst>
          </p:cNvPr>
          <p:cNvGrpSpPr/>
          <p:nvPr/>
        </p:nvGrpSpPr>
        <p:grpSpPr>
          <a:xfrm>
            <a:off x="1690064" y="2208869"/>
            <a:ext cx="2239671" cy="886303"/>
            <a:chOff x="0" y="0"/>
            <a:chExt cx="14749384" cy="1913890"/>
          </a:xfrm>
          <a:solidFill>
            <a:schemeClr val="accent1">
              <a:lumMod val="60000"/>
              <a:lumOff val="40000"/>
            </a:schemeClr>
          </a:solidFill>
        </p:grpSpPr>
        <p:sp>
          <p:nvSpPr>
            <p:cNvPr id="13" name="Freeform 12">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defTabSz="457200">
                <a:buClrTx/>
              </a:pPr>
              <a:endParaRPr lang="en-VN" sz="2000" kern="1200">
                <a:solidFill>
                  <a:prstClr val="black"/>
                </a:solidFill>
                <a:latin typeface="Arial" panose="020B0604020202020204" pitchFamily="34" charset="0"/>
                <a:ea typeface="+mn-ea"/>
                <a:cs typeface="Arial" panose="020B0604020202020204" pitchFamily="34" charset="0"/>
              </a:endParaRPr>
            </a:p>
          </p:txBody>
        </p:sp>
      </p:grpSp>
      <p:grpSp>
        <p:nvGrpSpPr>
          <p:cNvPr id="14" name="Group 19">
            <a:extLst>
              <a:ext uri="{FF2B5EF4-FFF2-40B4-BE49-F238E27FC236}">
                <a16:creationId xmlns:a16="http://schemas.microsoft.com/office/drawing/2014/main" id="{F587E11E-45F4-9B89-6F3F-C98CEC8FF973}"/>
              </a:ext>
            </a:extLst>
          </p:cNvPr>
          <p:cNvGrpSpPr/>
          <p:nvPr/>
        </p:nvGrpSpPr>
        <p:grpSpPr>
          <a:xfrm>
            <a:off x="5157164" y="2208869"/>
            <a:ext cx="2239671" cy="886303"/>
            <a:chOff x="0" y="0"/>
            <a:chExt cx="14749384" cy="1913890"/>
          </a:xfrm>
          <a:solidFill>
            <a:schemeClr val="accent1">
              <a:lumMod val="60000"/>
              <a:lumOff val="40000"/>
            </a:schemeClr>
          </a:solidFill>
        </p:grpSpPr>
        <p:sp>
          <p:nvSpPr>
            <p:cNvPr id="15"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defTabSz="457200">
                <a:buClrTx/>
              </a:pPr>
              <a:endParaRPr lang="en-VN" sz="2000" kern="1200">
                <a:latin typeface="+mj-lt"/>
                <a:ea typeface="+mn-ea"/>
                <a:cs typeface="Arial" panose="020B0604020202020204" pitchFamily="34" charset="0"/>
              </a:endParaRPr>
            </a:p>
          </p:txBody>
        </p:sp>
      </p:grpSp>
      <p:grpSp>
        <p:nvGrpSpPr>
          <p:cNvPr id="16" name="Group 19">
            <a:extLst>
              <a:ext uri="{FF2B5EF4-FFF2-40B4-BE49-F238E27FC236}">
                <a16:creationId xmlns:a16="http://schemas.microsoft.com/office/drawing/2014/main" id="{F113F874-347D-931C-DEF9-1D97EE9FE4BF}"/>
              </a:ext>
            </a:extLst>
          </p:cNvPr>
          <p:cNvGrpSpPr/>
          <p:nvPr/>
        </p:nvGrpSpPr>
        <p:grpSpPr>
          <a:xfrm>
            <a:off x="5157164" y="3375539"/>
            <a:ext cx="2239671" cy="886303"/>
            <a:chOff x="0" y="0"/>
            <a:chExt cx="14749384" cy="1913890"/>
          </a:xfrm>
          <a:solidFill>
            <a:schemeClr val="accent1">
              <a:lumMod val="60000"/>
              <a:lumOff val="40000"/>
            </a:schemeClr>
          </a:solidFill>
        </p:grpSpPr>
        <p:sp>
          <p:nvSpPr>
            <p:cNvPr id="17"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defTabSz="457200">
                <a:buClrTx/>
              </a:pPr>
              <a:endParaRPr lang="en-VN" sz="2000" kern="1200">
                <a:solidFill>
                  <a:prstClr val="black"/>
                </a:solidFill>
                <a:latin typeface="Arial" panose="020B060402020202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FDC9F3DD-305D-E62F-CEDB-9DCD527317FD}"/>
              </a:ext>
            </a:extLst>
          </p:cNvPr>
          <p:cNvGrpSpPr/>
          <p:nvPr/>
        </p:nvGrpSpPr>
        <p:grpSpPr>
          <a:xfrm>
            <a:off x="1690064" y="3375539"/>
            <a:ext cx="2239671" cy="886303"/>
            <a:chOff x="2133600" y="7269638"/>
            <a:chExt cx="6344569" cy="823276"/>
          </a:xfrm>
          <a:solidFill>
            <a:schemeClr val="accent1">
              <a:lumMod val="60000"/>
              <a:lumOff val="40000"/>
            </a:schemeClr>
          </a:solidFill>
        </p:grpSpPr>
        <p:grpSp>
          <p:nvGrpSpPr>
            <p:cNvPr id="19"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21" name="Freeform 20">
                <a:extLst>
                  <a:ext uri="{FF2B5EF4-FFF2-40B4-BE49-F238E27FC236}">
                    <a16:creationId xmlns:a16="http://schemas.microsoft.com/office/drawing/2014/main" id="{A4471338-0737-5602-5397-FF422A55E3C4}"/>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defTabSz="457200">
                  <a:buClrTx/>
                </a:pPr>
                <a:endParaRPr lang="en-VN" sz="2000" kern="1200">
                  <a:latin typeface="+mj-lt"/>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0" name="TextBox 26">
                  <a:extLst>
                    <a:ext uri="{FF2B5EF4-FFF2-40B4-BE49-F238E27FC236}">
                      <a16:creationId xmlns:a16="http://schemas.microsoft.com/office/drawing/2014/main" id="{B82E9E95-9643-CD6A-24C9-B555F94125A2}"/>
                    </a:ext>
                  </a:extLst>
                </p:cNvPr>
                <p:cNvSpPr txBox="1"/>
                <p:nvPr/>
              </p:nvSpPr>
              <p:spPr>
                <a:xfrm>
                  <a:off x="3210148" y="7641451"/>
                  <a:ext cx="4122301" cy="178681"/>
                </a:xfrm>
                <a:prstGeom prst="rect">
                  <a:avLst/>
                </a:prstGeom>
                <a:grpFill/>
                <a:ln>
                  <a:solidFill>
                    <a:schemeClr val="accent1">
                      <a:lumMod val="60000"/>
                      <a:lumOff val="40000"/>
                    </a:schemeClr>
                  </a:solidFill>
                </a:ln>
              </p:spPr>
              <p:txBody>
                <a:bodyPr wrap="square" lIns="0" tIns="0" rIns="0" bIns="0" rtlCol="0" anchor="t">
                  <a:spAutoFit/>
                </a:bodyPr>
                <a:lstStyle/>
                <a:p>
                  <a:pPr defTabSz="457200">
                    <a:lnSpc>
                      <a:spcPts val="1500"/>
                    </a:lnSpc>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j-lt"/>
                            <a:ea typeface="Calibri" panose="020F0502020204030204" pitchFamily="34" charset="0"/>
                          </a:rPr>
                          <m:t>C</m:t>
                        </m:r>
                        <m:r>
                          <m:rPr>
                            <m:nor/>
                          </m:rPr>
                          <a:rPr lang="en-US" sz="2000" kern="100" smtClean="0">
                            <a:solidFill>
                              <a:srgbClr val="000000"/>
                            </a:solidFill>
                            <a:latin typeface="+mj-lt"/>
                            <a:ea typeface="Calibri" panose="020F0502020204030204" pitchFamily="34" charset="0"/>
                          </a:rPr>
                          <m:t>. </m:t>
                        </m:r>
                        <m:r>
                          <a:rPr lang="en-US" sz="2000" i="1" kern="100">
                            <a:solidFill>
                              <a:srgbClr val="000000"/>
                            </a:solidFill>
                            <a:effectLst/>
                            <a:latin typeface="+mj-lt"/>
                            <a:ea typeface="Calibri" panose="020F0502020204030204" pitchFamily="34" charset="0"/>
                            <a:cs typeface="Times New Roman" panose="02020603050405020304" pitchFamily="18" charset="0"/>
                          </a:rPr>
                          <m:t>𝑎</m:t>
                        </m:r>
                        <m:r>
                          <a:rPr lang="en-US" sz="2000" i="1" kern="100">
                            <a:solidFill>
                              <a:srgbClr val="000000"/>
                            </a:solidFill>
                            <a:effectLst/>
                            <a:latin typeface="+mj-lt"/>
                            <a:ea typeface="Calibri" panose="020F0502020204030204" pitchFamily="34" charset="0"/>
                            <a:cs typeface="Times New Roman" panose="02020603050405020304" pitchFamily="18" charset="0"/>
                          </a:rPr>
                          <m:t>≤</m:t>
                        </m:r>
                        <m:r>
                          <a:rPr lang="en-US" sz="2000" i="1" kern="100">
                            <a:solidFill>
                              <a:srgbClr val="000000"/>
                            </a:solidFill>
                            <a:effectLst/>
                            <a:latin typeface="+mj-lt"/>
                            <a:ea typeface="Calibri" panose="020F0502020204030204" pitchFamily="34" charset="0"/>
                            <a:cs typeface="Times New Roman" panose="02020603050405020304" pitchFamily="18" charset="0"/>
                          </a:rPr>
                          <m:t>𝑏</m:t>
                        </m:r>
                      </m:oMath>
                    </m:oMathPara>
                  </a14:m>
                  <a:endParaRPr lang="en-US" sz="2000" kern="1200" dirty="0">
                    <a:solidFill>
                      <a:srgbClr val="000000"/>
                    </a:solidFill>
                    <a:latin typeface="+mj-lt"/>
                    <a:ea typeface="+mn-ea"/>
                    <a:cs typeface="Arial" panose="020B0604020202020204" pitchFamily="34" charset="0"/>
                  </a:endParaRPr>
                </a:p>
              </p:txBody>
            </p:sp>
          </mc:Choice>
          <mc:Fallback>
            <p:sp>
              <p:nvSpPr>
                <p:cNvPr id="20"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3210148" y="7641451"/>
                  <a:ext cx="4122301" cy="178681"/>
                </a:xfrm>
                <a:prstGeom prst="rect">
                  <a:avLst/>
                </a:prstGeom>
                <a:blipFill>
                  <a:blip r:embed="rId5"/>
                  <a:stretch>
                    <a:fillRect t="-41176" b="-23529"/>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2" name="TextBox 26">
                <a:extLst>
                  <a:ext uri="{FF2B5EF4-FFF2-40B4-BE49-F238E27FC236}">
                    <a16:creationId xmlns:a16="http://schemas.microsoft.com/office/drawing/2014/main" id="{668EB469-806A-6F79-7CBF-4067E55D60F0}"/>
                  </a:ext>
                </a:extLst>
              </p:cNvPr>
              <p:cNvSpPr txBox="1"/>
              <p:nvPr/>
            </p:nvSpPr>
            <p:spPr>
              <a:xfrm>
                <a:off x="1898580" y="2622954"/>
                <a:ext cx="1798223" cy="192360"/>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defTabSz="457200">
                  <a:lnSpc>
                    <a:spcPts val="1500"/>
                  </a:lnSpc>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j-lt"/>
                          <a:ea typeface="Calibri" panose="020F0502020204030204" pitchFamily="34" charset="0"/>
                        </a:rPr>
                        <m:t>A</m:t>
                      </m:r>
                      <m:r>
                        <m:rPr>
                          <m:nor/>
                        </m:rPr>
                        <a:rPr lang="en-US" sz="2000" kern="100" smtClean="0">
                          <a:solidFill>
                            <a:srgbClr val="000000"/>
                          </a:solidFill>
                          <a:latin typeface="+mj-lt"/>
                          <a:ea typeface="Calibri" panose="020F0502020204030204" pitchFamily="34" charset="0"/>
                        </a:rPr>
                        <m:t>. </m:t>
                      </m:r>
                      <m:r>
                        <a:rPr lang="en-US" sz="2000" i="1" kern="100">
                          <a:solidFill>
                            <a:srgbClr val="000000"/>
                          </a:solidFill>
                          <a:effectLst/>
                          <a:latin typeface="+mj-lt"/>
                          <a:ea typeface="Calibri" panose="020F0502020204030204" pitchFamily="34" charset="0"/>
                          <a:cs typeface="Times New Roman" panose="02020603050405020304" pitchFamily="18" charset="0"/>
                        </a:rPr>
                        <m:t>𝑎</m:t>
                      </m:r>
                      <m:r>
                        <a:rPr lang="en-US" sz="2000" i="1" kern="100">
                          <a:solidFill>
                            <a:srgbClr val="000000"/>
                          </a:solidFill>
                          <a:effectLst/>
                          <a:latin typeface="+mj-lt"/>
                          <a:ea typeface="Calibri" panose="020F0502020204030204" pitchFamily="34" charset="0"/>
                          <a:cs typeface="Times New Roman" panose="02020603050405020304" pitchFamily="18" charset="0"/>
                        </a:rPr>
                        <m:t>&gt;</m:t>
                      </m:r>
                      <m:r>
                        <a:rPr lang="en-US" sz="2000" i="1" kern="100">
                          <a:solidFill>
                            <a:srgbClr val="000000"/>
                          </a:solidFill>
                          <a:effectLst/>
                          <a:latin typeface="+mj-lt"/>
                          <a:ea typeface="Calibri" panose="020F0502020204030204" pitchFamily="34" charset="0"/>
                          <a:cs typeface="Times New Roman" panose="02020603050405020304" pitchFamily="18" charset="0"/>
                        </a:rPr>
                        <m:t>𝑏</m:t>
                      </m:r>
                    </m:oMath>
                  </m:oMathPara>
                </a14:m>
                <a:endParaRPr lang="en-US" sz="2000" kern="1200" dirty="0">
                  <a:solidFill>
                    <a:srgbClr val="000000"/>
                  </a:solidFill>
                  <a:latin typeface="+mj-lt"/>
                  <a:ea typeface="+mn-ea"/>
                  <a:cs typeface="Arial" panose="020B0604020202020204" pitchFamily="34" charset="0"/>
                </a:endParaRPr>
              </a:p>
            </p:txBody>
          </p:sp>
        </mc:Choice>
        <mc:Fallback>
          <p:sp>
            <p:nvSpPr>
              <p:cNvPr id="22"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898580" y="2622954"/>
                <a:ext cx="1798223" cy="192360"/>
              </a:xfrm>
              <a:prstGeom prst="rect">
                <a:avLst/>
              </a:prstGeom>
              <a:blipFill>
                <a:blip r:embed="rId6"/>
                <a:stretch>
                  <a:fillRect t="-41176" b="-17647"/>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DB7CF19E-F984-1A32-49B4-0D14EEF90AFB}"/>
                  </a:ext>
                </a:extLst>
              </p:cNvPr>
              <p:cNvSpPr txBox="1"/>
              <p:nvPr/>
            </p:nvSpPr>
            <p:spPr>
              <a:xfrm>
                <a:off x="5230366" y="2622954"/>
                <a:ext cx="2018839" cy="192360"/>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defTabSz="457200">
                  <a:lnSpc>
                    <a:spcPts val="1500"/>
                  </a:lnSpc>
                  <a:buClrTx/>
                </a:pPr>
                <a14:m>
                  <m:oMathPara xmlns:m="http://schemas.openxmlformats.org/officeDocument/2006/math">
                    <m:oMathParaPr>
                      <m:jc m:val="centerGroup"/>
                    </m:oMathParaPr>
                    <m:oMath xmlns:m="http://schemas.openxmlformats.org/officeDocument/2006/math">
                      <m:r>
                        <m:rPr>
                          <m:nor/>
                        </m:rPr>
                        <a:rPr lang="en-US" sz="2000" kern="100">
                          <a:latin typeface="+mj-lt"/>
                          <a:ea typeface="Calibri" panose="020F0502020204030204" pitchFamily="34" charset="0"/>
                        </a:rPr>
                        <m:t>B</m:t>
                      </m:r>
                      <m:r>
                        <m:rPr>
                          <m:nor/>
                        </m:rPr>
                        <a:rPr lang="en-US" sz="2000" kern="100">
                          <a:latin typeface="+mj-lt"/>
                          <a:ea typeface="Calibri" panose="020F0502020204030204" pitchFamily="34" charset="0"/>
                        </a:rPr>
                        <m:t>. </m:t>
                      </m:r>
                      <m:r>
                        <a:rPr lang="en-US" sz="2000" i="1" kern="100">
                          <a:effectLst/>
                          <a:latin typeface="+mj-lt"/>
                          <a:ea typeface="Calibri" panose="020F0502020204030204" pitchFamily="34" charset="0"/>
                          <a:cs typeface="Times New Roman" panose="02020603050405020304" pitchFamily="18" charset="0"/>
                        </a:rPr>
                        <m:t>𝑎</m:t>
                      </m:r>
                      <m:r>
                        <a:rPr lang="en-US" sz="2000" i="1" kern="100">
                          <a:effectLst/>
                          <a:latin typeface="+mj-lt"/>
                          <a:ea typeface="Calibri" panose="020F0502020204030204" pitchFamily="34" charset="0"/>
                          <a:cs typeface="Times New Roman" panose="02020603050405020304" pitchFamily="18" charset="0"/>
                        </a:rPr>
                        <m:t>&lt;</m:t>
                      </m:r>
                      <m:r>
                        <a:rPr lang="en-US" sz="2000" i="1" kern="100">
                          <a:effectLst/>
                          <a:latin typeface="+mj-lt"/>
                          <a:ea typeface="Calibri" panose="020F0502020204030204" pitchFamily="34" charset="0"/>
                          <a:cs typeface="Times New Roman" panose="02020603050405020304" pitchFamily="18" charset="0"/>
                        </a:rPr>
                        <m:t>𝑏</m:t>
                      </m:r>
                    </m:oMath>
                  </m:oMathPara>
                </a14:m>
                <a:endParaRPr lang="en-US" sz="2000" kern="1200" dirty="0">
                  <a:solidFill>
                    <a:prstClr val="black"/>
                  </a:solidFill>
                  <a:latin typeface="+mj-lt"/>
                  <a:ea typeface="+mn-ea"/>
                  <a:cs typeface="Arial" panose="020B0604020202020204" pitchFamily="34" charset="0"/>
                </a:endParaRPr>
              </a:p>
            </p:txBody>
          </p:sp>
        </mc:Choice>
        <mc:Fallback>
          <p:sp>
            <p:nvSpPr>
              <p:cNvPr id="23" name="TextBox 22">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230366" y="2622954"/>
                <a:ext cx="2018839" cy="192360"/>
              </a:xfrm>
              <a:prstGeom prst="rect">
                <a:avLst/>
              </a:prstGeom>
              <a:blipFill>
                <a:blip r:embed="rId7"/>
                <a:stretch>
                  <a:fillRect t="-41176" b="-17647"/>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6">
                <a:extLst>
                  <a:ext uri="{FF2B5EF4-FFF2-40B4-BE49-F238E27FC236}">
                    <a16:creationId xmlns:a16="http://schemas.microsoft.com/office/drawing/2014/main" id="{1EA862A4-0CC0-A671-1AB1-941702D64D10}"/>
                  </a:ext>
                </a:extLst>
              </p:cNvPr>
              <p:cNvSpPr txBox="1"/>
              <p:nvPr/>
            </p:nvSpPr>
            <p:spPr>
              <a:xfrm>
                <a:off x="5288500" y="3671455"/>
                <a:ext cx="1947540"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algn="just"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j-lt"/>
                          <a:ea typeface="Calibri" panose="020F0502020204030204" pitchFamily="34" charset="0"/>
                        </a:rPr>
                        <m:t>D</m:t>
                      </m:r>
                      <m:r>
                        <m:rPr>
                          <m:nor/>
                        </m:rPr>
                        <a:rPr lang="en-US" sz="2000" kern="100" smtClean="0">
                          <a:solidFill>
                            <a:srgbClr val="000000"/>
                          </a:solidFill>
                          <a:latin typeface="+mj-lt"/>
                          <a:ea typeface="Calibri" panose="020F0502020204030204" pitchFamily="34" charset="0"/>
                        </a:rPr>
                        <m:t>. </m:t>
                      </m:r>
                      <m:r>
                        <a:rPr lang="en-US" sz="2000" i="1" kern="100">
                          <a:solidFill>
                            <a:srgbClr val="000000"/>
                          </a:solidFill>
                          <a:effectLst/>
                          <a:latin typeface="+mj-lt"/>
                          <a:ea typeface="Calibri" panose="020F0502020204030204" pitchFamily="34" charset="0"/>
                          <a:cs typeface="Times New Roman" panose="02020603050405020304" pitchFamily="18" charset="0"/>
                        </a:rPr>
                        <m:t>𝑎</m:t>
                      </m:r>
                      <m:r>
                        <a:rPr lang="en-US" sz="2000" i="1" kern="100">
                          <a:solidFill>
                            <a:srgbClr val="000000"/>
                          </a:solidFill>
                          <a:effectLst/>
                          <a:latin typeface="+mj-lt"/>
                          <a:ea typeface="Calibri" panose="020F0502020204030204" pitchFamily="34" charset="0"/>
                          <a:cs typeface="Times New Roman" panose="02020603050405020304" pitchFamily="18" charset="0"/>
                        </a:rPr>
                        <m:t>≥</m:t>
                      </m:r>
                      <m:r>
                        <a:rPr lang="en-US" sz="2000" i="1" kern="100">
                          <a:solidFill>
                            <a:srgbClr val="000000"/>
                          </a:solidFill>
                          <a:effectLst/>
                          <a:latin typeface="+mj-lt"/>
                          <a:ea typeface="Calibri" panose="020F0502020204030204" pitchFamily="34" charset="0"/>
                          <a:cs typeface="Times New Roman" panose="02020603050405020304" pitchFamily="18" charset="0"/>
                        </a:rPr>
                        <m:t>𝑏</m:t>
                      </m:r>
                    </m:oMath>
                  </m:oMathPara>
                </a14:m>
                <a:endParaRPr lang="en-US" sz="2000" kern="1200" dirty="0">
                  <a:solidFill>
                    <a:srgbClr val="000000"/>
                  </a:solidFill>
                  <a:latin typeface="+mj-lt"/>
                  <a:ea typeface="+mn-ea"/>
                  <a:cs typeface="Arial" panose="020B0604020202020204" pitchFamily="34" charset="0"/>
                </a:endParaRPr>
              </a:p>
            </p:txBody>
          </p:sp>
        </mc:Choice>
        <mc:Fallback>
          <p:sp>
            <p:nvSpPr>
              <p:cNvPr id="24"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288500" y="3671455"/>
                <a:ext cx="1947540" cy="307777"/>
              </a:xfrm>
              <a:prstGeom prst="rect">
                <a:avLst/>
              </a:prstGeom>
              <a:blipFill>
                <a:blip r:embed="rId8"/>
                <a:stretch>
                  <a:fillRect b="-13208"/>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634602E-8646-0BCD-64AF-D9646042AA4B}"/>
                  </a:ext>
                </a:extLst>
              </p:cNvPr>
              <p:cNvSpPr txBox="1"/>
              <p:nvPr/>
            </p:nvSpPr>
            <p:spPr>
              <a:xfrm>
                <a:off x="1488563" y="1190676"/>
                <a:ext cx="6125912" cy="496996"/>
              </a:xfrm>
              <a:prstGeom prst="rect">
                <a:avLst/>
              </a:prstGeom>
              <a:noFill/>
            </p:spPr>
            <p:txBody>
              <a:bodyPr wrap="square">
                <a:spAutoFit/>
              </a:bodyPr>
              <a:lstStyle/>
              <a:p>
                <a:pPr algn="ctr">
                  <a:lnSpc>
                    <a:spcPct val="150000"/>
                  </a:lnSpc>
                  <a:spcAft>
                    <a:spcPts val="800"/>
                  </a:spcAft>
                </a:pPr>
                <a:r>
                  <a:rPr lang="en-US" sz="2000" b="1" kern="100">
                    <a:latin typeface="+mn-lt"/>
                    <a:ea typeface="Calibri" panose="020F0502020204030204" pitchFamily="34" charset="0"/>
                    <a:cs typeface="Times New Roman" panose="02020603050405020304" pitchFamily="18" charset="0"/>
                  </a:rPr>
                  <a:t>Câu 1.</a:t>
                </a:r>
                <a:r>
                  <a:rPr lang="en-US" sz="2000" kern="100">
                    <a:effectLst/>
                    <a:latin typeface="+mn-lt"/>
                    <a:ea typeface="Calibri" panose="020F0502020204030204" pitchFamily="34" charset="0"/>
                    <a:cs typeface="Times New Roman" panose="02020603050405020304" pitchFamily="18" charset="0"/>
                  </a:rPr>
                  <a:t> Số </a:t>
                </a:r>
                <a14:m>
                  <m:oMath xmlns:m="http://schemas.openxmlformats.org/officeDocument/2006/math">
                    <m:r>
                      <a:rPr lang="en-US" sz="2000" i="1" kern="100">
                        <a:effectLst/>
                        <a:latin typeface="+mn-lt"/>
                        <a:ea typeface="Calibri" panose="020F0502020204030204" pitchFamily="34" charset="0"/>
                        <a:cs typeface="Times New Roman" panose="02020603050405020304" pitchFamily="18" charset="0"/>
                      </a:rPr>
                      <m:t>𝑎</m:t>
                    </m:r>
                  </m:oMath>
                </a14:m>
                <a:r>
                  <a:rPr lang="en-US" sz="2000" kern="100">
                    <a:effectLst/>
                    <a:latin typeface="+mn-lt"/>
                    <a:ea typeface="Calibri" panose="020F0502020204030204" pitchFamily="34" charset="0"/>
                    <a:cs typeface="Times New Roman" panose="02020603050405020304" pitchFamily="18" charset="0"/>
                  </a:rPr>
                  <a:t> không lớn hơn số </a:t>
                </a:r>
                <a14:m>
                  <m:oMath xmlns:m="http://schemas.openxmlformats.org/officeDocument/2006/math">
                    <m:r>
                      <a:rPr lang="en-US" sz="2000" i="1" kern="100">
                        <a:effectLst/>
                        <a:latin typeface="+mn-lt"/>
                        <a:ea typeface="Calibri" panose="020F0502020204030204" pitchFamily="34" charset="0"/>
                        <a:cs typeface="Times New Roman" panose="02020603050405020304" pitchFamily="18" charset="0"/>
                      </a:rPr>
                      <m:t>𝑏</m:t>
                    </m:r>
                  </m:oMath>
                </a14:m>
                <a:r>
                  <a:rPr lang="en-US" sz="2000" kern="100">
                    <a:effectLst/>
                    <a:latin typeface="+mn-lt"/>
                    <a:ea typeface="Calibri" panose="020F0502020204030204" pitchFamily="34" charset="0"/>
                    <a:cs typeface="Times New Roman" panose="02020603050405020304" pitchFamily="18" charset="0"/>
                  </a:rPr>
                  <a:t>. Khi đó ta kí hiệu là:</a:t>
                </a:r>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29" name="TextBox 28">
                <a:extLst>
                  <a:ext uri="{FF2B5EF4-FFF2-40B4-BE49-F238E27FC236}">
                    <a16:creationId xmlns:a16="http://schemas.microsoft.com/office/drawing/2014/main" id="{5634602E-8646-0BCD-64AF-D9646042AA4B}"/>
                  </a:ext>
                </a:extLst>
              </p:cNvPr>
              <p:cNvSpPr txBox="1">
                <a:spLocks noRot="1" noChangeAspect="1" noMove="1" noResize="1" noEditPoints="1" noAdjustHandles="1" noChangeArrowheads="1" noChangeShapeType="1" noTextEdit="1"/>
              </p:cNvSpPr>
              <p:nvPr/>
            </p:nvSpPr>
            <p:spPr>
              <a:xfrm>
                <a:off x="1488563" y="1190676"/>
                <a:ext cx="6125912" cy="496996"/>
              </a:xfrm>
              <a:prstGeom prst="rect">
                <a:avLst/>
              </a:prstGeom>
              <a:blipFill>
                <a:blip r:embed="rId9"/>
                <a:stretch>
                  <a:fillRect l="-896" r="-896" b="-20732"/>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81B14D7B-6AEC-FE3B-2EAC-AC90CB8C3AA4}"/>
              </a:ext>
            </a:extLst>
          </p:cNvPr>
          <p:cNvGrpSpPr/>
          <p:nvPr/>
        </p:nvGrpSpPr>
        <p:grpSpPr>
          <a:xfrm>
            <a:off x="1690064" y="3375539"/>
            <a:ext cx="2239671" cy="886304"/>
            <a:chOff x="2133600" y="7269638"/>
            <a:chExt cx="6344569" cy="823276"/>
          </a:xfrm>
        </p:grpSpPr>
        <p:grpSp>
          <p:nvGrpSpPr>
            <p:cNvPr id="46" name="Group 45">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48"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0F7EA4F5-807C-1B2B-118E-297996B962A8}"/>
                    </a:ext>
                  </a:extLst>
                </p:cNvPr>
                <p:cNvSpPr txBox="1"/>
                <p:nvPr/>
              </p:nvSpPr>
              <p:spPr>
                <a:xfrm>
                  <a:off x="2447130" y="7639170"/>
                  <a:ext cx="5572115" cy="176520"/>
                </a:xfrm>
                <a:prstGeom prst="rect">
                  <a:avLst/>
                </a:prstGeom>
                <a:ln>
                  <a:noFill/>
                </a:ln>
              </p:spPr>
              <p:txBody>
                <a:bodyPr wrap="square" lIns="0" tIns="0" rIns="0" bIns="0" rtlCol="0" anchor="t">
                  <a:spAutoFit/>
                </a:bodyPr>
                <a:lstStyle/>
                <a:p>
                  <a:pPr lvl="0" defTabSz="457200">
                    <a:lnSpc>
                      <a:spcPts val="1500"/>
                    </a:lnSpc>
                    <a:buClrTx/>
                  </a:pPr>
                  <a14:m>
                    <m:oMathPara xmlns:m="http://schemas.openxmlformats.org/officeDocument/2006/math">
                      <m:oMathParaPr>
                        <m:jc m:val="centerGroup"/>
                      </m:oMathParaPr>
                      <m:oMath xmlns:m="http://schemas.openxmlformats.org/officeDocument/2006/math">
                        <m:r>
                          <m:rPr>
                            <m:nor/>
                          </m:rPr>
                          <a:rPr lang="en-US" sz="2000" kern="100" smtClean="0">
                            <a:solidFill>
                              <a:schemeClr val="accent5"/>
                            </a:solidFill>
                            <a:ea typeface="Calibri" panose="020F0502020204030204" pitchFamily="34" charset="0"/>
                          </a:rPr>
                          <m:t>C</m:t>
                        </m:r>
                        <m:r>
                          <m:rPr>
                            <m:nor/>
                          </m:rPr>
                          <a:rPr lang="en-US" sz="2000" kern="100" smtClean="0">
                            <a:solidFill>
                              <a:schemeClr val="accent5"/>
                            </a:solidFill>
                            <a:ea typeface="Calibri" panose="020F0502020204030204" pitchFamily="34" charset="0"/>
                          </a:rPr>
                          <m:t>. </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𝑎</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𝑏</m:t>
                        </m:r>
                      </m:oMath>
                    </m:oMathPara>
                  </a14:m>
                  <a:endParaRPr lang="en-US" sz="2000" kern="1200" dirty="0">
                    <a:solidFill>
                      <a:schemeClr val="accent5"/>
                    </a:solidFill>
                    <a:ea typeface="+mn-ea"/>
                    <a:cs typeface="Arial" panose="020B0604020202020204" pitchFamily="34" charset="0"/>
                  </a:endParaRPr>
                </a:p>
              </p:txBody>
            </p:sp>
          </mc:Choice>
          <mc:Fallback>
            <p:sp>
              <p:nvSpPr>
                <p:cNvPr id="47" name="TextBox 46">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447130" y="7639170"/>
                  <a:ext cx="5572115" cy="176520"/>
                </a:xfrm>
                <a:prstGeom prst="rect">
                  <a:avLst/>
                </a:prstGeom>
                <a:blipFill>
                  <a:blip r:embed="rId10"/>
                  <a:stretch>
                    <a:fillRect t="-48387" b="-32258"/>
                  </a:stretch>
                </a:blipFill>
                <a:ln>
                  <a:noFill/>
                </a:ln>
              </p:spPr>
              <p:txBody>
                <a:bodyPr/>
                <a:lstStyle/>
                <a:p>
                  <a:r>
                    <a:rPr lang="en-US">
                      <a:noFill/>
                    </a:rPr>
                    <a:t> </a:t>
                  </a:r>
                </a:p>
              </p:txBody>
            </p:sp>
          </mc:Fallback>
        </mc:AlternateContent>
      </p:grpSp>
      <p:sp>
        <p:nvSpPr>
          <p:cNvPr id="30" name="Rectangle 29"/>
          <p:cNvSpPr/>
          <p:nvPr/>
        </p:nvSpPr>
        <p:spPr>
          <a:xfrm>
            <a:off x="2204612" y="214994"/>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anim calcmode="lin" valueType="num">
                                      <p:cBhvr>
                                        <p:cTn id="43" dur="500" fill="hold"/>
                                        <p:tgtEl>
                                          <p:spTgt spid="24"/>
                                        </p:tgtEl>
                                        <p:attrNameLst>
                                          <p:attrName>ppt_x</p:attrName>
                                        </p:attrNameLst>
                                      </p:cBhvr>
                                      <p:tavLst>
                                        <p:tav tm="0">
                                          <p:val>
                                            <p:strVal val="#ppt_x"/>
                                          </p:val>
                                        </p:tav>
                                        <p:tav tm="100000">
                                          <p:val>
                                            <p:strVal val="#ppt_x"/>
                                          </p:val>
                                        </p:tav>
                                      </p:tavLst>
                                    </p:anim>
                                    <p:anim calcmode="lin" valueType="num">
                                      <p:cBhvr>
                                        <p:cTn id="44" dur="5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checkerboard(across)">
                                      <p:cBhvr>
                                        <p:cTn id="54" dur="500"/>
                                        <p:tgtEl>
                                          <p:spTgt spid="45"/>
                                        </p:tgtEl>
                                      </p:cBhvr>
                                    </p:animEffect>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25" name="TextBox 23"/>
          <p:cNvSpPr txBox="1"/>
          <p:nvPr/>
        </p:nvSpPr>
        <p:spPr>
          <a:xfrm>
            <a:off x="730777" y="452820"/>
            <a:ext cx="7500187" cy="3416320"/>
          </a:xfrm>
          <a:prstGeom prst="rect">
            <a:avLst/>
          </a:prstGeom>
        </p:spPr>
        <p:txBody>
          <a:bodyPr wrap="square" lIns="0" tIns="0" rIns="0" bIns="0" rtlCol="0" anchor="t">
            <a:spAutoFit/>
          </a:bodyPr>
          <a:lstStyle/>
          <a:p>
            <a:pPr algn="ctr" defTabSz="457200">
              <a:lnSpc>
                <a:spcPct val="150000"/>
              </a:lnSpc>
              <a:buClrTx/>
            </a:pPr>
            <a:r>
              <a:rPr lang="vi-VN" sz="3700" b="1" kern="1200">
                <a:solidFill>
                  <a:srgbClr val="00487E"/>
                </a:solidFill>
                <a:latin typeface="Arial" panose="020B0604020202020204" pitchFamily="34" charset="0"/>
                <a:ea typeface="+mn-ea"/>
                <a:cs typeface="Arial" panose="020B0604020202020204" pitchFamily="34" charset="0"/>
              </a:rPr>
              <a:t>CHƯƠNG II. BẤT ĐẲNG THỨC. BẤT PHƯƠNG TRÌNH </a:t>
            </a:r>
            <a:r>
              <a:rPr lang="vi-VN" sz="3700" b="1" kern="1200" smtClean="0">
                <a:solidFill>
                  <a:srgbClr val="00487E"/>
                </a:solidFill>
                <a:latin typeface="Arial" panose="020B0604020202020204" pitchFamily="34" charset="0"/>
                <a:ea typeface="+mn-ea"/>
                <a:cs typeface="Arial" panose="020B0604020202020204" pitchFamily="34" charset="0"/>
              </a:rPr>
              <a:t>BẬC </a:t>
            </a:r>
            <a:r>
              <a:rPr lang="vi-VN" sz="3700" b="1" kern="1200">
                <a:solidFill>
                  <a:srgbClr val="00487E"/>
                </a:solidFill>
                <a:latin typeface="Arial" panose="020B0604020202020204" pitchFamily="34" charset="0"/>
                <a:ea typeface="+mn-ea"/>
                <a:cs typeface="Arial" panose="020B0604020202020204" pitchFamily="34" charset="0"/>
              </a:rPr>
              <a:t>NHẤT MỘT </a:t>
            </a:r>
            <a:r>
              <a:rPr lang="vi-VN" sz="3700" b="1" kern="1200" smtClean="0">
                <a:solidFill>
                  <a:srgbClr val="00487E"/>
                </a:solidFill>
                <a:latin typeface="Arial" panose="020B0604020202020204" pitchFamily="34" charset="0"/>
                <a:ea typeface="+mn-ea"/>
                <a:cs typeface="Arial" panose="020B0604020202020204" pitchFamily="34" charset="0"/>
              </a:rPr>
              <a:t>ẨN</a:t>
            </a:r>
            <a:endParaRPr lang="en-US" sz="3700" b="1" kern="1200" smtClean="0">
              <a:solidFill>
                <a:srgbClr val="00487E"/>
              </a:solidFill>
              <a:latin typeface="Arial" panose="020B0604020202020204" pitchFamily="34" charset="0"/>
              <a:ea typeface="+mn-ea"/>
              <a:cs typeface="Arial" panose="020B0604020202020204" pitchFamily="34" charset="0"/>
            </a:endParaRPr>
          </a:p>
          <a:p>
            <a:pPr algn="ctr" defTabSz="457200">
              <a:lnSpc>
                <a:spcPct val="150000"/>
              </a:lnSpc>
              <a:buClrTx/>
            </a:pPr>
            <a:r>
              <a:rPr lang="vi-VN" sz="3700" b="1" kern="1200">
                <a:solidFill>
                  <a:srgbClr val="C00000"/>
                </a:solidFill>
                <a:latin typeface="Arial" panose="020B0604020202020204" pitchFamily="34" charset="0"/>
                <a:ea typeface="+mn-ea"/>
                <a:cs typeface="Arial" panose="020B0604020202020204" pitchFamily="34" charset="0"/>
              </a:rPr>
              <a:t>BÀI 1. BẤT ĐẲNG THỨC</a:t>
            </a:r>
            <a:endParaRPr lang="vi-VN" sz="3700" b="1" kern="1200"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2408530"/>
      </p:ext>
    </p:extLst>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p:sp>
        <p:nvSpPr>
          <p:cNvPr id="29" name="TextBox 28">
            <a:extLst>
              <a:ext uri="{FF2B5EF4-FFF2-40B4-BE49-F238E27FC236}">
                <a16:creationId xmlns:a16="http://schemas.microsoft.com/office/drawing/2014/main" id="{5634602E-8646-0BCD-64AF-D9646042AA4B}"/>
              </a:ext>
            </a:extLst>
          </p:cNvPr>
          <p:cNvSpPr txBox="1"/>
          <p:nvPr/>
        </p:nvSpPr>
        <p:spPr>
          <a:xfrm>
            <a:off x="2172602" y="1058856"/>
            <a:ext cx="4693814" cy="496996"/>
          </a:xfrm>
          <a:prstGeom prst="rect">
            <a:avLst/>
          </a:prstGeom>
          <a:noFill/>
        </p:spPr>
        <p:txBody>
          <a:bodyPr wrap="square">
            <a:spAutoFit/>
          </a:bodyPr>
          <a:lstStyle/>
          <a:p>
            <a:pPr lvl="0" algn="ctr">
              <a:lnSpc>
                <a:spcPct val="150000"/>
              </a:lnSpc>
              <a:spcAft>
                <a:spcPts val="800"/>
              </a:spcAft>
              <a:tabLst>
                <a:tab pos="1729105" algn="l"/>
              </a:tabLst>
            </a:pPr>
            <a:r>
              <a:rPr lang="fr-FR" sz="2000" b="1" kern="100">
                <a:ea typeface="Calibri" panose="020F0502020204030204" pitchFamily="34" charset="0"/>
                <a:cs typeface="Times New Roman" panose="02020603050405020304" pitchFamily="18" charset="0"/>
              </a:rPr>
              <a:t>Câu 2. </a:t>
            </a:r>
            <a:r>
              <a:rPr lang="fr-FR" sz="2000" kern="100">
                <a:ea typeface="Calibri" panose="020F0502020204030204" pitchFamily="34" charset="0"/>
                <a:cs typeface="Times New Roman" panose="02020603050405020304" pitchFamily="18" charset="0"/>
              </a:rPr>
              <a:t>Đáp án nào sau đây</a:t>
            </a:r>
            <a:r>
              <a:rPr lang="fr-FR" sz="2000" b="1" kern="100">
                <a:ea typeface="Calibri" panose="020F0502020204030204" pitchFamily="34" charset="0"/>
                <a:cs typeface="Times New Roman" panose="02020603050405020304" pitchFamily="18" charset="0"/>
              </a:rPr>
              <a:t> đúng?</a:t>
            </a:r>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28" name="Rectangle 27"/>
          <p:cNvSpPr/>
          <p:nvPr/>
        </p:nvSpPr>
        <p:spPr>
          <a:xfrm>
            <a:off x="2204612" y="214994"/>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nvGrpSpPr>
          <p:cNvPr id="30" name="Group 29">
            <a:extLst>
              <a:ext uri="{FF2B5EF4-FFF2-40B4-BE49-F238E27FC236}">
                <a16:creationId xmlns:a16="http://schemas.microsoft.com/office/drawing/2014/main" id="{72293845-5CB8-D264-7521-07A20C535351}"/>
              </a:ext>
            </a:extLst>
          </p:cNvPr>
          <p:cNvGrpSpPr/>
          <p:nvPr/>
        </p:nvGrpSpPr>
        <p:grpSpPr>
          <a:xfrm>
            <a:off x="1206707" y="2048988"/>
            <a:ext cx="3039082" cy="886303"/>
            <a:chOff x="0" y="0"/>
            <a:chExt cx="14749384" cy="1913890"/>
          </a:xfrm>
          <a:solidFill>
            <a:schemeClr val="accent1">
              <a:lumMod val="60000"/>
              <a:lumOff val="40000"/>
            </a:schemeClr>
          </a:solidFill>
        </p:grpSpPr>
        <p:sp>
          <p:nvSpPr>
            <p:cNvPr id="31" name="Freeform 30">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defTabSz="457200">
                <a:buClrTx/>
              </a:pPr>
              <a:endParaRPr lang="en-VN" sz="2000" kern="1200">
                <a:solidFill>
                  <a:prstClr val="black"/>
                </a:solidFill>
                <a:latin typeface="Arial" panose="020B0604020202020204" pitchFamily="34" charset="0"/>
                <a:ea typeface="+mn-ea"/>
                <a:cs typeface="Arial" panose="020B0604020202020204" pitchFamily="34" charset="0"/>
              </a:endParaRPr>
            </a:p>
          </p:txBody>
        </p:sp>
      </p:grpSp>
      <p:grpSp>
        <p:nvGrpSpPr>
          <p:cNvPr id="37" name="Group 19">
            <a:extLst>
              <a:ext uri="{FF2B5EF4-FFF2-40B4-BE49-F238E27FC236}">
                <a16:creationId xmlns:a16="http://schemas.microsoft.com/office/drawing/2014/main" id="{F587E11E-45F4-9B89-6F3F-C98CEC8FF973}"/>
              </a:ext>
            </a:extLst>
          </p:cNvPr>
          <p:cNvGrpSpPr/>
          <p:nvPr/>
        </p:nvGrpSpPr>
        <p:grpSpPr>
          <a:xfrm>
            <a:off x="4782663" y="2081453"/>
            <a:ext cx="3039082" cy="886303"/>
            <a:chOff x="0" y="0"/>
            <a:chExt cx="14749384" cy="1913890"/>
          </a:xfrm>
          <a:solidFill>
            <a:schemeClr val="accent1">
              <a:lumMod val="60000"/>
              <a:lumOff val="40000"/>
            </a:schemeClr>
          </a:solidFill>
        </p:grpSpPr>
        <p:sp>
          <p:nvSpPr>
            <p:cNvPr id="40"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defTabSz="457200">
                <a:buClrTx/>
              </a:pPr>
              <a:endParaRPr lang="en-VN" sz="2000" kern="1200">
                <a:latin typeface="+mj-lt"/>
                <a:ea typeface="+mn-ea"/>
                <a:cs typeface="Arial" panose="020B0604020202020204" pitchFamily="34" charset="0"/>
              </a:endParaRPr>
            </a:p>
          </p:txBody>
        </p:sp>
      </p:grpSp>
      <p:grpSp>
        <p:nvGrpSpPr>
          <p:cNvPr id="41" name="Group 19">
            <a:extLst>
              <a:ext uri="{FF2B5EF4-FFF2-40B4-BE49-F238E27FC236}">
                <a16:creationId xmlns:a16="http://schemas.microsoft.com/office/drawing/2014/main" id="{F113F874-347D-931C-DEF9-1D97EE9FE4BF}"/>
              </a:ext>
            </a:extLst>
          </p:cNvPr>
          <p:cNvGrpSpPr/>
          <p:nvPr/>
        </p:nvGrpSpPr>
        <p:grpSpPr>
          <a:xfrm>
            <a:off x="4782663" y="3248121"/>
            <a:ext cx="3039082" cy="886303"/>
            <a:chOff x="0" y="0"/>
            <a:chExt cx="14749384" cy="1913890"/>
          </a:xfrm>
          <a:solidFill>
            <a:schemeClr val="accent1">
              <a:lumMod val="60000"/>
              <a:lumOff val="40000"/>
            </a:schemeClr>
          </a:solidFill>
        </p:grpSpPr>
        <p:sp>
          <p:nvSpPr>
            <p:cNvPr id="43"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defTabSz="457200">
                <a:buClrTx/>
              </a:pPr>
              <a:endParaRPr lang="en-VN" sz="2000" kern="1200">
                <a:solidFill>
                  <a:prstClr val="black"/>
                </a:solidFill>
                <a:latin typeface="Arial" panose="020B0604020202020204" pitchFamily="34" charset="0"/>
                <a:ea typeface="+mn-ea"/>
                <a:cs typeface="Arial" panose="020B0604020202020204" pitchFamily="34" charset="0"/>
              </a:endParaRPr>
            </a:p>
          </p:txBody>
        </p:sp>
      </p:grpSp>
      <p:grpSp>
        <p:nvGrpSpPr>
          <p:cNvPr id="44" name="Group 43">
            <a:extLst>
              <a:ext uri="{FF2B5EF4-FFF2-40B4-BE49-F238E27FC236}">
                <a16:creationId xmlns:a16="http://schemas.microsoft.com/office/drawing/2014/main" id="{FDC9F3DD-305D-E62F-CEDB-9DCD527317FD}"/>
              </a:ext>
            </a:extLst>
          </p:cNvPr>
          <p:cNvGrpSpPr/>
          <p:nvPr/>
        </p:nvGrpSpPr>
        <p:grpSpPr>
          <a:xfrm>
            <a:off x="1206709" y="3248123"/>
            <a:ext cx="3039082" cy="886303"/>
            <a:chOff x="2133600" y="7269638"/>
            <a:chExt cx="6344569" cy="823276"/>
          </a:xfrm>
          <a:solidFill>
            <a:schemeClr val="accent1">
              <a:lumMod val="60000"/>
              <a:lumOff val="40000"/>
            </a:schemeClr>
          </a:solidFill>
        </p:grpSpPr>
        <p:grpSp>
          <p:nvGrpSpPr>
            <p:cNvPr id="45"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47" name="Freeform 46">
                <a:extLst>
                  <a:ext uri="{FF2B5EF4-FFF2-40B4-BE49-F238E27FC236}">
                    <a16:creationId xmlns:a16="http://schemas.microsoft.com/office/drawing/2014/main" id="{A4471338-0737-5602-5397-FF422A55E3C4}"/>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defTabSz="457200">
                  <a:buClrTx/>
                </a:pPr>
                <a:endParaRPr lang="en-VN" sz="2000" kern="1200">
                  <a:latin typeface="+mn-lt"/>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46" name="TextBox 26">
                  <a:extLst>
                    <a:ext uri="{FF2B5EF4-FFF2-40B4-BE49-F238E27FC236}">
                      <a16:creationId xmlns:a16="http://schemas.microsoft.com/office/drawing/2014/main" id="{B82E9E95-9643-CD6A-24C9-B555F94125A2}"/>
                    </a:ext>
                  </a:extLst>
                </p:cNvPr>
                <p:cNvSpPr txBox="1"/>
                <p:nvPr/>
              </p:nvSpPr>
              <p:spPr>
                <a:xfrm>
                  <a:off x="2596090" y="7552075"/>
                  <a:ext cx="5419588" cy="285890"/>
                </a:xfrm>
                <a:prstGeom prst="rect">
                  <a:avLst/>
                </a:prstGeom>
                <a:grpFill/>
                <a:ln>
                  <a:solidFill>
                    <a:schemeClr val="accent1">
                      <a:lumMod val="60000"/>
                      <a:lumOff val="40000"/>
                    </a:schemeClr>
                  </a:solidFill>
                </a:ln>
              </p:spPr>
              <p:txBody>
                <a:bodyPr wrap="square" lIns="0" tIns="0" rIns="0" bIns="0" rtlCol="0" anchor="t">
                  <a:spAutoFit/>
                </a:bodyPr>
                <a:lstStyle/>
                <a:p>
                  <a:pPr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C</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−3.2−1&gt;3.2−1</m:t>
                        </m:r>
                      </m:oMath>
                    </m:oMathPara>
                  </a14:m>
                  <a:endParaRPr lang="en-US" sz="2000" kern="1200" dirty="0">
                    <a:solidFill>
                      <a:srgbClr val="000000"/>
                    </a:solidFill>
                    <a:latin typeface="+mn-lt"/>
                    <a:ea typeface="+mn-ea"/>
                    <a:cs typeface="Arial" panose="020B0604020202020204" pitchFamily="34" charset="0"/>
                  </a:endParaRPr>
                </a:p>
              </p:txBody>
            </p:sp>
          </mc:Choice>
          <mc:Fallback>
            <p:sp>
              <p:nvSpPr>
                <p:cNvPr id="46"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2596090" y="7552075"/>
                  <a:ext cx="5419588" cy="285890"/>
                </a:xfrm>
                <a:prstGeom prst="rect">
                  <a:avLst/>
                </a:prstGeom>
                <a:blipFill>
                  <a:blip r:embed="rId5"/>
                  <a:stretch>
                    <a:fillRect l="-1869" r="-1636" b="-9615"/>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 name="TextBox 26">
                <a:extLst>
                  <a:ext uri="{FF2B5EF4-FFF2-40B4-BE49-F238E27FC236}">
                    <a16:creationId xmlns:a16="http://schemas.microsoft.com/office/drawing/2014/main" id="{668EB469-806A-6F79-7CBF-4067E55D60F0}"/>
                  </a:ext>
                </a:extLst>
              </p:cNvPr>
              <p:cNvSpPr txBox="1"/>
              <p:nvPr/>
            </p:nvSpPr>
            <p:spPr>
              <a:xfrm>
                <a:off x="1588157" y="2370715"/>
                <a:ext cx="2276181"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A</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15−3&gt;17−3</m:t>
                      </m:r>
                    </m:oMath>
                  </m:oMathPara>
                </a14:m>
                <a:endParaRPr lang="en-US" sz="2000" kern="1200" dirty="0">
                  <a:solidFill>
                    <a:srgbClr val="000000"/>
                  </a:solidFill>
                  <a:latin typeface="+mn-lt"/>
                  <a:ea typeface="+mn-ea"/>
                  <a:cs typeface="Arial" panose="020B0604020202020204" pitchFamily="34" charset="0"/>
                </a:endParaRPr>
              </a:p>
            </p:txBody>
          </p:sp>
        </mc:Choice>
        <mc:Fallback>
          <p:sp>
            <p:nvSpPr>
              <p:cNvPr id="48"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588157" y="2370715"/>
                <a:ext cx="2276181" cy="307777"/>
              </a:xfrm>
              <a:prstGeom prst="rect">
                <a:avLst/>
              </a:prstGeom>
              <a:blipFill>
                <a:blip r:embed="rId6"/>
                <a:stretch>
                  <a:fillRect b="-9615"/>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DB7CF19E-F984-1A32-49B4-0D14EEF90AFB}"/>
                  </a:ext>
                </a:extLst>
              </p:cNvPr>
              <p:cNvSpPr txBox="1"/>
              <p:nvPr/>
            </p:nvSpPr>
            <p:spPr>
              <a:xfrm>
                <a:off x="5087270" y="2393199"/>
                <a:ext cx="2429867"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B</m:t>
                      </m:r>
                      <m:r>
                        <m:rPr>
                          <m:nor/>
                        </m:rPr>
                        <a:rPr lang="en-US" sz="2000" kern="100" smtClean="0">
                          <a:solidFill>
                            <a:srgbClr val="000000"/>
                          </a:solidFill>
                          <a:latin typeface="+mn-lt"/>
                          <a:ea typeface="Calibri" panose="020F0502020204030204" pitchFamily="34" charset="0"/>
                        </a:rPr>
                        <m:t>.</m:t>
                      </m:r>
                      <m:r>
                        <a:rPr lang="en-US" sz="2000" i="1" kern="100">
                          <a:solidFill>
                            <a:srgbClr val="000000"/>
                          </a:solidFill>
                          <a:effectLst/>
                          <a:latin typeface="+mn-lt"/>
                          <a:ea typeface="Calibri" panose="020F0502020204030204" pitchFamily="34" charset="0"/>
                          <a:cs typeface="Times New Roman" panose="02020603050405020304" pitchFamily="18" charset="0"/>
                        </a:rPr>
                        <m:t>−7+2&gt;−8+2</m:t>
                      </m:r>
                    </m:oMath>
                  </m:oMathPara>
                </a14:m>
                <a:endParaRPr lang="en-US" sz="2000" kern="1200" dirty="0">
                  <a:solidFill>
                    <a:srgbClr val="000000"/>
                  </a:solidFill>
                  <a:latin typeface="+mn-lt"/>
                  <a:ea typeface="+mn-ea"/>
                  <a:cs typeface="Arial" panose="020B0604020202020204" pitchFamily="34" charset="0"/>
                </a:endParaRPr>
              </a:p>
            </p:txBody>
          </p:sp>
        </mc:Choice>
        <mc:Fallback>
          <p:sp>
            <p:nvSpPr>
              <p:cNvPr id="49" name="TextBox 48">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087270" y="2393199"/>
                <a:ext cx="2429867" cy="307777"/>
              </a:xfrm>
              <a:prstGeom prst="rect">
                <a:avLst/>
              </a:prstGeom>
              <a:blipFill>
                <a:blip r:embed="rId7"/>
                <a:stretch>
                  <a:fillRect b="-9615"/>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26">
                <a:extLst>
                  <a:ext uri="{FF2B5EF4-FFF2-40B4-BE49-F238E27FC236}">
                    <a16:creationId xmlns:a16="http://schemas.microsoft.com/office/drawing/2014/main" id="{1EA862A4-0CC0-A671-1AB1-941702D64D10}"/>
                  </a:ext>
                </a:extLst>
              </p:cNvPr>
              <p:cNvSpPr txBox="1"/>
              <p:nvPr/>
            </p:nvSpPr>
            <p:spPr>
              <a:xfrm>
                <a:off x="5186054" y="3537385"/>
                <a:ext cx="2232298"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algn="just"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D</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4+</m:t>
                      </m:r>
                      <m:d>
                        <m:dPr>
                          <m:ctrlPr>
                            <a:rPr lang="en-US" sz="2000" i="1">
                              <a:solidFill>
                                <a:srgbClr val="000000"/>
                              </a:solidFill>
                              <a:effectLst/>
                              <a:latin typeface="+mn-lt"/>
                            </a:rPr>
                          </m:ctrlPr>
                        </m:dPr>
                        <m:e>
                          <m:r>
                            <a:rPr lang="en-US" sz="2000" i="1" kern="100">
                              <a:solidFill>
                                <a:srgbClr val="000000"/>
                              </a:solidFill>
                              <a:effectLst/>
                              <a:latin typeface="+mn-lt"/>
                              <a:ea typeface="Calibri" panose="020F0502020204030204" pitchFamily="34" charset="0"/>
                              <a:cs typeface="Times New Roman" panose="02020603050405020304" pitchFamily="18" charset="0"/>
                            </a:rPr>
                            <m:t>−7</m:t>
                          </m:r>
                        </m:e>
                      </m:d>
                      <m:r>
                        <a:rPr lang="en-US" sz="2000" i="1" kern="100">
                          <a:solidFill>
                            <a:srgbClr val="000000"/>
                          </a:solidFill>
                          <a:effectLst/>
                          <a:latin typeface="+mn-lt"/>
                          <a:ea typeface="Calibri" panose="020F0502020204030204" pitchFamily="34" charset="0"/>
                          <a:cs typeface="Times New Roman" panose="02020603050405020304" pitchFamily="18" charset="0"/>
                        </a:rPr>
                        <m:t>&gt;5</m:t>
                      </m:r>
                    </m:oMath>
                  </m:oMathPara>
                </a14:m>
                <a:endParaRPr lang="en-US" sz="2000" kern="1200" dirty="0">
                  <a:solidFill>
                    <a:srgbClr val="000000"/>
                  </a:solidFill>
                  <a:latin typeface="+mn-lt"/>
                  <a:ea typeface="+mn-ea"/>
                  <a:cs typeface="Arial" panose="020B0604020202020204" pitchFamily="34" charset="0"/>
                </a:endParaRPr>
              </a:p>
            </p:txBody>
          </p:sp>
        </mc:Choice>
        <mc:Fallback>
          <p:sp>
            <p:nvSpPr>
              <p:cNvPr id="50"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186054" y="3537385"/>
                <a:ext cx="2232298" cy="307777"/>
              </a:xfrm>
              <a:prstGeom prst="rect">
                <a:avLst/>
              </a:prstGeom>
              <a:blipFill>
                <a:blip r:embed="rId8"/>
                <a:stretch>
                  <a:fillRect b="-9434"/>
                </a:stretch>
              </a:blipFill>
              <a:ln>
                <a:solidFill>
                  <a:schemeClr val="accent1">
                    <a:lumMod val="60000"/>
                    <a:lumOff val="40000"/>
                  </a:schemeClr>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1B14D7B-6AEC-FE3B-2EAC-AC90CB8C3AA4}"/>
              </a:ext>
            </a:extLst>
          </p:cNvPr>
          <p:cNvGrpSpPr/>
          <p:nvPr/>
        </p:nvGrpSpPr>
        <p:grpSpPr>
          <a:xfrm>
            <a:off x="4782663" y="2081451"/>
            <a:ext cx="3039083" cy="886304"/>
            <a:chOff x="2133600" y="7269638"/>
            <a:chExt cx="6344569" cy="823276"/>
          </a:xfrm>
        </p:grpSpPr>
        <p:grpSp>
          <p:nvGrpSpPr>
            <p:cNvPr id="52" name="Group 51">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54"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F7EA4F5-807C-1B2B-118E-297996B962A8}"/>
                    </a:ext>
                  </a:extLst>
                </p:cNvPr>
                <p:cNvSpPr txBox="1"/>
                <p:nvPr/>
              </p:nvSpPr>
              <p:spPr>
                <a:xfrm>
                  <a:off x="2533322" y="7535614"/>
                  <a:ext cx="5572114" cy="285890"/>
                </a:xfrm>
                <a:prstGeom prst="rect">
                  <a:avLst/>
                </a:prstGeom>
                <a:ln>
                  <a:no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chemeClr val="accent4"/>
                            </a:solidFill>
                            <a:ea typeface="Calibri" panose="020F0502020204030204" pitchFamily="34" charset="0"/>
                          </a:rPr>
                          <m:t>B</m:t>
                        </m:r>
                        <m:r>
                          <m:rPr>
                            <m:nor/>
                          </m:rPr>
                          <a:rPr lang="en-US" sz="2000" kern="100" smtClean="0">
                            <a:solidFill>
                              <a:schemeClr val="accent4"/>
                            </a:solidFill>
                            <a:ea typeface="Calibri" panose="020F0502020204030204" pitchFamily="34" charset="0"/>
                          </a:rPr>
                          <m:t>.</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−7+2&gt;−8+2</m:t>
                        </m:r>
                      </m:oMath>
                    </m:oMathPara>
                  </a14:m>
                  <a:endParaRPr lang="en-US" sz="2000" kern="1200" dirty="0">
                    <a:solidFill>
                      <a:schemeClr val="accent4"/>
                    </a:solidFill>
                    <a:ea typeface="+mn-ea"/>
                    <a:cs typeface="Arial" panose="020B0604020202020204" pitchFamily="34" charset="0"/>
                  </a:endParaRPr>
                </a:p>
              </p:txBody>
            </p:sp>
          </mc:Choice>
          <mc:Fallback>
            <p:sp>
              <p:nvSpPr>
                <p:cNvPr id="53" name="TextBox 52">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533322" y="7535614"/>
                  <a:ext cx="5572114" cy="285890"/>
                </a:xfrm>
                <a:prstGeom prst="rect">
                  <a:avLst/>
                </a:prstGeom>
                <a:blipFill>
                  <a:blip r:embed="rId9"/>
                  <a:stretch>
                    <a:fillRect b="-11765"/>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32134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634602E-8646-0BCD-64AF-D9646042AA4B}"/>
                  </a:ext>
                </a:extLst>
              </p:cNvPr>
              <p:cNvSpPr txBox="1"/>
              <p:nvPr/>
            </p:nvSpPr>
            <p:spPr>
              <a:xfrm>
                <a:off x="1476020" y="1105822"/>
                <a:ext cx="6086978" cy="553998"/>
              </a:xfrm>
              <a:prstGeom prst="rect">
                <a:avLst/>
              </a:prstGeom>
              <a:noFill/>
            </p:spPr>
            <p:txBody>
              <a:bodyPr wrap="square">
                <a:spAutoFit/>
              </a:bodyPr>
              <a:lstStyle/>
              <a:p>
                <a:pPr lvl="0" algn="ctr">
                  <a:lnSpc>
                    <a:spcPct val="150000"/>
                  </a:lnSpc>
                  <a:spcAft>
                    <a:spcPts val="800"/>
                  </a:spcAft>
                  <a:tabLst>
                    <a:tab pos="1729105" algn="l"/>
                  </a:tabLst>
                </a:pPr>
                <a:r>
                  <a:rPr lang="fr-FR" sz="2000" b="1" kern="100">
                    <a:ea typeface="Calibri" panose="020F0502020204030204" pitchFamily="34" charset="0"/>
                    <a:cs typeface="Times New Roman" panose="02020603050405020304" pitchFamily="18" charset="0"/>
                  </a:rPr>
                  <a:t>Câu 3. </a:t>
                </a:r>
                <a:r>
                  <a:rPr lang="fr-FR" sz="2000" kern="100">
                    <a:ea typeface="Calibri" panose="020F0502020204030204" pitchFamily="34" charset="0"/>
                    <a:cs typeface="Times New Roman" panose="02020603050405020304" pitchFamily="18" charset="0"/>
                  </a:rPr>
                  <a:t>Cho </a:t>
                </a:r>
                <a14:m>
                  <m:oMath xmlns:m="http://schemas.openxmlformats.org/officeDocument/2006/math">
                    <m:r>
                      <a:rPr lang="fr-FR" sz="2000" b="0" i="1" kern="100" smtClean="0">
                        <a:latin typeface="Cambria Math" panose="02040503050406030204" pitchFamily="18" charset="0"/>
                        <a:ea typeface="Calibri" panose="020F0502020204030204" pitchFamily="34" charset="0"/>
                        <a:cs typeface="Times New Roman" panose="02020603050405020304" pitchFamily="18" charset="0"/>
                      </a:rPr>
                      <m:t>𝑎</m:t>
                    </m:r>
                    <m:r>
                      <a:rPr lang="fr-FR" sz="2000" b="0" i="1" kern="100" smtClean="0">
                        <a:latin typeface="Cambria Math" panose="02040503050406030204" pitchFamily="18" charset="0"/>
                        <a:ea typeface="Calibri" panose="020F0502020204030204" pitchFamily="34" charset="0"/>
                        <a:cs typeface="Times New Roman" panose="02020603050405020304" pitchFamily="18" charset="0"/>
                      </a:rPr>
                      <m:t>&gt;</m:t>
                    </m:r>
                    <m:r>
                      <a:rPr lang="fr-FR" sz="2000" b="0" i="1" kern="100" smtClean="0">
                        <a:latin typeface="Cambria Math" panose="02040503050406030204" pitchFamily="18" charset="0"/>
                        <a:ea typeface="Calibri" panose="020F0502020204030204" pitchFamily="34" charset="0"/>
                        <a:cs typeface="Times New Roman" panose="02020603050405020304" pitchFamily="18" charset="0"/>
                      </a:rPr>
                      <m:t>𝑏</m:t>
                    </m:r>
                  </m:oMath>
                </a14:m>
                <a:r>
                  <a:rPr lang="fr-FR" sz="2000" kern="100">
                    <a:ea typeface="Calibri" panose="020F0502020204030204" pitchFamily="34" charset="0"/>
                    <a:cs typeface="Times New Roman" panose="02020603050405020304" pitchFamily="18" charset="0"/>
                  </a:rPr>
                  <a:t>, bất đẳng thức nào sau đây </a:t>
                </a:r>
                <a:r>
                  <a:rPr lang="fr-FR" sz="2000" b="1" kern="100">
                    <a:ea typeface="Calibri" panose="020F0502020204030204" pitchFamily="34" charset="0"/>
                    <a:cs typeface="Times New Roman" panose="02020603050405020304" pitchFamily="18" charset="0"/>
                  </a:rPr>
                  <a:t>sai?</a:t>
                </a:r>
                <a:endParaRPr kumimoji="0" lang="en-US" sz="1600" b="0" i="0" u="none" strike="noStrike" kern="1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29" name="TextBox 28">
                <a:extLst>
                  <a:ext uri="{FF2B5EF4-FFF2-40B4-BE49-F238E27FC236}">
                    <a16:creationId xmlns:a16="http://schemas.microsoft.com/office/drawing/2014/main" id="{5634602E-8646-0BCD-64AF-D9646042AA4B}"/>
                  </a:ext>
                </a:extLst>
              </p:cNvPr>
              <p:cNvSpPr txBox="1">
                <a:spLocks noRot="1" noChangeAspect="1" noMove="1" noResize="1" noEditPoints="1" noAdjustHandles="1" noChangeArrowheads="1" noChangeShapeType="1" noTextEdit="1"/>
              </p:cNvSpPr>
              <p:nvPr/>
            </p:nvSpPr>
            <p:spPr>
              <a:xfrm>
                <a:off x="1476020" y="1105822"/>
                <a:ext cx="6086978" cy="553998"/>
              </a:xfrm>
              <a:prstGeom prst="rect">
                <a:avLst/>
              </a:prstGeom>
              <a:blipFill>
                <a:blip r:embed="rId5"/>
                <a:stretch>
                  <a:fillRect b="-8791"/>
                </a:stretch>
              </a:blipFill>
            </p:spPr>
            <p:txBody>
              <a:bodyPr/>
              <a:lstStyle/>
              <a:p>
                <a:r>
                  <a:rPr lang="en-US">
                    <a:noFill/>
                  </a:rPr>
                  <a:t> </a:t>
                </a:r>
              </a:p>
            </p:txBody>
          </p:sp>
        </mc:Fallback>
      </mc:AlternateContent>
      <p:sp>
        <p:nvSpPr>
          <p:cNvPr id="28" name="Rectangle 27"/>
          <p:cNvSpPr/>
          <p:nvPr/>
        </p:nvSpPr>
        <p:spPr>
          <a:xfrm>
            <a:off x="2204612" y="214994"/>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nvGrpSpPr>
          <p:cNvPr id="30" name="Group 29">
            <a:extLst>
              <a:ext uri="{FF2B5EF4-FFF2-40B4-BE49-F238E27FC236}">
                <a16:creationId xmlns:a16="http://schemas.microsoft.com/office/drawing/2014/main" id="{72293845-5CB8-D264-7521-07A20C535351}"/>
              </a:ext>
            </a:extLst>
          </p:cNvPr>
          <p:cNvGrpSpPr/>
          <p:nvPr/>
        </p:nvGrpSpPr>
        <p:grpSpPr>
          <a:xfrm>
            <a:off x="1206706" y="2049564"/>
            <a:ext cx="3039082" cy="886303"/>
            <a:chOff x="0" y="0"/>
            <a:chExt cx="14749384" cy="1913890"/>
          </a:xfrm>
          <a:solidFill>
            <a:schemeClr val="accent1">
              <a:lumMod val="60000"/>
              <a:lumOff val="40000"/>
            </a:schemeClr>
          </a:solidFill>
        </p:grpSpPr>
        <p:sp>
          <p:nvSpPr>
            <p:cNvPr id="31" name="Freeform 30">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37" name="Group 19">
            <a:extLst>
              <a:ext uri="{FF2B5EF4-FFF2-40B4-BE49-F238E27FC236}">
                <a16:creationId xmlns:a16="http://schemas.microsoft.com/office/drawing/2014/main" id="{F587E11E-45F4-9B89-6F3F-C98CEC8FF973}"/>
              </a:ext>
            </a:extLst>
          </p:cNvPr>
          <p:cNvGrpSpPr/>
          <p:nvPr/>
        </p:nvGrpSpPr>
        <p:grpSpPr>
          <a:xfrm>
            <a:off x="4782663" y="2051473"/>
            <a:ext cx="3039082" cy="886303"/>
            <a:chOff x="0" y="0"/>
            <a:chExt cx="14749384" cy="1913890"/>
          </a:xfrm>
          <a:solidFill>
            <a:schemeClr val="accent1">
              <a:lumMod val="60000"/>
              <a:lumOff val="40000"/>
            </a:schemeClr>
          </a:solidFill>
        </p:grpSpPr>
        <p:sp>
          <p:nvSpPr>
            <p:cNvPr id="40"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grpSp>
      <p:grpSp>
        <p:nvGrpSpPr>
          <p:cNvPr id="41" name="Group 19">
            <a:extLst>
              <a:ext uri="{FF2B5EF4-FFF2-40B4-BE49-F238E27FC236}">
                <a16:creationId xmlns:a16="http://schemas.microsoft.com/office/drawing/2014/main" id="{F113F874-347D-931C-DEF9-1D97EE9FE4BF}"/>
              </a:ext>
            </a:extLst>
          </p:cNvPr>
          <p:cNvGrpSpPr/>
          <p:nvPr/>
        </p:nvGrpSpPr>
        <p:grpSpPr>
          <a:xfrm>
            <a:off x="4782663" y="3248121"/>
            <a:ext cx="3039082" cy="886303"/>
            <a:chOff x="0" y="0"/>
            <a:chExt cx="14749384" cy="1913890"/>
          </a:xfrm>
          <a:solidFill>
            <a:schemeClr val="accent1">
              <a:lumMod val="60000"/>
              <a:lumOff val="40000"/>
            </a:schemeClr>
          </a:solidFill>
        </p:grpSpPr>
        <p:sp>
          <p:nvSpPr>
            <p:cNvPr id="43"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44" name="Group 43">
            <a:extLst>
              <a:ext uri="{FF2B5EF4-FFF2-40B4-BE49-F238E27FC236}">
                <a16:creationId xmlns:a16="http://schemas.microsoft.com/office/drawing/2014/main" id="{FDC9F3DD-305D-E62F-CEDB-9DCD527317FD}"/>
              </a:ext>
            </a:extLst>
          </p:cNvPr>
          <p:cNvGrpSpPr/>
          <p:nvPr/>
        </p:nvGrpSpPr>
        <p:grpSpPr>
          <a:xfrm>
            <a:off x="1206709" y="3248123"/>
            <a:ext cx="3039082" cy="886303"/>
            <a:chOff x="2133600" y="7269638"/>
            <a:chExt cx="6344569" cy="823276"/>
          </a:xfrm>
          <a:solidFill>
            <a:schemeClr val="accent1">
              <a:lumMod val="60000"/>
              <a:lumOff val="40000"/>
            </a:schemeClr>
          </a:solidFill>
        </p:grpSpPr>
        <p:grpSp>
          <p:nvGrpSpPr>
            <p:cNvPr id="45"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47" name="Freeform 46">
                <a:extLst>
                  <a:ext uri="{FF2B5EF4-FFF2-40B4-BE49-F238E27FC236}">
                    <a16:creationId xmlns:a16="http://schemas.microsoft.com/office/drawing/2014/main" id="{A4471338-0737-5602-5397-FF422A55E3C4}"/>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effectLst/>
                  <a:uLnTx/>
                  <a:uFillTx/>
                  <a:latin typeface="+mn-lt"/>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6" name="TextBox 26">
                  <a:extLst>
                    <a:ext uri="{FF2B5EF4-FFF2-40B4-BE49-F238E27FC236}">
                      <a16:creationId xmlns:a16="http://schemas.microsoft.com/office/drawing/2014/main" id="{B82E9E95-9643-CD6A-24C9-B555F94125A2}"/>
                    </a:ext>
                  </a:extLst>
                </p:cNvPr>
                <p:cNvSpPr txBox="1"/>
                <p:nvPr/>
              </p:nvSpPr>
              <p:spPr>
                <a:xfrm>
                  <a:off x="2596090" y="7552075"/>
                  <a:ext cx="5419588" cy="292382"/>
                </a:xfrm>
                <a:prstGeom prst="rect">
                  <a:avLst/>
                </a:prstGeom>
                <a:grp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C</m:t>
                        </m:r>
                        <m:r>
                          <m:rPr>
                            <m:nor/>
                          </m:rPr>
                          <a:rPr lang="en-US" sz="2000" kern="100" smtClean="0">
                            <a:solidFill>
                              <a:srgbClr val="000000"/>
                            </a:solidFill>
                            <a:latin typeface="+mn-lt"/>
                            <a:ea typeface="Calibri" panose="020F0502020204030204" pitchFamily="34" charset="0"/>
                          </a:rPr>
                          <m:t>. </m:t>
                        </m:r>
                        <m:sSup>
                          <m:sSupPr>
                            <m:ctrlPr>
                              <a:rPr lang="en-US" sz="2000" i="1">
                                <a:solidFill>
                                  <a:srgbClr val="000000"/>
                                </a:solidFill>
                                <a:effectLst/>
                                <a:latin typeface="+mn-lt"/>
                              </a:rPr>
                            </m:ctrlPr>
                          </m:sSupPr>
                          <m:e>
                            <m:r>
                              <a:rPr lang="en-US" sz="2000" i="1" kern="100">
                                <a:solidFill>
                                  <a:srgbClr val="000000"/>
                                </a:solidFill>
                                <a:effectLst/>
                                <a:latin typeface="+mn-lt"/>
                                <a:ea typeface="Calibri" panose="020F0502020204030204" pitchFamily="34" charset="0"/>
                                <a:cs typeface="Times New Roman" panose="02020603050405020304" pitchFamily="18" charset="0"/>
                              </a:rPr>
                              <m:t>𝑎</m:t>
                            </m:r>
                          </m:e>
                          <m:sup>
                            <m:r>
                              <a:rPr lang="en-US" sz="2000" i="1" kern="100">
                                <a:solidFill>
                                  <a:srgbClr val="000000"/>
                                </a:solidFill>
                                <a:effectLst/>
                                <a:latin typeface="+mn-lt"/>
                                <a:ea typeface="Calibri" panose="020F0502020204030204" pitchFamily="34" charset="0"/>
                                <a:cs typeface="Times New Roman" panose="02020603050405020304" pitchFamily="18" charset="0"/>
                              </a:rPr>
                              <m:t>3</m:t>
                            </m:r>
                          </m:sup>
                        </m:sSup>
                        <m:r>
                          <a:rPr lang="en-US" sz="2000" i="1" kern="100">
                            <a:solidFill>
                              <a:srgbClr val="000000"/>
                            </a:solidFill>
                            <a:effectLst/>
                            <a:latin typeface="+mn-lt"/>
                            <a:ea typeface="Calibri" panose="020F0502020204030204" pitchFamily="34" charset="0"/>
                            <a:cs typeface="Times New Roman" panose="02020603050405020304" pitchFamily="18" charset="0"/>
                          </a:rPr>
                          <m:t>&gt;</m:t>
                        </m:r>
                        <m:sSup>
                          <m:sSupPr>
                            <m:ctrlPr>
                              <a:rPr lang="en-US" sz="2000" i="1">
                                <a:solidFill>
                                  <a:srgbClr val="000000"/>
                                </a:solidFill>
                                <a:effectLst/>
                                <a:latin typeface="+mn-lt"/>
                              </a:rPr>
                            </m:ctrlPr>
                          </m:sSupPr>
                          <m:e>
                            <m:r>
                              <a:rPr lang="en-US" sz="2000" i="1" kern="100">
                                <a:solidFill>
                                  <a:srgbClr val="000000"/>
                                </a:solidFill>
                                <a:effectLst/>
                                <a:latin typeface="+mn-lt"/>
                                <a:ea typeface="Calibri" panose="020F0502020204030204" pitchFamily="34" charset="0"/>
                                <a:cs typeface="Times New Roman" panose="02020603050405020304" pitchFamily="18" charset="0"/>
                              </a:rPr>
                              <m:t>𝑏</m:t>
                            </m:r>
                          </m:e>
                          <m:sup>
                            <m:r>
                              <a:rPr lang="en-US" sz="2000" i="1" kern="100">
                                <a:solidFill>
                                  <a:srgbClr val="000000"/>
                                </a:solidFill>
                                <a:effectLst/>
                                <a:latin typeface="+mn-lt"/>
                                <a:ea typeface="Calibri" panose="020F0502020204030204" pitchFamily="34" charset="0"/>
                                <a:cs typeface="Times New Roman" panose="02020603050405020304" pitchFamily="18" charset="0"/>
                              </a:rPr>
                              <m:t>3</m:t>
                            </m:r>
                          </m:sup>
                        </m:sSup>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6"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2596090" y="7552075"/>
                  <a:ext cx="5419588" cy="292382"/>
                </a:xfrm>
                <a:prstGeom prst="rect">
                  <a:avLst/>
                </a:prstGeom>
                <a:blipFill>
                  <a:blip r:embed="rId6"/>
                  <a:stretch>
                    <a:fillRect b="-9434"/>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 name="TextBox 26">
                <a:extLst>
                  <a:ext uri="{FF2B5EF4-FFF2-40B4-BE49-F238E27FC236}">
                    <a16:creationId xmlns:a16="http://schemas.microsoft.com/office/drawing/2014/main" id="{668EB469-806A-6F79-7CBF-4067E55D60F0}"/>
                  </a:ext>
                </a:extLst>
              </p:cNvPr>
              <p:cNvSpPr txBox="1"/>
              <p:nvPr/>
            </p:nvSpPr>
            <p:spPr>
              <a:xfrm>
                <a:off x="1588157" y="2340735"/>
                <a:ext cx="2276181" cy="314766"/>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A</m:t>
                      </m:r>
                      <m:r>
                        <m:rPr>
                          <m:nor/>
                        </m:rPr>
                        <a:rPr lang="en-US" sz="2000" kern="100" smtClean="0">
                          <a:solidFill>
                            <a:srgbClr val="000000"/>
                          </a:solidFill>
                          <a:latin typeface="+mn-lt"/>
                          <a:ea typeface="Calibri" panose="020F0502020204030204" pitchFamily="34" charset="0"/>
                        </a:rPr>
                        <m:t>. </m:t>
                      </m:r>
                      <m:sSup>
                        <m:sSupPr>
                          <m:ctrlPr>
                            <a:rPr lang="en-US" sz="2000" i="1">
                              <a:solidFill>
                                <a:srgbClr val="000000"/>
                              </a:solidFill>
                              <a:effectLst/>
                              <a:latin typeface="+mn-lt"/>
                            </a:rPr>
                          </m:ctrlPr>
                        </m:sSupPr>
                        <m:e>
                          <m:r>
                            <a:rPr lang="en-US" sz="2000" i="1" kern="100">
                              <a:solidFill>
                                <a:srgbClr val="000000"/>
                              </a:solidFill>
                              <a:effectLst/>
                              <a:latin typeface="+mn-lt"/>
                              <a:ea typeface="Calibri" panose="020F0502020204030204" pitchFamily="34" charset="0"/>
                              <a:cs typeface="Times New Roman" panose="02020603050405020304" pitchFamily="18" charset="0"/>
                            </a:rPr>
                            <m:t>𝑎</m:t>
                          </m:r>
                        </m:e>
                        <m:sup>
                          <m:r>
                            <a:rPr lang="en-US" sz="2000" i="1" kern="100">
                              <a:solidFill>
                                <a:srgbClr val="000000"/>
                              </a:solidFill>
                              <a:effectLst/>
                              <a:latin typeface="+mn-lt"/>
                              <a:ea typeface="Calibri" panose="020F0502020204030204" pitchFamily="34" charset="0"/>
                              <a:cs typeface="Times New Roman" panose="02020603050405020304" pitchFamily="18" charset="0"/>
                            </a:rPr>
                            <m:t>2</m:t>
                          </m:r>
                        </m:sup>
                      </m:sSup>
                      <m:r>
                        <a:rPr lang="en-US" sz="2000" i="1" kern="100">
                          <a:solidFill>
                            <a:srgbClr val="000000"/>
                          </a:solidFill>
                          <a:effectLst/>
                          <a:latin typeface="+mn-lt"/>
                          <a:ea typeface="Calibri" panose="020F0502020204030204" pitchFamily="34" charset="0"/>
                          <a:cs typeface="Times New Roman" panose="02020603050405020304" pitchFamily="18" charset="0"/>
                        </a:rPr>
                        <m:t>&gt;</m:t>
                      </m:r>
                      <m:r>
                        <a:rPr lang="en-US" sz="2000" i="1" kern="100">
                          <a:solidFill>
                            <a:srgbClr val="000000"/>
                          </a:solidFill>
                          <a:effectLst/>
                          <a:latin typeface="+mn-lt"/>
                          <a:ea typeface="Calibri" panose="020F0502020204030204" pitchFamily="34" charset="0"/>
                          <a:cs typeface="Times New Roman" panose="02020603050405020304" pitchFamily="18" charset="0"/>
                        </a:rPr>
                        <m:t>𝑎𝑏</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8"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588157" y="2340735"/>
                <a:ext cx="2276181" cy="314766"/>
              </a:xfrm>
              <a:prstGeom prst="rect">
                <a:avLst/>
              </a:prstGeom>
              <a:blipFill>
                <a:blip r:embed="rId7"/>
                <a:stretch>
                  <a:fillRect b="-7407"/>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DB7CF19E-F984-1A32-49B4-0D14EEF90AFB}"/>
                  </a:ext>
                </a:extLst>
              </p:cNvPr>
              <p:cNvSpPr txBox="1"/>
              <p:nvPr/>
            </p:nvSpPr>
            <p:spPr>
              <a:xfrm>
                <a:off x="5087270" y="2363219"/>
                <a:ext cx="2429867" cy="314766"/>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B</m:t>
                      </m:r>
                      <m:r>
                        <m:rPr>
                          <m:nor/>
                        </m:rPr>
                        <a:rPr lang="en-US" sz="2000" kern="100" smtClean="0">
                          <a:solidFill>
                            <a:srgbClr val="000000"/>
                          </a:solidFill>
                          <a:latin typeface="+mn-lt"/>
                          <a:ea typeface="Calibri" panose="020F0502020204030204" pitchFamily="34" charset="0"/>
                        </a:rPr>
                        <m:t>. </m:t>
                      </m:r>
                      <m:sSup>
                        <m:sSupPr>
                          <m:ctrlPr>
                            <a:rPr lang="en-US" sz="2000" i="1">
                              <a:solidFill>
                                <a:srgbClr val="000000"/>
                              </a:solidFill>
                              <a:effectLst/>
                              <a:latin typeface="+mn-lt"/>
                            </a:rPr>
                          </m:ctrlPr>
                        </m:sSupPr>
                        <m:e>
                          <m:r>
                            <a:rPr lang="en-US" sz="2000" i="1" kern="100">
                              <a:solidFill>
                                <a:srgbClr val="000000"/>
                              </a:solidFill>
                              <a:effectLst/>
                              <a:latin typeface="+mn-lt"/>
                              <a:ea typeface="Calibri" panose="020F0502020204030204" pitchFamily="34" charset="0"/>
                              <a:cs typeface="Times New Roman" panose="02020603050405020304" pitchFamily="18" charset="0"/>
                            </a:rPr>
                            <m:t>𝑎</m:t>
                          </m:r>
                        </m:e>
                        <m:sup>
                          <m:r>
                            <a:rPr lang="en-US" sz="2000" i="1" kern="100">
                              <a:solidFill>
                                <a:srgbClr val="000000"/>
                              </a:solidFill>
                              <a:effectLst/>
                              <a:latin typeface="+mn-lt"/>
                              <a:ea typeface="Calibri" panose="020F0502020204030204" pitchFamily="34" charset="0"/>
                              <a:cs typeface="Times New Roman" panose="02020603050405020304" pitchFamily="18" charset="0"/>
                            </a:rPr>
                            <m:t>2</m:t>
                          </m:r>
                        </m:sup>
                      </m:sSup>
                      <m:r>
                        <a:rPr lang="en-US" sz="2000" i="1" kern="100">
                          <a:solidFill>
                            <a:srgbClr val="000000"/>
                          </a:solidFill>
                          <a:effectLst/>
                          <a:latin typeface="+mn-lt"/>
                          <a:ea typeface="Calibri" panose="020F0502020204030204" pitchFamily="34" charset="0"/>
                          <a:cs typeface="Times New Roman" panose="02020603050405020304" pitchFamily="18" charset="0"/>
                        </a:rPr>
                        <m:t>&lt;</m:t>
                      </m:r>
                      <m:r>
                        <a:rPr lang="en-US" sz="2000" i="1" kern="100">
                          <a:solidFill>
                            <a:srgbClr val="000000"/>
                          </a:solidFill>
                          <a:effectLst/>
                          <a:latin typeface="+mn-lt"/>
                          <a:ea typeface="Calibri" panose="020F0502020204030204" pitchFamily="34" charset="0"/>
                          <a:cs typeface="Times New Roman" panose="02020603050405020304" pitchFamily="18" charset="0"/>
                        </a:rPr>
                        <m:t>𝑎𝑏</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9" name="TextBox 48">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087270" y="2363219"/>
                <a:ext cx="2429867" cy="314766"/>
              </a:xfrm>
              <a:prstGeom prst="rect">
                <a:avLst/>
              </a:prstGeom>
              <a:blipFill>
                <a:blip r:embed="rId8"/>
                <a:stretch>
                  <a:fillRect b="-9434"/>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26">
                <a:extLst>
                  <a:ext uri="{FF2B5EF4-FFF2-40B4-BE49-F238E27FC236}">
                    <a16:creationId xmlns:a16="http://schemas.microsoft.com/office/drawing/2014/main" id="{1EA862A4-0CC0-A671-1AB1-941702D64D10}"/>
                  </a:ext>
                </a:extLst>
              </p:cNvPr>
              <p:cNvSpPr txBox="1"/>
              <p:nvPr/>
            </p:nvSpPr>
            <p:spPr>
              <a:xfrm>
                <a:off x="5186054" y="3537385"/>
                <a:ext cx="2232298" cy="314766"/>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algn="just"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D</m:t>
                      </m:r>
                      <m:r>
                        <m:rPr>
                          <m:nor/>
                        </m:rPr>
                        <a:rPr lang="en-US" sz="2000" kern="100" smtClean="0">
                          <a:solidFill>
                            <a:srgbClr val="000000"/>
                          </a:solidFill>
                          <a:latin typeface="+mn-lt"/>
                          <a:ea typeface="Calibri" panose="020F0502020204030204" pitchFamily="34" charset="0"/>
                        </a:rPr>
                        <m:t>. </m:t>
                      </m:r>
                      <m:sSup>
                        <m:sSupPr>
                          <m:ctrlPr>
                            <a:rPr lang="en-US" sz="2000" i="1">
                              <a:solidFill>
                                <a:srgbClr val="000000"/>
                              </a:solidFill>
                              <a:effectLst/>
                              <a:latin typeface="+mn-lt"/>
                            </a:rPr>
                          </m:ctrlPr>
                        </m:sSupPr>
                        <m:e>
                          <m:r>
                            <a:rPr lang="en-US" sz="2000" i="1" kern="100">
                              <a:solidFill>
                                <a:srgbClr val="000000"/>
                              </a:solidFill>
                              <a:effectLst/>
                              <a:latin typeface="+mn-lt"/>
                              <a:ea typeface="Calibri" panose="020F0502020204030204" pitchFamily="34" charset="0"/>
                              <a:cs typeface="Times New Roman" panose="02020603050405020304" pitchFamily="18" charset="0"/>
                            </a:rPr>
                            <m:t>𝑎</m:t>
                          </m:r>
                        </m:e>
                        <m:sup>
                          <m:r>
                            <a:rPr lang="en-US" sz="2000" i="1" kern="100">
                              <a:solidFill>
                                <a:srgbClr val="000000"/>
                              </a:solidFill>
                              <a:effectLst/>
                              <a:latin typeface="+mn-lt"/>
                              <a:ea typeface="Calibri" panose="020F0502020204030204" pitchFamily="34" charset="0"/>
                              <a:cs typeface="Times New Roman" panose="02020603050405020304" pitchFamily="18" charset="0"/>
                            </a:rPr>
                            <m:t>2</m:t>
                          </m:r>
                        </m:sup>
                      </m:sSup>
                      <m:r>
                        <a:rPr lang="en-US" sz="2000" i="1" kern="100">
                          <a:solidFill>
                            <a:srgbClr val="000000"/>
                          </a:solidFill>
                          <a:effectLst/>
                          <a:latin typeface="+mn-lt"/>
                          <a:ea typeface="Calibri" panose="020F0502020204030204" pitchFamily="34" charset="0"/>
                          <a:cs typeface="Times New Roman" panose="02020603050405020304" pitchFamily="18" charset="0"/>
                        </a:rPr>
                        <m:t>+1&gt;</m:t>
                      </m:r>
                      <m:r>
                        <a:rPr lang="en-US" sz="2000" i="1" kern="100">
                          <a:solidFill>
                            <a:srgbClr val="000000"/>
                          </a:solidFill>
                          <a:effectLst/>
                          <a:latin typeface="+mn-lt"/>
                          <a:ea typeface="Calibri" panose="020F0502020204030204" pitchFamily="34" charset="0"/>
                          <a:cs typeface="Times New Roman" panose="02020603050405020304" pitchFamily="18" charset="0"/>
                        </a:rPr>
                        <m:t>𝑎𝑏</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50"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186054" y="3537385"/>
                <a:ext cx="2232298" cy="314766"/>
              </a:xfrm>
              <a:prstGeom prst="rect">
                <a:avLst/>
              </a:prstGeom>
              <a:blipFill>
                <a:blip r:embed="rId9"/>
                <a:stretch>
                  <a:fillRect b="-9259"/>
                </a:stretch>
              </a:blipFill>
              <a:ln>
                <a:solidFill>
                  <a:schemeClr val="accent1">
                    <a:lumMod val="60000"/>
                    <a:lumOff val="40000"/>
                  </a:schemeClr>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1B14D7B-6AEC-FE3B-2EAC-AC90CB8C3AA4}"/>
              </a:ext>
            </a:extLst>
          </p:cNvPr>
          <p:cNvGrpSpPr/>
          <p:nvPr/>
        </p:nvGrpSpPr>
        <p:grpSpPr>
          <a:xfrm>
            <a:off x="4782663" y="2049564"/>
            <a:ext cx="3039083" cy="886304"/>
            <a:chOff x="2133600" y="7269638"/>
            <a:chExt cx="6344569" cy="823276"/>
          </a:xfrm>
        </p:grpSpPr>
        <p:grpSp>
          <p:nvGrpSpPr>
            <p:cNvPr id="52" name="Group 51">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54"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F7EA4F5-807C-1B2B-118E-297996B962A8}"/>
                    </a:ext>
                  </a:extLst>
                </p:cNvPr>
                <p:cNvSpPr txBox="1"/>
                <p:nvPr/>
              </p:nvSpPr>
              <p:spPr>
                <a:xfrm>
                  <a:off x="2533322" y="7535614"/>
                  <a:ext cx="5572114" cy="285890"/>
                </a:xfrm>
                <a:prstGeom prst="rect">
                  <a:avLst/>
                </a:prstGeom>
                <a:ln>
                  <a:no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chemeClr val="accent5"/>
                            </a:solidFill>
                            <a:ea typeface="Calibri" panose="020F0502020204030204" pitchFamily="34" charset="0"/>
                          </a:rPr>
                          <m:t>B</m:t>
                        </m:r>
                        <m:r>
                          <m:rPr>
                            <m:nor/>
                          </m:rPr>
                          <a:rPr lang="en-US" sz="2000" kern="100" smtClean="0">
                            <a:solidFill>
                              <a:schemeClr val="accent5"/>
                            </a:solidFill>
                            <a:ea typeface="Calibri" panose="020F0502020204030204" pitchFamily="34" charset="0"/>
                          </a:rPr>
                          <m:t>. </m:t>
                        </m:r>
                        <m:sSup>
                          <m:sSupPr>
                            <m:ctrlPr>
                              <a:rPr lang="en-US" sz="2000" i="1">
                                <a:solidFill>
                                  <a:schemeClr val="accent5"/>
                                </a:solidFill>
                                <a:latin typeface="Cambria Math" panose="02040503050406030204" pitchFamily="18" charset="0"/>
                              </a:rPr>
                            </m:ctrlPr>
                          </m:sSupPr>
                          <m:e>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&lt;</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𝑎𝑏</m:t>
                        </m:r>
                      </m:oMath>
                    </m:oMathPara>
                  </a14:m>
                  <a:endParaRPr lang="en-US" sz="2000" kern="1200" dirty="0">
                    <a:solidFill>
                      <a:schemeClr val="accent5"/>
                    </a:solidFill>
                    <a:ea typeface="+mn-ea"/>
                    <a:cs typeface="Arial" panose="020B0604020202020204" pitchFamily="34" charset="0"/>
                  </a:endParaRPr>
                </a:p>
              </p:txBody>
            </p:sp>
          </mc:Choice>
          <mc:Fallback>
            <p:sp>
              <p:nvSpPr>
                <p:cNvPr id="53" name="TextBox 52">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533322" y="7535614"/>
                  <a:ext cx="5572114" cy="285890"/>
                </a:xfrm>
                <a:prstGeom prst="rect">
                  <a:avLst/>
                </a:prstGeom>
                <a:blipFill>
                  <a:blip r:embed="rId10"/>
                  <a:stretch>
                    <a:fillRect b="-11765"/>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04395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634602E-8646-0BCD-64AF-D9646042AA4B}"/>
                  </a:ext>
                </a:extLst>
              </p:cNvPr>
              <p:cNvSpPr txBox="1"/>
              <p:nvPr/>
            </p:nvSpPr>
            <p:spPr>
              <a:xfrm>
                <a:off x="1221697" y="1074612"/>
                <a:ext cx="6615038" cy="969496"/>
              </a:xfrm>
              <a:prstGeom prst="rect">
                <a:avLst/>
              </a:prstGeom>
              <a:noFill/>
            </p:spPr>
            <p:txBody>
              <a:bodyPr wrap="square">
                <a:spAutoFit/>
              </a:bodyPr>
              <a:lstStyle/>
              <a:p>
                <a:pPr lvl="0" algn="ctr">
                  <a:lnSpc>
                    <a:spcPct val="150000"/>
                  </a:lnSpc>
                  <a:spcAft>
                    <a:spcPts val="800"/>
                  </a:spcAft>
                  <a:tabLst>
                    <a:tab pos="1729105" algn="l"/>
                  </a:tabLst>
                </a:pPr>
                <a:r>
                  <a:rPr lang="fr-FR" sz="1900" b="1" kern="100">
                    <a:ea typeface="Calibri" panose="020F0502020204030204" pitchFamily="34" charset="0"/>
                    <a:cs typeface="Times New Roman" panose="02020603050405020304" pitchFamily="18" charset="0"/>
                  </a:rPr>
                  <a:t>Câu 4. </a:t>
                </a:r>
                <a:r>
                  <a:rPr lang="fr-FR" sz="1900" kern="100">
                    <a:ea typeface="Calibri" panose="020F0502020204030204" pitchFamily="34" charset="0"/>
                    <a:cs typeface="Times New Roman" panose="02020603050405020304" pitchFamily="18" charset="0"/>
                  </a:rPr>
                  <a:t>Nếu </a:t>
                </a:r>
                <a14:m>
                  <m:oMath xmlns:m="http://schemas.openxmlformats.org/officeDocument/2006/math">
                    <m:r>
                      <a:rPr lang="fr-FR" sz="1900" b="0" i="1" kern="100" smtClean="0">
                        <a:latin typeface="Cambria Math" panose="02040503050406030204" pitchFamily="18" charset="0"/>
                        <a:ea typeface="Calibri" panose="020F0502020204030204" pitchFamily="34" charset="0"/>
                        <a:cs typeface="Times New Roman" panose="02020603050405020304" pitchFamily="18" charset="0"/>
                      </a:rPr>
                      <m:t>𝑎</m:t>
                    </m:r>
                    <m:r>
                      <a:rPr lang="fr-FR" sz="1900" b="0" i="1" kern="100" smtClean="0">
                        <a:latin typeface="Cambria Math" panose="02040503050406030204" pitchFamily="18" charset="0"/>
                        <a:ea typeface="Calibri" panose="020F0502020204030204" pitchFamily="34" charset="0"/>
                        <a:cs typeface="Times New Roman" panose="02020603050405020304" pitchFamily="18" charset="0"/>
                      </a:rPr>
                      <m:t>&gt;</m:t>
                    </m:r>
                    <m:r>
                      <a:rPr lang="fr-FR" sz="1900" b="0" i="1" kern="100" smtClean="0">
                        <a:latin typeface="Cambria Math" panose="02040503050406030204" pitchFamily="18" charset="0"/>
                        <a:ea typeface="Calibri" panose="020F0502020204030204" pitchFamily="34" charset="0"/>
                        <a:cs typeface="Times New Roman" panose="02020603050405020304" pitchFamily="18" charset="0"/>
                      </a:rPr>
                      <m:t>𝑏</m:t>
                    </m:r>
                  </m:oMath>
                </a14:m>
                <a:r>
                  <a:rPr lang="fr-FR" sz="1900" kern="100">
                    <a:ea typeface="Calibri" panose="020F0502020204030204" pitchFamily="34" charset="0"/>
                    <a:cs typeface="Times New Roman" panose="02020603050405020304" pitchFamily="18" charset="0"/>
                  </a:rPr>
                  <a:t> và </a:t>
                </a:r>
                <a14:m>
                  <m:oMath xmlns:m="http://schemas.openxmlformats.org/officeDocument/2006/math">
                    <m:r>
                      <a:rPr lang="fr-FR" sz="1900" b="0" i="1" kern="100" smtClean="0">
                        <a:latin typeface="Cambria Math" panose="02040503050406030204" pitchFamily="18" charset="0"/>
                        <a:ea typeface="Calibri" panose="020F0502020204030204" pitchFamily="34" charset="0"/>
                        <a:cs typeface="Times New Roman" panose="02020603050405020304" pitchFamily="18" charset="0"/>
                      </a:rPr>
                      <m:t>𝑐</m:t>
                    </m:r>
                    <m:r>
                      <a:rPr lang="fr-FR" sz="1900" b="0" i="1" kern="100" smtClean="0">
                        <a:latin typeface="Cambria Math" panose="02040503050406030204" pitchFamily="18" charset="0"/>
                        <a:ea typeface="Calibri" panose="020F0502020204030204" pitchFamily="34" charset="0"/>
                        <a:cs typeface="Times New Roman" panose="02020603050405020304" pitchFamily="18" charset="0"/>
                      </a:rPr>
                      <m:t>&gt;</m:t>
                    </m:r>
                    <m:r>
                      <a:rPr lang="fr-FR" sz="1900" b="0" i="1" kern="100" smtClean="0">
                        <a:latin typeface="Cambria Math" panose="02040503050406030204" pitchFamily="18" charset="0"/>
                        <a:ea typeface="Calibri" panose="020F0502020204030204" pitchFamily="34" charset="0"/>
                        <a:cs typeface="Times New Roman" panose="02020603050405020304" pitchFamily="18" charset="0"/>
                      </a:rPr>
                      <m:t>𝑑</m:t>
                    </m:r>
                  </m:oMath>
                </a14:m>
                <a:r>
                  <a:rPr lang="fr-FR" sz="1900" kern="100">
                    <a:ea typeface="Calibri" panose="020F0502020204030204" pitchFamily="34" charset="0"/>
                    <a:cs typeface="Times New Roman" panose="02020603050405020304" pitchFamily="18" charset="0"/>
                  </a:rPr>
                  <a:t> thì bất đẳng thức nào sau đây luôn đúng?</a:t>
                </a:r>
                <a:endParaRPr kumimoji="0" lang="en-US" sz="1900" i="0" u="none" strike="noStrike" kern="10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p:sp>
            <p:nvSpPr>
              <p:cNvPr id="29" name="TextBox 28">
                <a:extLst>
                  <a:ext uri="{FF2B5EF4-FFF2-40B4-BE49-F238E27FC236}">
                    <a16:creationId xmlns:a16="http://schemas.microsoft.com/office/drawing/2014/main" id="{5634602E-8646-0BCD-64AF-D9646042AA4B}"/>
                  </a:ext>
                </a:extLst>
              </p:cNvPr>
              <p:cNvSpPr txBox="1">
                <a:spLocks noRot="1" noChangeAspect="1" noMove="1" noResize="1" noEditPoints="1" noAdjustHandles="1" noChangeArrowheads="1" noChangeShapeType="1" noTextEdit="1"/>
              </p:cNvSpPr>
              <p:nvPr/>
            </p:nvSpPr>
            <p:spPr>
              <a:xfrm>
                <a:off x="1221697" y="1074612"/>
                <a:ext cx="6615038" cy="969496"/>
              </a:xfrm>
              <a:prstGeom prst="rect">
                <a:avLst/>
              </a:prstGeom>
              <a:blipFill>
                <a:blip r:embed="rId5"/>
                <a:stretch>
                  <a:fillRect b="-4403"/>
                </a:stretch>
              </a:blipFill>
            </p:spPr>
            <p:txBody>
              <a:bodyPr/>
              <a:lstStyle/>
              <a:p>
                <a:r>
                  <a:rPr lang="en-US">
                    <a:noFill/>
                  </a:rPr>
                  <a:t> </a:t>
                </a:r>
              </a:p>
            </p:txBody>
          </p:sp>
        </mc:Fallback>
      </mc:AlternateContent>
      <p:sp>
        <p:nvSpPr>
          <p:cNvPr id="28" name="Rectangle 27"/>
          <p:cNvSpPr/>
          <p:nvPr/>
        </p:nvSpPr>
        <p:spPr>
          <a:xfrm>
            <a:off x="2204612" y="214994"/>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nvGrpSpPr>
          <p:cNvPr id="30" name="Group 29">
            <a:extLst>
              <a:ext uri="{FF2B5EF4-FFF2-40B4-BE49-F238E27FC236}">
                <a16:creationId xmlns:a16="http://schemas.microsoft.com/office/drawing/2014/main" id="{72293845-5CB8-D264-7521-07A20C535351}"/>
              </a:ext>
            </a:extLst>
          </p:cNvPr>
          <p:cNvGrpSpPr/>
          <p:nvPr/>
        </p:nvGrpSpPr>
        <p:grpSpPr>
          <a:xfrm>
            <a:off x="1221696" y="2319384"/>
            <a:ext cx="3039082" cy="886303"/>
            <a:chOff x="0" y="0"/>
            <a:chExt cx="14749384" cy="1913890"/>
          </a:xfrm>
          <a:solidFill>
            <a:schemeClr val="accent1">
              <a:lumMod val="60000"/>
              <a:lumOff val="40000"/>
            </a:schemeClr>
          </a:solidFill>
        </p:grpSpPr>
        <p:sp>
          <p:nvSpPr>
            <p:cNvPr id="31" name="Freeform 30">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37" name="Group 19">
            <a:extLst>
              <a:ext uri="{FF2B5EF4-FFF2-40B4-BE49-F238E27FC236}">
                <a16:creationId xmlns:a16="http://schemas.microsoft.com/office/drawing/2014/main" id="{F587E11E-45F4-9B89-6F3F-C98CEC8FF973}"/>
              </a:ext>
            </a:extLst>
          </p:cNvPr>
          <p:cNvGrpSpPr/>
          <p:nvPr/>
        </p:nvGrpSpPr>
        <p:grpSpPr>
          <a:xfrm>
            <a:off x="4797653" y="2321293"/>
            <a:ext cx="3039082" cy="886303"/>
            <a:chOff x="0" y="0"/>
            <a:chExt cx="14749384" cy="1913890"/>
          </a:xfrm>
          <a:solidFill>
            <a:schemeClr val="accent1">
              <a:lumMod val="60000"/>
              <a:lumOff val="40000"/>
            </a:schemeClr>
          </a:solidFill>
        </p:grpSpPr>
        <p:sp>
          <p:nvSpPr>
            <p:cNvPr id="40"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effectLst/>
                <a:uLnTx/>
                <a:uFillTx/>
                <a:latin typeface="+mn-lt"/>
                <a:ea typeface="+mn-ea"/>
                <a:cs typeface="Arial" panose="020B0604020202020204" pitchFamily="34" charset="0"/>
                <a:sym typeface="Arial"/>
              </a:endParaRPr>
            </a:p>
          </p:txBody>
        </p:sp>
      </p:grpSp>
      <p:grpSp>
        <p:nvGrpSpPr>
          <p:cNvPr id="41" name="Group 19">
            <a:extLst>
              <a:ext uri="{FF2B5EF4-FFF2-40B4-BE49-F238E27FC236}">
                <a16:creationId xmlns:a16="http://schemas.microsoft.com/office/drawing/2014/main" id="{F113F874-347D-931C-DEF9-1D97EE9FE4BF}"/>
              </a:ext>
            </a:extLst>
          </p:cNvPr>
          <p:cNvGrpSpPr/>
          <p:nvPr/>
        </p:nvGrpSpPr>
        <p:grpSpPr>
          <a:xfrm>
            <a:off x="4797653" y="3487961"/>
            <a:ext cx="3039082" cy="886303"/>
            <a:chOff x="0" y="0"/>
            <a:chExt cx="14749384" cy="1913890"/>
          </a:xfrm>
          <a:solidFill>
            <a:schemeClr val="accent1">
              <a:lumMod val="60000"/>
              <a:lumOff val="40000"/>
            </a:schemeClr>
          </a:solidFill>
        </p:grpSpPr>
        <p:sp>
          <p:nvSpPr>
            <p:cNvPr id="43"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44" name="Group 43">
            <a:extLst>
              <a:ext uri="{FF2B5EF4-FFF2-40B4-BE49-F238E27FC236}">
                <a16:creationId xmlns:a16="http://schemas.microsoft.com/office/drawing/2014/main" id="{FDC9F3DD-305D-E62F-CEDB-9DCD527317FD}"/>
              </a:ext>
            </a:extLst>
          </p:cNvPr>
          <p:cNvGrpSpPr/>
          <p:nvPr/>
        </p:nvGrpSpPr>
        <p:grpSpPr>
          <a:xfrm>
            <a:off x="1221699" y="3487963"/>
            <a:ext cx="3039082" cy="886303"/>
            <a:chOff x="2133600" y="7269638"/>
            <a:chExt cx="6344569" cy="823276"/>
          </a:xfrm>
          <a:solidFill>
            <a:schemeClr val="accent1">
              <a:lumMod val="60000"/>
              <a:lumOff val="40000"/>
            </a:schemeClr>
          </a:solidFill>
        </p:grpSpPr>
        <p:grpSp>
          <p:nvGrpSpPr>
            <p:cNvPr id="45"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47" name="Freeform 46">
                <a:extLst>
                  <a:ext uri="{FF2B5EF4-FFF2-40B4-BE49-F238E27FC236}">
                    <a16:creationId xmlns:a16="http://schemas.microsoft.com/office/drawing/2014/main" id="{A4471338-0737-5602-5397-FF422A55E3C4}"/>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effectLst/>
                  <a:uLnTx/>
                  <a:uFillTx/>
                  <a:latin typeface="+mn-lt"/>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6" name="TextBox 26">
                  <a:extLst>
                    <a:ext uri="{FF2B5EF4-FFF2-40B4-BE49-F238E27FC236}">
                      <a16:creationId xmlns:a16="http://schemas.microsoft.com/office/drawing/2014/main" id="{B82E9E95-9643-CD6A-24C9-B555F94125A2}"/>
                    </a:ext>
                  </a:extLst>
                </p:cNvPr>
                <p:cNvSpPr txBox="1"/>
                <p:nvPr/>
              </p:nvSpPr>
              <p:spPr>
                <a:xfrm>
                  <a:off x="2596090" y="7552075"/>
                  <a:ext cx="5419588" cy="285890"/>
                </a:xfrm>
                <a:prstGeom prst="rect">
                  <a:avLst/>
                </a:prstGeom>
                <a:grp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C</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𝑎</m:t>
                        </m:r>
                        <m:r>
                          <a:rPr lang="en-US" sz="2000" i="1" kern="100">
                            <a:solidFill>
                              <a:srgbClr val="000000"/>
                            </a:solidFill>
                            <a:effectLst/>
                            <a:latin typeface="+mn-lt"/>
                            <a:ea typeface="Calibri" panose="020F0502020204030204" pitchFamily="34" charset="0"/>
                            <a:cs typeface="Times New Roman" panose="02020603050405020304" pitchFamily="18" charset="0"/>
                          </a:rPr>
                          <m:t>−</m:t>
                        </m:r>
                        <m:r>
                          <a:rPr lang="en-US" sz="2000" i="1" kern="100">
                            <a:solidFill>
                              <a:srgbClr val="000000"/>
                            </a:solidFill>
                            <a:effectLst/>
                            <a:latin typeface="+mn-lt"/>
                            <a:ea typeface="Calibri" panose="020F0502020204030204" pitchFamily="34" charset="0"/>
                            <a:cs typeface="Times New Roman" panose="02020603050405020304" pitchFamily="18" charset="0"/>
                          </a:rPr>
                          <m:t>𝑑</m:t>
                        </m:r>
                        <m:r>
                          <a:rPr lang="en-US" sz="2000" i="1" kern="100">
                            <a:solidFill>
                              <a:srgbClr val="000000"/>
                            </a:solidFill>
                            <a:effectLst/>
                            <a:latin typeface="+mn-lt"/>
                            <a:ea typeface="Calibri" panose="020F0502020204030204" pitchFamily="34" charset="0"/>
                            <a:cs typeface="Times New Roman" panose="02020603050405020304" pitchFamily="18" charset="0"/>
                          </a:rPr>
                          <m:t>&gt;</m:t>
                        </m:r>
                        <m:r>
                          <a:rPr lang="en-US" sz="2000" i="1" kern="100">
                            <a:solidFill>
                              <a:srgbClr val="000000"/>
                            </a:solidFill>
                            <a:effectLst/>
                            <a:latin typeface="+mn-lt"/>
                            <a:ea typeface="Calibri" panose="020F0502020204030204" pitchFamily="34" charset="0"/>
                            <a:cs typeface="Times New Roman" panose="02020603050405020304" pitchFamily="18" charset="0"/>
                          </a:rPr>
                          <m:t>𝑏</m:t>
                        </m:r>
                        <m:r>
                          <a:rPr lang="en-US" sz="2000" i="1" kern="100">
                            <a:solidFill>
                              <a:srgbClr val="000000"/>
                            </a:solidFill>
                            <a:effectLst/>
                            <a:latin typeface="+mn-lt"/>
                            <a:ea typeface="Calibri" panose="020F0502020204030204" pitchFamily="34" charset="0"/>
                            <a:cs typeface="Times New Roman" panose="02020603050405020304" pitchFamily="18" charset="0"/>
                          </a:rPr>
                          <m:t>−</m:t>
                        </m:r>
                        <m:r>
                          <a:rPr lang="en-US" sz="2000" i="1" kern="100">
                            <a:solidFill>
                              <a:srgbClr val="000000"/>
                            </a:solidFill>
                            <a:effectLst/>
                            <a:latin typeface="+mn-lt"/>
                            <a:ea typeface="Calibri" panose="020F0502020204030204" pitchFamily="34" charset="0"/>
                            <a:cs typeface="Times New Roman" panose="02020603050405020304" pitchFamily="18" charset="0"/>
                          </a:rPr>
                          <m:t>𝑐</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6"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2596090" y="7552075"/>
                  <a:ext cx="5419588" cy="285890"/>
                </a:xfrm>
                <a:prstGeom prst="rect">
                  <a:avLst/>
                </a:prstGeom>
                <a:blipFill>
                  <a:blip r:embed="rId6"/>
                  <a:stretch>
                    <a:fillRect b="-9434"/>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 name="TextBox 26">
                <a:extLst>
                  <a:ext uri="{FF2B5EF4-FFF2-40B4-BE49-F238E27FC236}">
                    <a16:creationId xmlns:a16="http://schemas.microsoft.com/office/drawing/2014/main" id="{668EB469-806A-6F79-7CBF-4067E55D60F0}"/>
                  </a:ext>
                </a:extLst>
              </p:cNvPr>
              <p:cNvSpPr txBox="1"/>
              <p:nvPr/>
            </p:nvSpPr>
            <p:spPr>
              <a:xfrm>
                <a:off x="1603147" y="2610555"/>
                <a:ext cx="2276181"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A</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𝑎𝑐</m:t>
                      </m:r>
                      <m:r>
                        <a:rPr lang="en-US" sz="2000" i="1" kern="100">
                          <a:solidFill>
                            <a:srgbClr val="000000"/>
                          </a:solidFill>
                          <a:effectLst/>
                          <a:latin typeface="+mn-lt"/>
                          <a:ea typeface="Calibri" panose="020F0502020204030204" pitchFamily="34" charset="0"/>
                          <a:cs typeface="Times New Roman" panose="02020603050405020304" pitchFamily="18" charset="0"/>
                        </a:rPr>
                        <m:t>&gt;</m:t>
                      </m:r>
                      <m:r>
                        <a:rPr lang="en-US" sz="2000" i="1" kern="100">
                          <a:solidFill>
                            <a:srgbClr val="000000"/>
                          </a:solidFill>
                          <a:effectLst/>
                          <a:latin typeface="+mn-lt"/>
                          <a:ea typeface="Calibri" panose="020F0502020204030204" pitchFamily="34" charset="0"/>
                          <a:cs typeface="Times New Roman" panose="02020603050405020304" pitchFamily="18" charset="0"/>
                        </a:rPr>
                        <m:t>𝑏𝑑</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8"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603147" y="2610555"/>
                <a:ext cx="2276181" cy="307777"/>
              </a:xfrm>
              <a:prstGeom prst="rect">
                <a:avLst/>
              </a:prstGeom>
              <a:blipFill>
                <a:blip r:embed="rId7"/>
                <a:stretch>
                  <a:fillRect b="-9434"/>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DB7CF19E-F984-1A32-49B4-0D14EEF90AFB}"/>
                  </a:ext>
                </a:extLst>
              </p:cNvPr>
              <p:cNvSpPr txBox="1"/>
              <p:nvPr/>
            </p:nvSpPr>
            <p:spPr>
              <a:xfrm>
                <a:off x="5102260" y="2633039"/>
                <a:ext cx="2429867"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a:latin typeface="Times New Roman" panose="02020603050405020304" pitchFamily="18" charset="0"/>
                          <a:ea typeface="Calibri" panose="020F0502020204030204" pitchFamily="34" charset="0"/>
                        </a:rPr>
                        <m:t>B</m:t>
                      </m:r>
                      <m:r>
                        <m:rPr>
                          <m:nor/>
                        </m:rPr>
                        <a:rPr lang="en-US" sz="2000" kern="100">
                          <a:latin typeface="Times New Roman" panose="02020603050405020304" pitchFamily="18" charset="0"/>
                          <a:ea typeface="Calibri" panose="020F0502020204030204" pitchFamily="34" charset="0"/>
                        </a:rPr>
                        <m:t>. </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𝑐</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100">
                          <a:effectLst/>
                          <a:latin typeface="Cambria Math" panose="02040503050406030204" pitchFamily="18" charset="0"/>
                          <a:ea typeface="Calibri" panose="020F0502020204030204" pitchFamily="34" charset="0"/>
                          <a:cs typeface="Times New Roman" panose="02020603050405020304" pitchFamily="18" charset="0"/>
                        </a:rPr>
                        <m:t>𝑑</m:t>
                      </m:r>
                    </m:oMath>
                  </m:oMathPara>
                </a14:m>
                <a:endParaRPr kumimoji="0" lang="en-US"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mc:Choice>
        <mc:Fallback>
          <p:sp>
            <p:nvSpPr>
              <p:cNvPr id="49" name="TextBox 48">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102260" y="2633039"/>
                <a:ext cx="2429867" cy="307777"/>
              </a:xfrm>
              <a:prstGeom prst="rect">
                <a:avLst/>
              </a:prstGeom>
              <a:blipFill>
                <a:blip r:embed="rId8"/>
                <a:stretch>
                  <a:fillRect b="-11538"/>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26">
                <a:extLst>
                  <a:ext uri="{FF2B5EF4-FFF2-40B4-BE49-F238E27FC236}">
                    <a16:creationId xmlns:a16="http://schemas.microsoft.com/office/drawing/2014/main" id="{1EA862A4-0CC0-A671-1AB1-941702D64D10}"/>
                  </a:ext>
                </a:extLst>
              </p:cNvPr>
              <p:cNvSpPr txBox="1"/>
              <p:nvPr/>
            </p:nvSpPr>
            <p:spPr>
              <a:xfrm>
                <a:off x="5201044" y="3777225"/>
                <a:ext cx="2232298"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algn="just"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D</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m:t>
                      </m:r>
                      <m:r>
                        <a:rPr lang="en-US" sz="2000" i="1" kern="100">
                          <a:solidFill>
                            <a:srgbClr val="000000"/>
                          </a:solidFill>
                          <a:effectLst/>
                          <a:latin typeface="+mn-lt"/>
                          <a:ea typeface="Calibri" panose="020F0502020204030204" pitchFamily="34" charset="0"/>
                          <a:cs typeface="Times New Roman" panose="02020603050405020304" pitchFamily="18" charset="0"/>
                        </a:rPr>
                        <m:t>𝑎𝑐</m:t>
                      </m:r>
                      <m:r>
                        <a:rPr lang="en-US" sz="2000" i="1" kern="100">
                          <a:solidFill>
                            <a:srgbClr val="000000"/>
                          </a:solidFill>
                          <a:effectLst/>
                          <a:latin typeface="+mn-lt"/>
                          <a:ea typeface="Calibri" panose="020F0502020204030204" pitchFamily="34" charset="0"/>
                          <a:cs typeface="Times New Roman" panose="02020603050405020304" pitchFamily="18" charset="0"/>
                        </a:rPr>
                        <m:t>&gt;−</m:t>
                      </m:r>
                      <m:r>
                        <a:rPr lang="en-US" sz="2000" i="1" kern="100">
                          <a:solidFill>
                            <a:srgbClr val="000000"/>
                          </a:solidFill>
                          <a:effectLst/>
                          <a:latin typeface="+mn-lt"/>
                          <a:ea typeface="Calibri" panose="020F0502020204030204" pitchFamily="34" charset="0"/>
                          <a:cs typeface="Times New Roman" panose="02020603050405020304" pitchFamily="18" charset="0"/>
                        </a:rPr>
                        <m:t>𝑏𝑑</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50"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201044" y="3777225"/>
                <a:ext cx="2232298" cy="307777"/>
              </a:xfrm>
              <a:prstGeom prst="rect">
                <a:avLst/>
              </a:prstGeom>
              <a:blipFill>
                <a:blip r:embed="rId9"/>
                <a:stretch>
                  <a:fillRect b="-9615"/>
                </a:stretch>
              </a:blipFill>
              <a:ln>
                <a:solidFill>
                  <a:schemeClr val="accent1">
                    <a:lumMod val="60000"/>
                    <a:lumOff val="40000"/>
                  </a:schemeClr>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1B14D7B-6AEC-FE3B-2EAC-AC90CB8C3AA4}"/>
              </a:ext>
            </a:extLst>
          </p:cNvPr>
          <p:cNvGrpSpPr/>
          <p:nvPr/>
        </p:nvGrpSpPr>
        <p:grpSpPr>
          <a:xfrm>
            <a:off x="1221695" y="3487961"/>
            <a:ext cx="3039083" cy="886304"/>
            <a:chOff x="2133600" y="7269638"/>
            <a:chExt cx="6344569" cy="823276"/>
          </a:xfrm>
        </p:grpSpPr>
        <p:grpSp>
          <p:nvGrpSpPr>
            <p:cNvPr id="52" name="Group 51">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54"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F7EA4F5-807C-1B2B-118E-297996B962A8}"/>
                    </a:ext>
                  </a:extLst>
                </p:cNvPr>
                <p:cNvSpPr txBox="1"/>
                <p:nvPr/>
              </p:nvSpPr>
              <p:spPr>
                <a:xfrm>
                  <a:off x="2533322" y="7535614"/>
                  <a:ext cx="5572114" cy="285890"/>
                </a:xfrm>
                <a:prstGeom prst="rect">
                  <a:avLst/>
                </a:prstGeom>
                <a:ln>
                  <a:no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chemeClr val="accent5"/>
                            </a:solidFill>
                            <a:ea typeface="Calibri" panose="020F0502020204030204" pitchFamily="34" charset="0"/>
                          </a:rPr>
                          <m:t>C</m:t>
                        </m:r>
                        <m:r>
                          <m:rPr>
                            <m:nor/>
                          </m:rPr>
                          <a:rPr lang="en-US" sz="2000" kern="100" smtClean="0">
                            <a:solidFill>
                              <a:schemeClr val="accent5"/>
                            </a:solidFill>
                            <a:ea typeface="Calibri" panose="020F0502020204030204" pitchFamily="34" charset="0"/>
                          </a:rPr>
                          <m:t>. </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𝑎</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𝑑</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&gt;</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𝑏</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m:t>
                        </m:r>
                        <m:r>
                          <a:rPr lang="en-US" sz="2000" i="1" kern="100">
                            <a:solidFill>
                              <a:schemeClr val="accent5"/>
                            </a:solidFill>
                            <a:latin typeface="Cambria Math" panose="02040503050406030204" pitchFamily="18" charset="0"/>
                            <a:ea typeface="Calibri" panose="020F0502020204030204" pitchFamily="34" charset="0"/>
                            <a:cs typeface="Times New Roman" panose="02020603050405020304" pitchFamily="18" charset="0"/>
                          </a:rPr>
                          <m:t>𝑐</m:t>
                        </m:r>
                      </m:oMath>
                    </m:oMathPara>
                  </a14:m>
                  <a:endParaRPr lang="en-US" sz="2000" kern="1200" dirty="0">
                    <a:solidFill>
                      <a:schemeClr val="accent5"/>
                    </a:solidFill>
                    <a:ea typeface="+mn-ea"/>
                    <a:cs typeface="Arial" panose="020B0604020202020204" pitchFamily="34" charset="0"/>
                  </a:endParaRPr>
                </a:p>
              </p:txBody>
            </p:sp>
          </mc:Choice>
          <mc:Fallback>
            <p:sp>
              <p:nvSpPr>
                <p:cNvPr id="53" name="TextBox 52">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533322" y="7535614"/>
                  <a:ext cx="5572114" cy="285890"/>
                </a:xfrm>
                <a:prstGeom prst="rect">
                  <a:avLst/>
                </a:prstGeom>
                <a:blipFill>
                  <a:blip r:embed="rId10"/>
                  <a:stretch>
                    <a:fillRect b="-11765"/>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0765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634602E-8646-0BCD-64AF-D9646042AA4B}"/>
                  </a:ext>
                </a:extLst>
              </p:cNvPr>
              <p:cNvSpPr txBox="1"/>
              <p:nvPr/>
            </p:nvSpPr>
            <p:spPr>
              <a:xfrm>
                <a:off x="1154216" y="1210980"/>
                <a:ext cx="6730585" cy="496996"/>
              </a:xfrm>
              <a:prstGeom prst="rect">
                <a:avLst/>
              </a:prstGeom>
              <a:noFill/>
            </p:spPr>
            <p:txBody>
              <a:bodyPr wrap="square">
                <a:spAutoFit/>
              </a:bodyPr>
              <a:lstStyle/>
              <a:p>
                <a:pPr algn="ctr">
                  <a:lnSpc>
                    <a:spcPct val="150000"/>
                  </a:lnSpc>
                  <a:spcAft>
                    <a:spcPts val="800"/>
                  </a:spcAft>
                </a:pPr>
                <a:r>
                  <a:rPr lang="en-US" sz="2000" b="1" kern="100">
                    <a:latin typeface="+mn-lt"/>
                    <a:ea typeface="Calibri" panose="020F0502020204030204" pitchFamily="34" charset="0"/>
                    <a:cs typeface="Times New Roman" panose="02020603050405020304" pitchFamily="18" charset="0"/>
                  </a:rPr>
                  <a:t>Câu 5.</a:t>
                </a:r>
                <a:r>
                  <a:rPr lang="en-US" sz="2000" kern="100">
                    <a:effectLst/>
                    <a:latin typeface="+mn-lt"/>
                    <a:ea typeface="Calibri" panose="020F0502020204030204" pitchFamily="34" charset="0"/>
                    <a:cs typeface="Times New Roman" panose="02020603050405020304" pitchFamily="18" charset="0"/>
                  </a:rPr>
                  <a:t> Cho </a:t>
                </a:r>
                <a14:m>
                  <m:oMath xmlns:m="http://schemas.openxmlformats.org/officeDocument/2006/math">
                    <m:r>
                      <a:rPr lang="en-US" sz="2000" i="1" kern="100">
                        <a:effectLst/>
                        <a:latin typeface="+mn-lt"/>
                        <a:ea typeface="Calibri" panose="020F0502020204030204" pitchFamily="34" charset="0"/>
                        <a:cs typeface="Times New Roman" panose="02020603050405020304" pitchFamily="18" charset="0"/>
                      </a:rPr>
                      <m:t>𝑎</m:t>
                    </m:r>
                    <m:r>
                      <a:rPr lang="en-US" sz="2000" i="1" kern="100">
                        <a:effectLst/>
                        <a:latin typeface="+mn-lt"/>
                        <a:ea typeface="Calibri" panose="020F0502020204030204" pitchFamily="34" charset="0"/>
                        <a:cs typeface="Times New Roman" panose="02020603050405020304" pitchFamily="18" charset="0"/>
                      </a:rPr>
                      <m:t>≥1,</m:t>
                    </m:r>
                    <m:r>
                      <a:rPr lang="en-US" sz="2000" i="1" kern="100">
                        <a:effectLst/>
                        <a:latin typeface="+mn-lt"/>
                        <a:ea typeface="Calibri" panose="020F0502020204030204" pitchFamily="34" charset="0"/>
                        <a:cs typeface="Times New Roman" panose="02020603050405020304" pitchFamily="18" charset="0"/>
                      </a:rPr>
                      <m:t>𝑏</m:t>
                    </m:r>
                    <m:r>
                      <a:rPr lang="en-US" sz="2000" i="1" kern="100">
                        <a:effectLst/>
                        <a:latin typeface="+mn-lt"/>
                        <a:ea typeface="Calibri" panose="020F0502020204030204" pitchFamily="34" charset="0"/>
                        <a:cs typeface="Times New Roman" panose="02020603050405020304" pitchFamily="18" charset="0"/>
                      </a:rPr>
                      <m:t>≥1</m:t>
                    </m:r>
                  </m:oMath>
                </a14:m>
                <a:r>
                  <a:rPr lang="en-US" sz="2000" kern="100">
                    <a:effectLst/>
                    <a:latin typeface="+mn-lt"/>
                    <a:ea typeface="Calibri" panose="020F0502020204030204" pitchFamily="34" charset="0"/>
                    <a:cs typeface="Times New Roman" panose="02020603050405020304" pitchFamily="18" charset="0"/>
                  </a:rPr>
                  <a:t>. Bất đẳng thức nào sau đây </a:t>
                </a:r>
                <a:r>
                  <a:rPr lang="en-US" sz="2000" b="1" i="1" kern="100">
                    <a:effectLst/>
                    <a:latin typeface="+mn-lt"/>
                    <a:ea typeface="Calibri" panose="020F0502020204030204" pitchFamily="34" charset="0"/>
                    <a:cs typeface="Times New Roman" panose="02020603050405020304" pitchFamily="18" charset="0"/>
                  </a:rPr>
                  <a:t>sai</a:t>
                </a:r>
                <a:r>
                  <a:rPr lang="en-US" sz="2000" kern="100">
                    <a:effectLst/>
                    <a:latin typeface="+mn-lt"/>
                    <a:ea typeface="Calibri" panose="020F0502020204030204" pitchFamily="34" charset="0"/>
                    <a:cs typeface="Times New Roman" panose="02020603050405020304" pitchFamily="18" charset="0"/>
                  </a:rPr>
                  <a:t>?</a:t>
                </a:r>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29" name="TextBox 28">
                <a:extLst>
                  <a:ext uri="{FF2B5EF4-FFF2-40B4-BE49-F238E27FC236}">
                    <a16:creationId xmlns:a16="http://schemas.microsoft.com/office/drawing/2014/main" id="{5634602E-8646-0BCD-64AF-D9646042AA4B}"/>
                  </a:ext>
                </a:extLst>
              </p:cNvPr>
              <p:cNvSpPr txBox="1">
                <a:spLocks noRot="1" noChangeAspect="1" noMove="1" noResize="1" noEditPoints="1" noAdjustHandles="1" noChangeArrowheads="1" noChangeShapeType="1" noTextEdit="1"/>
              </p:cNvSpPr>
              <p:nvPr/>
            </p:nvSpPr>
            <p:spPr>
              <a:xfrm>
                <a:off x="1154216" y="1210980"/>
                <a:ext cx="6730585" cy="496996"/>
              </a:xfrm>
              <a:prstGeom prst="rect">
                <a:avLst/>
              </a:prstGeom>
              <a:blipFill>
                <a:blip r:embed="rId5"/>
                <a:stretch>
                  <a:fillRect l="-181" r="-181" b="-22222"/>
                </a:stretch>
              </a:blipFill>
            </p:spPr>
            <p:txBody>
              <a:bodyPr/>
              <a:lstStyle/>
              <a:p>
                <a:r>
                  <a:rPr lang="en-US">
                    <a:noFill/>
                  </a:rPr>
                  <a:t> </a:t>
                </a:r>
              </a:p>
            </p:txBody>
          </p:sp>
        </mc:Fallback>
      </mc:AlternateContent>
      <p:sp>
        <p:nvSpPr>
          <p:cNvPr id="28" name="Rectangle 27"/>
          <p:cNvSpPr/>
          <p:nvPr/>
        </p:nvSpPr>
        <p:spPr>
          <a:xfrm>
            <a:off x="2204612" y="214994"/>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nvGrpSpPr>
          <p:cNvPr id="30" name="Group 29">
            <a:extLst>
              <a:ext uri="{FF2B5EF4-FFF2-40B4-BE49-F238E27FC236}">
                <a16:creationId xmlns:a16="http://schemas.microsoft.com/office/drawing/2014/main" id="{72293845-5CB8-D264-7521-07A20C535351}"/>
              </a:ext>
            </a:extLst>
          </p:cNvPr>
          <p:cNvGrpSpPr/>
          <p:nvPr/>
        </p:nvGrpSpPr>
        <p:grpSpPr>
          <a:xfrm>
            <a:off x="1221696" y="2221949"/>
            <a:ext cx="3039082" cy="886303"/>
            <a:chOff x="0" y="0"/>
            <a:chExt cx="14749384" cy="1913890"/>
          </a:xfrm>
          <a:solidFill>
            <a:schemeClr val="accent1">
              <a:lumMod val="60000"/>
              <a:lumOff val="40000"/>
            </a:schemeClr>
          </a:solidFill>
        </p:grpSpPr>
        <p:sp>
          <p:nvSpPr>
            <p:cNvPr id="31" name="Freeform 30">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37" name="Group 19">
            <a:extLst>
              <a:ext uri="{FF2B5EF4-FFF2-40B4-BE49-F238E27FC236}">
                <a16:creationId xmlns:a16="http://schemas.microsoft.com/office/drawing/2014/main" id="{F587E11E-45F4-9B89-6F3F-C98CEC8FF973}"/>
              </a:ext>
            </a:extLst>
          </p:cNvPr>
          <p:cNvGrpSpPr/>
          <p:nvPr/>
        </p:nvGrpSpPr>
        <p:grpSpPr>
          <a:xfrm>
            <a:off x="4797653" y="2223858"/>
            <a:ext cx="3039082" cy="886303"/>
            <a:chOff x="0" y="0"/>
            <a:chExt cx="14749384" cy="1913890"/>
          </a:xfrm>
          <a:solidFill>
            <a:schemeClr val="accent1">
              <a:lumMod val="60000"/>
              <a:lumOff val="40000"/>
            </a:schemeClr>
          </a:solidFill>
        </p:grpSpPr>
        <p:sp>
          <p:nvSpPr>
            <p:cNvPr id="40"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grpSp>
      <p:grpSp>
        <p:nvGrpSpPr>
          <p:cNvPr id="41" name="Group 19">
            <a:extLst>
              <a:ext uri="{FF2B5EF4-FFF2-40B4-BE49-F238E27FC236}">
                <a16:creationId xmlns:a16="http://schemas.microsoft.com/office/drawing/2014/main" id="{F113F874-347D-931C-DEF9-1D97EE9FE4BF}"/>
              </a:ext>
            </a:extLst>
          </p:cNvPr>
          <p:cNvGrpSpPr/>
          <p:nvPr/>
        </p:nvGrpSpPr>
        <p:grpSpPr>
          <a:xfrm>
            <a:off x="4797653" y="3390526"/>
            <a:ext cx="3039082" cy="886303"/>
            <a:chOff x="0" y="0"/>
            <a:chExt cx="14749384" cy="1913890"/>
          </a:xfrm>
          <a:solidFill>
            <a:schemeClr val="accent1">
              <a:lumMod val="60000"/>
              <a:lumOff val="40000"/>
            </a:schemeClr>
          </a:solidFill>
        </p:grpSpPr>
        <p:sp>
          <p:nvSpPr>
            <p:cNvPr id="43"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44" name="Group 43">
            <a:extLst>
              <a:ext uri="{FF2B5EF4-FFF2-40B4-BE49-F238E27FC236}">
                <a16:creationId xmlns:a16="http://schemas.microsoft.com/office/drawing/2014/main" id="{FDC9F3DD-305D-E62F-CEDB-9DCD527317FD}"/>
              </a:ext>
            </a:extLst>
          </p:cNvPr>
          <p:cNvGrpSpPr/>
          <p:nvPr/>
        </p:nvGrpSpPr>
        <p:grpSpPr>
          <a:xfrm>
            <a:off x="1221699" y="3390528"/>
            <a:ext cx="3039082" cy="886303"/>
            <a:chOff x="2133600" y="7269638"/>
            <a:chExt cx="6344569" cy="823276"/>
          </a:xfrm>
          <a:solidFill>
            <a:schemeClr val="accent1">
              <a:lumMod val="60000"/>
              <a:lumOff val="40000"/>
            </a:schemeClr>
          </a:solidFill>
        </p:grpSpPr>
        <p:grpSp>
          <p:nvGrpSpPr>
            <p:cNvPr id="45"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47" name="Freeform 46">
                <a:extLst>
                  <a:ext uri="{FF2B5EF4-FFF2-40B4-BE49-F238E27FC236}">
                    <a16:creationId xmlns:a16="http://schemas.microsoft.com/office/drawing/2014/main" id="{A4471338-0737-5602-5397-FF422A55E3C4}"/>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effectLst/>
                  <a:uLnTx/>
                  <a:uFillTx/>
                  <a:latin typeface="+mn-lt"/>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6" name="TextBox 26">
                  <a:extLst>
                    <a:ext uri="{FF2B5EF4-FFF2-40B4-BE49-F238E27FC236}">
                      <a16:creationId xmlns:a16="http://schemas.microsoft.com/office/drawing/2014/main" id="{B82E9E95-9643-CD6A-24C9-B555F94125A2}"/>
                    </a:ext>
                  </a:extLst>
                </p:cNvPr>
                <p:cNvSpPr txBox="1"/>
                <p:nvPr/>
              </p:nvSpPr>
              <p:spPr>
                <a:xfrm>
                  <a:off x="2596090" y="7524227"/>
                  <a:ext cx="5419588" cy="325319"/>
                </a:xfrm>
                <a:prstGeom prst="rect">
                  <a:avLst/>
                </a:prstGeom>
                <a:grp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C</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𝑎𝑏</m:t>
                        </m:r>
                        <m:r>
                          <a:rPr lang="en-US" sz="2000" i="1" kern="100">
                            <a:solidFill>
                              <a:srgbClr val="000000"/>
                            </a:solidFill>
                            <a:effectLst/>
                            <a:latin typeface="+mn-lt"/>
                            <a:ea typeface="Calibri" panose="020F0502020204030204" pitchFamily="34" charset="0"/>
                            <a:cs typeface="Times New Roman" panose="02020603050405020304" pitchFamily="18" charset="0"/>
                          </a:rPr>
                          <m:t>≤2</m:t>
                        </m:r>
                        <m:r>
                          <a:rPr lang="en-US" sz="2000" i="1" kern="100">
                            <a:solidFill>
                              <a:srgbClr val="000000"/>
                            </a:solidFill>
                            <a:effectLst/>
                            <a:latin typeface="+mn-lt"/>
                            <a:ea typeface="Calibri" panose="020F0502020204030204" pitchFamily="34" charset="0"/>
                            <a:cs typeface="Times New Roman" panose="02020603050405020304" pitchFamily="18" charset="0"/>
                          </a:rPr>
                          <m:t>𝑎</m:t>
                        </m:r>
                        <m:rad>
                          <m:radPr>
                            <m:degHide m:val="on"/>
                            <m:ctrlPr>
                              <a:rPr lang="en-US" sz="2000" i="1">
                                <a:solidFill>
                                  <a:srgbClr val="000000"/>
                                </a:solidFill>
                                <a:effectLst/>
                                <a:latin typeface="+mn-lt"/>
                              </a:rPr>
                            </m:ctrlPr>
                          </m:radPr>
                          <m:deg/>
                          <m:e>
                            <m:r>
                              <a:rPr lang="en-US" sz="2000" i="1" kern="100">
                                <a:solidFill>
                                  <a:srgbClr val="000000"/>
                                </a:solidFill>
                                <a:effectLst/>
                                <a:latin typeface="+mn-lt"/>
                                <a:ea typeface="Calibri" panose="020F0502020204030204" pitchFamily="34" charset="0"/>
                                <a:cs typeface="Times New Roman" panose="02020603050405020304" pitchFamily="18" charset="0"/>
                              </a:rPr>
                              <m:t>𝑏</m:t>
                            </m:r>
                            <m:r>
                              <a:rPr lang="en-US" sz="2000" i="1" kern="100">
                                <a:solidFill>
                                  <a:srgbClr val="000000"/>
                                </a:solidFill>
                                <a:effectLst/>
                                <a:latin typeface="+mn-lt"/>
                                <a:ea typeface="Calibri" panose="020F0502020204030204" pitchFamily="34" charset="0"/>
                                <a:cs typeface="Times New Roman" panose="02020603050405020304" pitchFamily="18" charset="0"/>
                              </a:rPr>
                              <m:t>−1</m:t>
                            </m:r>
                          </m:e>
                        </m:rad>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6"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2596090" y="7524227"/>
                  <a:ext cx="5419588" cy="325319"/>
                </a:xfrm>
                <a:prstGeom prst="rect">
                  <a:avLst/>
                </a:prstGeom>
                <a:blipFill>
                  <a:blip r:embed="rId6"/>
                  <a:stretch>
                    <a:fillRect b="-10000"/>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 name="TextBox 26">
                <a:extLst>
                  <a:ext uri="{FF2B5EF4-FFF2-40B4-BE49-F238E27FC236}">
                    <a16:creationId xmlns:a16="http://schemas.microsoft.com/office/drawing/2014/main" id="{668EB469-806A-6F79-7CBF-4067E55D60F0}"/>
                  </a:ext>
                </a:extLst>
              </p:cNvPr>
              <p:cNvSpPr txBox="1"/>
              <p:nvPr/>
            </p:nvSpPr>
            <p:spPr>
              <a:xfrm>
                <a:off x="1603147" y="2505625"/>
                <a:ext cx="2276181" cy="344069"/>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A</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𝑎</m:t>
                      </m:r>
                      <m:r>
                        <a:rPr lang="en-US" sz="2000" i="1" kern="100">
                          <a:solidFill>
                            <a:srgbClr val="000000"/>
                          </a:solidFill>
                          <a:effectLst/>
                          <a:latin typeface="+mn-lt"/>
                          <a:ea typeface="Calibri" panose="020F0502020204030204" pitchFamily="34" charset="0"/>
                          <a:cs typeface="Times New Roman" panose="02020603050405020304" pitchFamily="18" charset="0"/>
                        </a:rPr>
                        <m:t>≥2</m:t>
                      </m:r>
                      <m:rad>
                        <m:radPr>
                          <m:degHide m:val="on"/>
                          <m:ctrlPr>
                            <a:rPr lang="en-US" sz="2000" i="1">
                              <a:solidFill>
                                <a:srgbClr val="000000"/>
                              </a:solidFill>
                              <a:effectLst/>
                              <a:latin typeface="+mn-lt"/>
                            </a:rPr>
                          </m:ctrlPr>
                        </m:radPr>
                        <m:deg/>
                        <m:e>
                          <m:r>
                            <a:rPr lang="en-US" sz="2000" i="1" kern="100">
                              <a:solidFill>
                                <a:srgbClr val="000000"/>
                              </a:solidFill>
                              <a:effectLst/>
                              <a:latin typeface="+mn-lt"/>
                              <a:ea typeface="Calibri" panose="020F0502020204030204" pitchFamily="34" charset="0"/>
                              <a:cs typeface="Times New Roman" panose="02020603050405020304" pitchFamily="18" charset="0"/>
                            </a:rPr>
                            <m:t>𝑎</m:t>
                          </m:r>
                          <m:r>
                            <a:rPr lang="en-US" sz="2000" i="1" kern="100">
                              <a:solidFill>
                                <a:srgbClr val="000000"/>
                              </a:solidFill>
                              <a:effectLst/>
                              <a:latin typeface="+mn-lt"/>
                              <a:ea typeface="Calibri" panose="020F0502020204030204" pitchFamily="34" charset="0"/>
                              <a:cs typeface="Times New Roman" panose="02020603050405020304" pitchFamily="18" charset="0"/>
                            </a:rPr>
                            <m:t>−1</m:t>
                          </m:r>
                        </m:e>
                      </m:rad>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8"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603147" y="2505625"/>
                <a:ext cx="2276181" cy="344069"/>
              </a:xfrm>
              <a:prstGeom prst="rect">
                <a:avLst/>
              </a:prstGeom>
              <a:blipFill>
                <a:blip r:embed="rId7"/>
                <a:stretch>
                  <a:fillRect b="-12069"/>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DB7CF19E-F984-1A32-49B4-0D14EEF90AFB}"/>
                  </a:ext>
                </a:extLst>
              </p:cNvPr>
              <p:cNvSpPr txBox="1"/>
              <p:nvPr/>
            </p:nvSpPr>
            <p:spPr>
              <a:xfrm>
                <a:off x="5102259" y="2483140"/>
                <a:ext cx="2429867" cy="350224"/>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B</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𝑎𝑏</m:t>
                      </m:r>
                      <m:r>
                        <a:rPr lang="en-US" sz="2000" i="1" kern="100">
                          <a:solidFill>
                            <a:srgbClr val="000000"/>
                          </a:solidFill>
                          <a:effectLst/>
                          <a:latin typeface="+mn-lt"/>
                          <a:ea typeface="Calibri" panose="020F0502020204030204" pitchFamily="34" charset="0"/>
                          <a:cs typeface="Times New Roman" panose="02020603050405020304" pitchFamily="18" charset="0"/>
                        </a:rPr>
                        <m:t>≥2</m:t>
                      </m:r>
                      <m:r>
                        <a:rPr lang="en-US" sz="2000" i="1" kern="100">
                          <a:solidFill>
                            <a:srgbClr val="000000"/>
                          </a:solidFill>
                          <a:effectLst/>
                          <a:latin typeface="+mn-lt"/>
                          <a:ea typeface="Calibri" panose="020F0502020204030204" pitchFamily="34" charset="0"/>
                          <a:cs typeface="Times New Roman" panose="02020603050405020304" pitchFamily="18" charset="0"/>
                        </a:rPr>
                        <m:t>𝑎</m:t>
                      </m:r>
                      <m:rad>
                        <m:radPr>
                          <m:degHide m:val="on"/>
                          <m:ctrlPr>
                            <a:rPr lang="en-US" sz="2000" i="1">
                              <a:solidFill>
                                <a:srgbClr val="000000"/>
                              </a:solidFill>
                              <a:effectLst/>
                              <a:latin typeface="+mn-lt"/>
                            </a:rPr>
                          </m:ctrlPr>
                        </m:radPr>
                        <m:deg/>
                        <m:e>
                          <m:r>
                            <a:rPr lang="en-US" sz="2000" i="1" kern="100">
                              <a:solidFill>
                                <a:srgbClr val="000000"/>
                              </a:solidFill>
                              <a:effectLst/>
                              <a:latin typeface="+mn-lt"/>
                              <a:ea typeface="Calibri" panose="020F0502020204030204" pitchFamily="34" charset="0"/>
                              <a:cs typeface="Times New Roman" panose="02020603050405020304" pitchFamily="18" charset="0"/>
                            </a:rPr>
                            <m:t>𝑏</m:t>
                          </m:r>
                          <m:r>
                            <a:rPr lang="en-US" sz="2000" i="1" kern="100">
                              <a:solidFill>
                                <a:srgbClr val="000000"/>
                              </a:solidFill>
                              <a:effectLst/>
                              <a:latin typeface="+mn-lt"/>
                              <a:ea typeface="Calibri" panose="020F0502020204030204" pitchFamily="34" charset="0"/>
                              <a:cs typeface="Times New Roman" panose="02020603050405020304" pitchFamily="18" charset="0"/>
                            </a:rPr>
                            <m:t>−1</m:t>
                          </m:r>
                        </m:e>
                      </m:rad>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9" name="TextBox 48">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102259" y="2483140"/>
                <a:ext cx="2429867" cy="350224"/>
              </a:xfrm>
              <a:prstGeom prst="rect">
                <a:avLst/>
              </a:prstGeom>
              <a:blipFill>
                <a:blip r:embed="rId8"/>
                <a:stretch>
                  <a:fillRect b="-10000"/>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26">
                <a:extLst>
                  <a:ext uri="{FF2B5EF4-FFF2-40B4-BE49-F238E27FC236}">
                    <a16:creationId xmlns:a16="http://schemas.microsoft.com/office/drawing/2014/main" id="{1EA862A4-0CC0-A671-1AB1-941702D64D10}"/>
                  </a:ext>
                </a:extLst>
              </p:cNvPr>
              <p:cNvSpPr txBox="1"/>
              <p:nvPr/>
            </p:nvSpPr>
            <p:spPr>
              <a:xfrm>
                <a:off x="5201044" y="3679790"/>
                <a:ext cx="2232298" cy="350224"/>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algn="just"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D</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2</m:t>
                      </m:r>
                      <m:rad>
                        <m:radPr>
                          <m:degHide m:val="on"/>
                          <m:ctrlPr>
                            <a:rPr lang="en-US" sz="2000" i="1">
                              <a:solidFill>
                                <a:srgbClr val="000000"/>
                              </a:solidFill>
                              <a:effectLst/>
                              <a:latin typeface="+mn-lt"/>
                            </a:rPr>
                          </m:ctrlPr>
                        </m:radPr>
                        <m:deg/>
                        <m:e>
                          <m:r>
                            <a:rPr lang="en-US" sz="2000" i="1" kern="100">
                              <a:solidFill>
                                <a:srgbClr val="000000"/>
                              </a:solidFill>
                              <a:effectLst/>
                              <a:latin typeface="+mn-lt"/>
                              <a:ea typeface="Calibri" panose="020F0502020204030204" pitchFamily="34" charset="0"/>
                              <a:cs typeface="Times New Roman" panose="02020603050405020304" pitchFamily="18" charset="0"/>
                            </a:rPr>
                            <m:t>𝑏</m:t>
                          </m:r>
                          <m:r>
                            <a:rPr lang="en-US" sz="2000" i="1" kern="100">
                              <a:solidFill>
                                <a:srgbClr val="000000"/>
                              </a:solidFill>
                              <a:effectLst/>
                              <a:latin typeface="+mn-lt"/>
                              <a:ea typeface="Calibri" panose="020F0502020204030204" pitchFamily="34" charset="0"/>
                              <a:cs typeface="Times New Roman" panose="02020603050405020304" pitchFamily="18" charset="0"/>
                            </a:rPr>
                            <m:t>−1</m:t>
                          </m:r>
                        </m:e>
                      </m:rad>
                      <m:r>
                        <a:rPr lang="en-US" sz="2000" i="1" kern="100">
                          <a:solidFill>
                            <a:srgbClr val="000000"/>
                          </a:solidFill>
                          <a:effectLst/>
                          <a:latin typeface="+mn-lt"/>
                          <a:ea typeface="Calibri" panose="020F0502020204030204" pitchFamily="34" charset="0"/>
                          <a:cs typeface="Times New Roman" panose="02020603050405020304" pitchFamily="18" charset="0"/>
                        </a:rPr>
                        <m:t>≤</m:t>
                      </m:r>
                      <m:r>
                        <a:rPr lang="en-US" sz="2000" i="1" kern="100">
                          <a:solidFill>
                            <a:srgbClr val="000000"/>
                          </a:solidFill>
                          <a:effectLst/>
                          <a:latin typeface="+mn-lt"/>
                          <a:ea typeface="Calibri" panose="020F0502020204030204" pitchFamily="34" charset="0"/>
                          <a:cs typeface="Times New Roman" panose="02020603050405020304" pitchFamily="18" charset="0"/>
                        </a:rPr>
                        <m:t>𝑏</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50"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201044" y="3679790"/>
                <a:ext cx="2232298" cy="350224"/>
              </a:xfrm>
              <a:prstGeom prst="rect">
                <a:avLst/>
              </a:prstGeom>
              <a:blipFill>
                <a:blip r:embed="rId9"/>
                <a:stretch>
                  <a:fillRect b="-11864"/>
                </a:stretch>
              </a:blipFill>
              <a:ln>
                <a:solidFill>
                  <a:schemeClr val="accent1">
                    <a:lumMod val="60000"/>
                    <a:lumOff val="40000"/>
                  </a:schemeClr>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1B14D7B-6AEC-FE3B-2EAC-AC90CB8C3AA4}"/>
              </a:ext>
            </a:extLst>
          </p:cNvPr>
          <p:cNvGrpSpPr/>
          <p:nvPr/>
        </p:nvGrpSpPr>
        <p:grpSpPr>
          <a:xfrm>
            <a:off x="1221695" y="3390525"/>
            <a:ext cx="3039083" cy="886304"/>
            <a:chOff x="2133600" y="7269638"/>
            <a:chExt cx="6344569" cy="823276"/>
          </a:xfrm>
        </p:grpSpPr>
        <p:grpSp>
          <p:nvGrpSpPr>
            <p:cNvPr id="52" name="Group 51">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54"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F7EA4F5-807C-1B2B-118E-297996B962A8}"/>
                    </a:ext>
                  </a:extLst>
                </p:cNvPr>
                <p:cNvSpPr txBox="1"/>
                <p:nvPr/>
              </p:nvSpPr>
              <p:spPr>
                <a:xfrm>
                  <a:off x="2533322" y="7514728"/>
                  <a:ext cx="5572114" cy="325318"/>
                </a:xfrm>
                <a:prstGeom prst="rect">
                  <a:avLst/>
                </a:prstGeom>
                <a:ln>
                  <a:no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chemeClr val="accent4"/>
                            </a:solidFill>
                            <a:ea typeface="Calibri" panose="020F0502020204030204" pitchFamily="34" charset="0"/>
                          </a:rPr>
                          <m:t>C</m:t>
                        </m:r>
                        <m:r>
                          <m:rPr>
                            <m:nor/>
                          </m:rPr>
                          <a:rPr lang="en-US" sz="2000" kern="100" smtClean="0">
                            <a:solidFill>
                              <a:schemeClr val="accent4"/>
                            </a:solidFill>
                            <a:ea typeface="Calibri" panose="020F0502020204030204" pitchFamily="34" charset="0"/>
                          </a:rPr>
                          <m:t>. </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𝑎𝑏</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≤2</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𝑎</m:t>
                        </m:r>
                        <m:rad>
                          <m:radPr>
                            <m:degHide m:val="on"/>
                            <m:ctrlPr>
                              <a:rPr lang="en-US" sz="2000" i="1">
                                <a:solidFill>
                                  <a:schemeClr val="accent4"/>
                                </a:solidFill>
                                <a:latin typeface="Cambria Math" panose="02040503050406030204" pitchFamily="18" charset="0"/>
                              </a:rPr>
                            </m:ctrlPr>
                          </m:radPr>
                          <m:deg/>
                          <m:e>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𝑏</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−1</m:t>
                            </m:r>
                          </m:e>
                        </m:rad>
                      </m:oMath>
                    </m:oMathPara>
                  </a14:m>
                  <a:endParaRPr lang="en-US" sz="2000" kern="1200" dirty="0">
                    <a:solidFill>
                      <a:schemeClr val="accent4"/>
                    </a:solidFill>
                    <a:ea typeface="+mn-ea"/>
                    <a:cs typeface="Arial" panose="020B0604020202020204" pitchFamily="34" charset="0"/>
                  </a:endParaRPr>
                </a:p>
              </p:txBody>
            </p:sp>
          </mc:Choice>
          <mc:Fallback>
            <p:sp>
              <p:nvSpPr>
                <p:cNvPr id="53" name="TextBox 52">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533322" y="7514728"/>
                  <a:ext cx="5572114" cy="325318"/>
                </a:xfrm>
                <a:prstGeom prst="rect">
                  <a:avLst/>
                </a:prstGeom>
                <a:blipFill>
                  <a:blip r:embed="rId10"/>
                  <a:stretch>
                    <a:fillRect b="-12069"/>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03152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634602E-8646-0BCD-64AF-D9646042AA4B}"/>
                  </a:ext>
                </a:extLst>
              </p:cNvPr>
              <p:cNvSpPr txBox="1"/>
              <p:nvPr/>
            </p:nvSpPr>
            <p:spPr>
              <a:xfrm>
                <a:off x="1154216" y="1098947"/>
                <a:ext cx="6730585" cy="961097"/>
              </a:xfrm>
              <a:prstGeom prst="rect">
                <a:avLst/>
              </a:prstGeom>
              <a:noFill/>
            </p:spPr>
            <p:txBody>
              <a:bodyPr wrap="square">
                <a:spAutoFit/>
              </a:bodyPr>
              <a:lstStyle/>
              <a:p>
                <a:pPr algn="just">
                  <a:lnSpc>
                    <a:spcPct val="150000"/>
                  </a:lnSpc>
                  <a:spcAft>
                    <a:spcPts val="800"/>
                  </a:spcAft>
                </a:pPr>
                <a:r>
                  <a:rPr lang="en-US" sz="1900" b="1" kern="100">
                    <a:latin typeface="+mn-lt"/>
                    <a:ea typeface="Calibri" panose="020F0502020204030204" pitchFamily="34" charset="0"/>
                    <a:cs typeface="Times New Roman" panose="02020603050405020304" pitchFamily="18" charset="0"/>
                  </a:rPr>
                  <a:t>Câu 6.</a:t>
                </a:r>
                <a:r>
                  <a:rPr lang="en-US" sz="1900" kern="100">
                    <a:effectLst/>
                    <a:latin typeface="+mn-lt"/>
                    <a:ea typeface="Calibri" panose="020F0502020204030204" pitchFamily="34" charset="0"/>
                    <a:cs typeface="Times New Roman" panose="02020603050405020304" pitchFamily="18" charset="0"/>
                  </a:rPr>
                  <a:t> Sắp xếp các số sau </a:t>
                </a:r>
                <a14:m>
                  <m:oMath xmlns:m="http://schemas.openxmlformats.org/officeDocument/2006/math">
                    <m:rad>
                      <m:radPr>
                        <m:degHide m:val="on"/>
                        <m:ctrlPr>
                          <a:rPr lang="en-US" sz="1900" i="1" kern="100">
                            <a:effectLst/>
                            <a:latin typeface="+mn-lt"/>
                            <a:ea typeface="Calibri" panose="020F0502020204030204" pitchFamily="34" charset="0"/>
                            <a:cs typeface="Times New Roman" panose="02020603050405020304" pitchFamily="18" charset="0"/>
                          </a:rPr>
                        </m:ctrlPr>
                      </m:radPr>
                      <m:deg/>
                      <m:e>
                        <m:r>
                          <a:rPr lang="en-US" sz="1900" i="1" kern="100">
                            <a:effectLst/>
                            <a:latin typeface="+mn-lt"/>
                            <a:ea typeface="Calibri" panose="020F0502020204030204" pitchFamily="34" charset="0"/>
                            <a:cs typeface="Times New Roman" panose="02020603050405020304" pitchFamily="18" charset="0"/>
                          </a:rPr>
                          <m:t>5</m:t>
                        </m:r>
                      </m:e>
                    </m:rad>
                    <m:r>
                      <a:rPr lang="en-US" sz="1900" i="1" kern="100">
                        <a:effectLst/>
                        <a:latin typeface="+mn-lt"/>
                        <a:ea typeface="Calibri" panose="020F0502020204030204" pitchFamily="34" charset="0"/>
                        <a:cs typeface="Times New Roman" panose="02020603050405020304" pitchFamily="18" charset="0"/>
                      </a:rPr>
                      <m:t>+</m:t>
                    </m:r>
                    <m:rad>
                      <m:radPr>
                        <m:degHide m:val="on"/>
                        <m:ctrlPr>
                          <a:rPr lang="en-US" sz="1900" i="1" kern="100">
                            <a:effectLst/>
                            <a:latin typeface="+mn-lt"/>
                            <a:ea typeface="Calibri" panose="020F0502020204030204" pitchFamily="34" charset="0"/>
                            <a:cs typeface="Times New Roman" panose="02020603050405020304" pitchFamily="18" charset="0"/>
                          </a:rPr>
                        </m:ctrlPr>
                      </m:radPr>
                      <m:deg/>
                      <m:e>
                        <m:r>
                          <a:rPr lang="en-US" sz="1900" i="1" kern="100">
                            <a:effectLst/>
                            <a:latin typeface="+mn-lt"/>
                            <a:ea typeface="Calibri" panose="020F0502020204030204" pitchFamily="34" charset="0"/>
                            <a:cs typeface="Times New Roman" panose="02020603050405020304" pitchFamily="18" charset="0"/>
                          </a:rPr>
                          <m:t>12</m:t>
                        </m:r>
                      </m:e>
                    </m:rad>
                    <m:r>
                      <a:rPr lang="en-US" sz="1900" i="1" kern="100">
                        <a:effectLst/>
                        <a:latin typeface="+mn-lt"/>
                        <a:ea typeface="Calibri" panose="020F0502020204030204" pitchFamily="34" charset="0"/>
                        <a:cs typeface="Times New Roman" panose="02020603050405020304" pitchFamily="18" charset="0"/>
                      </a:rPr>
                      <m:t>;</m:t>
                    </m:r>
                    <m:rad>
                      <m:radPr>
                        <m:degHide m:val="on"/>
                        <m:ctrlPr>
                          <a:rPr lang="en-US" sz="1900" i="1" kern="100">
                            <a:effectLst/>
                            <a:latin typeface="+mn-lt"/>
                            <a:ea typeface="Calibri" panose="020F0502020204030204" pitchFamily="34" charset="0"/>
                            <a:cs typeface="Times New Roman" panose="02020603050405020304" pitchFamily="18" charset="0"/>
                          </a:rPr>
                        </m:ctrlPr>
                      </m:radPr>
                      <m:deg/>
                      <m:e>
                        <m:r>
                          <a:rPr lang="en-US" sz="1900" i="1" kern="100">
                            <a:effectLst/>
                            <a:latin typeface="+mn-lt"/>
                            <a:ea typeface="Calibri" panose="020F0502020204030204" pitchFamily="34" charset="0"/>
                            <a:cs typeface="Times New Roman" panose="02020603050405020304" pitchFamily="18" charset="0"/>
                          </a:rPr>
                          <m:t>15</m:t>
                        </m:r>
                      </m:e>
                    </m:rad>
                  </m:oMath>
                </a14:m>
                <a:r>
                  <a:rPr lang="en-US" sz="1900" kern="100">
                    <a:effectLst/>
                    <a:latin typeface="+mn-lt"/>
                    <a:ea typeface="Calibri" panose="020F0502020204030204" pitchFamily="34" charset="0"/>
                    <a:cs typeface="Times New Roman" panose="02020603050405020304" pitchFamily="18" charset="0"/>
                  </a:rPr>
                  <a:t> và </a:t>
                </a:r>
                <a14:m>
                  <m:oMath xmlns:m="http://schemas.openxmlformats.org/officeDocument/2006/math">
                    <m:rad>
                      <m:radPr>
                        <m:degHide m:val="on"/>
                        <m:ctrlPr>
                          <a:rPr lang="en-US" sz="1900" i="1" kern="100">
                            <a:effectLst/>
                            <a:latin typeface="+mn-lt"/>
                            <a:ea typeface="Calibri" panose="020F0502020204030204" pitchFamily="34" charset="0"/>
                            <a:cs typeface="Times New Roman" panose="02020603050405020304" pitchFamily="18" charset="0"/>
                          </a:rPr>
                        </m:ctrlPr>
                      </m:radPr>
                      <m:deg/>
                      <m:e>
                        <m:r>
                          <a:rPr lang="en-US" sz="1900" i="1" kern="100">
                            <a:effectLst/>
                            <a:latin typeface="+mn-lt"/>
                            <a:ea typeface="Calibri" panose="020F0502020204030204" pitchFamily="34" charset="0"/>
                            <a:cs typeface="Times New Roman" panose="02020603050405020304" pitchFamily="18" charset="0"/>
                          </a:rPr>
                          <m:t>13</m:t>
                        </m:r>
                      </m:e>
                    </m:rad>
                  </m:oMath>
                </a14:m>
                <a:r>
                  <a:rPr lang="en-US" sz="1900" kern="100">
                    <a:effectLst/>
                    <a:latin typeface="+mn-lt"/>
                    <a:ea typeface="Calibri" panose="020F0502020204030204" pitchFamily="34" charset="0"/>
                    <a:cs typeface="Times New Roman" panose="02020603050405020304" pitchFamily="18" charset="0"/>
                  </a:rPr>
                  <a:t> theo thứ tự từ lớn đến bé.</a:t>
                </a:r>
              </a:p>
            </p:txBody>
          </p:sp>
        </mc:Choice>
        <mc:Fallback>
          <p:sp>
            <p:nvSpPr>
              <p:cNvPr id="29" name="TextBox 28">
                <a:extLst>
                  <a:ext uri="{FF2B5EF4-FFF2-40B4-BE49-F238E27FC236}">
                    <a16:creationId xmlns:a16="http://schemas.microsoft.com/office/drawing/2014/main" id="{5634602E-8646-0BCD-64AF-D9646042AA4B}"/>
                  </a:ext>
                </a:extLst>
              </p:cNvPr>
              <p:cNvSpPr txBox="1">
                <a:spLocks noRot="1" noChangeAspect="1" noMove="1" noResize="1" noEditPoints="1" noAdjustHandles="1" noChangeArrowheads="1" noChangeShapeType="1" noTextEdit="1"/>
              </p:cNvSpPr>
              <p:nvPr/>
            </p:nvSpPr>
            <p:spPr>
              <a:xfrm>
                <a:off x="1154216" y="1098947"/>
                <a:ext cx="6730585" cy="961097"/>
              </a:xfrm>
              <a:prstGeom prst="rect">
                <a:avLst/>
              </a:prstGeom>
              <a:blipFill>
                <a:blip r:embed="rId5"/>
                <a:stretch>
                  <a:fillRect l="-815" r="-906" b="-9494"/>
                </a:stretch>
              </a:blipFill>
            </p:spPr>
            <p:txBody>
              <a:bodyPr/>
              <a:lstStyle/>
              <a:p>
                <a:r>
                  <a:rPr lang="en-US">
                    <a:noFill/>
                  </a:rPr>
                  <a:t> </a:t>
                </a:r>
              </a:p>
            </p:txBody>
          </p:sp>
        </mc:Fallback>
      </mc:AlternateContent>
      <p:sp>
        <p:nvSpPr>
          <p:cNvPr id="28" name="Rectangle 27"/>
          <p:cNvSpPr/>
          <p:nvPr/>
        </p:nvSpPr>
        <p:spPr>
          <a:xfrm>
            <a:off x="2204612" y="214994"/>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nvGrpSpPr>
          <p:cNvPr id="30" name="Group 29">
            <a:extLst>
              <a:ext uri="{FF2B5EF4-FFF2-40B4-BE49-F238E27FC236}">
                <a16:creationId xmlns:a16="http://schemas.microsoft.com/office/drawing/2014/main" id="{72293845-5CB8-D264-7521-07A20C535351}"/>
              </a:ext>
            </a:extLst>
          </p:cNvPr>
          <p:cNvGrpSpPr/>
          <p:nvPr/>
        </p:nvGrpSpPr>
        <p:grpSpPr>
          <a:xfrm>
            <a:off x="1221696" y="2311889"/>
            <a:ext cx="3039082" cy="886303"/>
            <a:chOff x="0" y="0"/>
            <a:chExt cx="14749384" cy="1913890"/>
          </a:xfrm>
          <a:solidFill>
            <a:schemeClr val="accent1">
              <a:lumMod val="60000"/>
              <a:lumOff val="40000"/>
            </a:schemeClr>
          </a:solidFill>
        </p:grpSpPr>
        <p:sp>
          <p:nvSpPr>
            <p:cNvPr id="31" name="Freeform 30">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37" name="Group 19">
            <a:extLst>
              <a:ext uri="{FF2B5EF4-FFF2-40B4-BE49-F238E27FC236}">
                <a16:creationId xmlns:a16="http://schemas.microsoft.com/office/drawing/2014/main" id="{F587E11E-45F4-9B89-6F3F-C98CEC8FF973}"/>
              </a:ext>
            </a:extLst>
          </p:cNvPr>
          <p:cNvGrpSpPr/>
          <p:nvPr/>
        </p:nvGrpSpPr>
        <p:grpSpPr>
          <a:xfrm>
            <a:off x="4797653" y="2313798"/>
            <a:ext cx="3039082" cy="886303"/>
            <a:chOff x="0" y="0"/>
            <a:chExt cx="14749384" cy="1913890"/>
          </a:xfrm>
          <a:solidFill>
            <a:schemeClr val="accent1">
              <a:lumMod val="60000"/>
              <a:lumOff val="40000"/>
            </a:schemeClr>
          </a:solidFill>
        </p:grpSpPr>
        <p:sp>
          <p:nvSpPr>
            <p:cNvPr id="40"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grpSp>
      <p:grpSp>
        <p:nvGrpSpPr>
          <p:cNvPr id="41" name="Group 19">
            <a:extLst>
              <a:ext uri="{FF2B5EF4-FFF2-40B4-BE49-F238E27FC236}">
                <a16:creationId xmlns:a16="http://schemas.microsoft.com/office/drawing/2014/main" id="{F113F874-347D-931C-DEF9-1D97EE9FE4BF}"/>
              </a:ext>
            </a:extLst>
          </p:cNvPr>
          <p:cNvGrpSpPr/>
          <p:nvPr/>
        </p:nvGrpSpPr>
        <p:grpSpPr>
          <a:xfrm>
            <a:off x="4797653" y="3465476"/>
            <a:ext cx="3039082" cy="886303"/>
            <a:chOff x="0" y="0"/>
            <a:chExt cx="14749384" cy="1913890"/>
          </a:xfrm>
          <a:solidFill>
            <a:schemeClr val="accent1">
              <a:lumMod val="60000"/>
              <a:lumOff val="40000"/>
            </a:schemeClr>
          </a:solidFill>
        </p:grpSpPr>
        <p:sp>
          <p:nvSpPr>
            <p:cNvPr id="43"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44" name="Group 43">
            <a:extLst>
              <a:ext uri="{FF2B5EF4-FFF2-40B4-BE49-F238E27FC236}">
                <a16:creationId xmlns:a16="http://schemas.microsoft.com/office/drawing/2014/main" id="{FDC9F3DD-305D-E62F-CEDB-9DCD527317FD}"/>
              </a:ext>
            </a:extLst>
          </p:cNvPr>
          <p:cNvGrpSpPr/>
          <p:nvPr/>
        </p:nvGrpSpPr>
        <p:grpSpPr>
          <a:xfrm>
            <a:off x="1221699" y="3465478"/>
            <a:ext cx="3039082" cy="886303"/>
            <a:chOff x="2133600" y="7269638"/>
            <a:chExt cx="6344569" cy="823276"/>
          </a:xfrm>
          <a:solidFill>
            <a:schemeClr val="accent1">
              <a:lumMod val="60000"/>
              <a:lumOff val="40000"/>
            </a:schemeClr>
          </a:solidFill>
        </p:grpSpPr>
        <p:grpSp>
          <p:nvGrpSpPr>
            <p:cNvPr id="45"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47" name="Freeform 46">
                <a:extLst>
                  <a:ext uri="{FF2B5EF4-FFF2-40B4-BE49-F238E27FC236}">
                    <a16:creationId xmlns:a16="http://schemas.microsoft.com/office/drawing/2014/main" id="{A4471338-0737-5602-5397-FF422A55E3C4}"/>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1800" b="0" i="0" u="none" strike="noStrike" kern="1200" cap="none" spc="0" normalizeH="0" baseline="0" noProof="0">
                  <a:ln>
                    <a:noFill/>
                  </a:ln>
                  <a:effectLst/>
                  <a:uLnTx/>
                  <a:uFillTx/>
                  <a:latin typeface="+mn-lt"/>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6" name="TextBox 26">
                  <a:extLst>
                    <a:ext uri="{FF2B5EF4-FFF2-40B4-BE49-F238E27FC236}">
                      <a16:creationId xmlns:a16="http://schemas.microsoft.com/office/drawing/2014/main" id="{B82E9E95-9643-CD6A-24C9-B555F94125A2}"/>
                    </a:ext>
                  </a:extLst>
                </p:cNvPr>
                <p:cNvSpPr txBox="1"/>
                <p:nvPr/>
              </p:nvSpPr>
              <p:spPr>
                <a:xfrm>
                  <a:off x="2596090" y="7524227"/>
                  <a:ext cx="5419588" cy="292798"/>
                </a:xfrm>
                <a:prstGeom prst="rect">
                  <a:avLst/>
                </a:prstGeom>
                <a:grp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1800" kern="100" smtClean="0">
                            <a:solidFill>
                              <a:srgbClr val="000000"/>
                            </a:solidFill>
                            <a:latin typeface="+mn-lt"/>
                            <a:ea typeface="Calibri" panose="020F0502020204030204" pitchFamily="34" charset="0"/>
                          </a:rPr>
                          <m:t>C</m:t>
                        </m:r>
                        <m:r>
                          <m:rPr>
                            <m:nor/>
                          </m:rPr>
                          <a:rPr lang="en-US" sz="1800" kern="100" smtClean="0">
                            <a:solidFill>
                              <a:srgbClr val="000000"/>
                            </a:solidFill>
                            <a:latin typeface="+mn-lt"/>
                            <a:ea typeface="Calibri" panose="020F0502020204030204" pitchFamily="34" charset="0"/>
                          </a:rPr>
                          <m:t>. </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15</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13</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12</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5</m:t>
                            </m:r>
                          </m:e>
                        </m:rad>
                      </m:oMath>
                    </m:oMathPara>
                  </a14:m>
                  <a:endPar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6"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2596090" y="7524227"/>
                  <a:ext cx="5419588" cy="292798"/>
                </a:xfrm>
                <a:prstGeom prst="rect">
                  <a:avLst/>
                </a:prstGeom>
                <a:blipFill>
                  <a:blip r:embed="rId6"/>
                  <a:stretch>
                    <a:fillRect b="-12963"/>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 name="TextBox 26">
                <a:extLst>
                  <a:ext uri="{FF2B5EF4-FFF2-40B4-BE49-F238E27FC236}">
                    <a16:creationId xmlns:a16="http://schemas.microsoft.com/office/drawing/2014/main" id="{668EB469-806A-6F79-7CBF-4067E55D60F0}"/>
                  </a:ext>
                </a:extLst>
              </p:cNvPr>
              <p:cNvSpPr txBox="1"/>
              <p:nvPr/>
            </p:nvSpPr>
            <p:spPr>
              <a:xfrm>
                <a:off x="1603147" y="2603060"/>
                <a:ext cx="2276181" cy="315214"/>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1800" kern="100" smtClean="0">
                          <a:solidFill>
                            <a:srgbClr val="000000"/>
                          </a:solidFill>
                          <a:latin typeface="+mn-lt"/>
                          <a:ea typeface="Calibri" panose="020F0502020204030204" pitchFamily="34" charset="0"/>
                        </a:rPr>
                        <m:t>A</m:t>
                      </m:r>
                      <m:r>
                        <m:rPr>
                          <m:nor/>
                        </m:rPr>
                        <a:rPr lang="en-US" sz="1800" kern="100" smtClean="0">
                          <a:solidFill>
                            <a:srgbClr val="000000"/>
                          </a:solidFill>
                          <a:latin typeface="+mn-lt"/>
                          <a:ea typeface="Calibri" panose="020F0502020204030204" pitchFamily="34" charset="0"/>
                        </a:rPr>
                        <m:t>. </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5</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12</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15</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13</m:t>
                          </m:r>
                        </m:e>
                      </m:rad>
                    </m:oMath>
                  </m:oMathPara>
                </a14:m>
                <a:endPar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8"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603147" y="2603060"/>
                <a:ext cx="2276181" cy="315214"/>
              </a:xfrm>
              <a:prstGeom prst="rect">
                <a:avLst/>
              </a:prstGeom>
              <a:blipFill>
                <a:blip r:embed="rId7"/>
                <a:stretch>
                  <a:fillRect l="-2667" r="-2667" b="-12963"/>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DB7CF19E-F984-1A32-49B4-0D14EEF90AFB}"/>
                  </a:ext>
                </a:extLst>
              </p:cNvPr>
              <p:cNvSpPr txBox="1"/>
              <p:nvPr/>
            </p:nvSpPr>
            <p:spPr>
              <a:xfrm>
                <a:off x="5102259" y="2603060"/>
                <a:ext cx="2429867" cy="315214"/>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1800" kern="100" smtClean="0">
                          <a:solidFill>
                            <a:srgbClr val="000000"/>
                          </a:solidFill>
                          <a:latin typeface="+mn-lt"/>
                          <a:ea typeface="Calibri" panose="020F0502020204030204" pitchFamily="34" charset="0"/>
                        </a:rPr>
                        <m:t>B</m:t>
                      </m:r>
                      <m:r>
                        <m:rPr>
                          <m:nor/>
                        </m:rPr>
                        <a:rPr lang="en-US" sz="1800" kern="100" smtClean="0">
                          <a:solidFill>
                            <a:srgbClr val="000000"/>
                          </a:solidFill>
                          <a:latin typeface="+mn-lt"/>
                          <a:ea typeface="Calibri" panose="020F0502020204030204" pitchFamily="34" charset="0"/>
                        </a:rPr>
                        <m:t>. </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5</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12</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13</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15</m:t>
                          </m:r>
                        </m:e>
                      </m:rad>
                    </m:oMath>
                  </m:oMathPara>
                </a14:m>
                <a:endPar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9" name="TextBox 48">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102259" y="2603060"/>
                <a:ext cx="2429867" cy="315214"/>
              </a:xfrm>
              <a:prstGeom prst="rect">
                <a:avLst/>
              </a:prstGeom>
              <a:blipFill>
                <a:blip r:embed="rId8"/>
                <a:stretch>
                  <a:fillRect b="-12963"/>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26">
                <a:extLst>
                  <a:ext uri="{FF2B5EF4-FFF2-40B4-BE49-F238E27FC236}">
                    <a16:creationId xmlns:a16="http://schemas.microsoft.com/office/drawing/2014/main" id="{1EA862A4-0CC0-A671-1AB1-941702D64D10}"/>
                  </a:ext>
                </a:extLst>
              </p:cNvPr>
              <p:cNvSpPr txBox="1"/>
              <p:nvPr/>
            </p:nvSpPr>
            <p:spPr>
              <a:xfrm>
                <a:off x="5142974" y="3739557"/>
                <a:ext cx="2396647" cy="315214"/>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algn="just" defTabSz="457200">
                  <a:buClrTx/>
                </a:pPr>
                <a14:m>
                  <m:oMathPara xmlns:m="http://schemas.openxmlformats.org/officeDocument/2006/math">
                    <m:oMathParaPr>
                      <m:jc m:val="centerGroup"/>
                    </m:oMathParaPr>
                    <m:oMath xmlns:m="http://schemas.openxmlformats.org/officeDocument/2006/math">
                      <m:r>
                        <m:rPr>
                          <m:nor/>
                        </m:rPr>
                        <a:rPr lang="en-US" sz="1800" kern="100" smtClean="0">
                          <a:solidFill>
                            <a:srgbClr val="000000"/>
                          </a:solidFill>
                          <a:latin typeface="+mn-lt"/>
                          <a:ea typeface="Calibri" panose="020F0502020204030204" pitchFamily="34" charset="0"/>
                        </a:rPr>
                        <m:t>D</m:t>
                      </m:r>
                      <m:r>
                        <m:rPr>
                          <m:nor/>
                        </m:rPr>
                        <a:rPr lang="en-US" sz="1800" kern="100" smtClean="0">
                          <a:solidFill>
                            <a:srgbClr val="000000"/>
                          </a:solidFill>
                          <a:latin typeface="+mn-lt"/>
                          <a:ea typeface="Calibri" panose="020F0502020204030204" pitchFamily="34" charset="0"/>
                        </a:rPr>
                        <m:t>. </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13</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15</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12</m:t>
                          </m:r>
                        </m:e>
                      </m:rad>
                      <m:r>
                        <a:rPr lang="en-US" sz="1800" i="1" kern="100">
                          <a:solidFill>
                            <a:srgbClr val="000000"/>
                          </a:solidFill>
                          <a:effectLst/>
                          <a:latin typeface="+mn-lt"/>
                          <a:ea typeface="Calibri" panose="020F0502020204030204" pitchFamily="34" charset="0"/>
                          <a:cs typeface="Times New Roman" panose="02020603050405020304" pitchFamily="18" charset="0"/>
                        </a:rPr>
                        <m:t>+</m:t>
                      </m:r>
                      <m:rad>
                        <m:radPr>
                          <m:degHide m:val="on"/>
                          <m:ctrlPr>
                            <a:rPr lang="en-US" sz="1800" i="1">
                              <a:solidFill>
                                <a:srgbClr val="000000"/>
                              </a:solidFill>
                              <a:effectLst/>
                              <a:latin typeface="+mn-lt"/>
                            </a:rPr>
                          </m:ctrlPr>
                        </m:radPr>
                        <m:deg/>
                        <m:e>
                          <m:r>
                            <a:rPr lang="en-US" sz="1800" i="1" kern="100">
                              <a:solidFill>
                                <a:srgbClr val="000000"/>
                              </a:solidFill>
                              <a:effectLst/>
                              <a:latin typeface="+mn-lt"/>
                              <a:ea typeface="Calibri" panose="020F0502020204030204" pitchFamily="34" charset="0"/>
                              <a:cs typeface="Times New Roman" panose="02020603050405020304" pitchFamily="18" charset="0"/>
                            </a:rPr>
                            <m:t>5</m:t>
                          </m:r>
                        </m:e>
                      </m:rad>
                    </m:oMath>
                  </m:oMathPara>
                </a14:m>
                <a:endPar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50"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142974" y="3739557"/>
                <a:ext cx="2396647" cy="315214"/>
              </a:xfrm>
              <a:prstGeom prst="rect">
                <a:avLst/>
              </a:prstGeom>
              <a:blipFill>
                <a:blip r:embed="rId9"/>
                <a:stretch>
                  <a:fillRect l="-253" r="-506" b="-12963"/>
                </a:stretch>
              </a:blipFill>
              <a:ln>
                <a:solidFill>
                  <a:schemeClr val="accent1">
                    <a:lumMod val="60000"/>
                    <a:lumOff val="40000"/>
                  </a:schemeClr>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1B14D7B-6AEC-FE3B-2EAC-AC90CB8C3AA4}"/>
              </a:ext>
            </a:extLst>
          </p:cNvPr>
          <p:cNvGrpSpPr/>
          <p:nvPr/>
        </p:nvGrpSpPr>
        <p:grpSpPr>
          <a:xfrm>
            <a:off x="1221696" y="2319608"/>
            <a:ext cx="3039083" cy="886304"/>
            <a:chOff x="2133600" y="7269638"/>
            <a:chExt cx="6344569" cy="823276"/>
          </a:xfrm>
        </p:grpSpPr>
        <p:grpSp>
          <p:nvGrpSpPr>
            <p:cNvPr id="52" name="Group 51">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54"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F7EA4F5-807C-1B2B-118E-297996B962A8}"/>
                    </a:ext>
                  </a:extLst>
                </p:cNvPr>
                <p:cNvSpPr txBox="1"/>
                <p:nvPr/>
              </p:nvSpPr>
              <p:spPr>
                <a:xfrm>
                  <a:off x="2502028" y="7535614"/>
                  <a:ext cx="5572114" cy="292798"/>
                </a:xfrm>
                <a:prstGeom prst="rect">
                  <a:avLst/>
                </a:prstGeom>
                <a:ln>
                  <a:no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1800" kern="100" smtClean="0">
                            <a:solidFill>
                              <a:schemeClr val="accent4"/>
                            </a:solidFill>
                            <a:ea typeface="Calibri" panose="020F0502020204030204" pitchFamily="34" charset="0"/>
                          </a:rPr>
                          <m:t>A</m:t>
                        </m:r>
                        <m:r>
                          <m:rPr>
                            <m:nor/>
                          </m:rPr>
                          <a:rPr lang="en-US" sz="1800" kern="100" smtClean="0">
                            <a:solidFill>
                              <a:schemeClr val="accent4"/>
                            </a:solidFill>
                            <a:ea typeface="Calibri" panose="020F0502020204030204" pitchFamily="34" charset="0"/>
                          </a:rPr>
                          <m:t>. </m:t>
                        </m:r>
                        <m:rad>
                          <m:radPr>
                            <m:degHide m:val="on"/>
                            <m:ctrlPr>
                              <a:rPr lang="en-US" sz="1800" i="1">
                                <a:solidFill>
                                  <a:schemeClr val="accent4"/>
                                </a:solidFill>
                                <a:latin typeface="Cambria Math" panose="02040503050406030204" pitchFamily="18" charset="0"/>
                              </a:rPr>
                            </m:ctrlPr>
                          </m:radPr>
                          <m:deg/>
                          <m:e>
                            <m:r>
                              <a:rPr lang="en-US" sz="18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5</m:t>
                            </m:r>
                          </m:e>
                        </m:rad>
                        <m:r>
                          <a:rPr lang="en-US" sz="18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800" i="1">
                                <a:solidFill>
                                  <a:schemeClr val="accent4"/>
                                </a:solidFill>
                                <a:latin typeface="Cambria Math" panose="02040503050406030204" pitchFamily="18" charset="0"/>
                              </a:rPr>
                            </m:ctrlPr>
                          </m:radPr>
                          <m:deg/>
                          <m:e>
                            <m:r>
                              <a:rPr lang="en-US" sz="18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12</m:t>
                            </m:r>
                          </m:e>
                        </m:rad>
                        <m:r>
                          <a:rPr lang="en-US" sz="18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800" i="1">
                                <a:solidFill>
                                  <a:schemeClr val="accent4"/>
                                </a:solidFill>
                                <a:latin typeface="Cambria Math" panose="02040503050406030204" pitchFamily="18" charset="0"/>
                              </a:rPr>
                            </m:ctrlPr>
                          </m:radPr>
                          <m:deg/>
                          <m:e>
                            <m:r>
                              <a:rPr lang="en-US" sz="18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15</m:t>
                            </m:r>
                          </m:e>
                        </m:rad>
                        <m:r>
                          <a:rPr lang="en-US" sz="18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800" i="1">
                                <a:solidFill>
                                  <a:schemeClr val="accent4"/>
                                </a:solidFill>
                                <a:latin typeface="Cambria Math" panose="02040503050406030204" pitchFamily="18" charset="0"/>
                              </a:rPr>
                            </m:ctrlPr>
                          </m:radPr>
                          <m:deg/>
                          <m:e>
                            <m:r>
                              <a:rPr lang="en-US" sz="18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13</m:t>
                            </m:r>
                          </m:e>
                        </m:rad>
                      </m:oMath>
                    </m:oMathPara>
                  </a14:m>
                  <a:endParaRPr lang="en-US" sz="1800" kern="1200" dirty="0">
                    <a:solidFill>
                      <a:schemeClr val="accent4"/>
                    </a:solidFill>
                    <a:ea typeface="+mn-ea"/>
                    <a:cs typeface="Arial" panose="020B0604020202020204" pitchFamily="34" charset="0"/>
                  </a:endParaRPr>
                </a:p>
              </p:txBody>
            </p:sp>
          </mc:Choice>
          <mc:Fallback>
            <p:sp>
              <p:nvSpPr>
                <p:cNvPr id="53" name="TextBox 52">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502028" y="7535614"/>
                  <a:ext cx="5572114" cy="292798"/>
                </a:xfrm>
                <a:prstGeom prst="rect">
                  <a:avLst/>
                </a:prstGeom>
                <a:blipFill>
                  <a:blip r:embed="rId10"/>
                  <a:stretch>
                    <a:fillRect b="-15385"/>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74750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634602E-8646-0BCD-64AF-D9646042AA4B}"/>
                  </a:ext>
                </a:extLst>
              </p:cNvPr>
              <p:cNvSpPr txBox="1"/>
              <p:nvPr/>
            </p:nvSpPr>
            <p:spPr>
              <a:xfrm>
                <a:off x="1154216" y="924453"/>
                <a:ext cx="6730585" cy="1018933"/>
              </a:xfrm>
              <a:prstGeom prst="rect">
                <a:avLst/>
              </a:prstGeom>
              <a:noFill/>
            </p:spPr>
            <p:txBody>
              <a:bodyPr wrap="square">
                <a:spAutoFit/>
              </a:bodyPr>
              <a:lstStyle/>
              <a:p>
                <a:pPr algn="just">
                  <a:lnSpc>
                    <a:spcPct val="150000"/>
                  </a:lnSpc>
                  <a:spcAft>
                    <a:spcPts val="800"/>
                  </a:spcAft>
                </a:pPr>
                <a14:m>
                  <m:oMathPara xmlns:m="http://schemas.openxmlformats.org/officeDocument/2006/math">
                    <m:oMathParaPr>
                      <m:jc m:val="center"/>
                    </m:oMathParaPr>
                    <m:oMath xmlns:m="http://schemas.openxmlformats.org/officeDocument/2006/math">
                      <m:r>
                        <m:rPr>
                          <m:nor/>
                        </m:rPr>
                        <a:rPr lang="en-US" sz="1900" b="1" kern="100" smtClean="0">
                          <a:ea typeface="Calibri" panose="020F0502020204030204" pitchFamily="34" charset="0"/>
                          <a:cs typeface="Times New Roman" panose="02020603050405020304" pitchFamily="18" charset="0"/>
                        </a:rPr>
                        <m:t>C</m:t>
                      </m:r>
                      <m:r>
                        <m:rPr>
                          <m:nor/>
                        </m:rPr>
                        <a:rPr lang="en-US" sz="1900" b="1" kern="100" smtClean="0">
                          <a:ea typeface="Calibri" panose="020F0502020204030204" pitchFamily="34" charset="0"/>
                          <a:cs typeface="Times New Roman" panose="02020603050405020304" pitchFamily="18" charset="0"/>
                        </a:rPr>
                        <m:t>â</m:t>
                      </m:r>
                      <m:r>
                        <m:rPr>
                          <m:nor/>
                        </m:rPr>
                        <a:rPr lang="en-US" sz="1900" b="1" kern="100" smtClean="0">
                          <a:ea typeface="Calibri" panose="020F0502020204030204" pitchFamily="34" charset="0"/>
                          <a:cs typeface="Times New Roman" panose="02020603050405020304" pitchFamily="18" charset="0"/>
                        </a:rPr>
                        <m:t>u</m:t>
                      </m:r>
                      <m:r>
                        <m:rPr>
                          <m:nor/>
                        </m:rPr>
                        <a:rPr lang="en-US" sz="1900" b="1" kern="100" smtClean="0">
                          <a:ea typeface="Calibri" panose="020F0502020204030204" pitchFamily="34" charset="0"/>
                          <a:cs typeface="Times New Roman" panose="02020603050405020304" pitchFamily="18" charset="0"/>
                        </a:rPr>
                        <m:t> 7.</m:t>
                      </m:r>
                      <m:r>
                        <m:rPr>
                          <m:nor/>
                        </m:rPr>
                        <a:rPr lang="en-US" sz="1900" kern="100" smtClean="0">
                          <a:ea typeface="Calibri" panose="020F0502020204030204" pitchFamily="34" charset="0"/>
                          <a:cs typeface="Times New Roman" panose="02020603050405020304" pitchFamily="18" charset="0"/>
                        </a:rPr>
                        <m:t> </m:t>
                      </m:r>
                      <m:r>
                        <m:rPr>
                          <m:nor/>
                        </m:rPr>
                        <a:rPr lang="en-US" sz="1900" kern="100" smtClean="0">
                          <a:ea typeface="Calibri" panose="020F0502020204030204" pitchFamily="34" charset="0"/>
                          <a:cs typeface="Times New Roman" panose="02020603050405020304" pitchFamily="18" charset="0"/>
                        </a:rPr>
                        <m:t>Gi</m:t>
                      </m:r>
                      <m:r>
                        <m:rPr>
                          <m:nor/>
                        </m:rPr>
                        <a:rPr lang="en-US" sz="1900" kern="100" smtClean="0">
                          <a:ea typeface="Calibri" panose="020F0502020204030204" pitchFamily="34" charset="0"/>
                          <a:cs typeface="Times New Roman" panose="02020603050405020304" pitchFamily="18" charset="0"/>
                        </a:rPr>
                        <m:t>á </m:t>
                      </m:r>
                      <m:r>
                        <m:rPr>
                          <m:nor/>
                        </m:rPr>
                        <a:rPr lang="en-US" sz="1900" kern="100" smtClean="0">
                          <a:ea typeface="Calibri" panose="020F0502020204030204" pitchFamily="34" charset="0"/>
                          <a:cs typeface="Times New Roman" panose="02020603050405020304" pitchFamily="18" charset="0"/>
                        </a:rPr>
                        <m:t>tr</m:t>
                      </m:r>
                      <m:r>
                        <m:rPr>
                          <m:nor/>
                        </m:rPr>
                        <a:rPr lang="en-US" sz="1900" kern="100" smtClean="0">
                          <a:ea typeface="Calibri" panose="020F0502020204030204" pitchFamily="34" charset="0"/>
                          <a:cs typeface="Times New Roman" panose="02020603050405020304" pitchFamily="18" charset="0"/>
                        </a:rPr>
                        <m:t>ị </m:t>
                      </m:r>
                      <m:r>
                        <m:rPr>
                          <m:nor/>
                        </m:rPr>
                        <a:rPr lang="en-US" sz="1900" kern="100" smtClean="0">
                          <a:ea typeface="Calibri" panose="020F0502020204030204" pitchFamily="34" charset="0"/>
                          <a:cs typeface="Times New Roman" panose="02020603050405020304" pitchFamily="18" charset="0"/>
                        </a:rPr>
                        <m:t>nh</m:t>
                      </m:r>
                      <m:r>
                        <m:rPr>
                          <m:nor/>
                        </m:rPr>
                        <a:rPr lang="en-US" sz="1900" kern="100" smtClean="0">
                          <a:ea typeface="Calibri" panose="020F0502020204030204" pitchFamily="34" charset="0"/>
                          <a:cs typeface="Times New Roman" panose="02020603050405020304" pitchFamily="18" charset="0"/>
                        </a:rPr>
                        <m:t>ỏ </m:t>
                      </m:r>
                      <m:r>
                        <m:rPr>
                          <m:nor/>
                        </m:rPr>
                        <a:rPr lang="en-US" sz="1900" kern="100" smtClean="0">
                          <a:ea typeface="Calibri" panose="020F0502020204030204" pitchFamily="34" charset="0"/>
                          <a:cs typeface="Times New Roman" panose="02020603050405020304" pitchFamily="18" charset="0"/>
                        </a:rPr>
                        <m:t>nh</m:t>
                      </m:r>
                      <m:r>
                        <m:rPr>
                          <m:nor/>
                        </m:rPr>
                        <a:rPr lang="en-US" sz="1900" kern="100" smtClean="0">
                          <a:ea typeface="Calibri" panose="020F0502020204030204" pitchFamily="34" charset="0"/>
                          <a:cs typeface="Times New Roman" panose="02020603050405020304" pitchFamily="18" charset="0"/>
                        </a:rPr>
                        <m:t>ấ</m:t>
                      </m:r>
                      <m:r>
                        <m:rPr>
                          <m:nor/>
                        </m:rPr>
                        <a:rPr lang="en-US" sz="1900" kern="100" smtClean="0">
                          <a:ea typeface="Calibri" panose="020F0502020204030204" pitchFamily="34" charset="0"/>
                          <a:cs typeface="Times New Roman" panose="02020603050405020304" pitchFamily="18" charset="0"/>
                        </a:rPr>
                        <m:t>t</m:t>
                      </m:r>
                      <m:r>
                        <m:rPr>
                          <m:nor/>
                        </m:rPr>
                        <a:rPr lang="en-US" sz="1900" kern="100" smtClean="0">
                          <a:ea typeface="Calibri" panose="020F0502020204030204" pitchFamily="34" charset="0"/>
                          <a:cs typeface="Times New Roman" panose="02020603050405020304" pitchFamily="18" charset="0"/>
                        </a:rPr>
                        <m:t> </m:t>
                      </m:r>
                      <m:r>
                        <m:rPr>
                          <m:nor/>
                        </m:rPr>
                        <a:rPr lang="en-US" sz="1900" kern="100" smtClean="0">
                          <a:ea typeface="Calibri" panose="020F0502020204030204" pitchFamily="34" charset="0"/>
                          <a:cs typeface="Times New Roman" panose="02020603050405020304" pitchFamily="18" charset="0"/>
                        </a:rPr>
                        <m:t>c</m:t>
                      </m:r>
                      <m:r>
                        <m:rPr>
                          <m:nor/>
                        </m:rPr>
                        <a:rPr lang="en-US" sz="1900" kern="100" smtClean="0">
                          <a:ea typeface="Calibri" panose="020F0502020204030204" pitchFamily="34" charset="0"/>
                          <a:cs typeface="Times New Roman" panose="02020603050405020304" pitchFamily="18" charset="0"/>
                        </a:rPr>
                        <m:t>ủ</m:t>
                      </m:r>
                      <m:r>
                        <m:rPr>
                          <m:nor/>
                        </m:rPr>
                        <a:rPr lang="en-US" sz="1900" kern="100" smtClean="0">
                          <a:ea typeface="Calibri" panose="020F0502020204030204" pitchFamily="34" charset="0"/>
                          <a:cs typeface="Times New Roman" panose="02020603050405020304" pitchFamily="18" charset="0"/>
                        </a:rPr>
                        <m:t>a</m:t>
                      </m:r>
                      <m:r>
                        <m:rPr>
                          <m:nor/>
                        </m:rPr>
                        <a:rPr lang="en-US" sz="1900" kern="100" smtClean="0">
                          <a:ea typeface="Calibri" panose="020F0502020204030204" pitchFamily="34" charset="0"/>
                          <a:cs typeface="Times New Roman" panose="02020603050405020304" pitchFamily="18" charset="0"/>
                        </a:rPr>
                        <m:t> </m:t>
                      </m:r>
                      <m:r>
                        <m:rPr>
                          <m:nor/>
                        </m:rPr>
                        <a:rPr lang="en-US" sz="1900" kern="100" smtClean="0">
                          <a:ea typeface="Calibri" panose="020F0502020204030204" pitchFamily="34" charset="0"/>
                          <a:cs typeface="Times New Roman" panose="02020603050405020304" pitchFamily="18" charset="0"/>
                        </a:rPr>
                        <m:t>bi</m:t>
                      </m:r>
                      <m:r>
                        <m:rPr>
                          <m:nor/>
                        </m:rPr>
                        <a:rPr lang="en-US" sz="1900" kern="100" smtClean="0">
                          <a:ea typeface="Calibri" panose="020F0502020204030204" pitchFamily="34" charset="0"/>
                          <a:cs typeface="Times New Roman" panose="02020603050405020304" pitchFamily="18" charset="0"/>
                        </a:rPr>
                        <m:t>ể</m:t>
                      </m:r>
                      <m:r>
                        <m:rPr>
                          <m:nor/>
                        </m:rPr>
                        <a:rPr lang="en-US" sz="1900" kern="100" smtClean="0">
                          <a:ea typeface="Calibri" panose="020F0502020204030204" pitchFamily="34" charset="0"/>
                          <a:cs typeface="Times New Roman" panose="02020603050405020304" pitchFamily="18" charset="0"/>
                        </a:rPr>
                        <m:t>u</m:t>
                      </m:r>
                      <m:r>
                        <m:rPr>
                          <m:nor/>
                        </m:rPr>
                        <a:rPr lang="en-US" sz="1900" kern="100" smtClean="0">
                          <a:ea typeface="Calibri" panose="020F0502020204030204" pitchFamily="34" charset="0"/>
                          <a:cs typeface="Times New Roman" panose="02020603050405020304" pitchFamily="18" charset="0"/>
                        </a:rPr>
                        <m:t> </m:t>
                      </m:r>
                      <m:r>
                        <m:rPr>
                          <m:nor/>
                        </m:rPr>
                        <a:rPr lang="en-US" sz="1900" kern="100" smtClean="0">
                          <a:ea typeface="Calibri" panose="020F0502020204030204" pitchFamily="34" charset="0"/>
                          <a:cs typeface="Times New Roman" panose="02020603050405020304" pitchFamily="18" charset="0"/>
                        </a:rPr>
                        <m:t>th</m:t>
                      </m:r>
                      <m:r>
                        <m:rPr>
                          <m:nor/>
                        </m:rPr>
                        <a:rPr lang="en-US" sz="1900" kern="100" smtClean="0">
                          <a:ea typeface="Calibri" panose="020F0502020204030204" pitchFamily="34" charset="0"/>
                          <a:cs typeface="Times New Roman" panose="02020603050405020304" pitchFamily="18" charset="0"/>
                        </a:rPr>
                        <m:t>ứ</m:t>
                      </m:r>
                      <m:r>
                        <m:rPr>
                          <m:nor/>
                        </m:rPr>
                        <a:rPr lang="en-US" sz="1900" kern="100" smtClean="0">
                          <a:ea typeface="Calibri" panose="020F0502020204030204" pitchFamily="34" charset="0"/>
                          <a:cs typeface="Times New Roman" panose="02020603050405020304" pitchFamily="18" charset="0"/>
                        </a:rPr>
                        <m:t>c</m:t>
                      </m:r>
                      <m:r>
                        <a:rPr lang="en-US" sz="1900" b="0" i="1" kern="100" smtClean="0">
                          <a:latin typeface="Cambria Math" panose="02040503050406030204" pitchFamily="18" charset="0"/>
                          <a:ea typeface="Calibri" panose="020F0502020204030204" pitchFamily="34" charset="0"/>
                          <a:cs typeface="Times New Roman" panose="02020603050405020304" pitchFamily="18" charset="0"/>
                        </a:rPr>
                        <m:t> </m:t>
                      </m:r>
                      <m:r>
                        <a:rPr lang="en-US" sz="1900" i="1" kern="100">
                          <a:effectLst/>
                          <a:latin typeface="+mn-lt"/>
                          <a:ea typeface="Calibri" panose="020F0502020204030204" pitchFamily="34" charset="0"/>
                          <a:cs typeface="Times New Roman" panose="02020603050405020304" pitchFamily="18" charset="0"/>
                        </a:rPr>
                        <m:t>𝐷</m:t>
                      </m:r>
                      <m:r>
                        <a:rPr lang="en-US" sz="1900" i="1" kern="100">
                          <a:effectLst/>
                          <a:latin typeface="+mn-lt"/>
                          <a:ea typeface="Calibri" panose="020F0502020204030204" pitchFamily="34" charset="0"/>
                          <a:cs typeface="Times New Roman" panose="02020603050405020304" pitchFamily="18" charset="0"/>
                        </a:rPr>
                        <m:t>=</m:t>
                      </m:r>
                      <m:r>
                        <a:rPr lang="en-US" sz="1900" i="1" kern="100">
                          <a:effectLst/>
                          <a:latin typeface="+mn-lt"/>
                          <a:ea typeface="Calibri" panose="020F0502020204030204" pitchFamily="34" charset="0"/>
                          <a:cs typeface="Times New Roman" panose="02020603050405020304" pitchFamily="18" charset="0"/>
                        </a:rPr>
                        <m:t>𝑥</m:t>
                      </m:r>
                      <m:r>
                        <a:rPr lang="en-US" sz="1900" i="1" kern="100">
                          <a:effectLst/>
                          <a:latin typeface="+mn-lt"/>
                          <a:ea typeface="Calibri" panose="020F0502020204030204" pitchFamily="34" charset="0"/>
                          <a:cs typeface="Times New Roman" panose="02020603050405020304" pitchFamily="18" charset="0"/>
                        </a:rPr>
                        <m:t>+</m:t>
                      </m:r>
                      <m:f>
                        <m:fPr>
                          <m:ctrlPr>
                            <a:rPr lang="en-US" sz="1900" i="1" kern="100">
                              <a:effectLst/>
                              <a:latin typeface="+mn-lt"/>
                              <a:ea typeface="Calibri" panose="020F0502020204030204" pitchFamily="34" charset="0"/>
                              <a:cs typeface="Times New Roman" panose="02020603050405020304" pitchFamily="18" charset="0"/>
                            </a:rPr>
                          </m:ctrlPr>
                        </m:fPr>
                        <m:num>
                          <m:r>
                            <a:rPr lang="en-US" sz="1900" i="1" kern="100">
                              <a:effectLst/>
                              <a:latin typeface="+mn-lt"/>
                              <a:ea typeface="Calibri" panose="020F0502020204030204" pitchFamily="34" charset="0"/>
                              <a:cs typeface="Times New Roman" panose="02020603050405020304" pitchFamily="18" charset="0"/>
                            </a:rPr>
                            <m:t>2</m:t>
                          </m:r>
                        </m:num>
                        <m:den>
                          <m:r>
                            <a:rPr lang="en-US" sz="1900" i="1" kern="100">
                              <a:effectLst/>
                              <a:latin typeface="+mn-lt"/>
                              <a:ea typeface="Calibri" panose="020F0502020204030204" pitchFamily="34" charset="0"/>
                              <a:cs typeface="Times New Roman" panose="02020603050405020304" pitchFamily="18" charset="0"/>
                            </a:rPr>
                            <m:t>𝑥</m:t>
                          </m:r>
                        </m:den>
                      </m:f>
                      <m:r>
                        <a:rPr lang="en-US" sz="1900" i="1" kern="100">
                          <a:effectLst/>
                          <a:latin typeface="+mn-lt"/>
                          <a:ea typeface="Calibri" panose="020F0502020204030204" pitchFamily="34" charset="0"/>
                          <a:cs typeface="Times New Roman" panose="02020603050405020304" pitchFamily="18" charset="0"/>
                        </a:rPr>
                        <m:t>,</m:t>
                      </m:r>
                      <m:r>
                        <a:rPr lang="en-US" sz="1900" i="1" kern="100">
                          <a:effectLst/>
                          <a:latin typeface="+mn-lt"/>
                          <a:ea typeface="Calibri" panose="020F0502020204030204" pitchFamily="34" charset="0"/>
                          <a:cs typeface="Times New Roman" panose="02020603050405020304" pitchFamily="18" charset="0"/>
                        </a:rPr>
                        <m:t>𝑥</m:t>
                      </m:r>
                      <m:r>
                        <a:rPr lang="en-US" sz="1900" i="1" kern="100">
                          <a:effectLst/>
                          <a:latin typeface="+mn-lt"/>
                          <a:ea typeface="Calibri" panose="020F0502020204030204" pitchFamily="34" charset="0"/>
                          <a:cs typeface="Times New Roman" panose="02020603050405020304" pitchFamily="18" charset="0"/>
                        </a:rPr>
                        <m:t>&gt;0</m:t>
                      </m:r>
                      <m:r>
                        <m:rPr>
                          <m:nor/>
                        </m:rPr>
                        <a:rPr lang="en-US" sz="1900" b="0" i="0" kern="100" smtClean="0">
                          <a:effectLst/>
                          <a:latin typeface="+mn-lt"/>
                          <a:ea typeface="Calibri" panose="020F0502020204030204" pitchFamily="34" charset="0"/>
                          <a:cs typeface="Times New Roman" panose="02020603050405020304" pitchFamily="18" charset="0"/>
                        </a:rPr>
                        <m:t> </m:t>
                      </m:r>
                      <m:r>
                        <m:rPr>
                          <m:nor/>
                        </m:rPr>
                        <a:rPr lang="en-US" sz="1900" kern="100">
                          <a:ea typeface="Calibri" panose="020F0502020204030204" pitchFamily="34" charset="0"/>
                          <a:cs typeface="Times New Roman" panose="02020603050405020304" pitchFamily="18" charset="0"/>
                        </a:rPr>
                        <m:t>l</m:t>
                      </m:r>
                      <m:r>
                        <m:rPr>
                          <m:nor/>
                        </m:rPr>
                        <a:rPr lang="en-US" sz="1900" kern="100">
                          <a:ea typeface="Calibri" panose="020F0502020204030204" pitchFamily="34" charset="0"/>
                          <a:cs typeface="Times New Roman" panose="02020603050405020304" pitchFamily="18" charset="0"/>
                        </a:rPr>
                        <m:t>à:</m:t>
                      </m:r>
                    </m:oMath>
                  </m:oMathPara>
                </a14:m>
                <a:endParaRPr lang="en-US" sz="1900" kern="100">
                  <a:effectLst/>
                  <a:latin typeface="+mn-lt"/>
                  <a:ea typeface="Calibri" panose="020F0502020204030204" pitchFamily="34" charset="0"/>
                  <a:cs typeface="Times New Roman" panose="02020603050405020304" pitchFamily="18" charset="0"/>
                </a:endParaRPr>
              </a:p>
            </p:txBody>
          </p:sp>
        </mc:Choice>
        <mc:Fallback>
          <p:sp>
            <p:nvSpPr>
              <p:cNvPr id="29" name="TextBox 28">
                <a:extLst>
                  <a:ext uri="{FF2B5EF4-FFF2-40B4-BE49-F238E27FC236}">
                    <a16:creationId xmlns:a16="http://schemas.microsoft.com/office/drawing/2014/main" id="{5634602E-8646-0BCD-64AF-D9646042AA4B}"/>
                  </a:ext>
                </a:extLst>
              </p:cNvPr>
              <p:cNvSpPr txBox="1">
                <a:spLocks noRot="1" noChangeAspect="1" noMove="1" noResize="1" noEditPoints="1" noAdjustHandles="1" noChangeArrowheads="1" noChangeShapeType="1" noTextEdit="1"/>
              </p:cNvSpPr>
              <p:nvPr/>
            </p:nvSpPr>
            <p:spPr>
              <a:xfrm>
                <a:off x="1154216" y="924453"/>
                <a:ext cx="6730585" cy="1018933"/>
              </a:xfrm>
              <a:prstGeom prst="rect">
                <a:avLst/>
              </a:prstGeom>
              <a:blipFill>
                <a:blip r:embed="rId5"/>
                <a:stretch>
                  <a:fillRect/>
                </a:stretch>
              </a:blipFill>
            </p:spPr>
            <p:txBody>
              <a:bodyPr/>
              <a:lstStyle/>
              <a:p>
                <a:r>
                  <a:rPr lang="en-US">
                    <a:noFill/>
                  </a:rPr>
                  <a:t> </a:t>
                </a:r>
              </a:p>
            </p:txBody>
          </p:sp>
        </mc:Fallback>
      </mc:AlternateContent>
      <p:sp>
        <p:nvSpPr>
          <p:cNvPr id="28" name="Rectangle 27"/>
          <p:cNvSpPr/>
          <p:nvPr/>
        </p:nvSpPr>
        <p:spPr>
          <a:xfrm>
            <a:off x="2204612" y="214994"/>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nvGrpSpPr>
          <p:cNvPr id="30" name="Group 29">
            <a:extLst>
              <a:ext uri="{FF2B5EF4-FFF2-40B4-BE49-F238E27FC236}">
                <a16:creationId xmlns:a16="http://schemas.microsoft.com/office/drawing/2014/main" id="{72293845-5CB8-D264-7521-07A20C535351}"/>
              </a:ext>
            </a:extLst>
          </p:cNvPr>
          <p:cNvGrpSpPr/>
          <p:nvPr/>
        </p:nvGrpSpPr>
        <p:grpSpPr>
          <a:xfrm>
            <a:off x="1221696" y="2221949"/>
            <a:ext cx="3039082" cy="886303"/>
            <a:chOff x="0" y="0"/>
            <a:chExt cx="14749384" cy="1913890"/>
          </a:xfrm>
          <a:solidFill>
            <a:schemeClr val="accent1">
              <a:lumMod val="60000"/>
              <a:lumOff val="40000"/>
            </a:schemeClr>
          </a:solidFill>
        </p:grpSpPr>
        <p:sp>
          <p:nvSpPr>
            <p:cNvPr id="31" name="Freeform 30">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37" name="Group 19">
            <a:extLst>
              <a:ext uri="{FF2B5EF4-FFF2-40B4-BE49-F238E27FC236}">
                <a16:creationId xmlns:a16="http://schemas.microsoft.com/office/drawing/2014/main" id="{F587E11E-45F4-9B89-6F3F-C98CEC8FF973}"/>
              </a:ext>
            </a:extLst>
          </p:cNvPr>
          <p:cNvGrpSpPr/>
          <p:nvPr/>
        </p:nvGrpSpPr>
        <p:grpSpPr>
          <a:xfrm>
            <a:off x="4797653" y="2223858"/>
            <a:ext cx="3039082" cy="886303"/>
            <a:chOff x="0" y="0"/>
            <a:chExt cx="14749384" cy="1913890"/>
          </a:xfrm>
          <a:solidFill>
            <a:schemeClr val="accent1">
              <a:lumMod val="60000"/>
              <a:lumOff val="40000"/>
            </a:schemeClr>
          </a:solidFill>
        </p:grpSpPr>
        <p:sp>
          <p:nvSpPr>
            <p:cNvPr id="40"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grpSp>
      <p:grpSp>
        <p:nvGrpSpPr>
          <p:cNvPr id="41" name="Group 19">
            <a:extLst>
              <a:ext uri="{FF2B5EF4-FFF2-40B4-BE49-F238E27FC236}">
                <a16:creationId xmlns:a16="http://schemas.microsoft.com/office/drawing/2014/main" id="{F113F874-347D-931C-DEF9-1D97EE9FE4BF}"/>
              </a:ext>
            </a:extLst>
          </p:cNvPr>
          <p:cNvGrpSpPr/>
          <p:nvPr/>
        </p:nvGrpSpPr>
        <p:grpSpPr>
          <a:xfrm>
            <a:off x="4797653" y="3390526"/>
            <a:ext cx="3039082" cy="886303"/>
            <a:chOff x="0" y="0"/>
            <a:chExt cx="14749384" cy="1913890"/>
          </a:xfrm>
          <a:solidFill>
            <a:schemeClr val="accent1">
              <a:lumMod val="60000"/>
              <a:lumOff val="40000"/>
            </a:schemeClr>
          </a:solidFill>
        </p:grpSpPr>
        <p:sp>
          <p:nvSpPr>
            <p:cNvPr id="43"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44" name="Group 43">
            <a:extLst>
              <a:ext uri="{FF2B5EF4-FFF2-40B4-BE49-F238E27FC236}">
                <a16:creationId xmlns:a16="http://schemas.microsoft.com/office/drawing/2014/main" id="{FDC9F3DD-305D-E62F-CEDB-9DCD527317FD}"/>
              </a:ext>
            </a:extLst>
          </p:cNvPr>
          <p:cNvGrpSpPr/>
          <p:nvPr/>
        </p:nvGrpSpPr>
        <p:grpSpPr>
          <a:xfrm>
            <a:off x="1221699" y="3390528"/>
            <a:ext cx="3039082" cy="886303"/>
            <a:chOff x="2133600" y="7269638"/>
            <a:chExt cx="6344569" cy="823276"/>
          </a:xfrm>
          <a:solidFill>
            <a:schemeClr val="accent1">
              <a:lumMod val="60000"/>
              <a:lumOff val="40000"/>
            </a:schemeClr>
          </a:solidFill>
        </p:grpSpPr>
        <p:grpSp>
          <p:nvGrpSpPr>
            <p:cNvPr id="45"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47" name="Freeform 46">
                <a:extLst>
                  <a:ext uri="{FF2B5EF4-FFF2-40B4-BE49-F238E27FC236}">
                    <a16:creationId xmlns:a16="http://schemas.microsoft.com/office/drawing/2014/main" id="{A4471338-0737-5602-5397-FF422A55E3C4}"/>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effectLst/>
                  <a:uLnTx/>
                  <a:uFillTx/>
                  <a:latin typeface="+mn-lt"/>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6" name="TextBox 26">
                  <a:extLst>
                    <a:ext uri="{FF2B5EF4-FFF2-40B4-BE49-F238E27FC236}">
                      <a16:creationId xmlns:a16="http://schemas.microsoft.com/office/drawing/2014/main" id="{B82E9E95-9643-CD6A-24C9-B555F94125A2}"/>
                    </a:ext>
                  </a:extLst>
                </p:cNvPr>
                <p:cNvSpPr txBox="1"/>
                <p:nvPr/>
              </p:nvSpPr>
              <p:spPr>
                <a:xfrm>
                  <a:off x="2596090" y="7524227"/>
                  <a:ext cx="5419588" cy="319601"/>
                </a:xfrm>
                <a:prstGeom prst="rect">
                  <a:avLst/>
                </a:prstGeom>
                <a:grp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C</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𝐷</m:t>
                        </m:r>
                        <m:r>
                          <a:rPr lang="en-US" sz="2000" i="1" kern="100">
                            <a:solidFill>
                              <a:srgbClr val="000000"/>
                            </a:solidFill>
                            <a:effectLst/>
                            <a:latin typeface="+mn-lt"/>
                            <a:ea typeface="Calibri" panose="020F0502020204030204" pitchFamily="34" charset="0"/>
                            <a:cs typeface="Times New Roman" panose="02020603050405020304" pitchFamily="18" charset="0"/>
                          </a:rPr>
                          <m:t>=4</m:t>
                        </m:r>
                        <m:rad>
                          <m:radPr>
                            <m:degHide m:val="on"/>
                            <m:ctrlPr>
                              <a:rPr lang="en-US" sz="2000" i="1">
                                <a:solidFill>
                                  <a:srgbClr val="000000"/>
                                </a:solidFill>
                                <a:effectLst/>
                                <a:latin typeface="+mn-lt"/>
                              </a:rPr>
                            </m:ctrlPr>
                          </m:radPr>
                          <m:deg/>
                          <m:e>
                            <m:r>
                              <a:rPr lang="en-US" sz="2000" i="1" kern="100">
                                <a:solidFill>
                                  <a:srgbClr val="000000"/>
                                </a:solidFill>
                                <a:effectLst/>
                                <a:latin typeface="+mn-lt"/>
                                <a:ea typeface="Calibri" panose="020F0502020204030204" pitchFamily="34" charset="0"/>
                                <a:cs typeface="Times New Roman" panose="02020603050405020304" pitchFamily="18" charset="0"/>
                              </a:rPr>
                              <m:t>2</m:t>
                            </m:r>
                          </m:e>
                        </m:rad>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6"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2596090" y="7524227"/>
                  <a:ext cx="5419588" cy="319601"/>
                </a:xfrm>
                <a:prstGeom prst="rect">
                  <a:avLst/>
                </a:prstGeom>
                <a:blipFill>
                  <a:blip r:embed="rId6"/>
                  <a:stretch>
                    <a:fillRect b="-6780"/>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 name="TextBox 26">
                <a:extLst>
                  <a:ext uri="{FF2B5EF4-FFF2-40B4-BE49-F238E27FC236}">
                    <a16:creationId xmlns:a16="http://schemas.microsoft.com/office/drawing/2014/main" id="{668EB469-806A-6F79-7CBF-4067E55D60F0}"/>
                  </a:ext>
                </a:extLst>
              </p:cNvPr>
              <p:cNvSpPr txBox="1"/>
              <p:nvPr/>
            </p:nvSpPr>
            <p:spPr>
              <a:xfrm>
                <a:off x="1603147" y="2535605"/>
                <a:ext cx="2276181"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A</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𝐷</m:t>
                      </m:r>
                      <m:r>
                        <a:rPr lang="en-US" sz="2000" i="1" kern="100">
                          <a:solidFill>
                            <a:srgbClr val="000000"/>
                          </a:solidFill>
                          <a:effectLst/>
                          <a:latin typeface="+mn-lt"/>
                          <a:ea typeface="Calibri" panose="020F0502020204030204" pitchFamily="34" charset="0"/>
                          <a:cs typeface="Times New Roman" panose="02020603050405020304" pitchFamily="18" charset="0"/>
                        </a:rPr>
                        <m:t>=4</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8"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603147" y="2535605"/>
                <a:ext cx="2276181" cy="307777"/>
              </a:xfrm>
              <a:prstGeom prst="rect">
                <a:avLst/>
              </a:prstGeom>
              <a:blipFill>
                <a:blip r:embed="rId7"/>
                <a:stretch>
                  <a:fillRect b="-9615"/>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DB7CF19E-F984-1A32-49B4-0D14EEF90AFB}"/>
                  </a:ext>
                </a:extLst>
              </p:cNvPr>
              <p:cNvSpPr txBox="1"/>
              <p:nvPr/>
            </p:nvSpPr>
            <p:spPr>
              <a:xfrm>
                <a:off x="5102259" y="2530377"/>
                <a:ext cx="2429867"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B</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𝐷</m:t>
                      </m:r>
                      <m:r>
                        <a:rPr lang="en-US" sz="2000" i="1" kern="100">
                          <a:solidFill>
                            <a:srgbClr val="000000"/>
                          </a:solidFill>
                          <a:effectLst/>
                          <a:latin typeface="+mn-lt"/>
                          <a:ea typeface="Calibri" panose="020F0502020204030204" pitchFamily="34" charset="0"/>
                          <a:cs typeface="Times New Roman" panose="02020603050405020304" pitchFamily="18" charset="0"/>
                        </a:rPr>
                        <m:t>=2</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9" name="TextBox 48">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102259" y="2530377"/>
                <a:ext cx="2429867" cy="307777"/>
              </a:xfrm>
              <a:prstGeom prst="rect">
                <a:avLst/>
              </a:prstGeom>
              <a:blipFill>
                <a:blip r:embed="rId8"/>
                <a:stretch>
                  <a:fillRect b="-9434"/>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26">
                <a:extLst>
                  <a:ext uri="{FF2B5EF4-FFF2-40B4-BE49-F238E27FC236}">
                    <a16:creationId xmlns:a16="http://schemas.microsoft.com/office/drawing/2014/main" id="{1EA862A4-0CC0-A671-1AB1-941702D64D10}"/>
                  </a:ext>
                </a:extLst>
              </p:cNvPr>
              <p:cNvSpPr txBox="1"/>
              <p:nvPr/>
            </p:nvSpPr>
            <p:spPr>
              <a:xfrm>
                <a:off x="5201043" y="3664607"/>
                <a:ext cx="2232298" cy="344069"/>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algn="just"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D</m:t>
                      </m:r>
                      <m:r>
                        <m:rPr>
                          <m:nor/>
                        </m:rPr>
                        <a:rPr lang="en-US" sz="2000" kern="100" smtClean="0">
                          <a:solidFill>
                            <a:srgbClr val="000000"/>
                          </a:solidFill>
                          <a:latin typeface="+mn-lt"/>
                          <a:ea typeface="Calibri" panose="020F0502020204030204" pitchFamily="34" charset="0"/>
                        </a:rPr>
                        <m:t>.</m:t>
                      </m:r>
                      <m:r>
                        <a:rPr lang="en-US" sz="2000" i="1" kern="100">
                          <a:solidFill>
                            <a:srgbClr val="000000"/>
                          </a:solidFill>
                          <a:effectLst/>
                          <a:latin typeface="+mn-lt"/>
                          <a:ea typeface="Calibri" panose="020F0502020204030204" pitchFamily="34" charset="0"/>
                          <a:cs typeface="Times New Roman" panose="02020603050405020304" pitchFamily="18" charset="0"/>
                        </a:rPr>
                        <m:t> </m:t>
                      </m:r>
                      <m:r>
                        <a:rPr lang="en-US" sz="2000" b="0" i="1" kern="100" smtClean="0">
                          <a:solidFill>
                            <a:srgbClr val="000000"/>
                          </a:solidFill>
                          <a:effectLst/>
                          <a:latin typeface="+mn-lt"/>
                          <a:ea typeface="Calibri" panose="020F0502020204030204" pitchFamily="34" charset="0"/>
                          <a:cs typeface="Times New Roman" panose="02020603050405020304" pitchFamily="18"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𝐷</m:t>
                      </m:r>
                      <m:r>
                        <a:rPr lang="en-US" sz="2000" i="1" kern="100">
                          <a:solidFill>
                            <a:srgbClr val="000000"/>
                          </a:solidFill>
                          <a:effectLst/>
                          <a:latin typeface="+mn-lt"/>
                          <a:ea typeface="Calibri" panose="020F0502020204030204" pitchFamily="34" charset="0"/>
                          <a:cs typeface="Times New Roman" panose="02020603050405020304" pitchFamily="18" charset="0"/>
                        </a:rPr>
                        <m:t>=2</m:t>
                      </m:r>
                      <m:rad>
                        <m:radPr>
                          <m:degHide m:val="on"/>
                          <m:ctrlPr>
                            <a:rPr lang="en-US" sz="2000" i="1">
                              <a:solidFill>
                                <a:srgbClr val="000000"/>
                              </a:solidFill>
                              <a:effectLst/>
                              <a:latin typeface="+mn-lt"/>
                            </a:rPr>
                          </m:ctrlPr>
                        </m:radPr>
                        <m:deg/>
                        <m:e>
                          <m:r>
                            <a:rPr lang="en-US" sz="2000" i="1" kern="100">
                              <a:solidFill>
                                <a:srgbClr val="000000"/>
                              </a:solidFill>
                              <a:effectLst/>
                              <a:latin typeface="+mn-lt"/>
                              <a:ea typeface="Calibri" panose="020F0502020204030204" pitchFamily="34" charset="0"/>
                              <a:cs typeface="Times New Roman" panose="02020603050405020304" pitchFamily="18" charset="0"/>
                            </a:rPr>
                            <m:t>2</m:t>
                          </m:r>
                        </m:e>
                      </m:rad>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50"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201043" y="3664607"/>
                <a:ext cx="2232298" cy="344069"/>
              </a:xfrm>
              <a:prstGeom prst="rect">
                <a:avLst/>
              </a:prstGeom>
              <a:blipFill>
                <a:blip r:embed="rId9"/>
                <a:stretch>
                  <a:fillRect b="-6780"/>
                </a:stretch>
              </a:blipFill>
              <a:ln>
                <a:solidFill>
                  <a:schemeClr val="accent1">
                    <a:lumMod val="60000"/>
                    <a:lumOff val="40000"/>
                  </a:schemeClr>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1B14D7B-6AEC-FE3B-2EAC-AC90CB8C3AA4}"/>
              </a:ext>
            </a:extLst>
          </p:cNvPr>
          <p:cNvGrpSpPr/>
          <p:nvPr/>
        </p:nvGrpSpPr>
        <p:grpSpPr>
          <a:xfrm>
            <a:off x="4797650" y="3390526"/>
            <a:ext cx="3039083" cy="886304"/>
            <a:chOff x="2133600" y="7269638"/>
            <a:chExt cx="6344569" cy="823276"/>
          </a:xfrm>
        </p:grpSpPr>
        <p:grpSp>
          <p:nvGrpSpPr>
            <p:cNvPr id="52" name="Group 51">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54"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F7EA4F5-807C-1B2B-118E-297996B962A8}"/>
                    </a:ext>
                  </a:extLst>
                </p:cNvPr>
                <p:cNvSpPr txBox="1"/>
                <p:nvPr/>
              </p:nvSpPr>
              <p:spPr>
                <a:xfrm>
                  <a:off x="2533322" y="7514728"/>
                  <a:ext cx="5572114" cy="325318"/>
                </a:xfrm>
                <a:prstGeom prst="rect">
                  <a:avLst/>
                </a:prstGeom>
                <a:ln>
                  <a:noFill/>
                </a:ln>
              </p:spPr>
              <p:txBody>
                <a:bodyPr wrap="square" lIns="0" tIns="0" rIns="0" bIns="0" rtlCol="0" anchor="t">
                  <a:spAutoFit/>
                </a:bodyPr>
                <a:lstStyle/>
                <a:p>
                  <a:pPr lvl="0" algn="just"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chemeClr val="accent4"/>
                            </a:solidFill>
                            <a:ea typeface="Calibri" panose="020F0502020204030204" pitchFamily="34" charset="0"/>
                          </a:rPr>
                          <m:t>D</m:t>
                        </m:r>
                        <m:r>
                          <m:rPr>
                            <m:nor/>
                          </m:rPr>
                          <a:rPr lang="en-US" sz="2000" kern="100" smtClean="0">
                            <a:solidFill>
                              <a:schemeClr val="accent4"/>
                            </a:solidFill>
                            <a:ea typeface="Calibri" panose="020F0502020204030204" pitchFamily="34" charset="0"/>
                          </a:rPr>
                          <m:t>.</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 </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 </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𝐷</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000" i="1">
                                <a:solidFill>
                                  <a:schemeClr val="accent4"/>
                                </a:solidFill>
                                <a:latin typeface="Cambria Math" panose="02040503050406030204" pitchFamily="18" charset="0"/>
                              </a:rPr>
                            </m:ctrlPr>
                          </m:radPr>
                          <m:deg/>
                          <m:e>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2</m:t>
                            </m:r>
                          </m:e>
                        </m:rad>
                      </m:oMath>
                    </m:oMathPara>
                  </a14:m>
                  <a:endParaRPr lang="en-US" sz="2000" kern="1200" dirty="0">
                    <a:solidFill>
                      <a:schemeClr val="accent4"/>
                    </a:solidFill>
                    <a:ea typeface="+mn-ea"/>
                    <a:cs typeface="Arial" panose="020B0604020202020204" pitchFamily="34" charset="0"/>
                  </a:endParaRPr>
                </a:p>
              </p:txBody>
            </p:sp>
          </mc:Choice>
          <mc:Fallback>
            <p:sp>
              <p:nvSpPr>
                <p:cNvPr id="53" name="TextBox 52">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533322" y="7514728"/>
                  <a:ext cx="5572114" cy="325318"/>
                </a:xfrm>
                <a:prstGeom prst="rect">
                  <a:avLst/>
                </a:prstGeom>
                <a:blipFill>
                  <a:blip r:embed="rId10"/>
                  <a:stretch>
                    <a:fillRect b="-6897"/>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99791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634602E-8646-0BCD-64AF-D9646042AA4B}"/>
                  </a:ext>
                </a:extLst>
              </p:cNvPr>
              <p:cNvSpPr txBox="1"/>
              <p:nvPr/>
            </p:nvSpPr>
            <p:spPr>
              <a:xfrm>
                <a:off x="1154216" y="1188303"/>
                <a:ext cx="6730585" cy="679610"/>
              </a:xfrm>
              <a:prstGeom prst="rect">
                <a:avLst/>
              </a:prstGeom>
              <a:noFill/>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m:rPr>
                          <m:nor/>
                        </m:rPr>
                        <a:rPr lang="en-US" sz="2000" b="1" kern="100">
                          <a:latin typeface="+mn-lt"/>
                          <a:ea typeface="Calibri" panose="020F0502020204030204" pitchFamily="34" charset="0"/>
                          <a:cs typeface="Times New Roman" panose="02020603050405020304" pitchFamily="18" charset="0"/>
                        </a:rPr>
                        <m:t>C</m:t>
                      </m:r>
                      <m:r>
                        <m:rPr>
                          <m:nor/>
                        </m:rPr>
                        <a:rPr lang="en-US" sz="2000" b="1" kern="100">
                          <a:latin typeface="+mn-lt"/>
                          <a:ea typeface="Calibri" panose="020F0502020204030204" pitchFamily="34" charset="0"/>
                          <a:cs typeface="Times New Roman" panose="02020603050405020304" pitchFamily="18" charset="0"/>
                        </a:rPr>
                        <m:t>â</m:t>
                      </m:r>
                      <m:r>
                        <m:rPr>
                          <m:nor/>
                        </m:rPr>
                        <a:rPr lang="en-US" sz="2000" b="1" kern="100">
                          <a:latin typeface="+mn-lt"/>
                          <a:ea typeface="Calibri" panose="020F0502020204030204" pitchFamily="34" charset="0"/>
                          <a:cs typeface="Times New Roman" panose="02020603050405020304" pitchFamily="18" charset="0"/>
                        </a:rPr>
                        <m:t>u</m:t>
                      </m:r>
                      <m:r>
                        <m:rPr>
                          <m:nor/>
                        </m:rPr>
                        <a:rPr lang="en-US" sz="2000" b="1" kern="100">
                          <a:latin typeface="+mn-lt"/>
                          <a:ea typeface="Calibri" panose="020F0502020204030204" pitchFamily="34" charset="0"/>
                          <a:cs typeface="Times New Roman" panose="02020603050405020304" pitchFamily="18" charset="0"/>
                        </a:rPr>
                        <m:t> 8.</m:t>
                      </m:r>
                      <m:r>
                        <m:rPr>
                          <m:nor/>
                        </m:rPr>
                        <a:rPr lang="en-US" sz="2000" kern="100">
                          <a:latin typeface="+mn-lt"/>
                          <a:ea typeface="Calibri" panose="020F0502020204030204" pitchFamily="34" charset="0"/>
                          <a:cs typeface="Times New Roman" panose="02020603050405020304" pitchFamily="18" charset="0"/>
                        </a:rPr>
                        <m:t> </m:t>
                      </m:r>
                      <m:r>
                        <m:rPr>
                          <m:nor/>
                        </m:rPr>
                        <a:rPr lang="en-US" sz="2000" kern="100">
                          <a:latin typeface="+mn-lt"/>
                          <a:ea typeface="Calibri" panose="020F0502020204030204" pitchFamily="34" charset="0"/>
                          <a:cs typeface="Times New Roman" panose="02020603050405020304" pitchFamily="18" charset="0"/>
                        </a:rPr>
                        <m:t>Gi</m:t>
                      </m:r>
                      <m:r>
                        <m:rPr>
                          <m:nor/>
                        </m:rPr>
                        <a:rPr lang="en-US" sz="2000" kern="100">
                          <a:latin typeface="+mn-lt"/>
                          <a:ea typeface="Calibri" panose="020F0502020204030204" pitchFamily="34" charset="0"/>
                          <a:cs typeface="Times New Roman" panose="02020603050405020304" pitchFamily="18" charset="0"/>
                        </a:rPr>
                        <m:t>á </m:t>
                      </m:r>
                      <m:r>
                        <m:rPr>
                          <m:nor/>
                        </m:rPr>
                        <a:rPr lang="en-US" sz="2000" kern="100">
                          <a:latin typeface="+mn-lt"/>
                          <a:ea typeface="Calibri" panose="020F0502020204030204" pitchFamily="34" charset="0"/>
                          <a:cs typeface="Times New Roman" panose="02020603050405020304" pitchFamily="18" charset="0"/>
                        </a:rPr>
                        <m:t>tr</m:t>
                      </m:r>
                      <m:r>
                        <m:rPr>
                          <m:nor/>
                        </m:rPr>
                        <a:rPr lang="en-US" sz="2000" kern="100">
                          <a:latin typeface="+mn-lt"/>
                          <a:ea typeface="Calibri" panose="020F0502020204030204" pitchFamily="34" charset="0"/>
                          <a:cs typeface="Times New Roman" panose="02020603050405020304" pitchFamily="18" charset="0"/>
                        </a:rPr>
                        <m:t>ị </m:t>
                      </m:r>
                      <m:r>
                        <m:rPr>
                          <m:nor/>
                        </m:rPr>
                        <a:rPr lang="en-US" sz="2000" kern="100">
                          <a:latin typeface="+mn-lt"/>
                          <a:ea typeface="Calibri" panose="020F0502020204030204" pitchFamily="34" charset="0"/>
                          <a:cs typeface="Times New Roman" panose="02020603050405020304" pitchFamily="18" charset="0"/>
                        </a:rPr>
                        <m:t>nh</m:t>
                      </m:r>
                      <m:r>
                        <m:rPr>
                          <m:nor/>
                        </m:rPr>
                        <a:rPr lang="en-US" sz="2000" kern="100">
                          <a:latin typeface="+mn-lt"/>
                          <a:ea typeface="Calibri" panose="020F0502020204030204" pitchFamily="34" charset="0"/>
                          <a:cs typeface="Times New Roman" panose="02020603050405020304" pitchFamily="18" charset="0"/>
                        </a:rPr>
                        <m:t>ỏ </m:t>
                      </m:r>
                      <m:r>
                        <m:rPr>
                          <m:nor/>
                        </m:rPr>
                        <a:rPr lang="en-US" sz="2000" kern="100">
                          <a:latin typeface="+mn-lt"/>
                          <a:ea typeface="Calibri" panose="020F0502020204030204" pitchFamily="34" charset="0"/>
                          <a:cs typeface="Times New Roman" panose="02020603050405020304" pitchFamily="18" charset="0"/>
                        </a:rPr>
                        <m:t>nh</m:t>
                      </m:r>
                      <m:r>
                        <m:rPr>
                          <m:nor/>
                        </m:rPr>
                        <a:rPr lang="en-US" sz="2000" kern="100">
                          <a:latin typeface="+mn-lt"/>
                          <a:ea typeface="Calibri" panose="020F0502020204030204" pitchFamily="34" charset="0"/>
                          <a:cs typeface="Times New Roman" panose="02020603050405020304" pitchFamily="18" charset="0"/>
                        </a:rPr>
                        <m:t>ấ</m:t>
                      </m:r>
                      <m:r>
                        <m:rPr>
                          <m:nor/>
                        </m:rPr>
                        <a:rPr lang="en-US" sz="2000" kern="100">
                          <a:latin typeface="+mn-lt"/>
                          <a:ea typeface="Calibri" panose="020F0502020204030204" pitchFamily="34" charset="0"/>
                          <a:cs typeface="Times New Roman" panose="02020603050405020304" pitchFamily="18" charset="0"/>
                        </a:rPr>
                        <m:t>t</m:t>
                      </m:r>
                      <m:r>
                        <m:rPr>
                          <m:nor/>
                        </m:rPr>
                        <a:rPr lang="en-US" sz="2000" kern="100">
                          <a:latin typeface="+mn-lt"/>
                          <a:ea typeface="Calibri" panose="020F0502020204030204" pitchFamily="34" charset="0"/>
                          <a:cs typeface="Times New Roman" panose="02020603050405020304" pitchFamily="18" charset="0"/>
                        </a:rPr>
                        <m:t> </m:t>
                      </m:r>
                      <m:r>
                        <m:rPr>
                          <m:nor/>
                        </m:rPr>
                        <a:rPr lang="en-US" sz="2000" kern="100">
                          <a:latin typeface="+mn-lt"/>
                          <a:ea typeface="Calibri" panose="020F0502020204030204" pitchFamily="34" charset="0"/>
                          <a:cs typeface="Times New Roman" panose="02020603050405020304" pitchFamily="18" charset="0"/>
                        </a:rPr>
                        <m:t>c</m:t>
                      </m:r>
                      <m:r>
                        <m:rPr>
                          <m:nor/>
                        </m:rPr>
                        <a:rPr lang="en-US" sz="2000" kern="100">
                          <a:latin typeface="+mn-lt"/>
                          <a:ea typeface="Calibri" panose="020F0502020204030204" pitchFamily="34" charset="0"/>
                          <a:cs typeface="Times New Roman" panose="02020603050405020304" pitchFamily="18" charset="0"/>
                        </a:rPr>
                        <m:t>ủ</m:t>
                      </m:r>
                      <m:r>
                        <m:rPr>
                          <m:nor/>
                        </m:rPr>
                        <a:rPr lang="en-US" sz="2000" kern="100">
                          <a:latin typeface="+mn-lt"/>
                          <a:ea typeface="Calibri" panose="020F0502020204030204" pitchFamily="34" charset="0"/>
                          <a:cs typeface="Times New Roman" panose="02020603050405020304" pitchFamily="18" charset="0"/>
                        </a:rPr>
                        <m:t>a</m:t>
                      </m:r>
                      <m:r>
                        <m:rPr>
                          <m:nor/>
                        </m:rPr>
                        <a:rPr lang="en-US" sz="2000" kern="100">
                          <a:latin typeface="+mn-lt"/>
                          <a:ea typeface="Calibri" panose="020F0502020204030204" pitchFamily="34" charset="0"/>
                          <a:cs typeface="Times New Roman" panose="02020603050405020304" pitchFamily="18" charset="0"/>
                        </a:rPr>
                        <m:t> </m:t>
                      </m:r>
                      <m:r>
                        <m:rPr>
                          <m:nor/>
                        </m:rPr>
                        <a:rPr lang="en-US" sz="2000" kern="100">
                          <a:latin typeface="+mn-lt"/>
                          <a:ea typeface="Calibri" panose="020F0502020204030204" pitchFamily="34" charset="0"/>
                          <a:cs typeface="Times New Roman" panose="02020603050405020304" pitchFamily="18" charset="0"/>
                        </a:rPr>
                        <m:t>bi</m:t>
                      </m:r>
                      <m:r>
                        <m:rPr>
                          <m:nor/>
                        </m:rPr>
                        <a:rPr lang="en-US" sz="2000" kern="100">
                          <a:latin typeface="+mn-lt"/>
                          <a:ea typeface="Calibri" panose="020F0502020204030204" pitchFamily="34" charset="0"/>
                          <a:cs typeface="Times New Roman" panose="02020603050405020304" pitchFamily="18" charset="0"/>
                        </a:rPr>
                        <m:t>ể</m:t>
                      </m:r>
                      <m:r>
                        <m:rPr>
                          <m:nor/>
                        </m:rPr>
                        <a:rPr lang="en-US" sz="2000" kern="100">
                          <a:latin typeface="+mn-lt"/>
                          <a:ea typeface="Calibri" panose="020F0502020204030204" pitchFamily="34" charset="0"/>
                          <a:cs typeface="Times New Roman" panose="02020603050405020304" pitchFamily="18" charset="0"/>
                        </a:rPr>
                        <m:t>u</m:t>
                      </m:r>
                      <m:r>
                        <m:rPr>
                          <m:nor/>
                        </m:rPr>
                        <a:rPr lang="en-US" sz="2000" kern="100">
                          <a:latin typeface="+mn-lt"/>
                          <a:ea typeface="Calibri" panose="020F0502020204030204" pitchFamily="34" charset="0"/>
                          <a:cs typeface="Times New Roman" panose="02020603050405020304" pitchFamily="18" charset="0"/>
                        </a:rPr>
                        <m:t> </m:t>
                      </m:r>
                      <m:r>
                        <m:rPr>
                          <m:nor/>
                        </m:rPr>
                        <a:rPr lang="en-US" sz="2000" kern="100">
                          <a:latin typeface="+mn-lt"/>
                          <a:ea typeface="Calibri" panose="020F0502020204030204" pitchFamily="34" charset="0"/>
                          <a:cs typeface="Times New Roman" panose="02020603050405020304" pitchFamily="18" charset="0"/>
                        </a:rPr>
                        <m:t>th</m:t>
                      </m:r>
                      <m:r>
                        <m:rPr>
                          <m:nor/>
                        </m:rPr>
                        <a:rPr lang="en-US" sz="2000" kern="100">
                          <a:latin typeface="+mn-lt"/>
                          <a:ea typeface="Calibri" panose="020F0502020204030204" pitchFamily="34" charset="0"/>
                          <a:cs typeface="Times New Roman" panose="02020603050405020304" pitchFamily="18" charset="0"/>
                        </a:rPr>
                        <m:t>ứ</m:t>
                      </m:r>
                      <m:r>
                        <m:rPr>
                          <m:nor/>
                        </m:rPr>
                        <a:rPr lang="en-US" sz="2000" kern="100">
                          <a:latin typeface="+mn-lt"/>
                          <a:ea typeface="Calibri" panose="020F0502020204030204" pitchFamily="34" charset="0"/>
                          <a:cs typeface="Times New Roman" panose="02020603050405020304" pitchFamily="18" charset="0"/>
                        </a:rPr>
                        <m:t>c</m:t>
                      </m:r>
                      <m:r>
                        <m:rPr>
                          <m:nor/>
                        </m:rPr>
                        <a:rPr lang="en-US" sz="2000" kern="100">
                          <a:latin typeface="+mn-lt"/>
                          <a:ea typeface="Calibri" panose="020F0502020204030204" pitchFamily="34" charset="0"/>
                          <a:cs typeface="Times New Roman" panose="02020603050405020304" pitchFamily="18" charset="0"/>
                        </a:rPr>
                        <m:t> </m:t>
                      </m:r>
                      <m:sSup>
                        <m:sSupPr>
                          <m:ctrlPr>
                            <a:rPr lang="en-US" sz="2000" i="1" kern="100">
                              <a:effectLst/>
                              <a:latin typeface="+mn-lt"/>
                              <a:ea typeface="Calibri" panose="020F0502020204030204" pitchFamily="34" charset="0"/>
                              <a:cs typeface="Times New Roman" panose="02020603050405020304" pitchFamily="18" charset="0"/>
                            </a:rPr>
                          </m:ctrlPr>
                        </m:sSupPr>
                        <m:e>
                          <m:r>
                            <a:rPr lang="en-US" sz="2000" i="1" kern="100">
                              <a:effectLst/>
                              <a:latin typeface="+mn-lt"/>
                              <a:ea typeface="Calibri" panose="020F0502020204030204" pitchFamily="34" charset="0"/>
                              <a:cs typeface="Times New Roman" panose="02020603050405020304" pitchFamily="18" charset="0"/>
                            </a:rPr>
                            <m:t>𝑥</m:t>
                          </m:r>
                        </m:e>
                        <m:sup>
                          <m:r>
                            <a:rPr lang="en-US" sz="2000" i="1" kern="100">
                              <a:effectLst/>
                              <a:latin typeface="+mn-lt"/>
                              <a:ea typeface="Calibri" panose="020F0502020204030204" pitchFamily="34" charset="0"/>
                              <a:cs typeface="Times New Roman" panose="02020603050405020304" pitchFamily="18" charset="0"/>
                            </a:rPr>
                            <m:t>2</m:t>
                          </m:r>
                        </m:sup>
                      </m:sSup>
                      <m:r>
                        <a:rPr lang="en-US" sz="2000" i="1" kern="100">
                          <a:effectLst/>
                          <a:latin typeface="+mn-lt"/>
                          <a:ea typeface="Calibri" panose="020F0502020204030204" pitchFamily="34" charset="0"/>
                          <a:cs typeface="Times New Roman" panose="02020603050405020304" pitchFamily="18" charset="0"/>
                        </a:rPr>
                        <m:t>+3</m:t>
                      </m:r>
                      <m:r>
                        <a:rPr lang="en-US" sz="2000" i="1" kern="100">
                          <a:effectLst/>
                          <a:latin typeface="+mn-lt"/>
                          <a:ea typeface="Calibri" panose="020F0502020204030204" pitchFamily="34" charset="0"/>
                          <a:cs typeface="Times New Roman" panose="02020603050405020304" pitchFamily="18" charset="0"/>
                        </a:rPr>
                        <m:t>𝑥</m:t>
                      </m:r>
                      <m:r>
                        <a:rPr lang="en-US" sz="2000" i="1" kern="100">
                          <a:effectLst/>
                          <a:latin typeface="+mn-lt"/>
                          <a:ea typeface="Calibri" panose="020F0502020204030204" pitchFamily="34" charset="0"/>
                          <a:cs typeface="Times New Roman" panose="02020603050405020304" pitchFamily="18" charset="0"/>
                        </a:rPr>
                        <m:t>,</m:t>
                      </m:r>
                      <m:r>
                        <a:rPr lang="en-US" sz="2000" i="1" kern="100">
                          <a:effectLst/>
                          <a:latin typeface="+mn-lt"/>
                          <a:ea typeface="Calibri" panose="020F0502020204030204" pitchFamily="34" charset="0"/>
                          <a:cs typeface="Times New Roman" panose="02020603050405020304" pitchFamily="18" charset="0"/>
                        </a:rPr>
                        <m:t>𝑥</m:t>
                      </m:r>
                      <m:r>
                        <a:rPr lang="en-US" sz="2000" i="1" kern="100">
                          <a:effectLst/>
                          <a:latin typeface="+mn-lt"/>
                          <a:ea typeface="Calibri" panose="020F0502020204030204" pitchFamily="34" charset="0"/>
                          <a:cs typeface="Times New Roman" panose="02020603050405020304" pitchFamily="18" charset="0"/>
                        </a:rPr>
                        <m:t>∈</m:t>
                      </m:r>
                      <m:r>
                        <a:rPr lang="en-US" sz="2000" i="1" kern="100">
                          <a:effectLst/>
                          <a:latin typeface="+mn-lt"/>
                          <a:ea typeface="Calibri" panose="020F0502020204030204" pitchFamily="34" charset="0"/>
                          <a:cs typeface="Times New Roman" panose="02020603050405020304" pitchFamily="18" charset="0"/>
                        </a:rPr>
                        <m:t>ℝ</m:t>
                      </m:r>
                      <m:r>
                        <m:rPr>
                          <m:nor/>
                        </m:rPr>
                        <a:rPr lang="en-US" sz="2000" kern="100">
                          <a:effectLst/>
                          <a:latin typeface="+mn-lt"/>
                          <a:ea typeface="Calibri" panose="020F0502020204030204" pitchFamily="34" charset="0"/>
                          <a:cs typeface="Times New Roman" panose="02020603050405020304" pitchFamily="18" charset="0"/>
                        </a:rPr>
                        <m:t> </m:t>
                      </m:r>
                      <m:r>
                        <m:rPr>
                          <m:nor/>
                        </m:rPr>
                        <a:rPr lang="en-US" sz="2000" kern="100">
                          <a:effectLst/>
                          <a:latin typeface="+mn-lt"/>
                          <a:ea typeface="Calibri" panose="020F0502020204030204" pitchFamily="34" charset="0"/>
                          <a:cs typeface="Times New Roman" panose="02020603050405020304" pitchFamily="18" charset="0"/>
                        </a:rPr>
                        <m:t>l</m:t>
                      </m:r>
                      <m:r>
                        <m:rPr>
                          <m:nor/>
                        </m:rPr>
                        <a:rPr lang="en-US" sz="2000" kern="100">
                          <a:effectLst/>
                          <a:latin typeface="+mn-lt"/>
                          <a:ea typeface="Calibri" panose="020F0502020204030204" pitchFamily="34" charset="0"/>
                          <a:cs typeface="Times New Roman" panose="02020603050405020304" pitchFamily="18" charset="0"/>
                        </a:rPr>
                        <m:t>à</m:t>
                      </m:r>
                    </m:oMath>
                  </m:oMathPara>
                </a14:m>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29" name="TextBox 28">
                <a:extLst>
                  <a:ext uri="{FF2B5EF4-FFF2-40B4-BE49-F238E27FC236}">
                    <a16:creationId xmlns:a16="http://schemas.microsoft.com/office/drawing/2014/main" id="{5634602E-8646-0BCD-64AF-D9646042AA4B}"/>
                  </a:ext>
                </a:extLst>
              </p:cNvPr>
              <p:cNvSpPr txBox="1">
                <a:spLocks noRot="1" noChangeAspect="1" noMove="1" noResize="1" noEditPoints="1" noAdjustHandles="1" noChangeArrowheads="1" noChangeShapeType="1" noTextEdit="1"/>
              </p:cNvSpPr>
              <p:nvPr/>
            </p:nvSpPr>
            <p:spPr>
              <a:xfrm>
                <a:off x="1154216" y="1188303"/>
                <a:ext cx="6730585" cy="679610"/>
              </a:xfrm>
              <a:prstGeom prst="rect">
                <a:avLst/>
              </a:prstGeom>
              <a:blipFill>
                <a:blip r:embed="rId5"/>
                <a:stretch>
                  <a:fillRect/>
                </a:stretch>
              </a:blipFill>
            </p:spPr>
            <p:txBody>
              <a:bodyPr/>
              <a:lstStyle/>
              <a:p>
                <a:r>
                  <a:rPr lang="en-US">
                    <a:noFill/>
                  </a:rPr>
                  <a:t> </a:t>
                </a:r>
              </a:p>
            </p:txBody>
          </p:sp>
        </mc:Fallback>
      </mc:AlternateContent>
      <p:sp>
        <p:nvSpPr>
          <p:cNvPr id="28" name="Rectangle 27"/>
          <p:cNvSpPr/>
          <p:nvPr/>
        </p:nvSpPr>
        <p:spPr>
          <a:xfrm>
            <a:off x="2204612" y="214994"/>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nvGrpSpPr>
          <p:cNvPr id="30" name="Group 29">
            <a:extLst>
              <a:ext uri="{FF2B5EF4-FFF2-40B4-BE49-F238E27FC236}">
                <a16:creationId xmlns:a16="http://schemas.microsoft.com/office/drawing/2014/main" id="{72293845-5CB8-D264-7521-07A20C535351}"/>
              </a:ext>
            </a:extLst>
          </p:cNvPr>
          <p:cNvGrpSpPr/>
          <p:nvPr/>
        </p:nvGrpSpPr>
        <p:grpSpPr>
          <a:xfrm>
            <a:off x="1221696" y="2221949"/>
            <a:ext cx="3039082" cy="886303"/>
            <a:chOff x="0" y="0"/>
            <a:chExt cx="14749384" cy="1913890"/>
          </a:xfrm>
          <a:solidFill>
            <a:schemeClr val="accent1">
              <a:lumMod val="60000"/>
              <a:lumOff val="40000"/>
            </a:schemeClr>
          </a:solidFill>
        </p:grpSpPr>
        <p:sp>
          <p:nvSpPr>
            <p:cNvPr id="31" name="Freeform 30">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37" name="Group 19">
            <a:extLst>
              <a:ext uri="{FF2B5EF4-FFF2-40B4-BE49-F238E27FC236}">
                <a16:creationId xmlns:a16="http://schemas.microsoft.com/office/drawing/2014/main" id="{F587E11E-45F4-9B89-6F3F-C98CEC8FF973}"/>
              </a:ext>
            </a:extLst>
          </p:cNvPr>
          <p:cNvGrpSpPr/>
          <p:nvPr/>
        </p:nvGrpSpPr>
        <p:grpSpPr>
          <a:xfrm>
            <a:off x="4797653" y="2223858"/>
            <a:ext cx="3039082" cy="886303"/>
            <a:chOff x="0" y="0"/>
            <a:chExt cx="14749384" cy="1913890"/>
          </a:xfrm>
          <a:solidFill>
            <a:schemeClr val="accent1">
              <a:lumMod val="60000"/>
              <a:lumOff val="40000"/>
            </a:schemeClr>
          </a:solidFill>
        </p:grpSpPr>
        <p:sp>
          <p:nvSpPr>
            <p:cNvPr id="40"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grpSp>
      <p:grpSp>
        <p:nvGrpSpPr>
          <p:cNvPr id="41" name="Group 19">
            <a:extLst>
              <a:ext uri="{FF2B5EF4-FFF2-40B4-BE49-F238E27FC236}">
                <a16:creationId xmlns:a16="http://schemas.microsoft.com/office/drawing/2014/main" id="{F113F874-347D-931C-DEF9-1D97EE9FE4BF}"/>
              </a:ext>
            </a:extLst>
          </p:cNvPr>
          <p:cNvGrpSpPr/>
          <p:nvPr/>
        </p:nvGrpSpPr>
        <p:grpSpPr>
          <a:xfrm>
            <a:off x="4797653" y="3390526"/>
            <a:ext cx="3039082" cy="886303"/>
            <a:chOff x="0" y="0"/>
            <a:chExt cx="14749384" cy="1913890"/>
          </a:xfrm>
          <a:solidFill>
            <a:schemeClr val="accent1">
              <a:lumMod val="60000"/>
              <a:lumOff val="40000"/>
            </a:schemeClr>
          </a:solidFill>
        </p:grpSpPr>
        <p:sp>
          <p:nvSpPr>
            <p:cNvPr id="43"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44" name="Group 43">
            <a:extLst>
              <a:ext uri="{FF2B5EF4-FFF2-40B4-BE49-F238E27FC236}">
                <a16:creationId xmlns:a16="http://schemas.microsoft.com/office/drawing/2014/main" id="{FDC9F3DD-305D-E62F-CEDB-9DCD527317FD}"/>
              </a:ext>
            </a:extLst>
          </p:cNvPr>
          <p:cNvGrpSpPr/>
          <p:nvPr/>
        </p:nvGrpSpPr>
        <p:grpSpPr>
          <a:xfrm>
            <a:off x="1154216" y="3390528"/>
            <a:ext cx="3039082" cy="886303"/>
            <a:chOff x="2133600" y="7269638"/>
            <a:chExt cx="6344569" cy="823276"/>
          </a:xfrm>
          <a:solidFill>
            <a:schemeClr val="accent1">
              <a:lumMod val="60000"/>
              <a:lumOff val="40000"/>
            </a:schemeClr>
          </a:solidFill>
        </p:grpSpPr>
        <p:grpSp>
          <p:nvGrpSpPr>
            <p:cNvPr id="45"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47" name="Freeform 46">
                <a:extLst>
                  <a:ext uri="{FF2B5EF4-FFF2-40B4-BE49-F238E27FC236}">
                    <a16:creationId xmlns:a16="http://schemas.microsoft.com/office/drawing/2014/main" id="{A4471338-0737-5602-5397-FF422A55E3C4}"/>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effectLst/>
                  <a:uLnTx/>
                  <a:uFillTx/>
                  <a:latin typeface="+mn-lt"/>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6" name="TextBox 26">
                  <a:extLst>
                    <a:ext uri="{FF2B5EF4-FFF2-40B4-BE49-F238E27FC236}">
                      <a16:creationId xmlns:a16="http://schemas.microsoft.com/office/drawing/2014/main" id="{B82E9E95-9643-CD6A-24C9-B555F94125A2}"/>
                    </a:ext>
                  </a:extLst>
                </p:cNvPr>
                <p:cNvSpPr txBox="1"/>
                <p:nvPr/>
              </p:nvSpPr>
              <p:spPr>
                <a:xfrm>
                  <a:off x="2596086" y="7413669"/>
                  <a:ext cx="5419588" cy="535209"/>
                </a:xfrm>
                <a:prstGeom prst="rect">
                  <a:avLst/>
                </a:prstGeom>
                <a:grp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C</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m:t>
                        </m:r>
                        <m:f>
                          <m:fPr>
                            <m:ctrlPr>
                              <a:rPr lang="en-US" sz="2000" i="1">
                                <a:solidFill>
                                  <a:srgbClr val="000000"/>
                                </a:solidFill>
                                <a:effectLst/>
                                <a:latin typeface="+mn-lt"/>
                              </a:rPr>
                            </m:ctrlPr>
                          </m:fPr>
                          <m:num>
                            <m:r>
                              <a:rPr lang="en-US" sz="2000" i="1" kern="100">
                                <a:solidFill>
                                  <a:srgbClr val="000000"/>
                                </a:solidFill>
                                <a:effectLst/>
                                <a:latin typeface="+mn-lt"/>
                                <a:ea typeface="Calibri" panose="020F0502020204030204" pitchFamily="34" charset="0"/>
                                <a:cs typeface="Times New Roman" panose="02020603050405020304" pitchFamily="18" charset="0"/>
                              </a:rPr>
                              <m:t>3</m:t>
                            </m:r>
                          </m:num>
                          <m:den>
                            <m:r>
                              <a:rPr lang="en-US" sz="2000" i="1" kern="100">
                                <a:solidFill>
                                  <a:srgbClr val="000000"/>
                                </a:solidFill>
                                <a:effectLst/>
                                <a:latin typeface="+mn-lt"/>
                                <a:ea typeface="Calibri" panose="020F0502020204030204" pitchFamily="34" charset="0"/>
                                <a:cs typeface="Times New Roman" panose="02020603050405020304" pitchFamily="18" charset="0"/>
                              </a:rPr>
                              <m:t>2</m:t>
                            </m:r>
                          </m:den>
                        </m:f>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6"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2596086" y="7413669"/>
                  <a:ext cx="5419588" cy="535209"/>
                </a:xfrm>
                <a:prstGeom prst="rect">
                  <a:avLst/>
                </a:prstGeom>
                <a:blipFill>
                  <a:blip r:embed="rId6"/>
                  <a:stretch>
                    <a:fillRect/>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 name="TextBox 26">
                <a:extLst>
                  <a:ext uri="{FF2B5EF4-FFF2-40B4-BE49-F238E27FC236}">
                    <a16:creationId xmlns:a16="http://schemas.microsoft.com/office/drawing/2014/main" id="{668EB469-806A-6F79-7CBF-4067E55D60F0}"/>
                  </a:ext>
                </a:extLst>
              </p:cNvPr>
              <p:cNvSpPr txBox="1"/>
              <p:nvPr/>
            </p:nvSpPr>
            <p:spPr>
              <a:xfrm>
                <a:off x="1535665" y="2385116"/>
                <a:ext cx="2276181" cy="576183"/>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A</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m:t>
                      </m:r>
                      <m:f>
                        <m:fPr>
                          <m:ctrlPr>
                            <a:rPr lang="en-US" sz="2000" i="1">
                              <a:solidFill>
                                <a:srgbClr val="000000"/>
                              </a:solidFill>
                              <a:effectLst/>
                              <a:latin typeface="+mn-lt"/>
                            </a:rPr>
                          </m:ctrlPr>
                        </m:fPr>
                        <m:num>
                          <m:r>
                            <a:rPr lang="en-US" sz="2000" i="1" kern="100">
                              <a:solidFill>
                                <a:srgbClr val="000000"/>
                              </a:solidFill>
                              <a:effectLst/>
                              <a:latin typeface="+mn-lt"/>
                              <a:ea typeface="Calibri" panose="020F0502020204030204" pitchFamily="34" charset="0"/>
                              <a:cs typeface="Times New Roman" panose="02020603050405020304" pitchFamily="18" charset="0"/>
                            </a:rPr>
                            <m:t>9</m:t>
                          </m:r>
                        </m:num>
                        <m:den>
                          <m:r>
                            <a:rPr lang="en-US" sz="2000" i="1" kern="100">
                              <a:solidFill>
                                <a:srgbClr val="000000"/>
                              </a:solidFill>
                              <a:effectLst/>
                              <a:latin typeface="+mn-lt"/>
                              <a:ea typeface="Calibri" panose="020F0502020204030204" pitchFamily="34" charset="0"/>
                              <a:cs typeface="Times New Roman" panose="02020603050405020304" pitchFamily="18" charset="0"/>
                            </a:rPr>
                            <m:t>4</m:t>
                          </m:r>
                        </m:den>
                      </m:f>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8"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535665" y="2385116"/>
                <a:ext cx="2276181" cy="576183"/>
              </a:xfrm>
              <a:prstGeom prst="rect">
                <a:avLst/>
              </a:prstGeom>
              <a:blipFill>
                <a:blip r:embed="rId7"/>
                <a:stretch>
                  <a:fillRect/>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DB7CF19E-F984-1A32-49B4-0D14EEF90AFB}"/>
                  </a:ext>
                </a:extLst>
              </p:cNvPr>
              <p:cNvSpPr txBox="1"/>
              <p:nvPr/>
            </p:nvSpPr>
            <p:spPr>
              <a:xfrm>
                <a:off x="5034776" y="2530377"/>
                <a:ext cx="2429867" cy="30777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B</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−3</m:t>
                      </m:r>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49" name="TextBox 48">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034776" y="2530377"/>
                <a:ext cx="2429867" cy="307777"/>
              </a:xfrm>
              <a:prstGeom prst="rect">
                <a:avLst/>
              </a:prstGeom>
              <a:blipFill>
                <a:blip r:embed="rId8"/>
                <a:stretch>
                  <a:fillRect b="-9434"/>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26">
                <a:extLst>
                  <a:ext uri="{FF2B5EF4-FFF2-40B4-BE49-F238E27FC236}">
                    <a16:creationId xmlns:a16="http://schemas.microsoft.com/office/drawing/2014/main" id="{1EA862A4-0CC0-A671-1AB1-941702D64D10}"/>
                  </a:ext>
                </a:extLst>
              </p:cNvPr>
              <p:cNvSpPr txBox="1"/>
              <p:nvPr/>
            </p:nvSpPr>
            <p:spPr>
              <a:xfrm>
                <a:off x="5133560" y="3545585"/>
                <a:ext cx="2232298" cy="582467"/>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algn="just"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rgbClr val="000000"/>
                          </a:solidFill>
                          <a:latin typeface="+mn-lt"/>
                          <a:ea typeface="Calibri" panose="020F0502020204030204" pitchFamily="34" charset="0"/>
                        </a:rPr>
                        <m:t>D</m:t>
                      </m:r>
                      <m:r>
                        <m:rPr>
                          <m:nor/>
                        </m:rPr>
                        <a:rPr lang="en-US" sz="2000" kern="100" smtClean="0">
                          <a:solidFill>
                            <a:srgbClr val="000000"/>
                          </a:solidFill>
                          <a:latin typeface="+mn-lt"/>
                          <a:ea typeface="Calibri" panose="020F0502020204030204" pitchFamily="34" charset="0"/>
                        </a:rPr>
                        <m:t>. </m:t>
                      </m:r>
                      <m:r>
                        <a:rPr lang="en-US" sz="2000" i="1" kern="100">
                          <a:solidFill>
                            <a:srgbClr val="000000"/>
                          </a:solidFill>
                          <a:effectLst/>
                          <a:latin typeface="+mn-lt"/>
                          <a:ea typeface="Calibri" panose="020F0502020204030204" pitchFamily="34" charset="0"/>
                          <a:cs typeface="Times New Roman" panose="02020603050405020304" pitchFamily="18" charset="0"/>
                        </a:rPr>
                        <m:t>−</m:t>
                      </m:r>
                      <m:f>
                        <m:fPr>
                          <m:ctrlPr>
                            <a:rPr lang="en-US" sz="2000" i="1">
                              <a:solidFill>
                                <a:srgbClr val="000000"/>
                              </a:solidFill>
                              <a:effectLst/>
                              <a:latin typeface="+mn-lt"/>
                            </a:rPr>
                          </m:ctrlPr>
                        </m:fPr>
                        <m:num>
                          <m:r>
                            <a:rPr lang="en-US" sz="2000" i="1" kern="100">
                              <a:solidFill>
                                <a:srgbClr val="000000"/>
                              </a:solidFill>
                              <a:effectLst/>
                              <a:latin typeface="+mn-lt"/>
                              <a:ea typeface="Calibri" panose="020F0502020204030204" pitchFamily="34" charset="0"/>
                              <a:cs typeface="Times New Roman" panose="02020603050405020304" pitchFamily="18" charset="0"/>
                            </a:rPr>
                            <m:t>5</m:t>
                          </m:r>
                        </m:num>
                        <m:den>
                          <m:r>
                            <a:rPr lang="en-US" sz="2000" i="1" kern="100">
                              <a:solidFill>
                                <a:srgbClr val="000000"/>
                              </a:solidFill>
                              <a:effectLst/>
                              <a:latin typeface="+mn-lt"/>
                              <a:ea typeface="Calibri" panose="020F0502020204030204" pitchFamily="34" charset="0"/>
                              <a:cs typeface="Times New Roman" panose="02020603050405020304" pitchFamily="18" charset="0"/>
                            </a:rPr>
                            <m:t>4</m:t>
                          </m:r>
                        </m:den>
                      </m:f>
                    </m:oMath>
                  </m:oMathPara>
                </a14:m>
                <a:endParaRPr kumimoji="0" lang="en-US" sz="2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sym typeface="Arial"/>
                </a:endParaRPr>
              </a:p>
            </p:txBody>
          </p:sp>
        </mc:Choice>
        <mc:Fallback>
          <p:sp>
            <p:nvSpPr>
              <p:cNvPr id="50"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133560" y="3545585"/>
                <a:ext cx="2232298" cy="582467"/>
              </a:xfrm>
              <a:prstGeom prst="rect">
                <a:avLst/>
              </a:prstGeom>
              <a:blipFill>
                <a:blip r:embed="rId9"/>
                <a:stretch>
                  <a:fillRect/>
                </a:stretch>
              </a:blipFill>
              <a:ln>
                <a:solidFill>
                  <a:schemeClr val="accent1">
                    <a:lumMod val="60000"/>
                    <a:lumOff val="40000"/>
                  </a:schemeClr>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1B14D7B-6AEC-FE3B-2EAC-AC90CB8C3AA4}"/>
              </a:ext>
            </a:extLst>
          </p:cNvPr>
          <p:cNvGrpSpPr/>
          <p:nvPr/>
        </p:nvGrpSpPr>
        <p:grpSpPr>
          <a:xfrm>
            <a:off x="1218751" y="2222560"/>
            <a:ext cx="3039083" cy="886304"/>
            <a:chOff x="2133600" y="7269638"/>
            <a:chExt cx="6344569" cy="823276"/>
          </a:xfrm>
        </p:grpSpPr>
        <p:grpSp>
          <p:nvGrpSpPr>
            <p:cNvPr id="52" name="Group 51">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54"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F7EA4F5-807C-1B2B-118E-297996B962A8}"/>
                    </a:ext>
                  </a:extLst>
                </p:cNvPr>
                <p:cNvSpPr txBox="1"/>
                <p:nvPr/>
              </p:nvSpPr>
              <p:spPr>
                <a:xfrm>
                  <a:off x="2461358" y="7413103"/>
                  <a:ext cx="5572114" cy="535209"/>
                </a:xfrm>
                <a:prstGeom prst="rect">
                  <a:avLst/>
                </a:prstGeom>
                <a:ln>
                  <a:no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2000" kern="100" smtClean="0">
                            <a:solidFill>
                              <a:schemeClr val="accent4"/>
                            </a:solidFill>
                            <a:ea typeface="Calibri" panose="020F0502020204030204" pitchFamily="34" charset="0"/>
                          </a:rPr>
                          <m:t>A</m:t>
                        </m:r>
                        <m:r>
                          <m:rPr>
                            <m:nor/>
                          </m:rPr>
                          <a:rPr lang="en-US" sz="2000" kern="100" smtClean="0">
                            <a:solidFill>
                              <a:schemeClr val="accent4"/>
                            </a:solidFill>
                            <a:ea typeface="Calibri" panose="020F0502020204030204" pitchFamily="34" charset="0"/>
                          </a:rPr>
                          <m:t>. </m:t>
                        </m:r>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accent4"/>
                                </a:solidFill>
                                <a:latin typeface="Cambria Math" panose="02040503050406030204" pitchFamily="18" charset="0"/>
                              </a:rPr>
                            </m:ctrlPr>
                          </m:fPr>
                          <m:num>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9</m:t>
                            </m:r>
                          </m:num>
                          <m:den>
                            <m:r>
                              <a:rPr lang="en-US" sz="2000" i="1" kern="100">
                                <a:solidFill>
                                  <a:schemeClr val="accent4"/>
                                </a:solidFill>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US" sz="2000" kern="1200" dirty="0">
                    <a:solidFill>
                      <a:schemeClr val="accent4"/>
                    </a:solidFill>
                    <a:ea typeface="+mn-ea"/>
                    <a:cs typeface="Arial" panose="020B0604020202020204" pitchFamily="34" charset="0"/>
                  </a:endParaRPr>
                </a:p>
              </p:txBody>
            </p:sp>
          </mc:Choice>
          <mc:Fallback>
            <p:sp>
              <p:nvSpPr>
                <p:cNvPr id="53" name="TextBox 52">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461358" y="7413103"/>
                  <a:ext cx="5572114" cy="535209"/>
                </a:xfrm>
                <a:prstGeom prst="rect">
                  <a:avLst/>
                </a:prstGeom>
                <a:blipFill>
                  <a:blip r:embed="rId10"/>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4421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634602E-8646-0BCD-64AF-D9646042AA4B}"/>
                  </a:ext>
                </a:extLst>
              </p:cNvPr>
              <p:cNvSpPr txBox="1"/>
              <p:nvPr/>
            </p:nvSpPr>
            <p:spPr>
              <a:xfrm>
                <a:off x="1154216" y="1098947"/>
                <a:ext cx="6730585" cy="915315"/>
              </a:xfrm>
              <a:prstGeom prst="rect">
                <a:avLst/>
              </a:prstGeom>
              <a:noFill/>
            </p:spPr>
            <p:txBody>
              <a:bodyPr wrap="square">
                <a:spAutoFit/>
              </a:bodyPr>
              <a:lstStyle/>
              <a:p>
                <a:pPr algn="just">
                  <a:lnSpc>
                    <a:spcPct val="150000"/>
                  </a:lnSpc>
                  <a:spcAft>
                    <a:spcPts val="800"/>
                  </a:spcAft>
                </a:pPr>
                <a:r>
                  <a:rPr lang="en-US" sz="1900" b="1" kern="100">
                    <a:latin typeface="+mn-lt"/>
                    <a:ea typeface="Calibri" panose="020F0502020204030204" pitchFamily="34" charset="0"/>
                    <a:cs typeface="Times New Roman" panose="02020603050405020304" pitchFamily="18" charset="0"/>
                  </a:rPr>
                  <a:t>Câu 9.</a:t>
                </a:r>
                <a:r>
                  <a:rPr lang="en-US" sz="1900" kern="100">
                    <a:effectLst/>
                    <a:latin typeface="+mn-lt"/>
                    <a:ea typeface="Calibri" panose="020F0502020204030204" pitchFamily="34" charset="0"/>
                    <a:cs typeface="Times New Roman" panose="02020603050405020304" pitchFamily="18" charset="0"/>
                  </a:rPr>
                  <a:t> Một tam giác có độ dài các cạnh là 1, 2, </a:t>
                </a:r>
                <a14:m>
                  <m:oMath xmlns:m="http://schemas.openxmlformats.org/officeDocument/2006/math">
                    <m:r>
                      <a:rPr lang="en-US" sz="1900" i="1" kern="100">
                        <a:effectLst/>
                        <a:latin typeface="+mn-lt"/>
                        <a:ea typeface="Calibri" panose="020F0502020204030204" pitchFamily="34" charset="0"/>
                        <a:cs typeface="Times New Roman" panose="02020603050405020304" pitchFamily="18" charset="0"/>
                      </a:rPr>
                      <m:t>𝑥</m:t>
                    </m:r>
                  </m:oMath>
                </a14:m>
                <a:r>
                  <a:rPr lang="en-US" sz="1900" kern="100">
                    <a:effectLst/>
                    <a:latin typeface="+mn-lt"/>
                    <a:ea typeface="Calibri" panose="020F0502020204030204" pitchFamily="34" charset="0"/>
                    <a:cs typeface="Times New Roman" panose="02020603050405020304" pitchFamily="18" charset="0"/>
                  </a:rPr>
                  <a:t>, trong đó </a:t>
                </a:r>
                <a14:m>
                  <m:oMath xmlns:m="http://schemas.openxmlformats.org/officeDocument/2006/math">
                    <m:r>
                      <a:rPr lang="en-US" sz="1900" i="1" kern="100">
                        <a:effectLst/>
                        <a:latin typeface="+mn-lt"/>
                        <a:ea typeface="Calibri" panose="020F0502020204030204" pitchFamily="34" charset="0"/>
                        <a:cs typeface="Times New Roman" panose="02020603050405020304" pitchFamily="18" charset="0"/>
                      </a:rPr>
                      <m:t>𝑥</m:t>
                    </m:r>
                  </m:oMath>
                </a14:m>
                <a:r>
                  <a:rPr lang="en-US" sz="1900" kern="100">
                    <a:effectLst/>
                    <a:latin typeface="+mn-lt"/>
                    <a:ea typeface="Calibri" panose="020F0502020204030204" pitchFamily="34" charset="0"/>
                    <a:cs typeface="Times New Roman" panose="02020603050405020304" pitchFamily="18" charset="0"/>
                  </a:rPr>
                  <a:t> là số nguyên. Tìm </a:t>
                </a:r>
                <a14:m>
                  <m:oMath xmlns:m="http://schemas.openxmlformats.org/officeDocument/2006/math">
                    <m:r>
                      <a:rPr lang="en-US" sz="1900" i="1" kern="100">
                        <a:effectLst/>
                        <a:latin typeface="+mn-lt"/>
                        <a:ea typeface="Calibri" panose="020F0502020204030204" pitchFamily="34" charset="0"/>
                        <a:cs typeface="Times New Roman" panose="02020603050405020304" pitchFamily="18" charset="0"/>
                      </a:rPr>
                      <m:t>𝑥</m:t>
                    </m:r>
                  </m:oMath>
                </a14:m>
                <a:r>
                  <a:rPr lang="en-US" sz="1900" kern="100">
                    <a:effectLst/>
                    <a:latin typeface="+mn-lt"/>
                    <a:ea typeface="Calibri" panose="020F0502020204030204" pitchFamily="34" charset="0"/>
                    <a:cs typeface="Times New Roman" panose="02020603050405020304" pitchFamily="18" charset="0"/>
                  </a:rPr>
                  <a:t>.</a:t>
                </a:r>
              </a:p>
            </p:txBody>
          </p:sp>
        </mc:Choice>
        <mc:Fallback>
          <p:sp>
            <p:nvSpPr>
              <p:cNvPr id="29" name="TextBox 28">
                <a:extLst>
                  <a:ext uri="{FF2B5EF4-FFF2-40B4-BE49-F238E27FC236}">
                    <a16:creationId xmlns:a16="http://schemas.microsoft.com/office/drawing/2014/main" id="{5634602E-8646-0BCD-64AF-D9646042AA4B}"/>
                  </a:ext>
                </a:extLst>
              </p:cNvPr>
              <p:cNvSpPr txBox="1">
                <a:spLocks noRot="1" noChangeAspect="1" noMove="1" noResize="1" noEditPoints="1" noAdjustHandles="1" noChangeArrowheads="1" noChangeShapeType="1" noTextEdit="1"/>
              </p:cNvSpPr>
              <p:nvPr/>
            </p:nvSpPr>
            <p:spPr>
              <a:xfrm>
                <a:off x="1154216" y="1098947"/>
                <a:ext cx="6730585" cy="915315"/>
              </a:xfrm>
              <a:prstGeom prst="rect">
                <a:avLst/>
              </a:prstGeom>
              <a:blipFill>
                <a:blip r:embed="rId5"/>
                <a:stretch>
                  <a:fillRect l="-815" b="-10667"/>
                </a:stretch>
              </a:blipFill>
            </p:spPr>
            <p:txBody>
              <a:bodyPr/>
              <a:lstStyle/>
              <a:p>
                <a:r>
                  <a:rPr lang="en-US">
                    <a:noFill/>
                  </a:rPr>
                  <a:t> </a:t>
                </a:r>
              </a:p>
            </p:txBody>
          </p:sp>
        </mc:Fallback>
      </mc:AlternateContent>
      <p:sp>
        <p:nvSpPr>
          <p:cNvPr id="28" name="Rectangle 27"/>
          <p:cNvSpPr/>
          <p:nvPr/>
        </p:nvSpPr>
        <p:spPr>
          <a:xfrm>
            <a:off x="2204612" y="214994"/>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nvGrpSpPr>
          <p:cNvPr id="30" name="Group 29">
            <a:extLst>
              <a:ext uri="{FF2B5EF4-FFF2-40B4-BE49-F238E27FC236}">
                <a16:creationId xmlns:a16="http://schemas.microsoft.com/office/drawing/2014/main" id="{72293845-5CB8-D264-7521-07A20C535351}"/>
              </a:ext>
            </a:extLst>
          </p:cNvPr>
          <p:cNvGrpSpPr/>
          <p:nvPr/>
        </p:nvGrpSpPr>
        <p:grpSpPr>
          <a:xfrm>
            <a:off x="1221696" y="2311889"/>
            <a:ext cx="3039082" cy="886303"/>
            <a:chOff x="0" y="0"/>
            <a:chExt cx="14749384" cy="1913890"/>
          </a:xfrm>
          <a:solidFill>
            <a:schemeClr val="accent1">
              <a:lumMod val="60000"/>
              <a:lumOff val="40000"/>
            </a:schemeClr>
          </a:solidFill>
        </p:grpSpPr>
        <p:sp>
          <p:nvSpPr>
            <p:cNvPr id="31" name="Freeform 30">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37" name="Group 19">
            <a:extLst>
              <a:ext uri="{FF2B5EF4-FFF2-40B4-BE49-F238E27FC236}">
                <a16:creationId xmlns:a16="http://schemas.microsoft.com/office/drawing/2014/main" id="{F587E11E-45F4-9B89-6F3F-C98CEC8FF973}"/>
              </a:ext>
            </a:extLst>
          </p:cNvPr>
          <p:cNvGrpSpPr/>
          <p:nvPr/>
        </p:nvGrpSpPr>
        <p:grpSpPr>
          <a:xfrm>
            <a:off x="4797653" y="2313798"/>
            <a:ext cx="3039082" cy="886303"/>
            <a:chOff x="0" y="0"/>
            <a:chExt cx="14749384" cy="1913890"/>
          </a:xfrm>
          <a:solidFill>
            <a:schemeClr val="accent1">
              <a:lumMod val="60000"/>
              <a:lumOff val="40000"/>
            </a:schemeClr>
          </a:solidFill>
        </p:grpSpPr>
        <p:sp>
          <p:nvSpPr>
            <p:cNvPr id="40"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grpSp>
      <p:grpSp>
        <p:nvGrpSpPr>
          <p:cNvPr id="41" name="Group 19">
            <a:extLst>
              <a:ext uri="{FF2B5EF4-FFF2-40B4-BE49-F238E27FC236}">
                <a16:creationId xmlns:a16="http://schemas.microsoft.com/office/drawing/2014/main" id="{F113F874-347D-931C-DEF9-1D97EE9FE4BF}"/>
              </a:ext>
            </a:extLst>
          </p:cNvPr>
          <p:cNvGrpSpPr/>
          <p:nvPr/>
        </p:nvGrpSpPr>
        <p:grpSpPr>
          <a:xfrm>
            <a:off x="4797653" y="3465476"/>
            <a:ext cx="3039082" cy="886303"/>
            <a:chOff x="0" y="0"/>
            <a:chExt cx="14749384" cy="1913890"/>
          </a:xfrm>
          <a:solidFill>
            <a:schemeClr val="accent1">
              <a:lumMod val="60000"/>
              <a:lumOff val="40000"/>
            </a:schemeClr>
          </a:solidFill>
        </p:grpSpPr>
        <p:sp>
          <p:nvSpPr>
            <p:cNvPr id="43"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44" name="Group 43">
            <a:extLst>
              <a:ext uri="{FF2B5EF4-FFF2-40B4-BE49-F238E27FC236}">
                <a16:creationId xmlns:a16="http://schemas.microsoft.com/office/drawing/2014/main" id="{FDC9F3DD-305D-E62F-CEDB-9DCD527317FD}"/>
              </a:ext>
            </a:extLst>
          </p:cNvPr>
          <p:cNvGrpSpPr/>
          <p:nvPr/>
        </p:nvGrpSpPr>
        <p:grpSpPr>
          <a:xfrm>
            <a:off x="1221699" y="3465478"/>
            <a:ext cx="3039082" cy="886303"/>
            <a:chOff x="2133600" y="7269638"/>
            <a:chExt cx="6344569" cy="823276"/>
          </a:xfrm>
          <a:solidFill>
            <a:schemeClr val="accent1">
              <a:lumMod val="60000"/>
              <a:lumOff val="40000"/>
            </a:schemeClr>
          </a:solidFill>
        </p:grpSpPr>
        <p:grpSp>
          <p:nvGrpSpPr>
            <p:cNvPr id="45"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47" name="Freeform 46">
                <a:extLst>
                  <a:ext uri="{FF2B5EF4-FFF2-40B4-BE49-F238E27FC236}">
                    <a16:creationId xmlns:a16="http://schemas.microsoft.com/office/drawing/2014/main" id="{A4471338-0737-5602-5397-FF422A55E3C4}"/>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18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6" name="TextBox 26">
                  <a:extLst>
                    <a:ext uri="{FF2B5EF4-FFF2-40B4-BE49-F238E27FC236}">
                      <a16:creationId xmlns:a16="http://schemas.microsoft.com/office/drawing/2014/main" id="{B82E9E95-9643-CD6A-24C9-B555F94125A2}"/>
                    </a:ext>
                  </a:extLst>
                </p:cNvPr>
                <p:cNvSpPr txBox="1"/>
                <p:nvPr/>
              </p:nvSpPr>
              <p:spPr>
                <a:xfrm>
                  <a:off x="2596083" y="7552623"/>
                  <a:ext cx="5419588" cy="257301"/>
                </a:xfrm>
                <a:prstGeom prst="rect">
                  <a:avLst/>
                </a:prstGeom>
                <a:grpFill/>
                <a:ln>
                  <a:solidFill>
                    <a:schemeClr val="accent1">
                      <a:lumMod val="60000"/>
                      <a:lumOff val="40000"/>
                    </a:schemeClr>
                  </a:solidFill>
                </a:ln>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C</m:t>
                        </m:r>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oMath>
                    </m:oMathPara>
                  </a14:m>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mc:Choice>
          <mc:Fallback>
            <p:sp>
              <p:nvSpPr>
                <p:cNvPr id="46"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2596083" y="7552623"/>
                  <a:ext cx="5419588" cy="257301"/>
                </a:xfrm>
                <a:prstGeom prst="rect">
                  <a:avLst/>
                </a:prstGeom>
                <a:blipFill>
                  <a:blip r:embed="rId6"/>
                  <a:stretch>
                    <a:fillRect b="-6250"/>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 name="TextBox 26">
                <a:extLst>
                  <a:ext uri="{FF2B5EF4-FFF2-40B4-BE49-F238E27FC236}">
                    <a16:creationId xmlns:a16="http://schemas.microsoft.com/office/drawing/2014/main" id="{668EB469-806A-6F79-7CBF-4067E55D60F0}"/>
                  </a:ext>
                </a:extLst>
              </p:cNvPr>
              <p:cNvSpPr txBox="1"/>
              <p:nvPr/>
            </p:nvSpPr>
            <p:spPr>
              <a:xfrm>
                <a:off x="1603147" y="2603060"/>
                <a:ext cx="2276181" cy="276999"/>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A</m:t>
                      </m:r>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oMath>
                  </m:oMathPara>
                </a14:m>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mc:Choice>
        <mc:Fallback>
          <p:sp>
            <p:nvSpPr>
              <p:cNvPr id="48"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603147" y="2603060"/>
                <a:ext cx="2276181" cy="276999"/>
              </a:xfrm>
              <a:prstGeom prst="rect">
                <a:avLst/>
              </a:prstGeom>
              <a:blipFill>
                <a:blip r:embed="rId7"/>
                <a:stretch>
                  <a:fillRect b="-8511"/>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DB7CF19E-F984-1A32-49B4-0D14EEF90AFB}"/>
                  </a:ext>
                </a:extLst>
              </p:cNvPr>
              <p:cNvSpPr txBox="1"/>
              <p:nvPr/>
            </p:nvSpPr>
            <p:spPr>
              <a:xfrm>
                <a:off x="5102259" y="2603060"/>
                <a:ext cx="2429867" cy="276999"/>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B</m:t>
                      </m:r>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oMath>
                  </m:oMathPara>
                </a14:m>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mc:Choice>
        <mc:Fallback>
          <p:sp>
            <p:nvSpPr>
              <p:cNvPr id="49" name="TextBox 48">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102259" y="2603060"/>
                <a:ext cx="2429867" cy="276999"/>
              </a:xfrm>
              <a:prstGeom prst="rect">
                <a:avLst/>
              </a:prstGeom>
              <a:blipFill>
                <a:blip r:embed="rId8"/>
                <a:stretch>
                  <a:fillRect b="-8511"/>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26">
                <a:extLst>
                  <a:ext uri="{FF2B5EF4-FFF2-40B4-BE49-F238E27FC236}">
                    <a16:creationId xmlns:a16="http://schemas.microsoft.com/office/drawing/2014/main" id="{1EA862A4-0CC0-A671-1AB1-941702D64D10}"/>
                  </a:ext>
                </a:extLst>
              </p:cNvPr>
              <p:cNvSpPr txBox="1"/>
              <p:nvPr/>
            </p:nvSpPr>
            <p:spPr>
              <a:xfrm>
                <a:off x="5142974" y="3777032"/>
                <a:ext cx="2396647" cy="276999"/>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marL="0" marR="0" lvl="0" indent="0" algn="just" defTabSz="4572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D</m:t>
                      </m:r>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 </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oMath>
                  </m:oMathPara>
                </a14:m>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mc:Choice>
        <mc:Fallback>
          <p:sp>
            <p:nvSpPr>
              <p:cNvPr id="50"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142974" y="3777032"/>
                <a:ext cx="2396647" cy="276999"/>
              </a:xfrm>
              <a:prstGeom prst="rect">
                <a:avLst/>
              </a:prstGeom>
              <a:blipFill>
                <a:blip r:embed="rId9"/>
                <a:stretch>
                  <a:fillRect b="-8511"/>
                </a:stretch>
              </a:blipFill>
              <a:ln>
                <a:solidFill>
                  <a:schemeClr val="accent1">
                    <a:lumMod val="60000"/>
                    <a:lumOff val="40000"/>
                  </a:schemeClr>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1B14D7B-6AEC-FE3B-2EAC-AC90CB8C3AA4}"/>
              </a:ext>
            </a:extLst>
          </p:cNvPr>
          <p:cNvGrpSpPr/>
          <p:nvPr/>
        </p:nvGrpSpPr>
        <p:grpSpPr>
          <a:xfrm>
            <a:off x="4794335" y="2311889"/>
            <a:ext cx="3039083" cy="886304"/>
            <a:chOff x="2133600" y="7269638"/>
            <a:chExt cx="6344569" cy="823276"/>
          </a:xfrm>
        </p:grpSpPr>
        <p:grpSp>
          <p:nvGrpSpPr>
            <p:cNvPr id="52" name="Group 51">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54"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F7EA4F5-807C-1B2B-118E-297996B962A8}"/>
                    </a:ext>
                  </a:extLst>
                </p:cNvPr>
                <p:cNvSpPr txBox="1"/>
                <p:nvPr/>
              </p:nvSpPr>
              <p:spPr>
                <a:xfrm>
                  <a:off x="2502028" y="7535614"/>
                  <a:ext cx="5572114" cy="257301"/>
                </a:xfrm>
                <a:prstGeom prst="rect">
                  <a:avLst/>
                </a:prstGeom>
                <a:ln>
                  <a:noFill/>
                </a:ln>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800" b="0" i="0" u="none" strike="noStrike" kern="100" cap="none" spc="0" normalizeH="0" baseline="0" noProof="0" smtClean="0">
                            <a:ln>
                              <a:noFill/>
                            </a:ln>
                            <a:solidFill>
                              <a:srgbClr val="FFFFFF"/>
                            </a:solidFill>
                            <a:effectLst/>
                            <a:uLnTx/>
                            <a:uFillTx/>
                            <a:latin typeface="Arial"/>
                            <a:ea typeface="Calibri" panose="020F0502020204030204" pitchFamily="34" charset="0"/>
                            <a:cs typeface="Arial"/>
                            <a:sym typeface="Arial"/>
                          </a:rPr>
                          <m:t>B</m:t>
                        </m:r>
                        <m:r>
                          <m:rPr>
                            <m:nor/>
                          </m:rPr>
                          <a:rPr kumimoji="0" lang="en-US" sz="1800" b="0" i="0" u="none" strike="noStrike" kern="100" cap="none" spc="0" normalizeH="0" baseline="0" noProof="0" smtClean="0">
                            <a:ln>
                              <a:noFill/>
                            </a:ln>
                            <a:solidFill>
                              <a:srgbClr val="FFFFFF"/>
                            </a:solidFill>
                            <a:effectLst/>
                            <a:uLnTx/>
                            <a:uFillTx/>
                            <a:latin typeface="Arial"/>
                            <a:ea typeface="Calibri" panose="020F0502020204030204" pitchFamily="34" charset="0"/>
                            <a:cs typeface="Arial"/>
                            <a:sym typeface="Arial"/>
                          </a:rPr>
                          <m:t>. </m:t>
                        </m:r>
                        <m:r>
                          <a:rPr kumimoji="0" lang="en-US" sz="1800" b="0" i="1" u="none" strike="noStrike" kern="0" cap="none" spc="0" normalizeH="0" baseline="0" noProof="0" smtClean="0">
                            <a:ln>
                              <a:noFill/>
                            </a:ln>
                            <a:solidFill>
                              <a:srgbClr val="FFFFFF"/>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FFFFFF"/>
                            </a:solidFill>
                            <a:effectLst/>
                            <a:uLnTx/>
                            <a:uFillTx/>
                            <a:latin typeface="Cambria Math" panose="02040503050406030204" pitchFamily="18" charset="0"/>
                            <a:sym typeface="Arial"/>
                          </a:rPr>
                          <m:t>=2</m:t>
                        </m:r>
                      </m:oMath>
                    </m:oMathPara>
                  </a14:m>
                  <a:endParaRPr kumimoji="0" lang="en-US" sz="1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endParaRPr>
                </a:p>
              </p:txBody>
            </p:sp>
          </mc:Choice>
          <mc:Fallback>
            <p:sp>
              <p:nvSpPr>
                <p:cNvPr id="53" name="TextBox 52">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502028" y="7535614"/>
                  <a:ext cx="5572114" cy="257301"/>
                </a:xfrm>
                <a:prstGeom prst="rect">
                  <a:avLst/>
                </a:prstGeom>
                <a:blipFill>
                  <a:blip r:embed="rId10"/>
                  <a:stretch>
                    <a:fillRect b="-8696"/>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49746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900" name="Google Shape;900;p67"/>
          <p:cNvPicPr preferRelativeResize="0"/>
          <p:nvPr/>
        </p:nvPicPr>
        <p:blipFill>
          <a:blip r:embed="rId4">
            <a:alphaModFix/>
          </a:blip>
          <a:stretch>
            <a:fillRect/>
          </a:stretch>
        </p:blipFill>
        <p:spPr>
          <a:xfrm>
            <a:off x="244394" y="4305031"/>
            <a:ext cx="568394" cy="740932"/>
          </a:xfrm>
          <a:prstGeom prst="rect">
            <a:avLst/>
          </a:prstGeom>
          <a:noFill/>
          <a:ln>
            <a:noFill/>
          </a:ln>
        </p:spPr>
      </p:pic>
      <p:sp>
        <p:nvSpPr>
          <p:cNvPr id="29" name="TextBox 28">
            <a:extLst>
              <a:ext uri="{FF2B5EF4-FFF2-40B4-BE49-F238E27FC236}">
                <a16:creationId xmlns:a16="http://schemas.microsoft.com/office/drawing/2014/main" id="{5634602E-8646-0BCD-64AF-D9646042AA4B}"/>
              </a:ext>
            </a:extLst>
          </p:cNvPr>
          <p:cNvSpPr txBox="1"/>
          <p:nvPr/>
        </p:nvSpPr>
        <p:spPr>
          <a:xfrm>
            <a:off x="337240" y="889983"/>
            <a:ext cx="8364538" cy="2054409"/>
          </a:xfrm>
          <a:prstGeom prst="rect">
            <a:avLst/>
          </a:prstGeom>
          <a:noFill/>
        </p:spPr>
        <p:txBody>
          <a:bodyPr wrap="square">
            <a:spAutoFit/>
          </a:bodyPr>
          <a:lstStyle/>
          <a:p>
            <a:pPr algn="just">
              <a:lnSpc>
                <a:spcPct val="150000"/>
              </a:lnSpc>
              <a:spcAft>
                <a:spcPts val="800"/>
              </a:spcAft>
            </a:pPr>
            <a:r>
              <a:rPr lang="en-US" sz="1700" b="1" kern="100">
                <a:latin typeface="+mj-lt"/>
                <a:ea typeface="Calibri" panose="020F0502020204030204" pitchFamily="34" charset="0"/>
                <a:cs typeface="Times New Roman" panose="02020603050405020304" pitchFamily="18" charset="0"/>
              </a:rPr>
              <a:t>Câu 10.</a:t>
            </a:r>
            <a:r>
              <a:rPr lang="en-US" sz="1700" kern="100">
                <a:latin typeface="+mj-lt"/>
                <a:ea typeface="Calibri" panose="020F0502020204030204" pitchFamily="34" charset="0"/>
                <a:cs typeface="Times New Roman" panose="02020603050405020304" pitchFamily="18" charset="0"/>
              </a:rPr>
              <a:t> Trong một kì thi gồm ba môn Toán, Ngữ văn và Tiếng Anh, điểm số môn Toán và Ngữ văn tính theo hệ số 2, điểm số môn Tiếng Anh theo hệ số 1. Để trúng tuyển, điểm số trung bình của ba môn ít nhất phải bằng 8. Bạn Minh đã đạt 9,1 điểm môn Toán và 6,9 điểm môn Ngữ văn. Hỏi điểm số tối thiểu mà bạn Minh phải đạt để trúng tuyển là bao nhiêu?</a:t>
            </a:r>
            <a:endParaRPr lang="en-US" sz="1700" kern="100">
              <a:effectLst/>
              <a:latin typeface="+mj-lt"/>
              <a:ea typeface="Calibri" panose="020F0502020204030204" pitchFamily="34" charset="0"/>
              <a:cs typeface="Times New Roman" panose="02020603050405020304" pitchFamily="18" charset="0"/>
            </a:endParaRPr>
          </a:p>
        </p:txBody>
      </p:sp>
      <p:sp>
        <p:nvSpPr>
          <p:cNvPr id="28" name="Rectangle 27"/>
          <p:cNvSpPr/>
          <p:nvPr/>
        </p:nvSpPr>
        <p:spPr>
          <a:xfrm>
            <a:off x="2204612" y="99557"/>
            <a:ext cx="4629794" cy="699230"/>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400"/>
              </a:spcAft>
              <a:buClrTx/>
              <a:buSzTx/>
              <a:buFont typeface="Arial"/>
              <a:buNone/>
              <a:tabLst/>
              <a:defRPr/>
            </a:pPr>
            <a:r>
              <a:rPr kumimoji="0" lang="nl-NL" sz="3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HỎI TRẮC NGHIỆM</a:t>
            </a:r>
            <a:endParaRPr kumimoji="0" lang="nl-NL" sz="3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nvGrpSpPr>
          <p:cNvPr id="30" name="Group 29">
            <a:extLst>
              <a:ext uri="{FF2B5EF4-FFF2-40B4-BE49-F238E27FC236}">
                <a16:creationId xmlns:a16="http://schemas.microsoft.com/office/drawing/2014/main" id="{72293845-5CB8-D264-7521-07A20C535351}"/>
              </a:ext>
            </a:extLst>
          </p:cNvPr>
          <p:cNvGrpSpPr/>
          <p:nvPr/>
        </p:nvGrpSpPr>
        <p:grpSpPr>
          <a:xfrm>
            <a:off x="1543984" y="3062556"/>
            <a:ext cx="2243545" cy="657359"/>
            <a:chOff x="0" y="0"/>
            <a:chExt cx="14749384" cy="1913890"/>
          </a:xfrm>
          <a:solidFill>
            <a:schemeClr val="accent1">
              <a:lumMod val="60000"/>
              <a:lumOff val="40000"/>
            </a:schemeClr>
          </a:solidFill>
        </p:grpSpPr>
        <p:sp>
          <p:nvSpPr>
            <p:cNvPr id="31" name="Freeform 30">
              <a:extLst>
                <a:ext uri="{FF2B5EF4-FFF2-40B4-BE49-F238E27FC236}">
                  <a16:creationId xmlns:a16="http://schemas.microsoft.com/office/drawing/2014/main" id="{478B1294-D97E-679E-C6ED-755B46077D8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37" name="Group 19">
            <a:extLst>
              <a:ext uri="{FF2B5EF4-FFF2-40B4-BE49-F238E27FC236}">
                <a16:creationId xmlns:a16="http://schemas.microsoft.com/office/drawing/2014/main" id="{F587E11E-45F4-9B89-6F3F-C98CEC8FF973}"/>
              </a:ext>
            </a:extLst>
          </p:cNvPr>
          <p:cNvGrpSpPr/>
          <p:nvPr/>
        </p:nvGrpSpPr>
        <p:grpSpPr>
          <a:xfrm>
            <a:off x="5119941" y="3064465"/>
            <a:ext cx="2243545" cy="657359"/>
            <a:chOff x="0" y="0"/>
            <a:chExt cx="14749384" cy="1913890"/>
          </a:xfrm>
          <a:solidFill>
            <a:schemeClr val="accent1">
              <a:lumMod val="60000"/>
              <a:lumOff val="40000"/>
            </a:schemeClr>
          </a:solidFill>
        </p:grpSpPr>
        <p:sp>
          <p:nvSpPr>
            <p:cNvPr id="40" name="Freeform 20">
              <a:extLst>
                <a:ext uri="{FF2B5EF4-FFF2-40B4-BE49-F238E27FC236}">
                  <a16:creationId xmlns:a16="http://schemas.microsoft.com/office/drawing/2014/main" id="{51045C98-AFDF-A3BE-926E-98AB8CDB0C91}"/>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grpSp>
      <p:grpSp>
        <p:nvGrpSpPr>
          <p:cNvPr id="41" name="Group 19">
            <a:extLst>
              <a:ext uri="{FF2B5EF4-FFF2-40B4-BE49-F238E27FC236}">
                <a16:creationId xmlns:a16="http://schemas.microsoft.com/office/drawing/2014/main" id="{F113F874-347D-931C-DEF9-1D97EE9FE4BF}"/>
              </a:ext>
            </a:extLst>
          </p:cNvPr>
          <p:cNvGrpSpPr/>
          <p:nvPr/>
        </p:nvGrpSpPr>
        <p:grpSpPr>
          <a:xfrm>
            <a:off x="5116624" y="3924206"/>
            <a:ext cx="2243545" cy="657359"/>
            <a:chOff x="0" y="0"/>
            <a:chExt cx="14749384" cy="1913890"/>
          </a:xfrm>
          <a:solidFill>
            <a:schemeClr val="accent1">
              <a:lumMod val="60000"/>
              <a:lumOff val="40000"/>
            </a:schemeClr>
          </a:solidFill>
        </p:grpSpPr>
        <p:sp>
          <p:nvSpPr>
            <p:cNvPr id="43" name="Freeform 20">
              <a:extLst>
                <a:ext uri="{FF2B5EF4-FFF2-40B4-BE49-F238E27FC236}">
                  <a16:creationId xmlns:a16="http://schemas.microsoft.com/office/drawing/2014/main" id="{1AB82E5D-B783-C36C-90AB-4D5BC04DD92A}"/>
                </a:ext>
              </a:extLst>
            </p:cNvPr>
            <p:cNvSpPr/>
            <p:nvPr/>
          </p:nvSpPr>
          <p:spPr>
            <a:xfrm>
              <a:off x="0" y="0"/>
              <a:ext cx="14749383"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grpSp>
        <p:nvGrpSpPr>
          <p:cNvPr id="44" name="Group 43">
            <a:extLst>
              <a:ext uri="{FF2B5EF4-FFF2-40B4-BE49-F238E27FC236}">
                <a16:creationId xmlns:a16="http://schemas.microsoft.com/office/drawing/2014/main" id="{FDC9F3DD-305D-E62F-CEDB-9DCD527317FD}"/>
              </a:ext>
            </a:extLst>
          </p:cNvPr>
          <p:cNvGrpSpPr/>
          <p:nvPr/>
        </p:nvGrpSpPr>
        <p:grpSpPr>
          <a:xfrm>
            <a:off x="1540670" y="3924208"/>
            <a:ext cx="2243545" cy="657359"/>
            <a:chOff x="2133600" y="7269638"/>
            <a:chExt cx="6344569" cy="823276"/>
          </a:xfrm>
          <a:solidFill>
            <a:schemeClr val="accent1">
              <a:lumMod val="60000"/>
              <a:lumOff val="40000"/>
            </a:schemeClr>
          </a:solidFill>
        </p:grpSpPr>
        <p:grpSp>
          <p:nvGrpSpPr>
            <p:cNvPr id="45" name="Group 19">
              <a:extLst>
                <a:ext uri="{FF2B5EF4-FFF2-40B4-BE49-F238E27FC236}">
                  <a16:creationId xmlns:a16="http://schemas.microsoft.com/office/drawing/2014/main" id="{C7E55E0D-23AC-9018-2BDD-41E1180A0F58}"/>
                </a:ext>
              </a:extLst>
            </p:cNvPr>
            <p:cNvGrpSpPr/>
            <p:nvPr/>
          </p:nvGrpSpPr>
          <p:grpSpPr>
            <a:xfrm>
              <a:off x="2133600" y="7269638"/>
              <a:ext cx="6344569" cy="823276"/>
              <a:chOff x="0" y="0"/>
              <a:chExt cx="14749384" cy="1913890"/>
            </a:xfrm>
            <a:grpFill/>
          </p:grpSpPr>
          <p:sp>
            <p:nvSpPr>
              <p:cNvPr id="47" name="Freeform 46">
                <a:extLst>
                  <a:ext uri="{FF2B5EF4-FFF2-40B4-BE49-F238E27FC236}">
                    <a16:creationId xmlns:a16="http://schemas.microsoft.com/office/drawing/2014/main" id="{A4471338-0737-5602-5397-FF422A55E3C4}"/>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grpFill/>
              <a:ln>
                <a:solidFill>
                  <a:schemeClr val="accent1">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1800" b="0" i="0" u="none" strike="noStrike" kern="1200" cap="none" spc="0" normalizeH="0" baseline="0" noProof="0">
                  <a:ln>
                    <a:noFill/>
                  </a:ln>
                  <a:solidFill>
                    <a:srgbClr val="000000"/>
                  </a:solidFill>
                  <a:effectLst/>
                  <a:uLnTx/>
                  <a:uFillTx/>
                  <a:latin typeface="Arial"/>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6" name="TextBox 26">
                  <a:extLst>
                    <a:ext uri="{FF2B5EF4-FFF2-40B4-BE49-F238E27FC236}">
                      <a16:creationId xmlns:a16="http://schemas.microsoft.com/office/drawing/2014/main" id="{B82E9E95-9643-CD6A-24C9-B555F94125A2}"/>
                    </a:ext>
                  </a:extLst>
                </p:cNvPr>
                <p:cNvSpPr txBox="1"/>
                <p:nvPr/>
              </p:nvSpPr>
              <p:spPr>
                <a:xfrm>
                  <a:off x="2591101" y="7494427"/>
                  <a:ext cx="5419587" cy="365704"/>
                </a:xfrm>
                <a:prstGeom prst="rect">
                  <a:avLst/>
                </a:prstGeom>
                <a:grp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1800" b="0" i="0" kern="100" smtClean="0">
                            <a:ea typeface="Calibri" panose="020F0502020204030204" pitchFamily="34" charset="0"/>
                          </a:rPr>
                          <m:t>C</m:t>
                        </m:r>
                        <m:r>
                          <m:rPr>
                            <m:nor/>
                          </m:rPr>
                          <a:rPr lang="en-US" sz="1800" kern="100">
                            <a:ea typeface="Calibri" panose="020F0502020204030204" pitchFamily="34" charset="0"/>
                          </a:rPr>
                          <m:t>. </m:t>
                        </m:r>
                        <m:r>
                          <m:rPr>
                            <m:nor/>
                          </m:rPr>
                          <a:rPr lang="en-US" sz="1800" b="0" i="0" kern="100" smtClean="0">
                            <a:ea typeface="Calibri" panose="020F0502020204030204" pitchFamily="34" charset="0"/>
                          </a:rPr>
                          <m:t>7,5</m:t>
                        </m:r>
                        <m:r>
                          <m:rPr>
                            <m:nor/>
                          </m:rPr>
                          <a:rPr lang="en-US" sz="1800" kern="100">
                            <a:ea typeface="Calibri" panose="020F0502020204030204" pitchFamily="34" charset="0"/>
                          </a:rPr>
                          <m:t> đ</m:t>
                        </m:r>
                        <m:r>
                          <m:rPr>
                            <m:nor/>
                          </m:rPr>
                          <a:rPr lang="en-US" sz="1800" kern="100">
                            <a:ea typeface="Calibri" panose="020F0502020204030204" pitchFamily="34" charset="0"/>
                          </a:rPr>
                          <m:t>i</m:t>
                        </m:r>
                        <m:r>
                          <m:rPr>
                            <m:nor/>
                          </m:rPr>
                          <a:rPr lang="en-US" sz="1800" kern="100">
                            <a:ea typeface="Calibri" panose="020F0502020204030204" pitchFamily="34" charset="0"/>
                          </a:rPr>
                          <m:t>ể</m:t>
                        </m:r>
                        <m:r>
                          <m:rPr>
                            <m:nor/>
                          </m:rPr>
                          <a:rPr lang="en-US" sz="1800" kern="100">
                            <a:ea typeface="Calibri" panose="020F0502020204030204" pitchFamily="34" charset="0"/>
                          </a:rPr>
                          <m:t>m</m:t>
                        </m:r>
                      </m:oMath>
                    </m:oMathPara>
                  </a14:m>
                  <a:endParaRPr lang="en-US" sz="1800" kern="1200" dirty="0">
                    <a:ea typeface="+mn-ea"/>
                    <a:cs typeface="Arial" panose="020B0604020202020204" pitchFamily="34" charset="0"/>
                  </a:endParaRPr>
                </a:p>
              </p:txBody>
            </p:sp>
          </mc:Choice>
          <mc:Fallback>
            <p:sp>
              <p:nvSpPr>
                <p:cNvPr id="46" name="TextBox 26">
                  <a:extLst>
                    <a:ext uri="{FF2B5EF4-FFF2-40B4-BE49-F238E27FC236}">
                      <a16:creationId xmlns:a16="http://schemas.microsoft.com/office/drawing/2014/main" id="{B82E9E95-9643-CD6A-24C9-B555F94125A2}"/>
                    </a:ext>
                  </a:extLst>
                </p:cNvPr>
                <p:cNvSpPr txBox="1">
                  <a:spLocks noRot="1" noChangeAspect="1" noMove="1" noResize="1" noEditPoints="1" noAdjustHandles="1" noChangeArrowheads="1" noChangeShapeType="1" noTextEdit="1"/>
                </p:cNvSpPr>
                <p:nvPr/>
              </p:nvSpPr>
              <p:spPr>
                <a:xfrm>
                  <a:off x="2591101" y="7494427"/>
                  <a:ext cx="5419587" cy="365704"/>
                </a:xfrm>
                <a:prstGeom prst="rect">
                  <a:avLst/>
                </a:prstGeom>
                <a:blipFill>
                  <a:blip r:embed="rId5"/>
                  <a:stretch>
                    <a:fillRect t="-6000" b="-26000"/>
                  </a:stretch>
                </a:blipFill>
                <a:ln>
                  <a:solidFill>
                    <a:schemeClr val="accent1">
                      <a:lumMod val="60000"/>
                      <a:lumOff val="40000"/>
                    </a:schemeClr>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8" name="TextBox 26">
                <a:extLst>
                  <a:ext uri="{FF2B5EF4-FFF2-40B4-BE49-F238E27FC236}">
                    <a16:creationId xmlns:a16="http://schemas.microsoft.com/office/drawing/2014/main" id="{668EB469-806A-6F79-7CBF-4067E55D60F0}"/>
                  </a:ext>
                </a:extLst>
              </p:cNvPr>
              <p:cNvSpPr txBox="1"/>
              <p:nvPr/>
            </p:nvSpPr>
            <p:spPr>
              <a:xfrm>
                <a:off x="1820504" y="3255100"/>
                <a:ext cx="1680348" cy="292003"/>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A</m:t>
                      </m:r>
                      <m:r>
                        <m:rPr>
                          <m:nor/>
                        </m:rPr>
                        <a:rPr kumimoji="0" lang="en-US" sz="1800" b="0" i="0" u="none" strike="noStrike" kern="100" cap="none" spc="0" normalizeH="0" baseline="0" noProof="0" smtClean="0">
                          <a:ln>
                            <a:noFill/>
                          </a:ln>
                          <a:solidFill>
                            <a:srgbClr val="000000"/>
                          </a:solidFill>
                          <a:effectLst/>
                          <a:uLnTx/>
                          <a:uFillTx/>
                          <a:latin typeface="Arial"/>
                          <a:ea typeface="Calibri" panose="020F0502020204030204" pitchFamily="34" charset="0"/>
                          <a:cs typeface="Arial"/>
                          <a:sym typeface="Arial"/>
                        </a:rPr>
                        <m:t>. </m:t>
                      </m:r>
                      <m:r>
                        <m:rPr>
                          <m:nor/>
                        </m:rPr>
                        <a:rPr lang="en-US" sz="1800" kern="100">
                          <a:ea typeface="Calibri" panose="020F0502020204030204" pitchFamily="34" charset="0"/>
                        </a:rPr>
                        <m:t>6 đ</m:t>
                      </m:r>
                      <m:r>
                        <m:rPr>
                          <m:nor/>
                        </m:rPr>
                        <a:rPr lang="en-US" sz="1800" kern="100">
                          <a:ea typeface="Calibri" panose="020F0502020204030204" pitchFamily="34" charset="0"/>
                        </a:rPr>
                        <m:t>i</m:t>
                      </m:r>
                      <m:r>
                        <m:rPr>
                          <m:nor/>
                        </m:rPr>
                        <a:rPr lang="en-US" sz="1800" kern="100">
                          <a:ea typeface="Calibri" panose="020F0502020204030204" pitchFamily="34" charset="0"/>
                        </a:rPr>
                        <m:t>ể</m:t>
                      </m:r>
                      <m:r>
                        <m:rPr>
                          <m:nor/>
                        </m:rPr>
                        <a:rPr lang="en-US" sz="1800" kern="100">
                          <a:ea typeface="Calibri" panose="020F0502020204030204" pitchFamily="34" charset="0"/>
                        </a:rPr>
                        <m:t>m</m:t>
                      </m:r>
                    </m:oMath>
                  </m:oMathPara>
                </a14:m>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mc:Choice>
        <mc:Fallback>
          <p:sp>
            <p:nvSpPr>
              <p:cNvPr id="48" name="TextBox 26">
                <a:extLst>
                  <a:ext uri="{FF2B5EF4-FFF2-40B4-BE49-F238E27FC236}">
                    <a16:creationId xmlns:a16="http://schemas.microsoft.com/office/drawing/2014/main" id="{668EB469-806A-6F79-7CBF-4067E55D60F0}"/>
                  </a:ext>
                </a:extLst>
              </p:cNvPr>
              <p:cNvSpPr txBox="1">
                <a:spLocks noRot="1" noChangeAspect="1" noMove="1" noResize="1" noEditPoints="1" noAdjustHandles="1" noChangeArrowheads="1" noChangeShapeType="1" noTextEdit="1"/>
              </p:cNvSpPr>
              <p:nvPr/>
            </p:nvSpPr>
            <p:spPr>
              <a:xfrm>
                <a:off x="1820504" y="3255100"/>
                <a:ext cx="1680348" cy="292003"/>
              </a:xfrm>
              <a:prstGeom prst="rect">
                <a:avLst/>
              </a:prstGeom>
              <a:blipFill>
                <a:blip r:embed="rId6"/>
                <a:stretch>
                  <a:fillRect t="-6000" b="-14000"/>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DB7CF19E-F984-1A32-49B4-0D14EEF90AFB}"/>
                  </a:ext>
                </a:extLst>
              </p:cNvPr>
              <p:cNvSpPr txBox="1"/>
              <p:nvPr/>
            </p:nvSpPr>
            <p:spPr>
              <a:xfrm>
                <a:off x="5341494" y="3238492"/>
                <a:ext cx="1793803" cy="292003"/>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1800" b="0" i="0" kern="100" smtClean="0">
                          <a:ea typeface="Calibri" panose="020F0502020204030204" pitchFamily="34" charset="0"/>
                        </a:rPr>
                        <m:t>B</m:t>
                      </m:r>
                      <m:r>
                        <m:rPr>
                          <m:nor/>
                        </m:rPr>
                        <a:rPr lang="en-US" sz="1800" kern="100">
                          <a:ea typeface="Calibri" panose="020F0502020204030204" pitchFamily="34" charset="0"/>
                        </a:rPr>
                        <m:t>. </m:t>
                      </m:r>
                      <m:r>
                        <m:rPr>
                          <m:nor/>
                        </m:rPr>
                        <a:rPr lang="en-US" sz="1800" b="0" i="0" kern="100" smtClean="0">
                          <a:ea typeface="Calibri" panose="020F0502020204030204" pitchFamily="34" charset="0"/>
                        </a:rPr>
                        <m:t>7</m:t>
                      </m:r>
                      <m:r>
                        <m:rPr>
                          <m:nor/>
                        </m:rPr>
                        <a:rPr lang="en-US" sz="1800" kern="100">
                          <a:ea typeface="Calibri" panose="020F0502020204030204" pitchFamily="34" charset="0"/>
                        </a:rPr>
                        <m:t> đ</m:t>
                      </m:r>
                      <m:r>
                        <m:rPr>
                          <m:nor/>
                        </m:rPr>
                        <a:rPr lang="en-US" sz="1800" kern="100">
                          <a:ea typeface="Calibri" panose="020F0502020204030204" pitchFamily="34" charset="0"/>
                        </a:rPr>
                        <m:t>i</m:t>
                      </m:r>
                      <m:r>
                        <m:rPr>
                          <m:nor/>
                        </m:rPr>
                        <a:rPr lang="en-US" sz="1800" kern="100">
                          <a:ea typeface="Calibri" panose="020F0502020204030204" pitchFamily="34" charset="0"/>
                        </a:rPr>
                        <m:t>ể</m:t>
                      </m:r>
                      <m:r>
                        <m:rPr>
                          <m:nor/>
                        </m:rPr>
                        <a:rPr lang="en-US" sz="1800" kern="100">
                          <a:ea typeface="Calibri" panose="020F0502020204030204" pitchFamily="34" charset="0"/>
                        </a:rPr>
                        <m:t>m</m:t>
                      </m:r>
                    </m:oMath>
                  </m:oMathPara>
                </a14:m>
                <a:endParaRPr lang="en-US" sz="1800" kern="1200" dirty="0">
                  <a:ea typeface="+mn-ea"/>
                  <a:cs typeface="Arial" panose="020B0604020202020204" pitchFamily="34" charset="0"/>
                </a:endParaRPr>
              </a:p>
            </p:txBody>
          </p:sp>
        </mc:Choice>
        <mc:Fallback>
          <p:sp>
            <p:nvSpPr>
              <p:cNvPr id="49" name="TextBox 48">
                <a:extLst>
                  <a:ext uri="{FF2B5EF4-FFF2-40B4-BE49-F238E27FC236}">
                    <a16:creationId xmlns:a16="http://schemas.microsoft.com/office/drawing/2014/main" id="{DB7CF19E-F984-1A32-49B4-0D14EEF90AFB}"/>
                  </a:ext>
                </a:extLst>
              </p:cNvPr>
              <p:cNvSpPr txBox="1">
                <a:spLocks noRot="1" noChangeAspect="1" noMove="1" noResize="1" noEditPoints="1" noAdjustHandles="1" noChangeArrowheads="1" noChangeShapeType="1" noTextEdit="1"/>
              </p:cNvSpPr>
              <p:nvPr/>
            </p:nvSpPr>
            <p:spPr>
              <a:xfrm>
                <a:off x="5341494" y="3238492"/>
                <a:ext cx="1793803" cy="292003"/>
              </a:xfrm>
              <a:prstGeom prst="rect">
                <a:avLst/>
              </a:prstGeom>
              <a:blipFill>
                <a:blip r:embed="rId7"/>
                <a:stretch>
                  <a:fillRect t="-6000" b="-16000"/>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26">
                <a:extLst>
                  <a:ext uri="{FF2B5EF4-FFF2-40B4-BE49-F238E27FC236}">
                    <a16:creationId xmlns:a16="http://schemas.microsoft.com/office/drawing/2014/main" id="{1EA862A4-0CC0-A671-1AB1-941702D64D10}"/>
                  </a:ext>
                </a:extLst>
              </p:cNvPr>
              <p:cNvSpPr txBox="1"/>
              <p:nvPr/>
            </p:nvSpPr>
            <p:spPr>
              <a:xfrm>
                <a:off x="5366017" y="4103694"/>
                <a:ext cx="1769280" cy="292003"/>
              </a:xfrm>
              <a:prstGeom prst="rect">
                <a:avLst/>
              </a:prstGeom>
              <a:solidFill>
                <a:schemeClr val="accent1">
                  <a:lumMod val="60000"/>
                  <a:lumOff val="40000"/>
                </a:schemeClr>
              </a:solidFill>
              <a:ln>
                <a:solidFill>
                  <a:schemeClr val="accent1">
                    <a:lumMod val="60000"/>
                    <a:lumOff val="40000"/>
                  </a:schemeClr>
                </a:solid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1800" b="0" i="0" kern="100" smtClean="0">
                          <a:ea typeface="Calibri" panose="020F0502020204030204" pitchFamily="34" charset="0"/>
                        </a:rPr>
                        <m:t>D</m:t>
                      </m:r>
                      <m:r>
                        <m:rPr>
                          <m:nor/>
                        </m:rPr>
                        <a:rPr lang="en-US" sz="1800" kern="100">
                          <a:ea typeface="Calibri" panose="020F0502020204030204" pitchFamily="34" charset="0"/>
                        </a:rPr>
                        <m:t>. </m:t>
                      </m:r>
                      <m:r>
                        <m:rPr>
                          <m:nor/>
                        </m:rPr>
                        <a:rPr lang="en-US" sz="1800" b="0" i="0" kern="100" smtClean="0">
                          <a:ea typeface="Calibri" panose="020F0502020204030204" pitchFamily="34" charset="0"/>
                        </a:rPr>
                        <m:t>8</m:t>
                      </m:r>
                      <m:r>
                        <m:rPr>
                          <m:nor/>
                        </m:rPr>
                        <a:rPr lang="en-US" sz="1800" kern="100">
                          <a:ea typeface="Calibri" panose="020F0502020204030204" pitchFamily="34" charset="0"/>
                        </a:rPr>
                        <m:t> đ</m:t>
                      </m:r>
                      <m:r>
                        <m:rPr>
                          <m:nor/>
                        </m:rPr>
                        <a:rPr lang="en-US" sz="1800" kern="100">
                          <a:ea typeface="Calibri" panose="020F0502020204030204" pitchFamily="34" charset="0"/>
                        </a:rPr>
                        <m:t>i</m:t>
                      </m:r>
                      <m:r>
                        <m:rPr>
                          <m:nor/>
                        </m:rPr>
                        <a:rPr lang="en-US" sz="1800" kern="100">
                          <a:ea typeface="Calibri" panose="020F0502020204030204" pitchFamily="34" charset="0"/>
                        </a:rPr>
                        <m:t>ể</m:t>
                      </m:r>
                      <m:r>
                        <m:rPr>
                          <m:nor/>
                        </m:rPr>
                        <a:rPr lang="en-US" sz="1800" kern="100">
                          <a:ea typeface="Calibri" panose="020F0502020204030204" pitchFamily="34" charset="0"/>
                        </a:rPr>
                        <m:t>m</m:t>
                      </m:r>
                    </m:oMath>
                  </m:oMathPara>
                </a14:m>
                <a:endParaRPr lang="en-US" sz="1800" kern="1200" dirty="0">
                  <a:cs typeface="Arial" panose="020B0604020202020204" pitchFamily="34" charset="0"/>
                </a:endParaRPr>
              </a:p>
            </p:txBody>
          </p:sp>
        </mc:Choice>
        <mc:Fallback>
          <p:sp>
            <p:nvSpPr>
              <p:cNvPr id="50" name="TextBox 26">
                <a:extLst>
                  <a:ext uri="{FF2B5EF4-FFF2-40B4-BE49-F238E27FC236}">
                    <a16:creationId xmlns:a16="http://schemas.microsoft.com/office/drawing/2014/main" id="{1EA862A4-0CC0-A671-1AB1-941702D64D10}"/>
                  </a:ext>
                </a:extLst>
              </p:cNvPr>
              <p:cNvSpPr txBox="1">
                <a:spLocks noRot="1" noChangeAspect="1" noMove="1" noResize="1" noEditPoints="1" noAdjustHandles="1" noChangeArrowheads="1" noChangeShapeType="1" noTextEdit="1"/>
              </p:cNvSpPr>
              <p:nvPr/>
            </p:nvSpPr>
            <p:spPr>
              <a:xfrm>
                <a:off x="5366017" y="4103694"/>
                <a:ext cx="1769280" cy="292003"/>
              </a:xfrm>
              <a:prstGeom prst="rect">
                <a:avLst/>
              </a:prstGeom>
              <a:blipFill>
                <a:blip r:embed="rId8"/>
                <a:stretch>
                  <a:fillRect t="-6000" b="-16000"/>
                </a:stretch>
              </a:blipFill>
              <a:ln>
                <a:solidFill>
                  <a:schemeClr val="accent1">
                    <a:lumMod val="60000"/>
                    <a:lumOff val="40000"/>
                  </a:schemeClr>
                </a:solid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1B14D7B-6AEC-FE3B-2EAC-AC90CB8C3AA4}"/>
              </a:ext>
            </a:extLst>
          </p:cNvPr>
          <p:cNvGrpSpPr/>
          <p:nvPr/>
        </p:nvGrpSpPr>
        <p:grpSpPr>
          <a:xfrm>
            <a:off x="5116622" y="3924206"/>
            <a:ext cx="2243546" cy="657360"/>
            <a:chOff x="2133600" y="7269638"/>
            <a:chExt cx="6344569" cy="823276"/>
          </a:xfrm>
        </p:grpSpPr>
        <p:grpSp>
          <p:nvGrpSpPr>
            <p:cNvPr id="52" name="Group 51">
              <a:extLst>
                <a:ext uri="{FF2B5EF4-FFF2-40B4-BE49-F238E27FC236}">
                  <a16:creationId xmlns:a16="http://schemas.microsoft.com/office/drawing/2014/main" id="{CE8FDC9A-5417-E0EB-EF74-2894DC7F1537}"/>
                </a:ext>
              </a:extLst>
            </p:cNvPr>
            <p:cNvGrpSpPr/>
            <p:nvPr/>
          </p:nvGrpSpPr>
          <p:grpSpPr>
            <a:xfrm>
              <a:off x="2133600" y="7269638"/>
              <a:ext cx="6344569" cy="823276"/>
              <a:chOff x="0" y="0"/>
              <a:chExt cx="14749384" cy="1913890"/>
            </a:xfrm>
          </p:grpSpPr>
          <p:sp>
            <p:nvSpPr>
              <p:cNvPr id="54" name="Freeform 20">
                <a:extLst>
                  <a:ext uri="{FF2B5EF4-FFF2-40B4-BE49-F238E27FC236}">
                    <a16:creationId xmlns:a16="http://schemas.microsoft.com/office/drawing/2014/main" id="{893AFDBC-5272-4040-63ED-C407C18EDC08}"/>
                  </a:ext>
                </a:extLst>
              </p:cNvPr>
              <p:cNvSpPr/>
              <p:nvPr/>
            </p:nvSpPr>
            <p:spPr>
              <a:xfrm>
                <a:off x="0" y="0"/>
                <a:ext cx="14749384" cy="1913890"/>
              </a:xfrm>
              <a:custGeom>
                <a:avLst/>
                <a:gdLst/>
                <a:ahLst/>
                <a:cxnLst/>
                <a:rect l="l" t="t" r="r" b="b"/>
                <a:pathLst>
                  <a:path w="14749383" h="1913890">
                    <a:moveTo>
                      <a:pt x="14749383" y="956945"/>
                    </a:moveTo>
                    <a:cubicBezTo>
                      <a:pt x="14749383" y="1485392"/>
                      <a:pt x="14321013" y="1913890"/>
                      <a:pt x="13792439" y="1913890"/>
                    </a:cubicBezTo>
                    <a:lnTo>
                      <a:pt x="956945" y="1913890"/>
                    </a:lnTo>
                    <a:cubicBezTo>
                      <a:pt x="428371" y="1913890"/>
                      <a:pt x="0" y="1485392"/>
                      <a:pt x="0" y="956945"/>
                    </a:cubicBezTo>
                    <a:cubicBezTo>
                      <a:pt x="0" y="428371"/>
                      <a:pt x="428371" y="0"/>
                      <a:pt x="956945" y="0"/>
                    </a:cubicBezTo>
                    <a:lnTo>
                      <a:pt x="13792439" y="0"/>
                    </a:lnTo>
                    <a:cubicBezTo>
                      <a:pt x="14320886" y="0"/>
                      <a:pt x="14749383" y="428371"/>
                      <a:pt x="14749383" y="956945"/>
                    </a:cubicBezTo>
                    <a:close/>
                  </a:path>
                </a:pathLst>
              </a:custGeom>
              <a:solidFill>
                <a:schemeClr val="accent3">
                  <a:lumMod val="60000"/>
                  <a:lumOff val="40000"/>
                </a:schemeClr>
              </a:solidFill>
              <a:ln>
                <a:solidFill>
                  <a:schemeClr val="accent3">
                    <a:lumMod val="60000"/>
                    <a:lumOff val="40000"/>
                  </a:schemeClr>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0F7EA4F5-807C-1B2B-118E-297996B962A8}"/>
                    </a:ext>
                  </a:extLst>
                </p:cNvPr>
                <p:cNvSpPr txBox="1"/>
                <p:nvPr/>
              </p:nvSpPr>
              <p:spPr>
                <a:xfrm>
                  <a:off x="2502027" y="7498067"/>
                  <a:ext cx="5572114" cy="365704"/>
                </a:xfrm>
                <a:prstGeom prst="rect">
                  <a:avLst/>
                </a:prstGeom>
                <a:ln>
                  <a:noFill/>
                </a:ln>
              </p:spPr>
              <p:txBody>
                <a:bodyPr wrap="square" lIns="0" tIns="0" rIns="0" bIns="0" rtlCol="0" anchor="t">
                  <a:spAutoFit/>
                </a:bodyPr>
                <a:lstStyle/>
                <a:p>
                  <a:pPr lvl="0" defTabSz="457200">
                    <a:buClrTx/>
                  </a:pPr>
                  <a14:m>
                    <m:oMathPara xmlns:m="http://schemas.openxmlformats.org/officeDocument/2006/math">
                      <m:oMathParaPr>
                        <m:jc m:val="centerGroup"/>
                      </m:oMathParaPr>
                      <m:oMath xmlns:m="http://schemas.openxmlformats.org/officeDocument/2006/math">
                        <m:r>
                          <m:rPr>
                            <m:nor/>
                          </m:rPr>
                          <a:rPr lang="en-US" sz="1800" kern="100" smtClean="0">
                            <a:solidFill>
                              <a:schemeClr val="accent4"/>
                            </a:solidFill>
                            <a:ea typeface="Calibri" panose="020F0502020204030204" pitchFamily="34" charset="0"/>
                          </a:rPr>
                          <m:t>D</m:t>
                        </m:r>
                        <m:r>
                          <m:rPr>
                            <m:nor/>
                          </m:rPr>
                          <a:rPr lang="en-US" sz="1800" kern="100" smtClean="0">
                            <a:solidFill>
                              <a:schemeClr val="accent4"/>
                            </a:solidFill>
                            <a:ea typeface="Calibri" panose="020F0502020204030204" pitchFamily="34" charset="0"/>
                          </a:rPr>
                          <m:t>. 8 đ</m:t>
                        </m:r>
                        <m:r>
                          <m:rPr>
                            <m:nor/>
                          </m:rPr>
                          <a:rPr lang="en-US" sz="1800" kern="100" smtClean="0">
                            <a:solidFill>
                              <a:schemeClr val="accent4"/>
                            </a:solidFill>
                            <a:ea typeface="Calibri" panose="020F0502020204030204" pitchFamily="34" charset="0"/>
                          </a:rPr>
                          <m:t>i</m:t>
                        </m:r>
                        <m:r>
                          <m:rPr>
                            <m:nor/>
                          </m:rPr>
                          <a:rPr lang="en-US" sz="1800" kern="100" smtClean="0">
                            <a:solidFill>
                              <a:schemeClr val="accent4"/>
                            </a:solidFill>
                            <a:ea typeface="Calibri" panose="020F0502020204030204" pitchFamily="34" charset="0"/>
                          </a:rPr>
                          <m:t>ể</m:t>
                        </m:r>
                        <m:r>
                          <m:rPr>
                            <m:nor/>
                          </m:rPr>
                          <a:rPr lang="en-US" sz="1800" kern="100" smtClean="0">
                            <a:solidFill>
                              <a:schemeClr val="accent4"/>
                            </a:solidFill>
                            <a:ea typeface="Calibri" panose="020F0502020204030204" pitchFamily="34" charset="0"/>
                          </a:rPr>
                          <m:t>m</m:t>
                        </m:r>
                      </m:oMath>
                    </m:oMathPara>
                  </a14:m>
                  <a:endParaRPr lang="en-US" sz="1800" kern="1200" dirty="0">
                    <a:solidFill>
                      <a:schemeClr val="accent4"/>
                    </a:solidFill>
                    <a:cs typeface="Arial" panose="020B0604020202020204" pitchFamily="34" charset="0"/>
                  </a:endParaRPr>
                </a:p>
              </p:txBody>
            </p:sp>
          </mc:Choice>
          <mc:Fallback>
            <p:sp>
              <p:nvSpPr>
                <p:cNvPr id="53" name="TextBox 52">
                  <a:extLst>
                    <a:ext uri="{FF2B5EF4-FFF2-40B4-BE49-F238E27FC236}">
                      <a16:creationId xmlns:a16="http://schemas.microsoft.com/office/drawing/2014/main" id="{0F7EA4F5-807C-1B2B-118E-297996B962A8}"/>
                    </a:ext>
                  </a:extLst>
                </p:cNvPr>
                <p:cNvSpPr txBox="1">
                  <a:spLocks noRot="1" noChangeAspect="1" noMove="1" noResize="1" noEditPoints="1" noAdjustHandles="1" noChangeArrowheads="1" noChangeShapeType="1" noTextEdit="1"/>
                </p:cNvSpPr>
                <p:nvPr/>
              </p:nvSpPr>
              <p:spPr>
                <a:xfrm>
                  <a:off x="2502027" y="7498067"/>
                  <a:ext cx="5572114" cy="365704"/>
                </a:xfrm>
                <a:prstGeom prst="rect">
                  <a:avLst/>
                </a:prstGeom>
                <a:blipFill>
                  <a:blip r:embed="rId9"/>
                  <a:stretch>
                    <a:fillRect t="-8333" b="-16667"/>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28587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401" name="Google Shape;401;p43"/>
          <p:cNvPicPr preferRelativeResize="0"/>
          <p:nvPr/>
        </p:nvPicPr>
        <p:blipFill>
          <a:blip r:embed="rId3">
            <a:alphaModFix/>
          </a:blip>
          <a:stretch>
            <a:fillRect/>
          </a:stretch>
        </p:blipFill>
        <p:spPr>
          <a:xfrm rot="1403613">
            <a:off x="-157261" y="-222638"/>
            <a:ext cx="912450" cy="1445086"/>
          </a:xfrm>
          <a:prstGeom prst="rect">
            <a:avLst/>
          </a:prstGeom>
          <a:noFill/>
          <a:ln>
            <a:noFill/>
          </a:ln>
        </p:spPr>
      </p:pic>
      <p:sp>
        <p:nvSpPr>
          <p:cNvPr id="25" name="Google Shape;272;p33"/>
          <p:cNvSpPr txBox="1">
            <a:spLocks/>
          </p:cNvSpPr>
          <p:nvPr/>
        </p:nvSpPr>
        <p:spPr>
          <a:xfrm>
            <a:off x="887157" y="1119656"/>
            <a:ext cx="7278831" cy="199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Orbitron Medium"/>
              <a:buNone/>
              <a:defRPr sz="4500" b="1" i="0" u="none" strike="noStrike" cap="none">
                <a:solidFill>
                  <a:schemeClr val="lt2"/>
                </a:solidFill>
                <a:latin typeface="Orbitron"/>
                <a:ea typeface="Orbitron"/>
                <a:cs typeface="Orbitron"/>
                <a:sym typeface="Orbitron"/>
              </a:defRPr>
            </a:lvl1pPr>
            <a:lvl2pPr marR="0" lvl="1"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2pPr>
            <a:lvl3pPr marR="0" lvl="2"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3pPr>
            <a:lvl4pPr marR="0" lvl="3"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4pPr>
            <a:lvl5pPr marR="0" lvl="4"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5pPr>
            <a:lvl6pPr marR="0" lvl="5"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6pPr>
            <a:lvl7pPr marR="0" lvl="6"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7pPr>
            <a:lvl8pPr marR="0" lvl="7"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8pPr>
            <a:lvl9pPr marR="0" lvl="8"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9pPr>
          </a:lstStyle>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CẢM ƠN CÁC EM</a:t>
            </a:r>
          </a:p>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ĐÃ THAM GIA TIẾT HỌC!</a:t>
            </a: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 name="Rectangle 4"/>
          <p:cNvSpPr/>
          <p:nvPr/>
        </p:nvSpPr>
        <p:spPr>
          <a:xfrm>
            <a:off x="3223532" y="708331"/>
            <a:ext cx="4641236" cy="2691250"/>
          </a:xfrm>
          <a:prstGeom prst="rect">
            <a:avLst/>
          </a:prstGeom>
        </p:spPr>
        <p:txBody>
          <a:bodyPr wrap="square">
            <a:spAutoFit/>
          </a:bodyPr>
          <a:lstStyle/>
          <a:p>
            <a:pPr algn="ctr" defTabSz="457200">
              <a:lnSpc>
                <a:spcPct val="150000"/>
              </a:lnSpc>
              <a:buClrTx/>
            </a:pPr>
            <a:r>
              <a:rPr lang="en-US" sz="6000" b="1" kern="1200">
                <a:solidFill>
                  <a:schemeClr val="accent3"/>
                </a:solidFill>
                <a:latin typeface="Arial" panose="020B0604020202020204" pitchFamily="34" charset="0"/>
                <a:cs typeface="Arial" panose="020B0604020202020204" pitchFamily="34" charset="0"/>
              </a:rPr>
              <a:t>HỆ THỐNG </a:t>
            </a:r>
            <a:endParaRPr lang="en-US" sz="6000" b="1" kern="1200" smtClean="0">
              <a:solidFill>
                <a:schemeClr val="accent3"/>
              </a:solidFill>
              <a:latin typeface="Arial" panose="020B0604020202020204" pitchFamily="34" charset="0"/>
              <a:cs typeface="Arial" panose="020B0604020202020204" pitchFamily="34" charset="0"/>
            </a:endParaRPr>
          </a:p>
          <a:p>
            <a:pPr algn="ctr" defTabSz="457200">
              <a:lnSpc>
                <a:spcPct val="150000"/>
              </a:lnSpc>
              <a:buClrTx/>
            </a:pPr>
            <a:r>
              <a:rPr lang="en-US" sz="6000" b="1" kern="1200" smtClean="0">
                <a:solidFill>
                  <a:schemeClr val="accent3"/>
                </a:solidFill>
                <a:latin typeface="Arial" panose="020B0604020202020204" pitchFamily="34" charset="0"/>
                <a:cs typeface="Arial" panose="020B0604020202020204" pitchFamily="34" charset="0"/>
              </a:rPr>
              <a:t>KIẾN </a:t>
            </a:r>
            <a:r>
              <a:rPr lang="en-US" sz="6000" b="1" kern="1200">
                <a:solidFill>
                  <a:schemeClr val="accent3"/>
                </a:solidFill>
                <a:latin typeface="Arial" panose="020B0604020202020204" pitchFamily="34" charset="0"/>
                <a:cs typeface="Arial" panose="020B0604020202020204" pitchFamily="34" charset="0"/>
              </a:rPr>
              <a:t>THỨC</a:t>
            </a:r>
            <a:endParaRPr lang="en-US" sz="6000" b="1" kern="1200" dirty="0">
              <a:solidFill>
                <a:schemeClr val="accent3"/>
              </a:solidFill>
              <a:latin typeface="Arial" panose="020B0604020202020204" pitchFamily="34" charset="0"/>
              <a:cs typeface="Arial" panose="020B0604020202020204" pitchFamily="34" charset="0"/>
            </a:endParaRPr>
          </a:p>
        </p:txBody>
      </p:sp>
      <p:sp>
        <p:nvSpPr>
          <p:cNvPr id="11" name="Freeform 7">
            <a:extLst>
              <a:ext uri="{FF2B5EF4-FFF2-40B4-BE49-F238E27FC236}">
                <a16:creationId xmlns:a16="http://schemas.microsoft.com/office/drawing/2014/main" id="{F4CE22E3-3AAA-3576-9842-9DC2F7DFFD2A}"/>
              </a:ext>
            </a:extLst>
          </p:cNvPr>
          <p:cNvSpPr/>
          <p:nvPr/>
        </p:nvSpPr>
        <p:spPr>
          <a:xfrm>
            <a:off x="821630" y="2053956"/>
            <a:ext cx="2226975" cy="3867150"/>
          </a:xfrm>
          <a:custGeom>
            <a:avLst/>
            <a:gdLst/>
            <a:ahLst/>
            <a:cxnLst/>
            <a:rect l="l" t="t" r="r" b="b"/>
            <a:pathLst>
              <a:path w="1231868" h="2057400">
                <a:moveTo>
                  <a:pt x="0" y="0"/>
                </a:moveTo>
                <a:lnTo>
                  <a:pt x="1231868" y="0"/>
                </a:lnTo>
                <a:lnTo>
                  <a:pt x="1231868" y="2057400"/>
                </a:lnTo>
                <a:lnTo>
                  <a:pt x="0" y="2057400"/>
                </a:lnTo>
                <a:lnTo>
                  <a:pt x="0" y="0"/>
                </a:lnTo>
                <a:close/>
              </a:path>
            </a:pathLst>
          </a:custGeom>
          <a:blipFill>
            <a:blip r:embed="rId3"/>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33" name="Group 32"/>
          <p:cNvGrpSpPr/>
          <p:nvPr/>
        </p:nvGrpSpPr>
        <p:grpSpPr>
          <a:xfrm>
            <a:off x="2245490" y="14990"/>
            <a:ext cx="4930330" cy="523290"/>
            <a:chOff x="304802" y="266681"/>
            <a:chExt cx="9299104" cy="540935"/>
          </a:xfrm>
        </p:grpSpPr>
        <p:sp>
          <p:nvSpPr>
            <p:cNvPr id="34" name="Round Single Corner Rectangle 33"/>
            <p:cNvSpPr/>
            <p:nvPr/>
          </p:nvSpPr>
          <p:spPr>
            <a:xfrm flipV="1">
              <a:off x="304802" y="266681"/>
              <a:ext cx="9299103" cy="540935"/>
            </a:xfrm>
            <a:prstGeom prst="round1Rect">
              <a:avLst>
                <a:gd name="adj" fmla="val 29216"/>
              </a:avLst>
            </a:prstGeom>
            <a:solidFill>
              <a:schemeClr val="tx2">
                <a:lumMod val="20000"/>
                <a:lumOff val="80000"/>
              </a:schemeClr>
            </a:solidFill>
            <a:ln>
              <a:solidFill>
                <a:srgbClr val="2980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384873" y="360425"/>
              <a:ext cx="9219033" cy="381785"/>
            </a:xfrm>
            <a:prstGeom prst="rect">
              <a:avLst/>
            </a:prstGeom>
            <a:noFill/>
            <a:ln>
              <a:noFill/>
            </a:ln>
          </p:spPr>
          <p:txBody>
            <a:bodyPr wrap="none">
              <a:spAutoFit/>
            </a:bodyPr>
            <a:lstStyle/>
            <a:p>
              <a:pPr lvl="0">
                <a:defRPr/>
              </a:pPr>
              <a:r>
                <a:rPr lang="vi-VN" sz="1800" b="1">
                  <a:solidFill>
                    <a:prstClr val="black"/>
                  </a:solidFill>
                  <a:cs typeface="Arial" panose="020B0604020202020204" pitchFamily="34" charset="0"/>
                </a:rPr>
                <a:t>1. Nhắc lại về thứ tự trong tập hợp số thực</a:t>
              </a: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13" name="Rectangle 12"/>
              <p:cNvSpPr/>
              <p:nvPr/>
            </p:nvSpPr>
            <p:spPr>
              <a:xfrm>
                <a:off x="813213" y="737752"/>
                <a:ext cx="6149718" cy="1938992"/>
              </a:xfrm>
              <a:prstGeom prst="rect">
                <a:avLst/>
              </a:prstGeom>
            </p:spPr>
            <p:txBody>
              <a:bodyPr wrap="square">
                <a:spAutoFit/>
              </a:bodyPr>
              <a:lstStyle/>
              <a:p>
                <a:pPr algn="just">
                  <a:lnSpc>
                    <a:spcPct val="150000"/>
                  </a:lnSpc>
                  <a:tabLst>
                    <a:tab pos="361950" algn="l"/>
                  </a:tabLst>
                </a:pPr>
                <a:r>
                  <a:rPr lang="en-US" sz="1600" kern="100">
                    <a:latin typeface="+mj-lt"/>
                    <a:ea typeface="Calibri" panose="020F0502020204030204" pitchFamily="34" charset="0"/>
                    <a:cs typeface="Times New Roman" panose="02020603050405020304" pitchFamily="18" charset="0"/>
                  </a:rPr>
                  <a:t>Trong hai số thực khác nhau luôn có một số nhỏ hơn số kia.</a:t>
                </a:r>
              </a:p>
              <a:p>
                <a:pPr marL="285750" indent="-285750" algn="just">
                  <a:lnSpc>
                    <a:spcPct val="150000"/>
                  </a:lnSpc>
                  <a:buFontTx/>
                  <a:buChar char="-"/>
                  <a:tabLst>
                    <a:tab pos="361950" algn="l"/>
                  </a:tabLst>
                </a:pPr>
                <a:r>
                  <a:rPr lang="en-US" sz="1600" kern="100" smtClean="0">
                    <a:effectLst/>
                    <a:latin typeface="+mj-lt"/>
                    <a:ea typeface="Calibri" panose="020F0502020204030204" pitchFamily="34" charset="0"/>
                    <a:cs typeface="Times New Roman" panose="02020603050405020304" pitchFamily="18" charset="0"/>
                  </a:rPr>
                  <a:t>Nếu </a:t>
                </a:r>
                <a:r>
                  <a:rPr lang="en-US" sz="1600" kern="100">
                    <a:effectLst/>
                    <a:latin typeface="+mj-lt"/>
                    <a:ea typeface="Calibri" panose="020F0502020204030204" pitchFamily="34" charset="0"/>
                    <a:cs typeface="Times New Roman" panose="02020603050405020304" pitchFamily="18" charset="0"/>
                  </a:rPr>
                  <a:t>số thực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 nhỏ hơn số thực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thì ta viết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𝑎</m:t>
                    </m:r>
                    <m:r>
                      <a:rPr lang="en-US" sz="1600" i="1" kern="100">
                        <a:effectLst/>
                        <a:latin typeface="+mj-lt"/>
                        <a:ea typeface="Calibri" panose="020F0502020204030204" pitchFamily="34" charset="0"/>
                        <a:cs typeface="Times New Roman" panose="02020603050405020304" pitchFamily="18" charset="0"/>
                      </a:rPr>
                      <m:t>&lt;</m:t>
                    </m:r>
                    <m:r>
                      <a:rPr lang="en-US" sz="160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hay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𝑏</m:t>
                    </m:r>
                    <m:r>
                      <a:rPr lang="en-US" sz="1600" i="1" kern="100">
                        <a:effectLst/>
                        <a:latin typeface="+mj-lt"/>
                        <a:ea typeface="Calibri" panose="020F0502020204030204" pitchFamily="34" charset="0"/>
                        <a:cs typeface="Times New Roman" panose="02020603050405020304" pitchFamily="18" charset="0"/>
                      </a:rPr>
                      <m:t>&gt;</m:t>
                    </m:r>
                    <m:r>
                      <a:rPr lang="en-US" sz="1600" i="1" kern="100">
                        <a:effectLst/>
                        <a:latin typeface="+mj-lt"/>
                        <a:ea typeface="Calibri" panose="020F0502020204030204" pitchFamily="34" charset="0"/>
                        <a:cs typeface="Times New Roman" panose="02020603050405020304" pitchFamily="18" charset="0"/>
                      </a:rPr>
                      <m:t>𝑎</m:t>
                    </m:r>
                  </m:oMath>
                </a14:m>
                <a:r>
                  <a:rPr lang="en-US" sz="1600" kern="100" smtClean="0">
                    <a:effectLst/>
                    <a:latin typeface="+mj-lt"/>
                    <a:ea typeface="Calibri" panose="020F0502020204030204" pitchFamily="34" charset="0"/>
                    <a:cs typeface="Times New Roman" panose="02020603050405020304" pitchFamily="18" charset="0"/>
                  </a:rPr>
                  <a:t>.</a:t>
                </a:r>
                <a:endParaRPr lang="en-US" sz="1600" kern="100">
                  <a:latin typeface="+mj-lt"/>
                  <a:ea typeface="Calibri" panose="020F0502020204030204" pitchFamily="34" charset="0"/>
                  <a:cs typeface="Times New Roman" panose="02020603050405020304" pitchFamily="18" charset="0"/>
                </a:endParaRPr>
              </a:p>
              <a:p>
                <a:pPr marL="285750" indent="-285750" algn="just">
                  <a:lnSpc>
                    <a:spcPct val="150000"/>
                  </a:lnSpc>
                  <a:buFontTx/>
                  <a:buChar char="-"/>
                  <a:tabLst>
                    <a:tab pos="361950" algn="l"/>
                  </a:tabLst>
                </a:pPr>
                <a:r>
                  <a:rPr lang="en-US" sz="1600" kern="100" smtClean="0">
                    <a:effectLst/>
                    <a:latin typeface="+mj-lt"/>
                    <a:ea typeface="Calibri" panose="020F0502020204030204" pitchFamily="34" charset="0"/>
                    <a:cs typeface="Times New Roman" panose="02020603050405020304" pitchFamily="18" charset="0"/>
                  </a:rPr>
                  <a:t>Số </a:t>
                </a:r>
                <a:r>
                  <a:rPr lang="en-US" sz="1600" kern="100">
                    <a:effectLst/>
                    <a:latin typeface="+mj-lt"/>
                    <a:ea typeface="Calibri" panose="020F0502020204030204" pitchFamily="34" charset="0"/>
                    <a:cs typeface="Times New Roman" panose="02020603050405020304" pitchFamily="18" charset="0"/>
                  </a:rPr>
                  <a:t>thực lớn hơn </a:t>
                </a:r>
                <a14:m>
                  <m:oMath xmlns:m="http://schemas.openxmlformats.org/officeDocument/2006/math">
                    <m:r>
                      <a:rPr lang="en-US" sz="1600" i="1" kern="100" smtClean="0">
                        <a:effectLst/>
                        <a:latin typeface="+mj-lt"/>
                        <a:ea typeface="Calibri" panose="020F0502020204030204" pitchFamily="34" charset="0"/>
                        <a:cs typeface="Times New Roman" panose="02020603050405020304" pitchFamily="18" charset="0"/>
                      </a:rPr>
                      <m:t>0</m:t>
                    </m:r>
                  </m:oMath>
                </a14:m>
                <a:r>
                  <a:rPr lang="en-US" sz="1600" kern="100">
                    <a:effectLst/>
                    <a:latin typeface="+mj-lt"/>
                    <a:ea typeface="Calibri" panose="020F0502020204030204" pitchFamily="34" charset="0"/>
                    <a:cs typeface="Times New Roman" panose="02020603050405020304" pitchFamily="18" charset="0"/>
                  </a:rPr>
                  <a:t> gọi là số thực </a:t>
                </a:r>
                <a:r>
                  <a:rPr lang="en-US" sz="1600" kern="100">
                    <a:effectLst/>
                    <a:latin typeface="+mj-lt"/>
                    <a:ea typeface="Calibri" panose="020F0502020204030204" pitchFamily="34" charset="0"/>
                    <a:cs typeface="Times New Roman" panose="02020603050405020304" pitchFamily="18" charset="0"/>
                  </a:rPr>
                  <a:t>dương</a:t>
                </a:r>
                <a:r>
                  <a:rPr lang="en-US" sz="1600" kern="100" smtClean="0">
                    <a:effectLst/>
                    <a:latin typeface="+mj-lt"/>
                    <a:ea typeface="Calibri" panose="020F0502020204030204" pitchFamily="34" charset="0"/>
                    <a:cs typeface="Times New Roman" panose="02020603050405020304" pitchFamily="18" charset="0"/>
                  </a:rPr>
                  <a:t>.</a:t>
                </a:r>
                <a:endParaRPr lang="en-US" sz="1600" kern="100">
                  <a:latin typeface="+mj-lt"/>
                  <a:ea typeface="Calibri" panose="020F0502020204030204" pitchFamily="34" charset="0"/>
                  <a:cs typeface="Times New Roman" panose="02020603050405020304" pitchFamily="18" charset="0"/>
                </a:endParaRPr>
              </a:p>
              <a:p>
                <a:pPr marL="285750" indent="-285750" algn="just">
                  <a:lnSpc>
                    <a:spcPct val="150000"/>
                  </a:lnSpc>
                  <a:buFontTx/>
                  <a:buChar char="-"/>
                  <a:tabLst>
                    <a:tab pos="361950" algn="l"/>
                  </a:tabLst>
                </a:pPr>
                <a:r>
                  <a:rPr lang="en-US" sz="1600" kern="100" smtClean="0">
                    <a:effectLst/>
                    <a:latin typeface="+mj-lt"/>
                    <a:ea typeface="Calibri" panose="020F0502020204030204" pitchFamily="34" charset="0"/>
                    <a:cs typeface="Times New Roman" panose="02020603050405020304" pitchFamily="18" charset="0"/>
                  </a:rPr>
                  <a:t>Số </a:t>
                </a:r>
                <a:r>
                  <a:rPr lang="en-US" sz="1600" kern="100">
                    <a:effectLst/>
                    <a:latin typeface="+mj-lt"/>
                    <a:ea typeface="Calibri" panose="020F0502020204030204" pitchFamily="34" charset="0"/>
                    <a:cs typeface="Times New Roman" panose="02020603050405020304" pitchFamily="18" charset="0"/>
                  </a:rPr>
                  <a:t>thực nhỏ hơn </a:t>
                </a:r>
                <a14:m>
                  <m:oMath xmlns:m="http://schemas.openxmlformats.org/officeDocument/2006/math">
                    <m:r>
                      <a:rPr lang="en-US" sz="1600" i="1" kern="100" smtClean="0">
                        <a:effectLst/>
                        <a:latin typeface="+mj-lt"/>
                        <a:ea typeface="Calibri" panose="020F0502020204030204" pitchFamily="34" charset="0"/>
                        <a:cs typeface="Times New Roman" panose="02020603050405020304" pitchFamily="18" charset="0"/>
                      </a:rPr>
                      <m:t>0</m:t>
                    </m:r>
                  </m:oMath>
                </a14:m>
                <a:r>
                  <a:rPr lang="en-US" sz="1600" kern="100">
                    <a:effectLst/>
                    <a:latin typeface="+mj-lt"/>
                    <a:ea typeface="Calibri" panose="020F0502020204030204" pitchFamily="34" charset="0"/>
                    <a:cs typeface="Times New Roman" panose="02020603050405020304" pitchFamily="18" charset="0"/>
                  </a:rPr>
                  <a:t> gọi là số thực </a:t>
                </a:r>
                <a:r>
                  <a:rPr lang="en-US" sz="1600" kern="100">
                    <a:effectLst/>
                    <a:latin typeface="+mj-lt"/>
                    <a:ea typeface="Calibri" panose="020F0502020204030204" pitchFamily="34" charset="0"/>
                    <a:cs typeface="Times New Roman" panose="02020603050405020304" pitchFamily="18" charset="0"/>
                  </a:rPr>
                  <a:t>âm</a:t>
                </a:r>
                <a:r>
                  <a:rPr lang="en-US" sz="1600" kern="100" smtClean="0">
                    <a:effectLst/>
                    <a:latin typeface="+mj-lt"/>
                    <a:ea typeface="Calibri" panose="020F0502020204030204" pitchFamily="34" charset="0"/>
                    <a:cs typeface="Times New Roman" panose="02020603050405020304" pitchFamily="18" charset="0"/>
                  </a:rPr>
                  <a:t>.</a:t>
                </a:r>
                <a:endParaRPr lang="en-US" sz="1600" kern="100">
                  <a:latin typeface="+mj-lt"/>
                  <a:ea typeface="Calibri" panose="020F0502020204030204" pitchFamily="34" charset="0"/>
                  <a:cs typeface="Times New Roman" panose="02020603050405020304" pitchFamily="18" charset="0"/>
                </a:endParaRPr>
              </a:p>
              <a:p>
                <a:pPr algn="just">
                  <a:lnSpc>
                    <a:spcPct val="150000"/>
                  </a:lnSpc>
                  <a:tabLst>
                    <a:tab pos="361950" algn="l"/>
                  </a:tabLst>
                </a:pPr>
                <a:r>
                  <a:rPr lang="en-US" sz="1600" kern="100">
                    <a:effectLst/>
                    <a:latin typeface="+mj-lt"/>
                    <a:ea typeface="Calibri" panose="020F0502020204030204" pitchFamily="34" charset="0"/>
                    <a:cs typeface="Times New Roman" panose="02020603050405020304" pitchFamily="18" charset="0"/>
                  </a:rPr>
                  <a:t>Ta có kết quả sau:</a:t>
                </a:r>
                <a:endParaRPr lang="en-US" sz="1600" kern="100">
                  <a:latin typeface="+mj-lt"/>
                  <a:ea typeface="Calibri" panose="020F0502020204030204" pitchFamily="34" charset="0"/>
                  <a:cs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813213" y="737752"/>
                <a:ext cx="6149718" cy="1938992"/>
              </a:xfrm>
              <a:prstGeom prst="rect">
                <a:avLst/>
              </a:prstGeom>
              <a:blipFill>
                <a:blip r:embed="rId3"/>
                <a:stretch>
                  <a:fillRect l="-496" b="-943"/>
                </a:stretch>
              </a:blipFill>
            </p:spPr>
            <p:txBody>
              <a:bodyPr/>
              <a:lstStyle/>
              <a:p>
                <a:r>
                  <a:rPr lang="en-US">
                    <a:noFill/>
                  </a:rPr>
                  <a:t> </a:t>
                </a:r>
              </a:p>
            </p:txBody>
          </p:sp>
        </mc:Fallback>
      </mc:AlternateContent>
      <p:pic>
        <p:nvPicPr>
          <p:cNvPr id="8" name="Picture 7"/>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3010443" y="2519577"/>
            <a:ext cx="3400425" cy="66421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183875" y="3343487"/>
                <a:ext cx="5053562" cy="1569660"/>
              </a:xfrm>
              <a:prstGeom prst="rect">
                <a:avLst/>
              </a:prstGeom>
            </p:spPr>
            <p:txBody>
              <a:bodyPr wrap="square">
                <a:spAutoFit/>
              </a:bodyPr>
              <a:lstStyle/>
              <a:p>
                <a:pPr marL="285750" indent="-285750" algn="just">
                  <a:lnSpc>
                    <a:spcPct val="150000"/>
                  </a:lnSpc>
                  <a:buFont typeface="Wingdings" panose="05000000000000000000" pitchFamily="2" charset="2"/>
                  <a:buChar char="ü"/>
                  <a:tabLst>
                    <a:tab pos="361950" algn="l"/>
                  </a:tabLst>
                </a:pPr>
                <a:r>
                  <a:rPr lang="en-US" sz="1600" kern="100" smtClean="0">
                    <a:latin typeface="+mj-lt"/>
                    <a:ea typeface="Calibri" panose="020F0502020204030204" pitchFamily="34" charset="0"/>
                    <a:cs typeface="Times New Roman" panose="02020603050405020304" pitchFamily="18" charset="0"/>
                  </a:rPr>
                  <a:t>Trên </a:t>
                </a:r>
                <a:r>
                  <a:rPr lang="en-US" sz="1600" kern="100">
                    <a:latin typeface="+mj-lt"/>
                    <a:ea typeface="Calibri" panose="020F0502020204030204" pitchFamily="34" charset="0"/>
                    <a:cs typeface="Times New Roman" panose="02020603050405020304" pitchFamily="18" charset="0"/>
                  </a:rPr>
                  <a:t>trục số nằm ngang, nếu số thực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𝑎</m:t>
                    </m:r>
                  </m:oMath>
                </a14:m>
                <a:r>
                  <a:rPr lang="en-US" sz="1600" kern="100">
                    <a:effectLst/>
                    <a:latin typeface="+mj-lt"/>
                    <a:ea typeface="Calibri" panose="020F0502020204030204" pitchFamily="34" charset="0"/>
                    <a:cs typeface="Times New Roman" panose="02020603050405020304" pitchFamily="18" charset="0"/>
                  </a:rPr>
                  <a:t> nằm bên trái số thực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thì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𝑎</m:t>
                    </m:r>
                    <m:r>
                      <a:rPr lang="en-US" sz="1600" i="1" kern="100">
                        <a:effectLst/>
                        <a:latin typeface="+mj-lt"/>
                        <a:ea typeface="Calibri" panose="020F0502020204030204" pitchFamily="34" charset="0"/>
                        <a:cs typeface="Times New Roman" panose="02020603050405020304" pitchFamily="18" charset="0"/>
                      </a:rPr>
                      <m:t>&lt;</m:t>
                    </m:r>
                    <m:r>
                      <a:rPr lang="en-US" sz="1600" i="1" kern="100">
                        <a:effectLst/>
                        <a:latin typeface="+mj-lt"/>
                        <a:ea typeface="Calibri" panose="020F0502020204030204" pitchFamily="34" charset="0"/>
                        <a:cs typeface="Times New Roman" panose="02020603050405020304" pitchFamily="18" charset="0"/>
                      </a:rPr>
                      <m:t>𝑏</m:t>
                    </m:r>
                  </m:oMath>
                </a14:m>
                <a:r>
                  <a:rPr lang="en-US" sz="1600" kern="100">
                    <a:effectLst/>
                    <a:latin typeface="+mj-lt"/>
                    <a:ea typeface="Calibri" panose="020F0502020204030204" pitchFamily="34" charset="0"/>
                    <a:cs typeface="Times New Roman" panose="02020603050405020304" pitchFamily="18" charset="0"/>
                  </a:rPr>
                  <a:t> hay </a:t>
                </a:r>
                <a14:m>
                  <m:oMath xmlns:m="http://schemas.openxmlformats.org/officeDocument/2006/math">
                    <m:r>
                      <a:rPr lang="en-US" sz="1600" i="1" kern="100">
                        <a:effectLst/>
                        <a:latin typeface="+mj-lt"/>
                        <a:ea typeface="Calibri" panose="020F0502020204030204" pitchFamily="34" charset="0"/>
                        <a:cs typeface="Times New Roman" panose="02020603050405020304" pitchFamily="18" charset="0"/>
                      </a:rPr>
                      <m:t>𝑏</m:t>
                    </m:r>
                    <m:r>
                      <a:rPr lang="en-US" sz="1600" i="1" kern="100">
                        <a:effectLst/>
                        <a:latin typeface="+mj-lt"/>
                        <a:ea typeface="Calibri" panose="020F0502020204030204" pitchFamily="34" charset="0"/>
                        <a:cs typeface="Times New Roman" panose="02020603050405020304" pitchFamily="18" charset="0"/>
                      </a:rPr>
                      <m:t>&gt;</m:t>
                    </m:r>
                    <m:r>
                      <a:rPr lang="en-US" sz="1600" i="1" kern="100">
                        <a:effectLst/>
                        <a:latin typeface="+mj-lt"/>
                        <a:ea typeface="Calibri" panose="020F0502020204030204" pitchFamily="34" charset="0"/>
                        <a:cs typeface="Times New Roman" panose="02020603050405020304" pitchFamily="18" charset="0"/>
                      </a:rPr>
                      <m:t>𝑎</m:t>
                    </m:r>
                  </m:oMath>
                </a14:m>
                <a:r>
                  <a:rPr lang="en-US" sz="1600" kern="100" smtClean="0">
                    <a:effectLst/>
                    <a:latin typeface="+mj-lt"/>
                    <a:ea typeface="Calibri" panose="020F0502020204030204" pitchFamily="34" charset="0"/>
                    <a:cs typeface="Times New Roman" panose="02020603050405020304" pitchFamily="18" charset="0"/>
                  </a:rPr>
                  <a:t>.</a:t>
                </a:r>
              </a:p>
              <a:p>
                <a:pPr marL="285750" indent="-285750" algn="just">
                  <a:lnSpc>
                    <a:spcPct val="150000"/>
                  </a:lnSpc>
                  <a:buFont typeface="Wingdings" panose="05000000000000000000" pitchFamily="2" charset="2"/>
                  <a:buChar char="ü"/>
                  <a:tabLst>
                    <a:tab pos="361950" algn="l"/>
                  </a:tabLst>
                </a:pPr>
                <a:r>
                  <a:rPr lang="en-US" sz="1600" kern="100" smtClean="0">
                    <a:effectLst/>
                    <a:latin typeface="+mj-lt"/>
                    <a:ea typeface="Calibri" panose="020F0502020204030204" pitchFamily="34" charset="0"/>
                    <a:cs typeface="Times New Roman" panose="02020603050405020304" pitchFamily="18" charset="0"/>
                  </a:rPr>
                  <a:t>Tổng </a:t>
                </a:r>
                <a:r>
                  <a:rPr lang="en-US" sz="1600" kern="100">
                    <a:effectLst/>
                    <a:latin typeface="+mj-lt"/>
                    <a:ea typeface="Calibri" panose="020F0502020204030204" pitchFamily="34" charset="0"/>
                    <a:cs typeface="Times New Roman" panose="02020603050405020304" pitchFamily="18" charset="0"/>
                  </a:rPr>
                  <a:t>của hai số thực dương là số thực dương. Tổng hai số thực âm là số thực âm.</a:t>
                </a:r>
              </a:p>
            </p:txBody>
          </p:sp>
        </mc:Choice>
        <mc:Fallback>
          <p:sp>
            <p:nvSpPr>
              <p:cNvPr id="2" name="Rectangle 1"/>
              <p:cNvSpPr>
                <a:spLocks noRot="1" noChangeAspect="1" noMove="1" noResize="1" noEditPoints="1" noAdjustHandles="1" noChangeArrowheads="1" noChangeShapeType="1" noTextEdit="1"/>
              </p:cNvSpPr>
              <p:nvPr/>
            </p:nvSpPr>
            <p:spPr>
              <a:xfrm>
                <a:off x="2183875" y="3343487"/>
                <a:ext cx="5053562" cy="1569660"/>
              </a:xfrm>
              <a:prstGeom prst="rect">
                <a:avLst/>
              </a:prstGeom>
              <a:blipFill>
                <a:blip r:embed="rId6"/>
                <a:stretch>
                  <a:fillRect l="-483" r="-724" b="-11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33" name="Group 32"/>
          <p:cNvGrpSpPr/>
          <p:nvPr/>
        </p:nvGrpSpPr>
        <p:grpSpPr>
          <a:xfrm>
            <a:off x="2245490" y="14990"/>
            <a:ext cx="4930330" cy="523290"/>
            <a:chOff x="304802" y="266681"/>
            <a:chExt cx="9299104" cy="540935"/>
          </a:xfrm>
        </p:grpSpPr>
        <p:sp>
          <p:nvSpPr>
            <p:cNvPr id="34" name="Round Single Corner Rectangle 33"/>
            <p:cNvSpPr/>
            <p:nvPr/>
          </p:nvSpPr>
          <p:spPr>
            <a:xfrm flipV="1">
              <a:off x="304802" y="266681"/>
              <a:ext cx="9299103" cy="540935"/>
            </a:xfrm>
            <a:prstGeom prst="round1Rect">
              <a:avLst>
                <a:gd name="adj" fmla="val 29216"/>
              </a:avLst>
            </a:prstGeom>
            <a:solidFill>
              <a:schemeClr val="tx2">
                <a:lumMod val="20000"/>
                <a:lumOff val="80000"/>
              </a:schemeClr>
            </a:solidFill>
            <a:ln>
              <a:solidFill>
                <a:srgbClr val="2980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35" name="Rectangle 34"/>
            <p:cNvSpPr/>
            <p:nvPr/>
          </p:nvSpPr>
          <p:spPr>
            <a:xfrm>
              <a:off x="384873" y="360425"/>
              <a:ext cx="9219033" cy="381785"/>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a:ln>
                    <a:noFill/>
                  </a:ln>
                  <a:solidFill>
                    <a:prstClr val="black"/>
                  </a:solidFill>
                  <a:effectLst/>
                  <a:uLnTx/>
                  <a:uFillTx/>
                  <a:latin typeface="Arial"/>
                  <a:cs typeface="Arial" panose="020B0604020202020204" pitchFamily="34" charset="0"/>
                  <a:sym typeface="Arial"/>
                </a:rPr>
                <a:t>1. Nhắc lại về thứ tự trong tập hợp số thực</a:t>
              </a: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pic>
        <p:nvPicPr>
          <p:cNvPr id="8" name="Picture 7"/>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3031668" y="1063711"/>
            <a:ext cx="3400425" cy="66421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753734" y="2091807"/>
                <a:ext cx="5913839" cy="1762021"/>
              </a:xfrm>
              <a:prstGeom prst="rect">
                <a:avLst/>
              </a:prstGeom>
            </p:spPr>
            <p:txBody>
              <a:bodyPr wrap="square">
                <a:spAutoFit/>
              </a:bodyPr>
              <a:lstStyle/>
              <a:p>
                <a:pPr marL="285750" indent="-285750" algn="just">
                  <a:lnSpc>
                    <a:spcPct val="150000"/>
                  </a:lnSpc>
                  <a:spcBef>
                    <a:spcPts val="300"/>
                  </a:spcBef>
                  <a:spcAft>
                    <a:spcPts val="300"/>
                  </a:spcAft>
                  <a:buFont typeface="Wingdings" panose="05000000000000000000" pitchFamily="2" charset="2"/>
                  <a:buChar char="ü"/>
                  <a:tabLst>
                    <a:tab pos="361950" algn="l"/>
                  </a:tabLst>
                </a:pPr>
                <a:r>
                  <a:rPr lang="en-US" sz="1600" kern="100" smtClean="0">
                    <a:latin typeface="+mn-lt"/>
                    <a:ea typeface="Calibri" panose="020F0502020204030204" pitchFamily="34" charset="0"/>
                    <a:cs typeface="Times New Roman" panose="02020603050405020304" pitchFamily="18" charset="0"/>
                  </a:rPr>
                  <a:t>Với </a:t>
                </a:r>
                <a:r>
                  <a:rPr lang="en-US" sz="1600" kern="100">
                    <a:latin typeface="+mn-lt"/>
                    <a:ea typeface="Calibri" panose="020F0502020204030204" pitchFamily="34" charset="0"/>
                    <a:cs typeface="Times New Roman" panose="02020603050405020304" pitchFamily="18" charset="0"/>
                  </a:rPr>
                  <a:t>hai số thực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oMath>
                </a14:m>
                <a:r>
                  <a:rPr lang="en-US" sz="1600" kern="100">
                    <a:effectLst/>
                    <a:latin typeface="+mn-lt"/>
                    <a:ea typeface="Calibri" panose="020F0502020204030204" pitchFamily="34" charset="0"/>
                    <a:cs typeface="Times New Roman" panose="02020603050405020304" pitchFamily="18" charset="0"/>
                  </a:rPr>
                  <a:t>, ta có:</a:t>
                </a:r>
              </a:p>
              <a:p>
                <a:pPr algn="just">
                  <a:lnSpc>
                    <a:spcPct val="150000"/>
                  </a:lnSpc>
                  <a:spcBef>
                    <a:spcPts val="300"/>
                  </a:spcBef>
                  <a:spcAft>
                    <a:spcPts val="300"/>
                  </a:spcAft>
                  <a:tabLst>
                    <a:tab pos="361950" algn="l"/>
                  </a:tabLst>
                </a:pP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𝑎𝑏</m:t>
                    </m:r>
                    <m:r>
                      <a:rPr lang="en-US" sz="1600" i="1" kern="100">
                        <a:effectLst/>
                        <a:latin typeface="+mn-lt"/>
                        <a:ea typeface="Calibri" panose="020F0502020204030204" pitchFamily="34" charset="0"/>
                        <a:cs typeface="Times New Roman" panose="02020603050405020304" pitchFamily="18" charset="0"/>
                      </a:rPr>
                      <m:t>&gt;0</m:t>
                    </m:r>
                  </m:oMath>
                </a14:m>
                <a:r>
                  <a:rPr lang="en-US" sz="16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oMath>
                </a14:m>
                <a:r>
                  <a:rPr lang="en-US" sz="1600" kern="100">
                    <a:effectLst/>
                    <a:latin typeface="+mn-lt"/>
                    <a:ea typeface="Calibri" panose="020F0502020204030204" pitchFamily="34" charset="0"/>
                    <a:cs typeface="Times New Roman" panose="02020603050405020304" pitchFamily="18" charset="0"/>
                  </a:rPr>
                  <a:t> cùng dương hoặc cùng âm (hay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oMath>
                </a14:m>
                <a:r>
                  <a:rPr lang="en-US" sz="1600" kern="100">
                    <a:effectLst/>
                    <a:latin typeface="+mn-lt"/>
                    <a:ea typeface="Calibri" panose="020F0502020204030204" pitchFamily="34" charset="0"/>
                    <a:cs typeface="Times New Roman" panose="02020603050405020304" pitchFamily="18" charset="0"/>
                  </a:rPr>
                  <a:t> cùng dấu) và ngược lại;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𝑎𝑏</m:t>
                    </m:r>
                    <m:r>
                      <a:rPr lang="en-US" sz="1600" i="1" kern="100">
                        <a:effectLst/>
                        <a:latin typeface="+mn-lt"/>
                        <a:ea typeface="Calibri" panose="020F0502020204030204" pitchFamily="34" charset="0"/>
                        <a:cs typeface="Times New Roman" panose="02020603050405020304" pitchFamily="18" charset="0"/>
                      </a:rPr>
                      <m:t>&lt;0</m:t>
                    </m:r>
                  </m:oMath>
                </a14:m>
                <a:r>
                  <a:rPr lang="en-US" sz="16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oMath>
                </a14:m>
                <a:r>
                  <a:rPr lang="en-US" sz="1600" kern="100">
                    <a:effectLst/>
                    <a:latin typeface="+mn-lt"/>
                    <a:ea typeface="Calibri" panose="020F0502020204030204" pitchFamily="34" charset="0"/>
                    <a:cs typeface="Times New Roman" panose="02020603050405020304" pitchFamily="18" charset="0"/>
                  </a:rPr>
                  <a:t> trái dấu và ngược lại.</a:t>
                </a:r>
              </a:p>
              <a:p>
                <a:pPr marL="285750" indent="-285750" algn="just">
                  <a:lnSpc>
                    <a:spcPct val="150000"/>
                  </a:lnSpc>
                  <a:spcBef>
                    <a:spcPts val="300"/>
                  </a:spcBef>
                  <a:spcAft>
                    <a:spcPts val="300"/>
                  </a:spcAft>
                  <a:buFont typeface="Wingdings" panose="05000000000000000000" pitchFamily="2" charset="2"/>
                  <a:buChar char="ü"/>
                  <a:tabLst>
                    <a:tab pos="361950" algn="l"/>
                  </a:tabLst>
                </a:pPr>
                <a:r>
                  <a:rPr lang="en-US" sz="1600" kern="100" smtClean="0">
                    <a:effectLst/>
                    <a:latin typeface="+mn-lt"/>
                    <a:ea typeface="Calibri" panose="020F0502020204030204" pitchFamily="34" charset="0"/>
                    <a:cs typeface="Times New Roman" panose="02020603050405020304" pitchFamily="18" charset="0"/>
                  </a:rPr>
                  <a:t>Với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m:t>
                    </m:r>
                    <m:r>
                      <a:rPr lang="en-US" sz="1600" i="1" kern="100">
                        <a:effectLst/>
                        <a:latin typeface="+mn-lt"/>
                        <a:ea typeface="Calibri" panose="020F0502020204030204" pitchFamily="34" charset="0"/>
                        <a:cs typeface="Times New Roman" panose="02020603050405020304" pitchFamily="18" charset="0"/>
                      </a:rPr>
                      <m:t>𝑏</m:t>
                    </m:r>
                  </m:oMath>
                </a14:m>
                <a:r>
                  <a:rPr lang="en-US" sz="1600" kern="100">
                    <a:effectLst/>
                    <a:latin typeface="+mn-lt"/>
                    <a:ea typeface="Calibri" panose="020F0502020204030204" pitchFamily="34" charset="0"/>
                    <a:cs typeface="Times New Roman" panose="02020603050405020304" pitchFamily="18" charset="0"/>
                  </a:rPr>
                  <a:t> là hai số thực dương, nếu </a:t>
                </a:r>
                <a14:m>
                  <m:oMath xmlns:m="http://schemas.openxmlformats.org/officeDocument/2006/math">
                    <m:r>
                      <a:rPr lang="en-US" sz="1600" i="1" kern="100">
                        <a:effectLst/>
                        <a:latin typeface="+mn-lt"/>
                        <a:ea typeface="Calibri" panose="020F0502020204030204" pitchFamily="34" charset="0"/>
                        <a:cs typeface="Times New Roman" panose="02020603050405020304" pitchFamily="18" charset="0"/>
                      </a:rPr>
                      <m:t>𝑎</m:t>
                    </m:r>
                    <m:r>
                      <a:rPr lang="en-US" sz="1600" i="1" kern="100">
                        <a:effectLst/>
                        <a:latin typeface="+mn-lt"/>
                        <a:ea typeface="Calibri" panose="020F0502020204030204" pitchFamily="34" charset="0"/>
                        <a:cs typeface="Times New Roman" panose="02020603050405020304" pitchFamily="18" charset="0"/>
                      </a:rPr>
                      <m:t>&gt;</m:t>
                    </m:r>
                    <m:r>
                      <a:rPr lang="en-US" sz="1600" i="1" kern="100">
                        <a:effectLst/>
                        <a:latin typeface="+mn-lt"/>
                        <a:ea typeface="Calibri" panose="020F0502020204030204" pitchFamily="34" charset="0"/>
                        <a:cs typeface="Times New Roman" panose="02020603050405020304" pitchFamily="18" charset="0"/>
                      </a:rPr>
                      <m:t>𝑏</m:t>
                    </m:r>
                  </m:oMath>
                </a14:m>
                <a:r>
                  <a:rPr lang="en-US" sz="1600" kern="100">
                    <a:effectLst/>
                    <a:latin typeface="+mn-lt"/>
                    <a:ea typeface="Calibri" panose="020F0502020204030204" pitchFamily="34" charset="0"/>
                    <a:cs typeface="Times New Roman" panose="02020603050405020304" pitchFamily="18" charset="0"/>
                  </a:rPr>
                  <a:t> thì </a:t>
                </a:r>
                <a14:m>
                  <m:oMath xmlns:m="http://schemas.openxmlformats.org/officeDocument/2006/math">
                    <m:rad>
                      <m:radPr>
                        <m:degHide m:val="on"/>
                        <m:ctrlPr>
                          <a:rPr lang="en-US" sz="1600" i="1" kern="100">
                            <a:effectLst/>
                            <a:latin typeface="+mn-lt"/>
                            <a:ea typeface="Calibri" panose="020F0502020204030204" pitchFamily="34" charset="0"/>
                            <a:cs typeface="Times New Roman" panose="02020603050405020304" pitchFamily="18" charset="0"/>
                          </a:rPr>
                        </m:ctrlPr>
                      </m:radPr>
                      <m:deg/>
                      <m:e>
                        <m:r>
                          <a:rPr lang="en-US" sz="1600" i="1" kern="100">
                            <a:effectLst/>
                            <a:latin typeface="+mn-lt"/>
                            <a:ea typeface="Calibri" panose="020F0502020204030204" pitchFamily="34" charset="0"/>
                            <a:cs typeface="Times New Roman" panose="02020603050405020304" pitchFamily="18" charset="0"/>
                          </a:rPr>
                          <m:t>𝑎</m:t>
                        </m:r>
                      </m:e>
                    </m:rad>
                    <m:r>
                      <a:rPr lang="en-US" sz="1600" i="1" kern="100">
                        <a:effectLst/>
                        <a:latin typeface="+mn-lt"/>
                        <a:ea typeface="Calibri" panose="020F0502020204030204" pitchFamily="34" charset="0"/>
                        <a:cs typeface="Times New Roman" panose="02020603050405020304" pitchFamily="18" charset="0"/>
                      </a:rPr>
                      <m:t>&gt;</m:t>
                    </m:r>
                    <m:rad>
                      <m:radPr>
                        <m:degHide m:val="on"/>
                        <m:ctrlPr>
                          <a:rPr lang="en-US" sz="1600" i="1" kern="100">
                            <a:effectLst/>
                            <a:latin typeface="+mn-lt"/>
                            <a:ea typeface="Calibri" panose="020F0502020204030204" pitchFamily="34" charset="0"/>
                            <a:cs typeface="Times New Roman" panose="02020603050405020304" pitchFamily="18" charset="0"/>
                          </a:rPr>
                        </m:ctrlPr>
                      </m:radPr>
                      <m:deg/>
                      <m:e>
                        <m:r>
                          <a:rPr lang="en-US" sz="1600" i="1" kern="100">
                            <a:effectLst/>
                            <a:latin typeface="+mn-lt"/>
                            <a:ea typeface="Calibri" panose="020F0502020204030204" pitchFamily="34" charset="0"/>
                            <a:cs typeface="Times New Roman" panose="02020603050405020304" pitchFamily="18" charset="0"/>
                          </a:rPr>
                          <m:t>𝑏</m:t>
                        </m:r>
                      </m:e>
                    </m:rad>
                  </m:oMath>
                </a14:m>
                <a:r>
                  <a:rPr lang="en-US" sz="1600" kern="100">
                    <a:effectLst/>
                    <a:latin typeface="+mn-lt"/>
                    <a:ea typeface="Calibri" panose="020F0502020204030204" pitchFamily="34" charset="0"/>
                    <a:cs typeface="Times New Roman" panose="02020603050405020304" pitchFamily="18" charset="0"/>
                  </a:rPr>
                  <a:t>.</a:t>
                </a:r>
              </a:p>
            </p:txBody>
          </p:sp>
        </mc:Choice>
        <mc:Fallback>
          <p:sp>
            <p:nvSpPr>
              <p:cNvPr id="2" name="Rectangle 1"/>
              <p:cNvSpPr>
                <a:spLocks noRot="1" noChangeAspect="1" noMove="1" noResize="1" noEditPoints="1" noAdjustHandles="1" noChangeArrowheads="1" noChangeShapeType="1" noTextEdit="1"/>
              </p:cNvSpPr>
              <p:nvPr/>
            </p:nvSpPr>
            <p:spPr>
              <a:xfrm>
                <a:off x="1753734" y="2091807"/>
                <a:ext cx="5913839" cy="1762021"/>
              </a:xfrm>
              <a:prstGeom prst="rect">
                <a:avLst/>
              </a:prstGeom>
              <a:blipFill>
                <a:blip r:embed="rId5"/>
                <a:stretch>
                  <a:fillRect l="-619" r="-515" b="-692"/>
                </a:stretch>
              </a:blipFill>
            </p:spPr>
            <p:txBody>
              <a:bodyPr/>
              <a:lstStyle/>
              <a:p>
                <a:r>
                  <a:rPr lang="en-US">
                    <a:noFill/>
                  </a:rPr>
                  <a:t> </a:t>
                </a:r>
              </a:p>
            </p:txBody>
          </p:sp>
        </mc:Fallback>
      </mc:AlternateContent>
    </p:spTree>
    <p:extLst>
      <p:ext uri="{BB962C8B-B14F-4D97-AF65-F5344CB8AC3E}">
        <p14:creationId xmlns:p14="http://schemas.microsoft.com/office/powerpoint/2010/main" val="847663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33" name="Group 32"/>
          <p:cNvGrpSpPr/>
          <p:nvPr/>
        </p:nvGrpSpPr>
        <p:grpSpPr>
          <a:xfrm>
            <a:off x="2245490" y="14990"/>
            <a:ext cx="4930330" cy="523290"/>
            <a:chOff x="304802" y="266681"/>
            <a:chExt cx="9299104" cy="540935"/>
          </a:xfrm>
        </p:grpSpPr>
        <p:sp>
          <p:nvSpPr>
            <p:cNvPr id="34" name="Round Single Corner Rectangle 33"/>
            <p:cNvSpPr/>
            <p:nvPr/>
          </p:nvSpPr>
          <p:spPr>
            <a:xfrm flipV="1">
              <a:off x="304802" y="266681"/>
              <a:ext cx="9299103" cy="540935"/>
            </a:xfrm>
            <a:prstGeom prst="round1Rect">
              <a:avLst>
                <a:gd name="adj" fmla="val 29216"/>
              </a:avLst>
            </a:prstGeom>
            <a:solidFill>
              <a:schemeClr val="tx2">
                <a:lumMod val="20000"/>
                <a:lumOff val="80000"/>
              </a:schemeClr>
            </a:solidFill>
            <a:ln>
              <a:solidFill>
                <a:srgbClr val="2980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35" name="Rectangle 34"/>
            <p:cNvSpPr/>
            <p:nvPr/>
          </p:nvSpPr>
          <p:spPr>
            <a:xfrm>
              <a:off x="384873" y="360425"/>
              <a:ext cx="9219033" cy="381785"/>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a:ln>
                    <a:noFill/>
                  </a:ln>
                  <a:solidFill>
                    <a:prstClr val="black"/>
                  </a:solidFill>
                  <a:effectLst/>
                  <a:uLnTx/>
                  <a:uFillTx/>
                  <a:latin typeface="Arial"/>
                  <a:cs typeface="Arial" panose="020B0604020202020204" pitchFamily="34" charset="0"/>
                  <a:sym typeface="Arial"/>
                </a:rPr>
                <a:t>1. Nhắc lại về thứ tự trong tập hợp số thực</a:t>
              </a: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7" name="Rectangle 6"/>
          <p:cNvSpPr/>
          <p:nvPr/>
        </p:nvSpPr>
        <p:spPr>
          <a:xfrm>
            <a:off x="1544118" y="915236"/>
            <a:ext cx="1622560" cy="461665"/>
          </a:xfrm>
          <a:prstGeom prst="rect">
            <a:avLst/>
          </a:prstGeom>
        </p:spPr>
        <p:txBody>
          <a:bodyPr wrap="none">
            <a:spAutoFit/>
          </a:bodyPr>
          <a:lstStyle/>
          <a:p>
            <a:pPr algn="just">
              <a:lnSpc>
                <a:spcPct val="150000"/>
              </a:lnSpc>
              <a:spcAft>
                <a:spcPts val="800"/>
              </a:spcAft>
              <a:tabLst>
                <a:tab pos="361950" algn="l"/>
              </a:tabLst>
            </a:pPr>
            <a:r>
              <a:rPr lang="en-US" sz="1600" b="1" i="1" u="sng" kern="100">
                <a:solidFill>
                  <a:srgbClr val="00487E"/>
                </a:solidFill>
                <a:latin typeface="+mj-lt"/>
                <a:ea typeface="Calibri" panose="020F0502020204030204" pitchFamily="34" charset="0"/>
                <a:cs typeface="Times New Roman" panose="02020603050405020304" pitchFamily="18" charset="0"/>
              </a:rPr>
              <a:t>Ví dụ:</a:t>
            </a:r>
            <a:r>
              <a:rPr lang="en-US" sz="1600" kern="100">
                <a:solidFill>
                  <a:srgbClr val="00487E"/>
                </a:solidFill>
                <a:latin typeface="+mj-lt"/>
                <a:ea typeface="Calibri" panose="020F0502020204030204" pitchFamily="34" charset="0"/>
                <a:cs typeface="Times New Roman" panose="02020603050405020304" pitchFamily="18" charset="0"/>
              </a:rPr>
              <a:t> </a:t>
            </a:r>
            <a:r>
              <a:rPr lang="en-US" sz="1600" kern="100">
                <a:latin typeface="+mj-lt"/>
                <a:ea typeface="Calibri" panose="020F0502020204030204" pitchFamily="34" charset="0"/>
                <a:cs typeface="Times New Roman" panose="02020603050405020304" pitchFamily="18" charset="0"/>
              </a:rPr>
              <a:t>So sánh:</a:t>
            </a:r>
            <a:endParaRPr lang="en-US" sz="1600" kern="1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3127947186"/>
                  </p:ext>
                </p:extLst>
              </p:nvPr>
            </p:nvGraphicFramePr>
            <p:xfrm>
              <a:off x="1501183" y="1575446"/>
              <a:ext cx="6553850" cy="456565"/>
            </p:xfrm>
            <a:graphic>
              <a:graphicData uri="http://schemas.openxmlformats.org/drawingml/2006/table">
                <a:tbl>
                  <a:tblPr firstRow="1" firstCol="1" bandRow="1">
                    <a:tableStyleId>{042C26FE-477B-404D-BC2B-86E5C7660ABC}</a:tableStyleId>
                  </a:tblPr>
                  <a:tblGrid>
                    <a:gridCol w="3276311">
                      <a:extLst>
                        <a:ext uri="{9D8B030D-6E8A-4147-A177-3AD203B41FA5}">
                          <a16:colId xmlns:a16="http://schemas.microsoft.com/office/drawing/2014/main" val="2456007878"/>
                        </a:ext>
                      </a:extLst>
                    </a:gridCol>
                    <a:gridCol w="3277539">
                      <a:extLst>
                        <a:ext uri="{9D8B030D-6E8A-4147-A177-3AD203B41FA5}">
                          <a16:colId xmlns:a16="http://schemas.microsoft.com/office/drawing/2014/main" val="3293104681"/>
                        </a:ext>
                      </a:extLst>
                    </a:gridCol>
                  </a:tblGrid>
                  <a:tr h="394317">
                    <a:tc>
                      <a:txBody>
                        <a:bodyPr/>
                        <a:lstStyle/>
                        <a:p>
                          <a:pPr algn="ctr">
                            <a:lnSpc>
                              <a:spcPct val="100000"/>
                            </a:lnSpc>
                            <a:spcAft>
                              <a:spcPts val="0"/>
                            </a:spcAft>
                            <a:tabLst>
                              <a:tab pos="361950" algn="l"/>
                            </a:tabLst>
                          </a:pPr>
                          <a14:m>
                            <m:oMathPara xmlns:m="http://schemas.openxmlformats.org/officeDocument/2006/math">
                              <m:oMathParaPr>
                                <m:jc m:val="centerGroup"/>
                              </m:oMathParaPr>
                              <m:oMath xmlns:m="http://schemas.openxmlformats.org/officeDocument/2006/math">
                                <m:r>
                                  <m:rPr>
                                    <m:nor/>
                                  </m:rPr>
                                  <a:rPr lang="en-US" sz="1600" kern="100" smtClean="0">
                                    <a:effectLst/>
                                  </a:rPr>
                                  <m:t>a</m:t>
                                </m:r>
                                <m:r>
                                  <m:rPr>
                                    <m:nor/>
                                  </m:rPr>
                                  <a:rPr lang="en-US" sz="1600" kern="100" smtClean="0">
                                    <a:effectLst/>
                                  </a:rPr>
                                  <m:t>) </m:t>
                                </m:r>
                                <m:r>
                                  <a:rPr lang="en-US" sz="1600" kern="100">
                                    <a:effectLst/>
                                    <a:latin typeface="Cambria Math" panose="02040503050406030204" pitchFamily="18" charset="0"/>
                                  </a:rPr>
                                  <m:t>−15</m:t>
                                </m:r>
                                <m:f>
                                  <m:fPr>
                                    <m:ctrlPr>
                                      <a:rPr lang="en-US" sz="1600" i="1" kern="100">
                                        <a:effectLst/>
                                        <a:latin typeface="Cambria Math" panose="02040503050406030204" pitchFamily="18" charset="0"/>
                                      </a:rPr>
                                    </m:ctrlPr>
                                  </m:fPr>
                                  <m:num>
                                    <m:r>
                                      <a:rPr lang="en-US" sz="1600" kern="100">
                                        <a:effectLst/>
                                        <a:latin typeface="Cambria Math" panose="02040503050406030204" pitchFamily="18" charset="0"/>
                                      </a:rPr>
                                      <m:t>1</m:t>
                                    </m:r>
                                  </m:num>
                                  <m:den>
                                    <m:r>
                                      <a:rPr lang="en-US" sz="1600" kern="100">
                                        <a:effectLst/>
                                        <a:latin typeface="Cambria Math" panose="02040503050406030204" pitchFamily="18" charset="0"/>
                                      </a:rPr>
                                      <m:t>2</m:t>
                                    </m:r>
                                  </m:den>
                                </m:f>
                                <m:r>
                                  <m:rPr>
                                    <m:nor/>
                                  </m:rPr>
                                  <a:rPr lang="en-US" sz="1600" kern="100">
                                    <a:effectLst/>
                                  </a:rPr>
                                  <m:t> </m:t>
                                </m:r>
                                <m:r>
                                  <m:rPr>
                                    <m:nor/>
                                  </m:rPr>
                                  <a:rPr lang="en-US" sz="1600" kern="100">
                                    <a:effectLst/>
                                  </a:rPr>
                                  <m:t>v</m:t>
                                </m:r>
                                <m:r>
                                  <m:rPr>
                                    <m:nor/>
                                  </m:rPr>
                                  <a:rPr lang="en-US" sz="1600" kern="100">
                                    <a:effectLst/>
                                  </a:rPr>
                                  <m:t>à</m:t>
                                </m:r>
                                <m:r>
                                  <a:rPr lang="en-US" sz="1600" b="0" i="0" kern="100" smtClean="0">
                                    <a:effectLst/>
                                    <a:latin typeface="Cambria Math" panose="02040503050406030204" pitchFamily="18" charset="0"/>
                                  </a:rPr>
                                  <m:t> </m:t>
                                </m:r>
                                <m:r>
                                  <a:rPr lang="en-US" sz="1600" kern="100">
                                    <a:effectLst/>
                                  </a:rPr>
                                  <m:t>−</m:t>
                                </m:r>
                                <m:f>
                                  <m:fPr>
                                    <m:ctrlPr>
                                      <a:rPr lang="en-US" sz="1600" kern="100">
                                        <a:effectLst/>
                                      </a:rPr>
                                    </m:ctrlPr>
                                  </m:fPr>
                                  <m:num>
                                    <m:r>
                                      <a:rPr lang="en-US" sz="1600" kern="100">
                                        <a:effectLst/>
                                      </a:rPr>
                                      <m:t>30</m:t>
                                    </m:r>
                                  </m:num>
                                  <m:den>
                                    <m:r>
                                      <a:rPr lang="en-US" sz="1600" kern="100">
                                        <a:effectLst/>
                                      </a:rPr>
                                      <m:t>2</m:t>
                                    </m:r>
                                  </m:den>
                                </m:f>
                              </m:oMath>
                            </m:oMathPara>
                          </a14:m>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tabLst>
                              <a:tab pos="361950" algn="l"/>
                            </a:tabLst>
                          </a:pPr>
                          <a:r>
                            <a:rPr lang="en-US" sz="1600" kern="100">
                              <a:effectLst/>
                            </a:rPr>
                            <a:t>b) 12 và </a:t>
                          </a:r>
                          <a14:m>
                            <m:oMath xmlns:m="http://schemas.openxmlformats.org/officeDocument/2006/math">
                              <m:rad>
                                <m:radPr>
                                  <m:degHide m:val="on"/>
                                  <m:ctrlPr>
                                    <a:rPr lang="en-US" sz="1600" kern="100">
                                      <a:effectLst/>
                                    </a:rPr>
                                  </m:ctrlPr>
                                </m:radPr>
                                <m:deg/>
                                <m:e>
                                  <m:r>
                                    <a:rPr lang="en-US" sz="1600" kern="100">
                                      <a:effectLst/>
                                    </a:rPr>
                                    <m:t>121</m:t>
                                  </m:r>
                                </m:e>
                              </m:rad>
                            </m:oMath>
                          </a14:m>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51777674"/>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3127947186"/>
                  </p:ext>
                </p:extLst>
              </p:nvPr>
            </p:nvGraphicFramePr>
            <p:xfrm>
              <a:off x="1501183" y="1575446"/>
              <a:ext cx="6553850" cy="456565"/>
            </p:xfrm>
            <a:graphic>
              <a:graphicData uri="http://schemas.openxmlformats.org/drawingml/2006/table">
                <a:tbl>
                  <a:tblPr firstRow="1" firstCol="1" bandRow="1">
                    <a:tableStyleId>{042C26FE-477B-404D-BC2B-86E5C7660ABC}</a:tableStyleId>
                  </a:tblPr>
                  <a:tblGrid>
                    <a:gridCol w="3276311">
                      <a:extLst>
                        <a:ext uri="{9D8B030D-6E8A-4147-A177-3AD203B41FA5}">
                          <a16:colId xmlns:a16="http://schemas.microsoft.com/office/drawing/2014/main" val="2456007878"/>
                        </a:ext>
                      </a:extLst>
                    </a:gridCol>
                    <a:gridCol w="3277539">
                      <a:extLst>
                        <a:ext uri="{9D8B030D-6E8A-4147-A177-3AD203B41FA5}">
                          <a16:colId xmlns:a16="http://schemas.microsoft.com/office/drawing/2014/main" val="3293104681"/>
                        </a:ext>
                      </a:extLst>
                    </a:gridCol>
                  </a:tblGrid>
                  <a:tr h="456565">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100000" b="-3947"/>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00000" b="-3947"/>
                          </a:stretch>
                        </a:blipFill>
                      </a:tcPr>
                    </a:tc>
                    <a:extLst>
                      <a:ext uri="{0D108BD9-81ED-4DB2-BD59-A6C34878D82A}">
                        <a16:rowId xmlns:a16="http://schemas.microsoft.com/office/drawing/2014/main" val="951777674"/>
                      </a:ext>
                    </a:extLst>
                  </a:tr>
                </a:tbl>
              </a:graphicData>
            </a:graphic>
          </p:graphicFrame>
        </mc:Fallback>
      </mc:AlternateContent>
      <p:sp>
        <p:nvSpPr>
          <p:cNvPr id="10" name="TextBox 9"/>
          <p:cNvSpPr txBox="1"/>
          <p:nvPr/>
        </p:nvSpPr>
        <p:spPr>
          <a:xfrm>
            <a:off x="4430046" y="2400065"/>
            <a:ext cx="69612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C00000"/>
                </a:solidFill>
                <a:effectLst/>
                <a:uLnTx/>
                <a:uFillTx/>
                <a:latin typeface="Arial"/>
                <a:cs typeface="Arial"/>
                <a:sym typeface="Arial"/>
              </a:rPr>
              <a:t>Giải:</a:t>
            </a:r>
            <a:endParaRPr kumimoji="0" lang="en-US" sz="1600" b="1" i="1"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2909400" y="3031702"/>
                <a:ext cx="3737414" cy="1497076"/>
              </a:xfrm>
              <a:prstGeom prst="rect">
                <a:avLst/>
              </a:prstGeom>
            </p:spPr>
            <p:txBody>
              <a:bodyPr wrap="square">
                <a:spAutoFit/>
              </a:bodyPr>
              <a:lstStyle/>
              <a:p>
                <a:pPr>
                  <a:lnSpc>
                    <a:spcPct val="150000"/>
                  </a:lnSpc>
                  <a:spcBef>
                    <a:spcPts val="1200"/>
                  </a:spcBef>
                  <a:spcAft>
                    <a:spcPts val="1200"/>
                  </a:spcAft>
                  <a:tabLst>
                    <a:tab pos="361950" algn="l"/>
                  </a:tabLst>
                </a:pPr>
                <a14:m>
                  <m:oMathPara xmlns:m="http://schemas.openxmlformats.org/officeDocument/2006/math">
                    <m:oMathParaPr>
                      <m:jc m:val="left"/>
                    </m:oMathParaPr>
                    <m:oMath xmlns:m="http://schemas.openxmlformats.org/officeDocument/2006/math">
                      <m:r>
                        <m:rPr>
                          <m:nor/>
                        </m:rPr>
                        <a:rPr lang="en-US" sz="1600" kern="100" smtClean="0">
                          <a:ea typeface="Calibri" panose="020F0502020204030204" pitchFamily="34" charset="0"/>
                          <a:cs typeface="Times New Roman" panose="02020603050405020304" pitchFamily="18" charset="0"/>
                        </a:rPr>
                        <m:t>a</m:t>
                      </m:r>
                      <m:r>
                        <m:rPr>
                          <m:nor/>
                        </m:rPr>
                        <a:rPr lang="en-US" sz="1600" kern="100" smtClean="0">
                          <a:ea typeface="Calibri" panose="020F0502020204030204" pitchFamily="34" charset="0"/>
                          <a:cs typeface="Times New Roman" panose="02020603050405020304" pitchFamily="18" charset="0"/>
                        </a:rPr>
                        <m:t>) </m:t>
                      </m:r>
                      <m:r>
                        <m:rPr>
                          <m:nor/>
                        </m:rPr>
                        <a:rPr lang="en-US" sz="1600" kern="100" smtClean="0">
                          <a:ea typeface="Calibri" panose="020F0502020204030204" pitchFamily="34" charset="0"/>
                          <a:cs typeface="Times New Roman" panose="02020603050405020304" pitchFamily="18" charset="0"/>
                        </a:rPr>
                        <m:t>V</m:t>
                      </m:r>
                      <m:r>
                        <m:rPr>
                          <m:nor/>
                        </m:rPr>
                        <a:rPr lang="en-US" sz="1600" kern="100" smtClean="0">
                          <a:ea typeface="Calibri" panose="020F0502020204030204" pitchFamily="34" charset="0"/>
                          <a:cs typeface="Times New Roman" panose="02020603050405020304" pitchFamily="18" charset="0"/>
                        </a:rPr>
                        <m:t>ì </m:t>
                      </m:r>
                      <m:r>
                        <a:rPr lang="en-US" sz="1600" i="1" kern="100">
                          <a:latin typeface="Cambria Math" panose="02040503050406030204" pitchFamily="18" charset="0"/>
                          <a:ea typeface="Calibri" panose="020F0502020204030204" pitchFamily="34" charset="0"/>
                          <a:cs typeface="Times New Roman" panose="02020603050405020304" pitchFamily="18" charset="0"/>
                        </a:rPr>
                        <m:t>−15</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2</m:t>
                          </m:r>
                        </m:den>
                      </m:f>
                      <m:r>
                        <a:rPr lang="en-US" sz="16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1600" i="1" kern="100">
                              <a:latin typeface="Cambria Math" panose="02040503050406030204" pitchFamily="18" charset="0"/>
                              <a:ea typeface="Calibri" panose="020F0502020204030204" pitchFamily="34" charset="0"/>
                              <a:cs typeface="Times New Roman" panose="02020603050405020304" pitchFamily="18" charset="0"/>
                            </a:rPr>
                            <m:t>31</m:t>
                          </m:r>
                        </m:num>
                        <m:den>
                          <m:r>
                            <a:rPr lang="en-US" sz="1600" i="1" kern="100">
                              <a:latin typeface="Cambria Math" panose="02040503050406030204" pitchFamily="18" charset="0"/>
                              <a:ea typeface="Calibri" panose="020F0502020204030204" pitchFamily="34" charset="0"/>
                              <a:cs typeface="Times New Roman" panose="02020603050405020304" pitchFamily="18" charset="0"/>
                            </a:rPr>
                            <m:t>2</m:t>
                          </m:r>
                        </m:den>
                      </m:f>
                      <m:r>
                        <m:rPr>
                          <m:nor/>
                        </m:rPr>
                        <a:rPr lang="en-US" sz="1600" kern="100">
                          <a:ea typeface="Calibri" panose="020F0502020204030204" pitchFamily="34" charset="0"/>
                          <a:cs typeface="Times New Roman" panose="02020603050405020304" pitchFamily="18" charset="0"/>
                        </a:rPr>
                        <m:t> </m:t>
                      </m:r>
                      <m:r>
                        <m:rPr>
                          <m:nor/>
                        </m:rPr>
                        <a:rPr lang="en-US" sz="1600" kern="100">
                          <a:ea typeface="Calibri" panose="020F0502020204030204" pitchFamily="34" charset="0"/>
                          <a:cs typeface="Times New Roman" panose="02020603050405020304" pitchFamily="18" charset="0"/>
                        </a:rPr>
                        <m:t>n</m:t>
                      </m:r>
                      <m:r>
                        <m:rPr>
                          <m:nor/>
                        </m:rPr>
                        <a:rPr lang="en-US" sz="1600" kern="100">
                          <a:ea typeface="Calibri" panose="020F0502020204030204" pitchFamily="34" charset="0"/>
                          <a:cs typeface="Times New Roman" panose="02020603050405020304" pitchFamily="18" charset="0"/>
                        </a:rPr>
                        <m:t>ê</m:t>
                      </m:r>
                      <m:r>
                        <m:rPr>
                          <m:nor/>
                        </m:rPr>
                        <a:rPr lang="en-US" sz="1600" kern="100">
                          <a:ea typeface="Calibri" panose="020F0502020204030204" pitchFamily="34" charset="0"/>
                          <a:cs typeface="Times New Roman" panose="02020603050405020304" pitchFamily="18" charset="0"/>
                        </a:rPr>
                        <m:t>n</m:t>
                      </m:r>
                      <m:r>
                        <a:rPr lang="en-US" sz="1600" i="1" kern="100">
                          <a:effectLst/>
                          <a:latin typeface="+mn-lt"/>
                          <a:ea typeface="Calibri" panose="020F0502020204030204" pitchFamily="34" charset="0"/>
                          <a:cs typeface="Times New Roman" panose="02020603050405020304" pitchFamily="18" charset="0"/>
                        </a:rPr>
                        <m:t>−</m:t>
                      </m:r>
                      <m:f>
                        <m:fPr>
                          <m:ctrlPr>
                            <a:rPr lang="en-US" sz="1600" i="1" kern="100">
                              <a:effectLst/>
                              <a:latin typeface="+mn-lt"/>
                              <a:ea typeface="Calibri" panose="020F0502020204030204" pitchFamily="34" charset="0"/>
                              <a:cs typeface="Times New Roman" panose="02020603050405020304" pitchFamily="18" charset="0"/>
                            </a:rPr>
                          </m:ctrlPr>
                        </m:fPr>
                        <m:num>
                          <m:r>
                            <a:rPr lang="en-US" sz="1600" i="1" kern="100">
                              <a:effectLst/>
                              <a:latin typeface="+mn-lt"/>
                              <a:ea typeface="Calibri" panose="020F0502020204030204" pitchFamily="34" charset="0"/>
                              <a:cs typeface="Times New Roman" panose="02020603050405020304" pitchFamily="18" charset="0"/>
                            </a:rPr>
                            <m:t>31</m:t>
                          </m:r>
                        </m:num>
                        <m:den>
                          <m:r>
                            <a:rPr lang="en-US" sz="1600" i="1" kern="100">
                              <a:effectLst/>
                              <a:latin typeface="+mn-lt"/>
                              <a:ea typeface="Calibri" panose="020F0502020204030204" pitchFamily="34" charset="0"/>
                              <a:cs typeface="Times New Roman" panose="02020603050405020304" pitchFamily="18" charset="0"/>
                            </a:rPr>
                            <m:t>2</m:t>
                          </m:r>
                        </m:den>
                      </m:f>
                      <m:r>
                        <a:rPr lang="en-US" sz="1600" i="1" kern="100">
                          <a:effectLst/>
                          <a:latin typeface="+mn-lt"/>
                          <a:ea typeface="Calibri" panose="020F0502020204030204" pitchFamily="34" charset="0"/>
                          <a:cs typeface="Times New Roman" panose="02020603050405020304" pitchFamily="18" charset="0"/>
                        </a:rPr>
                        <m:t>&lt;−</m:t>
                      </m:r>
                      <m:f>
                        <m:fPr>
                          <m:ctrlPr>
                            <a:rPr lang="en-US" sz="1600" i="1" kern="100">
                              <a:effectLst/>
                              <a:latin typeface="+mn-lt"/>
                              <a:ea typeface="Calibri" panose="020F0502020204030204" pitchFamily="34" charset="0"/>
                              <a:cs typeface="Times New Roman" panose="02020603050405020304" pitchFamily="18" charset="0"/>
                            </a:rPr>
                          </m:ctrlPr>
                        </m:fPr>
                        <m:num>
                          <m:r>
                            <a:rPr lang="en-US" sz="1600" i="1" kern="100">
                              <a:effectLst/>
                              <a:latin typeface="+mn-lt"/>
                              <a:ea typeface="Calibri" panose="020F0502020204030204" pitchFamily="34" charset="0"/>
                              <a:cs typeface="Times New Roman" panose="02020603050405020304" pitchFamily="18" charset="0"/>
                            </a:rPr>
                            <m:t>30</m:t>
                          </m:r>
                        </m:num>
                        <m:den>
                          <m:r>
                            <a:rPr lang="en-US" sz="1600" i="1" kern="100">
                              <a:effectLst/>
                              <a:latin typeface="+mn-lt"/>
                              <a:ea typeface="Calibri" panose="020F0502020204030204" pitchFamily="34" charset="0"/>
                              <a:cs typeface="Times New Roman" panose="02020603050405020304" pitchFamily="18" charset="0"/>
                            </a:rPr>
                            <m:t>2</m:t>
                          </m:r>
                        </m:den>
                      </m:f>
                    </m:oMath>
                  </m:oMathPara>
                </a14:m>
                <a:endParaRPr lang="en-US" sz="1600" kern="100">
                  <a:effectLst/>
                  <a:latin typeface="+mn-lt"/>
                  <a:ea typeface="Calibri" panose="020F0502020204030204" pitchFamily="34" charset="0"/>
                  <a:cs typeface="Times New Roman" panose="02020603050405020304" pitchFamily="18" charset="0"/>
                </a:endParaRPr>
              </a:p>
              <a:p>
                <a:pPr>
                  <a:lnSpc>
                    <a:spcPct val="150000"/>
                  </a:lnSpc>
                  <a:spcBef>
                    <a:spcPts val="1200"/>
                  </a:spcBef>
                  <a:spcAft>
                    <a:spcPts val="1200"/>
                  </a:spcAft>
                  <a:tabLst>
                    <a:tab pos="361950" algn="l"/>
                  </a:tabLst>
                </a:pPr>
                <a:r>
                  <a:rPr lang="en-US" sz="1600" kern="100">
                    <a:effectLst/>
                    <a:latin typeface="+mn-lt"/>
                    <a:ea typeface="Calibri" panose="020F0502020204030204" pitchFamily="34" charset="0"/>
                    <a:cs typeface="Times New Roman" panose="02020603050405020304" pitchFamily="18" charset="0"/>
                  </a:rPr>
                  <a:t>b) Vì </a:t>
                </a:r>
                <a14:m>
                  <m:oMath xmlns:m="http://schemas.openxmlformats.org/officeDocument/2006/math">
                    <m:rad>
                      <m:radPr>
                        <m:degHide m:val="on"/>
                        <m:ctrlPr>
                          <a:rPr lang="en-US" sz="1600" i="1" kern="100">
                            <a:effectLst/>
                            <a:latin typeface="+mn-lt"/>
                            <a:ea typeface="Calibri" panose="020F0502020204030204" pitchFamily="34" charset="0"/>
                            <a:cs typeface="Times New Roman" panose="02020603050405020304" pitchFamily="18" charset="0"/>
                          </a:rPr>
                        </m:ctrlPr>
                      </m:radPr>
                      <m:deg/>
                      <m:e>
                        <m:r>
                          <a:rPr lang="en-US" sz="1600" i="1" kern="100">
                            <a:effectLst/>
                            <a:latin typeface="+mn-lt"/>
                            <a:ea typeface="Calibri" panose="020F0502020204030204" pitchFamily="34" charset="0"/>
                            <a:cs typeface="Times New Roman" panose="02020603050405020304" pitchFamily="18" charset="0"/>
                          </a:rPr>
                          <m:t>121</m:t>
                        </m:r>
                      </m:e>
                    </m:rad>
                    <m:r>
                      <a:rPr lang="en-US" sz="1600" i="1" kern="100">
                        <a:effectLst/>
                        <a:latin typeface="+mn-lt"/>
                        <a:ea typeface="Calibri" panose="020F0502020204030204" pitchFamily="34" charset="0"/>
                        <a:cs typeface="Times New Roman" panose="02020603050405020304" pitchFamily="18" charset="0"/>
                      </a:rPr>
                      <m:t>=11</m:t>
                    </m:r>
                  </m:oMath>
                </a14:m>
                <a:r>
                  <a:rPr lang="en-US" sz="1600" kern="100">
                    <a:effectLst/>
                    <a:latin typeface="+mn-lt"/>
                    <a:ea typeface="Calibri" panose="020F0502020204030204" pitchFamily="34" charset="0"/>
                    <a:cs typeface="Times New Roman" panose="02020603050405020304" pitchFamily="18" charset="0"/>
                  </a:rPr>
                  <a:t> </a:t>
                </a:r>
                <a:r>
                  <a:rPr lang="en-US" sz="1600" kern="100">
                    <a:effectLst/>
                    <a:latin typeface="+mn-lt"/>
                    <a:ea typeface="Calibri" panose="020F0502020204030204" pitchFamily="34" charset="0"/>
                    <a:cs typeface="Times New Roman" panose="02020603050405020304" pitchFamily="18" charset="0"/>
                  </a:rPr>
                  <a:t>nên </a:t>
                </a:r>
                <a14:m>
                  <m:oMath xmlns:m="http://schemas.openxmlformats.org/officeDocument/2006/math">
                    <m:r>
                      <a:rPr lang="en-US" sz="1600" b="0" i="0" kern="100" smtClean="0">
                        <a:effectLst/>
                        <a:latin typeface="Cambria Math" panose="02040503050406030204" pitchFamily="18" charset="0"/>
                        <a:ea typeface="Calibri" panose="020F0502020204030204" pitchFamily="34" charset="0"/>
                        <a:cs typeface="Times New Roman" panose="02020603050405020304" pitchFamily="18" charset="0"/>
                      </a:rPr>
                      <m:t>12&gt;</m:t>
                    </m:r>
                    <m:rad>
                      <m:radPr>
                        <m:degHide m:val="on"/>
                        <m:ctrlPr>
                          <a:rPr lang="en-US" sz="1600" i="1" kern="100">
                            <a:effectLst/>
                            <a:latin typeface="+mn-lt"/>
                            <a:ea typeface="Calibri" panose="020F0502020204030204" pitchFamily="34" charset="0"/>
                            <a:cs typeface="Times New Roman" panose="02020603050405020304" pitchFamily="18" charset="0"/>
                          </a:rPr>
                        </m:ctrlPr>
                      </m:radPr>
                      <m:deg/>
                      <m:e>
                        <m:r>
                          <a:rPr lang="en-US" sz="1600" i="1" kern="100">
                            <a:effectLst/>
                            <a:latin typeface="+mn-lt"/>
                            <a:ea typeface="Calibri" panose="020F0502020204030204" pitchFamily="34" charset="0"/>
                            <a:cs typeface="Times New Roman" panose="02020603050405020304" pitchFamily="18" charset="0"/>
                          </a:rPr>
                          <m:t>121</m:t>
                        </m:r>
                      </m:e>
                    </m:rad>
                  </m:oMath>
                </a14:m>
                <a:endParaRPr lang="en-US" sz="1600" kern="100">
                  <a:effectLst/>
                  <a:latin typeface="+mn-lt"/>
                  <a:ea typeface="Calibri" panose="020F0502020204030204" pitchFamily="34"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2909400" y="3031702"/>
                <a:ext cx="3737414" cy="1497076"/>
              </a:xfrm>
              <a:prstGeom prst="rect">
                <a:avLst/>
              </a:prstGeom>
              <a:blipFill>
                <a:blip r:embed="rId4"/>
                <a:stretch>
                  <a:fillRect l="-816" b="-813"/>
                </a:stretch>
              </a:blipFill>
            </p:spPr>
            <p:txBody>
              <a:bodyPr/>
              <a:lstStyle/>
              <a:p>
                <a:r>
                  <a:rPr lang="en-US">
                    <a:noFill/>
                  </a:rPr>
                  <a:t> </a:t>
                </a:r>
              </a:p>
            </p:txBody>
          </p:sp>
        </mc:Fallback>
      </mc:AlternateContent>
    </p:spTree>
    <p:extLst>
      <p:ext uri="{BB962C8B-B14F-4D97-AF65-F5344CB8AC3E}">
        <p14:creationId xmlns:p14="http://schemas.microsoft.com/office/powerpoint/2010/main" val="712636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left)">
                                      <p:cBhvr>
                                        <p:cTn id="2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1039944" y="796585"/>
                <a:ext cx="7281471" cy="3539430"/>
              </a:xfrm>
              <a:prstGeom prst="rect">
                <a:avLst/>
              </a:prstGeom>
            </p:spPr>
            <p:txBody>
              <a:bodyPr wrap="square">
                <a:spAutoFit/>
              </a:bodyPr>
              <a:lstStyle/>
              <a:p>
                <a:pPr algn="just">
                  <a:lnSpc>
                    <a:spcPct val="150000"/>
                  </a:lnSpc>
                  <a:spcBef>
                    <a:spcPts val="300"/>
                  </a:spcBef>
                  <a:spcAft>
                    <a:spcPts val="300"/>
                  </a:spcAft>
                  <a:tabLst>
                    <a:tab pos="361950" algn="l"/>
                  </a:tabLst>
                </a:pPr>
                <a:r>
                  <a:rPr lang="en-US" sz="1700" b="1" i="1" u="sng" kern="100" smtClean="0">
                    <a:solidFill>
                      <a:srgbClr val="C00000"/>
                    </a:solidFill>
                    <a:latin typeface="+mj-lt"/>
                    <a:ea typeface="Calibri" panose="020F0502020204030204" pitchFamily="34" charset="0"/>
                    <a:cs typeface="Times New Roman" panose="02020603050405020304" pitchFamily="18" charset="0"/>
                  </a:rPr>
                  <a:t>Khái </a:t>
                </a:r>
                <a:r>
                  <a:rPr lang="en-US" sz="1700" b="1" i="1" u="sng" kern="100">
                    <a:solidFill>
                      <a:srgbClr val="C00000"/>
                    </a:solidFill>
                    <a:latin typeface="+mj-lt"/>
                    <a:ea typeface="Calibri" panose="020F0502020204030204" pitchFamily="34" charset="0"/>
                    <a:cs typeface="Times New Roman" panose="02020603050405020304" pitchFamily="18" charset="0"/>
                  </a:rPr>
                  <a:t>niệm:</a:t>
                </a:r>
                <a:endParaRPr lang="en-US" sz="1700" b="1" i="1" kern="100">
                  <a:solidFill>
                    <a:srgbClr val="C00000"/>
                  </a:solidFill>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tabLst>
                    <a:tab pos="361950" algn="l"/>
                  </a:tabLst>
                </a:pPr>
                <a:r>
                  <a:rPr lang="en-US" sz="1700" kern="100">
                    <a:effectLst/>
                    <a:latin typeface="+mj-lt"/>
                    <a:ea typeface="Calibri" panose="020F0502020204030204" pitchFamily="34" charset="0"/>
                    <a:cs typeface="Times New Roman" panose="02020603050405020304" pitchFamily="18" charset="0"/>
                  </a:rPr>
                  <a:t>Ta gọi hệ thức dạng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&lt;</m:t>
                    </m:r>
                    <m:r>
                      <a:rPr lang="en-US" sz="170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(hay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&gt;</m:t>
                    </m:r>
                    <m:r>
                      <a:rPr lang="en-US" sz="1700" i="1" kern="100">
                        <a:effectLst/>
                        <a:latin typeface="+mj-lt"/>
                        <a:ea typeface="Calibri" panose="020F0502020204030204" pitchFamily="34" charset="0"/>
                        <a:cs typeface="Times New Roman" panose="02020603050405020304" pitchFamily="18" charset="0"/>
                      </a:rPr>
                      <m:t>𝑏</m:t>
                    </m:r>
                    <m:r>
                      <a:rPr lang="en-US"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𝑏</m:t>
                    </m:r>
                    <m:r>
                      <a:rPr lang="en-US"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m:t>
                    </m:r>
                    <m:r>
                      <a:rPr lang="en-US" sz="170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là bất đẳng thức và gọi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𝑎</m:t>
                    </m:r>
                  </m:oMath>
                </a14:m>
                <a:r>
                  <a:rPr lang="en-US" sz="1700" kern="100">
                    <a:effectLst/>
                    <a:latin typeface="+mj-lt"/>
                    <a:ea typeface="Calibri" panose="020F0502020204030204" pitchFamily="34" charset="0"/>
                    <a:cs typeface="Times New Roman" panose="02020603050405020304" pitchFamily="18" charset="0"/>
                  </a:rPr>
                  <a:t> là vế trái,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là vế phải của bất đẳng thức.</a:t>
                </a:r>
              </a:p>
              <a:p>
                <a:pPr algn="just">
                  <a:lnSpc>
                    <a:spcPct val="150000"/>
                  </a:lnSpc>
                  <a:spcBef>
                    <a:spcPts val="300"/>
                  </a:spcBef>
                  <a:spcAft>
                    <a:spcPts val="300"/>
                  </a:spcAft>
                  <a:tabLst>
                    <a:tab pos="361950" algn="l"/>
                  </a:tabLst>
                </a:pPr>
                <a:r>
                  <a:rPr lang="en-US" sz="1700" b="1" i="1" u="sng" kern="100">
                    <a:solidFill>
                      <a:srgbClr val="00487E"/>
                    </a:solidFill>
                    <a:effectLst/>
                    <a:latin typeface="+mj-lt"/>
                    <a:ea typeface="Calibri" panose="020F0502020204030204" pitchFamily="34" charset="0"/>
                    <a:cs typeface="Times New Roman" panose="02020603050405020304" pitchFamily="18" charset="0"/>
                  </a:rPr>
                  <a:t>Chú ý</a:t>
                </a:r>
                <a:endParaRPr lang="en-US" sz="1700" b="1" kern="100">
                  <a:solidFill>
                    <a:srgbClr val="00487E"/>
                  </a:solidFill>
                  <a:effectLst/>
                  <a:latin typeface="+mj-lt"/>
                  <a:ea typeface="Calibri" panose="020F0502020204030204" pitchFamily="34" charset="0"/>
                  <a:cs typeface="Times New Roman" panose="02020603050405020304" pitchFamily="18" charset="0"/>
                </a:endParaRPr>
              </a:p>
              <a:p>
                <a:pPr marL="285750" indent="-285750" algn="just">
                  <a:lnSpc>
                    <a:spcPct val="150000"/>
                  </a:lnSpc>
                  <a:spcBef>
                    <a:spcPts val="300"/>
                  </a:spcBef>
                  <a:spcAft>
                    <a:spcPts val="300"/>
                  </a:spcAft>
                  <a:buFontTx/>
                  <a:buChar char="-"/>
                  <a:tabLst>
                    <a:tab pos="361950" algn="l"/>
                  </a:tabLst>
                </a:pPr>
                <a:r>
                  <a:rPr lang="en-US" sz="1700" kern="100" smtClean="0">
                    <a:effectLst/>
                    <a:latin typeface="+mj-lt"/>
                    <a:ea typeface="Calibri" panose="020F0502020204030204" pitchFamily="34" charset="0"/>
                    <a:cs typeface="Times New Roman" panose="02020603050405020304" pitchFamily="18" charset="0"/>
                  </a:rPr>
                  <a:t>Hai </a:t>
                </a:r>
                <a:r>
                  <a:rPr lang="en-US" sz="1700" kern="100">
                    <a:effectLst/>
                    <a:latin typeface="+mj-lt"/>
                    <a:ea typeface="Calibri" panose="020F0502020204030204" pitchFamily="34" charset="0"/>
                    <a:cs typeface="Times New Roman" panose="02020603050405020304" pitchFamily="18" charset="0"/>
                  </a:rPr>
                  <a:t>bất đẳng thức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&lt;</m:t>
                    </m:r>
                    <m:r>
                      <a:rPr lang="en-US" sz="170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𝑐</m:t>
                    </m:r>
                    <m:r>
                      <a:rPr lang="en-US" sz="1700" i="1" kern="100">
                        <a:effectLst/>
                        <a:latin typeface="+mj-lt"/>
                        <a:ea typeface="Calibri" panose="020F0502020204030204" pitchFamily="34" charset="0"/>
                        <a:cs typeface="Times New Roman" panose="02020603050405020304" pitchFamily="18" charset="0"/>
                      </a:rPr>
                      <m:t>&lt;</m:t>
                    </m:r>
                    <m:r>
                      <a:rPr lang="en-US" sz="1700" i="1" kern="100">
                        <a:effectLst/>
                        <a:latin typeface="+mj-lt"/>
                        <a:ea typeface="Calibri" panose="020F0502020204030204" pitchFamily="34" charset="0"/>
                        <a:cs typeface="Times New Roman" panose="02020603050405020304" pitchFamily="18" charset="0"/>
                      </a:rPr>
                      <m:t>𝑑</m:t>
                    </m:r>
                  </m:oMath>
                </a14:m>
                <a:r>
                  <a:rPr lang="en-US" sz="1700" kern="100">
                    <a:effectLst/>
                    <a:latin typeface="+mj-lt"/>
                    <a:ea typeface="Calibri" panose="020F0502020204030204" pitchFamily="34" charset="0"/>
                    <a:cs typeface="Times New Roman" panose="02020603050405020304" pitchFamily="18" charset="0"/>
                  </a:rPr>
                  <a:t> (hay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&gt;</m:t>
                    </m:r>
                    <m:r>
                      <a:rPr lang="en-US" sz="170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𝑐</m:t>
                    </m:r>
                    <m:r>
                      <a:rPr lang="en-US" sz="1700" i="1" kern="100">
                        <a:effectLst/>
                        <a:latin typeface="+mj-lt"/>
                        <a:ea typeface="Calibri" panose="020F0502020204030204" pitchFamily="34" charset="0"/>
                        <a:cs typeface="Times New Roman" panose="02020603050405020304" pitchFamily="18" charset="0"/>
                      </a:rPr>
                      <m:t>&gt;</m:t>
                    </m:r>
                    <m:r>
                      <a:rPr lang="en-US" sz="1700" i="1" kern="100">
                        <a:effectLst/>
                        <a:latin typeface="+mj-lt"/>
                        <a:ea typeface="Calibri" panose="020F0502020204030204" pitchFamily="34" charset="0"/>
                        <a:cs typeface="Times New Roman" panose="02020603050405020304" pitchFamily="18" charset="0"/>
                      </a:rPr>
                      <m:t>𝑑</m:t>
                    </m:r>
                  </m:oMath>
                </a14:m>
                <a:r>
                  <a:rPr lang="en-US" sz="1700" kern="100">
                    <a:effectLst/>
                    <a:latin typeface="+mj-lt"/>
                    <a:ea typeface="Calibri" panose="020F0502020204030204" pitchFamily="34" charset="0"/>
                    <a:cs typeface="Times New Roman" panose="02020603050405020304" pitchFamily="18" charset="0"/>
                  </a:rPr>
                  <a:t>) được gọi là hai bất đẳng thức cùng </a:t>
                </a:r>
                <a:r>
                  <a:rPr lang="en-US" sz="1700" kern="100">
                    <a:effectLst/>
                    <a:latin typeface="+mj-lt"/>
                    <a:ea typeface="Calibri" panose="020F0502020204030204" pitchFamily="34" charset="0"/>
                    <a:cs typeface="Times New Roman" panose="02020603050405020304" pitchFamily="18" charset="0"/>
                  </a:rPr>
                  <a:t>chiều</a:t>
                </a:r>
                <a:r>
                  <a:rPr lang="en-US" sz="1700" kern="100" smtClean="0">
                    <a:effectLst/>
                    <a:latin typeface="+mj-lt"/>
                    <a:ea typeface="Calibri" panose="020F0502020204030204" pitchFamily="34" charset="0"/>
                    <a:cs typeface="Times New Roman" panose="02020603050405020304" pitchFamily="18" charset="0"/>
                  </a:rPr>
                  <a:t>.</a:t>
                </a:r>
                <a:endParaRPr lang="en-US" sz="1700" kern="100">
                  <a:effectLst/>
                  <a:latin typeface="+mj-lt"/>
                  <a:ea typeface="Calibri" panose="020F0502020204030204" pitchFamily="34" charset="0"/>
                  <a:cs typeface="Times New Roman" panose="02020603050405020304" pitchFamily="18" charset="0"/>
                </a:endParaRPr>
              </a:p>
              <a:p>
                <a:pPr marL="285750" indent="-285750" algn="just">
                  <a:lnSpc>
                    <a:spcPct val="150000"/>
                  </a:lnSpc>
                  <a:spcBef>
                    <a:spcPts val="300"/>
                  </a:spcBef>
                  <a:spcAft>
                    <a:spcPts val="300"/>
                  </a:spcAft>
                  <a:buFontTx/>
                  <a:buChar char="-"/>
                  <a:tabLst>
                    <a:tab pos="361950" algn="l"/>
                  </a:tabLst>
                </a:pPr>
                <a:r>
                  <a:rPr lang="en-US" sz="1700" kern="100" smtClean="0">
                    <a:effectLst/>
                    <a:latin typeface="+mj-lt"/>
                    <a:ea typeface="Calibri" panose="020F0502020204030204" pitchFamily="34" charset="0"/>
                    <a:cs typeface="Times New Roman" panose="02020603050405020304" pitchFamily="18" charset="0"/>
                  </a:rPr>
                  <a:t>Hai </a:t>
                </a:r>
                <a:r>
                  <a:rPr lang="en-US" sz="1700" kern="100">
                    <a:effectLst/>
                    <a:latin typeface="+mj-lt"/>
                    <a:ea typeface="Calibri" panose="020F0502020204030204" pitchFamily="34" charset="0"/>
                    <a:cs typeface="Times New Roman" panose="02020603050405020304" pitchFamily="18" charset="0"/>
                  </a:rPr>
                  <a:t>bất đẳng thức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&lt;</m:t>
                    </m:r>
                    <m:r>
                      <a:rPr lang="en-US" sz="170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𝑐</m:t>
                    </m:r>
                    <m:r>
                      <a:rPr lang="en-US" sz="1700" i="1" kern="100">
                        <a:effectLst/>
                        <a:latin typeface="+mj-lt"/>
                        <a:ea typeface="Calibri" panose="020F0502020204030204" pitchFamily="34" charset="0"/>
                        <a:cs typeface="Times New Roman" panose="02020603050405020304" pitchFamily="18" charset="0"/>
                      </a:rPr>
                      <m:t>&gt;</m:t>
                    </m:r>
                    <m:r>
                      <a:rPr lang="en-US" sz="1700" i="1" kern="100">
                        <a:effectLst/>
                        <a:latin typeface="+mj-lt"/>
                        <a:ea typeface="Calibri" panose="020F0502020204030204" pitchFamily="34" charset="0"/>
                        <a:cs typeface="Times New Roman" panose="02020603050405020304" pitchFamily="18" charset="0"/>
                      </a:rPr>
                      <m:t>𝑑</m:t>
                    </m:r>
                  </m:oMath>
                </a14:m>
                <a:r>
                  <a:rPr lang="en-US" sz="1700" kern="100">
                    <a:effectLst/>
                    <a:latin typeface="+mj-lt"/>
                    <a:ea typeface="Calibri" panose="020F0502020204030204" pitchFamily="34" charset="0"/>
                    <a:cs typeface="Times New Roman" panose="02020603050405020304" pitchFamily="18" charset="0"/>
                  </a:rPr>
                  <a:t> (hay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𝑎</m:t>
                    </m:r>
                    <m:r>
                      <a:rPr lang="en-US" sz="1700" i="1" kern="100">
                        <a:effectLst/>
                        <a:latin typeface="+mj-lt"/>
                        <a:ea typeface="Calibri" panose="020F0502020204030204" pitchFamily="34" charset="0"/>
                        <a:cs typeface="Times New Roman" panose="02020603050405020304" pitchFamily="18" charset="0"/>
                      </a:rPr>
                      <m:t>&gt;</m:t>
                    </m:r>
                    <m:r>
                      <a:rPr lang="en-US" sz="1700" i="1" kern="100">
                        <a:effectLst/>
                        <a:latin typeface="+mj-lt"/>
                        <a:ea typeface="Calibri" panose="020F0502020204030204" pitchFamily="34" charset="0"/>
                        <a:cs typeface="Times New Roman" panose="02020603050405020304" pitchFamily="18" charset="0"/>
                      </a:rPr>
                      <m:t>𝑏</m:t>
                    </m:r>
                  </m:oMath>
                </a14:m>
                <a:r>
                  <a:rPr lang="en-US" sz="1700" kern="1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1700" i="1" kern="100">
                        <a:effectLst/>
                        <a:latin typeface="+mj-lt"/>
                        <a:ea typeface="Calibri" panose="020F0502020204030204" pitchFamily="34" charset="0"/>
                        <a:cs typeface="Times New Roman" panose="02020603050405020304" pitchFamily="18" charset="0"/>
                      </a:rPr>
                      <m:t>𝑐</m:t>
                    </m:r>
                    <m:r>
                      <a:rPr lang="en-US" sz="1700" i="1" kern="100">
                        <a:effectLst/>
                        <a:latin typeface="+mj-lt"/>
                        <a:ea typeface="Calibri" panose="020F0502020204030204" pitchFamily="34" charset="0"/>
                        <a:cs typeface="Times New Roman" panose="02020603050405020304" pitchFamily="18" charset="0"/>
                      </a:rPr>
                      <m:t>&lt;</m:t>
                    </m:r>
                    <m:r>
                      <a:rPr lang="en-US" sz="1700" i="1" kern="100">
                        <a:effectLst/>
                        <a:latin typeface="+mj-lt"/>
                        <a:ea typeface="Calibri" panose="020F0502020204030204" pitchFamily="34" charset="0"/>
                        <a:cs typeface="Times New Roman" panose="02020603050405020304" pitchFamily="18" charset="0"/>
                      </a:rPr>
                      <m:t>𝑑</m:t>
                    </m:r>
                  </m:oMath>
                </a14:m>
                <a:r>
                  <a:rPr lang="en-US" sz="1700" kern="100">
                    <a:effectLst/>
                    <a:latin typeface="+mj-lt"/>
                    <a:ea typeface="Calibri" panose="020F0502020204030204" pitchFamily="34" charset="0"/>
                    <a:cs typeface="Times New Roman" panose="02020603050405020304" pitchFamily="18" charset="0"/>
                  </a:rPr>
                  <a:t>) được gọi là hai bất đẳng thức </a:t>
                </a:r>
                <a:r>
                  <a:rPr lang="en-US" sz="1700" kern="100">
                    <a:effectLst/>
                    <a:latin typeface="+mj-lt"/>
                    <a:ea typeface="Calibri" panose="020F0502020204030204" pitchFamily="34" charset="0"/>
                    <a:cs typeface="Times New Roman" panose="02020603050405020304" pitchFamily="18" charset="0"/>
                  </a:rPr>
                  <a:t>ngược </a:t>
                </a:r>
                <a:r>
                  <a:rPr lang="en-US" sz="1700" kern="100" smtClean="0">
                    <a:effectLst/>
                    <a:latin typeface="+mj-lt"/>
                    <a:ea typeface="Calibri" panose="020F0502020204030204" pitchFamily="34" charset="0"/>
                    <a:cs typeface="Times New Roman" panose="02020603050405020304" pitchFamily="18" charset="0"/>
                  </a:rPr>
                  <a:t>chiều.</a:t>
                </a:r>
              </a:p>
            </p:txBody>
          </p:sp>
        </mc:Choice>
        <mc:Fallback>
          <p:sp>
            <p:nvSpPr>
              <p:cNvPr id="3" name="Rectangle 2"/>
              <p:cNvSpPr>
                <a:spLocks noRot="1" noChangeAspect="1" noMove="1" noResize="1" noEditPoints="1" noAdjustHandles="1" noChangeArrowheads="1" noChangeShapeType="1" noTextEdit="1"/>
              </p:cNvSpPr>
              <p:nvPr/>
            </p:nvSpPr>
            <p:spPr>
              <a:xfrm>
                <a:off x="1039944" y="796585"/>
                <a:ext cx="7281471" cy="3539430"/>
              </a:xfrm>
              <a:prstGeom prst="rect">
                <a:avLst/>
              </a:prstGeom>
              <a:blipFill>
                <a:blip r:embed="rId3"/>
                <a:stretch>
                  <a:fillRect l="-586" r="-503" b="-172"/>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521710" y="2218793"/>
            <a:ext cx="407680" cy="355002"/>
          </a:xfrm>
          <a:prstGeom prst="rect">
            <a:avLst/>
          </a:prstGeom>
        </p:spPr>
      </p:pic>
      <p:grpSp>
        <p:nvGrpSpPr>
          <p:cNvPr id="11" name="Group 10"/>
          <p:cNvGrpSpPr/>
          <p:nvPr/>
        </p:nvGrpSpPr>
        <p:grpSpPr>
          <a:xfrm>
            <a:off x="3346553" y="0"/>
            <a:ext cx="2435902" cy="523290"/>
            <a:chOff x="2600639" y="266681"/>
            <a:chExt cx="4594360" cy="540935"/>
          </a:xfrm>
        </p:grpSpPr>
        <p:sp>
          <p:nvSpPr>
            <p:cNvPr id="12" name="Round Single Corner Rectangle 11"/>
            <p:cNvSpPr/>
            <p:nvPr/>
          </p:nvSpPr>
          <p:spPr>
            <a:xfrm flipV="1">
              <a:off x="2600639" y="266681"/>
              <a:ext cx="4594360" cy="540935"/>
            </a:xfrm>
            <a:prstGeom prst="round1Rect">
              <a:avLst>
                <a:gd name="adj" fmla="val 29216"/>
              </a:avLst>
            </a:prstGeom>
            <a:solidFill>
              <a:schemeClr val="tx2">
                <a:lumMod val="20000"/>
                <a:lumOff val="80000"/>
              </a:schemeClr>
            </a:solidFill>
            <a:ln>
              <a:solidFill>
                <a:srgbClr val="2980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3" name="Rectangle 12"/>
            <p:cNvSpPr/>
            <p:nvPr/>
          </p:nvSpPr>
          <p:spPr>
            <a:xfrm>
              <a:off x="2830012" y="346256"/>
              <a:ext cx="4163865" cy="413602"/>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prstClr val="black"/>
                  </a:solidFill>
                  <a:effectLst/>
                  <a:uLnTx/>
                  <a:uFillTx/>
                  <a:latin typeface="Arial"/>
                  <a:cs typeface="Arial" panose="020B0604020202020204" pitchFamily="34" charset="0"/>
                  <a:sym typeface="Arial"/>
                </a:rPr>
                <a:t>2. Bất đẳng thức</a:t>
              </a: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Tree>
    <p:extLst>
      <p:ext uri="{BB962C8B-B14F-4D97-AF65-F5344CB8AC3E}">
        <p14:creationId xmlns:p14="http://schemas.microsoft.com/office/powerpoint/2010/main" val="302364836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Basic School Supplies for Pre-K by Slidesgo">
  <a:themeElements>
    <a:clrScheme name="Simple Light">
      <a:dk1>
        <a:srgbClr val="202C70"/>
      </a:dk1>
      <a:lt1>
        <a:srgbClr val="FBF3F5"/>
      </a:lt1>
      <a:dk2>
        <a:srgbClr val="DC60B4"/>
      </a:dk2>
      <a:lt2>
        <a:srgbClr val="B7290E"/>
      </a:lt2>
      <a:accent1>
        <a:srgbClr val="F1CB4B"/>
      </a:accent1>
      <a:accent2>
        <a:srgbClr val="6CAB8C"/>
      </a:accent2>
      <a:accent3>
        <a:srgbClr val="3B51A5"/>
      </a:accent3>
      <a:accent4>
        <a:srgbClr val="FFFFFF"/>
      </a:accent4>
      <a:accent5>
        <a:srgbClr val="FFFFFF"/>
      </a:accent5>
      <a:accent6>
        <a:srgbClr val="FFFFFF"/>
      </a:accent6>
      <a:hlink>
        <a:srgbClr val="202C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3486</Words>
  <Application>Microsoft Office PowerPoint</Application>
  <PresentationFormat>On-screen Show (16:9)</PresentationFormat>
  <Paragraphs>380</Paragraphs>
  <Slides>49</Slides>
  <Notes>49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49</vt:i4>
      </vt:variant>
    </vt:vector>
  </HeadingPairs>
  <TitlesOfParts>
    <vt:vector size="65" baseType="lpstr">
      <vt:lpstr>Symbol</vt:lpstr>
      <vt:lpstr>SimSun</vt:lpstr>
      <vt:lpstr>Malgun Gothic</vt:lpstr>
      <vt:lpstr>Anaheim</vt:lpstr>
      <vt:lpstr>Calibri</vt:lpstr>
      <vt:lpstr>OpenSans</vt:lpstr>
      <vt:lpstr>Bebas Neue</vt:lpstr>
      <vt:lpstr>Wingdings</vt:lpstr>
      <vt:lpstr>Balsamiq Sans</vt:lpstr>
      <vt:lpstr>Arial</vt:lpstr>
      <vt:lpstr>Orbitron Medium</vt:lpstr>
      <vt:lpstr>Cambria Math</vt:lpstr>
      <vt:lpstr>Times New Roman</vt:lpstr>
      <vt:lpstr>Orbitron</vt:lpstr>
      <vt:lpstr>Rubik</vt:lpstr>
      <vt:lpstr>Basic School Supplies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63</cp:revision>
  <dcterms:modified xsi:type="dcterms:W3CDTF">2024-04-17T07:14:41Z</dcterms:modified>
</cp:coreProperties>
</file>