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5" r:id="rId2"/>
    <p:sldId id="357" r:id="rId3"/>
    <p:sldId id="334" r:id="rId4"/>
    <p:sldId id="358" r:id="rId5"/>
    <p:sldId id="359" r:id="rId6"/>
    <p:sldId id="360" r:id="rId7"/>
    <p:sldId id="361" r:id="rId8"/>
    <p:sldId id="362" r:id="rId9"/>
    <p:sldId id="363" r:id="rId10"/>
    <p:sldId id="364" r:id="rId11"/>
    <p:sldId id="365" r:id="rId12"/>
    <p:sldId id="366" r:id="rId13"/>
    <p:sldId id="367" r:id="rId14"/>
    <p:sldId id="368" r:id="rId15"/>
    <p:sldId id="370" r:id="rId16"/>
    <p:sldId id="369" r:id="rId17"/>
    <p:sldId id="371" r:id="rId18"/>
    <p:sldId id="372" r:id="rId19"/>
    <p:sldId id="373" r:id="rId20"/>
    <p:sldId id="375" r:id="rId21"/>
    <p:sldId id="374" r:id="rId22"/>
    <p:sldId id="376" r:id="rId23"/>
    <p:sldId id="378" r:id="rId24"/>
    <p:sldId id="377" r:id="rId25"/>
    <p:sldId id="379" r:id="rId26"/>
    <p:sldId id="380" r:id="rId27"/>
    <p:sldId id="3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FF"/>
    <a:srgbClr val="FF0000"/>
    <a:srgbClr val="0000FF"/>
    <a:srgbClr val="00FFFF"/>
    <a:srgbClr val="FF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2" d="100"/>
          <a:sy n="72" d="100"/>
        </p:scale>
        <p:origin x="48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11/2/2025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11/2/2025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44960"/>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21: </a:t>
            </a:r>
            <a:r>
              <a:rPr lang="en-US" sz="3600" b="1" dirty="0" err="1">
                <a:solidFill>
                  <a:srgbClr val="0000FF"/>
                </a:solidFill>
                <a:latin typeface="Times New Roman" pitchFamily="18" charset="0"/>
                <a:cs typeface="Times New Roman" pitchFamily="18" charset="0"/>
              </a:rPr>
              <a:t>MẠCH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ĐIỆN</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3885062" y="1936440"/>
            <a:ext cx="4142481"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5: </a:t>
            </a:r>
            <a:r>
              <a:rPr lang="en-US" sz="4800" b="1" cap="none" spc="0" dirty="0" err="1">
                <a:ln w="11430"/>
                <a:solidFill>
                  <a:srgbClr val="FF00FF"/>
                </a:solidFill>
                <a:effectLst>
                  <a:outerShdw blurRad="80000" dist="40000" dir="5040000" algn="tl">
                    <a:srgbClr val="000000">
                      <a:alpha val="30000"/>
                    </a:srgbClr>
                  </a:outerShdw>
                </a:effectLst>
              </a:rPr>
              <a:t>ĐIỆN</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537855"/>
            <a:ext cx="5444836" cy="328306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966115" y="1600634"/>
            <a:ext cx="4895850" cy="35589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170"/>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170"/>
                                        </p:tgtEl>
                                        <p:attrNameLst>
                                          <p:attrName>ppt_y</p:attrName>
                                        </p:attrNameLst>
                                      </p:cBhvr>
                                      <p:tavLst>
                                        <p:tav tm="0">
                                          <p:val>
                                            <p:strVal val="#ppt_y"/>
                                          </p:val>
                                        </p:tav>
                                        <p:tav tm="100000">
                                          <p:val>
                                            <p:strVal val="#ppt_y"/>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p:cTn id="15" dur="1000" fill="hold"/>
                                        <p:tgtEl>
                                          <p:spTgt spid="7171"/>
                                        </p:tgtEl>
                                        <p:attrNameLst>
                                          <p:attrName>ppt_w</p:attrName>
                                        </p:attrNameLst>
                                      </p:cBhvr>
                                      <p:tavLst>
                                        <p:tav tm="0">
                                          <p:val>
                                            <p:fltVal val="0"/>
                                          </p:val>
                                        </p:tav>
                                        <p:tav tm="100000">
                                          <p:val>
                                            <p:strVal val="#ppt_w"/>
                                          </p:val>
                                        </p:tav>
                                      </p:tavLst>
                                    </p:anim>
                                    <p:anim calcmode="lin" valueType="num">
                                      <p:cBhvr>
                                        <p:cTn id="16" dur="1000" fill="hold"/>
                                        <p:tgtEl>
                                          <p:spTgt spid="7171"/>
                                        </p:tgtEl>
                                        <p:attrNameLst>
                                          <p:attrName>ppt_h</p:attrName>
                                        </p:attrNameLst>
                                      </p:cBhvr>
                                      <p:tavLst>
                                        <p:tav tm="0">
                                          <p:val>
                                            <p:fltVal val="0"/>
                                          </p:val>
                                        </p:tav>
                                        <p:tav tm="100000">
                                          <p:val>
                                            <p:strVal val="#ppt_h"/>
                                          </p:val>
                                        </p:tav>
                                      </p:tavLst>
                                    </p:anim>
                                    <p:animEffect transition="in" filter="fade">
                                      <p:cBhvr>
                                        <p:cTn id="1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21:  </a:t>
            </a:r>
            <a:r>
              <a:rPr lang="en-US" sz="2600" b="1" dirty="0" err="1">
                <a:solidFill>
                  <a:srgbClr val="FF00FF"/>
                </a:solidFill>
                <a:latin typeface="Times New Roman" pitchFamily="18" charset="0"/>
                <a:cs typeface="Times New Roman" pitchFamily="18" charset="0"/>
              </a:rPr>
              <a:t>MẠCH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982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1390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64339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1283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61321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309812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an </a:t>
            </a:r>
            <a:r>
              <a:rPr lang="en-US" sz="2800" b="1" dirty="0" err="1">
                <a:solidFill>
                  <a:srgbClr val="0000FF"/>
                </a:solidFill>
                <a:latin typeface="Times New Roman" pitchFamily="18" charset="0"/>
                <a:cs typeface="Times New Roman" pitchFamily="18" charset="0"/>
              </a:rPr>
              <a:t>toàn</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569181"/>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an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up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srcRect/>
          <a:stretch>
            <a:fillRect/>
          </a:stretch>
        </p:blipFill>
        <p:spPr bwMode="auto">
          <a:xfrm>
            <a:off x="0" y="1580284"/>
            <a:ext cx="5191125" cy="344805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5458691" y="1497177"/>
            <a:ext cx="6082145" cy="45198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290">
                                          <p:stCondLst>
                                            <p:cond delay="0"/>
                                          </p:stCondLst>
                                        </p:cTn>
                                        <p:tgtEl>
                                          <p:spTgt spid="7172"/>
                                        </p:tgtEl>
                                      </p:cBhvr>
                                    </p:animEffect>
                                    <p:anim calcmode="lin" valueType="num">
                                      <p:cBhvr>
                                        <p:cTn id="8" dur="911"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17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17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172"/>
                                        </p:tgtEl>
                                        <p:attrNameLst>
                                          <p:attrName>ppt_y</p:attrName>
                                        </p:attrNameLst>
                                      </p:cBhvr>
                                      <p:tavLst>
                                        <p:tav tm="0" fmla="#ppt_y-sin(pi*$)/81">
                                          <p:val>
                                            <p:fltVal val="0"/>
                                          </p:val>
                                        </p:tav>
                                        <p:tav tm="100000">
                                          <p:val>
                                            <p:fltVal val="1"/>
                                          </p:val>
                                        </p:tav>
                                      </p:tavLst>
                                    </p:anim>
                                    <p:animScale>
                                      <p:cBhvr>
                                        <p:cTn id="13" dur="13">
                                          <p:stCondLst>
                                            <p:cond delay="325"/>
                                          </p:stCondLst>
                                        </p:cTn>
                                        <p:tgtEl>
                                          <p:spTgt spid="7172"/>
                                        </p:tgtEl>
                                      </p:cBhvr>
                                      <p:to x="100000" y="60000"/>
                                    </p:animScale>
                                    <p:animScale>
                                      <p:cBhvr>
                                        <p:cTn id="14" dur="83" decel="50000">
                                          <p:stCondLst>
                                            <p:cond delay="338"/>
                                          </p:stCondLst>
                                        </p:cTn>
                                        <p:tgtEl>
                                          <p:spTgt spid="7172"/>
                                        </p:tgtEl>
                                      </p:cBhvr>
                                      <p:to x="100000" y="100000"/>
                                    </p:animScale>
                                    <p:animScale>
                                      <p:cBhvr>
                                        <p:cTn id="15" dur="13">
                                          <p:stCondLst>
                                            <p:cond delay="656"/>
                                          </p:stCondLst>
                                        </p:cTn>
                                        <p:tgtEl>
                                          <p:spTgt spid="7172"/>
                                        </p:tgtEl>
                                      </p:cBhvr>
                                      <p:to x="100000" y="80000"/>
                                    </p:animScale>
                                    <p:animScale>
                                      <p:cBhvr>
                                        <p:cTn id="16" dur="83" decel="50000">
                                          <p:stCondLst>
                                            <p:cond delay="669"/>
                                          </p:stCondLst>
                                        </p:cTn>
                                        <p:tgtEl>
                                          <p:spTgt spid="7172"/>
                                        </p:tgtEl>
                                      </p:cBhvr>
                                      <p:to x="100000" y="100000"/>
                                    </p:animScale>
                                    <p:animScale>
                                      <p:cBhvr>
                                        <p:cTn id="17" dur="13">
                                          <p:stCondLst>
                                            <p:cond delay="821"/>
                                          </p:stCondLst>
                                        </p:cTn>
                                        <p:tgtEl>
                                          <p:spTgt spid="7172"/>
                                        </p:tgtEl>
                                      </p:cBhvr>
                                      <p:to x="100000" y="90000"/>
                                    </p:animScale>
                                    <p:animScale>
                                      <p:cBhvr>
                                        <p:cTn id="18" dur="83" decel="50000">
                                          <p:stCondLst>
                                            <p:cond delay="834"/>
                                          </p:stCondLst>
                                        </p:cTn>
                                        <p:tgtEl>
                                          <p:spTgt spid="7172"/>
                                        </p:tgtEl>
                                      </p:cBhvr>
                                      <p:to x="100000" y="100000"/>
                                    </p:animScale>
                                    <p:animScale>
                                      <p:cBhvr>
                                        <p:cTn id="19" dur="13">
                                          <p:stCondLst>
                                            <p:cond delay="904"/>
                                          </p:stCondLst>
                                        </p:cTn>
                                        <p:tgtEl>
                                          <p:spTgt spid="7172"/>
                                        </p:tgtEl>
                                      </p:cBhvr>
                                      <p:to x="100000" y="95000"/>
                                    </p:animScale>
                                    <p:animScale>
                                      <p:cBhvr>
                                        <p:cTn id="20" dur="83" decel="50000">
                                          <p:stCondLst>
                                            <p:cond delay="917"/>
                                          </p:stCondLst>
                                        </p:cTn>
                                        <p:tgtEl>
                                          <p:spTgt spid="717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p:cTn id="25" dur="1000" fill="hold"/>
                                        <p:tgtEl>
                                          <p:spTgt spid="8194"/>
                                        </p:tgtEl>
                                        <p:attrNameLst>
                                          <p:attrName>ppt_w</p:attrName>
                                        </p:attrNameLst>
                                      </p:cBhvr>
                                      <p:tavLst>
                                        <p:tav tm="0">
                                          <p:val>
                                            <p:fltVal val="0"/>
                                          </p:val>
                                        </p:tav>
                                        <p:tav tm="100000">
                                          <p:val>
                                            <p:strVal val="#ppt_w"/>
                                          </p:val>
                                        </p:tav>
                                      </p:tavLst>
                                    </p:anim>
                                    <p:anim calcmode="lin" valueType="num">
                                      <p:cBhvr>
                                        <p:cTn id="26" dur="1000" fill="hold"/>
                                        <p:tgtEl>
                                          <p:spTgt spid="8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21:  </a:t>
            </a:r>
            <a:r>
              <a:rPr lang="en-US" sz="2600" b="1" dirty="0" err="1">
                <a:solidFill>
                  <a:srgbClr val="FF00FF"/>
                </a:solidFill>
                <a:latin typeface="Times New Roman" pitchFamily="18" charset="0"/>
                <a:cs typeface="Times New Roman" pitchFamily="18" charset="0"/>
              </a:rPr>
              <a:t>MẠCH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982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1390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64339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1283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61321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309812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an </a:t>
            </a:r>
            <a:r>
              <a:rPr lang="en-US" sz="2800" b="1" dirty="0" err="1">
                <a:solidFill>
                  <a:srgbClr val="0000FF"/>
                </a:solidFill>
                <a:latin typeface="Times New Roman" pitchFamily="18" charset="0"/>
                <a:cs typeface="Times New Roman" pitchFamily="18" charset="0"/>
              </a:rPr>
              <a:t>toàn</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569181"/>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an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831300" y="1017444"/>
            <a:ext cx="3435927" cy="467667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360717" y="892321"/>
            <a:ext cx="5517573" cy="43582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218"/>
                                        </p:tgtEl>
                                        <p:attrNameLst>
                                          <p:attrName>ppt_y</p:attrName>
                                        </p:attrNameLst>
                                      </p:cBhvr>
                                      <p:tavLst>
                                        <p:tav tm="0">
                                          <p:val>
                                            <p:strVal val="#ppt_y"/>
                                          </p:val>
                                        </p:tav>
                                        <p:tav tm="100000">
                                          <p:val>
                                            <p:strVal val="#ppt_y"/>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1000" fill="hold"/>
                                        <p:tgtEl>
                                          <p:spTgt spid="92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921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9219"/>
                                        </p:tgtEl>
                                        <p:attrNameLst>
                                          <p:attrName>ppt_y</p:attrName>
                                        </p:attrNameLst>
                                      </p:cBhvr>
                                      <p:tavLst>
                                        <p:tav tm="0">
                                          <p:val>
                                            <p:strVal val="#ppt_y"/>
                                          </p:val>
                                        </p:tav>
                                        <p:tav tm="100000">
                                          <p:val>
                                            <p:strVal val="#ppt_y"/>
                                          </p:val>
                                        </p:tav>
                                      </p:tavLst>
                                    </p:anim>
                                    <p:animEffect transition="in" filter="fade">
                                      <p:cBhvr>
                                        <p:cTn id="18"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8728364" cy="5476847"/>
          </a:xfrm>
          <a:prstGeom prst="rect">
            <a:avLst/>
          </a:prstGeom>
          <a:noFill/>
          <a:ln w="9525">
            <a:noFill/>
            <a:miter lim="800000"/>
            <a:headEnd/>
            <a:tailEnd/>
          </a:ln>
          <a:effectLst/>
        </p:spPr>
      </p:pic>
      <p:sp>
        <p:nvSpPr>
          <p:cNvPr id="5" name="Rectangle 4"/>
          <p:cNvSpPr/>
          <p:nvPr/>
        </p:nvSpPr>
        <p:spPr>
          <a:xfrm>
            <a:off x="8742218" y="1138489"/>
            <a:ext cx="3449782" cy="255454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Khi rơ le đóng công tắc mạch ở vị trí 1 thì bóng đèn Đ1 sáng, bóng đèn Đ2 không sáng.</a:t>
            </a:r>
            <a:endParaRPr lang="en-US" sz="3200" dirty="0">
              <a:solidFill>
                <a:srgbClr val="FF00FF"/>
              </a:solidFill>
              <a:latin typeface="Times New Roman" pitchFamily="18" charset="0"/>
              <a:cs typeface="Times New Roman" pitchFamily="18" charset="0"/>
            </a:endParaRPr>
          </a:p>
        </p:txBody>
      </p:sp>
      <p:sp>
        <p:nvSpPr>
          <p:cNvPr id="6" name="Rectangle 5"/>
          <p:cNvSpPr/>
          <p:nvPr/>
        </p:nvSpPr>
        <p:spPr>
          <a:xfrm>
            <a:off x="8700655" y="3715435"/>
            <a:ext cx="3491345" cy="255454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Khi rơ le đóng công tắc mạch ở vị trí 2 thì bóng đèn Đ1 không sáng, bóng đèn Đ2 sáng.</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2.5"/>
                                          </p:val>
                                        </p:tav>
                                        <p:tav tm="100000">
                                          <p:val>
                                            <p:strVal val="#ppt_w"/>
                                          </p:val>
                                        </p:tav>
                                      </p:tavLst>
                                    </p:anim>
                                    <p:anim calcmode="lin" valueType="num">
                                      <p:cBhvr>
                                        <p:cTn id="16" dur="1000" fill="hold"/>
                                        <p:tgtEl>
                                          <p:spTgt spid="5"/>
                                        </p:tgtEl>
                                        <p:attrNameLst>
                                          <p:attrName>ppt_h</p:attrName>
                                        </p:attrNameLst>
                                      </p:cBhvr>
                                      <p:tavLst>
                                        <p:tav tm="0">
                                          <p:val>
                                            <p:strVal val="#ppt_h*0.01"/>
                                          </p:val>
                                        </p:tav>
                                        <p:tav tm="100000">
                                          <p:val>
                                            <p:strVal val="#ppt_h"/>
                                          </p:val>
                                        </p:tav>
                                      </p:tavLst>
                                    </p:anim>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h+1"/>
                                          </p:val>
                                        </p:tav>
                                        <p:tav tm="100000">
                                          <p:val>
                                            <p:strVal val="#ppt_y"/>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2.5"/>
                                          </p:val>
                                        </p:tav>
                                        <p:tav tm="100000">
                                          <p:val>
                                            <p:strVal val="#ppt_w"/>
                                          </p:val>
                                        </p:tav>
                                      </p:tavLst>
                                    </p:anim>
                                    <p:anim calcmode="lin" valueType="num">
                                      <p:cBhvr>
                                        <p:cTn id="25" dur="1000" fill="hold"/>
                                        <p:tgtEl>
                                          <p:spTgt spid="6"/>
                                        </p:tgtEl>
                                        <p:attrNameLst>
                                          <p:attrName>ppt_h</p:attrName>
                                        </p:attrNameLst>
                                      </p:cBhvr>
                                      <p:tavLst>
                                        <p:tav tm="0">
                                          <p:val>
                                            <p:strVal val="#ppt_h*0.01"/>
                                          </p:val>
                                        </p:tav>
                                        <p:tav tm="100000">
                                          <p:val>
                                            <p:strVal val="#ppt_h"/>
                                          </p:val>
                                        </p:tav>
                                      </p:tavLst>
                                    </p:anim>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h+1"/>
                                          </p:val>
                                        </p:tav>
                                        <p:tav tm="100000">
                                          <p:val>
                                            <p:strVal val="#ppt_y"/>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21:  </a:t>
            </a:r>
            <a:r>
              <a:rPr lang="en-US" sz="2600" b="1" dirty="0" err="1">
                <a:solidFill>
                  <a:srgbClr val="FF00FF"/>
                </a:solidFill>
                <a:latin typeface="Times New Roman" pitchFamily="18" charset="0"/>
                <a:cs typeface="Times New Roman" pitchFamily="18" charset="0"/>
              </a:rPr>
              <a:t>MẠCH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982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1390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64339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1283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61321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309812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an </a:t>
            </a:r>
            <a:r>
              <a:rPr lang="en-US" sz="2800" b="1" dirty="0" err="1">
                <a:solidFill>
                  <a:srgbClr val="0000FF"/>
                </a:solidFill>
                <a:latin typeface="Times New Roman" pitchFamily="18" charset="0"/>
                <a:cs typeface="Times New Roman" pitchFamily="18" charset="0"/>
              </a:rPr>
              <a:t>toàn</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569181"/>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an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4469726"/>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Rơle</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18643" y="431654"/>
            <a:ext cx="5974339" cy="5587651"/>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6509038" y="842528"/>
            <a:ext cx="4616162" cy="48857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p:cTn id="15" dur="1000" fill="hold"/>
                                        <p:tgtEl>
                                          <p:spTgt spid="11267"/>
                                        </p:tgtEl>
                                        <p:attrNameLst>
                                          <p:attrName>ppt_w</p:attrName>
                                        </p:attrNameLst>
                                      </p:cBhvr>
                                      <p:tavLst>
                                        <p:tav tm="0">
                                          <p:val>
                                            <p:fltVal val="0"/>
                                          </p:val>
                                        </p:tav>
                                        <p:tav tm="100000">
                                          <p:val>
                                            <p:strVal val="#ppt_w"/>
                                          </p:val>
                                        </p:tav>
                                      </p:tavLst>
                                    </p:anim>
                                    <p:anim calcmode="lin" valueType="num">
                                      <p:cBhvr>
                                        <p:cTn id="16" dur="1000" fill="hold"/>
                                        <p:tgtEl>
                                          <p:spTgt spid="11267"/>
                                        </p:tgtEl>
                                        <p:attrNameLst>
                                          <p:attrName>ppt_h</p:attrName>
                                        </p:attrNameLst>
                                      </p:cBhvr>
                                      <p:tavLst>
                                        <p:tav tm="0">
                                          <p:val>
                                            <p:fltVal val="0"/>
                                          </p:val>
                                        </p:tav>
                                        <p:tav tm="100000">
                                          <p:val>
                                            <p:strVal val="#ppt_h"/>
                                          </p:val>
                                        </p:tav>
                                      </p:tavLst>
                                    </p:anim>
                                    <p:anim calcmode="lin" valueType="num">
                                      <p:cBhvr>
                                        <p:cTn id="17" dur="1000" fill="hold"/>
                                        <p:tgtEl>
                                          <p:spTgt spid="1126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21:  </a:t>
            </a:r>
            <a:r>
              <a:rPr lang="en-US" sz="2600" b="1" dirty="0" err="1">
                <a:solidFill>
                  <a:srgbClr val="FF00FF"/>
                </a:solidFill>
                <a:latin typeface="Times New Roman" pitchFamily="18" charset="0"/>
                <a:cs typeface="Times New Roman" pitchFamily="18" charset="0"/>
              </a:rPr>
              <a:t>MẠCH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982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1390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64339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1283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61321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309812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an </a:t>
            </a:r>
            <a:r>
              <a:rPr lang="en-US" sz="2800" b="1" dirty="0" err="1">
                <a:solidFill>
                  <a:srgbClr val="0000FF"/>
                </a:solidFill>
                <a:latin typeface="Times New Roman" pitchFamily="18" charset="0"/>
                <a:cs typeface="Times New Roman" pitchFamily="18" charset="0"/>
              </a:rPr>
              <a:t>toàn</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569181"/>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an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4469726"/>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Rơle</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5300999"/>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aptômat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strips(upRight)">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56218" y="1246950"/>
            <a:ext cx="5721927" cy="1569660"/>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Người ta thường lắp cầu chì, rơ le và cầu dao tự động ở mỗi đầu của mạch điện.</a:t>
            </a:r>
            <a:endParaRPr lang="en-US" sz="3200" dirty="0">
              <a:solidFill>
                <a:srgbClr val="FF00FF"/>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0" y="-1"/>
            <a:ext cx="6456218" cy="6862781"/>
          </a:xfrm>
          <a:prstGeom prst="rect">
            <a:avLst/>
          </a:prstGeom>
          <a:noFill/>
          <a:ln w="9525">
            <a:noFill/>
            <a:miter lim="800000"/>
            <a:headEnd/>
            <a:tailEnd/>
          </a:ln>
          <a:effectLst/>
        </p:spPr>
      </p:pic>
      <p:sp>
        <p:nvSpPr>
          <p:cNvPr id="7" name="Rectangle 6"/>
          <p:cNvSpPr/>
          <p:nvPr/>
        </p:nvSpPr>
        <p:spPr>
          <a:xfrm>
            <a:off x="6497781" y="2828828"/>
            <a:ext cx="5680364" cy="255454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Cầu chì, rơ-le và cầu dao tự động có tác dụng ngắt mạch điện khi dòng điện quá lớn để đảm bảo an toàn cho các thiết bị điện và phòng chống cháy nổ.</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style.rotation</p:attrName>
                                        </p:attrNameLst>
                                      </p:cBhvr>
                                      <p:tavLst>
                                        <p:tav tm="0">
                                          <p:val>
                                            <p:fltVal val="720"/>
                                          </p:val>
                                        </p:tav>
                                        <p:tav tm="100000">
                                          <p:val>
                                            <p:fltVal val="0"/>
                                          </p:val>
                                        </p:tav>
                                      </p:tavLst>
                                    </p:anim>
                                    <p:anim calcmode="lin" valueType="num">
                                      <p:cBhvr>
                                        <p:cTn id="9" dur="1000" fill="hold"/>
                                        <p:tgtEl>
                                          <p:spTgt spid="12290"/>
                                        </p:tgtEl>
                                        <p:attrNameLst>
                                          <p:attrName>ppt_h</p:attrName>
                                        </p:attrNameLst>
                                      </p:cBhvr>
                                      <p:tavLst>
                                        <p:tav tm="0">
                                          <p:val>
                                            <p:fltVal val="0"/>
                                          </p:val>
                                        </p:tav>
                                        <p:tav tm="100000">
                                          <p:val>
                                            <p:strVal val="#ppt_h"/>
                                          </p:val>
                                        </p:tav>
                                      </p:tavLst>
                                    </p:anim>
                                    <p:anim calcmode="lin" valueType="num">
                                      <p:cBhvr>
                                        <p:cTn id="10" dur="1000" fill="hold"/>
                                        <p:tgtEl>
                                          <p:spTgt spid="1229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2.5"/>
                                          </p:val>
                                        </p:tav>
                                        <p:tav tm="100000">
                                          <p:val>
                                            <p:strVal val="#ppt_w"/>
                                          </p:val>
                                        </p:tav>
                                      </p:tavLst>
                                    </p:anim>
                                    <p:anim calcmode="lin" valueType="num">
                                      <p:cBhvr>
                                        <p:cTn id="16" dur="1000" fill="hold"/>
                                        <p:tgtEl>
                                          <p:spTgt spid="5"/>
                                        </p:tgtEl>
                                        <p:attrNameLst>
                                          <p:attrName>ppt_h</p:attrName>
                                        </p:attrNameLst>
                                      </p:cBhvr>
                                      <p:tavLst>
                                        <p:tav tm="0">
                                          <p:val>
                                            <p:strVal val="#ppt_h*0.01"/>
                                          </p:val>
                                        </p:tav>
                                        <p:tav tm="100000">
                                          <p:val>
                                            <p:strVal val="#ppt_h"/>
                                          </p:val>
                                        </p:tav>
                                      </p:tavLst>
                                    </p:anim>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h+1"/>
                                          </p:val>
                                        </p:tav>
                                        <p:tav tm="100000">
                                          <p:val>
                                            <p:strVal val="#ppt_y"/>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set>
                                      <p:cBhvr>
                                        <p:cTn id="24" dur="455" fill="hold">
                                          <p:stCondLst>
                                            <p:cond delay="0"/>
                                          </p:stCondLst>
                                        </p:cTn>
                                        <p:tgtEl>
                                          <p:spTgt spid="7"/>
                                        </p:tgtEl>
                                        <p:attrNameLst>
                                          <p:attrName>style.rotation</p:attrName>
                                        </p:attrNameLst>
                                      </p:cBhvr>
                                      <p:to>
                                        <p:strVal val="-45.0"/>
                                      </p:to>
                                    </p:set>
                                    <p:anim calcmode="lin" valueType="num">
                                      <p:cBhvr>
                                        <p:cTn id="2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601346"/>
            <a:ext cx="12192000" cy="131722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701636" y="822182"/>
            <a:ext cx="5999018" cy="4703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2.5"/>
                                          </p:val>
                                        </p:tav>
                                        <p:tav tm="100000">
                                          <p:val>
                                            <p:strVal val="#ppt_w"/>
                                          </p:val>
                                        </p:tav>
                                      </p:tavLst>
                                    </p:anim>
                                    <p:anim calcmode="lin" valueType="num">
                                      <p:cBhvr>
                                        <p:cTn id="8" dur="1000" fill="hold"/>
                                        <p:tgtEl>
                                          <p:spTgt spid="13314"/>
                                        </p:tgtEl>
                                        <p:attrNameLst>
                                          <p:attrName>ppt_h</p:attrName>
                                        </p:attrNameLst>
                                      </p:cBhvr>
                                      <p:tavLst>
                                        <p:tav tm="0">
                                          <p:val>
                                            <p:strVal val="#ppt_h*0.01"/>
                                          </p:val>
                                        </p:tav>
                                        <p:tav tm="100000">
                                          <p:val>
                                            <p:strVal val="#ppt_h"/>
                                          </p:val>
                                        </p:tav>
                                      </p:tavLst>
                                    </p:anim>
                                    <p:anim calcmode="lin" valueType="num">
                                      <p:cBhvr>
                                        <p:cTn id="9" dur="1000" fill="hold"/>
                                        <p:tgtEl>
                                          <p:spTgt spid="13314"/>
                                        </p:tgtEl>
                                        <p:attrNameLst>
                                          <p:attrName>ppt_x</p:attrName>
                                        </p:attrNameLst>
                                      </p:cBhvr>
                                      <p:tavLst>
                                        <p:tav tm="0">
                                          <p:val>
                                            <p:strVal val="#ppt_x"/>
                                          </p:val>
                                        </p:tav>
                                        <p:tav tm="100000">
                                          <p:val>
                                            <p:strVal val="#ppt_x"/>
                                          </p:val>
                                        </p:tav>
                                      </p:tavLst>
                                    </p:anim>
                                    <p:anim calcmode="lin" valueType="num">
                                      <p:cBhvr>
                                        <p:cTn id="10" dur="1000" fill="hold"/>
                                        <p:tgtEl>
                                          <p:spTgt spid="13314"/>
                                        </p:tgtEl>
                                        <p:attrNameLst>
                                          <p:attrName>ppt_y</p:attrName>
                                        </p:attrNameLst>
                                      </p:cBhvr>
                                      <p:tavLst>
                                        <p:tav tm="0">
                                          <p:val>
                                            <p:strVal val="#ppt_h+1"/>
                                          </p:val>
                                        </p:tav>
                                        <p:tav tm="100000">
                                          <p:val>
                                            <p:strVal val="#ppt_y"/>
                                          </p:val>
                                        </p:tav>
                                      </p:tavLst>
                                    </p:anim>
                                    <p:animEffect transition="in" filter="fade">
                                      <p:cBhvr>
                                        <p:cTn id="11"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21:  </a:t>
            </a:r>
            <a:r>
              <a:rPr lang="en-US" sz="2600" b="1" dirty="0" err="1">
                <a:solidFill>
                  <a:srgbClr val="FF00FF"/>
                </a:solidFill>
                <a:latin typeface="Times New Roman" pitchFamily="18" charset="0"/>
                <a:cs typeface="Times New Roman" pitchFamily="18" charset="0"/>
              </a:rPr>
              <a:t>MẠCH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982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1390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64339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1283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261321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309812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an </a:t>
            </a:r>
            <a:r>
              <a:rPr lang="en-US" sz="2800" b="1" dirty="0" err="1">
                <a:solidFill>
                  <a:srgbClr val="0000FF"/>
                </a:solidFill>
                <a:latin typeface="Times New Roman" pitchFamily="18" charset="0"/>
                <a:cs typeface="Times New Roman" pitchFamily="18" charset="0"/>
              </a:rPr>
              <a:t>toàn</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3569181"/>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chì</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đứt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an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4469726"/>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Rơle</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5300999"/>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aptômat</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6159981"/>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Chuông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chạy</a:t>
            </a:r>
            <a:r>
              <a:rPr lang="en-US" sz="2800" dirty="0">
                <a:solidFill>
                  <a:srgbClr val="0000FF"/>
                </a:solidFill>
                <a:latin typeface="Times New Roman" pitchFamily="18" charset="0"/>
                <a:cs typeface="Times New Roman" pitchFamily="18" charset="0"/>
              </a:rPr>
              <a:t> qua.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316183" y="0"/>
            <a:ext cx="8742218" cy="4428418"/>
          </a:xfrm>
          <a:prstGeom prst="rect">
            <a:avLst/>
          </a:prstGeom>
          <a:noFill/>
          <a:ln w="9525">
            <a:noFill/>
            <a:miter lim="800000"/>
            <a:headEnd/>
            <a:tailEnd/>
          </a:ln>
          <a:effectLst/>
        </p:spPr>
      </p:pic>
      <p:sp>
        <p:nvSpPr>
          <p:cNvPr id="4" name="Rectangle 3"/>
          <p:cNvSpPr/>
          <p:nvPr/>
        </p:nvSpPr>
        <p:spPr>
          <a:xfrm>
            <a:off x="0" y="4604995"/>
            <a:ext cx="12192000"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Nguyên tắc hoạt động của chuông điện: Khi nhấn nút chuông, dòng điện qua cuộn dây gây ra tác dụng từ của nam châm điện, khiến búa bị hút gõ vào chuông. Khi đó tiếp điểm hở, mạch điện bị ngắt, không có dòng điện qua nam châm điện nữa, nên búa không bị hút nữa, nó quay về vị trí cũ. Tiếp điểm lại được nối kín, mạch điện lại đóng lại, cứ như vậy tiếp tục, ta thấy tiếng chuông reo liên hồi.</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2836" y="698013"/>
            <a:ext cx="7509164" cy="1569660"/>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2. </a:t>
            </a:r>
            <a:r>
              <a:rPr lang="vi-VN" sz="3200" dirty="0">
                <a:solidFill>
                  <a:srgbClr val="FF00FF"/>
                </a:solidFill>
                <a:latin typeface="Times New Roman" pitchFamily="18" charset="0"/>
                <a:cs typeface="Times New Roman" pitchFamily="18" charset="0"/>
              </a:rPr>
              <a:t>Các thiết bị điện mà em thấy được ở xe đạp điện: </a:t>
            </a:r>
            <a:r>
              <a:rPr lang="en-US" sz="3200" dirty="0" err="1">
                <a:solidFill>
                  <a:srgbClr val="FF00FF"/>
                </a:solidFill>
                <a:latin typeface="Times New Roman" pitchFamily="18" charset="0"/>
                <a:cs typeface="Times New Roman" pitchFamily="18" charset="0"/>
              </a:rPr>
              <a:t>Động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cơ</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điện</a:t>
            </a:r>
            <a:r>
              <a:rPr lang="en-US" sz="3200" dirty="0">
                <a:solidFill>
                  <a:srgbClr val="FF00FF"/>
                </a:solidFill>
                <a:latin typeface="Times New Roman" pitchFamily="18" charset="0"/>
                <a:cs typeface="Times New Roman" pitchFamily="18" charset="0"/>
              </a:rPr>
              <a:t>, c</a:t>
            </a:r>
            <a:r>
              <a:rPr lang="vi-VN" sz="3200" dirty="0">
                <a:solidFill>
                  <a:srgbClr val="FF00FF"/>
                </a:solidFill>
                <a:latin typeface="Times New Roman" pitchFamily="18" charset="0"/>
                <a:cs typeface="Times New Roman" pitchFamily="18" charset="0"/>
              </a:rPr>
              <a:t>ông tắc, acquy, còi, đèn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chiếu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sáng</a:t>
            </a:r>
            <a:r>
              <a:rPr lang="vi-VN"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đèn</a:t>
            </a:r>
            <a:r>
              <a:rPr lang="en-US" sz="3200" dirty="0">
                <a:solidFill>
                  <a:srgbClr val="FF00FF"/>
                </a:solidFill>
                <a:latin typeface="Times New Roman" pitchFamily="18" charset="0"/>
                <a:cs typeface="Times New Roman" pitchFamily="18" charset="0"/>
              </a:rPr>
              <a:t> xi-</a:t>
            </a:r>
            <a:r>
              <a:rPr lang="en-US" sz="3200" dirty="0" err="1">
                <a:solidFill>
                  <a:srgbClr val="FF00FF"/>
                </a:solidFill>
                <a:latin typeface="Times New Roman" pitchFamily="18" charset="0"/>
                <a:cs typeface="Times New Roman" pitchFamily="18" charset="0"/>
              </a:rPr>
              <a:t>nhan</a:t>
            </a:r>
            <a:r>
              <a:rPr lang="vi-VN" sz="3200" dirty="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srcRect/>
          <a:stretch>
            <a:fillRect/>
          </a:stretch>
        </p:blipFill>
        <p:spPr bwMode="auto">
          <a:xfrm>
            <a:off x="249389" y="734315"/>
            <a:ext cx="3947661" cy="4987636"/>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4776788" y="2790825"/>
            <a:ext cx="5944511" cy="28756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900" decel="100000" fill="hold"/>
                                        <p:tgtEl>
                                          <p:spTgt spid="1638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6387"/>
                                        </p:tgtEl>
                                        <p:attrNameLst>
                                          <p:attrName>style.visibility</p:attrName>
                                        </p:attrNameLst>
                                      </p:cBhvr>
                                      <p:to>
                                        <p:strVal val="visible"/>
                                      </p:to>
                                    </p:set>
                                    <p:anim calcmode="lin" valueType="num">
                                      <p:cBhvr>
                                        <p:cTn id="23" dur="1000" fill="hold"/>
                                        <p:tgtEl>
                                          <p:spTgt spid="16387"/>
                                        </p:tgtEl>
                                        <p:attrNameLst>
                                          <p:attrName>ppt_w</p:attrName>
                                        </p:attrNameLst>
                                      </p:cBhvr>
                                      <p:tavLst>
                                        <p:tav tm="0">
                                          <p:val>
                                            <p:fltVal val="0"/>
                                          </p:val>
                                        </p:tav>
                                        <p:tav tm="100000">
                                          <p:val>
                                            <p:strVal val="#ppt_w"/>
                                          </p:val>
                                        </p:tav>
                                      </p:tavLst>
                                    </p:anim>
                                    <p:anim calcmode="lin" valueType="num">
                                      <p:cBhvr>
                                        <p:cTn id="24" dur="1000" fill="hold"/>
                                        <p:tgtEl>
                                          <p:spTgt spid="16387"/>
                                        </p:tgtEl>
                                        <p:attrNameLst>
                                          <p:attrName>ppt_h</p:attrName>
                                        </p:attrNameLst>
                                      </p:cBhvr>
                                      <p:tavLst>
                                        <p:tav tm="0">
                                          <p:val>
                                            <p:fltVal val="0"/>
                                          </p:val>
                                        </p:tav>
                                        <p:tav tm="100000">
                                          <p:val>
                                            <p:strVal val="#ppt_h"/>
                                          </p:val>
                                        </p:tav>
                                      </p:tavLst>
                                    </p:anim>
                                    <p:anim calcmode="lin" valueType="num">
                                      <p:cBhvr>
                                        <p:cTn id="25" dur="1000" fill="hold"/>
                                        <p:tgtEl>
                                          <p:spTgt spid="16387"/>
                                        </p:tgtEl>
                                        <p:attrNameLst>
                                          <p:attrName>style.rotation</p:attrName>
                                        </p:attrNameLst>
                                      </p:cBhvr>
                                      <p:tavLst>
                                        <p:tav tm="0">
                                          <p:val>
                                            <p:fltVal val="360"/>
                                          </p:val>
                                        </p:tav>
                                        <p:tav tm="100000">
                                          <p:val>
                                            <p:fltVal val="0"/>
                                          </p:val>
                                        </p:tav>
                                      </p:tavLst>
                                    </p:anim>
                                    <p:animEffect transition="in" filter="fade">
                                      <p:cBhvr>
                                        <p:cTn id="26"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12192000" cy="3458834"/>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3573607" y="3395232"/>
            <a:ext cx="5002358" cy="32458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from="(-#ppt_w/2)" to="(#ppt_x)" calcmode="lin" valueType="num">
                                      <p:cBhvr>
                                        <p:cTn id="7" dur="600" fill="hold">
                                          <p:stCondLst>
                                            <p:cond delay="0"/>
                                          </p:stCondLst>
                                        </p:cTn>
                                        <p:tgtEl>
                                          <p:spTgt spid="15362"/>
                                        </p:tgtEl>
                                        <p:attrNameLst>
                                          <p:attrName>ppt_x</p:attrName>
                                        </p:attrNameLst>
                                      </p:cBhvr>
                                    </p:anim>
                                    <p:anim from="0" to="-1.0" calcmode="lin" valueType="num">
                                      <p:cBhvr>
                                        <p:cTn id="8" dur="200" decel="50000" autoRev="1" fill="hold">
                                          <p:stCondLst>
                                            <p:cond delay="600"/>
                                          </p:stCondLst>
                                        </p:cTn>
                                        <p:tgtEl>
                                          <p:spTgt spid="15362"/>
                                        </p:tgtEl>
                                        <p:attrNameLst>
                                          <p:attrName>xshear</p:attrName>
                                        </p:attrNameLst>
                                      </p:cBhvr>
                                    </p:anim>
                                    <p:animScale>
                                      <p:cBhvr>
                                        <p:cTn id="9" dur="200" decel="100000" autoRev="1" fill="hold">
                                          <p:stCondLst>
                                            <p:cond delay="600"/>
                                          </p:stCondLst>
                                        </p:cTn>
                                        <p:tgtEl>
                                          <p:spTgt spid="15362"/>
                                        </p:tgtEl>
                                      </p:cBhvr>
                                      <p:from x="100000" y="100000"/>
                                      <p:to x="80000" y="100000"/>
                                    </p:animScale>
                                    <p:anim by="(#ppt_h/3+#ppt_w*0.1)" calcmode="lin" valueType="num">
                                      <p:cBhvr additive="sum">
                                        <p:cTn id="10" dur="200" decel="100000" autoRev="1" fill="hold">
                                          <p:stCondLst>
                                            <p:cond delay="600"/>
                                          </p:stCondLst>
                                        </p:cTn>
                                        <p:tgtEl>
                                          <p:spTgt spid="1536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5363"/>
                                        </p:tgtEl>
                                        <p:attrNameLst>
                                          <p:attrName>style.visibility</p:attrName>
                                        </p:attrNameLst>
                                      </p:cBhvr>
                                      <p:to>
                                        <p:strVal val="visible"/>
                                      </p:to>
                                    </p:set>
                                    <p:animScale>
                                      <p:cBhvr>
                                        <p:cTn id="15" dur="1000" decel="50000" fill="hold">
                                          <p:stCondLst>
                                            <p:cond delay="0"/>
                                          </p:stCondLst>
                                        </p:cTn>
                                        <p:tgtEl>
                                          <p:spTgt spid="153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63"/>
                                        </p:tgtEl>
                                        <p:attrNameLst>
                                          <p:attrName>ppt_x</p:attrName>
                                          <p:attrName>ppt_y</p:attrName>
                                        </p:attrNameLst>
                                      </p:cBhvr>
                                    </p:animMotion>
                                    <p:animEffect transition="in" filter="fade">
                                      <p:cBhvr>
                                        <p:cTn id="17"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330080" y="762025"/>
            <a:ext cx="7855490" cy="38000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693866"/>
          </a:xfrm>
          <a:prstGeom prst="rect">
            <a:avLst/>
          </a:prstGeom>
        </p:spPr>
        <p:txBody>
          <a:bodyPr wrap="square">
            <a:spAutoFit/>
          </a:bodyPr>
          <a:lstStyle/>
          <a:p>
            <a:pPr algn="just"/>
            <a:r>
              <a:rPr lang="vi-VN" sz="2800" b="1" dirty="0">
                <a:solidFill>
                  <a:srgbClr val="FF0000"/>
                </a:solidFill>
                <a:latin typeface="Times New Roman" pitchFamily="18" charset="0"/>
                <a:cs typeface="Times New Roman" pitchFamily="18" charset="0"/>
              </a:rPr>
              <a:t>Câu 1:</a:t>
            </a:r>
            <a:r>
              <a:rPr lang="vi-VN" sz="2800" dirty="0">
                <a:solidFill>
                  <a:srgbClr val="FF0000"/>
                </a:solidFill>
                <a:latin typeface="Times New Roman" pitchFamily="18" charset="0"/>
                <a:cs typeface="Times New Roman" pitchFamily="18" charset="0"/>
              </a:rPr>
              <a:t> Một mạch điện </a:t>
            </a:r>
            <a:r>
              <a:rPr lang="vi-VN" sz="2800" b="1" dirty="0">
                <a:solidFill>
                  <a:srgbClr val="FF0000"/>
                </a:solidFill>
                <a:latin typeface="Times New Roman" pitchFamily="18" charset="0"/>
                <a:cs typeface="Times New Roman" pitchFamily="18" charset="0"/>
              </a:rPr>
              <a:t>không</a:t>
            </a:r>
            <a:r>
              <a:rPr lang="vi-VN" sz="2800" dirty="0">
                <a:solidFill>
                  <a:srgbClr val="FF0000"/>
                </a:solidFill>
                <a:latin typeface="Times New Roman" pitchFamily="18" charset="0"/>
                <a:cs typeface="Times New Roman" pitchFamily="18" charset="0"/>
              </a:rPr>
              <a:t> thể thiếu</a:t>
            </a:r>
          </a:p>
          <a:p>
            <a:pPr algn="just"/>
            <a:r>
              <a:rPr lang="vi-VN" sz="2800" dirty="0">
                <a:solidFill>
                  <a:srgbClr val="FF0000"/>
                </a:solidFill>
                <a:latin typeface="Times New Roman" pitchFamily="18" charset="0"/>
                <a:cs typeface="Times New Roman" pitchFamily="18" charset="0"/>
              </a:rPr>
              <a:t>A. bóng đèn.                  B. chuông điện.               C. cầu chì.           D. dây nối điện.</a:t>
            </a:r>
            <a:endParaRPr lang="en-US" sz="2800" dirty="0">
              <a:solidFill>
                <a:srgbClr val="FF0000"/>
              </a:solidFill>
              <a:latin typeface="Times New Roman" pitchFamily="18" charset="0"/>
              <a:cs typeface="Times New Roman" pitchFamily="18" charset="0"/>
            </a:endParaRPr>
          </a:p>
          <a:p>
            <a:pPr algn="just"/>
            <a:r>
              <a:rPr lang="vi-VN" sz="2800" b="1" dirty="0">
                <a:solidFill>
                  <a:srgbClr val="FF0000"/>
                </a:solidFill>
                <a:latin typeface="Times New Roman" pitchFamily="18" charset="0"/>
                <a:cs typeface="Times New Roman" pitchFamily="18" charset="0"/>
              </a:rPr>
              <a:t>Câu 2:</a:t>
            </a:r>
            <a:r>
              <a:rPr lang="vi-VN" sz="2800" dirty="0">
                <a:solidFill>
                  <a:srgbClr val="FF0000"/>
                </a:solidFill>
                <a:latin typeface="Times New Roman" pitchFamily="18" charset="0"/>
                <a:cs typeface="Times New Roman" pitchFamily="18" charset="0"/>
              </a:rPr>
              <a:t> Trong các thiết bị dưới đây, thiết bị nào không dùng để giữ an toàn cho mạch điện?</a:t>
            </a:r>
          </a:p>
          <a:p>
            <a:pPr algn="just"/>
            <a:r>
              <a:rPr lang="vi-VN" sz="2800" dirty="0">
                <a:solidFill>
                  <a:srgbClr val="FF0000"/>
                </a:solidFill>
                <a:latin typeface="Times New Roman" pitchFamily="18" charset="0"/>
                <a:cs typeface="Times New Roman" pitchFamily="18" charset="0"/>
              </a:rPr>
              <a:t>A. Chuông điện.            B. Role.             C. Câu dao tự động.          D. C</a:t>
            </a:r>
            <a:r>
              <a:rPr lang="en-US" sz="2800" dirty="0">
                <a:solidFill>
                  <a:srgbClr val="FF0000"/>
                </a:solidFill>
                <a:latin typeface="Times New Roman" pitchFamily="18" charset="0"/>
                <a:cs typeface="Times New Roman" pitchFamily="18" charset="0"/>
              </a:rPr>
              <a:t>ầ</a:t>
            </a:r>
            <a:r>
              <a:rPr lang="vi-VN" sz="2800" dirty="0">
                <a:solidFill>
                  <a:srgbClr val="FF0000"/>
                </a:solidFill>
                <a:latin typeface="Times New Roman" pitchFamily="18" charset="0"/>
                <a:cs typeface="Times New Roman" pitchFamily="18" charset="0"/>
              </a:rPr>
              <a:t>u chì.</a:t>
            </a:r>
          </a:p>
          <a:p>
            <a:pPr algn="just"/>
            <a:r>
              <a:rPr lang="vi-VN" sz="2800" b="1" dirty="0">
                <a:solidFill>
                  <a:srgbClr val="FF0000"/>
                </a:solidFill>
                <a:latin typeface="Times New Roman" pitchFamily="18" charset="0"/>
                <a:cs typeface="Times New Roman" pitchFamily="18" charset="0"/>
              </a:rPr>
              <a:t>Câu </a:t>
            </a:r>
            <a:r>
              <a:rPr lang="en-US" sz="2800" b="1" dirty="0">
                <a:solidFill>
                  <a:srgbClr val="FF0000"/>
                </a:solidFill>
                <a:latin typeface="Times New Roman" pitchFamily="18" charset="0"/>
                <a:cs typeface="Times New Roman" pitchFamily="18" charset="0"/>
              </a:rPr>
              <a:t>3</a:t>
            </a:r>
            <a:r>
              <a:rPr lang="vi-VN" sz="2800" b="1"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Các phát biểu dưới đây đúng hay sai? </a:t>
            </a:r>
          </a:p>
          <a:p>
            <a:pPr algn="just"/>
            <a:r>
              <a:rPr lang="vi-VN" sz="2800" dirty="0">
                <a:solidFill>
                  <a:srgbClr val="FF0000"/>
                </a:solidFill>
                <a:latin typeface="Times New Roman" pitchFamily="18" charset="0"/>
                <a:cs typeface="Times New Roman" pitchFamily="18" charset="0"/>
              </a:rPr>
              <a:t>(1) Trong một mạch điện, khi dòng điện lớn quá, dây cầu chì tự mở rộng để cho dòng điện đi qua dễ dàng hơn.</a:t>
            </a:r>
          </a:p>
          <a:p>
            <a:pPr algn="just"/>
            <a:r>
              <a:rPr lang="vi-VN" sz="2800" dirty="0">
                <a:solidFill>
                  <a:srgbClr val="FF0000"/>
                </a:solidFill>
                <a:latin typeface="Times New Roman" pitchFamily="18" charset="0"/>
                <a:cs typeface="Times New Roman" pitchFamily="18" charset="0"/>
              </a:rPr>
              <a:t>(2) Sau khi sửa chữa xong mạch điện có cầu dao tự động bị chập điện, ta phải gạt cần gạt của cầu dao về vị trí mở ON để mạch điện hoạt động được. </a:t>
            </a:r>
          </a:p>
          <a:p>
            <a:pPr algn="just"/>
            <a:r>
              <a:rPr lang="vi-VN" sz="2800" dirty="0">
                <a:solidFill>
                  <a:srgbClr val="FF0000"/>
                </a:solidFill>
                <a:latin typeface="Times New Roman" pitchFamily="18" charset="0"/>
                <a:cs typeface="Times New Roman" pitchFamily="18" charset="0"/>
              </a:rPr>
              <a:t>(3) Trong sơ đồ mạch điện, mũi tên vẽ trên dây dẫn biểu diễn dòng điện chạy theo chiều từ cực âm, qua các thiết bị để về cực dương của nguồn điện.</a:t>
            </a:r>
          </a:p>
          <a:p>
            <a:endParaRPr lang="vi-VN" sz="2800" dirty="0">
              <a:solidFill>
                <a:srgbClr val="FF0000"/>
              </a:solidFill>
              <a:latin typeface="Times New Roman" pitchFamily="18" charset="0"/>
              <a:cs typeface="Times New Roman" pitchFamily="18" charset="0"/>
            </a:endParaRPr>
          </a:p>
        </p:txBody>
      </p:sp>
      <p:sp>
        <p:nvSpPr>
          <p:cNvPr id="4" name="Oval 3"/>
          <p:cNvSpPr/>
          <p:nvPr/>
        </p:nvSpPr>
        <p:spPr>
          <a:xfrm>
            <a:off x="9504218" y="471055"/>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1759528"/>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33455" y="2951017"/>
            <a:ext cx="1011381" cy="584775"/>
          </a:xfrm>
          <a:prstGeom prst="rect">
            <a:avLst/>
          </a:prstGeom>
          <a:noFill/>
        </p:spPr>
        <p:txBody>
          <a:bodyPr wrap="square" rtlCol="0">
            <a:spAutoFit/>
          </a:bodyPr>
          <a:lstStyle/>
          <a:p>
            <a:r>
              <a:rPr lang="en-US" sz="3200" dirty="0" err="1">
                <a:solidFill>
                  <a:srgbClr val="0000FF"/>
                </a:solidFill>
                <a:latin typeface="Times New Roman" pitchFamily="18" charset="0"/>
                <a:cs typeface="Times New Roman" pitchFamily="18" charset="0"/>
              </a:rPr>
              <a:t>SAI</a:t>
            </a:r>
            <a:endParaRPr lang="en-US" sz="3200" dirty="0">
              <a:solidFill>
                <a:srgbClr val="0000FF"/>
              </a:solidFill>
              <a:latin typeface="Times New Roman" pitchFamily="18" charset="0"/>
              <a:cs typeface="Times New Roman" pitchFamily="18" charset="0"/>
            </a:endParaRPr>
          </a:p>
        </p:txBody>
      </p:sp>
      <p:sp>
        <p:nvSpPr>
          <p:cNvPr id="7" name="TextBox 6"/>
          <p:cNvSpPr txBox="1"/>
          <p:nvPr/>
        </p:nvSpPr>
        <p:spPr>
          <a:xfrm>
            <a:off x="9656620" y="3851563"/>
            <a:ext cx="1385454" cy="584775"/>
          </a:xfrm>
          <a:prstGeom prst="rect">
            <a:avLst/>
          </a:prstGeom>
          <a:noFill/>
        </p:spPr>
        <p:txBody>
          <a:bodyPr wrap="square" rtlCol="0">
            <a:spAutoFit/>
          </a:bodyPr>
          <a:lstStyle/>
          <a:p>
            <a:r>
              <a:rPr lang="en-US" sz="3200" dirty="0" err="1">
                <a:solidFill>
                  <a:srgbClr val="0000FF"/>
                </a:solidFill>
                <a:latin typeface="Times New Roman" pitchFamily="18" charset="0"/>
                <a:cs typeface="Times New Roman" pitchFamily="18" charset="0"/>
              </a:rPr>
              <a:t>ĐÚNG</a:t>
            </a:r>
            <a:endParaRPr lang="en-US" sz="3200" dirty="0">
              <a:solidFill>
                <a:srgbClr val="0000FF"/>
              </a:solidFill>
              <a:latin typeface="Times New Roman" pitchFamily="18" charset="0"/>
              <a:cs typeface="Times New Roman" pitchFamily="18" charset="0"/>
            </a:endParaRPr>
          </a:p>
        </p:txBody>
      </p:sp>
      <p:sp>
        <p:nvSpPr>
          <p:cNvPr id="8" name="TextBox 7"/>
          <p:cNvSpPr txBox="1"/>
          <p:nvPr/>
        </p:nvSpPr>
        <p:spPr>
          <a:xfrm>
            <a:off x="9518073" y="4710544"/>
            <a:ext cx="1011381" cy="584775"/>
          </a:xfrm>
          <a:prstGeom prst="rect">
            <a:avLst/>
          </a:prstGeom>
          <a:noFill/>
        </p:spPr>
        <p:txBody>
          <a:bodyPr wrap="square" rtlCol="0">
            <a:spAutoFit/>
          </a:bodyPr>
          <a:lstStyle/>
          <a:p>
            <a:r>
              <a:rPr lang="en-US" sz="3200" dirty="0" err="1">
                <a:solidFill>
                  <a:srgbClr val="0000FF"/>
                </a:solidFill>
                <a:latin typeface="Times New Roman" pitchFamily="18" charset="0"/>
                <a:cs typeface="Times New Roman" pitchFamily="18" charset="0"/>
              </a:rPr>
              <a:t>SAI</a:t>
            </a:r>
            <a:endParaRPr lang="en-US"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554200"/>
            <a:ext cx="12192000" cy="5701437"/>
          </a:xfrm>
          <a:prstGeom prst="rect">
            <a:avLst/>
          </a:prstGeom>
          <a:noFill/>
          <a:ln w="9525">
            <a:noFill/>
            <a:miter lim="800000"/>
            <a:headEnd/>
            <a:tailEnd/>
          </a:ln>
          <a:effectLst/>
        </p:spPr>
      </p:pic>
      <p:cxnSp>
        <p:nvCxnSpPr>
          <p:cNvPr id="5" name="Straight Arrow Connector 4"/>
          <p:cNvCxnSpPr/>
          <p:nvPr/>
        </p:nvCxnSpPr>
        <p:spPr>
          <a:xfrm>
            <a:off x="1537855" y="2743200"/>
            <a:ext cx="5250872" cy="234141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551710" y="2867891"/>
            <a:ext cx="5209308" cy="6927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094509" y="3629891"/>
            <a:ext cx="5638800" cy="65116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507673" y="4391890"/>
            <a:ext cx="4308764" cy="67887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61309" y="5777345"/>
            <a:ext cx="459970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Righ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21:  </a:t>
            </a:r>
            <a:r>
              <a:rPr lang="en-US" sz="2600" b="1" dirty="0" err="1">
                <a:solidFill>
                  <a:srgbClr val="FF00FF"/>
                </a:solidFill>
                <a:latin typeface="Times New Roman" pitchFamily="18" charset="0"/>
                <a:cs typeface="Times New Roman" pitchFamily="18" charset="0"/>
              </a:rPr>
              <a:t>MẠCH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982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1390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64339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2901662" y="2179493"/>
            <a:ext cx="6131502" cy="4615850"/>
          </a:xfrm>
          <a:prstGeom prst="rect">
            <a:avLst/>
          </a:prstGeom>
          <a:noFill/>
          <a:ln w="9525">
            <a:solidFill>
              <a:srgbClr val="00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Righ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up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1000" fill="hold"/>
                                        <p:tgtEl>
                                          <p:spTgt spid="1026"/>
                                        </p:tgtEl>
                                        <p:attrNameLst>
                                          <p:attrName>ppt_w</p:attrName>
                                        </p:attrNameLst>
                                      </p:cBhvr>
                                      <p:tavLst>
                                        <p:tav tm="0">
                                          <p:val>
                                            <p:fltVal val="0"/>
                                          </p:val>
                                        </p:tav>
                                        <p:tav tm="100000">
                                          <p:val>
                                            <p:strVal val="#ppt_w"/>
                                          </p:val>
                                        </p:tav>
                                      </p:tavLst>
                                    </p:anim>
                                    <p:anim calcmode="lin" valueType="num">
                                      <p:cBhvr>
                                        <p:cTn id="28" dur="10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27930" y="570409"/>
            <a:ext cx="944325"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2 pin</a:t>
            </a:r>
          </a:p>
        </p:txBody>
      </p:sp>
      <p:pic>
        <p:nvPicPr>
          <p:cNvPr id="2050" name="Picture 2"/>
          <p:cNvPicPr>
            <a:picLocks noChangeAspect="1" noChangeArrowheads="1"/>
          </p:cNvPicPr>
          <p:nvPr/>
        </p:nvPicPr>
        <p:blipFill>
          <a:blip r:embed="rId2"/>
          <a:srcRect/>
          <a:stretch>
            <a:fillRect/>
          </a:stretch>
        </p:blipFill>
        <p:spPr bwMode="auto">
          <a:xfrm>
            <a:off x="3823855" y="1141456"/>
            <a:ext cx="4710979" cy="4404692"/>
          </a:xfrm>
          <a:prstGeom prst="rect">
            <a:avLst/>
          </a:prstGeom>
          <a:noFill/>
          <a:ln w="9525">
            <a:noFill/>
            <a:miter lim="800000"/>
            <a:headEnd/>
            <a:tailEnd/>
          </a:ln>
          <a:effectLst/>
        </p:spPr>
      </p:pic>
      <p:cxnSp>
        <p:nvCxnSpPr>
          <p:cNvPr id="5" name="Straight Arrow Connector 4"/>
          <p:cNvCxnSpPr>
            <a:endCxn id="9" idx="1"/>
          </p:cNvCxnSpPr>
          <p:nvPr/>
        </p:nvCxnSpPr>
        <p:spPr>
          <a:xfrm flipV="1">
            <a:off x="7079673" y="832019"/>
            <a:ext cx="2048257" cy="996781"/>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938912" y="224045"/>
            <a:ext cx="1609343"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tắc</a:t>
            </a:r>
            <a:endParaRPr lang="en-US" sz="2800" dirty="0">
              <a:solidFill>
                <a:srgbClr val="FF00FF"/>
              </a:solidFill>
              <a:latin typeface="Times New Roman" pitchFamily="18" charset="0"/>
              <a:cs typeface="Times New Roman" pitchFamily="18" charset="0"/>
            </a:endParaRPr>
          </a:p>
        </p:txBody>
      </p:sp>
      <p:cxnSp>
        <p:nvCxnSpPr>
          <p:cNvPr id="7" name="Straight Arrow Connector 6"/>
          <p:cNvCxnSpPr>
            <a:endCxn id="6" idx="1"/>
          </p:cNvCxnSpPr>
          <p:nvPr/>
        </p:nvCxnSpPr>
        <p:spPr>
          <a:xfrm flipV="1">
            <a:off x="5237018" y="485655"/>
            <a:ext cx="1701894" cy="1287728"/>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0546" y="1498663"/>
            <a:ext cx="1551709"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Ampe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a:t>
            </a:r>
            <a:endParaRPr lang="en-US" sz="2800" dirty="0">
              <a:solidFill>
                <a:srgbClr val="FF00FF"/>
              </a:solidFill>
              <a:latin typeface="Times New Roman" pitchFamily="18" charset="0"/>
              <a:cs typeface="Times New Roman" pitchFamily="18" charset="0"/>
            </a:endParaRPr>
          </a:p>
        </p:txBody>
      </p:sp>
      <p:cxnSp>
        <p:nvCxnSpPr>
          <p:cNvPr id="13" name="Straight Arrow Connector 12"/>
          <p:cNvCxnSpPr/>
          <p:nvPr/>
        </p:nvCxnSpPr>
        <p:spPr>
          <a:xfrm rot="10800000">
            <a:off x="2477748" y="1774128"/>
            <a:ext cx="1595488" cy="747400"/>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183348" y="4685209"/>
            <a:ext cx="1346107"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Vôn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a:t>
            </a:r>
            <a:endParaRPr lang="en-US" sz="2800" dirty="0">
              <a:solidFill>
                <a:srgbClr val="FF00FF"/>
              </a:solidFill>
              <a:latin typeface="Times New Roman" pitchFamily="18" charset="0"/>
              <a:cs typeface="Times New Roman" pitchFamily="18" charset="0"/>
            </a:endParaRPr>
          </a:p>
        </p:txBody>
      </p:sp>
      <p:cxnSp>
        <p:nvCxnSpPr>
          <p:cNvPr id="16" name="Straight Arrow Connector 15"/>
          <p:cNvCxnSpPr>
            <a:endCxn id="15" idx="1"/>
          </p:cNvCxnSpPr>
          <p:nvPr/>
        </p:nvCxnSpPr>
        <p:spPr>
          <a:xfrm>
            <a:off x="6414655" y="4585855"/>
            <a:ext cx="2768693" cy="360964"/>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878548" y="2246809"/>
            <a:ext cx="1789452"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Bóng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đèn</a:t>
            </a:r>
            <a:endParaRPr lang="en-US" sz="2800" dirty="0">
              <a:solidFill>
                <a:srgbClr val="FF00FF"/>
              </a:solidFill>
              <a:latin typeface="Times New Roman" pitchFamily="18" charset="0"/>
              <a:cs typeface="Times New Roman" pitchFamily="18" charset="0"/>
            </a:endParaRPr>
          </a:p>
        </p:txBody>
      </p:sp>
      <p:cxnSp>
        <p:nvCxnSpPr>
          <p:cNvPr id="21" name="Straight Arrow Connector 20"/>
          <p:cNvCxnSpPr>
            <a:endCxn id="20" idx="1"/>
          </p:cNvCxnSpPr>
          <p:nvPr/>
        </p:nvCxnSpPr>
        <p:spPr>
          <a:xfrm flipV="1">
            <a:off x="6359236" y="2508419"/>
            <a:ext cx="2519312" cy="872090"/>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92726" y="4089463"/>
            <a:ext cx="1939637"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Dây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dẫn</a:t>
            </a:r>
            <a:endParaRPr lang="en-US" sz="2800" dirty="0">
              <a:solidFill>
                <a:srgbClr val="FF00FF"/>
              </a:solidFill>
              <a:latin typeface="Times New Roman" pitchFamily="18" charset="0"/>
              <a:cs typeface="Times New Roman" pitchFamily="18" charset="0"/>
            </a:endParaRPr>
          </a:p>
        </p:txBody>
      </p:sp>
      <p:cxnSp>
        <p:nvCxnSpPr>
          <p:cNvPr id="25" name="Straight Arrow Connector 24"/>
          <p:cNvCxnSpPr/>
          <p:nvPr/>
        </p:nvCxnSpPr>
        <p:spPr>
          <a:xfrm rot="10800000" flipV="1">
            <a:off x="2078183" y="4128653"/>
            <a:ext cx="2202879" cy="277092"/>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2105892" y="3449780"/>
            <a:ext cx="2618517" cy="858984"/>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Right)">
                                      <p:cBhvr>
                                        <p:cTn id="19" dur="1000"/>
                                        <p:tgtEl>
                                          <p:spTgt spid="5"/>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Right)">
                                      <p:cBhvr>
                                        <p:cTn id="28" dur="1000"/>
                                        <p:tgtEl>
                                          <p:spTgt spid="7"/>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Left)">
                                      <p:cBhvr>
                                        <p:cTn id="37" dur="1000"/>
                                        <p:tgtEl>
                                          <p:spTgt spid="13"/>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strips(downRight)">
                                      <p:cBhvr>
                                        <p:cTn id="46" dur="1000"/>
                                        <p:tgtEl>
                                          <p:spTgt spid="16"/>
                                        </p:tgtEl>
                                      </p:cBhvr>
                                    </p:animEffect>
                                  </p:childTnLst>
                                </p:cTn>
                              </p:par>
                            </p:childTnLst>
                          </p:cTn>
                        </p:par>
                        <p:par>
                          <p:cTn id="47" fill="hold">
                            <p:stCondLst>
                              <p:cond delay="1000"/>
                            </p:stCondLst>
                            <p:childTnLst>
                              <p:par>
                                <p:cTn id="48" presetID="2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downRight)">
                                      <p:cBhvr>
                                        <p:cTn id="55" dur="1000"/>
                                        <p:tgtEl>
                                          <p:spTgt spid="21"/>
                                        </p:tgtEl>
                                      </p:cBhvr>
                                    </p:animEffect>
                                  </p:childTnLst>
                                </p:cTn>
                              </p:par>
                            </p:childTnLst>
                          </p:cTn>
                        </p:par>
                        <p:par>
                          <p:cTn id="56" fill="hold">
                            <p:stCondLst>
                              <p:cond delay="1000"/>
                            </p:stCondLst>
                            <p:childTnLst>
                              <p:par>
                                <p:cTn id="57" presetID="22" presetClass="entr" presetSubtype="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1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9"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strips(upLeft)">
                                      <p:cBhvr>
                                        <p:cTn id="64" dur="1000"/>
                                        <p:tgtEl>
                                          <p:spTgt spid="25"/>
                                        </p:tgtEl>
                                      </p:cBhvr>
                                    </p:animEffect>
                                  </p:childTnLst>
                                </p:cTn>
                              </p:par>
                            </p:childTnLst>
                          </p:cTn>
                        </p:par>
                        <p:par>
                          <p:cTn id="65" fill="hold">
                            <p:stCondLst>
                              <p:cond delay="1000"/>
                            </p:stCondLst>
                            <p:childTnLst>
                              <p:par>
                                <p:cTn id="66" presetID="18" presetClass="entr" presetSubtype="9"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strips(upLeft)">
                                      <p:cBhvr>
                                        <p:cTn id="68" dur="1000"/>
                                        <p:tgtEl>
                                          <p:spTgt spid="30"/>
                                        </p:tgtEl>
                                      </p:cBhvr>
                                    </p:animEffect>
                                  </p:childTnLst>
                                </p:cTn>
                              </p:par>
                            </p:childTnLst>
                          </p:cTn>
                        </p:par>
                        <p:par>
                          <p:cTn id="69" fill="hold">
                            <p:stCondLst>
                              <p:cond delay="2000"/>
                            </p:stCondLst>
                            <p:childTnLst>
                              <p:par>
                                <p:cTn id="70" presetID="22" presetClass="entr" presetSubtype="2"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right)">
                                      <p:cBhvr>
                                        <p:cTn id="7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2" grpId="0"/>
      <p:bldP spid="15" grpId="0"/>
      <p:bldP spid="20"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0945" y="215179"/>
            <a:ext cx="7971348" cy="194613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3823855" y="2097451"/>
            <a:ext cx="4710979" cy="4404692"/>
          </a:xfrm>
          <a:prstGeom prst="rect">
            <a:avLst/>
          </a:prstGeom>
          <a:noFill/>
          <a:ln w="9525">
            <a:noFill/>
            <a:miter lim="800000"/>
            <a:headEnd/>
            <a:tailEnd/>
          </a:ln>
          <a:effectLst/>
        </p:spPr>
      </p:pic>
      <p:sp>
        <p:nvSpPr>
          <p:cNvPr id="6" name="Rectangle 5"/>
          <p:cNvSpPr/>
          <p:nvPr/>
        </p:nvSpPr>
        <p:spPr>
          <a:xfrm>
            <a:off x="8961674" y="4394295"/>
            <a:ext cx="2870107"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Chiều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dòng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điện</a:t>
            </a:r>
            <a:endParaRPr lang="en-US" sz="2800" dirty="0">
              <a:solidFill>
                <a:srgbClr val="FF00FF"/>
              </a:solidFill>
              <a:latin typeface="Times New Roman" pitchFamily="18" charset="0"/>
              <a:cs typeface="Times New Roman" pitchFamily="18" charset="0"/>
            </a:endParaRPr>
          </a:p>
        </p:txBody>
      </p:sp>
      <p:cxnSp>
        <p:nvCxnSpPr>
          <p:cNvPr id="7" name="Straight Arrow Connector 6"/>
          <p:cNvCxnSpPr/>
          <p:nvPr/>
        </p:nvCxnSpPr>
        <p:spPr>
          <a:xfrm>
            <a:off x="7536873" y="4391922"/>
            <a:ext cx="1343891" cy="332478"/>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6" idx="1"/>
          </p:cNvCxnSpPr>
          <p:nvPr/>
        </p:nvCxnSpPr>
        <p:spPr>
          <a:xfrm>
            <a:off x="5999018" y="2812473"/>
            <a:ext cx="2962656" cy="1843432"/>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15746" y="3352831"/>
            <a:ext cx="1607127" cy="1094478"/>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4"/>
                                        </p:tgtEl>
                                        <p:attrNameLst>
                                          <p:attrName>ppt_y</p:attrName>
                                        </p:attrNameLst>
                                      </p:cBhvr>
                                      <p:tavLst>
                                        <p:tav tm="0">
                                          <p:val>
                                            <p:strVal val="#ppt_y"/>
                                          </p:val>
                                        </p:tav>
                                        <p:tav tm="100000">
                                          <p:val>
                                            <p:strVal val="#ppt_y"/>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1000"/>
                                        <p:tgtEl>
                                          <p:spTgt spid="7"/>
                                        </p:tgtEl>
                                      </p:cBhvr>
                                    </p:animEffect>
                                  </p:childTnLst>
                                </p:cTn>
                              </p:par>
                              <p:par>
                                <p:cTn id="28" presetID="18" presetClass="entr" presetSubtype="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1000"/>
                                        <p:tgtEl>
                                          <p:spTgt spid="9"/>
                                        </p:tgtEl>
                                      </p:cBhvr>
                                    </p:animEffect>
                                  </p:childTnLst>
                                </p:cTn>
                              </p:par>
                              <p:par>
                                <p:cTn id="31" presetID="18" presetClass="entr" presetSubtype="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1000"/>
                                        <p:tgtEl>
                                          <p:spTgt spid="15"/>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4751024"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21:  </a:t>
            </a:r>
            <a:r>
              <a:rPr lang="en-US" sz="2600" b="1" dirty="0" err="1">
                <a:solidFill>
                  <a:srgbClr val="FF00FF"/>
                </a:solidFill>
                <a:latin typeface="Times New Roman" pitchFamily="18" charset="0"/>
                <a:cs typeface="Times New Roman" pitchFamily="18" charset="0"/>
              </a:rPr>
              <a:t>MẠCH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ĐIỆN</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7982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endParaRPr lang="en-US" sz="2800" b="1" dirty="0">
              <a:solidFill>
                <a:srgbClr val="0000FF"/>
              </a:solidFill>
              <a:latin typeface="Times New Roman" pitchFamily="18" charset="0"/>
              <a:cs typeface="Times New Roman" pitchFamily="18" charset="0"/>
            </a:endParaRPr>
          </a:p>
        </p:txBody>
      </p:sp>
      <p:sp>
        <p:nvSpPr>
          <p:cNvPr id="18" name="TextBox 17"/>
          <p:cNvSpPr txBox="1"/>
          <p:nvPr/>
        </p:nvSpPr>
        <p:spPr>
          <a:xfrm>
            <a:off x="0" y="1213906"/>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ghép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0" y="164339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21283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Mắc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theo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đồ</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83705" y="-1"/>
            <a:ext cx="9976840"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5482223" cy="3768437"/>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044912" y="-1"/>
            <a:ext cx="4830906" cy="3407849"/>
          </a:xfrm>
          <a:prstGeom prst="rect">
            <a:avLst/>
          </a:prstGeom>
          <a:noFill/>
          <a:ln w="9525">
            <a:noFill/>
            <a:miter lim="800000"/>
            <a:headEnd/>
            <a:tailEnd/>
          </a:ln>
          <a:effectLst/>
        </p:spPr>
      </p:pic>
      <p:sp>
        <p:nvSpPr>
          <p:cNvPr id="4" name="Rectangle 3"/>
          <p:cNvSpPr/>
          <p:nvPr/>
        </p:nvSpPr>
        <p:spPr>
          <a:xfrm>
            <a:off x="0" y="4075654"/>
            <a:ext cx="7176654" cy="584775"/>
          </a:xfrm>
          <a:prstGeom prst="rect">
            <a:avLst/>
          </a:prstGeom>
        </p:spPr>
        <p:txBody>
          <a:bodyPr wrap="square">
            <a:spAutoFit/>
          </a:bodyPr>
          <a:lstStyle/>
          <a:p>
            <a:r>
              <a:rPr lang="vi-VN" sz="3200" dirty="0">
                <a:solidFill>
                  <a:srgbClr val="FF00FF"/>
                </a:solidFill>
                <a:latin typeface="+mj-lt"/>
              </a:rPr>
              <a:t>+ Khi mở công tắc: bóng đèn không sáng.</a:t>
            </a:r>
          </a:p>
        </p:txBody>
      </p:sp>
      <p:sp>
        <p:nvSpPr>
          <p:cNvPr id="5" name="Rectangle 4"/>
          <p:cNvSpPr/>
          <p:nvPr/>
        </p:nvSpPr>
        <p:spPr>
          <a:xfrm>
            <a:off x="0" y="4615980"/>
            <a:ext cx="7176654" cy="584775"/>
          </a:xfrm>
          <a:prstGeom prst="rect">
            <a:avLst/>
          </a:prstGeom>
        </p:spPr>
        <p:txBody>
          <a:bodyPr wrap="square">
            <a:spAutoFit/>
          </a:bodyPr>
          <a:lstStyle/>
          <a:p>
            <a:r>
              <a:rPr lang="vi-VN" sz="3200" dirty="0">
                <a:solidFill>
                  <a:srgbClr val="FF00FF"/>
                </a:solidFill>
                <a:latin typeface="+mj-lt"/>
              </a:rPr>
              <a:t>+ Khi đóng công tắc: bóng đèn sáng.</a:t>
            </a:r>
          </a:p>
        </p:txBody>
      </p:sp>
      <p:pic>
        <p:nvPicPr>
          <p:cNvPr id="6146" name="Picture 2"/>
          <p:cNvPicPr>
            <a:picLocks noChangeAspect="1" noChangeArrowheads="1"/>
          </p:cNvPicPr>
          <p:nvPr/>
        </p:nvPicPr>
        <p:blipFill>
          <a:blip r:embed="rId4"/>
          <a:srcRect/>
          <a:stretch>
            <a:fillRect/>
          </a:stretch>
        </p:blipFill>
        <p:spPr bwMode="auto">
          <a:xfrm>
            <a:off x="0" y="616973"/>
            <a:ext cx="6191855" cy="2874384"/>
          </a:xfrm>
          <a:prstGeom prst="rect">
            <a:avLst/>
          </a:prstGeom>
          <a:noFill/>
          <a:ln w="9525">
            <a:noFill/>
            <a:miter lim="800000"/>
            <a:headEnd/>
            <a:tailEnd/>
          </a:ln>
          <a:effectLst/>
        </p:spPr>
      </p:pic>
      <p:sp>
        <p:nvSpPr>
          <p:cNvPr id="7" name="Rectangle 6"/>
          <p:cNvSpPr/>
          <p:nvPr/>
        </p:nvSpPr>
        <p:spPr>
          <a:xfrm>
            <a:off x="8961674" y="4394295"/>
            <a:ext cx="2870107"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Chiều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dòng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điện</a:t>
            </a:r>
            <a:endParaRPr lang="en-US" sz="2800" dirty="0">
              <a:solidFill>
                <a:srgbClr val="FF00FF"/>
              </a:solidFill>
              <a:latin typeface="Times New Roman" pitchFamily="18" charset="0"/>
              <a:cs typeface="Times New Roman" pitchFamily="18" charset="0"/>
            </a:endParaRPr>
          </a:p>
        </p:txBody>
      </p:sp>
      <p:cxnSp>
        <p:nvCxnSpPr>
          <p:cNvPr id="8" name="Straight Arrow Connector 7"/>
          <p:cNvCxnSpPr/>
          <p:nvPr/>
        </p:nvCxnSpPr>
        <p:spPr>
          <a:xfrm rot="16200000" flipH="1">
            <a:off x="6483943" y="2161324"/>
            <a:ext cx="2382951" cy="2327563"/>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6248401" y="1524000"/>
            <a:ext cx="3505199" cy="2258290"/>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8970834" y="2777852"/>
            <a:ext cx="2507642" cy="72043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38400" y="3449782"/>
            <a:ext cx="282632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1000"/>
                                        <p:tgtEl>
                                          <p:spTgt spid="5122"/>
                                        </p:tgtEl>
                                        <p:attrNameLst>
                                          <p:attrName>ppt_w</p:attrName>
                                        </p:attrNameLst>
                                      </p:cBhvr>
                                      <p:tavLst>
                                        <p:tav tm="0">
                                          <p:val>
                                            <p:strVal val="ppt_w"/>
                                          </p:val>
                                        </p:tav>
                                        <p:tav tm="100000">
                                          <p:val>
                                            <p:fltVal val="0"/>
                                          </p:val>
                                        </p:tav>
                                      </p:tavLst>
                                    </p:anim>
                                    <p:anim calcmode="lin" valueType="num">
                                      <p:cBhvr>
                                        <p:cTn id="27" dur="1000"/>
                                        <p:tgtEl>
                                          <p:spTgt spid="5122"/>
                                        </p:tgtEl>
                                        <p:attrNameLst>
                                          <p:attrName>ppt_h</p:attrName>
                                        </p:attrNameLst>
                                      </p:cBhvr>
                                      <p:tavLst>
                                        <p:tav tm="0">
                                          <p:val>
                                            <p:strVal val="ppt_h"/>
                                          </p:val>
                                        </p:tav>
                                        <p:tav tm="100000">
                                          <p:val>
                                            <p:fltVal val="0"/>
                                          </p:val>
                                        </p:tav>
                                      </p:tavLst>
                                    </p:anim>
                                    <p:animEffect transition="out" filter="fade">
                                      <p:cBhvr>
                                        <p:cTn id="28" dur="1000"/>
                                        <p:tgtEl>
                                          <p:spTgt spid="5122"/>
                                        </p:tgtEl>
                                      </p:cBhvr>
                                    </p:animEffect>
                                    <p:set>
                                      <p:cBhvr>
                                        <p:cTn id="29" dur="1" fill="hold">
                                          <p:stCondLst>
                                            <p:cond delay="999"/>
                                          </p:stCondLst>
                                        </p:cTn>
                                        <p:tgtEl>
                                          <p:spTgt spid="5122"/>
                                        </p:tgtEl>
                                        <p:attrNameLst>
                                          <p:attrName>style.visibility</p:attrName>
                                        </p:attrNameLst>
                                      </p:cBhvr>
                                      <p:to>
                                        <p:strVal val="hidden"/>
                                      </p:to>
                                    </p:set>
                                  </p:childTnLst>
                                </p:cTn>
                              </p:par>
                              <p:par>
                                <p:cTn id="30" presetID="48" presetClass="entr" presetSubtype="0" accel="50000" fill="hold" nodeType="with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p:cTn id="32" dur="1000" fill="hold"/>
                                        <p:tgtEl>
                                          <p:spTgt spid="614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6146"/>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6146"/>
                                        </p:tgtEl>
                                        <p:attrNameLst>
                                          <p:attrName>ppt_y</p:attrName>
                                        </p:attrNameLst>
                                      </p:cBhvr>
                                      <p:tavLst>
                                        <p:tav tm="0">
                                          <p:val>
                                            <p:strVal val="#ppt_y"/>
                                          </p:val>
                                        </p:tav>
                                        <p:tav tm="100000">
                                          <p:val>
                                            <p:strVal val="#ppt_y"/>
                                          </p:val>
                                        </p:tav>
                                      </p:tavLst>
                                    </p:anim>
                                    <p:animEffect transition="in" filter="fade">
                                      <p:cBhvr>
                                        <p:cTn id="35" dur="1000"/>
                                        <p:tgtEl>
                                          <p:spTgt spid="6146"/>
                                        </p:tgtEl>
                                      </p:cBhvr>
                                    </p:animEffect>
                                  </p:childTnLst>
                                </p:cTn>
                              </p:par>
                              <p:par>
                                <p:cTn id="36" presetID="2" presetClass="exit" presetSubtype="4" fill="hold" nodeType="withEffect">
                                  <p:stCondLst>
                                    <p:cond delay="0"/>
                                  </p:stCondLst>
                                  <p:childTnLst>
                                    <p:anim calcmode="lin" valueType="num">
                                      <p:cBhvr additive="base">
                                        <p:cTn id="37" dur="500"/>
                                        <p:tgtEl>
                                          <p:spTgt spid="15"/>
                                        </p:tgtEl>
                                        <p:attrNameLst>
                                          <p:attrName>ppt_x</p:attrName>
                                        </p:attrNameLst>
                                      </p:cBhvr>
                                      <p:tavLst>
                                        <p:tav tm="0">
                                          <p:val>
                                            <p:strVal val="ppt_x"/>
                                          </p:val>
                                        </p:tav>
                                        <p:tav tm="100000">
                                          <p:val>
                                            <p:strVal val="ppt_x"/>
                                          </p:val>
                                        </p:tav>
                                      </p:tavLst>
                                    </p:anim>
                                    <p:anim calcmode="lin" valueType="num">
                                      <p:cBhvr additive="base">
                                        <p:cTn id="38" dur="500"/>
                                        <p:tgtEl>
                                          <p:spTgt spid="15"/>
                                        </p:tgtEl>
                                        <p:attrNameLst>
                                          <p:attrName>ppt_y</p:attrName>
                                        </p:attrNameLst>
                                      </p:cBhvr>
                                      <p:tavLst>
                                        <p:tav tm="0">
                                          <p:val>
                                            <p:strVal val="ppt_y"/>
                                          </p:val>
                                        </p:tav>
                                        <p:tav tm="100000">
                                          <p:val>
                                            <p:strVal val="1+ppt_h/2"/>
                                          </p:val>
                                        </p:tav>
                                      </p:tavLst>
                                    </p:anim>
                                    <p:set>
                                      <p:cBhvr>
                                        <p:cTn id="39" dur="1" fill="hold">
                                          <p:stCondLst>
                                            <p:cond delay="499"/>
                                          </p:stCondLst>
                                        </p:cTn>
                                        <p:tgtEl>
                                          <p:spTgt spid="15"/>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Right)">
                                      <p:cBhvr>
                                        <p:cTn id="50" dur="1000"/>
                                        <p:tgtEl>
                                          <p:spTgt spid="8"/>
                                        </p:tgtEl>
                                      </p:cBhvr>
                                    </p:animEffect>
                                  </p:childTnLst>
                                </p:cTn>
                              </p:par>
                              <p:par>
                                <p:cTn id="51" presetID="18" presetClass="entr" presetSubtype="6"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trips(downRight)">
                                      <p:cBhvr>
                                        <p:cTn id="53" dur="1000"/>
                                        <p:tgtEl>
                                          <p:spTgt spid="9"/>
                                        </p:tgtEl>
                                      </p:cBhvr>
                                    </p:animEffect>
                                  </p:childTnLst>
                                </p:cTn>
                              </p:par>
                              <p:par>
                                <p:cTn id="54" presetID="18" presetClass="entr" presetSubtype="6"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strips(downRight)">
                                      <p:cBhvr>
                                        <p:cTn id="56" dur="1000"/>
                                        <p:tgtEl>
                                          <p:spTgt spid="10"/>
                                        </p:tgtEl>
                                      </p:cBhvr>
                                    </p:animEffect>
                                  </p:childTnLst>
                                </p:cTn>
                              </p:par>
                            </p:childTnLst>
                          </p:cTn>
                        </p:par>
                        <p:par>
                          <p:cTn id="57" fill="hold">
                            <p:stCondLst>
                              <p:cond delay="1000"/>
                            </p:stCondLst>
                            <p:childTnLst>
                              <p:par>
                                <p:cTn id="58" presetID="22" presetClass="entr" presetSubtype="2"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right)">
                                      <p:cBhvr>
                                        <p:cTn id="6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3364</TotalTime>
  <Words>1389</Words>
  <Application>Microsoft Office PowerPoint</Application>
  <PresentationFormat>Widescreen</PresentationFormat>
  <Paragraphs>98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807</cp:revision>
  <dcterms:created xsi:type="dcterms:W3CDTF">2022-07-11T10:05:56Z</dcterms:created>
  <dcterms:modified xsi:type="dcterms:W3CDTF">2025-02-11T02:52:06Z</dcterms:modified>
</cp:coreProperties>
</file>