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338" r:id="rId2"/>
    <p:sldId id="340" r:id="rId3"/>
    <p:sldId id="257" r:id="rId4"/>
    <p:sldId id="342" r:id="rId5"/>
    <p:sldId id="343" r:id="rId6"/>
    <p:sldId id="344" r:id="rId7"/>
    <p:sldId id="346" r:id="rId8"/>
    <p:sldId id="348" r:id="rId9"/>
    <p:sldId id="345" r:id="rId10"/>
    <p:sldId id="347" r:id="rId11"/>
    <p:sldId id="350" r:id="rId12"/>
    <p:sldId id="349" r:id="rId13"/>
    <p:sldId id="352" r:id="rId14"/>
    <p:sldId id="355" r:id="rId15"/>
    <p:sldId id="351" r:id="rId16"/>
    <p:sldId id="354" r:id="rId17"/>
    <p:sldId id="356" r:id="rId18"/>
    <p:sldId id="357" r:id="rId19"/>
    <p:sldId id="337" r:id="rId20"/>
  </p:sldIdLst>
  <p:sldSz cx="12192000" cy="6858000"/>
  <p:notesSz cx="6858000" cy="9144000"/>
  <p:embeddedFontLst>
    <p:embeddedFont>
      <p:font typeface="Open Sans" pitchFamily="34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VNI-Ariston" pitchFamily="2" charset="0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Cz4dhd7BLRm3eTBfzHbhns2oK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11B7BD"/>
    <a:srgbClr val="FDB040"/>
    <a:srgbClr val="FAB13F"/>
    <a:srgbClr val="FFDBAB"/>
    <a:srgbClr val="4DD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BF6DF3-2DA5-4FB2-BFE6-B0FE108F967F}">
  <a:tblStyle styleId="{F9BF6DF3-2DA5-4FB2-BFE6-B0FE108F967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FA0619F-9D6B-46F4-95B5-5385AC6202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/>
    <p:restoredTop sz="94650"/>
  </p:normalViewPr>
  <p:slideViewPr>
    <p:cSldViewPr snapToGrid="0">
      <p:cViewPr varScale="1">
        <p:scale>
          <a:sx n="65" d="100"/>
          <a:sy n="65" d="100"/>
        </p:scale>
        <p:origin x="-9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1325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8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" y="0"/>
            <a:ext cx="12162501" cy="682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17639" y="2098603"/>
            <a:ext cx="6253320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 smtClean="0">
                <a:solidFill>
                  <a:srgbClr val="7030A0"/>
                </a:solidFill>
                <a:latin typeface="VNI-Ariston" pitchFamily="2" charset="0"/>
              </a:rPr>
              <a:t>Hello every one !!!</a:t>
            </a:r>
            <a:endParaRPr lang="en-US" sz="5400" b="1" dirty="0">
              <a:solidFill>
                <a:srgbClr val="7030A0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205" y="147484"/>
            <a:ext cx="756592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SONG </a:t>
            </a:r>
            <a:r>
              <a:rPr lang="en-GB" sz="3200" b="1" dirty="0" err="1" smtClean="0">
                <a:solidFill>
                  <a:srgbClr val="0070C0"/>
                </a:solidFill>
              </a:rPr>
              <a:t>VE</a:t>
            </a:r>
            <a:r>
              <a:rPr lang="en-GB" sz="3200" b="1" dirty="0" smtClean="0">
                <a:solidFill>
                  <a:srgbClr val="0070C0"/>
                </a:solidFill>
              </a:rPr>
              <a:t> SECONDARY SCHOOL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" y="2950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12;p11"/>
          <p:cNvSpPr txBox="1"/>
          <p:nvPr/>
        </p:nvSpPr>
        <p:spPr>
          <a:xfrm>
            <a:off x="341334" y="30088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215;p11"/>
          <p:cNvSpPr/>
          <p:nvPr/>
        </p:nvSpPr>
        <p:spPr>
          <a:xfrm>
            <a:off x="738369" y="238402"/>
            <a:ext cx="1116506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Work in pairs. Take turns to ask and answer about the prices of the food and drink on the menu.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216;p11"/>
          <p:cNvGraphicFramePr/>
          <p:nvPr>
            <p:extLst>
              <p:ext uri="{D42A27DB-BD31-4B8C-83A1-F6EECF244321}">
                <p14:modId xmlns:p14="http://schemas.microsoft.com/office/powerpoint/2010/main" val="1967898614"/>
              </p:ext>
            </p:extLst>
          </p:nvPr>
        </p:nvGraphicFramePr>
        <p:xfrm>
          <a:off x="5989263" y="829154"/>
          <a:ext cx="5464367" cy="4678378"/>
        </p:xfrm>
        <a:graphic>
          <a:graphicData uri="http://schemas.openxmlformats.org/drawingml/2006/table">
            <a:tbl>
              <a:tblPr firstRow="1" bandRow="1">
                <a:noFill/>
                <a:tableStyleId>{F9BF6DF3-2DA5-4FB2-BFE6-B0FE108F967F}</a:tableStyleId>
              </a:tblPr>
              <a:tblGrid>
                <a:gridCol w="3393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0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0026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bg1"/>
                          </a:solidFill>
                        </a:rPr>
                        <a:t>LY'S RESTAURANT</a:t>
                      </a:r>
                      <a:endParaRPr sz="28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i="1" u="none" strike="noStrike" cap="none" dirty="0">
                          <a:solidFill>
                            <a:srgbClr val="C00000"/>
                          </a:solidFill>
                        </a:rPr>
                        <a:t>Breakfast Menu</a:t>
                      </a:r>
                      <a:endParaRPr sz="28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11B7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686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0070C0"/>
                          </a:solidFill>
                        </a:rPr>
                        <a:t>Food</a:t>
                      </a:r>
                      <a:endParaRPr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bowl of </a:t>
                      </a:r>
                      <a:r>
                        <a:rPr lang="en-US" sz="2400" u="none" strike="noStrike" cap="none" dirty="0" smtClean="0"/>
                        <a:t>beef</a:t>
                      </a:r>
                      <a:r>
                        <a:rPr lang="en-US" sz="2400" u="none" strike="noStrike" cap="none" baseline="0" dirty="0" smtClean="0"/>
                        <a:t> </a:t>
                      </a:r>
                      <a:r>
                        <a:rPr lang="en-US" sz="2400" u="none" strike="noStrike" cap="none" dirty="0" smtClean="0"/>
                        <a:t>noo</a:t>
                      </a:r>
                      <a:r>
                        <a:rPr lang="en-US" sz="2400" dirty="0" smtClean="0"/>
                        <a:t>dl</a:t>
                      </a:r>
                      <a:r>
                        <a:rPr lang="en-US" sz="2400" u="none" strike="noStrike" cap="none" dirty="0" smtClean="0"/>
                        <a:t>e </a:t>
                      </a:r>
                      <a:r>
                        <a:rPr lang="en-US" sz="2400" u="none" strike="noStrike" cap="none" dirty="0"/>
                        <a:t>soup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30,000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bowl of eel soup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35,000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toast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20,000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686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0070C0"/>
                          </a:solidFill>
                        </a:rPr>
                        <a:t>Drink</a:t>
                      </a:r>
                      <a:endParaRPr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glass of milk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9,000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bottle of mineral water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8,000 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cup of green tea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5,000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B948380-F747-2240-8FFE-FBAA0F461984}"/>
              </a:ext>
            </a:extLst>
          </p:cNvPr>
          <p:cNvGrpSpPr/>
          <p:nvPr/>
        </p:nvGrpSpPr>
        <p:grpSpPr>
          <a:xfrm>
            <a:off x="112282" y="314505"/>
            <a:ext cx="571456" cy="646331"/>
            <a:chOff x="487067" y="1298578"/>
            <a:chExt cx="502606" cy="563209"/>
          </a:xfrm>
        </p:grpSpPr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4C7DCBD5-998B-B848-A9C7-AD03C706931E}"/>
                </a:ext>
              </a:extLst>
            </p:cNvPr>
            <p:cNvSpPr/>
            <p:nvPr/>
          </p:nvSpPr>
          <p:spPr>
            <a:xfrm>
              <a:off x="487067" y="1357587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75DF127-641B-494E-84CE-CFE5762E9870}"/>
                </a:ext>
              </a:extLst>
            </p:cNvPr>
            <p:cNvSpPr txBox="1"/>
            <p:nvPr/>
          </p:nvSpPr>
          <p:spPr>
            <a:xfrm>
              <a:off x="567424" y="1298578"/>
              <a:ext cx="341891" cy="56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74D87E5-32EA-DC40-9516-D1025F355174}"/>
              </a:ext>
            </a:extLst>
          </p:cNvPr>
          <p:cNvSpPr/>
          <p:nvPr/>
        </p:nvSpPr>
        <p:spPr>
          <a:xfrm>
            <a:off x="112282" y="1686606"/>
            <a:ext cx="5663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Sample:</a:t>
            </a:r>
          </a:p>
          <a:p>
            <a:pPr lvl="0"/>
            <a:r>
              <a:rPr lang="en-US" sz="24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much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is a bowl of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beef noodle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soup? </a:t>
            </a:r>
          </a:p>
          <a:p>
            <a:pPr lvl="0"/>
            <a:r>
              <a:rPr lang="en-US" sz="24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It’s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30,000 dong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50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" y="2950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12;p11"/>
          <p:cNvSpPr txBox="1"/>
          <p:nvPr/>
        </p:nvSpPr>
        <p:spPr>
          <a:xfrm>
            <a:off x="341334" y="30088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215;p11"/>
          <p:cNvSpPr/>
          <p:nvPr/>
        </p:nvSpPr>
        <p:spPr>
          <a:xfrm>
            <a:off x="738369" y="238402"/>
            <a:ext cx="1116506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Work in pairs. Take turns to ask and answer about the prices of the food and drink on the menu.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216;p11"/>
          <p:cNvGraphicFramePr/>
          <p:nvPr>
            <p:extLst>
              <p:ext uri="{D42A27DB-BD31-4B8C-83A1-F6EECF244321}">
                <p14:modId xmlns:p14="http://schemas.microsoft.com/office/powerpoint/2010/main" val="2610901874"/>
              </p:ext>
            </p:extLst>
          </p:nvPr>
        </p:nvGraphicFramePr>
        <p:xfrm>
          <a:off x="6254727" y="829154"/>
          <a:ext cx="5464367" cy="4678378"/>
        </p:xfrm>
        <a:graphic>
          <a:graphicData uri="http://schemas.openxmlformats.org/drawingml/2006/table">
            <a:tbl>
              <a:tblPr firstRow="1" bandRow="1">
                <a:noFill/>
                <a:tableStyleId>{F9BF6DF3-2DA5-4FB2-BFE6-B0FE108F967F}</a:tableStyleId>
              </a:tblPr>
              <a:tblGrid>
                <a:gridCol w="3393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0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0026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bg1"/>
                          </a:solidFill>
                        </a:rPr>
                        <a:t>LY'S RESTAURANT</a:t>
                      </a:r>
                      <a:endParaRPr sz="28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i="1" u="none" strike="noStrike" cap="none" dirty="0">
                          <a:solidFill>
                            <a:srgbClr val="C00000"/>
                          </a:solidFill>
                        </a:rPr>
                        <a:t>Breakfast Menu</a:t>
                      </a:r>
                      <a:endParaRPr sz="2800" i="1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11B7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686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0070C0"/>
                          </a:solidFill>
                        </a:rPr>
                        <a:t>Food</a:t>
                      </a:r>
                      <a:endParaRPr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bowl of </a:t>
                      </a:r>
                      <a:r>
                        <a:rPr lang="en-US" sz="2400" u="none" strike="noStrike" cap="none" dirty="0" smtClean="0"/>
                        <a:t>beef</a:t>
                      </a:r>
                      <a:r>
                        <a:rPr lang="en-US" sz="2400" u="none" strike="noStrike" cap="none" baseline="0" dirty="0" smtClean="0"/>
                        <a:t> </a:t>
                      </a:r>
                      <a:r>
                        <a:rPr lang="en-US" sz="2400" u="none" strike="noStrike" cap="none" dirty="0" smtClean="0"/>
                        <a:t>noo</a:t>
                      </a:r>
                      <a:r>
                        <a:rPr lang="en-US" sz="2400" dirty="0" smtClean="0"/>
                        <a:t>dl</a:t>
                      </a:r>
                      <a:r>
                        <a:rPr lang="en-US" sz="2400" u="none" strike="noStrike" cap="none" dirty="0" smtClean="0"/>
                        <a:t>e </a:t>
                      </a:r>
                      <a:r>
                        <a:rPr lang="en-US" sz="2400" u="none" strike="noStrike" cap="none" dirty="0"/>
                        <a:t>soup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30,000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bowl of eel soup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35,000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toast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20,000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686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0070C0"/>
                          </a:solidFill>
                        </a:rPr>
                        <a:t>Drink</a:t>
                      </a:r>
                      <a:endParaRPr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glass of milk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9,000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bottle of mineral water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8,000 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cup of green tea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5,000 dong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B948380-F747-2240-8FFE-FBAA0F461984}"/>
              </a:ext>
            </a:extLst>
          </p:cNvPr>
          <p:cNvGrpSpPr/>
          <p:nvPr/>
        </p:nvGrpSpPr>
        <p:grpSpPr>
          <a:xfrm>
            <a:off x="112282" y="314505"/>
            <a:ext cx="571456" cy="646331"/>
            <a:chOff x="487067" y="1298578"/>
            <a:chExt cx="502606" cy="563209"/>
          </a:xfrm>
        </p:grpSpPr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4C7DCBD5-998B-B848-A9C7-AD03C706931E}"/>
                </a:ext>
              </a:extLst>
            </p:cNvPr>
            <p:cNvSpPr/>
            <p:nvPr/>
          </p:nvSpPr>
          <p:spPr>
            <a:xfrm>
              <a:off x="487067" y="1357587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75DF127-641B-494E-84CE-CFE5762E9870}"/>
                </a:ext>
              </a:extLst>
            </p:cNvPr>
            <p:cNvSpPr txBox="1"/>
            <p:nvPr/>
          </p:nvSpPr>
          <p:spPr>
            <a:xfrm>
              <a:off x="567424" y="1298578"/>
              <a:ext cx="341891" cy="56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3854" y="1416376"/>
            <a:ext cx="6096000" cy="13051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FF0000"/>
                </a:solidFill>
              </a:rPr>
              <a:t>A</a:t>
            </a:r>
            <a:r>
              <a:rPr lang="vi-VN" sz="2800" dirty="0">
                <a:solidFill>
                  <a:srgbClr val="FF0000"/>
                </a:solidFill>
              </a:rPr>
              <a:t>:</a:t>
            </a:r>
            <a:r>
              <a:rPr lang="vi-VN" sz="2800" dirty="0"/>
              <a:t> How much is a toast?  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0070C0"/>
                </a:solidFill>
              </a:rPr>
              <a:t>B</a:t>
            </a:r>
            <a:r>
              <a:rPr lang="vi-VN" sz="2800" dirty="0"/>
              <a:t>: It's 20,000 dong</a:t>
            </a:r>
            <a:r>
              <a:rPr lang="vi-VN" sz="2800" dirty="0" smtClean="0"/>
              <a:t>.</a:t>
            </a:r>
            <a:endParaRPr lang="vi-VN" sz="2800" dirty="0"/>
          </a:p>
        </p:txBody>
      </p:sp>
      <p:sp>
        <p:nvSpPr>
          <p:cNvPr id="15" name="Rectangle 14"/>
          <p:cNvSpPr/>
          <p:nvPr/>
        </p:nvSpPr>
        <p:spPr>
          <a:xfrm>
            <a:off x="208602" y="312415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A:</a:t>
            </a:r>
            <a:r>
              <a:rPr lang="en-GB" sz="2800" dirty="0"/>
              <a:t> How much is a bottle of mineral water?  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B</a:t>
            </a:r>
            <a:r>
              <a:rPr lang="en-GB" sz="2800" dirty="0"/>
              <a:t>: It's 5,000 dong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70794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71647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1322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" y="2950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40;p13"/>
          <p:cNvSpPr txBox="1"/>
          <p:nvPr/>
        </p:nvSpPr>
        <p:spPr>
          <a:xfrm>
            <a:off x="628983" y="93761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42;p13"/>
          <p:cNvSpPr txBox="1"/>
          <p:nvPr/>
        </p:nvSpPr>
        <p:spPr>
          <a:xfrm>
            <a:off x="369083" y="89681"/>
            <a:ext cx="6450360" cy="58473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 FAVOURITE FOOD AND DRINK</a:t>
            </a:r>
            <a:endParaRPr lang="en-US" sz="32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243;p13"/>
          <p:cNvSpPr/>
          <p:nvPr/>
        </p:nvSpPr>
        <p:spPr>
          <a:xfrm>
            <a:off x="1200439" y="934015"/>
            <a:ext cx="101925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 to the conversation and answer the following questions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039489B-A2FD-1E46-8B5F-7CCFC2952041}"/>
              </a:ext>
            </a:extLst>
          </p:cNvPr>
          <p:cNvGrpSpPr/>
          <p:nvPr/>
        </p:nvGrpSpPr>
        <p:grpSpPr>
          <a:xfrm>
            <a:off x="541772" y="848399"/>
            <a:ext cx="571456" cy="646331"/>
            <a:chOff x="487067" y="1298578"/>
            <a:chExt cx="502606" cy="563209"/>
          </a:xfrm>
        </p:grpSpPr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49946E72-F867-5946-A49F-8D351F916A7C}"/>
                </a:ext>
              </a:extLst>
            </p:cNvPr>
            <p:cNvSpPr/>
            <p:nvPr/>
          </p:nvSpPr>
          <p:spPr>
            <a:xfrm>
              <a:off x="487067" y="1357587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48DA4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ED14E2A-E6EB-4743-9A8B-BE030CE7A773}"/>
                </a:ext>
              </a:extLst>
            </p:cNvPr>
            <p:cNvSpPr txBox="1"/>
            <p:nvPr/>
          </p:nvSpPr>
          <p:spPr>
            <a:xfrm>
              <a:off x="567424" y="1298578"/>
              <a:ext cx="341891" cy="56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</a:p>
          </p:txBody>
        </p:sp>
      </p:grpSp>
      <p:sp>
        <p:nvSpPr>
          <p:cNvPr id="12" name="Google Shape;243;p13">
            <a:extLst>
              <a:ext uri="{FF2B5EF4-FFF2-40B4-BE49-F238E27FC236}">
                <a16:creationId xmlns="" xmlns:a16="http://schemas.microsoft.com/office/drawing/2014/main" id="{154472EB-9DD7-6B46-A926-F45A5829E9F3}"/>
              </a:ext>
            </a:extLst>
          </p:cNvPr>
          <p:cNvSpPr/>
          <p:nvPr/>
        </p:nvSpPr>
        <p:spPr>
          <a:xfrm>
            <a:off x="1200439" y="1529124"/>
            <a:ext cx="5619003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1. What's Nam's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food?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2. What's his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drink?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3. What foreign food does he like?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4. What food does he want to try?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5. What food can he cook?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45;p13">
            <a:extLst>
              <a:ext uri="{FF2B5EF4-FFF2-40B4-BE49-F238E27FC236}">
                <a16:creationId xmlns="" xmlns:a16="http://schemas.microsoft.com/office/drawing/2014/main" id="{E7A91C17-99B6-CC4D-90EB-91B637E0F106}"/>
              </a:ext>
            </a:extLst>
          </p:cNvPr>
          <p:cNvSpPr txBox="1"/>
          <p:nvPr/>
        </p:nvSpPr>
        <p:spPr>
          <a:xfrm>
            <a:off x="1456488" y="5403253"/>
            <a:ext cx="595392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Omelettes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rice, and spring rolls.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46;p13">
            <a:extLst>
              <a:ext uri="{FF2B5EF4-FFF2-40B4-BE49-F238E27FC236}">
                <a16:creationId xmlns="" xmlns:a16="http://schemas.microsoft.com/office/drawing/2014/main" id="{792E4996-50CC-8F4C-A43A-FF6821174F9F}"/>
              </a:ext>
            </a:extLst>
          </p:cNvPr>
          <p:cNvSpPr txBox="1"/>
          <p:nvPr/>
        </p:nvSpPr>
        <p:spPr>
          <a:xfrm>
            <a:off x="1557515" y="1892924"/>
            <a:ext cx="30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Spring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rolls.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15" name="Google Shape;247;p13">
            <a:extLst>
              <a:ext uri="{FF2B5EF4-FFF2-40B4-BE49-F238E27FC236}">
                <a16:creationId xmlns="" xmlns:a16="http://schemas.microsoft.com/office/drawing/2014/main" id="{0EA20832-09F4-5D45-BDD5-197A61CABE50}"/>
              </a:ext>
            </a:extLst>
          </p:cNvPr>
          <p:cNvSpPr txBox="1"/>
          <p:nvPr/>
        </p:nvSpPr>
        <p:spPr>
          <a:xfrm>
            <a:off x="1557515" y="2752660"/>
            <a:ext cx="30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Lemonade.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16" name="Google Shape;248;p13">
            <a:extLst>
              <a:ext uri="{FF2B5EF4-FFF2-40B4-BE49-F238E27FC236}">
                <a16:creationId xmlns="" xmlns:a16="http://schemas.microsoft.com/office/drawing/2014/main" id="{E977A32A-BA9D-204D-B979-F0E0AEBC498B}"/>
              </a:ext>
            </a:extLst>
          </p:cNvPr>
          <p:cNvSpPr txBox="1"/>
          <p:nvPr/>
        </p:nvSpPr>
        <p:spPr>
          <a:xfrm>
            <a:off x="1504923" y="3565168"/>
            <a:ext cx="501003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 pie and pancakes. 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17" name="Google Shape;249;p13">
            <a:extLst>
              <a:ext uri="{FF2B5EF4-FFF2-40B4-BE49-F238E27FC236}">
                <a16:creationId xmlns="" xmlns:a16="http://schemas.microsoft.com/office/drawing/2014/main" id="{5BE71705-9861-AB47-ADFD-2472312F1730}"/>
              </a:ext>
            </a:extLst>
          </p:cNvPr>
          <p:cNvSpPr txBox="1"/>
          <p:nvPr/>
        </p:nvSpPr>
        <p:spPr>
          <a:xfrm>
            <a:off x="1504923" y="4473450"/>
            <a:ext cx="647997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 </a:t>
            </a:r>
            <a:r>
              <a:rPr lang="en-US" sz="28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tieu</a:t>
            </a:r>
            <a:r>
              <a:rPr lang="en-US" sz="28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(in Ho Chi Minh City).</a:t>
            </a:r>
            <a:endParaRPr sz="2800" b="1" dirty="0">
              <a:solidFill>
                <a:srgbClr val="FF0000"/>
              </a:solidFill>
            </a:endParaRPr>
          </a:p>
        </p:txBody>
      </p:sp>
      <p:pic>
        <p:nvPicPr>
          <p:cNvPr id="18" name="03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9677" y="238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42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697" y="213441"/>
            <a:ext cx="11164529" cy="640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Audio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script</a:t>
            </a:r>
            <a:endParaRPr lang="en-US" sz="24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i="1" dirty="0">
                <a:latin typeface="Times New Roman"/>
                <a:ea typeface="Calibri"/>
                <a:cs typeface="Times New Roman"/>
              </a:rPr>
              <a:t>Peter: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Nam, can you help me with my school project? I need to interview some people about what they like to eat and drink.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Nam:</a:t>
            </a:r>
            <a:r>
              <a:rPr lang="en-US" sz="2400" b="1" i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Sure. What questions do you have?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i="1" dirty="0">
                <a:latin typeface="Times New Roman"/>
                <a:ea typeface="Calibri"/>
                <a:cs typeface="Times New Roman"/>
              </a:rPr>
              <a:t>Peter: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What’s your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favourite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food, Nam?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Nam: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It’s spring rolls.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i="1" dirty="0">
                <a:latin typeface="Times New Roman"/>
                <a:ea typeface="Calibri"/>
                <a:cs typeface="Times New Roman"/>
              </a:rPr>
              <a:t>Peter: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What’s your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favourite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drink?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Nam: 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I like lemonade.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i="1" dirty="0">
                <a:latin typeface="Times New Roman"/>
                <a:ea typeface="Calibri"/>
                <a:cs typeface="Times New Roman"/>
              </a:rPr>
              <a:t>Peter: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Interesting. What foreign food do you like?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Nam: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Mmm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, I like apple pie and pancakes.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i="1" dirty="0">
                <a:latin typeface="Times New Roman"/>
                <a:ea typeface="Calibri"/>
                <a:cs typeface="Times New Roman"/>
              </a:rPr>
              <a:t>Peter: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How about new food? Is there anything that you’ve never had, but would like to try?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Nam: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Certainly. I’d love to try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hu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tieu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in Ho Chi Minh City.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i="1" dirty="0">
                <a:latin typeface="Times New Roman"/>
                <a:ea typeface="Calibri"/>
                <a:cs typeface="Times New Roman"/>
              </a:rPr>
              <a:t>Peter: 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I’d like to give it a try too. What can you cook?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Nam:</a:t>
            </a:r>
            <a:r>
              <a:rPr lang="en-US" sz="2400" i="1" dirty="0">
                <a:latin typeface="Times New Roman"/>
                <a:ea typeface="Calibri"/>
              </a:rPr>
              <a:t> Let me think... I cook </a:t>
            </a:r>
            <a:r>
              <a:rPr lang="en-US" sz="2400" i="1" dirty="0" err="1">
                <a:latin typeface="Times New Roman"/>
                <a:ea typeface="Calibri"/>
              </a:rPr>
              <a:t>omelettes</a:t>
            </a:r>
            <a:r>
              <a:rPr lang="en-US" sz="2400" i="1" dirty="0">
                <a:latin typeface="Times New Roman"/>
                <a:ea typeface="Calibri"/>
              </a:rPr>
              <a:t>, rice, and spring rolls.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7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" y="2950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40;p13"/>
          <p:cNvSpPr txBox="1"/>
          <p:nvPr/>
        </p:nvSpPr>
        <p:spPr>
          <a:xfrm>
            <a:off x="481503" y="17071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43;p13"/>
          <p:cNvSpPr/>
          <p:nvPr/>
        </p:nvSpPr>
        <p:spPr>
          <a:xfrm>
            <a:off x="1016085" y="230783"/>
            <a:ext cx="106952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in groups. Interview two of you friends about their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food and drink. Write their answers in the table below.</a:t>
            </a:r>
            <a:endParaRPr sz="2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244;p13"/>
          <p:cNvGraphicFramePr/>
          <p:nvPr>
            <p:extLst>
              <p:ext uri="{D42A27DB-BD31-4B8C-83A1-F6EECF244321}">
                <p14:modId xmlns:p14="http://schemas.microsoft.com/office/powerpoint/2010/main" val="1604716430"/>
              </p:ext>
            </p:extLst>
          </p:nvPr>
        </p:nvGraphicFramePr>
        <p:xfrm>
          <a:off x="339587" y="1266080"/>
          <a:ext cx="11300980" cy="3657420"/>
        </p:xfrm>
        <a:graphic>
          <a:graphicData uri="http://schemas.openxmlformats.org/drawingml/2006/table">
            <a:tbl>
              <a:tblPr>
                <a:noFill/>
                <a:tableStyleId>{8FA0619F-9D6B-46F4-95B5-5385AC620208}</a:tableStyleId>
              </a:tblPr>
              <a:tblGrid>
                <a:gridCol w="6233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9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7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1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2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What's your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food?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What's your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What food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en-US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 want to try?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What foreign food or drink do you like?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What can you cook?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AC3A389-8D42-9B43-AFA6-321106518A46}"/>
              </a:ext>
            </a:extLst>
          </p:cNvPr>
          <p:cNvGrpSpPr/>
          <p:nvPr/>
        </p:nvGrpSpPr>
        <p:grpSpPr>
          <a:xfrm>
            <a:off x="353264" y="232274"/>
            <a:ext cx="571456" cy="646331"/>
            <a:chOff x="487067" y="1298578"/>
            <a:chExt cx="502606" cy="563209"/>
          </a:xfrm>
        </p:grpSpPr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79317C1D-93B1-E347-A9C6-895A47199868}"/>
                </a:ext>
              </a:extLst>
            </p:cNvPr>
            <p:cNvSpPr/>
            <p:nvPr/>
          </p:nvSpPr>
          <p:spPr>
            <a:xfrm>
              <a:off x="487067" y="1357587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8E73825-7979-9E4F-A908-849FD8CEEEAA}"/>
                </a:ext>
              </a:extLst>
            </p:cNvPr>
            <p:cNvSpPr txBox="1"/>
            <p:nvPr/>
          </p:nvSpPr>
          <p:spPr>
            <a:xfrm>
              <a:off x="567424" y="1298578"/>
              <a:ext cx="341891" cy="56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" y="3442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240;p13"/>
          <p:cNvSpPr txBox="1"/>
          <p:nvPr/>
        </p:nvSpPr>
        <p:spPr>
          <a:xfrm>
            <a:off x="390138" y="24180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43;p13"/>
          <p:cNvSpPr/>
          <p:nvPr/>
        </p:nvSpPr>
        <p:spPr>
          <a:xfrm>
            <a:off x="924720" y="301868"/>
            <a:ext cx="106952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in groups. Interview two of you friends about their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food and drink. Write their answers in the table below.</a:t>
            </a:r>
            <a:endParaRPr sz="2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Google Shape;244;p13"/>
          <p:cNvGraphicFramePr/>
          <p:nvPr>
            <p:extLst>
              <p:ext uri="{D42A27DB-BD31-4B8C-83A1-F6EECF244321}">
                <p14:modId xmlns:p14="http://schemas.microsoft.com/office/powerpoint/2010/main" val="2316499116"/>
              </p:ext>
            </p:extLst>
          </p:nvPr>
        </p:nvGraphicFramePr>
        <p:xfrm>
          <a:off x="248222" y="1337165"/>
          <a:ext cx="11300980" cy="3657420"/>
        </p:xfrm>
        <a:graphic>
          <a:graphicData uri="http://schemas.openxmlformats.org/drawingml/2006/table">
            <a:tbl>
              <a:tblPr>
                <a:noFill/>
                <a:tableStyleId>{8FA0619F-9D6B-46F4-95B5-5385AC620208}</a:tableStyleId>
              </a:tblPr>
              <a:tblGrid>
                <a:gridCol w="6233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9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7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1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2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What's your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food?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What's your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What food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en-US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 want to try?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What foreign food or drink do you like?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What can you cook?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AC3A389-8D42-9B43-AFA6-321106518A46}"/>
              </a:ext>
            </a:extLst>
          </p:cNvPr>
          <p:cNvGrpSpPr/>
          <p:nvPr/>
        </p:nvGrpSpPr>
        <p:grpSpPr>
          <a:xfrm>
            <a:off x="261899" y="303359"/>
            <a:ext cx="571456" cy="646331"/>
            <a:chOff x="487067" y="1298578"/>
            <a:chExt cx="502606" cy="563209"/>
          </a:xfrm>
        </p:grpSpPr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79317C1D-93B1-E347-A9C6-895A47199868}"/>
                </a:ext>
              </a:extLst>
            </p:cNvPr>
            <p:cNvSpPr/>
            <p:nvPr/>
          </p:nvSpPr>
          <p:spPr>
            <a:xfrm>
              <a:off x="487067" y="1357587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48DA4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8E73825-7979-9E4F-A908-849FD8CEEEAA}"/>
                </a:ext>
              </a:extLst>
            </p:cNvPr>
            <p:cNvSpPr txBox="1"/>
            <p:nvPr/>
          </p:nvSpPr>
          <p:spPr>
            <a:xfrm>
              <a:off x="567424" y="1298578"/>
              <a:ext cx="341891" cy="56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93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19127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98802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" y="-73736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40;p13"/>
          <p:cNvSpPr txBox="1"/>
          <p:nvPr/>
        </p:nvSpPr>
        <p:spPr>
          <a:xfrm>
            <a:off x="481503" y="6748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43;p13"/>
          <p:cNvSpPr/>
          <p:nvPr/>
        </p:nvSpPr>
        <p:spPr>
          <a:xfrm>
            <a:off x="1016085" y="127547"/>
            <a:ext cx="106952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in groups. Interview two of you friends about their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food and drink. Write their answers in the table below.</a:t>
            </a:r>
            <a:endParaRPr sz="2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244;p13"/>
          <p:cNvGraphicFramePr/>
          <p:nvPr>
            <p:extLst>
              <p:ext uri="{D42A27DB-BD31-4B8C-83A1-F6EECF244321}">
                <p14:modId xmlns:p14="http://schemas.microsoft.com/office/powerpoint/2010/main" val="1710268100"/>
              </p:ext>
            </p:extLst>
          </p:nvPr>
        </p:nvGraphicFramePr>
        <p:xfrm>
          <a:off x="339587" y="1162844"/>
          <a:ext cx="11300980" cy="3657420"/>
        </p:xfrm>
        <a:graphic>
          <a:graphicData uri="http://schemas.openxmlformats.org/drawingml/2006/table">
            <a:tbl>
              <a:tblPr>
                <a:noFill/>
                <a:tableStyleId>{8FA0619F-9D6B-46F4-95B5-5385AC620208}</a:tableStyleId>
              </a:tblPr>
              <a:tblGrid>
                <a:gridCol w="6233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9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7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1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2</a:t>
                      </a:r>
                      <a:endParaRPr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What's your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food?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What's your </a:t>
                      </a:r>
                      <a:r>
                        <a:rPr lang="en-US" sz="2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What food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en-US" sz="2800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 want to try?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What foreign food or drink do you like?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What can you cook?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AC3A389-8D42-9B43-AFA6-321106518A46}"/>
              </a:ext>
            </a:extLst>
          </p:cNvPr>
          <p:cNvGrpSpPr/>
          <p:nvPr/>
        </p:nvGrpSpPr>
        <p:grpSpPr>
          <a:xfrm>
            <a:off x="353264" y="129038"/>
            <a:ext cx="571456" cy="646331"/>
            <a:chOff x="487067" y="1298578"/>
            <a:chExt cx="502606" cy="563209"/>
          </a:xfrm>
        </p:grpSpPr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79317C1D-93B1-E347-A9C6-895A47199868}"/>
                </a:ext>
              </a:extLst>
            </p:cNvPr>
            <p:cNvSpPr/>
            <p:nvPr/>
          </p:nvSpPr>
          <p:spPr>
            <a:xfrm>
              <a:off x="487067" y="1357587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8E73825-7979-9E4F-A908-849FD8CEEEAA}"/>
                </a:ext>
              </a:extLst>
            </p:cNvPr>
            <p:cNvSpPr txBox="1"/>
            <p:nvPr/>
          </p:nvSpPr>
          <p:spPr>
            <a:xfrm>
              <a:off x="567424" y="1298578"/>
              <a:ext cx="341891" cy="56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" y="-73736"/>
            <a:ext cx="12145297" cy="70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240;p13"/>
          <p:cNvSpPr txBox="1"/>
          <p:nvPr/>
        </p:nvSpPr>
        <p:spPr>
          <a:xfrm>
            <a:off x="390138" y="13856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43;p13"/>
          <p:cNvSpPr/>
          <p:nvPr/>
        </p:nvSpPr>
        <p:spPr>
          <a:xfrm>
            <a:off x="924720" y="198632"/>
            <a:ext cx="106952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in groups. Interview two of you friends about their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food and drink. Write their answers in the table below.</a:t>
            </a:r>
            <a:endParaRPr sz="2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Google Shape;244;p13"/>
          <p:cNvGraphicFramePr/>
          <p:nvPr>
            <p:extLst>
              <p:ext uri="{D42A27DB-BD31-4B8C-83A1-F6EECF244321}">
                <p14:modId xmlns:p14="http://schemas.microsoft.com/office/powerpoint/2010/main" val="977111141"/>
              </p:ext>
            </p:extLst>
          </p:nvPr>
        </p:nvGraphicFramePr>
        <p:xfrm>
          <a:off x="248222" y="1233929"/>
          <a:ext cx="11712720" cy="3657420"/>
        </p:xfrm>
        <a:graphic>
          <a:graphicData uri="http://schemas.openxmlformats.org/drawingml/2006/table">
            <a:tbl>
              <a:tblPr>
                <a:noFill/>
                <a:tableStyleId>{8FA0619F-9D6B-46F4-95B5-5385AC620208}</a:tableStyleId>
              </a:tblPr>
              <a:tblGrid>
                <a:gridCol w="5835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24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49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</a:t>
                      </a:r>
                      <a:endParaRPr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 err="1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Huy</a:t>
                      </a:r>
                      <a:endParaRPr sz="24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 err="1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Huong</a:t>
                      </a:r>
                      <a:endParaRPr sz="24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11B7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What's your </a:t>
                      </a:r>
                      <a:r>
                        <a:rPr lang="en-US" sz="24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food?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400" b="1" dirty="0" err="1" smtClean="0">
                          <a:effectLst/>
                        </a:rPr>
                        <a:t>beef</a:t>
                      </a:r>
                      <a:r>
                        <a:rPr lang="fr-FR" sz="2400" b="1" dirty="0" smtClean="0">
                          <a:effectLst/>
                        </a:rPr>
                        <a:t> </a:t>
                      </a:r>
                      <a:r>
                        <a:rPr lang="fr-FR" sz="2400" b="1" dirty="0" err="1" smtClean="0">
                          <a:effectLst/>
                        </a:rPr>
                        <a:t>noodles</a:t>
                      </a:r>
                      <a:r>
                        <a:rPr lang="fr-FR" sz="2400" b="1" dirty="0" smtClean="0">
                          <a:effectLst/>
                        </a:rPr>
                        <a:t> </a:t>
                      </a:r>
                      <a:r>
                        <a:rPr lang="fr-FR" sz="2400" b="1" dirty="0" err="1" smtClean="0">
                          <a:effectLst/>
                        </a:rPr>
                        <a:t>soup</a:t>
                      </a:r>
                      <a:endParaRPr lang="fr-FR" sz="2400" b="1" dirty="0" smtClean="0">
                        <a:effectLst/>
                      </a:endParaRPr>
                    </a:p>
                  </a:txBody>
                  <a:tcPr marL="91425" marR="91425" marT="91425" marB="914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  <a:sym typeface="Arial"/>
                        </a:rPr>
                        <a:t>roasted</a:t>
                      </a:r>
                      <a:r>
                        <a:rPr lang="en-GB" sz="2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  <a:sym typeface="Arial"/>
                        </a:rPr>
                        <a:t> chicken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What's your </a:t>
                      </a:r>
                      <a:r>
                        <a:rPr lang="en-US" sz="24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favourite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drink?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fruit juice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Milk -tea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What food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en-US" sz="2400" b="1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drink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 want to try?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spaghetti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beefsteak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What foreign food or drink do you like?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Korea </a:t>
                      </a:r>
                      <a:r>
                        <a:rPr lang="en-US" sz="24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Kimbap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dirty="0" smtClean="0">
                          <a:solidFill>
                            <a:srgbClr val="222222"/>
                          </a:solidFill>
                          <a:effectLst/>
                          <a:latin typeface="Open Sans"/>
                        </a:rPr>
                        <a:t>Dumpling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What can you cook?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Egg fried rice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i="0" dirty="0" smtClean="0">
                          <a:solidFill>
                            <a:schemeClr val="bg2"/>
                          </a:solidFill>
                        </a:rPr>
                        <a:t>omelette</a:t>
                      </a:r>
                      <a:endParaRPr sz="2400" b="1" i="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Seaweed rice rolls: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AC3A389-8D42-9B43-AFA6-321106518A46}"/>
              </a:ext>
            </a:extLst>
          </p:cNvPr>
          <p:cNvGrpSpPr/>
          <p:nvPr/>
        </p:nvGrpSpPr>
        <p:grpSpPr>
          <a:xfrm>
            <a:off x="261899" y="200123"/>
            <a:ext cx="571456" cy="646331"/>
            <a:chOff x="487067" y="1298578"/>
            <a:chExt cx="502606" cy="563209"/>
          </a:xfrm>
        </p:grpSpPr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79317C1D-93B1-E347-A9C6-895A47199868}"/>
                </a:ext>
              </a:extLst>
            </p:cNvPr>
            <p:cNvSpPr/>
            <p:nvPr/>
          </p:nvSpPr>
          <p:spPr>
            <a:xfrm>
              <a:off x="487067" y="1357587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48DA4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8E73825-7979-9E4F-A908-849FD8CEEEAA}"/>
                </a:ext>
              </a:extLst>
            </p:cNvPr>
            <p:cNvSpPr txBox="1"/>
            <p:nvPr/>
          </p:nvSpPr>
          <p:spPr>
            <a:xfrm>
              <a:off x="567424" y="1298578"/>
              <a:ext cx="341891" cy="56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0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" y="3442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063" y="206477"/>
            <a:ext cx="576662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* Now </a:t>
            </a:r>
            <a:r>
              <a:rPr lang="en-GB" sz="2400" b="1" dirty="0">
                <a:solidFill>
                  <a:srgbClr val="FF0000"/>
                </a:solidFill>
              </a:rPr>
              <a:t>report your results to the class. 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774" y="941686"/>
            <a:ext cx="111989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i="1" dirty="0" smtClean="0">
                <a:solidFill>
                  <a:schemeClr val="tx1"/>
                </a:solidFill>
              </a:rPr>
              <a:t>  </a:t>
            </a:r>
            <a:r>
              <a:rPr lang="en-GB" sz="2400" i="1" dirty="0" smtClean="0">
                <a:solidFill>
                  <a:schemeClr val="tx1"/>
                </a:solidFill>
              </a:rPr>
              <a:t>I </a:t>
            </a:r>
            <a:r>
              <a:rPr lang="en-GB" sz="2400" i="1" dirty="0">
                <a:solidFill>
                  <a:schemeClr val="tx1"/>
                </a:solidFill>
              </a:rPr>
              <a:t>interviewed </a:t>
            </a:r>
            <a:r>
              <a:rPr lang="en-GB" sz="2400" i="1" dirty="0" err="1" smtClean="0">
                <a:solidFill>
                  <a:schemeClr val="tx1"/>
                </a:solidFill>
              </a:rPr>
              <a:t>Huy</a:t>
            </a:r>
            <a:r>
              <a:rPr lang="en-GB" sz="2400" i="1" dirty="0" smtClean="0">
                <a:solidFill>
                  <a:schemeClr val="tx1"/>
                </a:solidFill>
              </a:rPr>
              <a:t> and </a:t>
            </a:r>
            <a:r>
              <a:rPr lang="en-GB" sz="2400" i="1" dirty="0" err="1" smtClean="0">
                <a:solidFill>
                  <a:schemeClr val="tx1"/>
                </a:solidFill>
              </a:rPr>
              <a:t>Huong</a:t>
            </a:r>
            <a:r>
              <a:rPr lang="en-GB" sz="2400" i="1" dirty="0" smtClean="0">
                <a:solidFill>
                  <a:schemeClr val="tx1"/>
                </a:solidFill>
              </a:rPr>
              <a:t> about </a:t>
            </a:r>
            <a:r>
              <a:rPr lang="en-GB" sz="2400" i="1" dirty="0">
                <a:solidFill>
                  <a:schemeClr val="tx1"/>
                </a:solidFill>
              </a:rPr>
              <a:t>their favourite food and drink</a:t>
            </a:r>
            <a:r>
              <a:rPr lang="en-GB" sz="2400" i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schemeClr val="tx1"/>
                </a:solidFill>
              </a:rPr>
              <a:t>     </a:t>
            </a:r>
            <a:r>
              <a:rPr lang="en-GB" sz="2400" i="1" dirty="0" err="1" smtClean="0">
                <a:solidFill>
                  <a:schemeClr val="tx1"/>
                </a:solidFill>
              </a:rPr>
              <a:t>Huy's</a:t>
            </a:r>
            <a:r>
              <a:rPr lang="en-GB" sz="2400" i="1" dirty="0" smtClean="0">
                <a:solidFill>
                  <a:schemeClr val="tx1"/>
                </a:solidFill>
              </a:rPr>
              <a:t> </a:t>
            </a:r>
            <a:r>
              <a:rPr lang="en-GB" sz="2400" i="1" dirty="0">
                <a:solidFill>
                  <a:schemeClr val="tx1"/>
                </a:solidFill>
              </a:rPr>
              <a:t>favourite food is </a:t>
            </a:r>
            <a:r>
              <a:rPr lang="en-GB" sz="2400" i="1" dirty="0" smtClean="0">
                <a:solidFill>
                  <a:schemeClr val="tx1"/>
                </a:solidFill>
              </a:rPr>
              <a:t>beef </a:t>
            </a:r>
            <a:r>
              <a:rPr lang="en-GB" sz="2400" i="1" dirty="0">
                <a:solidFill>
                  <a:schemeClr val="tx1"/>
                </a:solidFill>
              </a:rPr>
              <a:t>noodles soup. </a:t>
            </a:r>
            <a:r>
              <a:rPr lang="en-GB" sz="2400" i="1" dirty="0" smtClean="0">
                <a:solidFill>
                  <a:schemeClr val="tx1"/>
                </a:solidFill>
              </a:rPr>
              <a:t>His </a:t>
            </a:r>
            <a:r>
              <a:rPr lang="en-GB" sz="2400" i="1" dirty="0">
                <a:solidFill>
                  <a:schemeClr val="tx1"/>
                </a:solidFill>
              </a:rPr>
              <a:t>favourite drink is fruit juice. H</a:t>
            </a:r>
            <a:r>
              <a:rPr lang="en-GB" sz="2400" i="1" dirty="0" smtClean="0">
                <a:solidFill>
                  <a:schemeClr val="tx1"/>
                </a:solidFill>
              </a:rPr>
              <a:t>e </a:t>
            </a:r>
            <a:r>
              <a:rPr lang="en-GB" sz="2400" i="1" dirty="0">
                <a:solidFill>
                  <a:schemeClr val="tx1"/>
                </a:solidFill>
              </a:rPr>
              <a:t>wants to try spaghetti. </a:t>
            </a:r>
            <a:r>
              <a:rPr lang="en-GB" sz="2400" i="1" smtClean="0">
                <a:solidFill>
                  <a:schemeClr val="tx1"/>
                </a:solidFill>
              </a:rPr>
              <a:t>His favourite </a:t>
            </a:r>
            <a:r>
              <a:rPr lang="en-GB" sz="2400" i="1" dirty="0">
                <a:solidFill>
                  <a:schemeClr val="tx1"/>
                </a:solidFill>
              </a:rPr>
              <a:t>foreign food is Korea </a:t>
            </a:r>
            <a:r>
              <a:rPr lang="en-GB" sz="2400" i="1" dirty="0" err="1">
                <a:solidFill>
                  <a:schemeClr val="tx1"/>
                </a:solidFill>
              </a:rPr>
              <a:t>Kimbap</a:t>
            </a:r>
            <a:r>
              <a:rPr lang="en-GB" sz="2400" i="1" dirty="0">
                <a:solidFill>
                  <a:schemeClr val="tx1"/>
                </a:solidFill>
              </a:rPr>
              <a:t>. H</a:t>
            </a:r>
            <a:r>
              <a:rPr lang="en-GB" sz="2400" i="1" dirty="0" smtClean="0">
                <a:solidFill>
                  <a:schemeClr val="tx1"/>
                </a:solidFill>
              </a:rPr>
              <a:t>e </a:t>
            </a:r>
            <a:r>
              <a:rPr lang="en-GB" sz="2400" i="1" dirty="0">
                <a:solidFill>
                  <a:schemeClr val="tx1"/>
                </a:solidFill>
              </a:rPr>
              <a:t>can cook </a:t>
            </a:r>
            <a:r>
              <a:rPr lang="en-GB" sz="2400" i="1" dirty="0" smtClean="0">
                <a:solidFill>
                  <a:schemeClr val="tx1"/>
                </a:solidFill>
              </a:rPr>
              <a:t>omelette and egg fried rice.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schemeClr val="tx1"/>
                </a:solidFill>
              </a:rPr>
              <a:t>    </a:t>
            </a:r>
            <a:r>
              <a:rPr lang="en-GB" sz="2400" i="1" dirty="0" err="1" smtClean="0">
                <a:solidFill>
                  <a:schemeClr val="tx1"/>
                </a:solidFill>
              </a:rPr>
              <a:t>Huong’s</a:t>
            </a:r>
            <a:r>
              <a:rPr lang="en-GB" sz="2400" i="1" dirty="0" smtClean="0">
                <a:solidFill>
                  <a:schemeClr val="tx1"/>
                </a:solidFill>
              </a:rPr>
              <a:t> favourite food is………….</a:t>
            </a:r>
            <a:r>
              <a:rPr lang="en-GB" sz="2400" i="1" dirty="0">
                <a:solidFill>
                  <a:schemeClr val="tx1"/>
                </a:solidFill>
              </a:rPr>
              <a:t/>
            </a:r>
            <a:br>
              <a:rPr lang="en-GB" sz="2400" i="1" dirty="0">
                <a:solidFill>
                  <a:schemeClr val="tx1"/>
                </a:solidFill>
              </a:rPr>
            </a:br>
            <a:endParaRPr lang="en-GB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5387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5062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" y="3442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1589" y="11396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8" y="111399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1072910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148673"/>
            <a:ext cx="364248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393B23-DEAB-104B-81D7-50B1A8CF6094}"/>
              </a:ext>
            </a:extLst>
          </p:cNvPr>
          <p:cNvSpPr txBox="1"/>
          <p:nvPr/>
        </p:nvSpPr>
        <p:spPr>
          <a:xfrm>
            <a:off x="576198" y="1891048"/>
            <a:ext cx="942432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 this lesson, we have learn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0" indent="-457200">
              <a:buSzPts val="2400"/>
              <a:buFont typeface="Wingdings" panose="05000000000000000000" pitchFamily="2" charset="2"/>
              <a:buChar char="ü"/>
            </a:pPr>
            <a:r>
              <a:rPr lang="en-US"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 lexical items related to the </a:t>
            </a:r>
            <a:r>
              <a:rPr lang="en-US" sz="2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favourite</a:t>
            </a:r>
            <a:r>
              <a:rPr lang="en-US"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food </a:t>
            </a:r>
            <a:r>
              <a:rPr lang="en-US"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 d</a:t>
            </a:r>
            <a:r>
              <a:rPr lang="en-US" sz="2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rink </a:t>
            </a:r>
            <a:br>
              <a:rPr lang="en-US" sz="2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-US" sz="2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 </a:t>
            </a:r>
            <a:r>
              <a:rPr lang="en-US"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everyday life</a:t>
            </a:r>
          </a:p>
          <a:p>
            <a:pPr marL="533400" lvl="0" indent="-457200">
              <a:buSzPts val="2400"/>
              <a:buFont typeface="Wingdings" panose="05000000000000000000" pitchFamily="2" charset="2"/>
              <a:buChar char="ü"/>
            </a:pPr>
            <a:r>
              <a:rPr lang="en-US"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Understand and use ways to ask and answer about prices </a:t>
            </a:r>
            <a:r>
              <a:rPr lang="en-US" sz="2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/>
            </a:r>
            <a:br>
              <a:rPr lang="en-US" sz="2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-US" sz="28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 </a:t>
            </a:r>
            <a:r>
              <a:rPr lang="en-US"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4065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50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6492" y="379730"/>
            <a:ext cx="298639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7679" y="3765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464" y="335486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80285" y="1099394"/>
            <a:ext cx="10219043" cy="184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Create </a:t>
            </a:r>
            <a:r>
              <a:rPr lang="en-US" sz="32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 menu and include starters, main courses, side dishes, desserts and drinks. Don't forget the prices. </a:t>
            </a:r>
            <a:endParaRPr lang="en-US" sz="3200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3200" i="1" dirty="0">
                <a:solidFill>
                  <a:srgbClr val="002060"/>
                </a:solidFill>
                <a:latin typeface="Times New Roman"/>
                <a:ea typeface="Times New Roman"/>
              </a:rPr>
              <a:t>- To prepare for the next lesson: Unit 5( Skills 1)</a:t>
            </a:r>
            <a:endParaRPr lang="en-US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0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" y="17929"/>
            <a:ext cx="121821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41;p5"/>
          <p:cNvSpPr/>
          <p:nvPr/>
        </p:nvSpPr>
        <p:spPr>
          <a:xfrm>
            <a:off x="243782" y="58518"/>
            <a:ext cx="2617406" cy="5295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015FA9-6B30-2F46-82F5-D38F1D8A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911" y="988142"/>
            <a:ext cx="4542502" cy="339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532372" y="58518"/>
            <a:ext cx="205697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Chatting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890" y="4569788"/>
            <a:ext cx="754134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- Have </a:t>
            </a:r>
            <a:r>
              <a:rPr lang="en-US" sz="2600" dirty="0">
                <a:solidFill>
                  <a:schemeClr val="tx1"/>
                </a:solidFill>
              </a:rPr>
              <a:t>you been to the restaurant?</a:t>
            </a:r>
          </a:p>
          <a:p>
            <a:r>
              <a:rPr lang="en-US" sz="2600" dirty="0">
                <a:solidFill>
                  <a:schemeClr val="tx1"/>
                </a:solidFill>
              </a:rPr>
              <a:t>- Who did you go with?</a:t>
            </a:r>
          </a:p>
          <a:p>
            <a:r>
              <a:rPr lang="en-US" sz="2600" dirty="0">
                <a:solidFill>
                  <a:schemeClr val="tx1"/>
                </a:solidFill>
              </a:rPr>
              <a:t>- What is your favorite food?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- </a:t>
            </a:r>
            <a:r>
              <a:rPr lang="en-US" sz="2600" dirty="0">
                <a:solidFill>
                  <a:schemeClr val="tx1"/>
                </a:solidFill>
              </a:rPr>
              <a:t>Do you think the dishes and drinks at the restaurant are cheap or expensive?</a:t>
            </a:r>
          </a:p>
        </p:txBody>
      </p:sp>
    </p:spTree>
    <p:extLst>
      <p:ext uri="{BB962C8B-B14F-4D97-AF65-F5344CB8AC3E}">
        <p14:creationId xmlns:p14="http://schemas.microsoft.com/office/powerpoint/2010/main" val="27590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3750" y="103275"/>
            <a:ext cx="935400" cy="92771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653725" y="136950"/>
            <a:ext cx="1538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45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3170725" y="160589"/>
            <a:ext cx="4959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FOOD AND DRINK</a:t>
            </a:r>
            <a:endParaRPr sz="45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2175638" y="160275"/>
            <a:ext cx="93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3146" y="2434570"/>
            <a:ext cx="7345414" cy="4068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2"/>
          <p:cNvGrpSpPr/>
          <p:nvPr/>
        </p:nvGrpSpPr>
        <p:grpSpPr>
          <a:xfrm>
            <a:off x="2986277" y="1403052"/>
            <a:ext cx="6097155" cy="819281"/>
            <a:chOff x="2633350" y="1146661"/>
            <a:chExt cx="6153251" cy="1063364"/>
          </a:xfrm>
        </p:grpSpPr>
        <p:sp>
          <p:nvSpPr>
            <p:cNvPr id="100" name="Google Shape;100;p2"/>
            <p:cNvSpPr/>
            <p:nvPr/>
          </p:nvSpPr>
          <p:spPr>
            <a:xfrm>
              <a:off x="3270916" y="1293511"/>
              <a:ext cx="5263630" cy="72896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33350" y="1146661"/>
              <a:ext cx="984019" cy="1063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3617367" y="1323452"/>
              <a:ext cx="4917179" cy="699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1" i="0" u="none" strike="noStrike" cap="none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LESSON </a:t>
              </a:r>
              <a:r>
                <a:rPr lang="en-US" sz="29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4: </a:t>
              </a:r>
              <a:r>
                <a:rPr lang="en-US" sz="2900" b="1" i="0" u="none" strike="noStrike" cap="none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2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832601" y="1882775"/>
              <a:ext cx="3954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i="0" u="none" strike="noStrike" cap="none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" y="2950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C363B2B-CD22-BD4F-BBB4-368FCE6B6E2C}"/>
              </a:ext>
            </a:extLst>
          </p:cNvPr>
          <p:cNvSpPr/>
          <p:nvPr/>
        </p:nvSpPr>
        <p:spPr>
          <a:xfrm>
            <a:off x="2536396" y="1114698"/>
            <a:ext cx="855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</a:rPr>
              <a:t>/iːl/ </a:t>
            </a:r>
          </a:p>
        </p:txBody>
      </p:sp>
      <p:sp>
        <p:nvSpPr>
          <p:cNvPr id="8" name="Google Shape;152;p6">
            <a:extLst>
              <a:ext uri="{FF2B5EF4-FFF2-40B4-BE49-F238E27FC236}">
                <a16:creationId xmlns="" xmlns:a16="http://schemas.microsoft.com/office/drawing/2014/main" id="{3EFEA871-1BD3-774B-ADB9-C030626D88D5}"/>
              </a:ext>
            </a:extLst>
          </p:cNvPr>
          <p:cNvSpPr txBox="1"/>
          <p:nvPr/>
        </p:nvSpPr>
        <p:spPr>
          <a:xfrm>
            <a:off x="576942" y="115432"/>
            <a:ext cx="31794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kern="1200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VOCABULARY</a:t>
            </a:r>
            <a:endParaRPr sz="3200" b="1" i="0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FB7A825-8F06-594D-9A87-C7DE87A70565}"/>
              </a:ext>
            </a:extLst>
          </p:cNvPr>
          <p:cNvSpPr/>
          <p:nvPr/>
        </p:nvSpPr>
        <p:spPr>
          <a:xfrm>
            <a:off x="764611" y="1026210"/>
            <a:ext cx="1771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Eel</a:t>
            </a:r>
            <a:r>
              <a:rPr lang="en-GB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(n):</a:t>
            </a: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8563D4EA-101C-4A46-8674-BED63BB6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57" y="2094271"/>
            <a:ext cx="5405195" cy="240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CF60F6F-CCA2-3142-ADC8-C32592DA68D7}"/>
              </a:ext>
            </a:extLst>
          </p:cNvPr>
          <p:cNvSpPr/>
          <p:nvPr/>
        </p:nvSpPr>
        <p:spPr>
          <a:xfrm>
            <a:off x="3430905" y="1055948"/>
            <a:ext cx="1978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</a:rPr>
              <a:t>con lươn</a:t>
            </a:r>
            <a:endParaRPr lang="vi-VN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5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" y="2950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C363B2B-CD22-BD4F-BBB4-368FCE6B6E2C}"/>
              </a:ext>
            </a:extLst>
          </p:cNvPr>
          <p:cNvSpPr/>
          <p:nvPr/>
        </p:nvSpPr>
        <p:spPr>
          <a:xfrm>
            <a:off x="327125" y="336713"/>
            <a:ext cx="3182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en-GB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(n):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10CCB5-C094-064C-8393-63A6AEC972DD}"/>
              </a:ext>
            </a:extLst>
          </p:cNvPr>
          <p:cNvSpPr/>
          <p:nvPr/>
        </p:nvSpPr>
        <p:spPr>
          <a:xfrm>
            <a:off x="2791868" y="399334"/>
            <a:ext cx="198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11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/ˈfɒr.ən/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C970CB9-18B4-F342-955F-B0D4E52B0F4E}"/>
              </a:ext>
            </a:extLst>
          </p:cNvPr>
          <p:cNvSpPr/>
          <p:nvPr/>
        </p:nvSpPr>
        <p:spPr>
          <a:xfrm>
            <a:off x="4382931" y="373855"/>
            <a:ext cx="3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ngoại quốc</a:t>
            </a:r>
            <a:endParaRPr lang="vi-V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7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" y="2950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C363B2B-CD22-BD4F-BBB4-368FCE6B6E2C}"/>
              </a:ext>
            </a:extLst>
          </p:cNvPr>
          <p:cNvSpPr/>
          <p:nvPr/>
        </p:nvSpPr>
        <p:spPr>
          <a:xfrm>
            <a:off x="264105" y="517265"/>
            <a:ext cx="2877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 </a:t>
            </a:r>
            <a:r>
              <a:rPr lang="en-GB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(v):</a:t>
            </a:r>
            <a:endParaRPr lang="vi-VN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2AEFA0-B5ED-F74D-8B78-7C4E97D1BCD2}"/>
              </a:ext>
            </a:extLst>
          </p:cNvPr>
          <p:cNvSpPr/>
          <p:nvPr/>
        </p:nvSpPr>
        <p:spPr>
          <a:xfrm>
            <a:off x="2890536" y="529449"/>
            <a:ext cx="1993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/ˈɪn.tə.vjuː/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36F30C-EE71-454E-BFFE-7B20802BA33E}"/>
              </a:ext>
            </a:extLst>
          </p:cNvPr>
          <p:cNvSpPr/>
          <p:nvPr/>
        </p:nvSpPr>
        <p:spPr>
          <a:xfrm>
            <a:off x="4718281" y="499953"/>
            <a:ext cx="3483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cuộc phỏng vấn</a:t>
            </a:r>
            <a:endParaRPr lang="vi-V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45" y="1474840"/>
            <a:ext cx="4888131" cy="33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" y="2950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52;p6">
            <a:extLst>
              <a:ext uri="{FF2B5EF4-FFF2-40B4-BE49-F238E27FC236}">
                <a16:creationId xmlns="" xmlns:a16="http://schemas.microsoft.com/office/drawing/2014/main" id="{3EFEA871-1BD3-774B-ADB9-C030626D88D5}"/>
              </a:ext>
            </a:extLst>
          </p:cNvPr>
          <p:cNvSpPr txBox="1"/>
          <p:nvPr/>
        </p:nvSpPr>
        <p:spPr>
          <a:xfrm>
            <a:off x="576942" y="56440"/>
            <a:ext cx="31794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kern="1200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VOCABULARY</a:t>
            </a:r>
            <a:endParaRPr sz="3200" b="1" i="0" u="none" strike="noStrike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556093"/>
              </p:ext>
            </p:extLst>
          </p:nvPr>
        </p:nvGraphicFramePr>
        <p:xfrm>
          <a:off x="576942" y="838590"/>
          <a:ext cx="10107627" cy="49448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2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3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51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031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8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eel</a:t>
                      </a:r>
                      <a:r>
                        <a:rPr lang="vi-VN" sz="28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(</a:t>
                      </a:r>
                      <a:r>
                        <a:rPr lang="en-US" sz="28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</a:t>
                      </a:r>
                      <a:r>
                        <a:rPr lang="vi-VN" sz="28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US" sz="28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vi-VN" sz="2800" b="0" i="0" u="none" strike="noStrike" cap="none" dirty="0" smtClean="0">
                          <a:solidFill>
                            <a:srgbClr val="00808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/iːl/</a:t>
                      </a:r>
                      <a:endParaRPr lang="en-US" sz="2800" b="0" i="0" u="none" strike="noStrike" cap="none" dirty="0">
                        <a:solidFill>
                          <a:srgbClr val="00808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 lươn</a:t>
                      </a:r>
                      <a:endParaRPr lang="vi-VN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4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vi-VN" sz="2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</a:t>
                      </a:r>
                      <a:r>
                        <a:rPr lang="vi-VN" sz="2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vi-VN" sz="2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oreign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(adj</a:t>
                      </a:r>
                      <a:r>
                        <a:rPr lang="vi-VN" sz="2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US" sz="28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vi-VN" sz="2800" b="0" i="0" u="none" strike="noStrike" cap="none" dirty="0" smtClean="0">
                          <a:solidFill>
                            <a:srgbClr val="00808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/ˈfɒr.ən/</a:t>
                      </a:r>
                      <a:endParaRPr lang="en-US" sz="2800" b="0" i="0" u="none" strike="noStrike" cap="none" dirty="0">
                        <a:solidFill>
                          <a:srgbClr val="00808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ngoại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quốc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vi-VN" sz="2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favourite</a:t>
                      </a:r>
                      <a:r>
                        <a:rPr lang="vi-VN" sz="2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8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(adj)</a:t>
                      </a:r>
                      <a:endParaRPr lang="en-US" sz="28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0" i="0" u="none" strike="noStrike" cap="none" dirty="0" smtClean="0">
                          <a:solidFill>
                            <a:srgbClr val="00808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/ˈfeɪ.vər.ɪt/</a:t>
                      </a:r>
                      <a:endParaRPr lang="en-US" sz="2800" b="0" i="0" u="none" strike="noStrike" cap="none" dirty="0">
                        <a:solidFill>
                          <a:srgbClr val="00808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ưa thích </a:t>
                      </a:r>
                      <a:endParaRPr lang="vi-VN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2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en-US" sz="28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interview</a:t>
                      </a:r>
                      <a:r>
                        <a:rPr lang="vi-VN" sz="28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(</a:t>
                      </a:r>
                      <a:r>
                        <a:rPr lang="en-US" sz="28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</a:t>
                      </a:r>
                      <a:r>
                        <a:rPr lang="vi-VN" sz="28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US" sz="28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808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800" dirty="0" smtClean="0">
                          <a:solidFill>
                            <a:srgbClr val="00808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ˈɪn.tə.vju</a:t>
                      </a:r>
                      <a:r>
                        <a:rPr lang="vi-VN" sz="2800" b="0" i="0" u="none" strike="noStrike" cap="none" dirty="0" smtClean="0">
                          <a:solidFill>
                            <a:srgbClr val="00808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ː</a:t>
                      </a:r>
                      <a:r>
                        <a:rPr lang="en-US" sz="2800" b="0" i="0" u="none" strike="noStrike" cap="none" dirty="0" smtClean="0">
                          <a:solidFill>
                            <a:srgbClr val="00808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</a:t>
                      </a:r>
                      <a:endParaRPr lang="en-US" sz="2800" b="0" i="0" u="none" strike="noStrike" cap="none" dirty="0">
                        <a:solidFill>
                          <a:srgbClr val="00808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800" b="1" dirty="0" smtClean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cuộc phỏng vấn</a:t>
                      </a:r>
                      <a:endParaRPr lang="vi-VN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2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</a:t>
                      </a:r>
                      <a:r>
                        <a:rPr lang="en-US" sz="28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try</a:t>
                      </a:r>
                      <a:r>
                        <a:rPr lang="vi-VN" sz="28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(</a:t>
                      </a:r>
                      <a:r>
                        <a:rPr lang="en-US" sz="28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v</a:t>
                      </a:r>
                      <a:r>
                        <a:rPr lang="vi-VN" sz="28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US" sz="28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vi-VN" sz="2800" b="0" i="0" u="none" strike="noStrike" cap="none" dirty="0" smtClean="0">
                          <a:solidFill>
                            <a:srgbClr val="00808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/traɪ/</a:t>
                      </a:r>
                      <a:endParaRPr lang="en-US" sz="2800" b="0" i="0" u="none" strike="noStrike" cap="none" dirty="0">
                        <a:solidFill>
                          <a:srgbClr val="00808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thử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làm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3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" y="2950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52;p6">
            <a:extLst>
              <a:ext uri="{FF2B5EF4-FFF2-40B4-BE49-F238E27FC236}">
                <a16:creationId xmlns="" xmlns:a16="http://schemas.microsoft.com/office/drawing/2014/main" id="{3EFEA871-1BD3-774B-ADB9-C030626D88D5}"/>
              </a:ext>
            </a:extLst>
          </p:cNvPr>
          <p:cNvSpPr txBox="1"/>
          <p:nvPr/>
        </p:nvSpPr>
        <p:spPr>
          <a:xfrm>
            <a:off x="576942" y="56440"/>
            <a:ext cx="45849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kern="1200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Checking vocabulary.</a:t>
            </a:r>
            <a:endParaRPr sz="3200" b="1" i="0" u="none" strike="noStrike" cap="none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61935" y="117967"/>
            <a:ext cx="3137333" cy="52320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</a:rPr>
              <a:t>What and Where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7486998" y="2719850"/>
            <a:ext cx="2365675" cy="14478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lIns="91427" tIns="45714" rIns="91427" bIns="45714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4572000" y="2885038"/>
            <a:ext cx="2295657" cy="1447800"/>
          </a:xfrm>
          <a:prstGeom prst="ellipse">
            <a:avLst/>
          </a:prstGeom>
          <a:solidFill>
            <a:srgbClr val="EF5F8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</a:t>
            </a:r>
            <a:endParaRPr lang="en-US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4903024" y="4849031"/>
            <a:ext cx="2133600" cy="1404286"/>
          </a:xfrm>
          <a:prstGeom prst="ellipse">
            <a:avLst/>
          </a:prstGeom>
          <a:solidFill>
            <a:srgbClr val="92D050"/>
          </a:solidFill>
          <a:ln w="9525">
            <a:solidFill>
              <a:srgbClr val="F490AD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lIns="91427" tIns="45714" rIns="91427" bIns="45714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696552" y="852952"/>
            <a:ext cx="2265493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lIns="91427" tIns="45714" rIns="91427" bIns="45714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vi-VN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oreign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1669902" y="2719850"/>
            <a:ext cx="2133600" cy="1447800"/>
          </a:xfrm>
          <a:prstGeom prst="ellipse">
            <a:avLst/>
          </a:prstGeom>
          <a:solidFill>
            <a:srgbClr val="0EAAAE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wrap="none" lIns="91427" tIns="45714" rIns="91427" bIns="45714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eel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" y="29500"/>
            <a:ext cx="12145297" cy="682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188;p9"/>
          <p:cNvSpPr txBox="1"/>
          <p:nvPr/>
        </p:nvSpPr>
        <p:spPr>
          <a:xfrm>
            <a:off x="499775" y="156952"/>
            <a:ext cx="3733012" cy="58473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EVERYDAY ENGLISH</a:t>
            </a:r>
            <a:endParaRPr sz="32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Google Shape;189;p9"/>
          <p:cNvSpPr/>
          <p:nvPr/>
        </p:nvSpPr>
        <p:spPr>
          <a:xfrm>
            <a:off x="758020" y="1292743"/>
            <a:ext cx="1156431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 and repeat the conversation. Pay attention to the questions and answers.</a:t>
            </a:r>
            <a:endParaRPr sz="2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DCDB12A-1B1D-9242-A592-7B389C699946}"/>
              </a:ext>
            </a:extLst>
          </p:cNvPr>
          <p:cNvGrpSpPr/>
          <p:nvPr/>
        </p:nvGrpSpPr>
        <p:grpSpPr>
          <a:xfrm>
            <a:off x="365431" y="1262292"/>
            <a:ext cx="447676" cy="542961"/>
            <a:chOff x="487067" y="1298578"/>
            <a:chExt cx="502606" cy="610447"/>
          </a:xfrm>
        </p:grpSpPr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2B6AAFC4-4CFA-174D-AAA9-3680800651CD}"/>
                </a:ext>
              </a:extLst>
            </p:cNvPr>
            <p:cNvSpPr/>
            <p:nvPr/>
          </p:nvSpPr>
          <p:spPr>
            <a:xfrm>
              <a:off x="487067" y="1357587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170A854-84DA-844E-9E34-A86B2D037CA9}"/>
                </a:ext>
              </a:extLst>
            </p:cNvPr>
            <p:cNvSpPr txBox="1"/>
            <p:nvPr/>
          </p:nvSpPr>
          <p:spPr>
            <a:xfrm>
              <a:off x="567424" y="1298578"/>
              <a:ext cx="341891" cy="610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54CAE06-4ED6-5A40-AFA9-005C70D983B1}"/>
              </a:ext>
            </a:extLst>
          </p:cNvPr>
          <p:cNvSpPr/>
          <p:nvPr/>
        </p:nvSpPr>
        <p:spPr>
          <a:xfrm>
            <a:off x="813107" y="2286542"/>
            <a:ext cx="10673199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11B7BD"/>
                </a:solidFill>
                <a:latin typeface="Calibri"/>
                <a:ea typeface="Calibri"/>
                <a:cs typeface="Calibri"/>
                <a:sym typeface="Calibri"/>
              </a:rPr>
              <a:t>Mark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much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is a bottle of mineral water? 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11B7BD"/>
                </a:solidFill>
                <a:latin typeface="Calibri"/>
                <a:cs typeface="Calibri"/>
                <a:sym typeface="Calibri"/>
              </a:rPr>
              <a:t>Mi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: It's </a:t>
            </a: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5,000 dong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11B7BD"/>
                </a:solidFill>
                <a:latin typeface="Calibri"/>
                <a:cs typeface="Calibri"/>
                <a:sym typeface="Calibri"/>
              </a:rPr>
              <a:t>Mark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: And </a:t>
            </a: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much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are two kilos of apples? 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11B7BD"/>
                </a:solidFill>
                <a:latin typeface="Calibri"/>
                <a:cs typeface="Calibri"/>
                <a:sym typeface="Calibri"/>
              </a:rPr>
              <a:t>Mi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: They're </a:t>
            </a:r>
            <a:r>
              <a:rPr lang="en-US" sz="2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50,000 dong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pic>
        <p:nvPicPr>
          <p:cNvPr id="12" name="03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7445" y="1761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1098</Words>
  <Application>Microsoft Office PowerPoint</Application>
  <PresentationFormat>Custom</PresentationFormat>
  <Paragraphs>201</Paragraphs>
  <Slides>19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Open Sans</vt:lpstr>
      <vt:lpstr>Times New Roman</vt:lpstr>
      <vt:lpstr>Calibri</vt:lpstr>
      <vt:lpstr>Wingdings</vt:lpstr>
      <vt:lpstr>VNI-Ariston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THU BA</cp:lastModifiedBy>
  <cp:revision>44</cp:revision>
  <dcterms:modified xsi:type="dcterms:W3CDTF">2022-10-04T15:26:58Z</dcterms:modified>
</cp:coreProperties>
</file>