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33" r:id="rId2"/>
    <p:sldId id="335" r:id="rId3"/>
    <p:sldId id="357" r:id="rId4"/>
    <p:sldId id="334" r:id="rId5"/>
    <p:sldId id="358" r:id="rId6"/>
    <p:sldId id="359" r:id="rId7"/>
    <p:sldId id="360" r:id="rId8"/>
    <p:sldId id="361" r:id="rId9"/>
    <p:sldId id="362" r:id="rId10"/>
    <p:sldId id="383" r:id="rId11"/>
    <p:sldId id="363" r:id="rId12"/>
    <p:sldId id="384" r:id="rId13"/>
    <p:sldId id="364" r:id="rId14"/>
    <p:sldId id="365" r:id="rId15"/>
    <p:sldId id="385" r:id="rId16"/>
    <p:sldId id="386" r:id="rId17"/>
    <p:sldId id="366" r:id="rId18"/>
    <p:sldId id="388" r:id="rId19"/>
    <p:sldId id="367" r:id="rId20"/>
    <p:sldId id="368" r:id="rId21"/>
    <p:sldId id="369" r:id="rId22"/>
    <p:sldId id="370" r:id="rId23"/>
    <p:sldId id="387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00"/>
    <a:srgbClr val="0000FF"/>
    <a:srgbClr val="00FFFF"/>
    <a:srgbClr val="FF0000"/>
    <a:srgbClr val="006600"/>
    <a:srgbClr val="0000CC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8" autoAdjust="0"/>
    <p:restoredTop sz="98566" autoAdjust="0"/>
  </p:normalViewPr>
  <p:slideViewPr>
    <p:cSldViewPr snapToGrid="0">
      <p:cViewPr varScale="1">
        <p:scale>
          <a:sx n="89" d="100"/>
          <a:sy n="89" d="100"/>
        </p:scale>
        <p:origin x="53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H:\THT_Chuyen%20de%20Thuc%20hien%20giao%20an%20dien%20tu\GDCD\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390658" y="4413719"/>
            <a:ext cx="737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cs typeface="Times New Roman" pitchFamily="18" charset="0"/>
              </a:rPr>
              <a:t>GIÁO </a:t>
            </a:r>
            <a:endParaRPr lang="vi-VN" b="1" dirty="0">
              <a:solidFill>
                <a:srgbClr val="FF00FF"/>
              </a:solidFill>
              <a:cs typeface="Times New Roman" pitchFamily="18" charset="0"/>
            </a:endParaRPr>
          </a:p>
        </p:txBody>
      </p:sp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1" y="3860427"/>
            <a:ext cx="6400800" cy="266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5556"/>
            <a:ext cx="12192000" cy="7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4723"/>
            <a:ext cx="12192000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406400" y="672354"/>
            <a:ext cx="11785600" cy="165707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ĐIỆN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TỬ</a:t>
            </a:r>
            <a:r>
              <a:rPr lang="en-US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730252" y="4332477"/>
            <a:ext cx="1835149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3860800" y="2506847"/>
            <a:ext cx="6197600" cy="806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36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KHOA HỌC TỰ </a:t>
            </a:r>
            <a:r>
              <a:rPr lang="en-US" sz="36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 8</a:t>
            </a:r>
            <a:endParaRPr lang="en-US" sz="3600" b="1" kern="1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0" y="3591486"/>
            <a:ext cx="10363200" cy="53788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0" hangingPunct="0">
              <a:defRPr/>
            </a:pPr>
            <a:r>
              <a:rPr lang="en-US" sz="4400" b="1" kern="0" dirty="0" smtClean="0">
                <a:solidFill>
                  <a:srgbClr val="0000FF"/>
                </a:solidFill>
                <a:ea typeface="+mj-ea"/>
                <a:cs typeface="Times New Roman" pitchFamily="18" charset="0"/>
              </a:rPr>
              <a:t>BỘ SÁCH CÁNH DIỀU</a:t>
            </a:r>
            <a:endParaRPr lang="en-US" sz="4400" kern="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8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26" grpId="0"/>
      <p:bldP spid="28" grpId="0"/>
      <p:bldP spid="30" grpId="0" animBg="1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2686" y="20778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95" y="2867891"/>
            <a:ext cx="187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6434" y="443315"/>
            <a:ext cx="2521527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7" idx="1"/>
          </p:cNvCxnSpPr>
          <p:nvPr/>
        </p:nvCxnSpPr>
        <p:spPr>
          <a:xfrm flipV="1">
            <a:off x="1995058" y="766481"/>
            <a:ext cx="1011376" cy="242457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27966" y="803533"/>
            <a:ext cx="1468581" cy="158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35086" y="157942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834" y="1814955"/>
            <a:ext cx="252152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 acid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5" idx="3"/>
            <a:endCxn id="29" idx="1"/>
          </p:cNvCxnSpPr>
          <p:nvPr/>
        </p:nvCxnSpPr>
        <p:spPr>
          <a:xfrm flipV="1">
            <a:off x="1995058" y="2138121"/>
            <a:ext cx="1163776" cy="1052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80366" y="2175173"/>
            <a:ext cx="1468581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35086" y="2909507"/>
            <a:ext cx="509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58834" y="3145035"/>
            <a:ext cx="252152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5" idx="3"/>
            <a:endCxn id="34" idx="1"/>
          </p:cNvCxnSpPr>
          <p:nvPr/>
        </p:nvCxnSpPr>
        <p:spPr>
          <a:xfrm>
            <a:off x="1995058" y="3191057"/>
            <a:ext cx="1163776" cy="55414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80366" y="3740788"/>
            <a:ext cx="1468581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35086" y="532027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sz="36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58834" y="5555805"/>
            <a:ext cx="2521527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  <a:endParaRPr lang="en-US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Arrow Connector 39"/>
          <p:cNvCxnSpPr>
            <a:stCxn id="5" idx="3"/>
            <a:endCxn id="39" idx="1"/>
          </p:cNvCxnSpPr>
          <p:nvPr/>
        </p:nvCxnSpPr>
        <p:spPr>
          <a:xfrm>
            <a:off x="1995058" y="3191057"/>
            <a:ext cx="1163776" cy="2687914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80366" y="5916023"/>
            <a:ext cx="1468581" cy="158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animBg="1"/>
      <p:bldP spid="28" grpId="0"/>
      <p:bldP spid="29" grpId="0" animBg="1"/>
      <p:bldP spid="33" grpId="0"/>
      <p:bldP spid="34" grpId="0" animBg="1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0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31370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26967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1702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04305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0872" y="1551709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base: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6287" y="2521531"/>
            <a:ext cx="375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acid: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6213"/>
            <a:ext cx="4959927" cy="498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61708" y="3380518"/>
            <a:ext cx="494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690" y="4253346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6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716997" y="2361733"/>
            <a:ext cx="1097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17" y="4042823"/>
            <a:ext cx="672062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891" y="4832244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060" y="6206907"/>
            <a:ext cx="4495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125" y="5500433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7680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23057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1865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08708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95992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8551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39"/>
            <a:ext cx="10515600" cy="664235"/>
          </a:xfrm>
        </p:spPr>
        <p:txBody>
          <a:bodyPr>
            <a:normAutofit fontScale="90000"/>
          </a:bodyPr>
          <a:lstStyle/>
          <a:p>
            <a:r>
              <a:rPr lang="en-US" smtClean="0"/>
              <a:t>Thí nghiệm CuO + HCl</a:t>
            </a:r>
            <a:endParaRPr lang="en-US"/>
          </a:p>
        </p:txBody>
      </p:sp>
      <p:pic>
        <p:nvPicPr>
          <p:cNvPr id="4" name="CuO + HCl. Copper(II) oxide tác dụng với hydrochloric ac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4" y="905774"/>
            <a:ext cx="11869947" cy="5271189"/>
          </a:xfrm>
        </p:spPr>
      </p:pic>
    </p:spTree>
    <p:extLst>
      <p:ext uri="{BB962C8B-B14F-4D97-AF65-F5344CB8AC3E}">
        <p14:creationId xmlns:p14="http://schemas.microsoft.com/office/powerpoint/2010/main" val="3430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8395855" cy="54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609600" y="4378036"/>
            <a:ext cx="307570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7309" y="4793672"/>
            <a:ext cx="728749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327" y="5153891"/>
            <a:ext cx="175952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45225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ung dịch có màu xanh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copper (II)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7341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751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11: OXIDE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2" y="1911926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MgSO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16551"/>
            <a:ext cx="4752109" cy="488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68982" y="3158849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2FeCl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91"/>
            <a:ext cx="10515600" cy="888520"/>
          </a:xfrm>
        </p:spPr>
        <p:txBody>
          <a:bodyPr/>
          <a:lstStyle/>
          <a:p>
            <a:r>
              <a:rPr lang="en-US" smtClean="0"/>
              <a:t>Thí nghiệm CO</a:t>
            </a:r>
            <a:r>
              <a:rPr lang="en-US" baseline="-25000" smtClean="0"/>
              <a:t>2</a:t>
            </a:r>
            <a:r>
              <a:rPr lang="en-US" smtClean="0"/>
              <a:t> + CaCO</a:t>
            </a:r>
            <a:r>
              <a:rPr lang="en-US" baseline="-25000" smtClean="0"/>
              <a:t>3</a:t>
            </a:r>
            <a:endParaRPr lang="en-US"/>
          </a:p>
        </p:txBody>
      </p:sp>
      <p:pic>
        <p:nvPicPr>
          <p:cNvPr id="4" name="CO2 Vào Ca(OH)2 - KHTN 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08" y="983411"/>
            <a:ext cx="11869947" cy="5228057"/>
          </a:xfrm>
        </p:spPr>
      </p:pic>
    </p:spTree>
    <p:extLst>
      <p:ext uri="{BB962C8B-B14F-4D97-AF65-F5344CB8AC3E}">
        <p14:creationId xmlns:p14="http://schemas.microsoft.com/office/powerpoint/2010/main" val="12868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007927" cy="532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Xuất hiện chất không tan trong nước (chất kết tủa) màu trắng.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2618" y="5029200"/>
            <a:ext cx="27016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8945" y="5029200"/>
            <a:ext cx="10252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60464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Giải thích: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với dung dịch Ca(OH)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tạo ra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kết tủa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6359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3" y="1911926"/>
            <a:ext cx="740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2" y="3158849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160338"/>
            <a:ext cx="4572000" cy="60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79" y="-1"/>
            <a:ext cx="58509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6482" y="0"/>
            <a:ext cx="5981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4118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8763" y="5902061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110823" y="928116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98270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0" y="22028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Au, Ag, Pt)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1510021"/>
            <a:ext cx="12192000" cy="695736"/>
            <a:chOff x="0" y="1510021"/>
            <a:chExt cx="12192000" cy="695736"/>
          </a:xfrm>
        </p:grpSpPr>
        <p:sp>
          <p:nvSpPr>
            <p:cNvPr id="33" name="TextBox 32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4Al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2Al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673952"/>
            <a:ext cx="7633855" cy="675595"/>
            <a:chOff x="498763" y="5902061"/>
            <a:chExt cx="7633855" cy="675595"/>
          </a:xfrm>
        </p:grpSpPr>
        <p:sp>
          <p:nvSpPr>
            <p:cNvPr id="42" name="TextBox 41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Phi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phi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0" y="3352676"/>
            <a:ext cx="12192000" cy="695736"/>
            <a:chOff x="0" y="1510021"/>
            <a:chExt cx="12192000" cy="695736"/>
          </a:xfrm>
        </p:grpSpPr>
        <p:sp>
          <p:nvSpPr>
            <p:cNvPr id="47" name="TextBox 46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4P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2P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32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0" y="40316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(C, S, P…)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45942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OXIDE.</a:t>
            </a:r>
            <a:endParaRPr lang="en-US" sz="2800" b="1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4561"/>
            <a:ext cx="12192000" cy="4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895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3854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oxide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8842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zinc oxide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242454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Tên oxide = </a:t>
            </a:r>
            <a:r>
              <a:rPr lang="en-US" sz="3200" b="1" i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+ oxide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656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Iron (II) oxide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4324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oxygen+ oxide.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55065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mono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tetra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61610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CO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(IV) oxide.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6" grpId="0"/>
      <p:bldP spid="52" grpId="0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72" y="4378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OXIDE.</a:t>
            </a:r>
            <a:endParaRPr lang="en-US" sz="2800" b="1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ách Gọi Tên Oxide - Tên Gọi Quốc Tế Của Ox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4" y="970630"/>
            <a:ext cx="12131615" cy="55854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các chất sau: CuO, MgO,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CaO, Na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Chất nào trong các chất trên phản ứng được với dung dịch KOH?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Chất nào trong các chất trên phản ứng được với dung dịch HCl?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minh họa.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87782" y="24965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2NaCl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của phản ứn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tạo ra các oxide sau từ các đơn chất và oxygen: K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MgO,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CuO, P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40182" y="159596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4K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2K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2Mg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2MgO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SO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4Al + 3O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2Al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2Cu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2CuO</a:t>
            </a: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4P + 5O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2P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pt-BR" sz="36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2Ca + O</a:t>
            </a:r>
            <a:r>
              <a:rPr lang="pt-BR" sz="36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2CaO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 khí 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từ từ qua dung dịch nước vôi trong ( Ca(OH)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Sau khi phản ứng kết thúc, trong dung dịch vẫn còn dư Ca(OH)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và tạo ra 20 gam CaCO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Tính thể tích khí CO</a:t>
            </a:r>
            <a:r>
              <a:rPr lang="vi-VN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(dkc) đã tham gia phản ứng.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 mol CaCO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n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 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= 0,2 (mol).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Phương trình hóa học: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Ca(OH)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CaCO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n 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 n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0,2 (mol)</a:t>
            </a:r>
            <a:endParaRPr lang="vi-VN" sz="3200" baseline="-25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hể tích khí CO</a:t>
            </a:r>
            <a:r>
              <a:rPr lang="vi-VN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là: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n x 24,79 =  4,96 lít.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đốt nóng, kim loại R phản ứng mạnh với oxygen tạo ra oxide ( ở thể rắn, màu trắng, không tan trong nước nhưng tan được trong dung dịch HCl )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công thức của oxide trên, biết kim loại R có hóa trị II và phần trăm khối lượng của kim loại R trong oxide là 60%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endParaRPr lang="vi-VN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vi-V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60%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24 (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/mol)</a:t>
            </a:r>
            <a:endParaRPr lang="vi-VN" sz="3200" baseline="-250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magnesium (Mg) =&gt;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oxide: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2546" y="379614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889" y="4267199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+16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638" y="396239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.100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85306" y="3990107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=60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57745" y="4364183"/>
            <a:ext cx="1385455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4073" y="719666"/>
          <a:ext cx="1165167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Aluminium</a:t>
                      </a:r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Barium 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Carbon dioxide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2800" baseline="-250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Diphosphorus</a:t>
                      </a:r>
                      <a:r>
                        <a:rPr lang="en-US" sz="2800" dirty="0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pentoxide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 smtClean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3891" y="3699164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5091" y="1246908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5091" y="1745672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1236" y="2272145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5091" y="2798617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018" y="4350327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382" y="2908760"/>
            <a:ext cx="10421628" cy="30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47854" y="3408217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aseline="-25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0008"/>
            <a:ext cx="5440507" cy="429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7978"/>
            <a:ext cx="5278582" cy="49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237018" y="637312"/>
            <a:ext cx="6414655" cy="606343"/>
            <a:chOff x="5237018" y="637312"/>
            <a:chExt cx="6414655" cy="606343"/>
          </a:xfrm>
        </p:grpSpPr>
        <p:sp>
          <p:nvSpPr>
            <p:cNvPr id="12" name="TextBox 11"/>
            <p:cNvSpPr txBox="1"/>
            <p:nvPr/>
          </p:nvSpPr>
          <p:spPr>
            <a:xfrm>
              <a:off x="5237018" y="720435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747178" y="637312"/>
              <a:ext cx="1634836" cy="461665"/>
              <a:chOff x="6317673" y="637312"/>
              <a:chExt cx="1634836" cy="46166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278581" y="1510172"/>
            <a:ext cx="6414655" cy="703302"/>
            <a:chOff x="5278581" y="1468607"/>
            <a:chExt cx="6414655" cy="703302"/>
          </a:xfrm>
        </p:grpSpPr>
        <p:sp>
          <p:nvSpPr>
            <p:cNvPr id="6" name="TextBox 5"/>
            <p:cNvSpPr txBox="1"/>
            <p:nvPr/>
          </p:nvSpPr>
          <p:spPr>
            <a:xfrm>
              <a:off x="5278581" y="1648689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2CuO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065838" y="1468607"/>
              <a:ext cx="1634836" cy="461665"/>
              <a:chOff x="6317673" y="637312"/>
              <a:chExt cx="1634836" cy="46166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75564" y="2618577"/>
            <a:ext cx="6414655" cy="661695"/>
            <a:chOff x="5375564" y="2590867"/>
            <a:chExt cx="6414655" cy="661695"/>
          </a:xfrm>
        </p:grpSpPr>
        <p:sp>
          <p:nvSpPr>
            <p:cNvPr id="14" name="TextBox 13"/>
            <p:cNvSpPr txBox="1"/>
            <p:nvPr/>
          </p:nvSpPr>
          <p:spPr>
            <a:xfrm>
              <a:off x="5375564" y="2729342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CO</a:t>
              </a:r>
              <a:r>
                <a:rPr lang="en-US" sz="2800" baseline="-250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10423" y="2590867"/>
              <a:ext cx="1634836" cy="461665"/>
              <a:chOff x="6317673" y="637312"/>
              <a:chExt cx="1634836" cy="461665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347854" y="3629893"/>
            <a:ext cx="6414655" cy="661761"/>
            <a:chOff x="5347854" y="3629893"/>
            <a:chExt cx="6414655" cy="661761"/>
          </a:xfrm>
        </p:grpSpPr>
        <p:sp>
          <p:nvSpPr>
            <p:cNvPr id="16" name="TextBox 15"/>
            <p:cNvSpPr txBox="1"/>
            <p:nvPr/>
          </p:nvSpPr>
          <p:spPr>
            <a:xfrm>
              <a:off x="5347854" y="3768434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4Na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2Na</a:t>
              </a:r>
              <a:r>
                <a:rPr lang="en-US" sz="2800" baseline="-250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err="1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996545" y="3629893"/>
              <a:ext cx="1634836" cy="461665"/>
              <a:chOff x="6317673" y="637312"/>
              <a:chExt cx="1634836" cy="46166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 smtClean="0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5522</TotalTime>
  <Words>1965</Words>
  <Application>Microsoft Office PowerPoint</Application>
  <PresentationFormat>Widescreen</PresentationFormat>
  <Paragraphs>277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Wingdings 3</vt:lpstr>
      <vt:lpstr>MỞ ĐẦU KHTN 7-HIỀN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CuO + HCl</vt:lpstr>
      <vt:lpstr>PowerPoint Presentation</vt:lpstr>
      <vt:lpstr>PowerPoint Presentation</vt:lpstr>
      <vt:lpstr>PowerPoint Presentation</vt:lpstr>
      <vt:lpstr>PowerPoint Presentation</vt:lpstr>
      <vt:lpstr>Thí nghiệm CO2 +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HP</cp:lastModifiedBy>
  <cp:revision>628</cp:revision>
  <dcterms:created xsi:type="dcterms:W3CDTF">2022-07-11T10:05:56Z</dcterms:created>
  <dcterms:modified xsi:type="dcterms:W3CDTF">2024-03-14T01:01:29Z</dcterms:modified>
</cp:coreProperties>
</file>