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1" r:id="rId2"/>
    <p:sldId id="257" r:id="rId3"/>
    <p:sldId id="388" r:id="rId4"/>
    <p:sldId id="258" r:id="rId5"/>
    <p:sldId id="268" r:id="rId6"/>
    <p:sldId id="265" r:id="rId7"/>
    <p:sldId id="259" r:id="rId8"/>
    <p:sldId id="262" r:id="rId9"/>
    <p:sldId id="387" r:id="rId10"/>
    <p:sldId id="393" r:id="rId11"/>
    <p:sldId id="394" r:id="rId12"/>
    <p:sldId id="395" r:id="rId13"/>
    <p:sldId id="3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9E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71C79-208E-441E-906E-203AA6E5FD03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A2CF4-935D-4A13-80D0-F0752D7BB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3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10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A2CF4-935D-4A13-80D0-F0752D7BB0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7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A2CF4-935D-4A13-80D0-F0752D7BB0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17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>
          <a:extLst>
            <a:ext uri="{FF2B5EF4-FFF2-40B4-BE49-F238E27FC236}">
              <a16:creationId xmlns:a16="http://schemas.microsoft.com/office/drawing/2014/main" id="{0DA9B35E-26D1-7258-293B-3B6F89F1F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d924d83865_0_50:notes">
            <a:extLst>
              <a:ext uri="{FF2B5EF4-FFF2-40B4-BE49-F238E27FC236}">
                <a16:creationId xmlns:a16="http://schemas.microsoft.com/office/drawing/2014/main" id="{D635F083-20F3-49F6-89C5-9D07D8F253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d924d83865_0_50:notes">
            <a:extLst>
              <a:ext uri="{FF2B5EF4-FFF2-40B4-BE49-F238E27FC236}">
                <a16:creationId xmlns:a16="http://schemas.microsoft.com/office/drawing/2014/main" id="{2D2BCB6B-9020-3041-9B4D-AA3FB9E206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082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4274-ED75-5E30-8776-C1F122D56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777F93-10A9-FF68-36B6-998D3DF74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03923-F14D-6082-8326-3A26557A9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BCDE-76CA-4F56-9BBF-B747DF2C0310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1097E-27BE-5876-E315-597D4CBE3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D5228-2811-7088-26EE-F8F75EAF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5FAF-8081-4468-8DAF-37D03201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6044-4D02-2F1E-4CCB-6A708EAB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CA54-D3C9-68D0-FA2A-7EB8BA2BB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40D30-7786-80FE-F38A-6A56ED5E6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BCDE-76CA-4F56-9BBF-B747DF2C0310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D3FEC-C5FF-74A3-76FA-C804A16A8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F6E1B-B3E1-3103-F38D-665593B58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5FAF-8081-4468-8DAF-37D03201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3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98A05-36E6-5000-22EC-916FCC984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4E022-A2F0-A0E3-F41D-DAFA3AD29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4E3BB-BAD8-54D6-0375-82C0938BA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BCDE-76CA-4F56-9BBF-B747DF2C0310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D444E-EBAF-33CE-6C94-E9DBDBC8C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0EB0C-4467-9DA2-087B-642E5E83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5FAF-8081-4468-8DAF-37D03201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1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914400" y="1342267"/>
            <a:ext cx="10363200" cy="4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4"/>
          <p:cNvSpPr/>
          <p:nvPr/>
        </p:nvSpPr>
        <p:spPr>
          <a:xfrm rot="-5400000">
            <a:off x="10830430" y="22"/>
            <a:ext cx="1416855" cy="130631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>
            <a:off x="-364503" y="5847480"/>
            <a:ext cx="1278892" cy="1331593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10800000">
            <a:off x="-111365" y="-131226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 rot="10800000">
            <a:off x="692677" y="642193"/>
            <a:ext cx="449807" cy="424403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1856678" y="5934330"/>
            <a:ext cx="408172" cy="885385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523810" y="5995863"/>
            <a:ext cx="319261" cy="886981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-298566" y="5730901"/>
            <a:ext cx="1360809" cy="1416887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 rot="10800000">
            <a:off x="-170599" y="-285226"/>
            <a:ext cx="2051525" cy="1012463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1008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137FF-F2E2-D85B-584F-81768A7A9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06288-3943-AB8B-2F49-B5EF7C9DB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A921F-F382-581E-0F40-05730153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BCDE-76CA-4F56-9BBF-B747DF2C0310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4121D-36BE-61C9-B92E-04F528D09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93A5E-9C1E-9EFB-59BC-BB31128D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5FAF-8081-4468-8DAF-37D03201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8D3B1-85CA-14E9-716D-7498D239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79511-8244-9385-529D-5D9BD6AF3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ED987-F874-5E19-C27C-6731FBFF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BCDE-76CA-4F56-9BBF-B747DF2C0310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E38BD-C73B-7520-3EEE-E19049FDB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25232-3492-35C6-3EA0-BD8B8FC65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5FAF-8081-4468-8DAF-37D03201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9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00D0-0717-57BE-C03C-B8BCAB1CC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652C4-621B-F08E-6608-B5AF0C787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D657C-2BA6-6210-DFE5-8AA430956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7908E-121C-289E-59E8-CCB440F5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BCDE-76CA-4F56-9BBF-B747DF2C0310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12F45-2A83-5603-B742-78034A09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B5F4F-F79F-5C51-748D-6907D101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5FAF-8081-4468-8DAF-37D03201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7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1CBC2-86AB-D806-E7EC-A0221F9A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FABE4-8859-B3C3-2CB9-D9E3D72BA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51771-62FE-C254-069F-2F619A245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576ACB-F55A-F977-D6E3-8C2D617C59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76CCE-6E49-FE29-2E65-8BE477CEB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81A4F-F7DF-D730-5C6A-9C6791B9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BCDE-76CA-4F56-9BBF-B747DF2C0310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CA2D7C-AEB3-8EE6-8C1F-794455751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FD9C1-ACEF-8297-12BD-E4909AA99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5FAF-8081-4468-8DAF-37D03201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9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C2C6-19A6-13F7-7EA2-64C6A1AD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8C6D45-47D9-D6B0-7414-8AB4F933A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BCDE-76CA-4F56-9BBF-B747DF2C0310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DECF6-9F4F-7C00-2C4C-7CA9BE9F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B547E-542B-B279-58F1-50F10936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5FAF-8081-4468-8DAF-37D03201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3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BCDE7-65CB-82BE-3586-98D4E553B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BCDE-76CA-4F56-9BBF-B747DF2C0310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76A7C9-F5EC-6579-2F9C-26FE66081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8D66C-BA04-93C8-FDCA-01C64F37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5FAF-8081-4468-8DAF-37D03201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AF94B-DFFC-1FAD-1BBD-7BBE98290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781C3-CB71-ED7E-80CA-FA310FBA9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D265C-AD38-64BA-A169-3FC237A57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2F581-0FD6-AE59-EEA5-B610767D8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BCDE-76CA-4F56-9BBF-B747DF2C0310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0E76B-9C35-B113-B0A9-EA456032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2B91C-AD87-11C1-54BB-7781FE6A8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5FAF-8081-4468-8DAF-37D03201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58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FDC7-698A-1A5F-1343-7B68149F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B7547D-C6BC-08A5-640E-E27B1A8FBE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BB2CB-5D3A-178C-8705-FDF16DB3E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8DA33-9FD1-0384-F37B-1AF60019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7BCDE-76CA-4F56-9BBF-B747DF2C0310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4336B-21DF-72C1-69CB-A83D07697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42F68-3F62-4C83-2A49-F7E125546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5FAF-8081-4468-8DAF-37D03201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81633-79AF-F311-E189-02294BDFB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A5E9D-FACC-63DD-0C17-AACF64B24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ED20C-9E64-0516-A219-6709547B4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7BCDE-76CA-4F56-9BBF-B747DF2C0310}" type="datetimeFigureOut">
              <a:rPr lang="en-US" smtClean="0"/>
              <a:t>24/10/2024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4B8DF-67B2-1669-6F33-79610E47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DC8BF-01A2-B78C-2C36-066F8745F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5FAF-8081-4468-8DAF-37D03201C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8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oUzq5orIx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wm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6.jpe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5" Type="http://schemas.openxmlformats.org/officeDocument/2006/relationships/image" Target="../media/image2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36203" y="0"/>
            <a:ext cx="2064327" cy="6858000"/>
            <a:chOff x="7602152" y="0"/>
            <a:chExt cx="1548245" cy="5143500"/>
          </a:xfrm>
        </p:grpSpPr>
        <p:sp>
          <p:nvSpPr>
            <p:cNvPr id="2" name="Rectangle 1"/>
            <p:cNvSpPr/>
            <p:nvPr/>
          </p:nvSpPr>
          <p:spPr>
            <a:xfrm>
              <a:off x="7602152" y="0"/>
              <a:ext cx="1548245" cy="1532772"/>
            </a:xfrm>
            <a:prstGeom prst="rect">
              <a:avLst/>
            </a:prstGeom>
            <a:solidFill>
              <a:srgbClr val="FFFA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02152" y="3610728"/>
              <a:ext cx="1548245" cy="1532772"/>
            </a:xfrm>
            <a:prstGeom prst="rect">
              <a:avLst/>
            </a:prstGeom>
            <a:solidFill>
              <a:srgbClr val="FFFA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" name="TextBox 10"/>
          <p:cNvSpPr txBox="1"/>
          <p:nvPr/>
        </p:nvSpPr>
        <p:spPr>
          <a:xfrm>
            <a:off x="1060669" y="1822023"/>
            <a:ext cx="10258551" cy="2659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VỀ DỰ GIỜ HỘI THI GIÁO VIÊN GIỎI CẤP HUYỆN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KHTN </a:t>
            </a: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339463" y="755386"/>
            <a:ext cx="10114137" cy="18003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44052"/>
              </a:avLst>
            </a:prstTxWarp>
          </a:bodyPr>
          <a:lstStyle/>
          <a:p>
            <a:r>
              <a:rPr lang="en-US" sz="1333" b="1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3255338" y="4890655"/>
            <a:ext cx="5819391" cy="1504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4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4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3467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4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34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4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4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Tân </a:t>
            </a:r>
          </a:p>
        </p:txBody>
      </p:sp>
    </p:spTree>
    <p:extLst>
      <p:ext uri="{BB962C8B-B14F-4D97-AF65-F5344CB8AC3E}">
        <p14:creationId xmlns:p14="http://schemas.microsoft.com/office/powerpoint/2010/main" val="2540173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về kinh doanh">
            <a:extLst>
              <a:ext uri="{FF2B5EF4-FFF2-40B4-BE49-F238E27FC236}">
                <a16:creationId xmlns:a16="http://schemas.microsoft.com/office/drawing/2014/main" id="{8684CBA0-6DBB-B22D-1C3E-72AFA91BC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871"/>
            <a:ext cx="12659711" cy="68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C89037-C993-20AD-A9BC-0482D7E82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823173"/>
              </p:ext>
            </p:extLst>
          </p:nvPr>
        </p:nvGraphicFramePr>
        <p:xfrm>
          <a:off x="335666" y="719666"/>
          <a:ext cx="11771452" cy="5889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7615">
                  <a:extLst>
                    <a:ext uri="{9D8B030D-6E8A-4147-A177-3AD203B41FA5}">
                      <a16:colId xmlns:a16="http://schemas.microsoft.com/office/drawing/2014/main" val="2519177163"/>
                    </a:ext>
                  </a:extLst>
                </a:gridCol>
                <a:gridCol w="4294208">
                  <a:extLst>
                    <a:ext uri="{9D8B030D-6E8A-4147-A177-3AD203B41FA5}">
                      <a16:colId xmlns:a16="http://schemas.microsoft.com/office/drawing/2014/main" val="893667673"/>
                    </a:ext>
                  </a:extLst>
                </a:gridCol>
                <a:gridCol w="2346766">
                  <a:extLst>
                    <a:ext uri="{9D8B030D-6E8A-4147-A177-3AD203B41FA5}">
                      <a16:colId xmlns:a16="http://schemas.microsoft.com/office/drawing/2014/main" val="1605407862"/>
                    </a:ext>
                  </a:extLst>
                </a:gridCol>
                <a:gridCol w="2942863">
                  <a:extLst>
                    <a:ext uri="{9D8B030D-6E8A-4147-A177-3AD203B41FA5}">
                      <a16:colId xmlns:a16="http://schemas.microsoft.com/office/drawing/2014/main" val="2330698050"/>
                    </a:ext>
                  </a:extLst>
                </a:gridCol>
              </a:tblGrid>
              <a:tr h="53540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/>
                </a:tc>
                <a:tc rowSpan="1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45879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1.Hydr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on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 …………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539712292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2.Car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cium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 …………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4219808933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3.Nit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ogen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3-…………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3990556344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4.Oxy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bon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 …………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3142560780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5.Ne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Ium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 …………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540334206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6.Sod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fur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 …………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1100375544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7.Sil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rogen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 …………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3387413908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8.Sul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per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 …………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3996058579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9.Cal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gen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 …………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2293925659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10.Cop</a:t>
                      </a:r>
                      <a:endParaRPr lang="en-US" sz="3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K. icon</a:t>
                      </a: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 …………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2791427602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B2AB6D6-72FB-277E-A174-24F92B491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472" y="-1"/>
            <a:ext cx="8249055" cy="564649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3 phút">
            <a:hlinkClick r:id="" action="ppaction://media"/>
            <a:extLst>
              <a:ext uri="{FF2B5EF4-FFF2-40B4-BE49-F238E27FC236}">
                <a16:creationId xmlns:a16="http://schemas.microsoft.com/office/drawing/2014/main" id="{DAABEDA0-18F2-FA24-87B9-1CAB50E58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3750" y="2265744"/>
            <a:ext cx="4136018" cy="232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D2724-DDE3-6CE3-52E9-F8250B70F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về kinh doanh">
            <a:extLst>
              <a:ext uri="{FF2B5EF4-FFF2-40B4-BE49-F238E27FC236}">
                <a16:creationId xmlns:a16="http://schemas.microsoft.com/office/drawing/2014/main" id="{B07B75CF-C140-CAA8-A49F-0104339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871"/>
            <a:ext cx="12659711" cy="68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648014-D58B-63F7-2B79-C531BDFF4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066455"/>
              </p:ext>
            </p:extLst>
          </p:nvPr>
        </p:nvGraphicFramePr>
        <p:xfrm>
          <a:off x="335666" y="719666"/>
          <a:ext cx="11771452" cy="5889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2863">
                  <a:extLst>
                    <a:ext uri="{9D8B030D-6E8A-4147-A177-3AD203B41FA5}">
                      <a16:colId xmlns:a16="http://schemas.microsoft.com/office/drawing/2014/main" val="2519177163"/>
                    </a:ext>
                  </a:extLst>
                </a:gridCol>
                <a:gridCol w="2942863">
                  <a:extLst>
                    <a:ext uri="{9D8B030D-6E8A-4147-A177-3AD203B41FA5}">
                      <a16:colId xmlns:a16="http://schemas.microsoft.com/office/drawing/2014/main" val="893667673"/>
                    </a:ext>
                  </a:extLst>
                </a:gridCol>
                <a:gridCol w="2942863">
                  <a:extLst>
                    <a:ext uri="{9D8B030D-6E8A-4147-A177-3AD203B41FA5}">
                      <a16:colId xmlns:a16="http://schemas.microsoft.com/office/drawing/2014/main" val="1605407862"/>
                    </a:ext>
                  </a:extLst>
                </a:gridCol>
                <a:gridCol w="2942863">
                  <a:extLst>
                    <a:ext uri="{9D8B030D-6E8A-4147-A177-3AD203B41FA5}">
                      <a16:colId xmlns:a16="http://schemas.microsoft.com/office/drawing/2014/main" val="2330698050"/>
                    </a:ext>
                  </a:extLst>
                </a:gridCol>
              </a:tblGrid>
              <a:tr h="53540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/>
                </a:tc>
                <a:tc rowSpan="1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245879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1.Hydr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on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…………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539712292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2.Car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cium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…………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4219808933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3.Nit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ogen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…………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3990556344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4.Oxy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…………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3142560780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5.Ne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ium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…………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540334206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6.Sod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fur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…………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1100375544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7.Sil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rogen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…………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3387413908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8.Sul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per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…………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3996058579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9.Cal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gen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…………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2293925659"/>
                  </a:ext>
                </a:extLst>
              </a:tr>
              <a:tr h="5354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10.Cop</a:t>
                      </a:r>
                      <a:endParaRPr lang="en-US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K. icon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…………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04" marR="47604" marT="0" marB="0"/>
                </a:tc>
                <a:extLst>
                  <a:ext uri="{0D108BD9-81ED-4DB2-BD59-A6C34878D82A}">
                    <a16:rowId xmlns:a16="http://schemas.microsoft.com/office/drawing/2014/main" val="2791427602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A11AA261-C09F-6503-9A02-DDE5FBD2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472" y="-1"/>
            <a:ext cx="8249055" cy="564649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3ADC9FA-4F80-CED7-CA90-F9FED1AB699A}"/>
              </a:ext>
            </a:extLst>
          </p:cNvPr>
          <p:cNvCxnSpPr>
            <a:cxnSpLocks/>
          </p:cNvCxnSpPr>
          <p:nvPr/>
        </p:nvCxnSpPr>
        <p:spPr>
          <a:xfrm>
            <a:off x="3327400" y="1473200"/>
            <a:ext cx="2880456" cy="1126582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E66E314-676F-EB11-2009-A292EBC4F160}"/>
              </a:ext>
            </a:extLst>
          </p:cNvPr>
          <p:cNvSpPr/>
          <p:nvPr/>
        </p:nvSpPr>
        <p:spPr>
          <a:xfrm>
            <a:off x="9189720" y="1290661"/>
            <a:ext cx="2902158" cy="4666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C. Hydrogen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CA969E-A615-31F3-1A61-4F57892FBFB1}"/>
              </a:ext>
            </a:extLst>
          </p:cNvPr>
          <p:cNvSpPr/>
          <p:nvPr/>
        </p:nvSpPr>
        <p:spPr>
          <a:xfrm>
            <a:off x="9189720" y="2350929"/>
            <a:ext cx="2902158" cy="4666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G. Nitrogen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F9A704-ECAE-D994-9549-5B882258C275}"/>
              </a:ext>
            </a:extLst>
          </p:cNvPr>
          <p:cNvSpPr/>
          <p:nvPr/>
        </p:nvSpPr>
        <p:spPr>
          <a:xfrm>
            <a:off x="9189720" y="3411197"/>
            <a:ext cx="2902158" cy="4666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A. Neon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DB6D4-B82D-DB60-DE10-8ACE8A7FA56F}"/>
              </a:ext>
            </a:extLst>
          </p:cNvPr>
          <p:cNvSpPr/>
          <p:nvPr/>
        </p:nvSpPr>
        <p:spPr>
          <a:xfrm>
            <a:off x="9204960" y="4486705"/>
            <a:ext cx="2902158" cy="4666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7 - K. Silicon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4EBB90-A394-A8EF-888B-1B36C703B6E8}"/>
              </a:ext>
            </a:extLst>
          </p:cNvPr>
          <p:cNvSpPr/>
          <p:nvPr/>
        </p:nvSpPr>
        <p:spPr>
          <a:xfrm>
            <a:off x="9189720" y="5546973"/>
            <a:ext cx="2902158" cy="4666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9 - B. Calcium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E35E5-3C04-DAB0-C701-A4D087974AF2}"/>
              </a:ext>
            </a:extLst>
          </p:cNvPr>
          <p:cNvSpPr/>
          <p:nvPr/>
        </p:nvSpPr>
        <p:spPr>
          <a:xfrm>
            <a:off x="9189720" y="1820795"/>
            <a:ext cx="2902158" cy="4666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D. Carbon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2B37C0-90AF-2C19-AAB7-EC4A0B6E3198}"/>
              </a:ext>
            </a:extLst>
          </p:cNvPr>
          <p:cNvSpPr/>
          <p:nvPr/>
        </p:nvSpPr>
        <p:spPr>
          <a:xfrm>
            <a:off x="9168447" y="2873443"/>
            <a:ext cx="2902158" cy="4666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 I. Oxygen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68E693-3A05-E8F2-4246-6644E10BF540}"/>
              </a:ext>
            </a:extLst>
          </p:cNvPr>
          <p:cNvSpPr/>
          <p:nvPr/>
        </p:nvSpPr>
        <p:spPr>
          <a:xfrm>
            <a:off x="9189720" y="3937801"/>
            <a:ext cx="2902158" cy="4666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 E. Sodium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9507D0-3994-3E53-5566-39A8BC5A135C}"/>
              </a:ext>
            </a:extLst>
          </p:cNvPr>
          <p:cNvSpPr/>
          <p:nvPr/>
        </p:nvSpPr>
        <p:spPr>
          <a:xfrm>
            <a:off x="9189720" y="5016839"/>
            <a:ext cx="2902158" cy="4666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8 - F. Sulfur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614DD8-F865-150A-CEFD-428A9B88A13B}"/>
              </a:ext>
            </a:extLst>
          </p:cNvPr>
          <p:cNvSpPr/>
          <p:nvPr/>
        </p:nvSpPr>
        <p:spPr>
          <a:xfrm>
            <a:off x="9189720" y="6084725"/>
            <a:ext cx="2902158" cy="4666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H. Copper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DC4FAB2-A676-D5E2-0AD5-E8C93C51BF32}"/>
              </a:ext>
            </a:extLst>
          </p:cNvPr>
          <p:cNvCxnSpPr>
            <a:cxnSpLocks/>
          </p:cNvCxnSpPr>
          <p:nvPr/>
        </p:nvCxnSpPr>
        <p:spPr>
          <a:xfrm>
            <a:off x="3378393" y="2054133"/>
            <a:ext cx="2829463" cy="1052648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1001DC2-8270-28B9-33CB-9194A9746824}"/>
              </a:ext>
            </a:extLst>
          </p:cNvPr>
          <p:cNvCxnSpPr>
            <a:cxnSpLocks/>
          </p:cNvCxnSpPr>
          <p:nvPr/>
        </p:nvCxnSpPr>
        <p:spPr>
          <a:xfrm>
            <a:off x="3347962" y="2634402"/>
            <a:ext cx="2748037" cy="2085641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FCB135-5729-A198-0C6C-8FA5CA248D71}"/>
              </a:ext>
            </a:extLst>
          </p:cNvPr>
          <p:cNvCxnSpPr>
            <a:cxnSpLocks/>
          </p:cNvCxnSpPr>
          <p:nvPr/>
        </p:nvCxnSpPr>
        <p:spPr>
          <a:xfrm>
            <a:off x="3347962" y="3070133"/>
            <a:ext cx="2748037" cy="2710178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C3AEF8-8060-154C-547B-6837A0721C95}"/>
              </a:ext>
            </a:extLst>
          </p:cNvPr>
          <p:cNvCxnSpPr>
            <a:cxnSpLocks/>
          </p:cNvCxnSpPr>
          <p:nvPr/>
        </p:nvCxnSpPr>
        <p:spPr>
          <a:xfrm flipV="1">
            <a:off x="3357121" y="1523999"/>
            <a:ext cx="2738878" cy="2140405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F442FE7-4469-F801-DA1E-42531CF5EFA6}"/>
              </a:ext>
            </a:extLst>
          </p:cNvPr>
          <p:cNvCxnSpPr>
            <a:cxnSpLocks/>
          </p:cNvCxnSpPr>
          <p:nvPr/>
        </p:nvCxnSpPr>
        <p:spPr>
          <a:xfrm flipV="1">
            <a:off x="3386842" y="3664404"/>
            <a:ext cx="2738878" cy="580933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AFF3AD2-E5E8-6869-2083-2C6CA2236122}"/>
              </a:ext>
            </a:extLst>
          </p:cNvPr>
          <p:cNvCxnSpPr>
            <a:cxnSpLocks/>
          </p:cNvCxnSpPr>
          <p:nvPr/>
        </p:nvCxnSpPr>
        <p:spPr>
          <a:xfrm>
            <a:off x="3386842" y="4715688"/>
            <a:ext cx="2738878" cy="1602375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C2B4C0-6D0E-555F-0440-B56A5C1A976B}"/>
              </a:ext>
            </a:extLst>
          </p:cNvPr>
          <p:cNvCxnSpPr>
            <a:cxnSpLocks/>
          </p:cNvCxnSpPr>
          <p:nvPr/>
        </p:nvCxnSpPr>
        <p:spPr>
          <a:xfrm flipV="1">
            <a:off x="3386842" y="4171139"/>
            <a:ext cx="2709157" cy="108448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42A4DE8-315F-14BE-C9F9-3F194E2A15DB}"/>
              </a:ext>
            </a:extLst>
          </p:cNvPr>
          <p:cNvCxnSpPr>
            <a:cxnSpLocks/>
          </p:cNvCxnSpPr>
          <p:nvPr/>
        </p:nvCxnSpPr>
        <p:spPr>
          <a:xfrm flipV="1">
            <a:off x="3371602" y="1981200"/>
            <a:ext cx="2724397" cy="3855081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D354254-769A-6C07-AD3C-47004E6559E0}"/>
              </a:ext>
            </a:extLst>
          </p:cNvPr>
          <p:cNvCxnSpPr>
            <a:cxnSpLocks/>
          </p:cNvCxnSpPr>
          <p:nvPr/>
        </p:nvCxnSpPr>
        <p:spPr>
          <a:xfrm flipV="1">
            <a:off x="3302407" y="5225073"/>
            <a:ext cx="2709157" cy="108448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70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>
          <a:extLst>
            <a:ext uri="{FF2B5EF4-FFF2-40B4-BE49-F238E27FC236}">
              <a16:creationId xmlns:a16="http://schemas.microsoft.com/office/drawing/2014/main" id="{1059CEBD-5B2B-423A-D412-C4356C222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812623-5727-DEC6-5A2F-2DB80B2C7C62}"/>
              </a:ext>
            </a:extLst>
          </p:cNvPr>
          <p:cNvGrpSpPr/>
          <p:nvPr/>
        </p:nvGrpSpPr>
        <p:grpSpPr>
          <a:xfrm>
            <a:off x="10136203" y="0"/>
            <a:ext cx="2064327" cy="6858000"/>
            <a:chOff x="7602152" y="0"/>
            <a:chExt cx="1548245" cy="51435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9232C92-848F-75C2-38E1-FDF824193EB3}"/>
                </a:ext>
              </a:extLst>
            </p:cNvPr>
            <p:cNvSpPr/>
            <p:nvPr/>
          </p:nvSpPr>
          <p:spPr>
            <a:xfrm>
              <a:off x="7602152" y="0"/>
              <a:ext cx="1548245" cy="1532772"/>
            </a:xfrm>
            <a:prstGeom prst="rect">
              <a:avLst/>
            </a:prstGeom>
            <a:solidFill>
              <a:srgbClr val="FFFA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158F42-8104-C4CC-9147-5E4A38FB6D89}"/>
                </a:ext>
              </a:extLst>
            </p:cNvPr>
            <p:cNvSpPr/>
            <p:nvPr/>
          </p:nvSpPr>
          <p:spPr>
            <a:xfrm>
              <a:off x="7602152" y="3610728"/>
              <a:ext cx="1548245" cy="1532772"/>
            </a:xfrm>
            <a:prstGeom prst="rect">
              <a:avLst/>
            </a:prstGeom>
            <a:solidFill>
              <a:srgbClr val="FFFA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" name="TextBox 10">
            <a:extLst>
              <a:ext uri="{FF2B5EF4-FFF2-40B4-BE49-F238E27FC236}">
                <a16:creationId xmlns:a16="http://schemas.microsoft.com/office/drawing/2014/main" id="{5E28589D-0F4F-4127-F50A-DA5420213165}"/>
              </a:ext>
            </a:extLst>
          </p:cNvPr>
          <p:cNvSpPr txBox="1"/>
          <p:nvPr/>
        </p:nvSpPr>
        <p:spPr>
          <a:xfrm>
            <a:off x="565485" y="1822023"/>
            <a:ext cx="11093116" cy="246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2.1/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link: </a:t>
            </a:r>
            <a:r>
              <a:rPr lang="en-US" sz="24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https://www.youtube.com/watch?v=yoUzq5orIxI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3)”</a:t>
            </a:r>
          </a:p>
        </p:txBody>
      </p:sp>
    </p:spTree>
    <p:extLst>
      <p:ext uri="{BB962C8B-B14F-4D97-AF65-F5344CB8AC3E}">
        <p14:creationId xmlns:p14="http://schemas.microsoft.com/office/powerpoint/2010/main" val="59622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>
            <a:extLst>
              <a:ext uri="{FF2B5EF4-FFF2-40B4-BE49-F238E27FC236}">
                <a16:creationId xmlns:a16="http://schemas.microsoft.com/office/drawing/2014/main" id="{C3597FED-8B11-314F-9057-5F691F36B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2482850"/>
            <a:ext cx="914400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659204qfhni5vgxw">
            <a:extLst>
              <a:ext uri="{FF2B5EF4-FFF2-40B4-BE49-F238E27FC236}">
                <a16:creationId xmlns:a16="http://schemas.microsoft.com/office/drawing/2014/main" id="{68742CCA-8981-82D5-69BC-478C5ABB4E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796">
            <a:off x="1652588" y="38100"/>
            <a:ext cx="133826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1170269phoexz8m4g">
            <a:extLst>
              <a:ext uri="{FF2B5EF4-FFF2-40B4-BE49-F238E27FC236}">
                <a16:creationId xmlns:a16="http://schemas.microsoft.com/office/drawing/2014/main" id="{1F59D223-99C8-58C7-5055-704491118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46575" y="-1139825"/>
            <a:ext cx="53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2" descr="flowers_201">
            <a:extLst>
              <a:ext uri="{FF2B5EF4-FFF2-40B4-BE49-F238E27FC236}">
                <a16:creationId xmlns:a16="http://schemas.microsoft.com/office/drawing/2014/main" id="{943ADE30-7561-BCD4-8F87-2B5ECDB838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5410200" y="0"/>
            <a:ext cx="1314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1170269phoexz8m4g">
            <a:extLst>
              <a:ext uri="{FF2B5EF4-FFF2-40B4-BE49-F238E27FC236}">
                <a16:creationId xmlns:a16="http://schemas.microsoft.com/office/drawing/2014/main" id="{536F6913-51AD-44D3-7FA5-FA15A29CAA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1495">
            <a:off x="7767638" y="-1085850"/>
            <a:ext cx="533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659204qfhni5vgxw">
            <a:extLst>
              <a:ext uri="{FF2B5EF4-FFF2-40B4-BE49-F238E27FC236}">
                <a16:creationId xmlns:a16="http://schemas.microsoft.com/office/drawing/2014/main" id="{02B79EF9-B053-2905-54F5-FEFC1A9D6D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140" flipH="1">
            <a:off x="9447214" y="0"/>
            <a:ext cx="12207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 descr="Firewrk8">
            <a:extLst>
              <a:ext uri="{FF2B5EF4-FFF2-40B4-BE49-F238E27FC236}">
                <a16:creationId xmlns:a16="http://schemas.microsoft.com/office/drawing/2014/main" id="{7E0E0C06-51D0-E611-5301-31F87C470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754063"/>
            <a:ext cx="10668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7" descr="Firewrk8">
            <a:extLst>
              <a:ext uri="{FF2B5EF4-FFF2-40B4-BE49-F238E27FC236}">
                <a16:creationId xmlns:a16="http://schemas.microsoft.com/office/drawing/2014/main" id="{D4C55614-3F5C-FCE0-D7B3-D8283E9EA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13" y="693739"/>
            <a:ext cx="106680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9" descr="Picture7">
            <a:extLst>
              <a:ext uri="{FF2B5EF4-FFF2-40B4-BE49-F238E27FC236}">
                <a16:creationId xmlns:a16="http://schemas.microsoft.com/office/drawing/2014/main" id="{DC32CBFC-AA8B-36DA-26FD-326534D869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8202613" y="3109914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1" descr="Picture7">
            <a:extLst>
              <a:ext uri="{FF2B5EF4-FFF2-40B4-BE49-F238E27FC236}">
                <a16:creationId xmlns:a16="http://schemas.microsoft.com/office/drawing/2014/main" id="{11B7E77D-C750-AA47-778F-7AE51C5709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5934075" y="2835276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0" descr="Picture7">
            <a:extLst>
              <a:ext uri="{FF2B5EF4-FFF2-40B4-BE49-F238E27FC236}">
                <a16:creationId xmlns:a16="http://schemas.microsoft.com/office/drawing/2014/main" id="{E4BCCA57-F69B-98E8-C3FD-EE203D567A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8347">
            <a:off x="9055100" y="4725989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WordArt 3">
            <a:extLst>
              <a:ext uri="{FF2B5EF4-FFF2-40B4-BE49-F238E27FC236}">
                <a16:creationId xmlns:a16="http://schemas.microsoft.com/office/drawing/2014/main" id="{B3C05629-CF9A-1296-BC02-4447AB5900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97213" y="1473200"/>
            <a:ext cx="6248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Trân trọng cảm ơn!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AE95-7330-11B7-DB60-DB668B087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C60A28B-D059-2254-1E9C-70C0F2476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71" y="-1"/>
            <a:ext cx="12289571" cy="7974957"/>
          </a:xfrm>
          <a:prstGeom prst="rect">
            <a:avLst/>
          </a:prstGeom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D8FCF41C-7BB2-1834-C848-C637801D64F4}"/>
              </a:ext>
            </a:extLst>
          </p:cNvPr>
          <p:cNvSpPr/>
          <p:nvPr/>
        </p:nvSpPr>
        <p:spPr>
          <a:xfrm>
            <a:off x="9378297" y="525764"/>
            <a:ext cx="1060704" cy="914400"/>
          </a:xfrm>
          <a:prstGeom prst="hexagon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008987F6-0CFE-190B-CA7C-391165706216}"/>
              </a:ext>
            </a:extLst>
          </p:cNvPr>
          <p:cNvSpPr/>
          <p:nvPr/>
        </p:nvSpPr>
        <p:spPr>
          <a:xfrm>
            <a:off x="9378297" y="1442069"/>
            <a:ext cx="1060704" cy="914400"/>
          </a:xfrm>
          <a:prstGeom prst="hexagon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81E2CCE9-78A3-ABA1-BC37-869D37FC5F62}"/>
              </a:ext>
            </a:extLst>
          </p:cNvPr>
          <p:cNvSpPr/>
          <p:nvPr/>
        </p:nvSpPr>
        <p:spPr>
          <a:xfrm>
            <a:off x="10213050" y="992154"/>
            <a:ext cx="1060704" cy="914400"/>
          </a:xfrm>
          <a:prstGeom prst="hexagon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A656912F-4740-4B1F-7FED-CFC9FD74CE0C}"/>
              </a:ext>
            </a:extLst>
          </p:cNvPr>
          <p:cNvSpPr/>
          <p:nvPr/>
        </p:nvSpPr>
        <p:spPr>
          <a:xfrm>
            <a:off x="10213050" y="68564"/>
            <a:ext cx="1060704" cy="914400"/>
          </a:xfrm>
          <a:prstGeom prst="hexagon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11D1E67B-22E1-89DB-9F14-0493F3F53A43}"/>
              </a:ext>
            </a:extLst>
          </p:cNvPr>
          <p:cNvSpPr/>
          <p:nvPr/>
        </p:nvSpPr>
        <p:spPr>
          <a:xfrm>
            <a:off x="10213050" y="1896579"/>
            <a:ext cx="1060704" cy="914400"/>
          </a:xfrm>
          <a:prstGeom prst="hexagon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33C5E14B-D77C-42FA-11CA-2F705D719FFB}"/>
              </a:ext>
            </a:extLst>
          </p:cNvPr>
          <p:cNvSpPr/>
          <p:nvPr/>
        </p:nvSpPr>
        <p:spPr>
          <a:xfrm>
            <a:off x="11047803" y="530359"/>
            <a:ext cx="1060704" cy="914400"/>
          </a:xfrm>
          <a:prstGeom prst="hexagon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315038-8B65-211C-3430-00A35D6B4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9726" y="1434784"/>
            <a:ext cx="1438781" cy="125588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E57F4B-4BC5-1502-FF25-B461F9E549FF}"/>
              </a:ext>
            </a:extLst>
          </p:cNvPr>
          <p:cNvSpPr/>
          <p:nvPr/>
        </p:nvSpPr>
        <p:spPr>
          <a:xfrm>
            <a:off x="454411" y="2417865"/>
            <a:ext cx="9539844" cy="41673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0FD179-9053-2591-A27A-EE6C7038E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31" y="3309200"/>
            <a:ext cx="3144555" cy="3639822"/>
          </a:xfrm>
          <a:prstGeom prst="rect">
            <a:avLst/>
          </a:prstGeom>
        </p:spPr>
      </p:pic>
      <p:sp>
        <p:nvSpPr>
          <p:cNvPr id="27" name="Subtitle 26">
            <a:extLst>
              <a:ext uri="{FF2B5EF4-FFF2-40B4-BE49-F238E27FC236}">
                <a16:creationId xmlns:a16="http://schemas.microsoft.com/office/drawing/2014/main" id="{ACE072DC-D957-E898-E8CE-5B7E2D615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9571" y="4378785"/>
            <a:ext cx="7792952" cy="2266877"/>
          </a:xfrm>
        </p:spPr>
        <p:txBody>
          <a:bodyPr>
            <a:normAutofit fontScale="77500" lnSpcReduction="20000"/>
          </a:bodyPr>
          <a:lstStyle/>
          <a:p>
            <a:r>
              <a:rPr lang="en-US" sz="3100" b="1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THỂ LỆ</a:t>
            </a:r>
          </a:p>
          <a:p>
            <a:pPr algn="just">
              <a:lnSpc>
                <a:spcPct val="120000"/>
              </a:lnSpc>
            </a:pP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Có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5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nàng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ong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chúa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đang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chờ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ong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thợ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về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tổ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mình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Mỗi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tổ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đại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diện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cho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1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tố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hoá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học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mỗi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ô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tổ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là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1 proton,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ong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đặt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tên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từ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X1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đến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X10,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em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hãy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giúp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ong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bay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về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đúng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tổ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ứng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số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proton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3100" kern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mình</a:t>
            </a:r>
            <a:r>
              <a:rPr lang="en-US" sz="3100" kern="0" dirty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endParaRPr lang="en-US" sz="3100" kern="0" dirty="0">
              <a:solidFill>
                <a:schemeClr val="tx1"/>
              </a:solidFill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E5A7B5B-C647-A6DC-3A0D-C177533589B8}"/>
              </a:ext>
            </a:extLst>
          </p:cNvPr>
          <p:cNvSpPr/>
          <p:nvPr/>
        </p:nvSpPr>
        <p:spPr>
          <a:xfrm>
            <a:off x="7749977" y="2530325"/>
            <a:ext cx="2228767" cy="1120813"/>
          </a:xfrm>
          <a:prstGeom prst="wedgeEllipseCallout">
            <a:avLst>
              <a:gd name="adj1" fmla="val 62709"/>
              <a:gd name="adj2" fmla="val 12935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E1B0A5C-12C2-8C16-6E71-F8F29EEEE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74" y="2353779"/>
            <a:ext cx="5524500" cy="2000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61B281-A03E-25D2-F361-7251A538328F}"/>
              </a:ext>
            </a:extLst>
          </p:cNvPr>
          <p:cNvSpPr txBox="1"/>
          <p:nvPr/>
        </p:nvSpPr>
        <p:spPr>
          <a:xfrm>
            <a:off x="3147883" y="2737217"/>
            <a:ext cx="4152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650873-80D8-0318-0845-8081287C8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4" y="2452863"/>
            <a:ext cx="1671522" cy="167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6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10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C 0.06146 3.7037E-7 0.11146 0.04421 0.11146 0.09884 C 0.11146 0.15324 0.06146 0.19768 -1.66667E-6 0.19768 C -0.06172 0.19768 -0.11159 0.15324 -0.11159 0.09884 C -0.11159 0.04421 -0.06172 3.7037E-7 -1.66667E-6 3.7037E-7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689B2-CDB3-D8A3-09C5-52BE18DE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về kinh doanh">
            <a:extLst>
              <a:ext uri="{FF2B5EF4-FFF2-40B4-BE49-F238E27FC236}">
                <a16:creationId xmlns:a16="http://schemas.microsoft.com/office/drawing/2014/main" id="{72F208F8-1C1C-B900-49EC-AE5BD6411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871"/>
            <a:ext cx="12659711" cy="68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88AA7F8-DA3A-7CFB-6EE7-BA4DFE0ED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0373235"/>
              </p:ext>
            </p:extLst>
          </p:nvPr>
        </p:nvGraphicFramePr>
        <p:xfrm>
          <a:off x="488716" y="993638"/>
          <a:ext cx="11407814" cy="55575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1302">
                  <a:extLst>
                    <a:ext uri="{9D8B030D-6E8A-4147-A177-3AD203B41FA5}">
                      <a16:colId xmlns:a16="http://schemas.microsoft.com/office/drawing/2014/main" val="2957481915"/>
                    </a:ext>
                  </a:extLst>
                </a:gridCol>
                <a:gridCol w="1167724">
                  <a:extLst>
                    <a:ext uri="{9D8B030D-6E8A-4147-A177-3AD203B41FA5}">
                      <a16:colId xmlns:a16="http://schemas.microsoft.com/office/drawing/2014/main" val="2265545088"/>
                    </a:ext>
                  </a:extLst>
                </a:gridCol>
                <a:gridCol w="1359454">
                  <a:extLst>
                    <a:ext uri="{9D8B030D-6E8A-4147-A177-3AD203B41FA5}">
                      <a16:colId xmlns:a16="http://schemas.microsoft.com/office/drawing/2014/main" val="3044225131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1415985920"/>
                    </a:ext>
                  </a:extLst>
                </a:gridCol>
                <a:gridCol w="1469308">
                  <a:extLst>
                    <a:ext uri="{9D8B030D-6E8A-4147-A177-3AD203B41FA5}">
                      <a16:colId xmlns:a16="http://schemas.microsoft.com/office/drawing/2014/main" val="756047490"/>
                    </a:ext>
                  </a:extLst>
                </a:gridCol>
                <a:gridCol w="1202582">
                  <a:extLst>
                    <a:ext uri="{9D8B030D-6E8A-4147-A177-3AD203B41FA5}">
                      <a16:colId xmlns:a16="http://schemas.microsoft.com/office/drawing/2014/main" val="1264885951"/>
                    </a:ext>
                  </a:extLst>
                </a:gridCol>
                <a:gridCol w="1361630">
                  <a:extLst>
                    <a:ext uri="{9D8B030D-6E8A-4147-A177-3AD203B41FA5}">
                      <a16:colId xmlns:a16="http://schemas.microsoft.com/office/drawing/2014/main" val="4078770652"/>
                    </a:ext>
                  </a:extLst>
                </a:gridCol>
                <a:gridCol w="1593254">
                  <a:extLst>
                    <a:ext uri="{9D8B030D-6E8A-4147-A177-3AD203B41FA5}">
                      <a16:colId xmlns:a16="http://schemas.microsoft.com/office/drawing/2014/main" val="4264450878"/>
                    </a:ext>
                  </a:extLst>
                </a:gridCol>
              </a:tblGrid>
              <a:tr h="2185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electron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electron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3367668"/>
                  </a:ext>
                </a:extLst>
              </a:tr>
              <a:tr h="67449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X1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1874737"/>
                  </a:ext>
                </a:extLst>
              </a:tr>
              <a:tr h="67449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X2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5381171"/>
                  </a:ext>
                </a:extLst>
              </a:tr>
              <a:tr h="67449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X3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4170717"/>
                  </a:ext>
                </a:extLst>
              </a:tr>
              <a:tr h="67449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X4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X9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4380533"/>
                  </a:ext>
                </a:extLst>
              </a:tr>
              <a:tr h="67449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X5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X10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016672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609ABCD-70E2-C52B-ACB6-7BD473453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633" y="3242981"/>
            <a:ext cx="784367" cy="555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5E1EA-9A06-9D22-4424-1E56A606E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632" y="3915053"/>
            <a:ext cx="784367" cy="555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3B1D32-F341-AE69-460A-4865F6B50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1632" y="4594693"/>
            <a:ext cx="784367" cy="555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A62A04-313E-176F-08F5-65B3A75D7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904" y="5243853"/>
            <a:ext cx="784367" cy="555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CF240F-C7DA-772F-2392-BFC69355C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904" y="5937109"/>
            <a:ext cx="784367" cy="5556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0DDD80-D267-88A8-CC99-CDC971CA9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153" y="3251525"/>
            <a:ext cx="713243" cy="5556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22E08-593B-FAAD-7EC9-B4B87E8DE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153" y="3906990"/>
            <a:ext cx="713242" cy="555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5D08C7-EA6D-8557-D847-1DCEDE16B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153" y="4593749"/>
            <a:ext cx="745455" cy="555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028407-0449-0F11-467B-D87EA7D65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153" y="5245972"/>
            <a:ext cx="745455" cy="555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4BBEF2-947A-64E9-6598-F8CB20D30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153" y="5946837"/>
            <a:ext cx="745455" cy="555683"/>
          </a:xfrm>
          <a:prstGeom prst="rect">
            <a:avLst/>
          </a:prstGeom>
        </p:spPr>
      </p:pic>
      <p:pic>
        <p:nvPicPr>
          <p:cNvPr id="3" name="3 phút">
            <a:hlinkClick r:id="" action="ppaction://media"/>
            <a:extLst>
              <a:ext uri="{FF2B5EF4-FFF2-40B4-BE49-F238E27FC236}">
                <a16:creationId xmlns:a16="http://schemas.microsoft.com/office/drawing/2014/main" id="{78B26D2C-A636-6127-715F-40443B35FB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716" y="30287"/>
            <a:ext cx="2984058" cy="15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ình nền powerpoint về kinh doanh">
            <a:extLst>
              <a:ext uri="{FF2B5EF4-FFF2-40B4-BE49-F238E27FC236}">
                <a16:creationId xmlns:a16="http://schemas.microsoft.com/office/drawing/2014/main" id="{259E1EA3-05EF-3220-0426-238B01042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871"/>
            <a:ext cx="12659711" cy="68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F29002E-66B0-9DBF-AE8D-F32DE7DA51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201968"/>
              </p:ext>
            </p:extLst>
          </p:nvPr>
        </p:nvGraphicFramePr>
        <p:xfrm>
          <a:off x="488716" y="623974"/>
          <a:ext cx="11407814" cy="55575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1302">
                  <a:extLst>
                    <a:ext uri="{9D8B030D-6E8A-4147-A177-3AD203B41FA5}">
                      <a16:colId xmlns:a16="http://schemas.microsoft.com/office/drawing/2014/main" val="2957481915"/>
                    </a:ext>
                  </a:extLst>
                </a:gridCol>
                <a:gridCol w="1167724">
                  <a:extLst>
                    <a:ext uri="{9D8B030D-6E8A-4147-A177-3AD203B41FA5}">
                      <a16:colId xmlns:a16="http://schemas.microsoft.com/office/drawing/2014/main" val="2265545088"/>
                    </a:ext>
                  </a:extLst>
                </a:gridCol>
                <a:gridCol w="1359454">
                  <a:extLst>
                    <a:ext uri="{9D8B030D-6E8A-4147-A177-3AD203B41FA5}">
                      <a16:colId xmlns:a16="http://schemas.microsoft.com/office/drawing/2014/main" val="3044225131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1415985920"/>
                    </a:ext>
                  </a:extLst>
                </a:gridCol>
                <a:gridCol w="1469308">
                  <a:extLst>
                    <a:ext uri="{9D8B030D-6E8A-4147-A177-3AD203B41FA5}">
                      <a16:colId xmlns:a16="http://schemas.microsoft.com/office/drawing/2014/main" val="756047490"/>
                    </a:ext>
                  </a:extLst>
                </a:gridCol>
                <a:gridCol w="1202582">
                  <a:extLst>
                    <a:ext uri="{9D8B030D-6E8A-4147-A177-3AD203B41FA5}">
                      <a16:colId xmlns:a16="http://schemas.microsoft.com/office/drawing/2014/main" val="1264885951"/>
                    </a:ext>
                  </a:extLst>
                </a:gridCol>
                <a:gridCol w="1361630">
                  <a:extLst>
                    <a:ext uri="{9D8B030D-6E8A-4147-A177-3AD203B41FA5}">
                      <a16:colId xmlns:a16="http://schemas.microsoft.com/office/drawing/2014/main" val="4078770652"/>
                    </a:ext>
                  </a:extLst>
                </a:gridCol>
                <a:gridCol w="1593254">
                  <a:extLst>
                    <a:ext uri="{9D8B030D-6E8A-4147-A177-3AD203B41FA5}">
                      <a16:colId xmlns:a16="http://schemas.microsoft.com/office/drawing/2014/main" val="4264450878"/>
                    </a:ext>
                  </a:extLst>
                </a:gridCol>
              </a:tblGrid>
              <a:tr h="21850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electron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neutron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electron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3367668"/>
                  </a:ext>
                </a:extLst>
              </a:tr>
              <a:tr h="67449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X1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1874737"/>
                  </a:ext>
                </a:extLst>
              </a:tr>
              <a:tr h="67449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X2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5381171"/>
                  </a:ext>
                </a:extLst>
              </a:tr>
              <a:tr h="67449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X3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4170717"/>
                  </a:ext>
                </a:extLst>
              </a:tr>
              <a:tr h="67449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X4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X9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4380533"/>
                  </a:ext>
                </a:extLst>
              </a:tr>
              <a:tr h="67449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X5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X10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016672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0FDC5B1-704F-1A04-C971-F016F5EF8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633" y="2873317"/>
            <a:ext cx="784367" cy="555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A5774-04B0-0983-08AA-9E27B2078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632" y="3545389"/>
            <a:ext cx="784367" cy="555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7A12E4-0D20-DC7F-E3B0-DE971420A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632" y="4225029"/>
            <a:ext cx="784367" cy="555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9E4554-16FA-0513-D7A7-44DEE5213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904" y="4874189"/>
            <a:ext cx="784367" cy="5556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6B9663-7579-60EC-5ABB-271B81829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904" y="5567445"/>
            <a:ext cx="784367" cy="5556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39C30B-F50A-F8C7-D659-49018F827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153" y="2881861"/>
            <a:ext cx="713243" cy="5556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60E818-A3D2-19F7-40AC-209A8B91B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153" y="3537326"/>
            <a:ext cx="713242" cy="555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6F25C3-7B61-FBE5-3B8A-03A40B427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153" y="4224085"/>
            <a:ext cx="745455" cy="5556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DD957B-7677-9E58-C97C-4ACA856ED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153" y="4876308"/>
            <a:ext cx="745455" cy="5556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D5A468-F89B-0B9D-F147-793227F12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153" y="5577173"/>
            <a:ext cx="745455" cy="5556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92991A-2CC1-B2C0-0A90-F7890DEEC746}"/>
              </a:ext>
            </a:extLst>
          </p:cNvPr>
          <p:cNvSpPr/>
          <p:nvPr/>
        </p:nvSpPr>
        <p:spPr>
          <a:xfrm>
            <a:off x="7846980" y="5567445"/>
            <a:ext cx="1031132" cy="5374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5DC64E-12AA-16E6-7D56-D0D26487E8A8}"/>
              </a:ext>
            </a:extLst>
          </p:cNvPr>
          <p:cNvSpPr/>
          <p:nvPr/>
        </p:nvSpPr>
        <p:spPr>
          <a:xfrm>
            <a:off x="7846980" y="4892461"/>
            <a:ext cx="1031132" cy="5374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4E3A57-21B3-5441-CA82-800DCC7D1B26}"/>
              </a:ext>
            </a:extLst>
          </p:cNvPr>
          <p:cNvSpPr/>
          <p:nvPr/>
        </p:nvSpPr>
        <p:spPr>
          <a:xfrm>
            <a:off x="2371547" y="4892460"/>
            <a:ext cx="1031132" cy="5374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EA44F1-CE75-8971-3D56-3C2EFD69CA3C}"/>
              </a:ext>
            </a:extLst>
          </p:cNvPr>
          <p:cNvSpPr/>
          <p:nvPr/>
        </p:nvSpPr>
        <p:spPr>
          <a:xfrm>
            <a:off x="2371547" y="5568099"/>
            <a:ext cx="1031132" cy="5374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23182C-7039-79D7-AEB5-11CAF5F1D6A9}"/>
              </a:ext>
            </a:extLst>
          </p:cNvPr>
          <p:cNvSpPr/>
          <p:nvPr/>
        </p:nvSpPr>
        <p:spPr>
          <a:xfrm>
            <a:off x="7846980" y="2865324"/>
            <a:ext cx="1031132" cy="5374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A6E203-2374-BB28-2B81-7FA80A818E53}"/>
              </a:ext>
            </a:extLst>
          </p:cNvPr>
          <p:cNvSpPr/>
          <p:nvPr/>
        </p:nvSpPr>
        <p:spPr>
          <a:xfrm>
            <a:off x="2371547" y="3537326"/>
            <a:ext cx="1031132" cy="5374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784C6C-C44F-FFDB-25A3-770B7EFB7127}"/>
              </a:ext>
            </a:extLst>
          </p:cNvPr>
          <p:cNvSpPr/>
          <p:nvPr/>
        </p:nvSpPr>
        <p:spPr>
          <a:xfrm>
            <a:off x="2371547" y="2859759"/>
            <a:ext cx="1031132" cy="53741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1F036D-E2F5-323E-F4D0-F2DE2A4A2861}"/>
              </a:ext>
            </a:extLst>
          </p:cNvPr>
          <p:cNvSpPr/>
          <p:nvPr/>
        </p:nvSpPr>
        <p:spPr>
          <a:xfrm>
            <a:off x="2371547" y="4216821"/>
            <a:ext cx="1031132" cy="53741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385F40-D806-3A43-11D8-6BF8685F0193}"/>
              </a:ext>
            </a:extLst>
          </p:cNvPr>
          <p:cNvSpPr/>
          <p:nvPr/>
        </p:nvSpPr>
        <p:spPr>
          <a:xfrm>
            <a:off x="7846449" y="4216821"/>
            <a:ext cx="1031132" cy="53741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0819FB-0B90-A9F1-4B68-252D6B3A22A1}"/>
              </a:ext>
            </a:extLst>
          </p:cNvPr>
          <p:cNvSpPr/>
          <p:nvPr/>
        </p:nvSpPr>
        <p:spPr>
          <a:xfrm>
            <a:off x="7857597" y="3537325"/>
            <a:ext cx="1031132" cy="53741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0118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ền powerpoint về kinh doanh">
            <a:extLst>
              <a:ext uri="{FF2B5EF4-FFF2-40B4-BE49-F238E27FC236}">
                <a16:creationId xmlns:a16="http://schemas.microsoft.com/office/drawing/2014/main" id="{913DE7E2-F2D9-29BF-288E-D2D895FF4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871"/>
            <a:ext cx="12659711" cy="68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CB451F73-C4E8-4439-4200-1E1CC13E5724}"/>
              </a:ext>
            </a:extLst>
          </p:cNvPr>
          <p:cNvSpPr/>
          <p:nvPr/>
        </p:nvSpPr>
        <p:spPr>
          <a:xfrm>
            <a:off x="0" y="705239"/>
            <a:ext cx="6096000" cy="698686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D23B3422-627E-97D4-5EA7-2315D0D3C4EF}"/>
              </a:ext>
            </a:extLst>
          </p:cNvPr>
          <p:cNvSpPr/>
          <p:nvPr/>
        </p:nvSpPr>
        <p:spPr>
          <a:xfrm>
            <a:off x="411738" y="2485285"/>
            <a:ext cx="3081046" cy="69868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4F79E75-A993-E0AF-4DEA-57D61945BE68}"/>
              </a:ext>
            </a:extLst>
          </p:cNvPr>
          <p:cNvSpPr/>
          <p:nvPr/>
        </p:nvSpPr>
        <p:spPr>
          <a:xfrm>
            <a:off x="8302649" y="2485285"/>
            <a:ext cx="3139040" cy="698686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C58F85-2143-35B8-23DD-E115E856CF20}"/>
              </a:ext>
            </a:extLst>
          </p:cNvPr>
          <p:cNvSpPr txBox="1"/>
          <p:nvPr/>
        </p:nvSpPr>
        <p:spPr>
          <a:xfrm>
            <a:off x="64722" y="6027003"/>
            <a:ext cx="3775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Mendelevium </a:t>
            </a:r>
            <a:r>
              <a:rPr lang="en-US" sz="2400" dirty="0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400" dirty="0" err="1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D.I.Mendeleev</a:t>
            </a:r>
            <a:endParaRPr lang="en-US" sz="2400" dirty="0">
              <a:solidFill>
                <a:srgbClr val="3219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F3F07-AB80-3512-003B-D3DF71C78A82}"/>
              </a:ext>
            </a:extLst>
          </p:cNvPr>
          <p:cNvSpPr txBox="1"/>
          <p:nvPr/>
        </p:nvSpPr>
        <p:spPr>
          <a:xfrm>
            <a:off x="8096060" y="6011246"/>
            <a:ext cx="3552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Polonium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</a:t>
            </a:r>
            <a:r>
              <a:rPr lang="en-US" sz="2400" dirty="0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(Poland)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26F2B694-8553-6BDD-F793-BF101B5AD339}"/>
              </a:ext>
            </a:extLst>
          </p:cNvPr>
          <p:cNvSpPr/>
          <p:nvPr/>
        </p:nvSpPr>
        <p:spPr>
          <a:xfrm>
            <a:off x="-1" y="28871"/>
            <a:ext cx="4601183" cy="557211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TÊN NGUYÊN TỐ HOÁ HỌC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5727DF12-9825-01FB-77A7-34AF720A12F8}"/>
              </a:ext>
            </a:extLst>
          </p:cNvPr>
          <p:cNvSpPr/>
          <p:nvPr/>
        </p:nvSpPr>
        <p:spPr>
          <a:xfrm>
            <a:off x="4116976" y="1571535"/>
            <a:ext cx="3083668" cy="69868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A85A3B-C946-C996-C745-BA05FA39D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07" y="3303128"/>
            <a:ext cx="2495109" cy="27806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1D5466-73A3-9895-75DA-1779FF0D4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724" y="3303128"/>
            <a:ext cx="4238554" cy="27806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C97820-3218-ECB3-5052-41A8B05EC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801" y="3309957"/>
            <a:ext cx="3638018" cy="170620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739F68-D7E1-D969-F401-7D94B232B281}"/>
              </a:ext>
            </a:extLst>
          </p:cNvPr>
          <p:cNvSpPr/>
          <p:nvPr/>
        </p:nvSpPr>
        <p:spPr>
          <a:xfrm>
            <a:off x="3774205" y="2492770"/>
            <a:ext cx="4114519" cy="6986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“carbo” </a:t>
            </a:r>
            <a:r>
              <a:rPr lang="en-US" sz="2400" dirty="0" err="1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21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</p:spTree>
    <p:extLst>
      <p:ext uri="{BB962C8B-B14F-4D97-AF65-F5344CB8AC3E}">
        <p14:creationId xmlns:p14="http://schemas.microsoft.com/office/powerpoint/2010/main" val="240208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/>
      <p:bldP spid="12" grpId="0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F14323-F7C6-5230-172E-C3DAC05AF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74730A-974F-E4AE-73E4-1B9217D28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96" y="601941"/>
            <a:ext cx="9532241" cy="1749425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E5A6F-F388-DEC2-541B-709AF9B8B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381" y="2505464"/>
            <a:ext cx="10691071" cy="1920621"/>
          </a:xfrm>
        </p:spPr>
        <p:txBody>
          <a:bodyPr>
            <a:norm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nguyên tố 1-5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96C0AD-941F-C794-2C96-E395278F95A7}"/>
              </a:ext>
            </a:extLst>
          </p:cNvPr>
          <p:cNvSpPr txBox="1">
            <a:spLocks/>
          </p:cNvSpPr>
          <p:nvPr/>
        </p:nvSpPr>
        <p:spPr>
          <a:xfrm>
            <a:off x="949380" y="3087755"/>
            <a:ext cx="10691071" cy="861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nguyên tố 6-10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E8BA32-5E70-BC83-D161-B1CCE3150C0A}"/>
              </a:ext>
            </a:extLst>
          </p:cNvPr>
          <p:cNvSpPr txBox="1">
            <a:spLocks/>
          </p:cNvSpPr>
          <p:nvPr/>
        </p:nvSpPr>
        <p:spPr>
          <a:xfrm>
            <a:off x="935910" y="3824144"/>
            <a:ext cx="10691071" cy="861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nguyên tố 11-15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BAF034-BED3-BF0D-5021-2BFAD540F760}"/>
              </a:ext>
            </a:extLst>
          </p:cNvPr>
          <p:cNvSpPr txBox="1">
            <a:spLocks/>
          </p:cNvSpPr>
          <p:nvPr/>
        </p:nvSpPr>
        <p:spPr>
          <a:xfrm>
            <a:off x="949379" y="4560533"/>
            <a:ext cx="10691071" cy="861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4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nguyên tố 16-20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54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09ED3E-D31F-95BA-5C59-78E9ABAD4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57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2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về kinh doanh">
            <a:extLst>
              <a:ext uri="{FF2B5EF4-FFF2-40B4-BE49-F238E27FC236}">
                <a16:creationId xmlns:a16="http://schemas.microsoft.com/office/drawing/2014/main" id="{8F29921D-EC89-6549-E00C-761B3C60E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871"/>
            <a:ext cx="12659711" cy="68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E2E34-D8DC-9209-36E7-7D3BA5B22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588"/>
            <a:ext cx="10823915" cy="896584"/>
          </a:xfrm>
        </p:spPr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081C36"/>
                </a:solidFill>
                <a:effectLst/>
                <a:latin typeface="+mj-lt"/>
              </a:rPr>
              <a:t>        </a:t>
            </a:r>
            <a:r>
              <a:rPr lang="vi-VN" b="0" i="0" dirty="0">
                <a:solidFill>
                  <a:srgbClr val="081C36"/>
                </a:solidFill>
                <a:effectLst/>
                <a:latin typeface="+mj-lt"/>
              </a:rPr>
              <a:t>Em có biết:</a:t>
            </a:r>
            <a:r>
              <a:rPr lang="en-US" b="0" i="0" dirty="0">
                <a:solidFill>
                  <a:srgbClr val="081C36"/>
                </a:solidFill>
                <a:effectLst/>
                <a:latin typeface="+mj-lt"/>
              </a:rPr>
              <a:t> </a:t>
            </a:r>
            <a:r>
              <a:rPr lang="vi-VN" b="0" i="0" dirty="0">
                <a:solidFill>
                  <a:srgbClr val="081C36"/>
                </a:solidFill>
                <a:effectLst/>
                <a:latin typeface="+mj-lt"/>
              </a:rPr>
              <a:t>13 nguyên tố hoá học đã quen dùng trong đời sống của người Việt Nam</a:t>
            </a:r>
            <a:r>
              <a:rPr lang="en-US" b="0" i="0" dirty="0">
                <a:solidFill>
                  <a:srgbClr val="081C36"/>
                </a:solidFill>
                <a:effectLst/>
                <a:latin typeface="+mj-lt"/>
              </a:rPr>
              <a:t>: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EBD57D7-37B6-7EFB-22EC-C603AC8ABE9B}"/>
              </a:ext>
            </a:extLst>
          </p:cNvPr>
          <p:cNvSpPr/>
          <p:nvPr/>
        </p:nvSpPr>
        <p:spPr>
          <a:xfrm>
            <a:off x="0" y="5674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9554BD-A6F8-DFD6-4FC9-15412CC918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411552"/>
              </p:ext>
            </p:extLst>
          </p:nvPr>
        </p:nvGraphicFramePr>
        <p:xfrm>
          <a:off x="381255" y="906173"/>
          <a:ext cx="11280860" cy="5864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215">
                  <a:extLst>
                    <a:ext uri="{9D8B030D-6E8A-4147-A177-3AD203B41FA5}">
                      <a16:colId xmlns:a16="http://schemas.microsoft.com/office/drawing/2014/main" val="344956093"/>
                    </a:ext>
                  </a:extLst>
                </a:gridCol>
                <a:gridCol w="2820215">
                  <a:extLst>
                    <a:ext uri="{9D8B030D-6E8A-4147-A177-3AD203B41FA5}">
                      <a16:colId xmlns:a16="http://schemas.microsoft.com/office/drawing/2014/main" val="888000334"/>
                    </a:ext>
                  </a:extLst>
                </a:gridCol>
                <a:gridCol w="2820215">
                  <a:extLst>
                    <a:ext uri="{9D8B030D-6E8A-4147-A177-3AD203B41FA5}">
                      <a16:colId xmlns:a16="http://schemas.microsoft.com/office/drawing/2014/main" val="1027188820"/>
                    </a:ext>
                  </a:extLst>
                </a:gridCol>
                <a:gridCol w="2820215">
                  <a:extLst>
                    <a:ext uri="{9D8B030D-6E8A-4147-A177-3AD203B41FA5}">
                      <a16:colId xmlns:a16="http://schemas.microsoft.com/office/drawing/2014/main" val="1562319831"/>
                    </a:ext>
                  </a:extLst>
                </a:gridCol>
              </a:tblGrid>
              <a:tr h="7180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83135"/>
                  </a:ext>
                </a:extLst>
              </a:tr>
              <a:tr h="7180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(Gold)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(Silver)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005560"/>
                  </a:ext>
                </a:extLst>
              </a:tr>
              <a:tr h="7180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(Copper)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(Lead)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931583"/>
                  </a:ext>
                </a:extLst>
              </a:tr>
              <a:tr h="7180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(Iron)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865607"/>
                  </a:ext>
                </a:extLst>
              </a:tr>
              <a:tr h="7180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Kẽm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(Zinc)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(Sulfur)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217647"/>
                  </a:ext>
                </a:extLst>
              </a:tr>
              <a:tr h="7180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(Tin)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Nitơ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(Nitrogen)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860083"/>
                  </a:ext>
                </a:extLst>
              </a:tr>
              <a:tr h="7180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Natri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(Sodium)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Kali (Potassium)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598191"/>
                  </a:ext>
                </a:extLst>
              </a:tr>
              <a:tr h="8381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(Mercury)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7753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A399D9A-8374-0E1D-422F-C99864AAD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31" y="1652341"/>
            <a:ext cx="2012146" cy="650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DBE0E0-2626-3C6E-3C4D-89DFB38C0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0231" y="3154821"/>
            <a:ext cx="2012146" cy="636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2EE210-29EF-F582-F25C-12247D52A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0232" y="3896223"/>
            <a:ext cx="2012145" cy="633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E43F53-17E6-5074-6C4C-76EEF23170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0231" y="4617439"/>
            <a:ext cx="2012144" cy="599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83313A-198C-0D50-628F-50BE0E5DF5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0231" y="5383674"/>
            <a:ext cx="2012144" cy="599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A9704-15EB-406E-88F8-7F03AAE344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0231" y="6084669"/>
            <a:ext cx="2012144" cy="6863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1289D-681E-2204-DC77-AEB84E7758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923" y="5352387"/>
            <a:ext cx="1983740" cy="599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E78B8F-E1B9-5018-FF76-D3ED305B28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923" y="4624417"/>
            <a:ext cx="1983740" cy="5994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065ACA-520F-E87E-1F0A-0073225CDB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923" y="3882087"/>
            <a:ext cx="1983740" cy="5994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5A360B-8E0C-5EAF-3907-8C1C1A6659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923" y="3148256"/>
            <a:ext cx="1983740" cy="5994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7E45F2-10C1-2F00-1854-6F6A93997C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923" y="2413418"/>
            <a:ext cx="1983740" cy="5994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C621E8-47D0-3E5A-72AE-21DDEC1423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4923" y="1672164"/>
            <a:ext cx="1971214" cy="6502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1ABF04-BDF5-93C3-4462-2EE7846F9C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0231" y="2413418"/>
            <a:ext cx="2012146" cy="6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0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A82C0-6C45-4841-0EF8-B309F0C1B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EDD482A-5BD5-8F37-1FC1-9804E87F8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71" y="-1"/>
            <a:ext cx="12289571" cy="797495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4D22E81-91AE-87E2-C268-D60B343A924F}"/>
              </a:ext>
            </a:extLst>
          </p:cNvPr>
          <p:cNvSpPr/>
          <p:nvPr/>
        </p:nvSpPr>
        <p:spPr>
          <a:xfrm>
            <a:off x="454410" y="2779872"/>
            <a:ext cx="9885343" cy="35857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ubtitle 26">
            <a:extLst>
              <a:ext uri="{FF2B5EF4-FFF2-40B4-BE49-F238E27FC236}">
                <a16:creationId xmlns:a16="http://schemas.microsoft.com/office/drawing/2014/main" id="{B9B5087C-5EEE-C871-3C1D-B13739D78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218" y="2965718"/>
            <a:ext cx="8277726" cy="3404848"/>
          </a:xfrm>
        </p:spPr>
        <p:txBody>
          <a:bodyPr>
            <a:normAutofit fontScale="92500" lnSpcReduction="10000"/>
          </a:bodyPr>
          <a:lstStyle/>
          <a:p>
            <a:r>
              <a:rPr lang="en-US" sz="31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LỆ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hộp quà là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chứa tên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tố hoá 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lần lượt di chuyển hộp quà cho bạn bên cạnh 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nhạc dừng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hộp quà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vị trí bạn nào, bạn 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bốc phiếu trong hộp quà rồi đọc tên nguyên tố mình đã bốc được.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C74E430-31B6-CF26-8EB4-433A2B2F9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78" y="538232"/>
            <a:ext cx="5919806" cy="21433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20C0FA-7160-B1D4-425F-2611E8FDA362}"/>
              </a:ext>
            </a:extLst>
          </p:cNvPr>
          <p:cNvSpPr txBox="1"/>
          <p:nvPr/>
        </p:nvSpPr>
        <p:spPr>
          <a:xfrm>
            <a:off x="3147883" y="1025146"/>
            <a:ext cx="4152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751854-58FE-90E6-3827-BA3211A249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549" y="-717280"/>
            <a:ext cx="4305432" cy="4305432"/>
          </a:xfrm>
          <a:prstGeom prst="rect">
            <a:avLst/>
          </a:prstGeom>
        </p:spPr>
      </p:pic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D7BE1785-1B60-2868-BCBD-80B1D12130EC}"/>
              </a:ext>
            </a:extLst>
          </p:cNvPr>
          <p:cNvSpPr txBox="1"/>
          <p:nvPr/>
        </p:nvSpPr>
        <p:spPr>
          <a:xfrm>
            <a:off x="2071706" y="1063321"/>
            <a:ext cx="6887183" cy="11387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400" b="1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defRPr/>
            </a:pPr>
            <a:r>
              <a:rPr lang="en-US" sz="3400" b="1" dirty="0">
                <a:ln w="0"/>
                <a:solidFill>
                  <a:srgbClr val="CC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ẨN</a:t>
            </a:r>
          </a:p>
        </p:txBody>
      </p:sp>
      <p:pic>
        <p:nvPicPr>
          <p:cNvPr id="3" name="NoiVongTayLonRemix (mp3cut.net)">
            <a:hlinkClick r:id="" action="ppaction://media"/>
            <a:extLst>
              <a:ext uri="{FF2B5EF4-FFF2-40B4-BE49-F238E27FC236}">
                <a16:creationId xmlns:a16="http://schemas.microsoft.com/office/drawing/2014/main" id="{4E9CBE35-1A43-7D01-E50F-61205302B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07844" y="538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7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7" grpId="0" uiExpand="1" build="p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847</Words>
  <Application>Microsoft Office PowerPoint</Application>
  <PresentationFormat>Widescreen</PresentationFormat>
  <Paragraphs>237</Paragraphs>
  <Slides>13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Đại diện các nhóm lên báo cáo phần chuẩn bị của nhóm mình:</vt:lpstr>
      <vt:lpstr>PowerPoint Presentation</vt:lpstr>
      <vt:lpstr>PowerPoint Presentation</vt:lpstr>
      <vt:lpstr>PowerPoint Presentation</vt:lpstr>
      <vt:lpstr>Ghép cột A với B để tạo thành tên nguyên tố hoá học</vt:lpstr>
      <vt:lpstr>Ghép cột A với B để tạo thành tên nguyên tố hoá học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22</cp:revision>
  <dcterms:created xsi:type="dcterms:W3CDTF">2024-10-22T08:14:08Z</dcterms:created>
  <dcterms:modified xsi:type="dcterms:W3CDTF">2024-10-24T00:40:14Z</dcterms:modified>
</cp:coreProperties>
</file>